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7" r:id="rId1"/>
  </p:sldMasterIdLst>
  <p:notesMasterIdLst>
    <p:notesMasterId r:id="rId54"/>
  </p:notesMasterIdLst>
  <p:handoutMasterIdLst>
    <p:handoutMasterId r:id="rId55"/>
  </p:handoutMasterIdLst>
  <p:sldIdLst>
    <p:sldId id="9228" r:id="rId2"/>
    <p:sldId id="9230" r:id="rId3"/>
    <p:sldId id="9217" r:id="rId4"/>
    <p:sldId id="9218" r:id="rId5"/>
    <p:sldId id="9219" r:id="rId6"/>
    <p:sldId id="9220" r:id="rId7"/>
    <p:sldId id="9221" r:id="rId8"/>
    <p:sldId id="9222" r:id="rId9"/>
    <p:sldId id="9223" r:id="rId10"/>
    <p:sldId id="9224" r:id="rId11"/>
    <p:sldId id="9225" r:id="rId12"/>
    <p:sldId id="9226" r:id="rId13"/>
    <p:sldId id="9231" r:id="rId14"/>
    <p:sldId id="9236" r:id="rId15"/>
    <p:sldId id="9237" r:id="rId16"/>
    <p:sldId id="9238" r:id="rId17"/>
    <p:sldId id="9229" r:id="rId18"/>
    <p:sldId id="9239" r:id="rId19"/>
    <p:sldId id="9240" r:id="rId20"/>
    <p:sldId id="9241" r:id="rId21"/>
    <p:sldId id="9233" r:id="rId22"/>
    <p:sldId id="9243" r:id="rId23"/>
    <p:sldId id="9244" r:id="rId24"/>
    <p:sldId id="9245" r:id="rId25"/>
    <p:sldId id="9246" r:id="rId26"/>
    <p:sldId id="9234" r:id="rId27"/>
    <p:sldId id="9247" r:id="rId28"/>
    <p:sldId id="9248" r:id="rId29"/>
    <p:sldId id="9249" r:id="rId30"/>
    <p:sldId id="9250" r:id="rId31"/>
    <p:sldId id="9251" r:id="rId32"/>
    <p:sldId id="9252" r:id="rId33"/>
    <p:sldId id="9235" r:id="rId34"/>
    <p:sldId id="9254" r:id="rId35"/>
    <p:sldId id="9255" r:id="rId36"/>
    <p:sldId id="9256" r:id="rId37"/>
    <p:sldId id="9257" r:id="rId38"/>
    <p:sldId id="9258" r:id="rId39"/>
    <p:sldId id="9259" r:id="rId40"/>
    <p:sldId id="9260" r:id="rId41"/>
    <p:sldId id="9261" r:id="rId42"/>
    <p:sldId id="9262" r:id="rId43"/>
    <p:sldId id="9263" r:id="rId44"/>
    <p:sldId id="9264" r:id="rId45"/>
    <p:sldId id="9265" r:id="rId46"/>
    <p:sldId id="9266" r:id="rId47"/>
    <p:sldId id="9267" r:id="rId48"/>
    <p:sldId id="9268" r:id="rId49"/>
    <p:sldId id="9269" r:id="rId50"/>
    <p:sldId id="9270" r:id="rId51"/>
    <p:sldId id="9271" r:id="rId52"/>
    <p:sldId id="9272" r:id="rId53"/>
  </p:sldIdLst>
  <p:sldSz cx="12858750" cy="7232650"/>
  <p:notesSz cx="6858000" cy="9144000"/>
  <p:custDataLst>
    <p:tags r:id="rId56"/>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0A3"/>
    <a:srgbClr val="1092F1"/>
    <a:srgbClr val="007DFA"/>
    <a:srgbClr val="969696"/>
    <a:srgbClr val="2278F4"/>
    <a:srgbClr val="000000"/>
    <a:srgbClr val="FF3B5E"/>
    <a:srgbClr val="18A6FF"/>
    <a:srgbClr val="F2F2F2"/>
    <a:srgbClr val="4B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33" autoAdjust="0"/>
    <p:restoredTop sz="77264" autoAdjust="0"/>
  </p:normalViewPr>
  <p:slideViewPr>
    <p:cSldViewPr>
      <p:cViewPr varScale="1">
        <p:scale>
          <a:sx n="52" d="100"/>
          <a:sy n="52" d="100"/>
        </p:scale>
        <p:origin x="1119" y="30"/>
      </p:cViewPr>
      <p:guideLst>
        <p:guide orient="horz" pos="328"/>
        <p:guide pos="4050"/>
        <p:guide pos="557"/>
        <p:guide orient="horz" pos="4183"/>
        <p:guide pos="7497"/>
        <p:guide pos="6908"/>
      </p:guideLst>
    </p:cSldViewPr>
  </p:slideViewPr>
  <p:outlineViewPr>
    <p:cViewPr>
      <p:scale>
        <a:sx n="100" d="100"/>
        <a:sy n="100" d="100"/>
      </p:scale>
      <p:origin x="0" y="0"/>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7" d="100"/>
          <a:sy n="67" d="100"/>
        </p:scale>
        <p:origin x="283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2020/2/10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2020/2/10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371290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4123356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val="3701530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2905053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177556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400" dirty="0"/>
              <a:t>在</a:t>
            </a:r>
            <a:r>
              <a:rPr lang="en-US" altLang="zh-CN" sz="1400" dirty="0"/>
              <a:t>2014</a:t>
            </a:r>
            <a:r>
              <a:rPr lang="zh-CN" altLang="en-US" sz="1400" dirty="0"/>
              <a:t>年</a:t>
            </a:r>
            <a:r>
              <a:rPr lang="en-US" altLang="zh-CN" sz="1400" dirty="0"/>
              <a:t>11</a:t>
            </a:r>
            <a:r>
              <a:rPr lang="zh-CN" altLang="en-US" sz="1400" dirty="0"/>
              <a:t>月</a:t>
            </a:r>
            <a:r>
              <a:rPr lang="en-US" altLang="zh-CN" sz="1400" dirty="0"/>
              <a:t>20</a:t>
            </a:r>
            <a:r>
              <a:rPr lang="zh-CN" altLang="en-US" sz="1400" dirty="0"/>
              <a:t>日下午的“网络空间安全和国际合作”分论坛上，国家互联网应急中心主任黄澄清发表演讲指出这个结果。</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val="4227049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400" kern="1200" dirty="0">
                <a:solidFill>
                  <a:schemeClr val="tx1"/>
                </a:solidFill>
                <a:effectLst/>
                <a:latin typeface="+mn-lt"/>
                <a:ea typeface="+mn-ea"/>
                <a:cs typeface="+mn-cs"/>
              </a:rPr>
              <a:t>其实在判断自己的计算机中毒的时候，思路是正确的，然而再次中毒的时候，应该发现这里的问题不再是那么简单，无论是最新的杀毒软件，还是防火墙软件都无法阻止中毒，那么令人发狂的木马病毒程序又是从哪里进入计算机的呢？</a:t>
            </a: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3495373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400" b="1" dirty="0"/>
              <a:t>计算机安全要比我们想象的复杂和深奥得多，而这里面最重要的一个问题就是本书将要介绍的</a:t>
            </a:r>
            <a:r>
              <a:rPr lang="en-US" altLang="zh-CN" sz="1400" b="1" dirty="0"/>
              <a:t>——</a:t>
            </a:r>
            <a:r>
              <a:rPr lang="zh-CN" altLang="en-US" sz="1400" b="1" dirty="0"/>
              <a:t>软件安全漏洞。</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2875486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17</a:t>
            </a:fld>
            <a:endParaRPr lang="zh-CN" altLang="en-US"/>
          </a:p>
        </p:txBody>
      </p:sp>
    </p:spTree>
    <p:extLst>
      <p:ext uri="{BB962C8B-B14F-4D97-AF65-F5344CB8AC3E}">
        <p14:creationId xmlns:p14="http://schemas.microsoft.com/office/powerpoint/2010/main" val="21631079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2741606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400" kern="1200" dirty="0">
                <a:solidFill>
                  <a:schemeClr val="tx1"/>
                </a:solidFill>
                <a:effectLst/>
                <a:latin typeface="+mn-lt"/>
                <a:ea typeface="+mn-ea"/>
                <a:cs typeface="+mn-cs"/>
              </a:rPr>
              <a:t>如果您的浏览器在解析</a:t>
            </a:r>
            <a:r>
              <a:rPr lang="en-US" altLang="zh-CN" sz="1400" kern="1200" dirty="0">
                <a:solidFill>
                  <a:schemeClr val="tx1"/>
                </a:solidFill>
                <a:effectLst/>
                <a:latin typeface="+mn-lt"/>
                <a:ea typeface="+mn-ea"/>
                <a:cs typeface="+mn-cs"/>
              </a:rPr>
              <a:t>HTML</a:t>
            </a:r>
            <a:r>
              <a:rPr lang="zh-CN" altLang="zh-CN" sz="1400" kern="1200" dirty="0">
                <a:solidFill>
                  <a:schemeClr val="tx1"/>
                </a:solidFill>
                <a:effectLst/>
                <a:latin typeface="+mn-lt"/>
                <a:ea typeface="+mn-ea"/>
                <a:cs typeface="+mn-cs"/>
              </a:rPr>
              <a:t>文件时存在缓冲区溢出漏洞，那么攻击者就可以精心构造一个承载着恶意代码的</a:t>
            </a:r>
            <a:r>
              <a:rPr lang="en-US" altLang="zh-CN" sz="1400" kern="1200" dirty="0">
                <a:solidFill>
                  <a:schemeClr val="tx1"/>
                </a:solidFill>
                <a:effectLst/>
                <a:latin typeface="+mn-lt"/>
                <a:ea typeface="+mn-ea"/>
                <a:cs typeface="+mn-cs"/>
              </a:rPr>
              <a:t>HTML</a:t>
            </a:r>
            <a:r>
              <a:rPr lang="zh-CN" altLang="zh-CN" sz="1400" kern="1200" dirty="0">
                <a:solidFill>
                  <a:schemeClr val="tx1"/>
                </a:solidFill>
                <a:effectLst/>
                <a:latin typeface="+mn-lt"/>
                <a:ea typeface="+mn-ea"/>
                <a:cs typeface="+mn-cs"/>
              </a:rPr>
              <a:t>文件，并把链接发给您。当您点击这种链接时，漏洞被触发，从而导致</a:t>
            </a:r>
            <a:r>
              <a:rPr lang="en-US" altLang="zh-CN" sz="1400" kern="1200" dirty="0">
                <a:solidFill>
                  <a:schemeClr val="tx1"/>
                </a:solidFill>
                <a:effectLst/>
                <a:latin typeface="+mn-lt"/>
                <a:ea typeface="+mn-ea"/>
                <a:cs typeface="+mn-cs"/>
              </a:rPr>
              <a:t>HTML</a:t>
            </a:r>
            <a:r>
              <a:rPr lang="zh-CN" altLang="zh-CN" sz="1400" kern="1200" dirty="0">
                <a:solidFill>
                  <a:schemeClr val="tx1"/>
                </a:solidFill>
                <a:effectLst/>
                <a:latin typeface="+mn-lt"/>
                <a:ea typeface="+mn-ea"/>
                <a:cs typeface="+mn-cs"/>
              </a:rPr>
              <a:t>中所承载的恶意代码被执行。这段代码通常是在没有任何提示的情况下去指定的地方下载木马客户端并运行。</a:t>
            </a:r>
          </a:p>
          <a:p>
            <a:r>
              <a:rPr lang="en-US" altLang="zh-CN" sz="1400" kern="1200" dirty="0">
                <a:solidFill>
                  <a:schemeClr val="tx1"/>
                </a:solidFill>
                <a:effectLst/>
                <a:latin typeface="+mn-lt"/>
                <a:ea typeface="+mn-ea"/>
                <a:cs typeface="+mn-cs"/>
              </a:rPr>
              <a:t>	</a:t>
            </a:r>
            <a:r>
              <a:rPr lang="zh-CN" altLang="zh-CN" sz="1400" kern="1200" dirty="0">
                <a:solidFill>
                  <a:schemeClr val="tx1"/>
                </a:solidFill>
                <a:effectLst/>
                <a:latin typeface="+mn-lt"/>
                <a:ea typeface="+mn-ea"/>
                <a:cs typeface="+mn-cs"/>
              </a:rPr>
              <a:t>此外，第三方软件所加载的</a:t>
            </a:r>
            <a:r>
              <a:rPr lang="en-US" altLang="zh-CN" sz="1400" kern="1200" dirty="0">
                <a:solidFill>
                  <a:schemeClr val="tx1"/>
                </a:solidFill>
                <a:effectLst/>
                <a:latin typeface="+mn-lt"/>
                <a:ea typeface="+mn-ea"/>
                <a:cs typeface="+mn-cs"/>
              </a:rPr>
              <a:t>ActiveX</a:t>
            </a:r>
            <a:r>
              <a:rPr lang="zh-CN" altLang="zh-CN" sz="1400" kern="1200" dirty="0">
                <a:solidFill>
                  <a:schemeClr val="tx1"/>
                </a:solidFill>
                <a:effectLst/>
                <a:latin typeface="+mn-lt"/>
                <a:ea typeface="+mn-ea"/>
                <a:cs typeface="+mn-cs"/>
              </a:rPr>
              <a:t>控件中的漏洞也是被“网马”所经常利用的对象。所以千万不要忽视</a:t>
            </a:r>
            <a:r>
              <a:rPr lang="en-US" altLang="zh-CN" sz="1400" kern="1200" dirty="0">
                <a:solidFill>
                  <a:schemeClr val="tx1"/>
                </a:solidFill>
                <a:effectLst/>
                <a:latin typeface="+mn-lt"/>
                <a:ea typeface="+mn-ea"/>
                <a:cs typeface="+mn-cs"/>
              </a:rPr>
              <a:t>URL</a:t>
            </a:r>
            <a:r>
              <a:rPr lang="zh-CN" altLang="zh-CN" sz="1400" kern="1200" dirty="0">
                <a:solidFill>
                  <a:schemeClr val="tx1"/>
                </a:solidFill>
                <a:effectLst/>
                <a:latin typeface="+mn-lt"/>
                <a:ea typeface="+mn-ea"/>
                <a:cs typeface="+mn-cs"/>
              </a:rPr>
              <a:t>链接。</a:t>
            </a:r>
            <a:endParaRPr lang="en-US" altLang="zh-CN" sz="1400" kern="1200" dirty="0">
              <a:solidFill>
                <a:schemeClr val="tx1"/>
              </a:solidFill>
              <a:effectLst/>
              <a:latin typeface="+mn-lt"/>
              <a:ea typeface="+mn-ea"/>
              <a:cs typeface="+mn-cs"/>
            </a:endParaRPr>
          </a:p>
          <a:p>
            <a:endParaRPr lang="en-US" altLang="zh-CN" sz="1400" kern="1200" dirty="0">
              <a:solidFill>
                <a:schemeClr val="tx1"/>
              </a:solidFill>
              <a:effectLst/>
              <a:latin typeface="+mn-lt"/>
              <a:ea typeface="+mn-ea"/>
              <a:cs typeface="+mn-cs"/>
            </a:endParaRPr>
          </a:p>
          <a:p>
            <a:r>
              <a:rPr lang="zh-CN" altLang="zh-CN" sz="1400" kern="1200" dirty="0">
                <a:solidFill>
                  <a:schemeClr val="tx1"/>
                </a:solidFill>
                <a:effectLst/>
                <a:latin typeface="+mn-lt"/>
                <a:ea typeface="+mn-ea"/>
                <a:cs typeface="+mn-cs"/>
              </a:rPr>
              <a:t>和</a:t>
            </a:r>
            <a:r>
              <a:rPr lang="en-US" altLang="zh-CN" sz="1400" kern="1200" dirty="0">
                <a:solidFill>
                  <a:schemeClr val="tx1"/>
                </a:solidFill>
                <a:effectLst/>
                <a:latin typeface="+mn-lt"/>
                <a:ea typeface="+mn-ea"/>
                <a:cs typeface="+mn-cs"/>
              </a:rPr>
              <a:t>HTML</a:t>
            </a:r>
            <a:r>
              <a:rPr lang="zh-CN" altLang="zh-CN" sz="1400" kern="1200" dirty="0">
                <a:solidFill>
                  <a:schemeClr val="tx1"/>
                </a:solidFill>
                <a:effectLst/>
                <a:latin typeface="+mn-lt"/>
                <a:ea typeface="+mn-ea"/>
                <a:cs typeface="+mn-cs"/>
              </a:rPr>
              <a:t>文件一样，这类文档本身虽然是数据文件，但是如果</a:t>
            </a:r>
            <a:r>
              <a:rPr lang="en-US" altLang="zh-CN" sz="1400" kern="1200" dirty="0">
                <a:solidFill>
                  <a:schemeClr val="tx1"/>
                </a:solidFill>
                <a:effectLst/>
                <a:latin typeface="+mn-lt"/>
                <a:ea typeface="+mn-ea"/>
                <a:cs typeface="+mn-cs"/>
              </a:rPr>
              <a:t>Office</a:t>
            </a:r>
            <a:r>
              <a:rPr lang="zh-CN" altLang="zh-CN" sz="1400" kern="1200" dirty="0">
                <a:solidFill>
                  <a:schemeClr val="tx1"/>
                </a:solidFill>
                <a:effectLst/>
                <a:latin typeface="+mn-lt"/>
                <a:ea typeface="+mn-ea"/>
                <a:cs typeface="+mn-cs"/>
              </a:rPr>
              <a:t>软件在解析这些数据文件的特定数据结构时存在缓冲区溢出漏洞的话，攻击者就可以通过一个精心构造的</a:t>
            </a:r>
            <a:r>
              <a:rPr lang="en-US" altLang="zh-CN" sz="1400" kern="1200" dirty="0">
                <a:solidFill>
                  <a:schemeClr val="tx1"/>
                </a:solidFill>
                <a:effectLst/>
                <a:latin typeface="+mn-lt"/>
                <a:ea typeface="+mn-ea"/>
                <a:cs typeface="+mn-cs"/>
              </a:rPr>
              <a:t>Word</a:t>
            </a:r>
            <a:r>
              <a:rPr lang="zh-CN" altLang="zh-CN" sz="1400" kern="1200" dirty="0">
                <a:solidFill>
                  <a:schemeClr val="tx1"/>
                </a:solidFill>
                <a:effectLst/>
                <a:latin typeface="+mn-lt"/>
                <a:ea typeface="+mn-ea"/>
                <a:cs typeface="+mn-cs"/>
              </a:rPr>
              <a:t>文档来触发并利用漏洞。当您在用</a:t>
            </a:r>
            <a:r>
              <a:rPr lang="en-US" altLang="zh-CN" sz="1400" kern="1200" dirty="0">
                <a:solidFill>
                  <a:schemeClr val="tx1"/>
                </a:solidFill>
                <a:effectLst/>
                <a:latin typeface="+mn-lt"/>
                <a:ea typeface="+mn-ea"/>
                <a:cs typeface="+mn-cs"/>
              </a:rPr>
              <a:t>Office</a:t>
            </a:r>
            <a:r>
              <a:rPr lang="zh-CN" altLang="zh-CN" sz="1400" kern="1200" dirty="0">
                <a:solidFill>
                  <a:schemeClr val="tx1"/>
                </a:solidFill>
                <a:effectLst/>
                <a:latin typeface="+mn-lt"/>
                <a:ea typeface="+mn-ea"/>
                <a:cs typeface="+mn-cs"/>
              </a:rPr>
              <a:t>软件打开这个</a:t>
            </a:r>
            <a:r>
              <a:rPr lang="en-US" altLang="zh-CN" sz="1400" kern="1200" dirty="0">
                <a:solidFill>
                  <a:schemeClr val="tx1"/>
                </a:solidFill>
                <a:effectLst/>
                <a:latin typeface="+mn-lt"/>
                <a:ea typeface="+mn-ea"/>
                <a:cs typeface="+mn-cs"/>
              </a:rPr>
              <a:t>Word</a:t>
            </a:r>
            <a:r>
              <a:rPr lang="zh-CN" altLang="zh-CN" sz="1400" kern="1200" dirty="0">
                <a:solidFill>
                  <a:schemeClr val="tx1"/>
                </a:solidFill>
                <a:effectLst/>
                <a:latin typeface="+mn-lt"/>
                <a:ea typeface="+mn-ea"/>
                <a:cs typeface="+mn-cs"/>
              </a:rPr>
              <a:t>文档的时候，一段恶意代码可能已经悄无声息地被执行过了。 </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697185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533817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20</a:t>
            </a:fld>
            <a:endParaRPr lang="zh-CN" altLang="en-US"/>
          </a:p>
        </p:txBody>
      </p:sp>
    </p:spTree>
    <p:extLst>
      <p:ext uri="{BB962C8B-B14F-4D97-AF65-F5344CB8AC3E}">
        <p14:creationId xmlns:p14="http://schemas.microsoft.com/office/powerpoint/2010/main" val="2908604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21</a:t>
            </a:fld>
            <a:endParaRPr lang="zh-CN" altLang="en-US"/>
          </a:p>
        </p:txBody>
      </p:sp>
    </p:spTree>
    <p:extLst>
      <p:ext uri="{BB962C8B-B14F-4D97-AF65-F5344CB8AC3E}">
        <p14:creationId xmlns:p14="http://schemas.microsoft.com/office/powerpoint/2010/main" val="1568294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400" kern="1200" dirty="0">
                <a:solidFill>
                  <a:schemeClr val="tx1"/>
                </a:solidFill>
                <a:effectLst/>
                <a:latin typeface="+mn-lt"/>
                <a:ea typeface="+mn-ea"/>
                <a:cs typeface="+mn-cs"/>
              </a:rPr>
              <a:t>早期，黑客实施破坏行为并不以追逐非法利益为目的，他们利用高超技术侵入别人的计算机系统，往往是删除一些文件、植入木马或者篡改主页等，类似于恶作剧，目的是炫耀技术。随着网络的普及应用，一些黑客开始利用技术优势实施盗窃、破坏、攻击、敲诈等违法行为，并以此获取巨额经济利益。</a:t>
            </a:r>
            <a:endParaRPr lang="en-US" altLang="zh-CN" sz="1400" kern="1200" dirty="0">
              <a:solidFill>
                <a:schemeClr val="tx1"/>
              </a:solidFill>
              <a:effectLst/>
              <a:latin typeface="+mn-lt"/>
              <a:ea typeface="+mn-ea"/>
              <a:cs typeface="+mn-cs"/>
            </a:endParaRPr>
          </a:p>
          <a:p>
            <a:endParaRPr lang="en-US" altLang="zh-CN" sz="1400" kern="1200" dirty="0">
              <a:solidFill>
                <a:schemeClr val="tx1"/>
              </a:solidFill>
              <a:effectLst/>
              <a:latin typeface="+mn-lt"/>
              <a:ea typeface="+mn-ea"/>
              <a:cs typeface="+mn-cs"/>
            </a:endParaRPr>
          </a:p>
          <a:p>
            <a:r>
              <a:rPr lang="zh-CN" altLang="zh-CN" sz="1400" kern="1200" dirty="0">
                <a:solidFill>
                  <a:schemeClr val="tx1"/>
                </a:solidFill>
                <a:effectLst/>
                <a:latin typeface="+mn-lt"/>
                <a:ea typeface="+mn-ea"/>
                <a:cs typeface="+mn-cs"/>
              </a:rPr>
              <a:t>近年来，在巨大经济利益驱动下，网络中成千上万的大小黑客已经从技术炫耀型发展成为分工明确、组织严密的产业链，或者说，黑客从一个技术级现象演变成为产业级现象。从规模上讲，黑色产业已经从早期的零散状态进入产业链发展模式。</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22</a:t>
            </a:fld>
            <a:endParaRPr lang="zh-CN" altLang="en-US"/>
          </a:p>
        </p:txBody>
      </p:sp>
    </p:spTree>
    <p:extLst>
      <p:ext uri="{BB962C8B-B14F-4D97-AF65-F5344CB8AC3E}">
        <p14:creationId xmlns:p14="http://schemas.microsoft.com/office/powerpoint/2010/main" val="28754860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23</a:t>
            </a:fld>
            <a:endParaRPr lang="zh-CN" altLang="en-US"/>
          </a:p>
        </p:txBody>
      </p:sp>
    </p:spTree>
    <p:extLst>
      <p:ext uri="{BB962C8B-B14F-4D97-AF65-F5344CB8AC3E}">
        <p14:creationId xmlns:p14="http://schemas.microsoft.com/office/powerpoint/2010/main" val="15853183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24</a:t>
            </a:fld>
            <a:endParaRPr lang="zh-CN" altLang="en-US"/>
          </a:p>
        </p:txBody>
      </p:sp>
    </p:spTree>
    <p:extLst>
      <p:ext uri="{BB962C8B-B14F-4D97-AF65-F5344CB8AC3E}">
        <p14:creationId xmlns:p14="http://schemas.microsoft.com/office/powerpoint/2010/main" val="22102318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25</a:t>
            </a:fld>
            <a:endParaRPr lang="zh-CN" altLang="en-US"/>
          </a:p>
        </p:txBody>
      </p:sp>
    </p:spTree>
    <p:extLst>
      <p:ext uri="{BB962C8B-B14F-4D97-AF65-F5344CB8AC3E}">
        <p14:creationId xmlns:p14="http://schemas.microsoft.com/office/powerpoint/2010/main" val="35827225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26</a:t>
            </a:fld>
            <a:endParaRPr lang="zh-CN" altLang="en-US"/>
          </a:p>
        </p:txBody>
      </p:sp>
    </p:spTree>
    <p:extLst>
      <p:ext uri="{BB962C8B-B14F-4D97-AF65-F5344CB8AC3E}">
        <p14:creationId xmlns:p14="http://schemas.microsoft.com/office/powerpoint/2010/main" val="2378327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为了减轻信息泄露及系统被攻击带来的风险，企业和机构开始对自己的系统进行渗透测试，找出其中存在的漏洞和薄弱环节。</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27</a:t>
            </a:fld>
            <a:endParaRPr lang="zh-CN" altLang="en-US"/>
          </a:p>
        </p:txBody>
      </p:sp>
    </p:spTree>
    <p:extLst>
      <p:ext uri="{BB962C8B-B14F-4D97-AF65-F5344CB8AC3E}">
        <p14:creationId xmlns:p14="http://schemas.microsoft.com/office/powerpoint/2010/main" val="28691743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28</a:t>
            </a:fld>
            <a:endParaRPr lang="zh-CN" altLang="en-US"/>
          </a:p>
        </p:txBody>
      </p:sp>
    </p:spTree>
    <p:extLst>
      <p:ext uri="{BB962C8B-B14F-4D97-AF65-F5344CB8AC3E}">
        <p14:creationId xmlns:p14="http://schemas.microsoft.com/office/powerpoint/2010/main" val="22327690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29</a:t>
            </a:fld>
            <a:endParaRPr lang="zh-CN" altLang="en-US"/>
          </a:p>
        </p:txBody>
      </p:sp>
    </p:spTree>
    <p:extLst>
      <p:ext uri="{BB962C8B-B14F-4D97-AF65-F5344CB8AC3E}">
        <p14:creationId xmlns:p14="http://schemas.microsoft.com/office/powerpoint/2010/main" val="1233454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42270499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30</a:t>
            </a:fld>
            <a:endParaRPr lang="zh-CN" altLang="en-US"/>
          </a:p>
        </p:txBody>
      </p:sp>
    </p:spTree>
    <p:extLst>
      <p:ext uri="{BB962C8B-B14F-4D97-AF65-F5344CB8AC3E}">
        <p14:creationId xmlns:p14="http://schemas.microsoft.com/office/powerpoint/2010/main" val="42270499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400" dirty="0"/>
              <a:t>这类测试的一个目的是更准确的通过代码级分析漏洞所在，另外一个目的是模拟企业内部雇员的越权操作。</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31</a:t>
            </a:fld>
            <a:endParaRPr lang="zh-CN" altLang="en-US"/>
          </a:p>
        </p:txBody>
      </p:sp>
    </p:spTree>
    <p:extLst>
      <p:ext uri="{BB962C8B-B14F-4D97-AF65-F5344CB8AC3E}">
        <p14:creationId xmlns:p14="http://schemas.microsoft.com/office/powerpoint/2010/main" val="12845267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32</a:t>
            </a:fld>
            <a:endParaRPr lang="zh-CN" altLang="en-US"/>
          </a:p>
        </p:txBody>
      </p:sp>
    </p:spTree>
    <p:extLst>
      <p:ext uri="{BB962C8B-B14F-4D97-AF65-F5344CB8AC3E}">
        <p14:creationId xmlns:p14="http://schemas.microsoft.com/office/powerpoint/2010/main" val="1165628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33</a:t>
            </a:fld>
            <a:endParaRPr lang="zh-CN" altLang="en-US"/>
          </a:p>
        </p:txBody>
      </p:sp>
    </p:spTree>
    <p:extLst>
      <p:ext uri="{BB962C8B-B14F-4D97-AF65-F5344CB8AC3E}">
        <p14:creationId xmlns:p14="http://schemas.microsoft.com/office/powerpoint/2010/main" val="247467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34</a:t>
            </a:fld>
            <a:endParaRPr lang="zh-CN" altLang="en-US"/>
          </a:p>
        </p:txBody>
      </p:sp>
    </p:spTree>
    <p:extLst>
      <p:ext uri="{BB962C8B-B14F-4D97-AF65-F5344CB8AC3E}">
        <p14:creationId xmlns:p14="http://schemas.microsoft.com/office/powerpoint/2010/main" val="28754860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400" dirty="0">
                <a:latin typeface="微软雅黑" pitchFamily="34" charset="-122"/>
                <a:ea typeface="微软雅黑" pitchFamily="34" charset="-122"/>
              </a:rPr>
              <a:t>vmnet1</a:t>
            </a:r>
            <a:r>
              <a:rPr lang="zh-CN" altLang="en-US" sz="1400" dirty="0">
                <a:latin typeface="微软雅黑" pitchFamily="34" charset="-122"/>
                <a:ea typeface="微软雅黑" pitchFamily="34" charset="-122"/>
              </a:rPr>
              <a:t>是</a:t>
            </a:r>
            <a:r>
              <a:rPr lang="en-US" altLang="zh-CN" sz="1400" dirty="0">
                <a:latin typeface="微软雅黑" pitchFamily="34" charset="-122"/>
                <a:ea typeface="微软雅黑" pitchFamily="34" charset="-122"/>
              </a:rPr>
              <a:t>host-only</a:t>
            </a:r>
            <a:r>
              <a:rPr lang="zh-CN" altLang="en-US" sz="1400" dirty="0">
                <a:latin typeface="微软雅黑" pitchFamily="34" charset="-122"/>
                <a:ea typeface="微软雅黑" pitchFamily="34" charset="-122"/>
              </a:rPr>
              <a:t>，也就是说，选择用</a:t>
            </a:r>
            <a:r>
              <a:rPr lang="en-US" altLang="zh-CN" sz="1400" dirty="0">
                <a:latin typeface="微软雅黑" pitchFamily="34" charset="-122"/>
                <a:ea typeface="微软雅黑" pitchFamily="34" charset="-122"/>
              </a:rPr>
              <a:t>vmnet1</a:t>
            </a:r>
            <a:r>
              <a:rPr lang="zh-CN" altLang="en-US" sz="1400" dirty="0">
                <a:latin typeface="微软雅黑" pitchFamily="34" charset="-122"/>
                <a:ea typeface="微软雅黑" pitchFamily="34" charset="-122"/>
              </a:rPr>
              <a:t>的话就相当于</a:t>
            </a:r>
            <a:r>
              <a:rPr lang="en-US" altLang="zh-CN" sz="1400" dirty="0">
                <a:latin typeface="微软雅黑" pitchFamily="34" charset="-122"/>
                <a:ea typeface="微软雅黑" pitchFamily="34" charset="-122"/>
              </a:rPr>
              <a:t>VMware</a:t>
            </a:r>
            <a:r>
              <a:rPr lang="zh-CN" altLang="en-US" sz="1400" dirty="0">
                <a:latin typeface="微软雅黑" pitchFamily="34" charset="-122"/>
                <a:ea typeface="微软雅黑" pitchFamily="34" charset="-122"/>
              </a:rPr>
              <a:t>给你提供了一个虚拟交换机，仅将虚拟机和真实系统连上了，虚拟机可以与真实系统相互共享文件，但是虚拟机无法访问外部互联网，而</a:t>
            </a:r>
            <a:r>
              <a:rPr lang="en-US" altLang="zh-CN" sz="1400" dirty="0">
                <a:latin typeface="微软雅黑" pitchFamily="34" charset="-122"/>
                <a:ea typeface="微软雅黑" pitchFamily="34" charset="-122"/>
              </a:rPr>
              <a:t>vmnet8</a:t>
            </a:r>
            <a:r>
              <a:rPr lang="zh-CN" altLang="en-US" sz="1400" dirty="0">
                <a:latin typeface="微软雅黑" pitchFamily="34" charset="-122"/>
                <a:ea typeface="微软雅黑" pitchFamily="34" charset="-122"/>
              </a:rPr>
              <a:t>是</a:t>
            </a:r>
            <a:r>
              <a:rPr lang="en-US" altLang="zh-CN" sz="1400" dirty="0">
                <a:latin typeface="微软雅黑" pitchFamily="34" charset="-122"/>
                <a:ea typeface="微软雅黑" pitchFamily="34" charset="-122"/>
              </a:rPr>
              <a:t>NAT</a:t>
            </a:r>
            <a:r>
              <a:rPr lang="zh-CN" altLang="en-US" sz="1400" dirty="0">
                <a:latin typeface="微软雅黑" pitchFamily="34" charset="-122"/>
                <a:ea typeface="微软雅黑" pitchFamily="34" charset="-122"/>
              </a:rPr>
              <a:t>，就是网络地址转换，相当于给你一个虚拟交换机，将虚拟机和真实系统连上去了，同时这台虚拟交换机又和外部互联网相连，这样虚拟机和真实系统可以相互共享，同时又都能访问外部互联网，而且虚拟机是借用真实系统的</a:t>
            </a:r>
            <a:r>
              <a:rPr lang="en-US" altLang="zh-CN" sz="1400" dirty="0">
                <a:latin typeface="微软雅黑" pitchFamily="34" charset="-122"/>
                <a:ea typeface="微软雅黑" pitchFamily="34" charset="-122"/>
              </a:rPr>
              <a:t>IP</a:t>
            </a:r>
            <a:r>
              <a:rPr lang="zh-CN" altLang="en-US" sz="1400" dirty="0">
                <a:latin typeface="微软雅黑" pitchFamily="34" charset="-122"/>
                <a:ea typeface="微软雅黑" pitchFamily="34" charset="-122"/>
              </a:rPr>
              <a:t>上网的，不会受到</a:t>
            </a:r>
            <a:r>
              <a:rPr lang="en-US" altLang="zh-CN" sz="1400" dirty="0">
                <a:latin typeface="微软雅黑" pitchFamily="34" charset="-122"/>
                <a:ea typeface="微软雅黑" pitchFamily="34" charset="-122"/>
              </a:rPr>
              <a:t>IP-MAC</a:t>
            </a:r>
            <a:r>
              <a:rPr lang="zh-CN" altLang="en-US" sz="1400" dirty="0">
                <a:latin typeface="微软雅黑" pitchFamily="34" charset="-122"/>
                <a:ea typeface="微软雅黑" pitchFamily="34" charset="-122"/>
              </a:rPr>
              <a:t>绑定的限制。</a:t>
            </a: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35</a:t>
            </a:fld>
            <a:endParaRPr lang="zh-CN" altLang="en-US"/>
          </a:p>
        </p:txBody>
      </p:sp>
    </p:spTree>
    <p:extLst>
      <p:ext uri="{BB962C8B-B14F-4D97-AF65-F5344CB8AC3E}">
        <p14:creationId xmlns:p14="http://schemas.microsoft.com/office/powerpoint/2010/main" val="10723241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36</a:t>
            </a:fld>
            <a:endParaRPr lang="zh-CN" altLang="en-US"/>
          </a:p>
        </p:txBody>
      </p:sp>
    </p:spTree>
    <p:extLst>
      <p:ext uri="{BB962C8B-B14F-4D97-AF65-F5344CB8AC3E}">
        <p14:creationId xmlns:p14="http://schemas.microsoft.com/office/powerpoint/2010/main" val="19460567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37</a:t>
            </a:fld>
            <a:endParaRPr lang="zh-CN" altLang="en-US"/>
          </a:p>
        </p:txBody>
      </p:sp>
    </p:spTree>
    <p:extLst>
      <p:ext uri="{BB962C8B-B14F-4D97-AF65-F5344CB8AC3E}">
        <p14:creationId xmlns:p14="http://schemas.microsoft.com/office/powerpoint/2010/main" val="42280858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38</a:t>
            </a:fld>
            <a:endParaRPr lang="zh-CN" altLang="en-US"/>
          </a:p>
        </p:txBody>
      </p:sp>
    </p:spTree>
    <p:extLst>
      <p:ext uri="{BB962C8B-B14F-4D97-AF65-F5344CB8AC3E}">
        <p14:creationId xmlns:p14="http://schemas.microsoft.com/office/powerpoint/2010/main" val="1046876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39</a:t>
            </a:fld>
            <a:endParaRPr lang="zh-CN" altLang="en-US"/>
          </a:p>
        </p:txBody>
      </p:sp>
    </p:spTree>
    <p:extLst>
      <p:ext uri="{BB962C8B-B14F-4D97-AF65-F5344CB8AC3E}">
        <p14:creationId xmlns:p14="http://schemas.microsoft.com/office/powerpoint/2010/main" val="2869523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28754860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40</a:t>
            </a:fld>
            <a:endParaRPr lang="zh-CN" altLang="en-US"/>
          </a:p>
        </p:txBody>
      </p:sp>
    </p:spTree>
    <p:extLst>
      <p:ext uri="{BB962C8B-B14F-4D97-AF65-F5344CB8AC3E}">
        <p14:creationId xmlns:p14="http://schemas.microsoft.com/office/powerpoint/2010/main" val="42270499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41</a:t>
            </a:fld>
            <a:endParaRPr lang="zh-CN" altLang="en-US"/>
          </a:p>
        </p:txBody>
      </p:sp>
    </p:spTree>
    <p:extLst>
      <p:ext uri="{BB962C8B-B14F-4D97-AF65-F5344CB8AC3E}">
        <p14:creationId xmlns:p14="http://schemas.microsoft.com/office/powerpoint/2010/main" val="16298794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42</a:t>
            </a:fld>
            <a:endParaRPr lang="zh-CN" altLang="en-US"/>
          </a:p>
        </p:txBody>
      </p:sp>
    </p:spTree>
    <p:extLst>
      <p:ext uri="{BB962C8B-B14F-4D97-AF65-F5344CB8AC3E}">
        <p14:creationId xmlns:p14="http://schemas.microsoft.com/office/powerpoint/2010/main" val="4998420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43</a:t>
            </a:fld>
            <a:endParaRPr lang="zh-CN" altLang="en-US"/>
          </a:p>
        </p:txBody>
      </p:sp>
    </p:spTree>
    <p:extLst>
      <p:ext uri="{BB962C8B-B14F-4D97-AF65-F5344CB8AC3E}">
        <p14:creationId xmlns:p14="http://schemas.microsoft.com/office/powerpoint/2010/main" val="40378689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44</a:t>
            </a:fld>
            <a:endParaRPr lang="zh-CN" altLang="en-US"/>
          </a:p>
        </p:txBody>
      </p:sp>
    </p:spTree>
    <p:extLst>
      <p:ext uri="{BB962C8B-B14F-4D97-AF65-F5344CB8AC3E}">
        <p14:creationId xmlns:p14="http://schemas.microsoft.com/office/powerpoint/2010/main" val="11430475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45</a:t>
            </a:fld>
            <a:endParaRPr lang="zh-CN" altLang="en-US"/>
          </a:p>
        </p:txBody>
      </p:sp>
    </p:spTree>
    <p:extLst>
      <p:ext uri="{BB962C8B-B14F-4D97-AF65-F5344CB8AC3E}">
        <p14:creationId xmlns:p14="http://schemas.microsoft.com/office/powerpoint/2010/main" val="31736385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46</a:t>
            </a:fld>
            <a:endParaRPr lang="zh-CN" altLang="en-US"/>
          </a:p>
        </p:txBody>
      </p:sp>
    </p:spTree>
    <p:extLst>
      <p:ext uri="{BB962C8B-B14F-4D97-AF65-F5344CB8AC3E}">
        <p14:creationId xmlns:p14="http://schemas.microsoft.com/office/powerpoint/2010/main" val="28902729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47</a:t>
            </a:fld>
            <a:endParaRPr lang="zh-CN" altLang="en-US"/>
          </a:p>
        </p:txBody>
      </p:sp>
    </p:spTree>
    <p:extLst>
      <p:ext uri="{BB962C8B-B14F-4D97-AF65-F5344CB8AC3E}">
        <p14:creationId xmlns:p14="http://schemas.microsoft.com/office/powerpoint/2010/main" val="16505501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48</a:t>
            </a:fld>
            <a:endParaRPr lang="zh-CN" altLang="en-US"/>
          </a:p>
        </p:txBody>
      </p:sp>
    </p:spTree>
    <p:extLst>
      <p:ext uri="{BB962C8B-B14F-4D97-AF65-F5344CB8AC3E}">
        <p14:creationId xmlns:p14="http://schemas.microsoft.com/office/powerpoint/2010/main" val="10180624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49</a:t>
            </a:fld>
            <a:endParaRPr lang="zh-CN" altLang="en-US"/>
          </a:p>
        </p:txBody>
      </p:sp>
    </p:spTree>
    <p:extLst>
      <p:ext uri="{BB962C8B-B14F-4D97-AF65-F5344CB8AC3E}">
        <p14:creationId xmlns:p14="http://schemas.microsoft.com/office/powerpoint/2010/main" val="1637877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14055349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50</a:t>
            </a:fld>
            <a:endParaRPr lang="zh-CN" altLang="en-US"/>
          </a:p>
        </p:txBody>
      </p:sp>
    </p:spTree>
    <p:extLst>
      <p:ext uri="{BB962C8B-B14F-4D97-AF65-F5344CB8AC3E}">
        <p14:creationId xmlns:p14="http://schemas.microsoft.com/office/powerpoint/2010/main" val="33464612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51</a:t>
            </a:fld>
            <a:endParaRPr lang="zh-CN" altLang="en-US"/>
          </a:p>
        </p:txBody>
      </p:sp>
    </p:spTree>
    <p:extLst>
      <p:ext uri="{BB962C8B-B14F-4D97-AF65-F5344CB8AC3E}">
        <p14:creationId xmlns:p14="http://schemas.microsoft.com/office/powerpoint/2010/main" val="11196827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52</a:t>
            </a:fld>
            <a:endParaRPr lang="zh-CN" altLang="en-US"/>
          </a:p>
        </p:txBody>
      </p:sp>
    </p:spTree>
    <p:extLst>
      <p:ext uri="{BB962C8B-B14F-4D97-AF65-F5344CB8AC3E}">
        <p14:creationId xmlns:p14="http://schemas.microsoft.com/office/powerpoint/2010/main" val="1272325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3173638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1637877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470958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39921694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xmlns="" id="{6B58CA9C-A61B-4218-B89C-765C4AE4CBCF}"/>
              </a:ext>
            </a:extLst>
          </p:cNvPr>
          <p:cNvGrpSpPr/>
          <p:nvPr userDrawn="1"/>
        </p:nvGrpSpPr>
        <p:grpSpPr>
          <a:xfrm>
            <a:off x="-1" y="0"/>
            <a:ext cx="12858243" cy="7232650"/>
            <a:chOff x="-1" y="0"/>
            <a:chExt cx="11520489" cy="6480175"/>
          </a:xfrm>
        </p:grpSpPr>
        <p:sp>
          <p:nvSpPr>
            <p:cNvPr id="16" name="矩形 15">
              <a:extLst>
                <a:ext uri="{FF2B5EF4-FFF2-40B4-BE49-F238E27FC236}">
                  <a16:creationId xmlns:a16="http://schemas.microsoft.com/office/drawing/2014/main" xmlns="" id="{EAE98536-CFB6-41B1-A838-44066568C945}"/>
                </a:ext>
              </a:extLst>
            </p:cNvPr>
            <p:cNvSpPr/>
            <p:nvPr userDrawn="1"/>
          </p:nvSpPr>
          <p:spPr>
            <a:xfrm>
              <a:off x="71612" y="71736"/>
              <a:ext cx="11377264" cy="6336703"/>
            </a:xfrm>
            <a:prstGeom prst="rect">
              <a:avLst/>
            </a:prstGeom>
            <a:noFill/>
            <a:ln w="25400" cap="flat" cmpd="sng" algn="ctr">
              <a:solidFill>
                <a:sysClr val="window" lastClr="FFFFFF">
                  <a:lumMod val="65000"/>
                </a:sysClr>
              </a:solid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任意多边形: 形状 16">
              <a:extLst>
                <a:ext uri="{FF2B5EF4-FFF2-40B4-BE49-F238E27FC236}">
                  <a16:creationId xmlns:a16="http://schemas.microsoft.com/office/drawing/2014/main" xmlns="" id="{DBBE4815-B6B0-4394-BC94-8AAD066B124D}"/>
                </a:ext>
              </a:extLst>
            </p:cNvPr>
            <p:cNvSpPr/>
            <p:nvPr userDrawn="1"/>
          </p:nvSpPr>
          <p:spPr>
            <a:xfrm rot="16200000" flipH="1">
              <a:off x="275597" y="-275598"/>
              <a:ext cx="1403883" cy="1955080"/>
            </a:xfrm>
            <a:custGeom>
              <a:avLst/>
              <a:gdLst>
                <a:gd name="connsiteX0" fmla="*/ 0 w 1403883"/>
                <a:gd name="connsiteY0" fmla="*/ 1573594 h 1955080"/>
                <a:gd name="connsiteX1" fmla="*/ 0 w 1403883"/>
                <a:gd name="connsiteY1" fmla="*/ 1955080 h 1955080"/>
                <a:gd name="connsiteX2" fmla="*/ 95371 w 1403883"/>
                <a:gd name="connsiteY2" fmla="*/ 1859708 h 1955080"/>
                <a:gd name="connsiteX3" fmla="*/ 95371 w 1403883"/>
                <a:gd name="connsiteY3" fmla="*/ 1716691 h 1955080"/>
                <a:gd name="connsiteX4" fmla="*/ 95371 w 1403883"/>
                <a:gd name="connsiteY4" fmla="*/ 1716691 h 1955080"/>
                <a:gd name="connsiteX5" fmla="*/ 95371 w 1403883"/>
                <a:gd name="connsiteY5" fmla="*/ 95372 h 1955080"/>
                <a:gd name="connsiteX6" fmla="*/ 1138962 w 1403883"/>
                <a:gd name="connsiteY6" fmla="*/ 95372 h 1955080"/>
                <a:gd name="connsiteX7" fmla="*/ 1138962 w 1403883"/>
                <a:gd name="connsiteY7" fmla="*/ 95371 h 1955080"/>
                <a:gd name="connsiteX8" fmla="*/ 1308511 w 1403883"/>
                <a:gd name="connsiteY8" fmla="*/ 95371 h 1955080"/>
                <a:gd name="connsiteX9" fmla="*/ 1403883 w 1403883"/>
                <a:gd name="connsiteY9" fmla="*/ 0 h 1955080"/>
                <a:gd name="connsiteX10" fmla="*/ 1022396 w 1403883"/>
                <a:gd name="connsiteY10" fmla="*/ 0 h 1955080"/>
                <a:gd name="connsiteX11" fmla="*/ 1022395 w 1403883"/>
                <a:gd name="connsiteY11" fmla="*/ 1 h 1955080"/>
                <a:gd name="connsiteX12" fmla="*/ 1 w 1403883"/>
                <a:gd name="connsiteY12" fmla="*/ 1 h 1955080"/>
                <a:gd name="connsiteX13" fmla="*/ 1 w 1403883"/>
                <a:gd name="connsiteY13" fmla="*/ 47686 h 1955080"/>
                <a:gd name="connsiteX14" fmla="*/ 0 w 1403883"/>
                <a:gd name="connsiteY14" fmla="*/ 47686 h 1955080"/>
                <a:gd name="connsiteX15" fmla="*/ 0 w 1403883"/>
                <a:gd name="connsiteY15" fmla="*/ 1573594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0" y="1573594"/>
                  </a:moveTo>
                  <a:lnTo>
                    <a:pt x="0" y="1955080"/>
                  </a:lnTo>
                  <a:lnTo>
                    <a:pt x="95371" y="1859708"/>
                  </a:lnTo>
                  <a:lnTo>
                    <a:pt x="95371" y="1716691"/>
                  </a:lnTo>
                  <a:lnTo>
                    <a:pt x="95371" y="1716691"/>
                  </a:lnTo>
                  <a:lnTo>
                    <a:pt x="95371" y="95372"/>
                  </a:lnTo>
                  <a:lnTo>
                    <a:pt x="1138962" y="95372"/>
                  </a:lnTo>
                  <a:lnTo>
                    <a:pt x="1138962" y="95371"/>
                  </a:lnTo>
                  <a:lnTo>
                    <a:pt x="1308511" y="95371"/>
                  </a:lnTo>
                  <a:lnTo>
                    <a:pt x="1403883" y="0"/>
                  </a:lnTo>
                  <a:lnTo>
                    <a:pt x="1022396" y="0"/>
                  </a:lnTo>
                  <a:lnTo>
                    <a:pt x="1022395" y="1"/>
                  </a:lnTo>
                  <a:lnTo>
                    <a:pt x="1" y="1"/>
                  </a:lnTo>
                  <a:lnTo>
                    <a:pt x="1" y="47686"/>
                  </a:lnTo>
                  <a:lnTo>
                    <a:pt x="0" y="47686"/>
                  </a:lnTo>
                  <a:lnTo>
                    <a:pt x="0" y="1573594"/>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8" name="任意多边形: 形状 17">
              <a:extLst>
                <a:ext uri="{FF2B5EF4-FFF2-40B4-BE49-F238E27FC236}">
                  <a16:creationId xmlns:a16="http://schemas.microsoft.com/office/drawing/2014/main" xmlns="" id="{47B1F7C7-679E-4D38-A62B-40F1A8E86F21}"/>
                </a:ext>
              </a:extLst>
            </p:cNvPr>
            <p:cNvSpPr/>
            <p:nvPr userDrawn="1"/>
          </p:nvSpPr>
          <p:spPr>
            <a:xfrm rot="16200000">
              <a:off x="9843121" y="4802808"/>
              <a:ext cx="1403883" cy="1950851"/>
            </a:xfrm>
            <a:custGeom>
              <a:avLst/>
              <a:gdLst>
                <a:gd name="connsiteX0" fmla="*/ 1403883 w 1403883"/>
                <a:gd name="connsiteY0" fmla="*/ 1950851 h 1950851"/>
                <a:gd name="connsiteX1" fmla="*/ 1022396 w 1403883"/>
                <a:gd name="connsiteY1" fmla="*/ 1950851 h 1950851"/>
                <a:gd name="connsiteX2" fmla="*/ 1022395 w 1403883"/>
                <a:gd name="connsiteY2" fmla="*/ 1950850 h 1950851"/>
                <a:gd name="connsiteX3" fmla="*/ 1 w 1403883"/>
                <a:gd name="connsiteY3" fmla="*/ 1950850 h 1950851"/>
                <a:gd name="connsiteX4" fmla="*/ 1 w 1403883"/>
                <a:gd name="connsiteY4" fmla="*/ 1903165 h 1950851"/>
                <a:gd name="connsiteX5" fmla="*/ 0 w 1403883"/>
                <a:gd name="connsiteY5" fmla="*/ 1903165 h 1950851"/>
                <a:gd name="connsiteX6" fmla="*/ 0 w 1403883"/>
                <a:gd name="connsiteY6" fmla="*/ 381486 h 1950851"/>
                <a:gd name="connsiteX7" fmla="*/ 0 w 1403883"/>
                <a:gd name="connsiteY7" fmla="*/ 234161 h 1950851"/>
                <a:gd name="connsiteX8" fmla="*/ 0 w 1403883"/>
                <a:gd name="connsiteY8" fmla="*/ 0 h 1950851"/>
                <a:gd name="connsiteX9" fmla="*/ 95371 w 1403883"/>
                <a:gd name="connsiteY9" fmla="*/ 95372 h 1950851"/>
                <a:gd name="connsiteX10" fmla="*/ 95371 w 1403883"/>
                <a:gd name="connsiteY10" fmla="*/ 234161 h 1950851"/>
                <a:gd name="connsiteX11" fmla="*/ 95371 w 1403883"/>
                <a:gd name="connsiteY11" fmla="*/ 476858 h 1950851"/>
                <a:gd name="connsiteX12" fmla="*/ 95371 w 1403883"/>
                <a:gd name="connsiteY12" fmla="*/ 1855479 h 1950851"/>
                <a:gd name="connsiteX13" fmla="*/ 1138962 w 1403883"/>
                <a:gd name="connsiteY13" fmla="*/ 1855479 h 1950851"/>
                <a:gd name="connsiteX14" fmla="*/ 1138962 w 1403883"/>
                <a:gd name="connsiteY14" fmla="*/ 1855480 h 1950851"/>
                <a:gd name="connsiteX15" fmla="*/ 1308511 w 1403883"/>
                <a:gd name="connsiteY15" fmla="*/ 1855480 h 195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0851">
                  <a:moveTo>
                    <a:pt x="1403883" y="1950851"/>
                  </a:moveTo>
                  <a:lnTo>
                    <a:pt x="1022396" y="1950851"/>
                  </a:lnTo>
                  <a:lnTo>
                    <a:pt x="1022395" y="1950850"/>
                  </a:lnTo>
                  <a:lnTo>
                    <a:pt x="1" y="1950850"/>
                  </a:lnTo>
                  <a:lnTo>
                    <a:pt x="1" y="1903165"/>
                  </a:lnTo>
                  <a:lnTo>
                    <a:pt x="0" y="1903165"/>
                  </a:lnTo>
                  <a:lnTo>
                    <a:pt x="0" y="381486"/>
                  </a:lnTo>
                  <a:lnTo>
                    <a:pt x="0" y="234161"/>
                  </a:lnTo>
                  <a:lnTo>
                    <a:pt x="0" y="0"/>
                  </a:lnTo>
                  <a:lnTo>
                    <a:pt x="95371" y="95372"/>
                  </a:lnTo>
                  <a:lnTo>
                    <a:pt x="95371" y="234161"/>
                  </a:lnTo>
                  <a:lnTo>
                    <a:pt x="95371" y="476858"/>
                  </a:lnTo>
                  <a:lnTo>
                    <a:pt x="95371" y="1855479"/>
                  </a:lnTo>
                  <a:lnTo>
                    <a:pt x="1138962" y="1855479"/>
                  </a:lnTo>
                  <a:lnTo>
                    <a:pt x="1138962" y="1855480"/>
                  </a:lnTo>
                  <a:lnTo>
                    <a:pt x="1308511" y="1855480"/>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9" name="任意多边形: 形状 18">
              <a:extLst>
                <a:ext uri="{FF2B5EF4-FFF2-40B4-BE49-F238E27FC236}">
                  <a16:creationId xmlns:a16="http://schemas.microsoft.com/office/drawing/2014/main" xmlns="" id="{63C32D3D-90D7-4CB2-BA03-C77D89B0E7E4}"/>
                </a:ext>
              </a:extLst>
            </p:cNvPr>
            <p:cNvSpPr/>
            <p:nvPr userDrawn="1"/>
          </p:nvSpPr>
          <p:spPr>
            <a:xfrm rot="5400000">
              <a:off x="9840777" y="-275599"/>
              <a:ext cx="1403883" cy="1955081"/>
            </a:xfrm>
            <a:custGeom>
              <a:avLst/>
              <a:gdLst>
                <a:gd name="connsiteX0" fmla="*/ 0 w 1403883"/>
                <a:gd name="connsiteY0" fmla="*/ 1716692 h 1955081"/>
                <a:gd name="connsiteX1" fmla="*/ 0 w 1403883"/>
                <a:gd name="connsiteY1" fmla="*/ 47687 h 1955081"/>
                <a:gd name="connsiteX2" fmla="*/ 1 w 1403883"/>
                <a:gd name="connsiteY2" fmla="*/ 47687 h 1955081"/>
                <a:gd name="connsiteX3" fmla="*/ 1 w 1403883"/>
                <a:gd name="connsiteY3" fmla="*/ 0 h 1955081"/>
                <a:gd name="connsiteX4" fmla="*/ 1138962 w 1403883"/>
                <a:gd name="connsiteY4" fmla="*/ 0 h 1955081"/>
                <a:gd name="connsiteX5" fmla="*/ 1138962 w 1403883"/>
                <a:gd name="connsiteY5" fmla="*/ 1 h 1955081"/>
                <a:gd name="connsiteX6" fmla="*/ 1403883 w 1403883"/>
                <a:gd name="connsiteY6" fmla="*/ 1 h 1955081"/>
                <a:gd name="connsiteX7" fmla="*/ 1308511 w 1403883"/>
                <a:gd name="connsiteY7" fmla="*/ 95372 h 1955081"/>
                <a:gd name="connsiteX8" fmla="*/ 927024 w 1403883"/>
                <a:gd name="connsiteY8" fmla="*/ 95372 h 1955081"/>
                <a:gd name="connsiteX9" fmla="*/ 927025 w 1403883"/>
                <a:gd name="connsiteY9" fmla="*/ 95371 h 1955081"/>
                <a:gd name="connsiteX10" fmla="*/ 95371 w 1403883"/>
                <a:gd name="connsiteY10" fmla="*/ 95371 h 1955081"/>
                <a:gd name="connsiteX11" fmla="*/ 95371 w 1403883"/>
                <a:gd name="connsiteY11" fmla="*/ 1478223 h 1955081"/>
                <a:gd name="connsiteX12" fmla="*/ 95371 w 1403883"/>
                <a:gd name="connsiteY12" fmla="*/ 1478223 h 1955081"/>
                <a:gd name="connsiteX13" fmla="*/ 95371 w 1403883"/>
                <a:gd name="connsiteY13" fmla="*/ 1859709 h 1955081"/>
                <a:gd name="connsiteX14" fmla="*/ 0 w 1403883"/>
                <a:gd name="connsiteY14" fmla="*/ 1955081 h 1955081"/>
                <a:gd name="connsiteX15" fmla="*/ 0 w 1403883"/>
                <a:gd name="connsiteY15" fmla="*/ 1716692 h 1955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1">
                  <a:moveTo>
                    <a:pt x="0" y="1716692"/>
                  </a:moveTo>
                  <a:lnTo>
                    <a:pt x="0" y="47687"/>
                  </a:lnTo>
                  <a:lnTo>
                    <a:pt x="1" y="47687"/>
                  </a:lnTo>
                  <a:lnTo>
                    <a:pt x="1" y="0"/>
                  </a:lnTo>
                  <a:lnTo>
                    <a:pt x="1138962" y="0"/>
                  </a:lnTo>
                  <a:lnTo>
                    <a:pt x="1138962" y="1"/>
                  </a:lnTo>
                  <a:lnTo>
                    <a:pt x="1403883" y="1"/>
                  </a:lnTo>
                  <a:lnTo>
                    <a:pt x="1308511" y="95372"/>
                  </a:lnTo>
                  <a:lnTo>
                    <a:pt x="927024" y="95372"/>
                  </a:lnTo>
                  <a:lnTo>
                    <a:pt x="927025" y="95371"/>
                  </a:lnTo>
                  <a:lnTo>
                    <a:pt x="95371" y="95371"/>
                  </a:lnTo>
                  <a:lnTo>
                    <a:pt x="95371" y="1478223"/>
                  </a:lnTo>
                  <a:lnTo>
                    <a:pt x="95371" y="1478223"/>
                  </a:lnTo>
                  <a:lnTo>
                    <a:pt x="95371" y="1859709"/>
                  </a:lnTo>
                  <a:lnTo>
                    <a:pt x="0" y="1955081"/>
                  </a:lnTo>
                  <a:lnTo>
                    <a:pt x="0" y="1716692"/>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0" name="任意多边形: 形状 19">
              <a:extLst>
                <a:ext uri="{FF2B5EF4-FFF2-40B4-BE49-F238E27FC236}">
                  <a16:creationId xmlns:a16="http://schemas.microsoft.com/office/drawing/2014/main" xmlns="" id="{3F697906-39C1-47C3-ADE4-53420E13B68E}"/>
                </a:ext>
              </a:extLst>
            </p:cNvPr>
            <p:cNvSpPr/>
            <p:nvPr userDrawn="1"/>
          </p:nvSpPr>
          <p:spPr>
            <a:xfrm rot="16200000">
              <a:off x="275598" y="4800693"/>
              <a:ext cx="1403883" cy="1955080"/>
            </a:xfrm>
            <a:custGeom>
              <a:avLst/>
              <a:gdLst>
                <a:gd name="connsiteX0" fmla="*/ 1403883 w 1403883"/>
                <a:gd name="connsiteY0" fmla="*/ 1 h 1955080"/>
                <a:gd name="connsiteX1" fmla="*/ 1308511 w 1403883"/>
                <a:gd name="connsiteY1" fmla="*/ 95372 h 1955080"/>
                <a:gd name="connsiteX2" fmla="*/ 927024 w 1403883"/>
                <a:gd name="connsiteY2" fmla="*/ 95372 h 1955080"/>
                <a:gd name="connsiteX3" fmla="*/ 927025 w 1403883"/>
                <a:gd name="connsiteY3" fmla="*/ 95371 h 1955080"/>
                <a:gd name="connsiteX4" fmla="*/ 95371 w 1403883"/>
                <a:gd name="connsiteY4" fmla="*/ 95371 h 1955080"/>
                <a:gd name="connsiteX5" fmla="*/ 95371 w 1403883"/>
                <a:gd name="connsiteY5" fmla="*/ 1478222 h 1955080"/>
                <a:gd name="connsiteX6" fmla="*/ 95371 w 1403883"/>
                <a:gd name="connsiteY6" fmla="*/ 1716691 h 1955080"/>
                <a:gd name="connsiteX7" fmla="*/ 95371 w 1403883"/>
                <a:gd name="connsiteY7" fmla="*/ 1859708 h 1955080"/>
                <a:gd name="connsiteX8" fmla="*/ 0 w 1403883"/>
                <a:gd name="connsiteY8" fmla="*/ 1955080 h 1955080"/>
                <a:gd name="connsiteX9" fmla="*/ 0 w 1403883"/>
                <a:gd name="connsiteY9" fmla="*/ 1716691 h 1955080"/>
                <a:gd name="connsiteX10" fmla="*/ 0 w 1403883"/>
                <a:gd name="connsiteY10" fmla="*/ 1573594 h 1955080"/>
                <a:gd name="connsiteX11" fmla="*/ 0 w 1403883"/>
                <a:gd name="connsiteY11" fmla="*/ 47686 h 1955080"/>
                <a:gd name="connsiteX12" fmla="*/ 1 w 1403883"/>
                <a:gd name="connsiteY12" fmla="*/ 47686 h 1955080"/>
                <a:gd name="connsiteX13" fmla="*/ 1 w 1403883"/>
                <a:gd name="connsiteY13" fmla="*/ 0 h 1955080"/>
                <a:gd name="connsiteX14" fmla="*/ 1138962 w 1403883"/>
                <a:gd name="connsiteY14" fmla="*/ 0 h 1955080"/>
                <a:gd name="connsiteX15" fmla="*/ 1138962 w 1403883"/>
                <a:gd name="connsiteY15" fmla="*/ 1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1403883" y="1"/>
                  </a:moveTo>
                  <a:lnTo>
                    <a:pt x="1308511" y="95372"/>
                  </a:lnTo>
                  <a:lnTo>
                    <a:pt x="927024" y="95372"/>
                  </a:lnTo>
                  <a:lnTo>
                    <a:pt x="927025" y="95371"/>
                  </a:lnTo>
                  <a:lnTo>
                    <a:pt x="95371" y="95371"/>
                  </a:lnTo>
                  <a:lnTo>
                    <a:pt x="95371" y="1478222"/>
                  </a:lnTo>
                  <a:lnTo>
                    <a:pt x="95371" y="1716691"/>
                  </a:lnTo>
                  <a:lnTo>
                    <a:pt x="95371" y="1859708"/>
                  </a:lnTo>
                  <a:lnTo>
                    <a:pt x="0" y="1955080"/>
                  </a:lnTo>
                  <a:lnTo>
                    <a:pt x="0" y="1716691"/>
                  </a:lnTo>
                  <a:lnTo>
                    <a:pt x="0" y="1573594"/>
                  </a:lnTo>
                  <a:lnTo>
                    <a:pt x="0" y="47686"/>
                  </a:lnTo>
                  <a:lnTo>
                    <a:pt x="1" y="47686"/>
                  </a:lnTo>
                  <a:lnTo>
                    <a:pt x="1" y="0"/>
                  </a:lnTo>
                  <a:lnTo>
                    <a:pt x="1138962" y="0"/>
                  </a:lnTo>
                  <a:lnTo>
                    <a:pt x="1138962" y="1"/>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pic>
        <p:nvPicPr>
          <p:cNvPr id="4" name="图片 3">
            <a:extLst>
              <a:ext uri="{FF2B5EF4-FFF2-40B4-BE49-F238E27FC236}">
                <a16:creationId xmlns:a16="http://schemas.microsoft.com/office/drawing/2014/main" xmlns="" id="{85F87891-8299-4375-87F6-4940389DCE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1819" y="0"/>
            <a:ext cx="11875110" cy="7232650"/>
          </a:xfrm>
          <a:prstGeom prst="rect">
            <a:avLst/>
          </a:prstGeom>
        </p:spPr>
      </p:pic>
    </p:spTree>
    <p:extLst>
      <p:ext uri="{BB962C8B-B14F-4D97-AF65-F5344CB8AC3E}">
        <p14:creationId xmlns:p14="http://schemas.microsoft.com/office/powerpoint/2010/main" val="2027119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1AD2B354-15D3-4C8A-85D2-33CEBD4C936C}"/>
              </a:ext>
            </a:extLst>
          </p:cNvPr>
          <p:cNvSpPr>
            <a:spLocks noGrp="1"/>
          </p:cNvSpPr>
          <p:nvPr>
            <p:ph type="dt" sz="half" idx="10"/>
          </p:nvPr>
        </p:nvSpPr>
        <p:spPr/>
        <p:txBody>
          <a:bodyPr/>
          <a:lstStyle/>
          <a:p>
            <a:fld id="{32BF82D2-7A68-459D-A996-9BDDA2518FA4}" type="datetimeFigureOut">
              <a:rPr lang="zh-CN" altLang="en-US" smtClean="0"/>
              <a:t>2020/2/10</a:t>
            </a:fld>
            <a:endParaRPr lang="zh-CN" altLang="en-US"/>
          </a:p>
        </p:txBody>
      </p:sp>
      <p:sp>
        <p:nvSpPr>
          <p:cNvPr id="3" name="页脚占位符 2">
            <a:extLst>
              <a:ext uri="{FF2B5EF4-FFF2-40B4-BE49-F238E27FC236}">
                <a16:creationId xmlns:a16="http://schemas.microsoft.com/office/drawing/2014/main" xmlns="" id="{4C5F0C88-FD5F-4486-9D89-3C4F82CAA17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C7E7975B-E11E-4432-97B8-B813496B2D4D}"/>
              </a:ext>
            </a:extLst>
          </p:cNvPr>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802390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4039" y="385072"/>
            <a:ext cx="11090672" cy="139797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4039" y="1925358"/>
            <a:ext cx="11090672" cy="458905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84039" y="6703595"/>
            <a:ext cx="2893219" cy="385072"/>
          </a:xfrm>
          <a:prstGeom prst="rect">
            <a:avLst/>
          </a:prstGeom>
        </p:spPr>
        <p:txBody>
          <a:bodyPr vert="horz" lIns="91440" tIns="45720" rIns="91440" bIns="45720" rtlCol="0" anchor="ctr"/>
          <a:lstStyle>
            <a:lvl1pPr algn="l">
              <a:defRPr sz="1266">
                <a:solidFill>
                  <a:schemeClr val="tx1">
                    <a:tint val="75000"/>
                  </a:schemeClr>
                </a:solidFill>
              </a:defRPr>
            </a:lvl1pPr>
          </a:lstStyle>
          <a:p>
            <a:fld id="{32BF82D2-7A68-459D-A996-9BDDA2518FA4}" type="datetimeFigureOut">
              <a:rPr lang="zh-CN" altLang="en-US" smtClean="0"/>
              <a:t>2020/2/10</a:t>
            </a:fld>
            <a:endParaRPr lang="zh-CN" altLang="en-US"/>
          </a:p>
        </p:txBody>
      </p:sp>
      <p:sp>
        <p:nvSpPr>
          <p:cNvPr id="5" name="Footer Placeholder 4"/>
          <p:cNvSpPr>
            <a:spLocks noGrp="1"/>
          </p:cNvSpPr>
          <p:nvPr>
            <p:ph type="ftr" sz="quarter" idx="3"/>
          </p:nvPr>
        </p:nvSpPr>
        <p:spPr>
          <a:xfrm>
            <a:off x="4259461" y="6703595"/>
            <a:ext cx="4339828" cy="385072"/>
          </a:xfrm>
          <a:prstGeom prst="rect">
            <a:avLst/>
          </a:prstGeom>
        </p:spPr>
        <p:txBody>
          <a:bodyPr vert="horz" lIns="91440" tIns="45720" rIns="91440" bIns="45720" rtlCol="0" anchor="ctr"/>
          <a:lstStyle>
            <a:lvl1pPr algn="ctr">
              <a:defRPr sz="1266">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081492" y="6703595"/>
            <a:ext cx="2893219" cy="385072"/>
          </a:xfrm>
          <a:prstGeom prst="rect">
            <a:avLst/>
          </a:prstGeom>
        </p:spPr>
        <p:txBody>
          <a:bodyPr vert="horz" lIns="91440" tIns="45720" rIns="91440" bIns="45720" rtlCol="0" anchor="ctr"/>
          <a:lstStyle>
            <a:lvl1pPr algn="r">
              <a:defRPr sz="1266">
                <a:solidFill>
                  <a:schemeClr val="tx1">
                    <a:tint val="75000"/>
                  </a:schemeClr>
                </a:solidFill>
              </a:defRPr>
            </a:lvl1p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1336246420"/>
      </p:ext>
    </p:extLst>
  </p:cSld>
  <p:clrMap bg1="lt1" tx1="dk1" bg2="lt2" tx2="dk2" accent1="accent1" accent2="accent2" accent3="accent3" accent4="accent4" accent5="accent5" accent6="accent6" hlink="hlink" folHlink="folHlink"/>
  <p:sldLayoutIdLst>
    <p:sldLayoutId id="2147483872" r:id="rId1"/>
    <p:sldLayoutId id="2147483873"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64326"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082" indent="-241082" algn="l" defTabSz="964326" rtl="0" eaLnBrk="1" latinLnBrk="0" hangingPunct="1">
        <a:lnSpc>
          <a:spcPct val="90000"/>
        </a:lnSpc>
        <a:spcBef>
          <a:spcPts val="1055"/>
        </a:spcBef>
        <a:buFont typeface="Arial" panose="020B0604020202020204" pitchFamily="34" charset="0"/>
        <a:buChar char="•"/>
        <a:defRPr sz="2953"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4326" rtl="0" eaLnBrk="1" latinLnBrk="0" hangingPunct="1">
        <a:defRPr sz="1898" kern="1200">
          <a:solidFill>
            <a:schemeClr val="tx1"/>
          </a:solidFill>
          <a:latin typeface="+mn-lt"/>
          <a:ea typeface="+mn-ea"/>
          <a:cs typeface="+mn-cs"/>
        </a:defRPr>
      </a:lvl1pPr>
      <a:lvl2pPr marL="482163" algn="l" defTabSz="964326" rtl="0" eaLnBrk="1" latinLnBrk="0" hangingPunct="1">
        <a:defRPr sz="1898" kern="1200">
          <a:solidFill>
            <a:schemeClr val="tx1"/>
          </a:solidFill>
          <a:latin typeface="+mn-lt"/>
          <a:ea typeface="+mn-ea"/>
          <a:cs typeface="+mn-cs"/>
        </a:defRPr>
      </a:lvl2pPr>
      <a:lvl3pPr marL="964326" algn="l" defTabSz="964326" rtl="0" eaLnBrk="1" latinLnBrk="0" hangingPunct="1">
        <a:defRPr sz="1898" kern="1200">
          <a:solidFill>
            <a:schemeClr val="tx1"/>
          </a:solidFill>
          <a:latin typeface="+mn-lt"/>
          <a:ea typeface="+mn-ea"/>
          <a:cs typeface="+mn-cs"/>
        </a:defRPr>
      </a:lvl3pPr>
      <a:lvl4pPr marL="1446489" algn="l" defTabSz="964326" rtl="0" eaLnBrk="1" latinLnBrk="0" hangingPunct="1">
        <a:defRPr sz="1898" kern="1200">
          <a:solidFill>
            <a:schemeClr val="tx1"/>
          </a:solidFill>
          <a:latin typeface="+mn-lt"/>
          <a:ea typeface="+mn-ea"/>
          <a:cs typeface="+mn-cs"/>
        </a:defRPr>
      </a:lvl4pPr>
      <a:lvl5pPr marL="1928652" algn="l" defTabSz="964326" rtl="0" eaLnBrk="1" latinLnBrk="0" hangingPunct="1">
        <a:defRPr sz="1898" kern="1200">
          <a:solidFill>
            <a:schemeClr val="tx1"/>
          </a:solidFill>
          <a:latin typeface="+mn-lt"/>
          <a:ea typeface="+mn-ea"/>
          <a:cs typeface="+mn-cs"/>
        </a:defRPr>
      </a:lvl5pPr>
      <a:lvl6pPr marL="2410816" algn="l" defTabSz="964326" rtl="0" eaLnBrk="1" latinLnBrk="0" hangingPunct="1">
        <a:defRPr sz="1898" kern="1200">
          <a:solidFill>
            <a:schemeClr val="tx1"/>
          </a:solidFill>
          <a:latin typeface="+mn-lt"/>
          <a:ea typeface="+mn-ea"/>
          <a:cs typeface="+mn-cs"/>
        </a:defRPr>
      </a:lvl6pPr>
      <a:lvl7pPr marL="2892979" algn="l" defTabSz="964326" rtl="0" eaLnBrk="1" latinLnBrk="0" hangingPunct="1">
        <a:defRPr sz="1898" kern="1200">
          <a:solidFill>
            <a:schemeClr val="tx1"/>
          </a:solidFill>
          <a:latin typeface="+mn-lt"/>
          <a:ea typeface="+mn-ea"/>
          <a:cs typeface="+mn-cs"/>
        </a:defRPr>
      </a:lvl7pPr>
      <a:lvl8pPr marL="3375142" algn="l" defTabSz="964326" rtl="0" eaLnBrk="1" latinLnBrk="0" hangingPunct="1">
        <a:defRPr sz="1898" kern="1200">
          <a:solidFill>
            <a:schemeClr val="tx1"/>
          </a:solidFill>
          <a:latin typeface="+mn-lt"/>
          <a:ea typeface="+mn-ea"/>
          <a:cs typeface="+mn-cs"/>
        </a:defRPr>
      </a:lvl8pPr>
      <a:lvl9pPr marL="3857305" algn="l" defTabSz="964326" rtl="0" eaLnBrk="1" latinLnBrk="0" hangingPunct="1">
        <a:defRPr sz="1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0"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2900983" y="952029"/>
            <a:ext cx="7920880" cy="4647426"/>
          </a:xfrm>
          <a:prstGeom prst="rect">
            <a:avLst/>
          </a:prstGeom>
        </p:spPr>
        <p:txBody>
          <a:bodyPr wrap="square">
            <a:spAutoFit/>
          </a:bodyPr>
          <a:lstStyle/>
          <a:p>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第一章   绪论</a:t>
            </a:r>
            <a:endParaRPr lang="en-US" altLang="zh-CN"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知识点一：病毒和木马</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知识点二：软件漏洞</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知识点三：漏洞黑产产业链</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知识点四：渗透测试</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知识点五：实验环境</a:t>
            </a:r>
            <a:endParaRPr lang="zh-CN" altLang="en-US" sz="4400" dirty="0"/>
          </a:p>
        </p:txBody>
      </p:sp>
    </p:spTree>
    <p:extLst>
      <p:ext uri="{BB962C8B-B14F-4D97-AF65-F5344CB8AC3E}">
        <p14:creationId xmlns:p14="http://schemas.microsoft.com/office/powerpoint/2010/main" val="293770524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596727" y="875216"/>
            <a:ext cx="1698481" cy="508861"/>
            <a:chOff x="1420106" y="1402730"/>
            <a:chExt cx="1698481"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2301964" y="1094967"/>
              <a:ext cx="508859" cy="1124386"/>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053958" y="1402731"/>
              <a:ext cx="991041"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木马</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3</a:t>
              </a:r>
            </a:p>
          </p:txBody>
        </p:sp>
      </p:grpSp>
      <p:sp>
        <p:nvSpPr>
          <p:cNvPr id="35" name="文本框 34">
            <a:extLst>
              <a:ext uri="{FF2B5EF4-FFF2-40B4-BE49-F238E27FC236}">
                <a16:creationId xmlns:a16="http://schemas.microsoft.com/office/drawing/2014/main" xmlns="" id="{A2C57A0D-0707-41A0-98AF-CC5988247A48}"/>
              </a:ext>
            </a:extLst>
          </p:cNvPr>
          <p:cNvSpPr txBox="1"/>
          <p:nvPr/>
        </p:nvSpPr>
        <p:spPr>
          <a:xfrm>
            <a:off x="1100783" y="1453648"/>
            <a:ext cx="10657184" cy="948994"/>
          </a:xfrm>
          <a:prstGeom prst="rect">
            <a:avLst/>
          </a:prstGeom>
          <a:noFill/>
        </p:spPr>
        <p:txBody>
          <a:bodyPr wrap="square" lIns="86376" tIns="43188" rIns="86376" bIns="43188" rtlCol="0">
            <a:spAutoFit/>
          </a:bodyPr>
          <a:lstStyle/>
          <a:p>
            <a:pPr algn="just"/>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木马</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(Trojan Horse)</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，是指那些表面上是有用的软件、实际目的却是危害计算机安全并导致严重破坏的计算机程序。</a:t>
            </a:r>
          </a:p>
        </p:txBody>
      </p:sp>
      <p:grpSp>
        <p:nvGrpSpPr>
          <p:cNvPr id="7" name="组合 6">
            <a:extLst>
              <a:ext uri="{FF2B5EF4-FFF2-40B4-BE49-F238E27FC236}">
                <a16:creationId xmlns:a16="http://schemas.microsoft.com/office/drawing/2014/main" xmlns="" id="{05D3EB7B-9C86-4D45-BBEF-B80EE192887A}"/>
              </a:ext>
            </a:extLst>
          </p:cNvPr>
          <p:cNvGrpSpPr/>
          <p:nvPr/>
        </p:nvGrpSpPr>
        <p:grpSpPr>
          <a:xfrm>
            <a:off x="5355035" y="2896245"/>
            <a:ext cx="2751702" cy="2974617"/>
            <a:chOff x="5053525" y="2801948"/>
            <a:chExt cx="2751702" cy="2974617"/>
          </a:xfrm>
        </p:grpSpPr>
        <p:pic>
          <p:nvPicPr>
            <p:cNvPr id="5" name="图片 4">
              <a:extLst>
                <a:ext uri="{FF2B5EF4-FFF2-40B4-BE49-F238E27FC236}">
                  <a16:creationId xmlns:a16="http://schemas.microsoft.com/office/drawing/2014/main" xmlns="" id="{EE8BC49E-B23A-4F8A-B389-546E21211A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3525" y="3015269"/>
              <a:ext cx="2751700" cy="2761296"/>
            </a:xfrm>
            <a:prstGeom prst="rect">
              <a:avLst/>
            </a:prstGeom>
          </p:spPr>
        </p:pic>
        <p:sp>
          <p:nvSpPr>
            <p:cNvPr id="6" name="椭圆 5">
              <a:extLst>
                <a:ext uri="{FF2B5EF4-FFF2-40B4-BE49-F238E27FC236}">
                  <a16:creationId xmlns:a16="http://schemas.microsoft.com/office/drawing/2014/main" xmlns="" id="{A87B5487-07B7-46FA-92E2-2E8FA5779978}"/>
                </a:ext>
              </a:extLst>
            </p:cNvPr>
            <p:cNvSpPr/>
            <p:nvPr/>
          </p:nvSpPr>
          <p:spPr>
            <a:xfrm>
              <a:off x="5053525" y="2801948"/>
              <a:ext cx="2751702" cy="2887017"/>
            </a:xfrm>
            <a:prstGeom prst="ellipse">
              <a:avLst/>
            </a:prstGeom>
            <a:no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zh-CN" altLang="en-US" sz="2000" dirty="0">
                  <a:latin typeface="微软雅黑" panose="020B0503020204020204" pitchFamily="34" charset="-122"/>
                  <a:ea typeface="微软雅黑" panose="020B0503020204020204" pitchFamily="34" charset="-122"/>
                </a:rPr>
                <a:t>具有欺骗性的文件</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宣称是良性的，但事实上是恶意的</a:t>
              </a: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grpSp>
      <p:sp>
        <p:nvSpPr>
          <p:cNvPr id="9" name="矩形 8">
            <a:extLst>
              <a:ext uri="{FF2B5EF4-FFF2-40B4-BE49-F238E27FC236}">
                <a16:creationId xmlns:a16="http://schemas.microsoft.com/office/drawing/2014/main" xmlns="" id="{DEDD6404-E61E-4D79-9706-88DE535D8114}"/>
              </a:ext>
            </a:extLst>
          </p:cNvPr>
          <p:cNvSpPr/>
          <p:nvPr/>
        </p:nvSpPr>
        <p:spPr>
          <a:xfrm>
            <a:off x="5152978" y="2994104"/>
            <a:ext cx="199278" cy="199278"/>
          </a:xfrm>
          <a:prstGeom prst="rect">
            <a:avLst/>
          </a:prstGeom>
          <a:solidFill>
            <a:srgbClr val="0050A3"/>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a:extLst>
              <a:ext uri="{FF2B5EF4-FFF2-40B4-BE49-F238E27FC236}">
                <a16:creationId xmlns:a16="http://schemas.microsoft.com/office/drawing/2014/main" xmlns="" id="{10C2C19F-BA79-4EB8-821D-25AC7013B15E}"/>
              </a:ext>
            </a:extLst>
          </p:cNvPr>
          <p:cNvSpPr txBox="1"/>
          <p:nvPr/>
        </p:nvSpPr>
        <p:spPr>
          <a:xfrm>
            <a:off x="1258277" y="2896245"/>
            <a:ext cx="3888432" cy="394996"/>
          </a:xfrm>
          <a:prstGeom prst="rect">
            <a:avLst/>
          </a:prstGeom>
          <a:noFill/>
        </p:spPr>
        <p:txBody>
          <a:bodyPr wrap="square" lIns="86376" tIns="43188" rIns="86376" bIns="43188" rtlCol="0" anchor="ctr">
            <a:spAutoFit/>
          </a:bodyPr>
          <a:lstStyle/>
          <a:p>
            <a:pPr algn="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是一种基于远程控制的黑客工具</a:t>
            </a:r>
          </a:p>
        </p:txBody>
      </p:sp>
      <p:sp>
        <p:nvSpPr>
          <p:cNvPr id="44" name="矩形 43">
            <a:extLst>
              <a:ext uri="{FF2B5EF4-FFF2-40B4-BE49-F238E27FC236}">
                <a16:creationId xmlns:a16="http://schemas.microsoft.com/office/drawing/2014/main" xmlns="" id="{20BB2AB2-566E-462E-A49E-4132CFEA5054}"/>
              </a:ext>
            </a:extLst>
          </p:cNvPr>
          <p:cNvSpPr/>
          <p:nvPr/>
        </p:nvSpPr>
        <p:spPr>
          <a:xfrm>
            <a:off x="5873058" y="5683623"/>
            <a:ext cx="199278" cy="199278"/>
          </a:xfrm>
          <a:prstGeom prst="rect">
            <a:avLst/>
          </a:prstGeom>
          <a:solidFill>
            <a:srgbClr val="1092F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xmlns="" id="{B4F25F1C-0B4F-4E69-AFB1-47820D7ED591}"/>
              </a:ext>
            </a:extLst>
          </p:cNvPr>
          <p:cNvSpPr txBox="1"/>
          <p:nvPr/>
        </p:nvSpPr>
        <p:spPr>
          <a:xfrm>
            <a:off x="4066589" y="5585764"/>
            <a:ext cx="1800200" cy="394996"/>
          </a:xfrm>
          <a:prstGeom prst="rect">
            <a:avLst/>
          </a:prstGeom>
          <a:noFill/>
        </p:spPr>
        <p:txBody>
          <a:bodyPr wrap="square" lIns="86376" tIns="43188" rIns="86376" bIns="43188" rtlCol="0" anchor="ctr">
            <a:spAutoFit/>
          </a:bodyPr>
          <a:lstStyle/>
          <a:p>
            <a:pPr algn="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具有隐蔽性</a:t>
            </a:r>
          </a:p>
        </p:txBody>
      </p:sp>
      <p:sp>
        <p:nvSpPr>
          <p:cNvPr id="47" name="矩形 46">
            <a:extLst>
              <a:ext uri="{FF2B5EF4-FFF2-40B4-BE49-F238E27FC236}">
                <a16:creationId xmlns:a16="http://schemas.microsoft.com/office/drawing/2014/main" xmlns="" id="{1E6D2B30-DE0F-4B39-B63B-379639A7D653}"/>
              </a:ext>
            </a:extLst>
          </p:cNvPr>
          <p:cNvSpPr/>
          <p:nvPr/>
        </p:nvSpPr>
        <p:spPr>
          <a:xfrm>
            <a:off x="8213318" y="4096513"/>
            <a:ext cx="199278" cy="199278"/>
          </a:xfrm>
          <a:prstGeom prst="rect">
            <a:avLst/>
          </a:prstGeom>
          <a:solidFill>
            <a:srgbClr val="FFC000"/>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xmlns="" id="{9CABB3BD-D5CD-4084-8856-8A6CFAC92989}"/>
              </a:ext>
            </a:extLst>
          </p:cNvPr>
          <p:cNvSpPr txBox="1"/>
          <p:nvPr/>
        </p:nvSpPr>
        <p:spPr>
          <a:xfrm>
            <a:off x="8495081" y="3998654"/>
            <a:ext cx="1800200" cy="394996"/>
          </a:xfrm>
          <a:prstGeom prst="rect">
            <a:avLst/>
          </a:prstGeom>
          <a:noFill/>
        </p:spPr>
        <p:txBody>
          <a:bodyPr wrap="square" lIns="86376" tIns="43188" rIns="86376" bIns="43188" rtlCol="0" anchor="ctr">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具有非授权性</a:t>
            </a:r>
          </a:p>
        </p:txBody>
      </p:sp>
    </p:spTree>
    <p:extLst>
      <p:ext uri="{BB962C8B-B14F-4D97-AF65-F5344CB8AC3E}">
        <p14:creationId xmlns:p14="http://schemas.microsoft.com/office/powerpoint/2010/main" val="2077733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Effect transition="in" filter="fade">
                                      <p:cBhvr>
                                        <p:cTn id="18" dur="500"/>
                                        <p:tgtEl>
                                          <p:spTgt spid="7"/>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fade">
                                      <p:cBhvr>
                                        <p:cTn id="26" dur="500"/>
                                        <p:tgtEl>
                                          <p:spTgt spid="43"/>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fade">
                                      <p:cBhvr>
                                        <p:cTn id="30" dur="500"/>
                                        <p:tgtEl>
                                          <p:spTgt spid="44"/>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47"/>
                                        </p:tgtEl>
                                        <p:attrNameLst>
                                          <p:attrName>style.visibility</p:attrName>
                                        </p:attrNameLst>
                                      </p:cBhvr>
                                      <p:to>
                                        <p:strVal val="visible"/>
                                      </p:to>
                                    </p:set>
                                    <p:animEffect transition="in" filter="fade">
                                      <p:cBhvr>
                                        <p:cTn id="38" dur="500"/>
                                        <p:tgtEl>
                                          <p:spTgt spid="47"/>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fade">
                                      <p:cBhvr>
                                        <p:cTn id="4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9" grpId="0" animBg="1"/>
      <p:bldP spid="43" grpId="0"/>
      <p:bldP spid="44" grpId="0" animBg="1"/>
      <p:bldP spid="45" grpId="0"/>
      <p:bldP spid="47" grpId="0" animBg="1"/>
      <p:bldP spid="4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0D98A0A7-16A2-492D-A55A-19B5647E7119}"/>
              </a:ext>
            </a:extLst>
          </p:cNvPr>
          <p:cNvGrpSpPr/>
          <p:nvPr/>
        </p:nvGrpSpPr>
        <p:grpSpPr>
          <a:xfrm>
            <a:off x="2360923" y="1745183"/>
            <a:ext cx="8136904" cy="1200329"/>
            <a:chOff x="4933525" y="2471924"/>
            <a:chExt cx="8136904" cy="1200329"/>
          </a:xfrm>
        </p:grpSpPr>
        <p:sp>
          <p:nvSpPr>
            <p:cNvPr id="14" name="六边形 13">
              <a:extLst>
                <a:ext uri="{FF2B5EF4-FFF2-40B4-BE49-F238E27FC236}">
                  <a16:creationId xmlns:a16="http://schemas.microsoft.com/office/drawing/2014/main" xmlns="" id="{72A76738-ACC9-4AF5-9D4A-1E41F804D578}"/>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隐蔽性</a:t>
              </a:r>
            </a:p>
          </p:txBody>
        </p:sp>
        <p:sp>
          <p:nvSpPr>
            <p:cNvPr id="11" name="文本框 7">
              <a:extLst>
                <a:ext uri="{FF2B5EF4-FFF2-40B4-BE49-F238E27FC236}">
                  <a16:creationId xmlns:a16="http://schemas.microsoft.com/office/drawing/2014/main" xmlns="" id="{27D28173-21BD-44A9-8B20-1EA8EF69418B}"/>
                </a:ext>
              </a:extLst>
            </p:cNvPr>
            <p:cNvSpPr txBox="1">
              <a:spLocks noChangeArrowheads="1"/>
            </p:cNvSpPr>
            <p:nvPr/>
          </p:nvSpPr>
          <p:spPr bwMode="auto">
            <a:xfrm>
              <a:off x="6984268" y="2471924"/>
              <a:ext cx="608616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chemeClr val="tx1">
                      <a:lumMod val="65000"/>
                      <a:lumOff val="35000"/>
                    </a:schemeClr>
                  </a:solidFill>
                  <a:latin typeface="微软雅黑" pitchFamily="34" charset="-122"/>
                </a:rPr>
                <a:t>是指木马的设计者为了防止木马被发现，会采用多种手段隐藏木马，这样服务端即使发现感染了木马，也难以确定其具体位置。</a:t>
              </a:r>
              <a:endParaRPr lang="zh-CN" altLang="en-US" sz="1400" dirty="0">
                <a:solidFill>
                  <a:schemeClr val="tx1">
                    <a:lumMod val="65000"/>
                    <a:lumOff val="35000"/>
                  </a:schemeClr>
                </a:solidFill>
                <a:latin typeface="微软雅黑" pitchFamily="34" charset="-122"/>
              </a:endParaRPr>
            </a:p>
          </p:txBody>
        </p:sp>
        <p:cxnSp>
          <p:nvCxnSpPr>
            <p:cNvPr id="12" name="直接连接符 11">
              <a:extLst>
                <a:ext uri="{FF2B5EF4-FFF2-40B4-BE49-F238E27FC236}">
                  <a16:creationId xmlns:a16="http://schemas.microsoft.com/office/drawing/2014/main" xmlns="" id="{1AF0458A-9D44-4E74-979F-A6C2E9D06036}"/>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xmlns="" id="{35C1935A-C738-40F2-BBEB-DD17E5F1288C}"/>
              </a:ext>
            </a:extLst>
          </p:cNvPr>
          <p:cNvGrpSpPr/>
          <p:nvPr/>
        </p:nvGrpSpPr>
        <p:grpSpPr>
          <a:xfrm>
            <a:off x="2360923" y="3271381"/>
            <a:ext cx="8136904" cy="1938992"/>
            <a:chOff x="4933525" y="2102592"/>
            <a:chExt cx="8136904" cy="1938992"/>
          </a:xfrm>
        </p:grpSpPr>
        <p:sp>
          <p:nvSpPr>
            <p:cNvPr id="16" name="六边形 15">
              <a:extLst>
                <a:ext uri="{FF2B5EF4-FFF2-40B4-BE49-F238E27FC236}">
                  <a16:creationId xmlns:a16="http://schemas.microsoft.com/office/drawing/2014/main" xmlns="" id="{B8DEC9E8-4390-462F-ACFD-92E59FEA8397}"/>
                </a:ext>
              </a:extLst>
            </p:cNvPr>
            <p:cNvSpPr/>
            <p:nvPr/>
          </p:nvSpPr>
          <p:spPr>
            <a:xfrm>
              <a:off x="4933525" y="2542866"/>
              <a:ext cx="1227414"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非授权性</a:t>
              </a:r>
            </a:p>
          </p:txBody>
        </p:sp>
        <p:sp>
          <p:nvSpPr>
            <p:cNvPr id="17" name="文本框 7">
              <a:extLst>
                <a:ext uri="{FF2B5EF4-FFF2-40B4-BE49-F238E27FC236}">
                  <a16:creationId xmlns:a16="http://schemas.microsoft.com/office/drawing/2014/main" xmlns="" id="{7D3D2013-828A-4DCC-8760-E3EC4A80B3B0}"/>
                </a:ext>
              </a:extLst>
            </p:cNvPr>
            <p:cNvSpPr txBox="1">
              <a:spLocks noChangeArrowheads="1"/>
            </p:cNvSpPr>
            <p:nvPr/>
          </p:nvSpPr>
          <p:spPr bwMode="auto">
            <a:xfrm>
              <a:off x="6984268" y="2102592"/>
              <a:ext cx="6086161"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chemeClr val="tx1">
                      <a:lumMod val="65000"/>
                      <a:lumOff val="35000"/>
                    </a:schemeClr>
                  </a:solidFill>
                  <a:latin typeface="微软雅黑" pitchFamily="34" charset="-122"/>
                </a:rPr>
                <a:t>是指一旦控制端与服务端连接后，控制端将窃取到服务端的很多操作权限，如修改文件、修改注册表、控制鼠标、键盘、窃取信息等等。一旦中了木马，你的系统可能就会门户大开，毫无秘密可言。</a:t>
              </a:r>
              <a:endParaRPr lang="zh-CN" altLang="en-US" sz="1400" dirty="0">
                <a:solidFill>
                  <a:schemeClr val="tx1">
                    <a:lumMod val="65000"/>
                    <a:lumOff val="35000"/>
                  </a:schemeClr>
                </a:solidFill>
                <a:latin typeface="微软雅黑" pitchFamily="34" charset="-122"/>
              </a:endParaRPr>
            </a:p>
          </p:txBody>
        </p:sp>
        <p:cxnSp>
          <p:nvCxnSpPr>
            <p:cNvPr id="18" name="直接连接符 17">
              <a:extLst>
                <a:ext uri="{FF2B5EF4-FFF2-40B4-BE49-F238E27FC236}">
                  <a16:creationId xmlns:a16="http://schemas.microsoft.com/office/drawing/2014/main" xmlns="" id="{DA936AAE-DDE7-4CF7-9EB6-0F55D366D598}"/>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19" name="图片 18">
            <a:extLst>
              <a:ext uri="{FF2B5EF4-FFF2-40B4-BE49-F238E27FC236}">
                <a16:creationId xmlns:a16="http://schemas.microsoft.com/office/drawing/2014/main" xmlns="" id="{B4FB0EE5-E6A8-458F-9FE1-3CA02AECEF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999039">
            <a:off x="9708651" y="3943273"/>
            <a:ext cx="2673277" cy="2673277"/>
          </a:xfrm>
          <a:prstGeom prst="rect">
            <a:avLst/>
          </a:prstGeom>
        </p:spPr>
      </p:pic>
    </p:spTree>
    <p:extLst>
      <p:ext uri="{BB962C8B-B14F-4D97-AF65-F5344CB8AC3E}">
        <p14:creationId xmlns:p14="http://schemas.microsoft.com/office/powerpoint/2010/main" val="67654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2" presetClass="entr" presetSubtype="2" decel="60000"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4595739" y="837929"/>
            <a:ext cx="3667280" cy="474140"/>
            <a:chOff x="5071056" y="837929"/>
            <a:chExt cx="2716641"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071056" y="837929"/>
              <a:ext cx="2716641" cy="461665"/>
            </a:xfrm>
            <a:prstGeom prst="rect">
              <a:avLst/>
            </a:prstGeom>
          </p:spPr>
          <p:txBody>
            <a:bodyPr wrap="squar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木马与病毒的区别</a:t>
              </a:r>
            </a:p>
          </p:txBody>
        </p:sp>
      </p:grpSp>
      <p:grpSp>
        <p:nvGrpSpPr>
          <p:cNvPr id="4" name="组合 3">
            <a:extLst>
              <a:ext uri="{FF2B5EF4-FFF2-40B4-BE49-F238E27FC236}">
                <a16:creationId xmlns:a16="http://schemas.microsoft.com/office/drawing/2014/main" xmlns="" id="{59913471-79C0-4B60-AFDA-9776520A54ED}"/>
              </a:ext>
            </a:extLst>
          </p:cNvPr>
          <p:cNvGrpSpPr/>
          <p:nvPr/>
        </p:nvGrpSpPr>
        <p:grpSpPr>
          <a:xfrm>
            <a:off x="1263230" y="1989440"/>
            <a:ext cx="10332290" cy="3067045"/>
            <a:chOff x="1263230" y="1989440"/>
            <a:chExt cx="10332290" cy="3067045"/>
          </a:xfrm>
        </p:grpSpPr>
        <p:sp>
          <p:nvSpPr>
            <p:cNvPr id="10" name="矩形: 圆角 9">
              <a:extLst>
                <a:ext uri="{FF2B5EF4-FFF2-40B4-BE49-F238E27FC236}">
                  <a16:creationId xmlns:a16="http://schemas.microsoft.com/office/drawing/2014/main" xmlns="" id="{E5E3EC1C-74FC-4C48-9D84-DA52DC0FBCE8}"/>
                </a:ext>
              </a:extLst>
            </p:cNvPr>
            <p:cNvSpPr/>
            <p:nvPr/>
          </p:nvSpPr>
          <p:spPr>
            <a:xfrm>
              <a:off x="1263230" y="1989440"/>
              <a:ext cx="10332290" cy="3067045"/>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xmlns="" id="{938C6252-55B6-42CE-98FC-347733AE6A0C}"/>
                </a:ext>
              </a:extLst>
            </p:cNvPr>
            <p:cNvSpPr/>
            <p:nvPr/>
          </p:nvSpPr>
          <p:spPr>
            <a:xfrm>
              <a:off x="1676847" y="2553466"/>
              <a:ext cx="9505056" cy="1938992"/>
            </a:xfrm>
            <a:prstGeom prst="rect">
              <a:avLst/>
            </a:prstGeom>
          </p:spPr>
          <p:txBody>
            <a:bodyPr wrap="square">
              <a:spAutoFit/>
            </a:bodyPr>
            <a:lstStyle/>
            <a:p>
              <a:pPr algn="just">
                <a:spcBef>
                  <a:spcPts val="0"/>
                </a:spcBef>
                <a:spcAft>
                  <a:spcPts val="0"/>
                </a:spcAft>
              </a:pP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木马不具传染性，它并不能像病毒那样复制自身，也并不“刻意”地去感染其他文件，它主要通过将自身伪装起来，吸引用户下载执行。</a:t>
              </a:r>
              <a:endPar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spcBef>
                  <a:spcPts val="0"/>
                </a:spcBef>
                <a:spcAft>
                  <a:spcPts val="0"/>
                </a:spcAft>
              </a:pP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r>
              <a:b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b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木马一般主要以窃取用户相关信息为主要目的</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，相对病毒而言，可以简单地说，病毒破坏你的信息，而木马窃取你的信息。 </a:t>
              </a:r>
            </a:p>
          </p:txBody>
        </p:sp>
      </p:grpSp>
      <p:pic>
        <p:nvPicPr>
          <p:cNvPr id="9" name="图片 8">
            <a:extLst>
              <a:ext uri="{FF2B5EF4-FFF2-40B4-BE49-F238E27FC236}">
                <a16:creationId xmlns:a16="http://schemas.microsoft.com/office/drawing/2014/main" xmlns="" id="{C43BA916-C59E-4719-AC9F-356070F947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3019" y="4135214"/>
            <a:ext cx="2520132" cy="2520132"/>
          </a:xfrm>
          <a:prstGeom prst="rect">
            <a:avLst/>
          </a:prstGeom>
        </p:spPr>
      </p:pic>
    </p:spTree>
    <p:extLst>
      <p:ext uri="{BB962C8B-B14F-4D97-AF65-F5344CB8AC3E}">
        <p14:creationId xmlns:p14="http://schemas.microsoft.com/office/powerpoint/2010/main" val="1540864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2" presetClass="entr" presetSubtype="2" decel="6000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0"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2828975" y="2248173"/>
            <a:ext cx="7920880" cy="1938992"/>
          </a:xfrm>
          <a:prstGeom prst="rect">
            <a:avLst/>
          </a:prstGeom>
        </p:spPr>
        <p:txBody>
          <a:bodyPr wrap="square">
            <a:spAutoFit/>
          </a:bodyPr>
          <a:lstStyle/>
          <a:p>
            <a:r>
              <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知识点二：</a:t>
            </a:r>
            <a:endPar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软件漏洞及产生原因</a:t>
            </a:r>
            <a:endParaRPr lang="zh-CN" altLang="en-US" sz="6000" b="1" dirty="0"/>
          </a:p>
        </p:txBody>
      </p:sp>
    </p:spTree>
    <p:extLst>
      <p:ext uri="{BB962C8B-B14F-4D97-AF65-F5344CB8AC3E}">
        <p14:creationId xmlns:p14="http://schemas.microsoft.com/office/powerpoint/2010/main" val="2537921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7BA36573-A9E1-44A2-9E7D-7CF165238DB4}"/>
              </a:ext>
            </a:extLst>
          </p:cNvPr>
          <p:cNvPicPr>
            <a:picLocks noChangeAspect="1"/>
          </p:cNvPicPr>
          <p:nvPr/>
        </p:nvPicPr>
        <p:blipFill rotWithShape="1">
          <a:blip r:embed="rId3">
            <a:extLst>
              <a:ext uri="{28A0092B-C50C-407E-A947-70E740481C1C}">
                <a14:useLocalDpi xmlns:a14="http://schemas.microsoft.com/office/drawing/2010/main" val="0"/>
              </a:ext>
            </a:extLst>
          </a:blip>
          <a:srcRect t="15980" b="18046"/>
          <a:stretch/>
        </p:blipFill>
        <p:spPr>
          <a:xfrm>
            <a:off x="1532831" y="1571077"/>
            <a:ext cx="6753951" cy="3018453"/>
          </a:xfrm>
          <a:prstGeom prst="rect">
            <a:avLst/>
          </a:prstGeom>
        </p:spPr>
      </p:pic>
      <p:sp>
        <p:nvSpPr>
          <p:cNvPr id="98" name="矩形 97">
            <a:extLst>
              <a:ext uri="{FF2B5EF4-FFF2-40B4-BE49-F238E27FC236}">
                <a16:creationId xmlns:a16="http://schemas.microsoft.com/office/drawing/2014/main" xmlns="" id="{B6043767-DC6B-4254-9127-2CD5CBDB1CF9}"/>
              </a:ext>
            </a:extLst>
          </p:cNvPr>
          <p:cNvSpPr/>
          <p:nvPr/>
        </p:nvSpPr>
        <p:spPr>
          <a:xfrm>
            <a:off x="1312090" y="4984477"/>
            <a:ext cx="10234570" cy="1689052"/>
          </a:xfrm>
          <a:prstGeom prst="rect">
            <a:avLst/>
          </a:prstGeom>
        </p:spPr>
        <p:txBody>
          <a:bodyPr wrap="square">
            <a:spAutoFit/>
          </a:bodyPr>
          <a:lstStyle/>
          <a:p>
            <a:pPr algn="just">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根据权威统计，仅在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2014</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年上半年，中国内地就有</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19</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万台机器感染了木马，其中，美国通过木马程序控制了中国内地共计</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260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万余台的主机，葡萄牙控制了</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241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万台主机名列第二。</a:t>
            </a:r>
            <a:endParaRPr lang="zh-CN" altLang="en-US" sz="2400" dirty="0">
              <a:solidFill>
                <a:srgbClr val="0050A3"/>
              </a:solidFill>
              <a:latin typeface="微软雅黑" panose="020B0503020204020204" pitchFamily="34" charset="-122"/>
              <a:ea typeface="微软雅黑" panose="020B0503020204020204" pitchFamily="34" charset="-122"/>
            </a:endParaRPr>
          </a:p>
        </p:txBody>
      </p:sp>
      <p:sp>
        <p:nvSpPr>
          <p:cNvPr id="5" name="思想气泡: 云 4">
            <a:extLst>
              <a:ext uri="{FF2B5EF4-FFF2-40B4-BE49-F238E27FC236}">
                <a16:creationId xmlns:a16="http://schemas.microsoft.com/office/drawing/2014/main" xmlns="" id="{CB0EA1D7-3A62-486D-A934-DC6A68557B2A}"/>
              </a:ext>
            </a:extLst>
          </p:cNvPr>
          <p:cNvSpPr/>
          <p:nvPr/>
        </p:nvSpPr>
        <p:spPr>
          <a:xfrm>
            <a:off x="9165679" y="1571077"/>
            <a:ext cx="3279613" cy="2197341"/>
          </a:xfrm>
          <a:prstGeom prst="cloudCallout">
            <a:avLst>
              <a:gd name="adj1" fmla="val -43487"/>
              <a:gd name="adj2" fmla="val 82440"/>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bg1"/>
                </a:solidFill>
                <a:latin typeface="微软雅黑" panose="020B0503020204020204" pitchFamily="34" charset="-122"/>
                <a:ea typeface="微软雅黑" panose="020B0503020204020204" pitchFamily="34" charset="-122"/>
              </a:rPr>
              <a:t>黑客是如何在主机中植入木马，达到入侵的目的？</a:t>
            </a:r>
            <a:endParaRPr lang="zh-CN" altLang="en-US" sz="2000" dirty="0">
              <a:solidFill>
                <a:schemeClr val="bg1"/>
              </a:solidFill>
            </a:endParaRPr>
          </a:p>
        </p:txBody>
      </p:sp>
    </p:spTree>
    <p:extLst>
      <p:ext uri="{BB962C8B-B14F-4D97-AF65-F5344CB8AC3E}">
        <p14:creationId xmlns:p14="http://schemas.microsoft.com/office/powerpoint/2010/main" val="2361426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wipe(left)">
                                      <p:cBhvr>
                                        <p:cTn id="11" dur="500"/>
                                        <p:tgtEl>
                                          <p:spTgt spid="98"/>
                                        </p:tgtEl>
                                      </p:cBhvr>
                                    </p:animEffect>
                                  </p:childTnLst>
                                </p:cTn>
                              </p:par>
                            </p:childTnLst>
                          </p:cTn>
                        </p:par>
                      </p:childTnLst>
                    </p:cTn>
                  </p:par>
                  <p:par>
                    <p:cTn id="12" fill="hold">
                      <p:stCondLst>
                        <p:cond delay="indefinite"/>
                      </p:stCondLst>
                      <p:childTnLst>
                        <p:par>
                          <p:cTn id="13" fill="hold">
                            <p:stCondLst>
                              <p:cond delay="0"/>
                            </p:stCondLst>
                            <p:childTnLst>
                              <p:par>
                                <p:cTn id="14" presetID="50" presetClass="entr" presetSubtype="0" decel="10000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strVal val="#ppt_w+.3"/>
                                          </p:val>
                                        </p:tav>
                                        <p:tav tm="100000">
                                          <p:val>
                                            <p:strVal val="#ppt_w"/>
                                          </p:val>
                                        </p:tav>
                                      </p:tavLst>
                                    </p:anim>
                                    <p:anim calcmode="lin" valueType="num">
                                      <p:cBhvr>
                                        <p:cTn id="17" dur="1000" fill="hold"/>
                                        <p:tgtEl>
                                          <p:spTgt spid="5"/>
                                        </p:tgtEl>
                                        <p:attrNameLst>
                                          <p:attrName>ppt_h</p:attrName>
                                        </p:attrNameLst>
                                      </p:cBhvr>
                                      <p:tavLst>
                                        <p:tav tm="0">
                                          <p:val>
                                            <p:strVal val="#ppt_h"/>
                                          </p:val>
                                        </p:tav>
                                        <p:tav tm="100000">
                                          <p:val>
                                            <p:strVal val="#ppt_h"/>
                                          </p:val>
                                        </p:tav>
                                      </p:tavLst>
                                    </p:anim>
                                    <p:animEffect transition="in" filter="fade">
                                      <p:cBhvr>
                                        <p:cTn id="18"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59913471-79C0-4B60-AFDA-9776520A54ED}"/>
              </a:ext>
            </a:extLst>
          </p:cNvPr>
          <p:cNvGrpSpPr/>
          <p:nvPr/>
        </p:nvGrpSpPr>
        <p:grpSpPr>
          <a:xfrm>
            <a:off x="1263230" y="447973"/>
            <a:ext cx="10332290" cy="4844096"/>
            <a:chOff x="1263230" y="1989440"/>
            <a:chExt cx="10332290" cy="3835984"/>
          </a:xfrm>
        </p:grpSpPr>
        <p:sp>
          <p:nvSpPr>
            <p:cNvPr id="10" name="矩形: 圆角 9">
              <a:extLst>
                <a:ext uri="{FF2B5EF4-FFF2-40B4-BE49-F238E27FC236}">
                  <a16:creationId xmlns:a16="http://schemas.microsoft.com/office/drawing/2014/main" xmlns="" id="{E5E3EC1C-74FC-4C48-9D84-DA52DC0FBCE8}"/>
                </a:ext>
              </a:extLst>
            </p:cNvPr>
            <p:cNvSpPr/>
            <p:nvPr/>
          </p:nvSpPr>
          <p:spPr>
            <a:xfrm>
              <a:off x="1263230" y="1989440"/>
              <a:ext cx="10332290" cy="3067045"/>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xmlns="" id="{938C6252-55B6-42CE-98FC-347733AE6A0C}"/>
                </a:ext>
              </a:extLst>
            </p:cNvPr>
            <p:cNvSpPr/>
            <p:nvPr/>
          </p:nvSpPr>
          <p:spPr>
            <a:xfrm>
              <a:off x="1676847" y="2293623"/>
              <a:ext cx="9505056" cy="3531801"/>
            </a:xfrm>
            <a:prstGeom prst="rect">
              <a:avLst/>
            </a:prstGeom>
          </p:spPr>
          <p:txBody>
            <a:bodyPr wrap="square">
              <a:spAutoFit/>
            </a:bodyPr>
            <a:lstStyle/>
            <a:p>
              <a:pPr>
                <a:lnSpc>
                  <a:spcPct val="120000"/>
                </a:lnSpc>
                <a:spcBef>
                  <a:spcPts val="0"/>
                </a:spcBef>
                <a:spcAft>
                  <a:spcPts val="0"/>
                </a:spcAft>
              </a:pP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新买的计算机刚刚连上</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因特网</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才几天的时间，就发现计算机变得运行缓慢、反应迟钝。使用杀毒软件查杀计算机、试图能够发现</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隐藏</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在计算机中的木马病毒程序，可是，最后的结果似乎连杀毒软件竟然也无法正常打开，遂怀疑自己的</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计算机被人攻击了</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，于是重新给计算机安装</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新的操作系统，</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接着安装最新的杀毒软件、防火墙软件，心想这下子不会再中毒了，于是放心大胆地开始上网，几天后再次发现计算机</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又中毒了！ </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r>
              <a:b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br>
              <a:endPar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9" name="图片 8">
            <a:extLst>
              <a:ext uri="{FF2B5EF4-FFF2-40B4-BE49-F238E27FC236}">
                <a16:creationId xmlns:a16="http://schemas.microsoft.com/office/drawing/2014/main" xmlns="" id="{C43BA916-C59E-4719-AC9F-356070F947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3019" y="3601859"/>
            <a:ext cx="2520132" cy="2520132"/>
          </a:xfrm>
          <a:prstGeom prst="rect">
            <a:avLst/>
          </a:prstGeom>
        </p:spPr>
      </p:pic>
      <p:sp>
        <p:nvSpPr>
          <p:cNvPr id="11" name="矩形: 圆角 10">
            <a:extLst>
              <a:ext uri="{FF2B5EF4-FFF2-40B4-BE49-F238E27FC236}">
                <a16:creationId xmlns:a16="http://schemas.microsoft.com/office/drawing/2014/main" xmlns="" id="{6E6ED2E4-FC55-4A2D-9272-BB3375ACBE4F}"/>
              </a:ext>
            </a:extLst>
          </p:cNvPr>
          <p:cNvSpPr/>
          <p:nvPr/>
        </p:nvSpPr>
        <p:spPr>
          <a:xfrm>
            <a:off x="1964879" y="4705474"/>
            <a:ext cx="5256584" cy="1344658"/>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rgbClr val="0050A3"/>
                </a:solidFill>
                <a:latin typeface="微软雅黑" panose="020B0503020204020204" pitchFamily="34" charset="-122"/>
                <a:ea typeface="微软雅黑" panose="020B0503020204020204" pitchFamily="34" charset="-122"/>
              </a:rPr>
              <a:t>那么令人发狂的木马病毒程序又是从哪里进入计算机的呢？</a:t>
            </a:r>
          </a:p>
        </p:txBody>
      </p:sp>
    </p:spTree>
    <p:extLst>
      <p:ext uri="{BB962C8B-B14F-4D97-AF65-F5344CB8AC3E}">
        <p14:creationId xmlns:p14="http://schemas.microsoft.com/office/powerpoint/2010/main" val="3295423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 presetClass="entr" presetSubtype="2" decel="6000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596727" y="875216"/>
            <a:ext cx="3172196" cy="508861"/>
            <a:chOff x="1420106" y="1402730"/>
            <a:chExt cx="3172196"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2985058" y="411875"/>
              <a:ext cx="508859" cy="2490570"/>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053958" y="1402731"/>
              <a:ext cx="2538344"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软件安全漏洞</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1</a:t>
              </a:r>
            </a:p>
          </p:txBody>
        </p:sp>
      </p:grpSp>
      <p:sp>
        <p:nvSpPr>
          <p:cNvPr id="35" name="文本框 34">
            <a:extLst>
              <a:ext uri="{FF2B5EF4-FFF2-40B4-BE49-F238E27FC236}">
                <a16:creationId xmlns:a16="http://schemas.microsoft.com/office/drawing/2014/main" xmlns="" id="{A2C57A0D-0707-41A0-98AF-CC5988247A48}"/>
              </a:ext>
            </a:extLst>
          </p:cNvPr>
          <p:cNvSpPr txBox="1"/>
          <p:nvPr/>
        </p:nvSpPr>
        <p:spPr>
          <a:xfrm>
            <a:off x="1352811" y="1496901"/>
            <a:ext cx="10549172" cy="948994"/>
          </a:xfrm>
          <a:prstGeom prst="rect">
            <a:avLst/>
          </a:prstGeom>
          <a:noFill/>
        </p:spPr>
        <p:txBody>
          <a:bodyPr wrap="square" lIns="86376" tIns="43188" rIns="86376" bIns="43188" rtlCol="0">
            <a:spAutoFit/>
          </a:bodyPr>
          <a:lstStyle/>
          <a:p>
            <a:pPr algn="just"/>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一台计算机是由</a:t>
            </a:r>
            <a:r>
              <a:rPr lang="zh-CN" altLang="en-US" sz="2800" b="1" dirty="0">
                <a:solidFill>
                  <a:srgbClr val="0050A3"/>
                </a:solidFill>
                <a:latin typeface="微软雅黑" panose="020B0503020204020204" pitchFamily="34" charset="-122"/>
                <a:ea typeface="微软雅黑" panose="020B0503020204020204" pitchFamily="34" charset="-122"/>
                <a:cs typeface="Times New Roman" panose="02020603050405020304" pitchFamily="18" charset="0"/>
              </a:rPr>
              <a:t>硬件</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以及</a:t>
            </a:r>
            <a:r>
              <a:rPr lang="zh-CN" altLang="en-US" sz="2800" b="1" dirty="0">
                <a:solidFill>
                  <a:srgbClr val="0050A3"/>
                </a:solidFill>
                <a:latin typeface="微软雅黑" panose="020B0503020204020204" pitchFamily="34" charset="-122"/>
                <a:ea typeface="微软雅黑" panose="020B0503020204020204" pitchFamily="34" charset="-122"/>
                <a:cs typeface="Times New Roman" panose="02020603050405020304" pitchFamily="18" charset="0"/>
              </a:rPr>
              <a:t>软件</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两个部分组成，最基本的软件就是操作系统。</a:t>
            </a:r>
          </a:p>
        </p:txBody>
      </p:sp>
      <p:grpSp>
        <p:nvGrpSpPr>
          <p:cNvPr id="24" name="组合 23">
            <a:extLst>
              <a:ext uri="{FF2B5EF4-FFF2-40B4-BE49-F238E27FC236}">
                <a16:creationId xmlns:a16="http://schemas.microsoft.com/office/drawing/2014/main" xmlns="" id="{11317D4A-A315-49FF-BDFA-40A2AC91667C}"/>
              </a:ext>
            </a:extLst>
          </p:cNvPr>
          <p:cNvGrpSpPr/>
          <p:nvPr/>
        </p:nvGrpSpPr>
        <p:grpSpPr>
          <a:xfrm>
            <a:off x="5617902" y="2066277"/>
            <a:ext cx="1622946" cy="1622946"/>
            <a:chOff x="2716147" y="2106202"/>
            <a:chExt cx="1622946" cy="1622946"/>
          </a:xfrm>
        </p:grpSpPr>
        <p:sp>
          <p:nvSpPr>
            <p:cNvPr id="25" name="is1ide-Oval 8">
              <a:extLst>
                <a:ext uri="{FF2B5EF4-FFF2-40B4-BE49-F238E27FC236}">
                  <a16:creationId xmlns:a16="http://schemas.microsoft.com/office/drawing/2014/main" xmlns="" id="{AB2F2454-D946-4BC8-BFB8-B0198EFC3875}"/>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grpSp>
          <p:nvGrpSpPr>
            <p:cNvPr id="26" name="组合 25">
              <a:extLst>
                <a:ext uri="{FF2B5EF4-FFF2-40B4-BE49-F238E27FC236}">
                  <a16:creationId xmlns:a16="http://schemas.microsoft.com/office/drawing/2014/main" xmlns="" id="{9CC3C809-A3F0-4ABF-85F6-FB11EBBB2E6F}"/>
                </a:ext>
              </a:extLst>
            </p:cNvPr>
            <p:cNvGrpSpPr/>
            <p:nvPr/>
          </p:nvGrpSpPr>
          <p:grpSpPr>
            <a:xfrm>
              <a:off x="2828972" y="2219027"/>
              <a:ext cx="1397296" cy="1397296"/>
              <a:chOff x="2696934" y="2774952"/>
              <a:chExt cx="1035027" cy="1035027"/>
            </a:xfrm>
          </p:grpSpPr>
          <p:sp>
            <p:nvSpPr>
              <p:cNvPr id="27" name="is1ide-Oval 8">
                <a:extLst>
                  <a:ext uri="{FF2B5EF4-FFF2-40B4-BE49-F238E27FC236}">
                    <a16:creationId xmlns:a16="http://schemas.microsoft.com/office/drawing/2014/main" xmlns="" id="{EE201CE9-A27C-458F-BF0E-32BBFB83D38E}"/>
                  </a:ext>
                </a:extLst>
              </p:cNvPr>
              <p:cNvSpPr/>
              <p:nvPr/>
            </p:nvSpPr>
            <p:spPr>
              <a:xfrm>
                <a:off x="2696934" y="2774952"/>
                <a:ext cx="1035027" cy="1035027"/>
              </a:xfrm>
              <a:prstGeom prst="ellipse">
                <a:avLst/>
              </a:prstGeom>
              <a:solidFill>
                <a:srgbClr val="0050A3"/>
              </a:solidFill>
              <a:ln w="12700" cap="flat">
                <a:noFill/>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28" name="矩形 27">
                <a:extLst>
                  <a:ext uri="{FF2B5EF4-FFF2-40B4-BE49-F238E27FC236}">
                    <a16:creationId xmlns:a16="http://schemas.microsoft.com/office/drawing/2014/main" xmlns="" id="{23F12622-0AE7-47AC-B4ED-97EF2E73FCFE}"/>
                  </a:ext>
                </a:extLst>
              </p:cNvPr>
              <p:cNvSpPr/>
              <p:nvPr/>
            </p:nvSpPr>
            <p:spPr>
              <a:xfrm>
                <a:off x="2813278" y="3029059"/>
                <a:ext cx="802335" cy="52435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计算机软件</a:t>
                </a:r>
              </a:p>
            </p:txBody>
          </p:sp>
        </p:grpSp>
      </p:grpSp>
      <p:sp>
        <p:nvSpPr>
          <p:cNvPr id="29" name="文本框 28">
            <a:extLst>
              <a:ext uri="{FF2B5EF4-FFF2-40B4-BE49-F238E27FC236}">
                <a16:creationId xmlns:a16="http://schemas.microsoft.com/office/drawing/2014/main" xmlns="" id="{4196EE6C-9736-42D9-B221-E4A80607AD51}"/>
              </a:ext>
            </a:extLst>
          </p:cNvPr>
          <p:cNvSpPr txBox="1"/>
          <p:nvPr/>
        </p:nvSpPr>
        <p:spPr>
          <a:xfrm>
            <a:off x="956767" y="3689223"/>
            <a:ext cx="4931019" cy="2303211"/>
          </a:xfrm>
          <a:prstGeom prst="rect">
            <a:avLst/>
          </a:prstGeom>
          <a:noFill/>
        </p:spPr>
        <p:txBody>
          <a:bodyPr wrap="square" lIns="86376" tIns="43188" rIns="86376" bIns="43188" rtlCol="0">
            <a:spAutoFit/>
          </a:bodyPr>
          <a:lstStyle/>
          <a:p>
            <a:pPr algn="ju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计算机软件是由计算机程序员开发出来的。不同程序员的编程水平不一样，就会造成软件存在这样或者那样的问题，这些问题可能会造成软件崩溃不能运行，我们称这些问题为</a:t>
            </a:r>
            <a:r>
              <a:rPr lang="zh-CN" altLang="en-US" sz="2400" b="1" dirty="0">
                <a:solidFill>
                  <a:srgbClr val="0050A3"/>
                </a:solidFill>
                <a:latin typeface="微软雅黑" panose="020B0503020204020204" pitchFamily="34" charset="-122"/>
                <a:ea typeface="微软雅黑" panose="020B0503020204020204" pitchFamily="34" charset="-122"/>
                <a:cs typeface="Times New Roman" panose="02020603050405020304" pitchFamily="18" charset="0"/>
              </a:rPr>
              <a:t>软件缺陷（</a:t>
            </a:r>
            <a:r>
              <a:rPr lang="en-US" altLang="zh-CN" sz="2400" b="1" dirty="0">
                <a:solidFill>
                  <a:srgbClr val="0050A3"/>
                </a:solidFill>
                <a:latin typeface="微软雅黑" panose="020B0503020204020204" pitchFamily="34" charset="-122"/>
                <a:ea typeface="微软雅黑" panose="020B0503020204020204" pitchFamily="34" charset="-122"/>
                <a:cs typeface="Times New Roman" panose="02020603050405020304" pitchFamily="18" charset="0"/>
              </a:rPr>
              <a:t>Bug</a:t>
            </a:r>
            <a:r>
              <a:rPr lang="zh-CN" altLang="en-US" sz="2400" b="1" dirty="0">
                <a:solidFill>
                  <a:srgbClr val="0050A3"/>
                </a:solidFill>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44" name="文本框 43">
            <a:extLst>
              <a:ext uri="{FF2B5EF4-FFF2-40B4-BE49-F238E27FC236}">
                <a16:creationId xmlns:a16="http://schemas.microsoft.com/office/drawing/2014/main" xmlns="" id="{32803B5E-36A0-4F69-B663-22E0D9E13A6F}"/>
              </a:ext>
            </a:extLst>
          </p:cNvPr>
          <p:cNvSpPr txBox="1"/>
          <p:nvPr/>
        </p:nvSpPr>
        <p:spPr>
          <a:xfrm>
            <a:off x="6789415" y="3689223"/>
            <a:ext cx="5112568" cy="3041875"/>
          </a:xfrm>
          <a:prstGeom prst="rect">
            <a:avLst/>
          </a:prstGeom>
          <a:noFill/>
        </p:spPr>
        <p:txBody>
          <a:bodyPr wrap="square" lIns="86376" tIns="43188" rIns="86376" bIns="43188" rtlCol="0">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软件中存在的一些问题可以在某种情况下被利用来对用户造成恶意攻击，如给用户计算机上安装木马病毒，或者直接盗取用户计算机上的秘密信息，等等。这个时候，软件的这些问题就不再是</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Bug</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，而是一个软件安全漏洞，简称</a:t>
            </a:r>
            <a:r>
              <a:rPr lang="zh-CN" altLang="en-US" sz="2400" b="1" dirty="0">
                <a:solidFill>
                  <a:srgbClr val="0050A3"/>
                </a:solidFill>
                <a:latin typeface="微软雅黑" panose="020B0503020204020204" pitchFamily="34" charset="-122"/>
                <a:ea typeface="微软雅黑" panose="020B0503020204020204" pitchFamily="34" charset="-122"/>
                <a:cs typeface="Times New Roman" panose="02020603050405020304" pitchFamily="18" charset="0"/>
              </a:rPr>
              <a:t>“软件漏洞”。</a:t>
            </a:r>
          </a:p>
          <a:p>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022591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49" presetClass="entr" presetSubtype="0" decel="100000" fill="hold"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 calcmode="lin" valueType="num">
                                      <p:cBhvr>
                                        <p:cTn id="18" dur="500" fill="hold"/>
                                        <p:tgtEl>
                                          <p:spTgt spid="24"/>
                                        </p:tgtEl>
                                        <p:attrNameLst>
                                          <p:attrName>style.rotation</p:attrName>
                                        </p:attrNameLst>
                                      </p:cBhvr>
                                      <p:tavLst>
                                        <p:tav tm="0">
                                          <p:val>
                                            <p:fltVal val="360"/>
                                          </p:val>
                                        </p:tav>
                                        <p:tav tm="100000">
                                          <p:val>
                                            <p:fltVal val="0"/>
                                          </p:val>
                                        </p:tav>
                                      </p:tavLst>
                                    </p:anim>
                                    <p:animEffect transition="in" filter="fade">
                                      <p:cBhvr>
                                        <p:cTn id="19" dur="500"/>
                                        <p:tgtEl>
                                          <p:spTgt spid="24"/>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9" grpId="0"/>
      <p:bldP spid="4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xmlns="" id="{DAF33B85-68C5-49B5-9A2E-0B8AB0B2CC7F}"/>
              </a:ext>
            </a:extLst>
          </p:cNvPr>
          <p:cNvGrpSpPr/>
          <p:nvPr/>
        </p:nvGrpSpPr>
        <p:grpSpPr>
          <a:xfrm>
            <a:off x="4625270" y="3670632"/>
            <a:ext cx="3783724" cy="2569998"/>
            <a:chOff x="4537514" y="2873605"/>
            <a:chExt cx="3783724" cy="2569998"/>
          </a:xfrm>
        </p:grpSpPr>
        <p:sp>
          <p:nvSpPr>
            <p:cNvPr id="9" name="椭圆 8">
              <a:extLst>
                <a:ext uri="{FF2B5EF4-FFF2-40B4-BE49-F238E27FC236}">
                  <a16:creationId xmlns:a16="http://schemas.microsoft.com/office/drawing/2014/main" xmlns="" id="{65988080-8340-460E-A780-246FE9A25FD7}"/>
                </a:ext>
              </a:extLst>
            </p:cNvPr>
            <p:cNvSpPr/>
            <p:nvPr/>
          </p:nvSpPr>
          <p:spPr>
            <a:xfrm>
              <a:off x="4537514" y="2873605"/>
              <a:ext cx="3783724" cy="2569998"/>
            </a:xfrm>
            <a:prstGeom prst="ellips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文本框 44">
              <a:extLst>
                <a:ext uri="{FF2B5EF4-FFF2-40B4-BE49-F238E27FC236}">
                  <a16:creationId xmlns:a16="http://schemas.microsoft.com/office/drawing/2014/main" xmlns="" id="{761F00D3-D0DD-4B7E-97CF-B05028FF5F2A}"/>
                </a:ext>
              </a:extLst>
            </p:cNvPr>
            <p:cNvSpPr txBox="1"/>
            <p:nvPr/>
          </p:nvSpPr>
          <p:spPr>
            <a:xfrm>
              <a:off x="5709295" y="4046061"/>
              <a:ext cx="1440160" cy="394996"/>
            </a:xfrm>
            <a:prstGeom prst="rect">
              <a:avLst/>
            </a:prstGeom>
            <a:noFill/>
          </p:spPr>
          <p:txBody>
            <a:bodyPr wrap="square" lIns="86376" tIns="43188" rIns="86376" bIns="43188" rtlCol="0">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安全漏洞</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5" name="文本框 34">
            <a:extLst>
              <a:ext uri="{FF2B5EF4-FFF2-40B4-BE49-F238E27FC236}">
                <a16:creationId xmlns:a16="http://schemas.microsoft.com/office/drawing/2014/main" xmlns="" id="{A2C57A0D-0707-41A0-98AF-CC5988247A48}"/>
              </a:ext>
            </a:extLst>
          </p:cNvPr>
          <p:cNvSpPr txBox="1"/>
          <p:nvPr/>
        </p:nvSpPr>
        <p:spPr>
          <a:xfrm>
            <a:off x="1028775" y="993424"/>
            <a:ext cx="10657184" cy="2111684"/>
          </a:xfrm>
          <a:prstGeom prst="rect">
            <a:avLst/>
          </a:prstGeom>
          <a:noFill/>
        </p:spPr>
        <p:txBody>
          <a:bodyPr wrap="square" lIns="86376" tIns="43188" rIns="86376" bIns="43188" rtlCol="0">
            <a:spAutoFit/>
          </a:bodyPr>
          <a:lstStyle/>
          <a:p>
            <a:pPr algn="just">
              <a:lnSpc>
                <a:spcPct val="120000"/>
              </a:lnSpc>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上面那种屡次中毒的情况，在很大程度上就是因为计算机系统中的某个软件（包括操作系统）存在安全漏洞，有人利用了这些漏洞来发动攻击，给我们的计算机系统安装了木马病毒程序，所以你的杀毒软件、防火墙软件都无法阻止木马病毒的侵入。 </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 name="图片 3">
            <a:extLst>
              <a:ext uri="{FF2B5EF4-FFF2-40B4-BE49-F238E27FC236}">
                <a16:creationId xmlns:a16="http://schemas.microsoft.com/office/drawing/2014/main" xmlns="" id="{9C58187A-7AF7-4DE6-9D08-09F3FFC402F7}"/>
              </a:ext>
            </a:extLst>
          </p:cNvPr>
          <p:cNvPicPr>
            <a:picLocks noChangeAspect="1"/>
          </p:cNvPicPr>
          <p:nvPr/>
        </p:nvPicPr>
        <p:blipFill rotWithShape="1">
          <a:blip r:embed="rId3">
            <a:extLst>
              <a:ext uri="{28A0092B-C50C-407E-A947-70E740481C1C}">
                <a14:useLocalDpi xmlns:a14="http://schemas.microsoft.com/office/drawing/2010/main" val="0"/>
              </a:ext>
            </a:extLst>
          </a:blip>
          <a:srcRect l="29162" t="3850" r="22330"/>
          <a:stretch/>
        </p:blipFill>
        <p:spPr>
          <a:xfrm>
            <a:off x="3693071" y="3883689"/>
            <a:ext cx="1835435" cy="1974261"/>
          </a:xfrm>
          <a:prstGeom prst="rect">
            <a:avLst/>
          </a:prstGeom>
        </p:spPr>
      </p:pic>
      <p:pic>
        <p:nvPicPr>
          <p:cNvPr id="12" name="图片 11">
            <a:extLst>
              <a:ext uri="{FF2B5EF4-FFF2-40B4-BE49-F238E27FC236}">
                <a16:creationId xmlns:a16="http://schemas.microsoft.com/office/drawing/2014/main" xmlns="" id="{5F513F9D-F314-4412-94CD-B26B5C1E0F7A}"/>
              </a:ext>
            </a:extLst>
          </p:cNvPr>
          <p:cNvPicPr>
            <a:picLocks noChangeAspect="1"/>
          </p:cNvPicPr>
          <p:nvPr/>
        </p:nvPicPr>
        <p:blipFill rotWithShape="1">
          <a:blip r:embed="rId4">
            <a:extLst>
              <a:ext uri="{28A0092B-C50C-407E-A947-70E740481C1C}">
                <a14:useLocalDpi xmlns:a14="http://schemas.microsoft.com/office/drawing/2010/main" val="0"/>
              </a:ext>
            </a:extLst>
          </a:blip>
          <a:srcRect l="25771" r="12003"/>
          <a:stretch/>
        </p:blipFill>
        <p:spPr>
          <a:xfrm>
            <a:off x="7597252" y="3887100"/>
            <a:ext cx="1827271" cy="1967438"/>
          </a:xfrm>
          <a:prstGeom prst="rect">
            <a:avLst/>
          </a:prstGeom>
        </p:spPr>
      </p:pic>
    </p:spTree>
    <p:extLst>
      <p:ext uri="{BB962C8B-B14F-4D97-AF65-F5344CB8AC3E}">
        <p14:creationId xmlns:p14="http://schemas.microsoft.com/office/powerpoint/2010/main" val="2687697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wipe(up)">
                                      <p:cBhvr>
                                        <p:cTn id="7" dur="500"/>
                                        <p:tgtEl>
                                          <p:spTgt spid="35">
                                            <p:txEl>
                                              <p:pRg st="0" end="0"/>
                                            </p:txEl>
                                          </p:spTgt>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arn(outVertical)">
                                      <p:cBhvr>
                                        <p:cTn id="11" dur="500"/>
                                        <p:tgtEl>
                                          <p:spTgt spid="10"/>
                                        </p:tgtEl>
                                      </p:cBhvr>
                                    </p:animEffect>
                                  </p:childTnLst>
                                </p:cTn>
                              </p:par>
                              <p:par>
                                <p:cTn id="12" presetID="53" presetClass="entr" presetSubtype="16"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par>
                                <p:cTn id="17" presetID="53" presetClass="entr" presetSubtype="16"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fltVal val="0"/>
                                          </p:val>
                                        </p:tav>
                                        <p:tav tm="100000">
                                          <p:val>
                                            <p:strVal val="#ppt_w"/>
                                          </p:val>
                                        </p:tav>
                                      </p:tavLst>
                                    </p:anim>
                                    <p:anim calcmode="lin" valueType="num">
                                      <p:cBhvr>
                                        <p:cTn id="20" dur="500" fill="hold"/>
                                        <p:tgtEl>
                                          <p:spTgt spid="12"/>
                                        </p:tgtEl>
                                        <p:attrNameLst>
                                          <p:attrName>ppt_h</p:attrName>
                                        </p:attrNameLst>
                                      </p:cBhvr>
                                      <p:tavLst>
                                        <p:tav tm="0">
                                          <p:val>
                                            <p:fltVal val="0"/>
                                          </p:val>
                                        </p:tav>
                                        <p:tav tm="100000">
                                          <p:val>
                                            <p:strVal val="#ppt_h"/>
                                          </p:val>
                                        </p:tav>
                                      </p:tavLst>
                                    </p:anim>
                                    <p:animEffect transition="in" filter="fade">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íṡľíḍè-Rectangle 17">
            <a:extLst>
              <a:ext uri="{FF2B5EF4-FFF2-40B4-BE49-F238E27FC236}">
                <a16:creationId xmlns:a16="http://schemas.microsoft.com/office/drawing/2014/main" xmlns="" id="{2B3CFB2C-5281-4F62-9C80-76D4A8EE959C}"/>
              </a:ext>
            </a:extLst>
          </p:cNvPr>
          <p:cNvSpPr/>
          <p:nvPr/>
        </p:nvSpPr>
        <p:spPr>
          <a:xfrm>
            <a:off x="992437" y="5056485"/>
            <a:ext cx="10009112" cy="1220098"/>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000" b="1" kern="0" dirty="0">
                <a:solidFill>
                  <a:schemeClr val="tx1">
                    <a:lumMod val="75000"/>
                    <a:lumOff val="25000"/>
                  </a:schemeClr>
                </a:solidFill>
                <a:latin typeface="Arial"/>
                <a:ea typeface="微软雅黑"/>
              </a:rPr>
              <a:t>也就是受别人控制的远程电脑</a:t>
            </a:r>
            <a:r>
              <a:rPr lang="zh-CN" altLang="en-US" sz="2000" kern="0" dirty="0">
                <a:solidFill>
                  <a:schemeClr val="tx1">
                    <a:lumMod val="75000"/>
                    <a:lumOff val="25000"/>
                  </a:schemeClr>
                </a:solidFill>
                <a:latin typeface="Arial"/>
                <a:ea typeface="微软雅黑"/>
              </a:rPr>
              <a:t>。肉鸡可以是各种系统</a:t>
            </a:r>
            <a:r>
              <a:rPr lang="en-US" altLang="zh-CN" sz="2000" kern="0" dirty="0">
                <a:solidFill>
                  <a:schemeClr val="tx1">
                    <a:lumMod val="75000"/>
                    <a:lumOff val="25000"/>
                  </a:schemeClr>
                </a:solidFill>
                <a:latin typeface="Arial"/>
                <a:ea typeface="微软雅黑"/>
              </a:rPr>
              <a:t>,</a:t>
            </a:r>
            <a:r>
              <a:rPr lang="zh-CN" altLang="en-US" sz="2000" kern="0" dirty="0">
                <a:solidFill>
                  <a:schemeClr val="tx1">
                    <a:lumMod val="75000"/>
                    <a:lumOff val="25000"/>
                  </a:schemeClr>
                </a:solidFill>
                <a:latin typeface="Arial"/>
                <a:ea typeface="微软雅黑"/>
              </a:rPr>
              <a:t>如</a:t>
            </a:r>
            <a:r>
              <a:rPr lang="en-US" altLang="zh-CN" sz="2000" kern="0" dirty="0" err="1">
                <a:solidFill>
                  <a:schemeClr val="tx1">
                    <a:lumMod val="75000"/>
                    <a:lumOff val="25000"/>
                  </a:schemeClr>
                </a:solidFill>
                <a:latin typeface="Arial"/>
                <a:ea typeface="微软雅黑"/>
              </a:rPr>
              <a:t>windows,linux,unix</a:t>
            </a:r>
            <a:r>
              <a:rPr lang="zh-CN" altLang="en-US" sz="2000" kern="0" dirty="0">
                <a:solidFill>
                  <a:schemeClr val="tx1">
                    <a:lumMod val="75000"/>
                    <a:lumOff val="25000"/>
                  </a:schemeClr>
                </a:solidFill>
                <a:latin typeface="Arial"/>
                <a:ea typeface="微软雅黑"/>
              </a:rPr>
              <a:t>等；更可以是一家公司、企业、学校甚至是政府军队的服务器。如果服务器软件存在安全漏洞，攻击者可以发起“主动”进攻，植入木马，将该服务器变为一个任人宰割的“肉鸡”。</a:t>
            </a:r>
            <a:endParaRPr kumimoji="0" sz="2000" b="0" i="0" u="none" strike="noStrike" kern="0" cap="none" spc="0" normalizeH="0" baseline="0" noProof="0" dirty="0">
              <a:ln>
                <a:noFill/>
              </a:ln>
              <a:solidFill>
                <a:schemeClr val="tx1">
                  <a:lumMod val="75000"/>
                  <a:lumOff val="25000"/>
                </a:schemeClr>
              </a:solidFill>
              <a:effectLst/>
              <a:uLnTx/>
              <a:uFillTx/>
              <a:latin typeface="Arial"/>
              <a:ea typeface="微软雅黑"/>
            </a:endParaRPr>
          </a:p>
        </p:txBody>
      </p:sp>
      <p:sp>
        <p:nvSpPr>
          <p:cNvPr id="23" name="íṡľíḍè-Rectangle 17">
            <a:extLst>
              <a:ext uri="{FF2B5EF4-FFF2-40B4-BE49-F238E27FC236}">
                <a16:creationId xmlns:a16="http://schemas.microsoft.com/office/drawing/2014/main" xmlns="" id="{A5CAADFC-AF19-403A-8FDD-4CC67175A35D}"/>
              </a:ext>
            </a:extLst>
          </p:cNvPr>
          <p:cNvSpPr/>
          <p:nvPr/>
        </p:nvSpPr>
        <p:spPr>
          <a:xfrm>
            <a:off x="992437" y="4472348"/>
            <a:ext cx="2681232" cy="576064"/>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b="1" kern="0" dirty="0">
                <a:solidFill>
                  <a:prstClr val="white"/>
                </a:solidFill>
                <a:latin typeface="Arial"/>
                <a:ea typeface="微软雅黑"/>
              </a:rPr>
              <a:t>电脑肉鸡</a:t>
            </a:r>
          </a:p>
        </p:txBody>
      </p:sp>
      <p:pic>
        <p:nvPicPr>
          <p:cNvPr id="11" name="图片 10">
            <a:extLst>
              <a:ext uri="{FF2B5EF4-FFF2-40B4-BE49-F238E27FC236}">
                <a16:creationId xmlns:a16="http://schemas.microsoft.com/office/drawing/2014/main" xmlns="" id="{2A4A4295-3786-4A2E-A2FE-3C8AE516A6A5}"/>
              </a:ext>
            </a:extLst>
          </p:cNvPr>
          <p:cNvPicPr>
            <a:picLocks noChangeAspect="1"/>
          </p:cNvPicPr>
          <p:nvPr/>
        </p:nvPicPr>
        <p:blipFill rotWithShape="1">
          <a:blip r:embed="rId3">
            <a:extLst>
              <a:ext uri="{28A0092B-C50C-407E-A947-70E740481C1C}">
                <a14:useLocalDpi xmlns:a14="http://schemas.microsoft.com/office/drawing/2010/main" val="0"/>
              </a:ext>
            </a:extLst>
          </a:blip>
          <a:srcRect b="6840"/>
          <a:stretch/>
        </p:blipFill>
        <p:spPr>
          <a:xfrm>
            <a:off x="4125120" y="1137567"/>
            <a:ext cx="6876430" cy="3774902"/>
          </a:xfrm>
          <a:prstGeom prst="rect">
            <a:avLst/>
          </a:prstGeom>
        </p:spPr>
      </p:pic>
      <p:pic>
        <p:nvPicPr>
          <p:cNvPr id="13" name="图片 12">
            <a:extLst>
              <a:ext uri="{FF2B5EF4-FFF2-40B4-BE49-F238E27FC236}">
                <a16:creationId xmlns:a16="http://schemas.microsoft.com/office/drawing/2014/main" xmlns="" id="{DE9D8204-0AFF-455D-9B55-28A5BF3C1231}"/>
              </a:ext>
            </a:extLst>
          </p:cNvPr>
          <p:cNvPicPr>
            <a:picLocks noChangeAspect="1"/>
          </p:cNvPicPr>
          <p:nvPr/>
        </p:nvPicPr>
        <p:blipFill rotWithShape="1">
          <a:blip r:embed="rId4">
            <a:extLst>
              <a:ext uri="{28A0092B-C50C-407E-A947-70E740481C1C}">
                <a14:useLocalDpi xmlns:a14="http://schemas.microsoft.com/office/drawing/2010/main" val="0"/>
              </a:ext>
            </a:extLst>
          </a:blip>
          <a:srcRect l="40184" t="-857" r="4014" b="857"/>
          <a:stretch/>
        </p:blipFill>
        <p:spPr>
          <a:xfrm>
            <a:off x="992437" y="1137567"/>
            <a:ext cx="2681232" cy="3190765"/>
          </a:xfrm>
          <a:prstGeom prst="rect">
            <a:avLst/>
          </a:prstGeom>
        </p:spPr>
      </p:pic>
    </p:spTree>
    <p:extLst>
      <p:ext uri="{BB962C8B-B14F-4D97-AF65-F5344CB8AC3E}">
        <p14:creationId xmlns:p14="http://schemas.microsoft.com/office/powerpoint/2010/main" val="56018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par>
                                <p:cTn id="9" presetID="2" presetClass="entr" presetSubtype="2" decel="6000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1+#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1+#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0D98A0A7-16A2-492D-A55A-19B5647E7119}"/>
              </a:ext>
            </a:extLst>
          </p:cNvPr>
          <p:cNvGrpSpPr/>
          <p:nvPr/>
        </p:nvGrpSpPr>
        <p:grpSpPr>
          <a:xfrm>
            <a:off x="2252911" y="2008827"/>
            <a:ext cx="8136904" cy="1058442"/>
            <a:chOff x="4933525" y="2542866"/>
            <a:chExt cx="8136904" cy="1058442"/>
          </a:xfrm>
        </p:grpSpPr>
        <p:sp>
          <p:nvSpPr>
            <p:cNvPr id="14" name="六边形 13">
              <a:extLst>
                <a:ext uri="{FF2B5EF4-FFF2-40B4-BE49-F238E27FC236}">
                  <a16:creationId xmlns:a16="http://schemas.microsoft.com/office/drawing/2014/main" xmlns="" id="{72A76738-ACC9-4AF5-9D4A-1E41F804D578}"/>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微软雅黑" pitchFamily="34" charset="-122"/>
                  <a:ea typeface="微软雅黑" pitchFamily="34" charset="-122"/>
                </a:rPr>
                <a:t>1</a:t>
              </a:r>
              <a:endParaRPr lang="zh-CN" altLang="en-US" sz="2000" b="1" dirty="0">
                <a:solidFill>
                  <a:schemeClr val="bg1"/>
                </a:solidFill>
                <a:latin typeface="微软雅黑" pitchFamily="34" charset="-122"/>
                <a:ea typeface="微软雅黑" pitchFamily="34" charset="-122"/>
              </a:endParaRPr>
            </a:p>
          </p:txBody>
        </p:sp>
        <p:sp>
          <p:nvSpPr>
            <p:cNvPr id="11" name="文本框 7">
              <a:extLst>
                <a:ext uri="{FF2B5EF4-FFF2-40B4-BE49-F238E27FC236}">
                  <a16:creationId xmlns:a16="http://schemas.microsoft.com/office/drawing/2014/main" xmlns="" id="{27D28173-21BD-44A9-8B20-1EA8EF69418B}"/>
                </a:ext>
              </a:extLst>
            </p:cNvPr>
            <p:cNvSpPr txBox="1">
              <a:spLocks noChangeArrowheads="1"/>
            </p:cNvSpPr>
            <p:nvPr/>
          </p:nvSpPr>
          <p:spPr bwMode="auto">
            <a:xfrm>
              <a:off x="6984268" y="2548869"/>
              <a:ext cx="6086161"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chemeClr val="tx1">
                      <a:lumMod val="65000"/>
                      <a:lumOff val="35000"/>
                    </a:schemeClr>
                  </a:solidFill>
                  <a:latin typeface="微软雅黑" pitchFamily="34" charset="-122"/>
                </a:rPr>
                <a:t>我只是点击了一个</a:t>
              </a:r>
              <a:r>
                <a:rPr lang="en-US" altLang="zh-CN" sz="2400" dirty="0">
                  <a:solidFill>
                    <a:schemeClr val="tx1">
                      <a:lumMod val="65000"/>
                      <a:lumOff val="35000"/>
                    </a:schemeClr>
                  </a:solidFill>
                  <a:latin typeface="微软雅黑" pitchFamily="34" charset="-122"/>
                </a:rPr>
                <a:t>URL</a:t>
              </a:r>
              <a:r>
                <a:rPr lang="zh-CN" altLang="en-US" sz="2400" dirty="0">
                  <a:solidFill>
                    <a:schemeClr val="tx1">
                      <a:lumMod val="65000"/>
                      <a:lumOff val="35000"/>
                    </a:schemeClr>
                  </a:solidFill>
                  <a:latin typeface="微软雅黑" pitchFamily="34" charset="-122"/>
                </a:rPr>
                <a:t>链接，并没有执行任何其他操作，为什么会中木马？</a:t>
              </a:r>
              <a:br>
                <a:rPr lang="zh-CN" altLang="en-US" sz="2400" dirty="0">
                  <a:solidFill>
                    <a:schemeClr val="tx1">
                      <a:lumMod val="65000"/>
                      <a:lumOff val="35000"/>
                    </a:schemeClr>
                  </a:solidFill>
                  <a:latin typeface="微软雅黑" pitchFamily="34" charset="-122"/>
                </a:rPr>
              </a:br>
              <a:endParaRPr lang="zh-CN" altLang="en-US" sz="1400" dirty="0">
                <a:solidFill>
                  <a:schemeClr val="tx1">
                    <a:lumMod val="65000"/>
                    <a:lumOff val="35000"/>
                  </a:schemeClr>
                </a:solidFill>
                <a:latin typeface="微软雅黑" pitchFamily="34" charset="-122"/>
              </a:endParaRPr>
            </a:p>
          </p:txBody>
        </p:sp>
        <p:cxnSp>
          <p:nvCxnSpPr>
            <p:cNvPr id="12" name="直接连接符 11">
              <a:extLst>
                <a:ext uri="{FF2B5EF4-FFF2-40B4-BE49-F238E27FC236}">
                  <a16:creationId xmlns:a16="http://schemas.microsoft.com/office/drawing/2014/main" xmlns="" id="{1AF0458A-9D44-4E74-979F-A6C2E9D06036}"/>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xmlns="" id="{35C1935A-C738-40F2-BBEB-DD17E5F1288C}"/>
              </a:ext>
            </a:extLst>
          </p:cNvPr>
          <p:cNvGrpSpPr/>
          <p:nvPr/>
        </p:nvGrpSpPr>
        <p:grpSpPr>
          <a:xfrm>
            <a:off x="2252911" y="3833415"/>
            <a:ext cx="8136904" cy="1200329"/>
            <a:chOff x="4933525" y="2471924"/>
            <a:chExt cx="8136904" cy="1200329"/>
          </a:xfrm>
        </p:grpSpPr>
        <p:sp>
          <p:nvSpPr>
            <p:cNvPr id="16" name="六边形 15">
              <a:extLst>
                <a:ext uri="{FF2B5EF4-FFF2-40B4-BE49-F238E27FC236}">
                  <a16:creationId xmlns:a16="http://schemas.microsoft.com/office/drawing/2014/main" xmlns="" id="{B8DEC9E8-4390-462F-ACFD-92E59FEA8397}"/>
                </a:ext>
              </a:extLst>
            </p:cNvPr>
            <p:cNvSpPr/>
            <p:nvPr/>
          </p:nvSpPr>
          <p:spPr>
            <a:xfrm>
              <a:off x="4933525" y="2542866"/>
              <a:ext cx="1227414"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微软雅黑" pitchFamily="34" charset="-122"/>
                  <a:ea typeface="微软雅黑" pitchFamily="34" charset="-122"/>
                </a:rPr>
                <a:t>2</a:t>
              </a:r>
              <a:endParaRPr lang="zh-CN" altLang="en-US" sz="2000" b="1" dirty="0">
                <a:solidFill>
                  <a:schemeClr val="bg1"/>
                </a:solidFill>
                <a:latin typeface="微软雅黑" pitchFamily="34" charset="-122"/>
                <a:ea typeface="微软雅黑" pitchFamily="34" charset="-122"/>
              </a:endParaRPr>
            </a:p>
          </p:txBody>
        </p:sp>
        <p:sp>
          <p:nvSpPr>
            <p:cNvPr id="17" name="文本框 7">
              <a:extLst>
                <a:ext uri="{FF2B5EF4-FFF2-40B4-BE49-F238E27FC236}">
                  <a16:creationId xmlns:a16="http://schemas.microsoft.com/office/drawing/2014/main" xmlns="" id="{7D3D2013-828A-4DCC-8760-E3EC4A80B3B0}"/>
                </a:ext>
              </a:extLst>
            </p:cNvPr>
            <p:cNvSpPr txBox="1">
              <a:spLocks noChangeArrowheads="1"/>
            </p:cNvSpPr>
            <p:nvPr/>
          </p:nvSpPr>
          <p:spPr bwMode="auto">
            <a:xfrm>
              <a:off x="6984268" y="2471924"/>
              <a:ext cx="608616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en-US" altLang="zh-CN" sz="2400" dirty="0">
                  <a:solidFill>
                    <a:schemeClr val="tx1">
                      <a:lumMod val="65000"/>
                      <a:lumOff val="35000"/>
                    </a:schemeClr>
                  </a:solidFill>
                  <a:latin typeface="微软雅黑" pitchFamily="34" charset="-122"/>
                </a:rPr>
                <a:t>Word</a:t>
              </a:r>
              <a:r>
                <a:rPr lang="zh-CN" altLang="en-US" sz="2400" dirty="0">
                  <a:solidFill>
                    <a:schemeClr val="tx1">
                      <a:lumMod val="65000"/>
                      <a:lumOff val="35000"/>
                    </a:schemeClr>
                  </a:solidFill>
                  <a:latin typeface="微软雅黑" pitchFamily="34" charset="-122"/>
                </a:rPr>
                <a:t>文档、</a:t>
              </a:r>
              <a:r>
                <a:rPr lang="en-US" altLang="zh-CN" sz="2400" dirty="0">
                  <a:solidFill>
                    <a:schemeClr val="tx1">
                      <a:lumMod val="65000"/>
                      <a:lumOff val="35000"/>
                    </a:schemeClr>
                  </a:solidFill>
                  <a:latin typeface="微软雅黑" pitchFamily="34" charset="-122"/>
                </a:rPr>
                <a:t>Power Point</a:t>
              </a:r>
              <a:r>
                <a:rPr lang="zh-CN" altLang="en-US" sz="2400" dirty="0">
                  <a:solidFill>
                    <a:schemeClr val="tx1">
                      <a:lumMod val="65000"/>
                      <a:lumOff val="35000"/>
                    </a:schemeClr>
                  </a:solidFill>
                  <a:latin typeface="微软雅黑" pitchFamily="34" charset="-122"/>
                </a:rPr>
                <a:t>文档、</a:t>
              </a:r>
              <a:r>
                <a:rPr lang="en-US" altLang="zh-CN" sz="2400" dirty="0">
                  <a:solidFill>
                    <a:schemeClr val="tx1">
                      <a:lumMod val="65000"/>
                      <a:lumOff val="35000"/>
                    </a:schemeClr>
                  </a:solidFill>
                  <a:latin typeface="微软雅黑" pitchFamily="34" charset="-122"/>
                </a:rPr>
                <a:t>Excel</a:t>
              </a:r>
              <a:r>
                <a:rPr lang="zh-CN" altLang="en-US" sz="2400" dirty="0">
                  <a:solidFill>
                    <a:schemeClr val="tx1">
                      <a:lumMod val="65000"/>
                      <a:lumOff val="35000"/>
                    </a:schemeClr>
                  </a:solidFill>
                  <a:latin typeface="微软雅黑" pitchFamily="34" charset="-122"/>
                </a:rPr>
                <a:t>表格文档并非可执行文件，它们会导致恶意代码的执行吗？</a:t>
              </a:r>
              <a:endParaRPr lang="zh-CN" altLang="en-US" sz="1400" dirty="0">
                <a:solidFill>
                  <a:schemeClr val="tx1">
                    <a:lumMod val="65000"/>
                    <a:lumOff val="35000"/>
                  </a:schemeClr>
                </a:solidFill>
                <a:latin typeface="微软雅黑" pitchFamily="34" charset="-122"/>
              </a:endParaRPr>
            </a:p>
          </p:txBody>
        </p:sp>
        <p:cxnSp>
          <p:nvCxnSpPr>
            <p:cNvPr id="18" name="直接连接符 17">
              <a:extLst>
                <a:ext uri="{FF2B5EF4-FFF2-40B4-BE49-F238E27FC236}">
                  <a16:creationId xmlns:a16="http://schemas.microsoft.com/office/drawing/2014/main" xmlns="" id="{DA936AAE-DDE7-4CF7-9EB6-0F55D366D598}"/>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5" name="图片 4">
            <a:extLst>
              <a:ext uri="{FF2B5EF4-FFF2-40B4-BE49-F238E27FC236}">
                <a16:creationId xmlns:a16="http://schemas.microsoft.com/office/drawing/2014/main" xmlns="" id="{5062CC46-B9C4-4B26-94FA-07E245DE59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85759" y="4308374"/>
            <a:ext cx="2592158" cy="2511657"/>
          </a:xfrm>
          <a:prstGeom prst="rect">
            <a:avLst/>
          </a:prstGeom>
        </p:spPr>
      </p:pic>
      <p:grpSp>
        <p:nvGrpSpPr>
          <p:cNvPr id="13" name="组合 12">
            <a:extLst>
              <a:ext uri="{FF2B5EF4-FFF2-40B4-BE49-F238E27FC236}">
                <a16:creationId xmlns:a16="http://schemas.microsoft.com/office/drawing/2014/main" xmlns="" id="{8CDC6AD9-C96F-438A-BA4E-B2AA559D429C}"/>
              </a:ext>
            </a:extLst>
          </p:cNvPr>
          <p:cNvGrpSpPr/>
          <p:nvPr/>
        </p:nvGrpSpPr>
        <p:grpSpPr>
          <a:xfrm>
            <a:off x="4028718" y="765629"/>
            <a:ext cx="4801314" cy="546440"/>
            <a:chOff x="4804464" y="765765"/>
            <a:chExt cx="3249822" cy="546440"/>
          </a:xfrm>
        </p:grpSpPr>
        <p:cxnSp>
          <p:nvCxnSpPr>
            <p:cNvPr id="19" name="íślíḋè-Straight Connector 13">
              <a:extLst>
                <a:ext uri="{FF2B5EF4-FFF2-40B4-BE49-F238E27FC236}">
                  <a16:creationId xmlns:a16="http://schemas.microsoft.com/office/drawing/2014/main" xmlns="" id="{3C027DBD-D0B0-42A8-8A52-F03179EDB24E}"/>
                </a:ext>
              </a:extLst>
            </p:cNvPr>
            <p:cNvCxnSpPr/>
            <p:nvPr/>
          </p:nvCxnSpPr>
          <p:spPr>
            <a:xfrm>
              <a:off x="5259629" y="1312205"/>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xmlns="" id="{C0B1EA99-3FCB-4ED6-9C32-2F271E76A6D0}"/>
                </a:ext>
              </a:extLst>
            </p:cNvPr>
            <p:cNvSpPr/>
            <p:nvPr/>
          </p:nvSpPr>
          <p:spPr>
            <a:xfrm>
              <a:off x="4804464" y="765765"/>
              <a:ext cx="3249822"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思考如下两个生活中的安全问题：</a:t>
              </a:r>
            </a:p>
          </p:txBody>
        </p:sp>
      </p:grpSp>
    </p:spTree>
    <p:extLst>
      <p:ext uri="{BB962C8B-B14F-4D97-AF65-F5344CB8AC3E}">
        <p14:creationId xmlns:p14="http://schemas.microsoft.com/office/powerpoint/2010/main" val="3346998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par>
                          <p:cTn id="16" fill="hold">
                            <p:stCondLst>
                              <p:cond delay="1500"/>
                            </p:stCondLst>
                            <p:childTnLst>
                              <p:par>
                                <p:cTn id="17" presetID="2" presetClass="entr" presetSubtype="2" decel="6000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0"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2828975" y="1216248"/>
            <a:ext cx="7920880" cy="2616101"/>
          </a:xfrm>
          <a:prstGeom prst="rect">
            <a:avLst/>
          </a:prstGeom>
        </p:spPr>
        <p:txBody>
          <a:bodyPr wrap="square">
            <a:spAutoFit/>
          </a:bodyPr>
          <a:lstStyle/>
          <a:p>
            <a:r>
              <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p>
          <a:p>
            <a:endParaRPr lang="en-US" altLang="zh-CN"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知识点一：病毒和木马</a:t>
            </a:r>
            <a:r>
              <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6000" b="1" dirty="0"/>
          </a:p>
        </p:txBody>
      </p:sp>
    </p:spTree>
    <p:extLst>
      <p:ext uri="{BB962C8B-B14F-4D97-AF65-F5344CB8AC3E}">
        <p14:creationId xmlns:p14="http://schemas.microsoft.com/office/powerpoint/2010/main" val="1110517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596727" y="875216"/>
            <a:ext cx="4068454" cy="508861"/>
            <a:chOff x="1420106" y="1402730"/>
            <a:chExt cx="4068454"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3273090" y="123843"/>
              <a:ext cx="508859" cy="3066634"/>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140186" y="1402731"/>
              <a:ext cx="3348374"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漏洞产生的原因</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2</a:t>
              </a:r>
            </a:p>
          </p:txBody>
        </p:sp>
      </p:grpSp>
      <p:sp>
        <p:nvSpPr>
          <p:cNvPr id="9" name="矩形 8">
            <a:extLst>
              <a:ext uri="{FF2B5EF4-FFF2-40B4-BE49-F238E27FC236}">
                <a16:creationId xmlns:a16="http://schemas.microsoft.com/office/drawing/2014/main" xmlns="" id="{DEDD6404-E61E-4D79-9706-88DE535D8114}"/>
              </a:ext>
            </a:extLst>
          </p:cNvPr>
          <p:cNvSpPr/>
          <p:nvPr/>
        </p:nvSpPr>
        <p:spPr>
          <a:xfrm>
            <a:off x="4851467" y="2226875"/>
            <a:ext cx="199278" cy="199278"/>
          </a:xfrm>
          <a:prstGeom prst="rect">
            <a:avLst/>
          </a:prstGeom>
          <a:solidFill>
            <a:srgbClr val="1092F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文本框 42">
            <a:extLst>
              <a:ext uri="{FF2B5EF4-FFF2-40B4-BE49-F238E27FC236}">
                <a16:creationId xmlns:a16="http://schemas.microsoft.com/office/drawing/2014/main" xmlns="" id="{10C2C19F-BA79-4EB8-821D-25AC7013B15E}"/>
              </a:ext>
            </a:extLst>
          </p:cNvPr>
          <p:cNvSpPr txBox="1"/>
          <p:nvPr/>
        </p:nvSpPr>
        <p:spPr>
          <a:xfrm>
            <a:off x="1726817" y="2062066"/>
            <a:ext cx="3121871" cy="702773"/>
          </a:xfrm>
          <a:prstGeom prst="rect">
            <a:avLst/>
          </a:prstGeom>
          <a:noFill/>
        </p:spPr>
        <p:txBody>
          <a:bodyPr wrap="square" lIns="86376" tIns="43188" rIns="86376" bIns="43188" rtlCol="0" anchor="ctr">
            <a:spAutoFit/>
          </a:bodyPr>
          <a:lstStyle/>
          <a:p>
            <a:pPr marL="457200" indent="-457200" algn="ctr">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小作坊式的软件开发：</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质量参差不齐</a:t>
            </a:r>
          </a:p>
        </p:txBody>
      </p:sp>
      <p:sp>
        <p:nvSpPr>
          <p:cNvPr id="44" name="矩形 43">
            <a:extLst>
              <a:ext uri="{FF2B5EF4-FFF2-40B4-BE49-F238E27FC236}">
                <a16:creationId xmlns:a16="http://schemas.microsoft.com/office/drawing/2014/main" xmlns="" id="{20BB2AB2-566E-462E-A49E-4132CFEA5054}"/>
              </a:ext>
            </a:extLst>
          </p:cNvPr>
          <p:cNvSpPr/>
          <p:nvPr/>
        </p:nvSpPr>
        <p:spPr>
          <a:xfrm>
            <a:off x="4852479" y="3783297"/>
            <a:ext cx="199278" cy="199278"/>
          </a:xfrm>
          <a:prstGeom prst="rect">
            <a:avLst/>
          </a:prstGeom>
          <a:solidFill>
            <a:srgbClr val="1092F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xmlns="" id="{B4F25F1C-0B4F-4E69-AFB1-47820D7ED591}"/>
              </a:ext>
            </a:extLst>
          </p:cNvPr>
          <p:cNvSpPr txBox="1"/>
          <p:nvPr/>
        </p:nvSpPr>
        <p:spPr>
          <a:xfrm>
            <a:off x="998226" y="3696384"/>
            <a:ext cx="3850462" cy="1010549"/>
          </a:xfrm>
          <a:prstGeom prst="rect">
            <a:avLst/>
          </a:prstGeom>
          <a:noFill/>
        </p:spPr>
        <p:txBody>
          <a:bodyPr wrap="square" lIns="86376" tIns="43188" rIns="86376" bIns="43188" rtlCol="0" anchor="ctr">
            <a:spAutoFit/>
          </a:bodyPr>
          <a:lstStyle/>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3.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被轻视的软件安全测试：功能为上，测试为下</a:t>
            </a:r>
            <a:b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b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7" name="矩形 46">
            <a:extLst>
              <a:ext uri="{FF2B5EF4-FFF2-40B4-BE49-F238E27FC236}">
                <a16:creationId xmlns:a16="http://schemas.microsoft.com/office/drawing/2014/main" xmlns="" id="{1E6D2B30-DE0F-4B39-B63B-379639A7D653}"/>
              </a:ext>
            </a:extLst>
          </p:cNvPr>
          <p:cNvSpPr/>
          <p:nvPr/>
        </p:nvSpPr>
        <p:spPr>
          <a:xfrm>
            <a:off x="7998525" y="2835172"/>
            <a:ext cx="199278" cy="199278"/>
          </a:xfrm>
          <a:prstGeom prst="rect">
            <a:avLst/>
          </a:prstGeom>
          <a:solidFill>
            <a:srgbClr val="FFC000"/>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xmlns="" id="{9CABB3BD-D5CD-4084-8856-8A6CFAC92989}"/>
              </a:ext>
            </a:extLst>
          </p:cNvPr>
          <p:cNvSpPr txBox="1"/>
          <p:nvPr/>
        </p:nvSpPr>
        <p:spPr>
          <a:xfrm>
            <a:off x="8304384" y="2764839"/>
            <a:ext cx="3204356" cy="1318326"/>
          </a:xfrm>
          <a:prstGeom prst="rect">
            <a:avLst/>
          </a:prstGeom>
          <a:noFill/>
        </p:spPr>
        <p:txBody>
          <a:bodyPr wrap="square" lIns="86376" tIns="43188" rIns="86376" bIns="43188" rtlCol="0" anchor="ctr">
            <a:spAutoFit/>
          </a:bodyPr>
          <a:lstStyle/>
          <a:p>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2.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赶进度带来的弊端：投机取巧或者省工省料的办法来开发软件</a:t>
            </a:r>
            <a:b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b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矩形 16">
            <a:extLst>
              <a:ext uri="{FF2B5EF4-FFF2-40B4-BE49-F238E27FC236}">
                <a16:creationId xmlns:a16="http://schemas.microsoft.com/office/drawing/2014/main" xmlns="" id="{C5578A90-03D5-434F-840C-B702D176189A}"/>
              </a:ext>
            </a:extLst>
          </p:cNvPr>
          <p:cNvSpPr/>
          <p:nvPr/>
        </p:nvSpPr>
        <p:spPr>
          <a:xfrm>
            <a:off x="5756809" y="4933489"/>
            <a:ext cx="199278" cy="199278"/>
          </a:xfrm>
          <a:prstGeom prst="rect">
            <a:avLst/>
          </a:prstGeom>
          <a:solidFill>
            <a:srgbClr val="1092F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xmlns="" id="{C37644E4-6084-4083-97D1-D76A90F59B38}"/>
              </a:ext>
            </a:extLst>
          </p:cNvPr>
          <p:cNvSpPr txBox="1"/>
          <p:nvPr/>
        </p:nvSpPr>
        <p:spPr>
          <a:xfrm>
            <a:off x="1713048" y="4850981"/>
            <a:ext cx="3850462" cy="702773"/>
          </a:xfrm>
          <a:prstGeom prst="rect">
            <a:avLst/>
          </a:prstGeom>
          <a:noFill/>
        </p:spPr>
        <p:txBody>
          <a:bodyPr wrap="square" lIns="86376" tIns="43188" rIns="86376" bIns="43188" rtlCol="0" anchor="ctr">
            <a:spAutoFit/>
          </a:bodyPr>
          <a:lstStyle/>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5.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不完善的安全维护：不重视安全维护，不重视漏洞修复 </a:t>
            </a:r>
          </a:p>
        </p:txBody>
      </p:sp>
      <p:sp>
        <p:nvSpPr>
          <p:cNvPr id="19" name="矩形 18">
            <a:extLst>
              <a:ext uri="{FF2B5EF4-FFF2-40B4-BE49-F238E27FC236}">
                <a16:creationId xmlns:a16="http://schemas.microsoft.com/office/drawing/2014/main" xmlns="" id="{2403F5DB-C3B0-4E29-A186-AFFB49A93F7F}"/>
              </a:ext>
            </a:extLst>
          </p:cNvPr>
          <p:cNvSpPr/>
          <p:nvPr/>
        </p:nvSpPr>
        <p:spPr>
          <a:xfrm>
            <a:off x="7563675" y="4427203"/>
            <a:ext cx="199278" cy="199278"/>
          </a:xfrm>
          <a:prstGeom prst="rect">
            <a:avLst/>
          </a:prstGeom>
          <a:solidFill>
            <a:srgbClr val="FFC000"/>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xmlns="" id="{DEF0930B-C3EF-462D-93E0-E64E4927AFB7}"/>
              </a:ext>
            </a:extLst>
          </p:cNvPr>
          <p:cNvSpPr txBox="1"/>
          <p:nvPr/>
        </p:nvSpPr>
        <p:spPr>
          <a:xfrm>
            <a:off x="7869534" y="4355546"/>
            <a:ext cx="3204356" cy="702773"/>
          </a:xfrm>
          <a:prstGeom prst="rect">
            <a:avLst/>
          </a:prstGeom>
          <a:noFill/>
        </p:spPr>
        <p:txBody>
          <a:bodyPr wrap="square" lIns="86376" tIns="43188" rIns="86376" bIns="43188" rtlCol="0" anchor="ctr">
            <a:spAutoFit/>
          </a:bodyPr>
          <a:lstStyle/>
          <a:p>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4.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淡薄的安全思想：缺乏安全开发的意识和经验</a:t>
            </a:r>
          </a:p>
        </p:txBody>
      </p:sp>
      <p:grpSp>
        <p:nvGrpSpPr>
          <p:cNvPr id="3" name="组合 2">
            <a:extLst>
              <a:ext uri="{FF2B5EF4-FFF2-40B4-BE49-F238E27FC236}">
                <a16:creationId xmlns:a16="http://schemas.microsoft.com/office/drawing/2014/main" xmlns="" id="{9AD8E996-87CE-418E-BAEB-D07F581232D4}"/>
              </a:ext>
            </a:extLst>
          </p:cNvPr>
          <p:cNvGrpSpPr/>
          <p:nvPr/>
        </p:nvGrpSpPr>
        <p:grpSpPr>
          <a:xfrm>
            <a:off x="5023844" y="2073407"/>
            <a:ext cx="2792400" cy="2984912"/>
            <a:chOff x="5053524" y="2129016"/>
            <a:chExt cx="2792400" cy="2984912"/>
          </a:xfrm>
        </p:grpSpPr>
        <p:grpSp>
          <p:nvGrpSpPr>
            <p:cNvPr id="7" name="组合 6">
              <a:extLst>
                <a:ext uri="{FF2B5EF4-FFF2-40B4-BE49-F238E27FC236}">
                  <a16:creationId xmlns:a16="http://schemas.microsoft.com/office/drawing/2014/main" xmlns="" id="{05D3EB7B-9C86-4D45-BBEF-B80EE192887A}"/>
                </a:ext>
              </a:extLst>
            </p:cNvPr>
            <p:cNvGrpSpPr/>
            <p:nvPr/>
          </p:nvGrpSpPr>
          <p:grpSpPr>
            <a:xfrm>
              <a:off x="5053524" y="2129016"/>
              <a:ext cx="2792400" cy="2984912"/>
              <a:chOff x="5053525" y="2801948"/>
              <a:chExt cx="2792400" cy="2984912"/>
            </a:xfrm>
          </p:grpSpPr>
          <p:pic>
            <p:nvPicPr>
              <p:cNvPr id="5" name="图片 4">
                <a:extLst>
                  <a:ext uri="{FF2B5EF4-FFF2-40B4-BE49-F238E27FC236}">
                    <a16:creationId xmlns:a16="http://schemas.microsoft.com/office/drawing/2014/main" xmlns="" id="{EE8BC49E-B23A-4F8A-B389-546E21211A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4225" y="3025564"/>
                <a:ext cx="2751700" cy="2761296"/>
              </a:xfrm>
              <a:prstGeom prst="rect">
                <a:avLst/>
              </a:prstGeom>
            </p:spPr>
          </p:pic>
          <p:sp>
            <p:nvSpPr>
              <p:cNvPr id="6" name="椭圆 5">
                <a:extLst>
                  <a:ext uri="{FF2B5EF4-FFF2-40B4-BE49-F238E27FC236}">
                    <a16:creationId xmlns:a16="http://schemas.microsoft.com/office/drawing/2014/main" xmlns="" id="{A87B5487-07B7-46FA-92E2-2E8FA5779978}"/>
                  </a:ext>
                </a:extLst>
              </p:cNvPr>
              <p:cNvSpPr/>
              <p:nvPr/>
            </p:nvSpPr>
            <p:spPr>
              <a:xfrm>
                <a:off x="5053525" y="2801948"/>
                <a:ext cx="2751702" cy="2887017"/>
              </a:xfrm>
              <a:prstGeom prst="ellipse">
                <a:avLst/>
              </a:prstGeom>
              <a:no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zh-CN" altLang="en-US" sz="2000" dirty="0">
                  <a:latin typeface="微软雅黑" panose="020B0503020204020204" pitchFamily="34" charset="-122"/>
                  <a:ea typeface="微软雅黑" panose="020B0503020204020204" pitchFamily="34" charset="-122"/>
                </a:endParaRPr>
              </a:p>
            </p:txBody>
          </p:sp>
        </p:grpSp>
        <p:sp>
          <p:nvSpPr>
            <p:cNvPr id="22" name="KSO_Shape">
              <a:extLst>
                <a:ext uri="{FF2B5EF4-FFF2-40B4-BE49-F238E27FC236}">
                  <a16:creationId xmlns:a16="http://schemas.microsoft.com/office/drawing/2014/main" xmlns="" id="{D329AB42-5028-42CD-A30F-6BCBD4BBB2A1}"/>
                </a:ext>
              </a:extLst>
            </p:cNvPr>
            <p:cNvSpPr/>
            <p:nvPr/>
          </p:nvSpPr>
          <p:spPr>
            <a:xfrm>
              <a:off x="5824392" y="2972102"/>
              <a:ext cx="1253055" cy="1200844"/>
            </a:xfrm>
            <a:custGeom>
              <a:avLst/>
              <a:gdLst/>
              <a:ahLst/>
              <a:cxnLst/>
              <a:rect l="l" t="t"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close/>
                  <a:moveTo>
                    <a:pt x="953521" y="0"/>
                  </a:moveTo>
                  <a:lnTo>
                    <a:pt x="981035" y="1330"/>
                  </a:lnTo>
                  <a:cubicBezTo>
                    <a:pt x="1124068" y="53565"/>
                    <a:pt x="1247786" y="180867"/>
                    <a:pt x="1332000" y="354889"/>
                  </a:cubicBezTo>
                  <a:cubicBezTo>
                    <a:pt x="1219743" y="403080"/>
                    <a:pt x="1090709" y="429800"/>
                    <a:pt x="953521" y="430954"/>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spTree>
    <p:extLst>
      <p:ext uri="{BB962C8B-B14F-4D97-AF65-F5344CB8AC3E}">
        <p14:creationId xmlns:p14="http://schemas.microsoft.com/office/powerpoint/2010/main" val="499433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500"/>
                                        <p:tgtEl>
                                          <p:spTgt spid="47"/>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fade">
                                      <p:cBhvr>
                                        <p:cTn id="36" dur="500"/>
                                        <p:tgtEl>
                                          <p:spTgt spid="44"/>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fade">
                                      <p:cBhvr>
                                        <p:cTn id="40" dur="500"/>
                                        <p:tgtEl>
                                          <p:spTgt spid="4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par>
                          <p:cTn id="46" fill="hold">
                            <p:stCondLst>
                              <p:cond delay="500"/>
                            </p:stCondLst>
                            <p:childTnLst>
                              <p:par>
                                <p:cTn id="47" presetID="10" presetClass="entr" presetSubtype="0" fill="hold" grpId="0" nodeType="after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childTnLst>
                                </p:cTn>
                              </p:par>
                            </p:childTnLst>
                          </p:cTn>
                        </p:par>
                        <p:par>
                          <p:cTn id="55" fill="hold">
                            <p:stCondLst>
                              <p:cond delay="500"/>
                            </p:stCondLst>
                            <p:childTnLst>
                              <p:par>
                                <p:cTn id="56" presetID="10" presetClass="entr" presetSubtype="0"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3" grpId="0"/>
      <p:bldP spid="44" grpId="0" animBg="1"/>
      <p:bldP spid="45" grpId="0"/>
      <p:bldP spid="47" grpId="0" animBg="1"/>
      <p:bldP spid="48" grpId="0"/>
      <p:bldP spid="17" grpId="0" animBg="1"/>
      <p:bldP spid="18" grpId="0"/>
      <p:bldP spid="19" grpId="0" animBg="1"/>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0"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2828975" y="2248173"/>
            <a:ext cx="7920880" cy="1938992"/>
          </a:xfrm>
          <a:prstGeom prst="rect">
            <a:avLst/>
          </a:prstGeom>
        </p:spPr>
        <p:txBody>
          <a:bodyPr wrap="square">
            <a:spAutoFit/>
          </a:bodyPr>
          <a:lstStyle/>
          <a:p>
            <a:r>
              <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知识点三：</a:t>
            </a:r>
            <a:endPar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漏洞黑产产业链</a:t>
            </a:r>
          </a:p>
        </p:txBody>
      </p:sp>
    </p:spTree>
    <p:extLst>
      <p:ext uri="{BB962C8B-B14F-4D97-AF65-F5344CB8AC3E}">
        <p14:creationId xmlns:p14="http://schemas.microsoft.com/office/powerpoint/2010/main" val="2016822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596727" y="875216"/>
            <a:ext cx="3172196" cy="878192"/>
            <a:chOff x="1420106" y="1402730"/>
            <a:chExt cx="3172196" cy="878192"/>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2985058" y="411875"/>
              <a:ext cx="508859" cy="2490570"/>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053958" y="1402731"/>
              <a:ext cx="2538344" cy="878191"/>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漏洞产业链</a:t>
              </a:r>
              <a:b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b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grpSp>
        <p:nvGrpSpPr>
          <p:cNvPr id="15" name="组合 14">
            <a:extLst>
              <a:ext uri="{FF2B5EF4-FFF2-40B4-BE49-F238E27FC236}">
                <a16:creationId xmlns:a16="http://schemas.microsoft.com/office/drawing/2014/main" xmlns="" id="{0A4FD932-F125-4184-A3A5-6DE85BB25A49}"/>
              </a:ext>
            </a:extLst>
          </p:cNvPr>
          <p:cNvGrpSpPr/>
          <p:nvPr/>
        </p:nvGrpSpPr>
        <p:grpSpPr>
          <a:xfrm>
            <a:off x="2252911" y="1773266"/>
            <a:ext cx="9805813" cy="1631216"/>
            <a:chOff x="4933525" y="2307305"/>
            <a:chExt cx="9805813" cy="1631216"/>
          </a:xfrm>
        </p:grpSpPr>
        <p:sp>
          <p:nvSpPr>
            <p:cNvPr id="16" name="六边形 15">
              <a:extLst>
                <a:ext uri="{FF2B5EF4-FFF2-40B4-BE49-F238E27FC236}">
                  <a16:creationId xmlns:a16="http://schemas.microsoft.com/office/drawing/2014/main" xmlns="" id="{91F90D14-A4A1-4C78-8B99-BE655E68CB67}"/>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微软雅黑" pitchFamily="34" charset="-122"/>
                  <a:ea typeface="微软雅黑" pitchFamily="34" charset="-122"/>
                </a:rPr>
                <a:t>1</a:t>
              </a:r>
              <a:endParaRPr lang="zh-CN" altLang="en-US" sz="2000" b="1" dirty="0">
                <a:solidFill>
                  <a:schemeClr val="bg1"/>
                </a:solidFill>
                <a:latin typeface="微软雅黑" pitchFamily="34" charset="-122"/>
                <a:ea typeface="微软雅黑" pitchFamily="34" charset="-122"/>
              </a:endParaRPr>
            </a:p>
          </p:txBody>
        </p:sp>
        <p:sp>
          <p:nvSpPr>
            <p:cNvPr id="17" name="文本框 7">
              <a:extLst>
                <a:ext uri="{FF2B5EF4-FFF2-40B4-BE49-F238E27FC236}">
                  <a16:creationId xmlns:a16="http://schemas.microsoft.com/office/drawing/2014/main" xmlns="" id="{0450DADA-604B-4E65-B8E0-37609CFF40CB}"/>
                </a:ext>
              </a:extLst>
            </p:cNvPr>
            <p:cNvSpPr txBox="1">
              <a:spLocks noChangeArrowheads="1"/>
            </p:cNvSpPr>
            <p:nvPr/>
          </p:nvSpPr>
          <p:spPr bwMode="auto">
            <a:xfrm>
              <a:off x="6708961" y="2307305"/>
              <a:ext cx="8030377"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800" dirty="0">
                  <a:solidFill>
                    <a:schemeClr val="tx1">
                      <a:lumMod val="65000"/>
                      <a:lumOff val="35000"/>
                    </a:schemeClr>
                  </a:solidFill>
                  <a:latin typeface="微软雅黑" pitchFamily="34" charset="-122"/>
                </a:rPr>
                <a:t>网络黑客产业链 </a:t>
              </a:r>
              <a:r>
                <a:rPr lang="en-US" altLang="zh-CN" sz="2800" dirty="0">
                  <a:solidFill>
                    <a:schemeClr val="tx1">
                      <a:lumMod val="65000"/>
                      <a:lumOff val="35000"/>
                    </a:schemeClr>
                  </a:solidFill>
                  <a:latin typeface="微软雅黑" pitchFamily="34" charset="-122"/>
                </a:rPr>
                <a:t>(</a:t>
              </a:r>
              <a:r>
                <a:rPr lang="zh-CN" altLang="en-US" sz="2800" dirty="0">
                  <a:solidFill>
                    <a:schemeClr val="tx1">
                      <a:lumMod val="65000"/>
                      <a:lumOff val="35000"/>
                    </a:schemeClr>
                  </a:solidFill>
                  <a:latin typeface="微软雅黑" pitchFamily="34" charset="-122"/>
                </a:rPr>
                <a:t>也称网络黑产</a:t>
              </a:r>
              <a:r>
                <a:rPr lang="en-US" altLang="zh-CN" sz="2800" dirty="0">
                  <a:solidFill>
                    <a:schemeClr val="tx1">
                      <a:lumMod val="65000"/>
                      <a:lumOff val="35000"/>
                    </a:schemeClr>
                  </a:solidFill>
                  <a:latin typeface="微软雅黑" pitchFamily="34" charset="-122"/>
                </a:rPr>
                <a:t>) </a:t>
              </a:r>
              <a:r>
                <a:rPr lang="zh-CN" altLang="en-US" sz="2800" dirty="0">
                  <a:solidFill>
                    <a:schemeClr val="tx1">
                      <a:lumMod val="65000"/>
                      <a:lumOff val="35000"/>
                    </a:schemeClr>
                  </a:solidFill>
                  <a:latin typeface="微软雅黑" pitchFamily="34" charset="-122"/>
                </a:rPr>
                <a:t>是指黑客们运用技术手段入侵服务器获取站点权限以及各类账户信息并从中谋取非法经济利益的一条产业链。</a:t>
              </a:r>
              <a:br>
                <a:rPr lang="zh-CN" altLang="en-US" sz="2800" dirty="0">
                  <a:solidFill>
                    <a:schemeClr val="tx1">
                      <a:lumMod val="65000"/>
                      <a:lumOff val="35000"/>
                    </a:schemeClr>
                  </a:solidFill>
                  <a:latin typeface="微软雅黑" pitchFamily="34" charset="-122"/>
                </a:rPr>
              </a:br>
              <a:endParaRPr lang="zh-CN" altLang="en-US" sz="1600" dirty="0">
                <a:solidFill>
                  <a:schemeClr val="tx1">
                    <a:lumMod val="65000"/>
                    <a:lumOff val="35000"/>
                  </a:schemeClr>
                </a:solidFill>
                <a:latin typeface="微软雅黑" pitchFamily="34" charset="-122"/>
              </a:endParaRPr>
            </a:p>
          </p:txBody>
        </p:sp>
        <p:cxnSp>
          <p:nvCxnSpPr>
            <p:cNvPr id="18" name="直接连接符 17">
              <a:extLst>
                <a:ext uri="{FF2B5EF4-FFF2-40B4-BE49-F238E27FC236}">
                  <a16:creationId xmlns:a16="http://schemas.microsoft.com/office/drawing/2014/main" xmlns="" id="{1205A107-D823-4316-BCDE-6EB7E3BB496A}"/>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9" name="组合 18">
            <a:extLst>
              <a:ext uri="{FF2B5EF4-FFF2-40B4-BE49-F238E27FC236}">
                <a16:creationId xmlns:a16="http://schemas.microsoft.com/office/drawing/2014/main" xmlns="" id="{0633AADC-9339-4F78-9475-B1A56F280B5A}"/>
              </a:ext>
            </a:extLst>
          </p:cNvPr>
          <p:cNvGrpSpPr/>
          <p:nvPr/>
        </p:nvGrpSpPr>
        <p:grpSpPr>
          <a:xfrm>
            <a:off x="2252911" y="3616325"/>
            <a:ext cx="10153674" cy="2246769"/>
            <a:chOff x="4933525" y="2254834"/>
            <a:chExt cx="10153674" cy="2246769"/>
          </a:xfrm>
        </p:grpSpPr>
        <p:sp>
          <p:nvSpPr>
            <p:cNvPr id="20" name="六边形 19">
              <a:extLst>
                <a:ext uri="{FF2B5EF4-FFF2-40B4-BE49-F238E27FC236}">
                  <a16:creationId xmlns:a16="http://schemas.microsoft.com/office/drawing/2014/main" xmlns="" id="{D49F8142-276B-4E8A-880B-9ABC2C14CAEA}"/>
                </a:ext>
              </a:extLst>
            </p:cNvPr>
            <p:cNvSpPr/>
            <p:nvPr/>
          </p:nvSpPr>
          <p:spPr>
            <a:xfrm>
              <a:off x="4933525" y="2542866"/>
              <a:ext cx="1227414"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微软雅黑" pitchFamily="34" charset="-122"/>
                  <a:ea typeface="微软雅黑" pitchFamily="34" charset="-122"/>
                </a:rPr>
                <a:t>2</a:t>
              </a:r>
              <a:endParaRPr lang="zh-CN" altLang="en-US" sz="2000" b="1" dirty="0">
                <a:solidFill>
                  <a:schemeClr val="bg1"/>
                </a:solidFill>
                <a:latin typeface="微软雅黑" pitchFamily="34" charset="-122"/>
                <a:ea typeface="微软雅黑" pitchFamily="34" charset="-122"/>
              </a:endParaRPr>
            </a:p>
          </p:txBody>
        </p:sp>
        <p:sp>
          <p:nvSpPr>
            <p:cNvPr id="21" name="文本框 7">
              <a:extLst>
                <a:ext uri="{FF2B5EF4-FFF2-40B4-BE49-F238E27FC236}">
                  <a16:creationId xmlns:a16="http://schemas.microsoft.com/office/drawing/2014/main" xmlns="" id="{1B5E574B-F973-4E10-B3A7-CB2648F95B08}"/>
                </a:ext>
              </a:extLst>
            </p:cNvPr>
            <p:cNvSpPr txBox="1">
              <a:spLocks noChangeArrowheads="1"/>
            </p:cNvSpPr>
            <p:nvPr/>
          </p:nvSpPr>
          <p:spPr bwMode="auto">
            <a:xfrm>
              <a:off x="6696782" y="2254834"/>
              <a:ext cx="8390417"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en-US" altLang="zh-CN" sz="2800" dirty="0">
                  <a:solidFill>
                    <a:schemeClr val="tx1">
                      <a:lumMod val="65000"/>
                      <a:lumOff val="35000"/>
                    </a:schemeClr>
                  </a:solidFill>
                  <a:latin typeface="微软雅黑" pitchFamily="34" charset="-122"/>
                </a:rPr>
                <a:t>2017</a:t>
              </a:r>
              <a:r>
                <a:rPr lang="zh-CN" altLang="en-US" sz="2800" dirty="0">
                  <a:solidFill>
                    <a:schemeClr val="tx1">
                      <a:lumMod val="65000"/>
                      <a:lumOff val="35000"/>
                    </a:schemeClr>
                  </a:solidFill>
                  <a:latin typeface="微软雅黑" pitchFamily="34" charset="-122"/>
                </a:rPr>
                <a:t>年初发布的</a:t>
              </a:r>
              <a:r>
                <a:rPr lang="en-US" altLang="zh-CN" sz="2800" dirty="0">
                  <a:solidFill>
                    <a:schemeClr val="tx1">
                      <a:lumMod val="65000"/>
                      <a:lumOff val="35000"/>
                    </a:schemeClr>
                  </a:solidFill>
                  <a:latin typeface="微软雅黑" pitchFamily="34" charset="-122"/>
                </a:rPr>
                <a:t>《</a:t>
              </a:r>
              <a:r>
                <a:rPr lang="zh-CN" altLang="en-US" sz="2800" dirty="0">
                  <a:solidFill>
                    <a:schemeClr val="tx1">
                      <a:lumMod val="65000"/>
                      <a:lumOff val="35000"/>
                    </a:schemeClr>
                  </a:solidFill>
                  <a:latin typeface="微软雅黑" pitchFamily="34" charset="-122"/>
                </a:rPr>
                <a:t>网络黑色产业链年度报告</a:t>
              </a:r>
              <a:r>
                <a:rPr lang="en-US" altLang="zh-CN" sz="2800" dirty="0">
                  <a:solidFill>
                    <a:schemeClr val="tx1">
                      <a:lumMod val="65000"/>
                      <a:lumOff val="35000"/>
                    </a:schemeClr>
                  </a:solidFill>
                  <a:latin typeface="微软雅黑" pitchFamily="34" charset="-122"/>
                </a:rPr>
                <a:t>》</a:t>
              </a:r>
              <a:r>
                <a:rPr lang="zh-CN" altLang="en-US" sz="2800" dirty="0">
                  <a:solidFill>
                    <a:schemeClr val="tx1">
                      <a:lumMod val="65000"/>
                      <a:lumOff val="35000"/>
                    </a:schemeClr>
                  </a:solidFill>
                  <a:latin typeface="微软雅黑" pitchFamily="34" charset="-122"/>
                </a:rPr>
                <a:t>显示，黑灰产业的日交易额达到数十亿，</a:t>
              </a:r>
              <a:r>
                <a:rPr lang="en-US" altLang="zh-CN" sz="2800" dirty="0">
                  <a:solidFill>
                    <a:schemeClr val="tx1">
                      <a:lumMod val="65000"/>
                      <a:lumOff val="35000"/>
                    </a:schemeClr>
                  </a:solidFill>
                  <a:latin typeface="微软雅黑" pitchFamily="34" charset="-122"/>
                </a:rPr>
                <a:t>2016</a:t>
              </a:r>
              <a:r>
                <a:rPr lang="zh-CN" altLang="en-US" sz="2800" dirty="0">
                  <a:solidFill>
                    <a:schemeClr val="tx1">
                      <a:lumMod val="65000"/>
                      <a:lumOff val="35000"/>
                    </a:schemeClr>
                  </a:solidFill>
                  <a:latin typeface="微软雅黑" pitchFamily="34" charset="-122"/>
                </a:rPr>
                <a:t>年总收入达千亿级。网络黑灰产业从业人数达数百万，“年产值”超过</a:t>
              </a:r>
              <a:r>
                <a:rPr lang="en-US" altLang="zh-CN" sz="2800" dirty="0">
                  <a:solidFill>
                    <a:schemeClr val="tx1">
                      <a:lumMod val="65000"/>
                      <a:lumOff val="35000"/>
                    </a:schemeClr>
                  </a:solidFill>
                  <a:latin typeface="微软雅黑" pitchFamily="34" charset="-122"/>
                </a:rPr>
                <a:t>1100</a:t>
              </a:r>
              <a:r>
                <a:rPr lang="zh-CN" altLang="en-US" sz="2800" dirty="0">
                  <a:solidFill>
                    <a:schemeClr val="tx1">
                      <a:lumMod val="65000"/>
                      <a:lumOff val="35000"/>
                    </a:schemeClr>
                  </a:solidFill>
                  <a:latin typeface="微软雅黑" pitchFamily="34" charset="-122"/>
                </a:rPr>
                <a:t>亿元相当于腾讯这样的互联网企业</a:t>
              </a:r>
              <a:r>
                <a:rPr lang="en-US" altLang="zh-CN" sz="2800" dirty="0">
                  <a:solidFill>
                    <a:schemeClr val="tx1">
                      <a:lumMod val="65000"/>
                      <a:lumOff val="35000"/>
                    </a:schemeClr>
                  </a:solidFill>
                  <a:latin typeface="微软雅黑" pitchFamily="34" charset="-122"/>
                </a:rPr>
                <a:t>2015</a:t>
              </a:r>
              <a:r>
                <a:rPr lang="zh-CN" altLang="en-US" sz="2800" dirty="0">
                  <a:solidFill>
                    <a:schemeClr val="tx1">
                      <a:lumMod val="65000"/>
                      <a:lumOff val="35000"/>
                    </a:schemeClr>
                  </a:solidFill>
                  <a:latin typeface="微软雅黑" pitchFamily="34" charset="-122"/>
                </a:rPr>
                <a:t>年全年利润的三倍还多。</a:t>
              </a:r>
              <a:endParaRPr lang="zh-CN" altLang="en-US" sz="1600" dirty="0">
                <a:solidFill>
                  <a:schemeClr val="tx1">
                    <a:lumMod val="65000"/>
                    <a:lumOff val="35000"/>
                  </a:schemeClr>
                </a:solidFill>
                <a:latin typeface="微软雅黑" pitchFamily="34" charset="-122"/>
              </a:endParaRPr>
            </a:p>
          </p:txBody>
        </p:sp>
        <p:cxnSp>
          <p:nvCxnSpPr>
            <p:cNvPr id="22" name="直接连接符 21">
              <a:extLst>
                <a:ext uri="{FF2B5EF4-FFF2-40B4-BE49-F238E27FC236}">
                  <a16:creationId xmlns:a16="http://schemas.microsoft.com/office/drawing/2014/main" xmlns="" id="{B75077B2-DE7F-4431-B06B-51FD87B31571}"/>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68176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1100783" y="902465"/>
            <a:ext cx="10657184" cy="948994"/>
          </a:xfrm>
          <a:prstGeom prst="rect">
            <a:avLst/>
          </a:prstGeom>
          <a:noFill/>
        </p:spPr>
        <p:txBody>
          <a:bodyPr wrap="square" lIns="86376" tIns="43188" rIns="86376" bIns="43188" rtlCol="0">
            <a:spAutoFit/>
          </a:bodyP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网络黑客产业链有很多环节，或者说分上中下游，其中的每一个环节都有其利润所在，互相协作，上下游之间为供需关系。</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7" name="组合 6">
            <a:extLst>
              <a:ext uri="{FF2B5EF4-FFF2-40B4-BE49-F238E27FC236}">
                <a16:creationId xmlns:a16="http://schemas.microsoft.com/office/drawing/2014/main" xmlns="" id="{05D3EB7B-9C86-4D45-BBEF-B80EE192887A}"/>
              </a:ext>
            </a:extLst>
          </p:cNvPr>
          <p:cNvGrpSpPr/>
          <p:nvPr/>
        </p:nvGrpSpPr>
        <p:grpSpPr>
          <a:xfrm>
            <a:off x="5053145" y="2248173"/>
            <a:ext cx="2751702" cy="2974617"/>
            <a:chOff x="5053525" y="2801948"/>
            <a:chExt cx="2751702" cy="2974617"/>
          </a:xfrm>
        </p:grpSpPr>
        <p:pic>
          <p:nvPicPr>
            <p:cNvPr id="5" name="图片 4">
              <a:extLst>
                <a:ext uri="{FF2B5EF4-FFF2-40B4-BE49-F238E27FC236}">
                  <a16:creationId xmlns:a16="http://schemas.microsoft.com/office/drawing/2014/main" xmlns="" id="{EE8BC49E-B23A-4F8A-B389-546E21211A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3525" y="3015269"/>
              <a:ext cx="2751700" cy="2761296"/>
            </a:xfrm>
            <a:prstGeom prst="rect">
              <a:avLst/>
            </a:prstGeom>
          </p:spPr>
        </p:pic>
        <p:sp>
          <p:nvSpPr>
            <p:cNvPr id="6" name="椭圆 5">
              <a:extLst>
                <a:ext uri="{FF2B5EF4-FFF2-40B4-BE49-F238E27FC236}">
                  <a16:creationId xmlns:a16="http://schemas.microsoft.com/office/drawing/2014/main" xmlns="" id="{A87B5487-07B7-46FA-92E2-2E8FA5779978}"/>
                </a:ext>
              </a:extLst>
            </p:cNvPr>
            <p:cNvSpPr/>
            <p:nvPr/>
          </p:nvSpPr>
          <p:spPr>
            <a:xfrm>
              <a:off x="5053525" y="2801948"/>
              <a:ext cx="2751702" cy="2887017"/>
            </a:xfrm>
            <a:prstGeom prst="ellipse">
              <a:avLst/>
            </a:prstGeom>
            <a:no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zh-CN" altLang="en-US" sz="2000" dirty="0">
                <a:latin typeface="微软雅黑" panose="020B0503020204020204" pitchFamily="34" charset="-122"/>
                <a:ea typeface="微软雅黑" panose="020B0503020204020204" pitchFamily="34" charset="-122"/>
              </a:endParaRPr>
            </a:p>
          </p:txBody>
        </p:sp>
      </p:grpSp>
      <p:sp>
        <p:nvSpPr>
          <p:cNvPr id="9" name="矩形 8">
            <a:extLst>
              <a:ext uri="{FF2B5EF4-FFF2-40B4-BE49-F238E27FC236}">
                <a16:creationId xmlns:a16="http://schemas.microsoft.com/office/drawing/2014/main" xmlns="" id="{DEDD6404-E61E-4D79-9706-88DE535D8114}"/>
              </a:ext>
            </a:extLst>
          </p:cNvPr>
          <p:cNvSpPr/>
          <p:nvPr/>
        </p:nvSpPr>
        <p:spPr>
          <a:xfrm>
            <a:off x="4851088" y="2346032"/>
            <a:ext cx="199278" cy="199278"/>
          </a:xfrm>
          <a:prstGeom prst="rect">
            <a:avLst/>
          </a:prstGeom>
          <a:solidFill>
            <a:srgbClr val="0050A3"/>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a:extLst>
              <a:ext uri="{FF2B5EF4-FFF2-40B4-BE49-F238E27FC236}">
                <a16:creationId xmlns:a16="http://schemas.microsoft.com/office/drawing/2014/main" xmlns="" id="{10C2C19F-BA79-4EB8-821D-25AC7013B15E}"/>
              </a:ext>
            </a:extLst>
          </p:cNvPr>
          <p:cNvSpPr txBox="1"/>
          <p:nvPr/>
        </p:nvSpPr>
        <p:spPr>
          <a:xfrm>
            <a:off x="740743" y="2063507"/>
            <a:ext cx="4205821" cy="2303211"/>
          </a:xfrm>
          <a:prstGeom prst="rect">
            <a:avLst/>
          </a:prstGeom>
          <a:noFill/>
        </p:spPr>
        <p:txBody>
          <a:bodyPr wrap="square" lIns="86376" tIns="43188" rIns="86376" bIns="43188" rtlCol="0" anchor="ctr">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位于产业链</a:t>
            </a:r>
            <a:r>
              <a:rPr lang="zh-CN" altLang="en-US" sz="2400" b="1" dirty="0">
                <a:solidFill>
                  <a:srgbClr val="0050A3"/>
                </a:solidFill>
                <a:latin typeface="微软雅黑" panose="020B0503020204020204" pitchFamily="34" charset="-122"/>
                <a:ea typeface="微软雅黑" panose="020B0503020204020204" pitchFamily="34" charset="-122"/>
                <a:cs typeface="Times New Roman" panose="02020603050405020304" pitchFamily="18" charset="0"/>
              </a:rPr>
              <a:t>上游</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的主要是技术开发产业部门，其中的“科研”人员，进行一些技术性研究工作，如研究开发恶意软件、编写病毒木马、发现网络漏洞等。</a:t>
            </a:r>
            <a:b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b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4" name="矩形 43">
            <a:extLst>
              <a:ext uri="{FF2B5EF4-FFF2-40B4-BE49-F238E27FC236}">
                <a16:creationId xmlns:a16="http://schemas.microsoft.com/office/drawing/2014/main" xmlns="" id="{20BB2AB2-566E-462E-A49E-4132CFEA5054}"/>
              </a:ext>
            </a:extLst>
          </p:cNvPr>
          <p:cNvSpPr/>
          <p:nvPr/>
        </p:nvSpPr>
        <p:spPr>
          <a:xfrm>
            <a:off x="5323891" y="4687541"/>
            <a:ext cx="199278" cy="199278"/>
          </a:xfrm>
          <a:prstGeom prst="rect">
            <a:avLst/>
          </a:prstGeom>
          <a:solidFill>
            <a:srgbClr val="1092F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xmlns="" id="{B4F25F1C-0B4F-4E69-AFB1-47820D7ED591}"/>
              </a:ext>
            </a:extLst>
          </p:cNvPr>
          <p:cNvSpPr txBox="1"/>
          <p:nvPr/>
        </p:nvSpPr>
        <p:spPr>
          <a:xfrm>
            <a:off x="1388815" y="4371313"/>
            <a:ext cx="3661551" cy="1933879"/>
          </a:xfrm>
          <a:prstGeom prst="rect">
            <a:avLst/>
          </a:prstGeom>
          <a:noFill/>
        </p:spPr>
        <p:txBody>
          <a:bodyPr wrap="square" lIns="86376" tIns="43188" rIns="86376" bIns="43188" rtlCol="0" anchor="ctr">
            <a:spAutoFit/>
          </a:bodyPr>
          <a:lstStyle/>
          <a:p>
            <a:pPr algn="just"/>
            <a:r>
              <a:rPr lang="zh-CN" altLang="en-US" sz="2400" b="1" dirty="0">
                <a:solidFill>
                  <a:srgbClr val="0050A3"/>
                </a:solidFill>
                <a:latin typeface="微软雅黑" panose="020B0503020204020204" pitchFamily="34" charset="-122"/>
                <a:ea typeface="微软雅黑" panose="020B0503020204020204" pitchFamily="34" charset="-122"/>
                <a:cs typeface="Times New Roman" panose="02020603050405020304" pitchFamily="18" charset="0"/>
              </a:rPr>
              <a:t>下游</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是销赃产业部门，其中的“销售”人员，进行诸如贩卖木马、病毒</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贩卖肉鸡、贩卖个人信息资料、洗钱等行为。</a:t>
            </a:r>
          </a:p>
        </p:txBody>
      </p:sp>
      <p:sp>
        <p:nvSpPr>
          <p:cNvPr id="47" name="矩形 46">
            <a:extLst>
              <a:ext uri="{FF2B5EF4-FFF2-40B4-BE49-F238E27FC236}">
                <a16:creationId xmlns:a16="http://schemas.microsoft.com/office/drawing/2014/main" xmlns="" id="{1E6D2B30-DE0F-4B39-B63B-379639A7D653}"/>
              </a:ext>
            </a:extLst>
          </p:cNvPr>
          <p:cNvSpPr/>
          <p:nvPr/>
        </p:nvSpPr>
        <p:spPr>
          <a:xfrm>
            <a:off x="7911428" y="3448441"/>
            <a:ext cx="199278" cy="199278"/>
          </a:xfrm>
          <a:prstGeom prst="rect">
            <a:avLst/>
          </a:prstGeom>
          <a:solidFill>
            <a:srgbClr val="FFC000"/>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xmlns="" id="{9CABB3BD-D5CD-4084-8856-8A6CFAC92989}"/>
              </a:ext>
            </a:extLst>
          </p:cNvPr>
          <p:cNvSpPr txBox="1"/>
          <p:nvPr/>
        </p:nvSpPr>
        <p:spPr>
          <a:xfrm>
            <a:off x="8217287" y="3215113"/>
            <a:ext cx="3900720" cy="1933879"/>
          </a:xfrm>
          <a:prstGeom prst="rect">
            <a:avLst/>
          </a:prstGeom>
          <a:noFill/>
        </p:spPr>
        <p:txBody>
          <a:bodyPr wrap="square" lIns="86376" tIns="43188" rIns="86376" bIns="43188" rtlCol="0" anchor="ctr">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产业链的</a:t>
            </a:r>
            <a:r>
              <a:rPr lang="zh-CN" altLang="en-US" sz="2400" b="1" dirty="0">
                <a:solidFill>
                  <a:srgbClr val="0050A3"/>
                </a:solidFill>
                <a:latin typeface="微软雅黑" panose="020B0503020204020204" pitchFamily="34" charset="-122"/>
                <a:ea typeface="微软雅黑" panose="020B0503020204020204" pitchFamily="34" charset="-122"/>
                <a:cs typeface="Times New Roman" panose="02020603050405020304" pitchFamily="18" charset="0"/>
              </a:rPr>
              <a:t>中游</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主要是执行产业部门，其中的“生产”人员实施诸如病毒传播、信息窃取、网络攻击等行为。</a:t>
            </a:r>
            <a:b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b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KSO_Shape">
            <a:extLst>
              <a:ext uri="{FF2B5EF4-FFF2-40B4-BE49-F238E27FC236}">
                <a16:creationId xmlns:a16="http://schemas.microsoft.com/office/drawing/2014/main" xmlns="" id="{2C546D34-B548-42F2-BD26-C266774A80F9}"/>
              </a:ext>
            </a:extLst>
          </p:cNvPr>
          <p:cNvSpPr>
            <a:spLocks/>
          </p:cNvSpPr>
          <p:nvPr/>
        </p:nvSpPr>
        <p:spPr bwMode="auto">
          <a:xfrm>
            <a:off x="5853311" y="3142992"/>
            <a:ext cx="1152128" cy="946665"/>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Tree>
    <p:extLst>
      <p:ext uri="{BB962C8B-B14F-4D97-AF65-F5344CB8AC3E}">
        <p14:creationId xmlns:p14="http://schemas.microsoft.com/office/powerpoint/2010/main" val="1219712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500"/>
                                        <p:tgtEl>
                                          <p:spTgt spid="43"/>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500"/>
                                        <p:tgtEl>
                                          <p:spTgt spid="47"/>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48"/>
                                        </p:tgtEl>
                                        <p:attrNameLst>
                                          <p:attrName>style.visibility</p:attrName>
                                        </p:attrNameLst>
                                      </p:cBhvr>
                                      <p:to>
                                        <p:strVal val="visible"/>
                                      </p:to>
                                    </p:set>
                                    <p:animEffect transition="in" filter="fade">
                                      <p:cBhvr>
                                        <p:cTn id="29" dur="500"/>
                                        <p:tgtEl>
                                          <p:spTgt spid="48"/>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9" grpId="0" animBg="1"/>
      <p:bldP spid="43" grpId="0"/>
      <p:bldP spid="44" grpId="0" animBg="1"/>
      <p:bldP spid="45" grpId="0"/>
      <p:bldP spid="47" grpId="0" animBg="1"/>
      <p:bldP spid="4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59913471-79C0-4B60-AFDA-9776520A54ED}"/>
              </a:ext>
            </a:extLst>
          </p:cNvPr>
          <p:cNvGrpSpPr/>
          <p:nvPr/>
        </p:nvGrpSpPr>
        <p:grpSpPr>
          <a:xfrm>
            <a:off x="1263230" y="1456085"/>
            <a:ext cx="10332290" cy="3067045"/>
            <a:chOff x="1263230" y="1989440"/>
            <a:chExt cx="10332290" cy="3067045"/>
          </a:xfrm>
        </p:grpSpPr>
        <p:sp>
          <p:nvSpPr>
            <p:cNvPr id="10" name="矩形: 圆角 9">
              <a:extLst>
                <a:ext uri="{FF2B5EF4-FFF2-40B4-BE49-F238E27FC236}">
                  <a16:creationId xmlns:a16="http://schemas.microsoft.com/office/drawing/2014/main" xmlns="" id="{E5E3EC1C-74FC-4C48-9D84-DA52DC0FBCE8}"/>
                </a:ext>
              </a:extLst>
            </p:cNvPr>
            <p:cNvSpPr/>
            <p:nvPr/>
          </p:nvSpPr>
          <p:spPr>
            <a:xfrm>
              <a:off x="1263230" y="1989440"/>
              <a:ext cx="10332290" cy="3067045"/>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xmlns="" id="{938C6252-55B6-42CE-98FC-347733AE6A0C}"/>
                </a:ext>
              </a:extLst>
            </p:cNvPr>
            <p:cNvSpPr/>
            <p:nvPr/>
          </p:nvSpPr>
          <p:spPr>
            <a:xfrm>
              <a:off x="1892871" y="2283199"/>
              <a:ext cx="9505056" cy="2479525"/>
            </a:xfrm>
            <a:prstGeom prst="rect">
              <a:avLst/>
            </a:prstGeom>
          </p:spPr>
          <p:txBody>
            <a:bodyPr wrap="square">
              <a:spAutoFit/>
            </a:bodyPr>
            <a:lstStyle/>
            <a:p>
              <a:pPr>
                <a:lnSpc>
                  <a:spcPct val="120000"/>
                </a:lnSpc>
                <a:spcBef>
                  <a:spcPts val="0"/>
                </a:spcBef>
                <a:spcAft>
                  <a:spcPts val="0"/>
                </a:spcAft>
              </a:pPr>
              <a:r>
                <a:rPr lang="zh-CN" altLang="en-US" sz="36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黑客产业链的形成与发展</a:t>
              </a:r>
              <a:r>
                <a:rPr lang="zh-CN" altLang="en-US" sz="3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不仅危害人民群众的信息、财产等安全，甚至危害国家安全，由此，遏制网络黑色产业的发展、惩治网络犯罪是维护网络安全和社会安全的当务之急。</a:t>
              </a:r>
            </a:p>
          </p:txBody>
        </p:sp>
      </p:grpSp>
      <p:pic>
        <p:nvPicPr>
          <p:cNvPr id="9" name="图片 8">
            <a:extLst>
              <a:ext uri="{FF2B5EF4-FFF2-40B4-BE49-F238E27FC236}">
                <a16:creationId xmlns:a16="http://schemas.microsoft.com/office/drawing/2014/main" xmlns="" id="{C43BA916-C59E-4719-AC9F-356070F947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3019" y="3601859"/>
            <a:ext cx="2520132" cy="2520132"/>
          </a:xfrm>
          <a:prstGeom prst="rect">
            <a:avLst/>
          </a:prstGeom>
        </p:spPr>
      </p:pic>
    </p:spTree>
    <p:extLst>
      <p:ext uri="{BB962C8B-B14F-4D97-AF65-F5344CB8AC3E}">
        <p14:creationId xmlns:p14="http://schemas.microsoft.com/office/powerpoint/2010/main" val="3035128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 presetClass="entr" presetSubtype="2" decel="6000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596727" y="875216"/>
            <a:ext cx="6229083" cy="508861"/>
            <a:chOff x="1420106" y="1402730"/>
            <a:chExt cx="6229083"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4567266" y="-1170333"/>
              <a:ext cx="508859" cy="5654987"/>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053958" y="1402731"/>
              <a:ext cx="5270804"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遵守法律，做一名软件安全的维护者 </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grpSp>
        <p:nvGrpSpPr>
          <p:cNvPr id="24" name="组合 23">
            <a:extLst>
              <a:ext uri="{FF2B5EF4-FFF2-40B4-BE49-F238E27FC236}">
                <a16:creationId xmlns:a16="http://schemas.microsoft.com/office/drawing/2014/main" xmlns="" id="{330677EB-83F5-44F3-BDFD-5306048FD28A}"/>
              </a:ext>
            </a:extLst>
          </p:cNvPr>
          <p:cNvGrpSpPr/>
          <p:nvPr/>
        </p:nvGrpSpPr>
        <p:grpSpPr>
          <a:xfrm>
            <a:off x="2972788" y="1656283"/>
            <a:ext cx="1622946" cy="1622946"/>
            <a:chOff x="2716147" y="2106202"/>
            <a:chExt cx="1622946" cy="1622946"/>
          </a:xfrm>
        </p:grpSpPr>
        <p:sp>
          <p:nvSpPr>
            <p:cNvPr id="25" name="is1ide-Oval 8">
              <a:extLst>
                <a:ext uri="{FF2B5EF4-FFF2-40B4-BE49-F238E27FC236}">
                  <a16:creationId xmlns:a16="http://schemas.microsoft.com/office/drawing/2014/main" xmlns="" id="{8437AF78-1268-4261-A3DE-A40F037AE764}"/>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grpSp>
          <p:nvGrpSpPr>
            <p:cNvPr id="26" name="组合 25">
              <a:extLst>
                <a:ext uri="{FF2B5EF4-FFF2-40B4-BE49-F238E27FC236}">
                  <a16:creationId xmlns:a16="http://schemas.microsoft.com/office/drawing/2014/main" xmlns="" id="{905E8B55-951A-4ACC-9445-D02199BE0F74}"/>
                </a:ext>
              </a:extLst>
            </p:cNvPr>
            <p:cNvGrpSpPr/>
            <p:nvPr/>
          </p:nvGrpSpPr>
          <p:grpSpPr>
            <a:xfrm>
              <a:off x="2828972" y="2219027"/>
              <a:ext cx="1397296" cy="1397296"/>
              <a:chOff x="2696934" y="2774952"/>
              <a:chExt cx="1035027" cy="1035027"/>
            </a:xfrm>
          </p:grpSpPr>
          <p:sp>
            <p:nvSpPr>
              <p:cNvPr id="27" name="is1ide-Oval 8">
                <a:extLst>
                  <a:ext uri="{FF2B5EF4-FFF2-40B4-BE49-F238E27FC236}">
                    <a16:creationId xmlns:a16="http://schemas.microsoft.com/office/drawing/2014/main" xmlns="" id="{46DA8FB2-1C5E-4CCA-AE36-89493B4DAA7A}"/>
                  </a:ext>
                </a:extLst>
              </p:cNvPr>
              <p:cNvSpPr/>
              <p:nvPr/>
            </p:nvSpPr>
            <p:spPr>
              <a:xfrm>
                <a:off x="2696934" y="2774952"/>
                <a:ext cx="1035027" cy="1035027"/>
              </a:xfrm>
              <a:prstGeom prst="ellipse">
                <a:avLst/>
              </a:prstGeom>
              <a:solidFill>
                <a:srgbClr val="0050A3"/>
              </a:solidFill>
              <a:ln w="12700" cap="flat">
                <a:noFill/>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28" name="矩形 27">
                <a:extLst>
                  <a:ext uri="{FF2B5EF4-FFF2-40B4-BE49-F238E27FC236}">
                    <a16:creationId xmlns:a16="http://schemas.microsoft.com/office/drawing/2014/main" xmlns="" id="{51B111A5-4A21-4DEC-BFBC-E669B3BA2743}"/>
                  </a:ext>
                </a:extLst>
              </p:cNvPr>
              <p:cNvSpPr/>
              <p:nvPr/>
            </p:nvSpPr>
            <p:spPr>
              <a:xfrm>
                <a:off x="2889315" y="3144278"/>
                <a:ext cx="650261" cy="29637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正确</a:t>
                </a:r>
              </a:p>
            </p:txBody>
          </p:sp>
        </p:grpSp>
      </p:grpSp>
      <p:sp>
        <p:nvSpPr>
          <p:cNvPr id="29" name="文本框 28">
            <a:extLst>
              <a:ext uri="{FF2B5EF4-FFF2-40B4-BE49-F238E27FC236}">
                <a16:creationId xmlns:a16="http://schemas.microsoft.com/office/drawing/2014/main" xmlns="" id="{E07FE540-606B-4DEA-931D-A0057EFC4907}"/>
              </a:ext>
            </a:extLst>
          </p:cNvPr>
          <p:cNvSpPr txBox="1"/>
          <p:nvPr/>
        </p:nvSpPr>
        <p:spPr>
          <a:xfrm>
            <a:off x="661178" y="3392054"/>
            <a:ext cx="5270803" cy="2672543"/>
          </a:xfrm>
          <a:prstGeom prst="rect">
            <a:avLst/>
          </a:prstGeom>
          <a:noFill/>
        </p:spPr>
        <p:txBody>
          <a:bodyPr wrap="square" lIns="86376" tIns="43188" rIns="86376" bIns="43188" rtlCol="0">
            <a:spAutoFit/>
          </a:bodyPr>
          <a:lstStyle/>
          <a:p>
            <a:pPr algn="just"/>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几乎所有的软件都存在安全问题，依靠软件开发者去发现这些漏洞是不太现实的，而我们可以用自己的智慧来发现软件中隐藏的安全漏洞。这是一种挑战，更是一种责任。</a:t>
            </a:r>
          </a:p>
        </p:txBody>
      </p:sp>
      <p:grpSp>
        <p:nvGrpSpPr>
          <p:cNvPr id="34" name="组合 33">
            <a:extLst>
              <a:ext uri="{FF2B5EF4-FFF2-40B4-BE49-F238E27FC236}">
                <a16:creationId xmlns:a16="http://schemas.microsoft.com/office/drawing/2014/main" xmlns="" id="{FE9D7F7E-8137-41D4-88BF-08E3C965E20D}"/>
              </a:ext>
            </a:extLst>
          </p:cNvPr>
          <p:cNvGrpSpPr/>
          <p:nvPr/>
        </p:nvGrpSpPr>
        <p:grpSpPr>
          <a:xfrm>
            <a:off x="8263018" y="1656283"/>
            <a:ext cx="1622946" cy="1622946"/>
            <a:chOff x="2716147" y="2106202"/>
            <a:chExt cx="1622946" cy="1622946"/>
          </a:xfrm>
        </p:grpSpPr>
        <p:sp>
          <p:nvSpPr>
            <p:cNvPr id="36" name="is1ide-Oval 8">
              <a:extLst>
                <a:ext uri="{FF2B5EF4-FFF2-40B4-BE49-F238E27FC236}">
                  <a16:creationId xmlns:a16="http://schemas.microsoft.com/office/drawing/2014/main" xmlns="" id="{7F5D60E3-9650-48EB-A89E-50BF17D60B48}"/>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grpSp>
          <p:nvGrpSpPr>
            <p:cNvPr id="41" name="组合 40">
              <a:extLst>
                <a:ext uri="{FF2B5EF4-FFF2-40B4-BE49-F238E27FC236}">
                  <a16:creationId xmlns:a16="http://schemas.microsoft.com/office/drawing/2014/main" xmlns="" id="{19EC4CDB-D0D3-4165-9897-6FD7245EC431}"/>
                </a:ext>
              </a:extLst>
            </p:cNvPr>
            <p:cNvGrpSpPr/>
            <p:nvPr/>
          </p:nvGrpSpPr>
          <p:grpSpPr>
            <a:xfrm>
              <a:off x="2828972" y="2219027"/>
              <a:ext cx="1397296" cy="1397296"/>
              <a:chOff x="2696934" y="2774952"/>
              <a:chExt cx="1035027" cy="1035027"/>
            </a:xfrm>
          </p:grpSpPr>
          <p:sp>
            <p:nvSpPr>
              <p:cNvPr id="42" name="is1ide-Oval 8">
                <a:extLst>
                  <a:ext uri="{FF2B5EF4-FFF2-40B4-BE49-F238E27FC236}">
                    <a16:creationId xmlns:a16="http://schemas.microsoft.com/office/drawing/2014/main" xmlns="" id="{218D15F8-46A1-411E-ACDA-7A1A1C0AD72D}"/>
                  </a:ext>
                </a:extLst>
              </p:cNvPr>
              <p:cNvSpPr/>
              <p:nvPr/>
            </p:nvSpPr>
            <p:spPr>
              <a:xfrm>
                <a:off x="2696934" y="2774952"/>
                <a:ext cx="1035027" cy="1035027"/>
              </a:xfrm>
              <a:prstGeom prst="ellipse">
                <a:avLst/>
              </a:prstGeom>
              <a:solidFill>
                <a:srgbClr val="1092F1"/>
              </a:solidFill>
              <a:ln w="12700" cap="flat">
                <a:noFill/>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43" name="矩形 42">
                <a:extLst>
                  <a:ext uri="{FF2B5EF4-FFF2-40B4-BE49-F238E27FC236}">
                    <a16:creationId xmlns:a16="http://schemas.microsoft.com/office/drawing/2014/main" xmlns="" id="{C2CCC827-7901-4E59-96B0-C6A9226A9E2C}"/>
                  </a:ext>
                </a:extLst>
              </p:cNvPr>
              <p:cNvSpPr/>
              <p:nvPr/>
            </p:nvSpPr>
            <p:spPr>
              <a:xfrm>
                <a:off x="2889315" y="3144278"/>
                <a:ext cx="650261" cy="29637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rPr>
                  <a:t>错误</a:t>
                </a:r>
              </a:p>
            </p:txBody>
          </p:sp>
        </p:grpSp>
      </p:grpSp>
      <p:sp>
        <p:nvSpPr>
          <p:cNvPr id="44" name="文本框 43">
            <a:extLst>
              <a:ext uri="{FF2B5EF4-FFF2-40B4-BE49-F238E27FC236}">
                <a16:creationId xmlns:a16="http://schemas.microsoft.com/office/drawing/2014/main" xmlns="" id="{DA965F44-368A-4906-8110-58F88A2ADC7F}"/>
              </a:ext>
            </a:extLst>
          </p:cNvPr>
          <p:cNvSpPr txBox="1"/>
          <p:nvPr/>
        </p:nvSpPr>
        <p:spPr>
          <a:xfrm>
            <a:off x="6501383" y="3392054"/>
            <a:ext cx="5760638" cy="2241655"/>
          </a:xfrm>
          <a:prstGeom prst="rect">
            <a:avLst/>
          </a:prstGeom>
          <a:noFill/>
        </p:spPr>
        <p:txBody>
          <a:bodyPr wrap="square" lIns="86376" tIns="43188" rIns="86376" bIns="43188"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与此相反，如果你发现某个软件漏洞后去利用该漏洞传播木马病毒，去攻击他人的计算机系统，国家在这方面有着严格的法律条款，你因此可能会被判刑，你的一生就毁了。</a:t>
            </a:r>
          </a:p>
        </p:txBody>
      </p:sp>
    </p:spTree>
    <p:extLst>
      <p:ext uri="{BB962C8B-B14F-4D97-AF65-F5344CB8AC3E}">
        <p14:creationId xmlns:p14="http://schemas.microsoft.com/office/powerpoint/2010/main" val="2025974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49" presetClass="entr" presetSubtype="0" decel="100000" fill="hold" nodeType="after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ppt_w</p:attrName>
                                        </p:attrNameLst>
                                      </p:cBhvr>
                                      <p:tavLst>
                                        <p:tav tm="0">
                                          <p:val>
                                            <p:fltVal val="0"/>
                                          </p:val>
                                        </p:tav>
                                        <p:tav tm="100000">
                                          <p:val>
                                            <p:strVal val="#ppt_w"/>
                                          </p:val>
                                        </p:tav>
                                      </p:tavLst>
                                    </p:anim>
                                    <p:anim calcmode="lin" valueType="num">
                                      <p:cBhvr>
                                        <p:cTn id="13" dur="500" fill="hold"/>
                                        <p:tgtEl>
                                          <p:spTgt spid="24"/>
                                        </p:tgtEl>
                                        <p:attrNameLst>
                                          <p:attrName>ppt_h</p:attrName>
                                        </p:attrNameLst>
                                      </p:cBhvr>
                                      <p:tavLst>
                                        <p:tav tm="0">
                                          <p:val>
                                            <p:fltVal val="0"/>
                                          </p:val>
                                        </p:tav>
                                        <p:tav tm="100000">
                                          <p:val>
                                            <p:strVal val="#ppt_h"/>
                                          </p:val>
                                        </p:tav>
                                      </p:tavLst>
                                    </p:anim>
                                    <p:anim calcmode="lin" valueType="num">
                                      <p:cBhvr>
                                        <p:cTn id="14" dur="500" fill="hold"/>
                                        <p:tgtEl>
                                          <p:spTgt spid="24"/>
                                        </p:tgtEl>
                                        <p:attrNameLst>
                                          <p:attrName>style.rotation</p:attrName>
                                        </p:attrNameLst>
                                      </p:cBhvr>
                                      <p:tavLst>
                                        <p:tav tm="0">
                                          <p:val>
                                            <p:fltVal val="360"/>
                                          </p:val>
                                        </p:tav>
                                        <p:tav tm="100000">
                                          <p:val>
                                            <p:fltVal val="0"/>
                                          </p:val>
                                        </p:tav>
                                      </p:tavLst>
                                    </p:anim>
                                    <p:animEffect transition="in" filter="fade">
                                      <p:cBhvr>
                                        <p:cTn id="15" dur="500"/>
                                        <p:tgtEl>
                                          <p:spTgt spid="24"/>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childTnLst>
                          </p:cTn>
                        </p:par>
                        <p:par>
                          <p:cTn id="20" fill="hold">
                            <p:stCondLst>
                              <p:cond delay="1500"/>
                            </p:stCondLst>
                            <p:childTnLst>
                              <p:par>
                                <p:cTn id="21" presetID="49" presetClass="entr" presetSubtype="0" decel="100000" fill="hold" nodeType="after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p:cTn id="23" dur="500" fill="hold"/>
                                        <p:tgtEl>
                                          <p:spTgt spid="34"/>
                                        </p:tgtEl>
                                        <p:attrNameLst>
                                          <p:attrName>ppt_w</p:attrName>
                                        </p:attrNameLst>
                                      </p:cBhvr>
                                      <p:tavLst>
                                        <p:tav tm="0">
                                          <p:val>
                                            <p:fltVal val="0"/>
                                          </p:val>
                                        </p:tav>
                                        <p:tav tm="100000">
                                          <p:val>
                                            <p:strVal val="#ppt_w"/>
                                          </p:val>
                                        </p:tav>
                                      </p:tavLst>
                                    </p:anim>
                                    <p:anim calcmode="lin" valueType="num">
                                      <p:cBhvr>
                                        <p:cTn id="24" dur="500" fill="hold"/>
                                        <p:tgtEl>
                                          <p:spTgt spid="34"/>
                                        </p:tgtEl>
                                        <p:attrNameLst>
                                          <p:attrName>ppt_h</p:attrName>
                                        </p:attrNameLst>
                                      </p:cBhvr>
                                      <p:tavLst>
                                        <p:tav tm="0">
                                          <p:val>
                                            <p:fltVal val="0"/>
                                          </p:val>
                                        </p:tav>
                                        <p:tav tm="100000">
                                          <p:val>
                                            <p:strVal val="#ppt_h"/>
                                          </p:val>
                                        </p:tav>
                                      </p:tavLst>
                                    </p:anim>
                                    <p:anim calcmode="lin" valueType="num">
                                      <p:cBhvr>
                                        <p:cTn id="25" dur="500" fill="hold"/>
                                        <p:tgtEl>
                                          <p:spTgt spid="34"/>
                                        </p:tgtEl>
                                        <p:attrNameLst>
                                          <p:attrName>style.rotation</p:attrName>
                                        </p:attrNameLst>
                                      </p:cBhvr>
                                      <p:tavLst>
                                        <p:tav tm="0">
                                          <p:val>
                                            <p:fltVal val="360"/>
                                          </p:val>
                                        </p:tav>
                                        <p:tav tm="100000">
                                          <p:val>
                                            <p:fltVal val="0"/>
                                          </p:val>
                                        </p:tav>
                                      </p:tavLst>
                                    </p:anim>
                                    <p:animEffect transition="in" filter="fade">
                                      <p:cBhvr>
                                        <p:cTn id="26" dur="500"/>
                                        <p:tgtEl>
                                          <p:spTgt spid="34"/>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fade">
                                      <p:cBhvr>
                                        <p:cTn id="3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4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3044999" y="2896245"/>
            <a:ext cx="7920880" cy="1015663"/>
          </a:xfrm>
          <a:prstGeom prst="rect">
            <a:avLst/>
          </a:prstGeom>
        </p:spPr>
        <p:txBody>
          <a:bodyPr wrap="square">
            <a:spAutoFit/>
          </a:bodyPr>
          <a:lstStyle/>
          <a:p>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知识点四：渗透测试</a:t>
            </a:r>
            <a:endParaRPr lang="zh-CN" altLang="en-US" sz="6000" b="1" dirty="0"/>
          </a:p>
        </p:txBody>
      </p:sp>
    </p:spTree>
    <p:extLst>
      <p:ext uri="{BB962C8B-B14F-4D97-AF65-F5344CB8AC3E}">
        <p14:creationId xmlns:p14="http://schemas.microsoft.com/office/powerpoint/2010/main" val="3174394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59913471-79C0-4B60-AFDA-9776520A54ED}"/>
              </a:ext>
            </a:extLst>
          </p:cNvPr>
          <p:cNvGrpSpPr/>
          <p:nvPr/>
        </p:nvGrpSpPr>
        <p:grpSpPr>
          <a:xfrm>
            <a:off x="1263230" y="880021"/>
            <a:ext cx="10332290" cy="4464496"/>
            <a:chOff x="1263230" y="1989440"/>
            <a:chExt cx="10332290" cy="3067045"/>
          </a:xfrm>
        </p:grpSpPr>
        <p:sp>
          <p:nvSpPr>
            <p:cNvPr id="10" name="矩形: 圆角 9">
              <a:extLst>
                <a:ext uri="{FF2B5EF4-FFF2-40B4-BE49-F238E27FC236}">
                  <a16:creationId xmlns:a16="http://schemas.microsoft.com/office/drawing/2014/main" xmlns="" id="{E5E3EC1C-74FC-4C48-9D84-DA52DC0FBCE8}"/>
                </a:ext>
              </a:extLst>
            </p:cNvPr>
            <p:cNvSpPr/>
            <p:nvPr/>
          </p:nvSpPr>
          <p:spPr>
            <a:xfrm>
              <a:off x="1263230" y="1989440"/>
              <a:ext cx="10332290" cy="3067045"/>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xmlns="" id="{938C6252-55B6-42CE-98FC-347733AE6A0C}"/>
                </a:ext>
              </a:extLst>
            </p:cNvPr>
            <p:cNvSpPr/>
            <p:nvPr/>
          </p:nvSpPr>
          <p:spPr>
            <a:xfrm>
              <a:off x="1676847" y="2481622"/>
              <a:ext cx="9505056" cy="2036854"/>
            </a:xfrm>
            <a:prstGeom prst="rect">
              <a:avLst/>
            </a:prstGeom>
          </p:spPr>
          <p:txBody>
            <a:bodyPr wrap="square">
              <a:spAutoFit/>
            </a:bodyPr>
            <a:lstStyle/>
            <a:p>
              <a:pPr algn="just">
                <a:lnSpc>
                  <a:spcPts val="3200"/>
                </a:lnSpc>
                <a:spcBef>
                  <a:spcPts val="0"/>
                </a:spcBef>
                <a:spcAft>
                  <a:spcPts val="0"/>
                </a:spcAft>
              </a:pPr>
              <a:r>
                <a:rPr lang="zh-CN" altLang="en-US" sz="3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渗透测试 </a:t>
              </a:r>
              <a:r>
                <a:rPr lang="en-US" altLang="zh-CN" sz="3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(penetration test)</a:t>
              </a:r>
              <a:r>
                <a:rPr lang="zh-CN" altLang="en-US" sz="3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并没有一个标准的定义，国外一些安全组织达成共识的通用说法是：</a:t>
              </a:r>
              <a:r>
                <a:rPr lang="zh-CN" altLang="en-US"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渗透测试是通过模拟恶意黑客的攻击方法，来评估计算机网络系统安全的一种评估方法</a:t>
              </a:r>
              <a:r>
                <a:rPr lang="zh-CN" altLang="en-US" sz="3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。这个过程包括对系统的任何弱点、技术缺陷或漏洞的主动分析，这个分析是从一个攻击者可能存在的位置来进行的，并且从这个位置有条件主动利用安全漏洞。</a:t>
              </a:r>
            </a:p>
          </p:txBody>
        </p:sp>
      </p:grpSp>
      <p:pic>
        <p:nvPicPr>
          <p:cNvPr id="9" name="图片 8">
            <a:extLst>
              <a:ext uri="{FF2B5EF4-FFF2-40B4-BE49-F238E27FC236}">
                <a16:creationId xmlns:a16="http://schemas.microsoft.com/office/drawing/2014/main" xmlns="" id="{C43BA916-C59E-4719-AC9F-356070F947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45599" y="4192389"/>
            <a:ext cx="2520132" cy="2520132"/>
          </a:xfrm>
          <a:prstGeom prst="rect">
            <a:avLst/>
          </a:prstGeom>
        </p:spPr>
      </p:pic>
    </p:spTree>
    <p:extLst>
      <p:ext uri="{BB962C8B-B14F-4D97-AF65-F5344CB8AC3E}">
        <p14:creationId xmlns:p14="http://schemas.microsoft.com/office/powerpoint/2010/main" val="2064263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 presetClass="entr" presetSubtype="2" decel="6000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59913471-79C0-4B60-AFDA-9776520A54ED}"/>
              </a:ext>
            </a:extLst>
          </p:cNvPr>
          <p:cNvGrpSpPr/>
          <p:nvPr/>
        </p:nvGrpSpPr>
        <p:grpSpPr>
          <a:xfrm>
            <a:off x="1263230" y="1456085"/>
            <a:ext cx="10332290" cy="3888432"/>
            <a:chOff x="1263230" y="1989440"/>
            <a:chExt cx="10332290" cy="3067045"/>
          </a:xfrm>
        </p:grpSpPr>
        <p:sp>
          <p:nvSpPr>
            <p:cNvPr id="10" name="矩形: 圆角 9">
              <a:extLst>
                <a:ext uri="{FF2B5EF4-FFF2-40B4-BE49-F238E27FC236}">
                  <a16:creationId xmlns:a16="http://schemas.microsoft.com/office/drawing/2014/main" xmlns="" id="{E5E3EC1C-74FC-4C48-9D84-DA52DC0FBCE8}"/>
                </a:ext>
              </a:extLst>
            </p:cNvPr>
            <p:cNvSpPr/>
            <p:nvPr/>
          </p:nvSpPr>
          <p:spPr>
            <a:xfrm>
              <a:off x="1263230" y="1989440"/>
              <a:ext cx="10332290" cy="3067045"/>
            </a:xfrm>
            <a:prstGeom prst="roundRect">
              <a:avLst/>
            </a:prstGeom>
            <a:solidFill>
              <a:schemeClr val="bg1">
                <a:lumMod val="75000"/>
              </a:schemeClr>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xmlns="" id="{938C6252-55B6-42CE-98FC-347733AE6A0C}"/>
                </a:ext>
              </a:extLst>
            </p:cNvPr>
            <p:cNvSpPr/>
            <p:nvPr/>
          </p:nvSpPr>
          <p:spPr>
            <a:xfrm>
              <a:off x="1676847" y="2416081"/>
              <a:ext cx="9505056" cy="2554545"/>
            </a:xfrm>
            <a:prstGeom prst="rect">
              <a:avLst/>
            </a:prstGeom>
          </p:spPr>
          <p:txBody>
            <a:bodyPr wrap="square">
              <a:spAutoFit/>
            </a:bodyPr>
            <a:lstStyle/>
            <a:p>
              <a:pPr algn="just">
                <a:lnSpc>
                  <a:spcPts val="3200"/>
                </a:lnSpc>
                <a:spcBef>
                  <a:spcPts val="0"/>
                </a:spcBef>
                <a:spcAft>
                  <a:spcPts val="0"/>
                </a:spcAft>
              </a:pPr>
              <a:r>
                <a:rPr lang="zh-CN" altLang="en-US" sz="32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换句话来说，</a:t>
              </a:r>
              <a:r>
                <a:rPr lang="zh-CN" altLang="en-US" sz="32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渗透测试是指渗透人员在不同的位置（比如从内网、从外网等位置）利用各种手段对某个特定网络进行测试，以期发现和挖掘系统中存在的漏洞，然后输出渗透测试报告，并提交给网络所有者</a:t>
              </a:r>
              <a:r>
                <a:rPr lang="zh-CN" altLang="en-US" sz="32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。网络所有者根据渗透人员提供的渗透测试报告，可以清晰知晓系统中存在的安全隐患和问题。</a:t>
              </a:r>
            </a:p>
          </p:txBody>
        </p:sp>
      </p:grpSp>
      <p:pic>
        <p:nvPicPr>
          <p:cNvPr id="6" name="图片 5">
            <a:extLst>
              <a:ext uri="{FF2B5EF4-FFF2-40B4-BE49-F238E27FC236}">
                <a16:creationId xmlns:a16="http://schemas.microsoft.com/office/drawing/2014/main" xmlns="" id="{8D40D968-E1BD-4E52-962E-32D0A44132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10171" y="4264397"/>
            <a:ext cx="2592158" cy="2511657"/>
          </a:xfrm>
          <a:prstGeom prst="rect">
            <a:avLst/>
          </a:prstGeom>
        </p:spPr>
      </p:pic>
    </p:spTree>
    <p:extLst>
      <p:ext uri="{BB962C8B-B14F-4D97-AF65-F5344CB8AC3E}">
        <p14:creationId xmlns:p14="http://schemas.microsoft.com/office/powerpoint/2010/main" val="3437873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 presetClass="entr" presetSubtype="2" decel="6000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3837087" y="837929"/>
            <a:ext cx="5184576" cy="474140"/>
            <a:chOff x="3837087" y="837929"/>
            <a:chExt cx="5184576"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a:cxnSpLocks/>
            </p:cNvCxnSpPr>
            <p:nvPr/>
          </p:nvCxnSpPr>
          <p:spPr>
            <a:xfrm>
              <a:off x="3837087" y="1312069"/>
              <a:ext cx="5184576"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4028718" y="837929"/>
              <a:ext cx="4801315"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渗透测试还具有的两个显著特点是</a:t>
              </a:r>
            </a:p>
          </p:txBody>
        </p:sp>
      </p:grpSp>
      <p:sp>
        <p:nvSpPr>
          <p:cNvPr id="36" name="文本框 35">
            <a:extLst>
              <a:ext uri="{FF2B5EF4-FFF2-40B4-BE49-F238E27FC236}">
                <a16:creationId xmlns:a16="http://schemas.microsoft.com/office/drawing/2014/main" xmlns="" id="{07686BD3-CB85-4597-B963-DFB0716122C6}"/>
              </a:ext>
            </a:extLst>
          </p:cNvPr>
          <p:cNvSpPr txBox="1"/>
          <p:nvPr/>
        </p:nvSpPr>
        <p:spPr>
          <a:xfrm>
            <a:off x="884759" y="4188933"/>
            <a:ext cx="4968349" cy="1195215"/>
          </a:xfrm>
          <a:prstGeom prst="rect">
            <a:avLst/>
          </a:prstGeom>
          <a:noFill/>
        </p:spPr>
        <p:txBody>
          <a:bodyPr wrap="square" lIns="86376" tIns="43188" rIns="86376" bIns="43188" rtlCol="0">
            <a:spAutoFit/>
          </a:bodyPr>
          <a:lstStyle/>
          <a:p>
            <a:pPr algn="just"/>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渗透测试是一个渐进的并且逐步深入的过程。</a:t>
            </a:r>
          </a:p>
        </p:txBody>
      </p:sp>
      <p:sp>
        <p:nvSpPr>
          <p:cNvPr id="37" name="文本框 36">
            <a:extLst>
              <a:ext uri="{FF2B5EF4-FFF2-40B4-BE49-F238E27FC236}">
                <a16:creationId xmlns:a16="http://schemas.microsoft.com/office/drawing/2014/main" xmlns="" id="{D97EFCC5-EA03-4D16-A0FA-D3C1670B28F7}"/>
              </a:ext>
            </a:extLst>
          </p:cNvPr>
          <p:cNvSpPr txBox="1"/>
          <p:nvPr/>
        </p:nvSpPr>
        <p:spPr>
          <a:xfrm>
            <a:off x="6719555" y="4150251"/>
            <a:ext cx="5544616" cy="1749213"/>
          </a:xfrm>
          <a:prstGeom prst="rect">
            <a:avLst/>
          </a:prstGeom>
          <a:noFill/>
        </p:spPr>
        <p:txBody>
          <a:bodyPr wrap="square" lIns="86376" tIns="43188" rIns="86376" bIns="43188" rtlCol="0">
            <a:spAutoFit/>
          </a:bodyPr>
          <a:lstStyle/>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渗透测试是选择不影响业务系统正常运行的攻击方法进行的测试。</a:t>
            </a:r>
          </a:p>
        </p:txBody>
      </p:sp>
      <p:grpSp>
        <p:nvGrpSpPr>
          <p:cNvPr id="4" name="组合 3">
            <a:extLst>
              <a:ext uri="{FF2B5EF4-FFF2-40B4-BE49-F238E27FC236}">
                <a16:creationId xmlns:a16="http://schemas.microsoft.com/office/drawing/2014/main" xmlns="" id="{0227A987-4BDD-4B04-9CD2-C01542DB5FF5}"/>
              </a:ext>
            </a:extLst>
          </p:cNvPr>
          <p:cNvGrpSpPr/>
          <p:nvPr/>
        </p:nvGrpSpPr>
        <p:grpSpPr>
          <a:xfrm>
            <a:off x="2972583" y="2104157"/>
            <a:ext cx="1622946" cy="1622946"/>
            <a:chOff x="2972583" y="2104157"/>
            <a:chExt cx="1622946" cy="1622946"/>
          </a:xfrm>
        </p:grpSpPr>
        <p:grpSp>
          <p:nvGrpSpPr>
            <p:cNvPr id="26" name="组合 25">
              <a:extLst>
                <a:ext uri="{FF2B5EF4-FFF2-40B4-BE49-F238E27FC236}">
                  <a16:creationId xmlns:a16="http://schemas.microsoft.com/office/drawing/2014/main" xmlns="" id="{46F5005B-31A0-46F6-811F-63682412608A}"/>
                </a:ext>
              </a:extLst>
            </p:cNvPr>
            <p:cNvGrpSpPr/>
            <p:nvPr/>
          </p:nvGrpSpPr>
          <p:grpSpPr>
            <a:xfrm>
              <a:off x="2972583" y="2104157"/>
              <a:ext cx="1622946" cy="1622946"/>
              <a:chOff x="2716147" y="2106202"/>
              <a:chExt cx="1622946" cy="1622946"/>
            </a:xfrm>
          </p:grpSpPr>
          <p:sp>
            <p:nvSpPr>
              <p:cNvPr id="27" name="is1ide-Oval 8">
                <a:extLst>
                  <a:ext uri="{FF2B5EF4-FFF2-40B4-BE49-F238E27FC236}">
                    <a16:creationId xmlns:a16="http://schemas.microsoft.com/office/drawing/2014/main" xmlns="" id="{62FE7916-85BD-4F7C-9E36-EC17856B359F}"/>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2800" dirty="0">
                  <a:solidFill>
                    <a:schemeClr val="bg1"/>
                  </a:solidFill>
                  <a:latin typeface="Times New Roman" panose="02020603050405020304" pitchFamily="18" charset="0"/>
                  <a:cs typeface="Times New Roman" panose="02020603050405020304" pitchFamily="18" charset="0"/>
                </a:endParaRPr>
              </a:p>
            </p:txBody>
          </p:sp>
          <p:grpSp>
            <p:nvGrpSpPr>
              <p:cNvPr id="28" name="组合 27">
                <a:extLst>
                  <a:ext uri="{FF2B5EF4-FFF2-40B4-BE49-F238E27FC236}">
                    <a16:creationId xmlns:a16="http://schemas.microsoft.com/office/drawing/2014/main" xmlns="" id="{B6989027-3725-4DEB-945E-694DFC0E43CA}"/>
                  </a:ext>
                </a:extLst>
              </p:cNvPr>
              <p:cNvGrpSpPr/>
              <p:nvPr/>
            </p:nvGrpSpPr>
            <p:grpSpPr>
              <a:xfrm>
                <a:off x="2828972" y="2219027"/>
                <a:ext cx="1397296" cy="1397296"/>
                <a:chOff x="2696934" y="2774952"/>
                <a:chExt cx="1035027" cy="1035027"/>
              </a:xfrm>
            </p:grpSpPr>
            <p:sp>
              <p:nvSpPr>
                <p:cNvPr id="29" name="is1ide-Oval 8">
                  <a:extLst>
                    <a:ext uri="{FF2B5EF4-FFF2-40B4-BE49-F238E27FC236}">
                      <a16:creationId xmlns:a16="http://schemas.microsoft.com/office/drawing/2014/main" xmlns="" id="{64275B48-B3B2-45BF-A80C-19F1EA51FE4B}"/>
                    </a:ext>
                  </a:extLst>
                </p:cNvPr>
                <p:cNvSpPr/>
                <p:nvPr/>
              </p:nvSpPr>
              <p:spPr>
                <a:xfrm>
                  <a:off x="2696934" y="2774952"/>
                  <a:ext cx="1035027" cy="1035027"/>
                </a:xfrm>
                <a:prstGeom prst="ellipse">
                  <a:avLst/>
                </a:prstGeom>
                <a:solidFill>
                  <a:srgbClr val="0050A3"/>
                </a:solidFill>
                <a:ln w="12700" cap="flat">
                  <a:noFill/>
                  <a:miter lim="400000"/>
                </a:ln>
                <a:effectLst/>
              </p:spPr>
              <p:txBody>
                <a:bodyPr wrap="none" lIns="0" tIns="0" rIns="0" bIns="0" anchor="ctr">
                  <a:normAutofit/>
                </a:bodyPr>
                <a:lstStyle/>
                <a:p>
                  <a:pPr algn="ctr"/>
                  <a:endParaRPr lang="zh-CN" altLang="en-US" sz="2800" dirty="0">
                    <a:solidFill>
                      <a:schemeClr val="bg1"/>
                    </a:solidFill>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xmlns="" id="{63E9F2E7-8EE8-484F-A48B-8AE98DEFF282}"/>
                    </a:ext>
                  </a:extLst>
                </p:cNvPr>
                <p:cNvSpPr/>
                <p:nvPr/>
              </p:nvSpPr>
              <p:spPr>
                <a:xfrm>
                  <a:off x="2889315" y="2939095"/>
                  <a:ext cx="650261" cy="615549"/>
                </a:xfrm>
                <a:prstGeom prst="rect">
                  <a:avLst/>
                </a:prstGeom>
                <a:ln>
                  <a:noFill/>
                </a:ln>
              </p:spPr>
              <p:txBody>
                <a:bodyPr wrap="square" anchor="ctr">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sz="4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pic>
          <p:nvPicPr>
            <p:cNvPr id="3" name="图片 2">
              <a:extLst>
                <a:ext uri="{FF2B5EF4-FFF2-40B4-BE49-F238E27FC236}">
                  <a16:creationId xmlns:a16="http://schemas.microsoft.com/office/drawing/2014/main" xmlns="" id="{4D8F63A8-533F-45A9-9910-B7502995FB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45124" y="2290710"/>
              <a:ext cx="835154" cy="1036322"/>
            </a:xfrm>
            <a:prstGeom prst="rect">
              <a:avLst/>
            </a:prstGeom>
          </p:spPr>
        </p:pic>
      </p:grpSp>
      <p:grpSp>
        <p:nvGrpSpPr>
          <p:cNvPr id="5" name="组合 4">
            <a:extLst>
              <a:ext uri="{FF2B5EF4-FFF2-40B4-BE49-F238E27FC236}">
                <a16:creationId xmlns:a16="http://schemas.microsoft.com/office/drawing/2014/main" xmlns="" id="{F6B06668-F5EA-4BB2-A88F-587E333D4BB1}"/>
              </a:ext>
            </a:extLst>
          </p:cNvPr>
          <p:cNvGrpSpPr/>
          <p:nvPr/>
        </p:nvGrpSpPr>
        <p:grpSpPr>
          <a:xfrm>
            <a:off x="8262813" y="2104157"/>
            <a:ext cx="1622946" cy="1622946"/>
            <a:chOff x="8262813" y="2104157"/>
            <a:chExt cx="1622946" cy="1622946"/>
          </a:xfrm>
        </p:grpSpPr>
        <p:grpSp>
          <p:nvGrpSpPr>
            <p:cNvPr id="31" name="组合 30">
              <a:extLst>
                <a:ext uri="{FF2B5EF4-FFF2-40B4-BE49-F238E27FC236}">
                  <a16:creationId xmlns:a16="http://schemas.microsoft.com/office/drawing/2014/main" xmlns="" id="{35E36C5D-F417-4498-BFEF-173E9EDC223A}"/>
                </a:ext>
              </a:extLst>
            </p:cNvPr>
            <p:cNvGrpSpPr/>
            <p:nvPr/>
          </p:nvGrpSpPr>
          <p:grpSpPr>
            <a:xfrm>
              <a:off x="8262813" y="2104157"/>
              <a:ext cx="1622946" cy="1622946"/>
              <a:chOff x="2716147" y="2106202"/>
              <a:chExt cx="1622946" cy="1622946"/>
            </a:xfrm>
          </p:grpSpPr>
          <p:sp>
            <p:nvSpPr>
              <p:cNvPr id="32" name="is1ide-Oval 8">
                <a:extLst>
                  <a:ext uri="{FF2B5EF4-FFF2-40B4-BE49-F238E27FC236}">
                    <a16:creationId xmlns:a16="http://schemas.microsoft.com/office/drawing/2014/main" xmlns="" id="{92946B2D-FF0A-4A0D-872D-659AE1007BD3}"/>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34" name="is1ide-Oval 8">
                <a:extLst>
                  <a:ext uri="{FF2B5EF4-FFF2-40B4-BE49-F238E27FC236}">
                    <a16:creationId xmlns:a16="http://schemas.microsoft.com/office/drawing/2014/main" xmlns="" id="{32E7AC40-9FEB-4020-BAB9-F131A5F58F00}"/>
                  </a:ext>
                </a:extLst>
              </p:cNvPr>
              <p:cNvSpPr/>
              <p:nvPr/>
            </p:nvSpPr>
            <p:spPr>
              <a:xfrm>
                <a:off x="2828972" y="2219027"/>
                <a:ext cx="1397296" cy="1397296"/>
              </a:xfrm>
              <a:prstGeom prst="ellipse">
                <a:avLst/>
              </a:prstGeom>
              <a:solidFill>
                <a:srgbClr val="1092F1"/>
              </a:solidFill>
              <a:ln w="12700" cap="flat">
                <a:solidFill>
                  <a:srgbClr val="1092F1"/>
                </a:solidFill>
                <a:miter lim="400000"/>
              </a:ln>
              <a:effectLst/>
            </p:spPr>
            <p:txBody>
              <a:bodyPr wrap="none" lIns="0" tIns="0" rIns="0" bIns="0" anchor="ctr">
                <a:normAutofit/>
              </a:bodyPr>
              <a:lstStyle/>
              <a:p>
                <a:pPr algn="ctr"/>
                <a:endParaRPr lang="zh-CN" altLang="en-US" sz="1600" dirty="0">
                  <a:solidFill>
                    <a:schemeClr val="bg1"/>
                  </a:solidFill>
                  <a:latin typeface="Times New Roman" panose="02020603050405020304" pitchFamily="18" charset="0"/>
                  <a:cs typeface="Times New Roman" panose="02020603050405020304" pitchFamily="18" charset="0"/>
                </a:endParaRPr>
              </a:p>
            </p:txBody>
          </p:sp>
        </p:grpSp>
        <p:pic>
          <p:nvPicPr>
            <p:cNvPr id="19" name="图片 18">
              <a:extLst>
                <a:ext uri="{FF2B5EF4-FFF2-40B4-BE49-F238E27FC236}">
                  <a16:creationId xmlns:a16="http://schemas.microsoft.com/office/drawing/2014/main" xmlns="" id="{8141E509-BA49-4722-90E1-0DACF0E959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56709" y="2290710"/>
              <a:ext cx="835154" cy="1036322"/>
            </a:xfrm>
            <a:prstGeom prst="rect">
              <a:avLst/>
            </a:prstGeom>
          </p:spPr>
        </p:pic>
      </p:grpSp>
    </p:spTree>
    <p:extLst>
      <p:ext uri="{BB962C8B-B14F-4D97-AF65-F5344CB8AC3E}">
        <p14:creationId xmlns:p14="http://schemas.microsoft.com/office/powerpoint/2010/main" val="2975645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5202512" y="837929"/>
            <a:ext cx="2453727" cy="474140"/>
            <a:chOff x="5202512" y="837929"/>
            <a:chExt cx="2453727"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567601" y="837929"/>
              <a:ext cx="1723549"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错误的认识</a:t>
              </a:r>
            </a:p>
          </p:txBody>
        </p:sp>
      </p:grpSp>
      <p:grpSp>
        <p:nvGrpSpPr>
          <p:cNvPr id="83" name="组合 82">
            <a:extLst>
              <a:ext uri="{FF2B5EF4-FFF2-40B4-BE49-F238E27FC236}">
                <a16:creationId xmlns:a16="http://schemas.microsoft.com/office/drawing/2014/main" xmlns="" id="{88329C38-E752-4312-A8F9-EE319E413FEC}"/>
              </a:ext>
            </a:extLst>
          </p:cNvPr>
          <p:cNvGrpSpPr/>
          <p:nvPr/>
        </p:nvGrpSpPr>
        <p:grpSpPr>
          <a:xfrm>
            <a:off x="3065406" y="2027711"/>
            <a:ext cx="2023640" cy="1804638"/>
            <a:chOff x="3189015" y="1672109"/>
            <a:chExt cx="1776423" cy="1584176"/>
          </a:xfrm>
          <a:effectLst>
            <a:outerShdw blurRad="50800" dist="38100" dir="2700000" algn="tl" rotWithShape="0">
              <a:prstClr val="black">
                <a:alpha val="20000"/>
              </a:prstClr>
            </a:outerShdw>
          </a:effectLst>
        </p:grpSpPr>
        <p:sp>
          <p:nvSpPr>
            <p:cNvPr id="64" name="íṡľíḍè-Rectangle 17">
              <a:extLst>
                <a:ext uri="{FF2B5EF4-FFF2-40B4-BE49-F238E27FC236}">
                  <a16:creationId xmlns:a16="http://schemas.microsoft.com/office/drawing/2014/main" xmlns="" id="{C6631384-B0F7-4805-BD3B-91B1FDD1DB43}"/>
                </a:ext>
              </a:extLst>
            </p:cNvPr>
            <p:cNvSpPr/>
            <p:nvPr/>
          </p:nvSpPr>
          <p:spPr>
            <a:xfrm>
              <a:off x="3189015" y="1672109"/>
              <a:ext cx="1776423" cy="1584176"/>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sp>
          <p:nvSpPr>
            <p:cNvPr id="66" name="文本框 65">
              <a:extLst>
                <a:ext uri="{FF2B5EF4-FFF2-40B4-BE49-F238E27FC236}">
                  <a16:creationId xmlns:a16="http://schemas.microsoft.com/office/drawing/2014/main" xmlns="" id="{C2B15A79-337F-4D6D-929D-9DD67B264633}"/>
                </a:ext>
              </a:extLst>
            </p:cNvPr>
            <p:cNvSpPr txBox="1"/>
            <p:nvPr/>
          </p:nvSpPr>
          <p:spPr>
            <a:xfrm>
              <a:off x="3597284" y="2640151"/>
              <a:ext cx="959884" cy="400110"/>
            </a:xfrm>
            <a:prstGeom prst="rect">
              <a:avLst/>
            </a:prstGeom>
            <a:noFill/>
          </p:spPr>
          <p:txBody>
            <a:bodyPr wrap="square" rtlCol="0">
              <a:spAutoFit/>
              <a:scene3d>
                <a:camera prst="orthographicFront"/>
                <a:lightRig rig="threePt" dir="t"/>
              </a:scene3d>
              <a:sp3d contourW="12700"/>
            </a:bodyPr>
            <a:lstStyle/>
            <a:p>
              <a:pPr algn="ctr" fontAlgn="auto">
                <a:spcBef>
                  <a:spcPts val="0"/>
                </a:spcBef>
                <a:spcAft>
                  <a:spcPts val="0"/>
                </a:spcAft>
              </a:pPr>
              <a:r>
                <a:rPr lang="zh-CN" altLang="en-US" sz="2000" b="1" dirty="0">
                  <a:solidFill>
                    <a:prstClr val="white"/>
                  </a:solidFill>
                  <a:latin typeface="微软雅黑"/>
                  <a:ea typeface="微软雅黑"/>
                </a:rPr>
                <a:t>病毒</a:t>
              </a:r>
            </a:p>
          </p:txBody>
        </p:sp>
        <p:grpSp>
          <p:nvGrpSpPr>
            <p:cNvPr id="80" name="Group 28">
              <a:extLst>
                <a:ext uri="{FF2B5EF4-FFF2-40B4-BE49-F238E27FC236}">
                  <a16:creationId xmlns:a16="http://schemas.microsoft.com/office/drawing/2014/main" xmlns="" id="{9C233BCA-64AE-403E-8D7C-5B1607E6F5CC}"/>
                </a:ext>
              </a:extLst>
            </p:cNvPr>
            <p:cNvGrpSpPr/>
            <p:nvPr/>
          </p:nvGrpSpPr>
          <p:grpSpPr>
            <a:xfrm>
              <a:off x="3820444" y="1953405"/>
              <a:ext cx="513562" cy="525502"/>
              <a:chOff x="2308225" y="2935287"/>
              <a:chExt cx="273050" cy="279400"/>
            </a:xfrm>
            <a:solidFill>
              <a:schemeClr val="bg1"/>
            </a:solidFill>
          </p:grpSpPr>
          <p:sp>
            <p:nvSpPr>
              <p:cNvPr id="81" name="Freeform: Shape 29">
                <a:extLst>
                  <a:ext uri="{FF2B5EF4-FFF2-40B4-BE49-F238E27FC236}">
                    <a16:creationId xmlns:a16="http://schemas.microsoft.com/office/drawing/2014/main" xmlns="" id="{4F47228E-C229-4163-9F77-1451432EE7BE}"/>
                  </a:ext>
                </a:extLst>
              </p:cNvPr>
              <p:cNvSpPr>
                <a:spLocks/>
              </p:cNvSpPr>
              <p:nvPr/>
            </p:nvSpPr>
            <p:spPr bwMode="auto">
              <a:xfrm>
                <a:off x="2308225" y="2935287"/>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a:p>
            </p:txBody>
          </p:sp>
          <p:sp>
            <p:nvSpPr>
              <p:cNvPr id="82" name="Freeform: Shape 30">
                <a:extLst>
                  <a:ext uri="{FF2B5EF4-FFF2-40B4-BE49-F238E27FC236}">
                    <a16:creationId xmlns:a16="http://schemas.microsoft.com/office/drawing/2014/main" xmlns="" id="{CA70E60C-8642-4097-A7C7-4CCA58B9F52A}"/>
                  </a:ext>
                </a:extLst>
              </p:cNvPr>
              <p:cNvSpPr>
                <a:spLocks/>
              </p:cNvSpPr>
              <p:nvPr/>
            </p:nvSpPr>
            <p:spPr bwMode="auto">
              <a:xfrm>
                <a:off x="2471738" y="3121024"/>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grpSp>
        <p:nvGrpSpPr>
          <p:cNvPr id="84" name="组合 83">
            <a:extLst>
              <a:ext uri="{FF2B5EF4-FFF2-40B4-BE49-F238E27FC236}">
                <a16:creationId xmlns:a16="http://schemas.microsoft.com/office/drawing/2014/main" xmlns="" id="{1961CFDF-CDB0-45F8-932F-0DD3A546804A}"/>
              </a:ext>
            </a:extLst>
          </p:cNvPr>
          <p:cNvGrpSpPr/>
          <p:nvPr/>
        </p:nvGrpSpPr>
        <p:grpSpPr>
          <a:xfrm>
            <a:off x="5417556" y="2027711"/>
            <a:ext cx="2023640" cy="1804638"/>
            <a:chOff x="3189015" y="1672109"/>
            <a:chExt cx="1776423" cy="1584176"/>
          </a:xfrm>
          <a:effectLst>
            <a:outerShdw blurRad="50800" dist="38100" dir="2700000" algn="tl" rotWithShape="0">
              <a:prstClr val="black">
                <a:alpha val="20000"/>
              </a:prstClr>
            </a:outerShdw>
          </a:effectLst>
        </p:grpSpPr>
        <p:sp>
          <p:nvSpPr>
            <p:cNvPr id="85" name="íṡľíḍè-Rectangle 17">
              <a:extLst>
                <a:ext uri="{FF2B5EF4-FFF2-40B4-BE49-F238E27FC236}">
                  <a16:creationId xmlns:a16="http://schemas.microsoft.com/office/drawing/2014/main" xmlns="" id="{123A49EE-A712-4108-8829-C09CFEE7162A}"/>
                </a:ext>
              </a:extLst>
            </p:cNvPr>
            <p:cNvSpPr/>
            <p:nvPr/>
          </p:nvSpPr>
          <p:spPr>
            <a:xfrm>
              <a:off x="3189015" y="1672109"/>
              <a:ext cx="1776423" cy="1584176"/>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sp>
          <p:nvSpPr>
            <p:cNvPr id="86" name="文本框 85">
              <a:extLst>
                <a:ext uri="{FF2B5EF4-FFF2-40B4-BE49-F238E27FC236}">
                  <a16:creationId xmlns:a16="http://schemas.microsoft.com/office/drawing/2014/main" xmlns="" id="{0F5E84CD-3160-468A-8693-302B1951E0A0}"/>
                </a:ext>
              </a:extLst>
            </p:cNvPr>
            <p:cNvSpPr txBox="1"/>
            <p:nvPr/>
          </p:nvSpPr>
          <p:spPr>
            <a:xfrm>
              <a:off x="3597284" y="2640151"/>
              <a:ext cx="959884" cy="400110"/>
            </a:xfrm>
            <a:prstGeom prst="rect">
              <a:avLst/>
            </a:prstGeom>
            <a:noFill/>
          </p:spPr>
          <p:txBody>
            <a:bodyPr wrap="square" rtlCol="0">
              <a:spAutoFit/>
              <a:scene3d>
                <a:camera prst="orthographicFront"/>
                <a:lightRig rig="threePt" dir="t"/>
              </a:scene3d>
              <a:sp3d contourW="12700"/>
            </a:bodyPr>
            <a:lstStyle/>
            <a:p>
              <a:pPr algn="ctr" fontAlgn="auto">
                <a:spcBef>
                  <a:spcPts val="0"/>
                </a:spcBef>
                <a:spcAft>
                  <a:spcPts val="0"/>
                </a:spcAft>
              </a:pPr>
              <a:r>
                <a:rPr lang="zh-CN" altLang="en-US" sz="2000" b="1" dirty="0">
                  <a:solidFill>
                    <a:prstClr val="white"/>
                  </a:solidFill>
                  <a:latin typeface="微软雅黑"/>
                  <a:ea typeface="微软雅黑"/>
                </a:rPr>
                <a:t>蠕虫</a:t>
              </a:r>
            </a:p>
          </p:txBody>
        </p:sp>
        <p:grpSp>
          <p:nvGrpSpPr>
            <p:cNvPr id="87" name="Group 28">
              <a:extLst>
                <a:ext uri="{FF2B5EF4-FFF2-40B4-BE49-F238E27FC236}">
                  <a16:creationId xmlns:a16="http://schemas.microsoft.com/office/drawing/2014/main" xmlns="" id="{484B69AA-7332-4D7B-83DE-21FE178E675D}"/>
                </a:ext>
              </a:extLst>
            </p:cNvPr>
            <p:cNvGrpSpPr/>
            <p:nvPr/>
          </p:nvGrpSpPr>
          <p:grpSpPr>
            <a:xfrm>
              <a:off x="3820444" y="1953405"/>
              <a:ext cx="513562" cy="525502"/>
              <a:chOff x="2308225" y="2935287"/>
              <a:chExt cx="273050" cy="279400"/>
            </a:xfrm>
            <a:solidFill>
              <a:schemeClr val="bg1"/>
            </a:solidFill>
          </p:grpSpPr>
          <p:sp>
            <p:nvSpPr>
              <p:cNvPr id="88" name="Freeform: Shape 29">
                <a:extLst>
                  <a:ext uri="{FF2B5EF4-FFF2-40B4-BE49-F238E27FC236}">
                    <a16:creationId xmlns:a16="http://schemas.microsoft.com/office/drawing/2014/main" xmlns="" id="{9CACA868-E021-4840-B55F-BAE776F82466}"/>
                  </a:ext>
                </a:extLst>
              </p:cNvPr>
              <p:cNvSpPr>
                <a:spLocks/>
              </p:cNvSpPr>
              <p:nvPr/>
            </p:nvSpPr>
            <p:spPr bwMode="auto">
              <a:xfrm>
                <a:off x="2308225" y="2935287"/>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a:p>
            </p:txBody>
          </p:sp>
          <p:sp>
            <p:nvSpPr>
              <p:cNvPr id="89" name="Freeform: Shape 30">
                <a:extLst>
                  <a:ext uri="{FF2B5EF4-FFF2-40B4-BE49-F238E27FC236}">
                    <a16:creationId xmlns:a16="http://schemas.microsoft.com/office/drawing/2014/main" xmlns="" id="{0D98BD78-B337-4F19-B76A-5CEA005C4D05}"/>
                  </a:ext>
                </a:extLst>
              </p:cNvPr>
              <p:cNvSpPr>
                <a:spLocks/>
              </p:cNvSpPr>
              <p:nvPr/>
            </p:nvSpPr>
            <p:spPr bwMode="auto">
              <a:xfrm>
                <a:off x="2471738" y="3121024"/>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grpSp>
        <p:nvGrpSpPr>
          <p:cNvPr id="90" name="组合 89">
            <a:extLst>
              <a:ext uri="{FF2B5EF4-FFF2-40B4-BE49-F238E27FC236}">
                <a16:creationId xmlns:a16="http://schemas.microsoft.com/office/drawing/2014/main" xmlns="" id="{B5D5EE87-157D-4877-8E5B-057CB87FBCA2}"/>
              </a:ext>
            </a:extLst>
          </p:cNvPr>
          <p:cNvGrpSpPr/>
          <p:nvPr/>
        </p:nvGrpSpPr>
        <p:grpSpPr>
          <a:xfrm>
            <a:off x="7769705" y="2027711"/>
            <a:ext cx="2023640" cy="1804638"/>
            <a:chOff x="3189015" y="1672109"/>
            <a:chExt cx="1776423" cy="1584176"/>
          </a:xfrm>
          <a:effectLst>
            <a:outerShdw blurRad="50800" dist="38100" dir="2700000" algn="tl" rotWithShape="0">
              <a:prstClr val="black">
                <a:alpha val="20000"/>
              </a:prstClr>
            </a:outerShdw>
          </a:effectLst>
        </p:grpSpPr>
        <p:sp>
          <p:nvSpPr>
            <p:cNvPr id="91" name="íṡľíḍè-Rectangle 17">
              <a:extLst>
                <a:ext uri="{FF2B5EF4-FFF2-40B4-BE49-F238E27FC236}">
                  <a16:creationId xmlns:a16="http://schemas.microsoft.com/office/drawing/2014/main" xmlns="" id="{58C201C8-1378-4DE5-BC0C-CE8294931C5F}"/>
                </a:ext>
              </a:extLst>
            </p:cNvPr>
            <p:cNvSpPr/>
            <p:nvPr/>
          </p:nvSpPr>
          <p:spPr>
            <a:xfrm>
              <a:off x="3189015" y="1672109"/>
              <a:ext cx="1776423" cy="1584176"/>
            </a:xfrm>
            <a:prstGeom prst="rect">
              <a:avLst/>
            </a:prstGeom>
            <a:solidFill>
              <a:srgbClr val="FFC000"/>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sp>
          <p:nvSpPr>
            <p:cNvPr id="92" name="文本框 91">
              <a:extLst>
                <a:ext uri="{FF2B5EF4-FFF2-40B4-BE49-F238E27FC236}">
                  <a16:creationId xmlns:a16="http://schemas.microsoft.com/office/drawing/2014/main" xmlns="" id="{CD33A36A-1B33-4C34-9689-4B288829BF96}"/>
                </a:ext>
              </a:extLst>
            </p:cNvPr>
            <p:cNvSpPr txBox="1"/>
            <p:nvPr/>
          </p:nvSpPr>
          <p:spPr>
            <a:xfrm>
              <a:off x="3597284" y="2640151"/>
              <a:ext cx="959884" cy="400110"/>
            </a:xfrm>
            <a:prstGeom prst="rect">
              <a:avLst/>
            </a:prstGeom>
            <a:noFill/>
          </p:spPr>
          <p:txBody>
            <a:bodyPr wrap="square" rtlCol="0">
              <a:spAutoFit/>
              <a:scene3d>
                <a:camera prst="orthographicFront"/>
                <a:lightRig rig="threePt" dir="t"/>
              </a:scene3d>
              <a:sp3d contourW="12700"/>
            </a:bodyPr>
            <a:lstStyle/>
            <a:p>
              <a:pPr algn="ctr" fontAlgn="auto">
                <a:spcBef>
                  <a:spcPts val="0"/>
                </a:spcBef>
                <a:spcAft>
                  <a:spcPts val="0"/>
                </a:spcAft>
              </a:pPr>
              <a:r>
                <a:rPr lang="zh-CN" altLang="en-US" sz="2000" b="1" dirty="0">
                  <a:solidFill>
                    <a:prstClr val="white"/>
                  </a:solidFill>
                  <a:latin typeface="微软雅黑"/>
                  <a:ea typeface="微软雅黑"/>
                </a:rPr>
                <a:t>木马</a:t>
              </a:r>
            </a:p>
          </p:txBody>
        </p:sp>
        <p:grpSp>
          <p:nvGrpSpPr>
            <p:cNvPr id="93" name="Group 28">
              <a:extLst>
                <a:ext uri="{FF2B5EF4-FFF2-40B4-BE49-F238E27FC236}">
                  <a16:creationId xmlns:a16="http://schemas.microsoft.com/office/drawing/2014/main" xmlns="" id="{17BBEF1F-61D4-4F36-93A8-63F737808186}"/>
                </a:ext>
              </a:extLst>
            </p:cNvPr>
            <p:cNvGrpSpPr/>
            <p:nvPr/>
          </p:nvGrpSpPr>
          <p:grpSpPr>
            <a:xfrm>
              <a:off x="3820444" y="1953405"/>
              <a:ext cx="513562" cy="525502"/>
              <a:chOff x="2308225" y="2935287"/>
              <a:chExt cx="273050" cy="279400"/>
            </a:xfrm>
            <a:solidFill>
              <a:schemeClr val="bg1"/>
            </a:solidFill>
          </p:grpSpPr>
          <p:sp>
            <p:nvSpPr>
              <p:cNvPr id="94" name="Freeform: Shape 29">
                <a:extLst>
                  <a:ext uri="{FF2B5EF4-FFF2-40B4-BE49-F238E27FC236}">
                    <a16:creationId xmlns:a16="http://schemas.microsoft.com/office/drawing/2014/main" xmlns="" id="{A6F7DF60-6F78-4AB2-88F4-C192A78FFE3C}"/>
                  </a:ext>
                </a:extLst>
              </p:cNvPr>
              <p:cNvSpPr>
                <a:spLocks/>
              </p:cNvSpPr>
              <p:nvPr/>
            </p:nvSpPr>
            <p:spPr bwMode="auto">
              <a:xfrm>
                <a:off x="2308225" y="2935287"/>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a:p>
            </p:txBody>
          </p:sp>
          <p:sp>
            <p:nvSpPr>
              <p:cNvPr id="95" name="Freeform: Shape 30">
                <a:extLst>
                  <a:ext uri="{FF2B5EF4-FFF2-40B4-BE49-F238E27FC236}">
                    <a16:creationId xmlns:a16="http://schemas.microsoft.com/office/drawing/2014/main" xmlns="" id="{B6949690-8CCE-41D4-87F4-078C081B52B5}"/>
                  </a:ext>
                </a:extLst>
              </p:cNvPr>
              <p:cNvSpPr>
                <a:spLocks/>
              </p:cNvSpPr>
              <p:nvPr/>
            </p:nvSpPr>
            <p:spPr bwMode="auto">
              <a:xfrm>
                <a:off x="2471738" y="3121024"/>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sp>
        <p:nvSpPr>
          <p:cNvPr id="98" name="矩形 97">
            <a:extLst>
              <a:ext uri="{FF2B5EF4-FFF2-40B4-BE49-F238E27FC236}">
                <a16:creationId xmlns:a16="http://schemas.microsoft.com/office/drawing/2014/main" xmlns="" id="{B6043767-DC6B-4254-9127-2CD5CBDB1CF9}"/>
              </a:ext>
            </a:extLst>
          </p:cNvPr>
          <p:cNvSpPr/>
          <p:nvPr/>
        </p:nvSpPr>
        <p:spPr>
          <a:xfrm>
            <a:off x="1379381" y="4286303"/>
            <a:ext cx="10450594" cy="2243050"/>
          </a:xfrm>
          <a:prstGeom prst="rect">
            <a:avLst/>
          </a:prstGeom>
        </p:spPr>
        <p:txBody>
          <a:bodyPr wrap="square">
            <a:spAutoFit/>
          </a:bodyPr>
          <a:lstStyle/>
          <a:p>
            <a:pPr algn="just">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病毒、蠕虫和木马是可导致计算机和计算机上的信息损坏的恶意程序。这三种东西都是人为编制出的恶意代码，都会对用户造成危害，</a:t>
            </a:r>
            <a:r>
              <a:rPr lang="zh-CN" altLang="en-US" sz="2400" dirty="0">
                <a:solidFill>
                  <a:srgbClr val="0050A3"/>
                </a:solidFill>
                <a:latin typeface="微软雅黑" panose="020B0503020204020204" pitchFamily="34" charset="-122"/>
                <a:ea typeface="微软雅黑" panose="020B0503020204020204" pitchFamily="34" charset="-122"/>
              </a:rPr>
              <a:t>人们往往将它们统称作病毒，但其实这种称法并不准确。</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它们之间有着共性，但也有着很大的差别。</a:t>
            </a:r>
          </a:p>
        </p:txBody>
      </p:sp>
    </p:spTree>
    <p:extLst>
      <p:ext uri="{BB962C8B-B14F-4D97-AF65-F5344CB8AC3E}">
        <p14:creationId xmlns:p14="http://schemas.microsoft.com/office/powerpoint/2010/main" val="258914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 calcmode="lin" valueType="num">
                                      <p:cBhvr>
                                        <p:cTn id="11" dur="500" fill="hold"/>
                                        <p:tgtEl>
                                          <p:spTgt spid="83"/>
                                        </p:tgtEl>
                                        <p:attrNameLst>
                                          <p:attrName>ppt_w</p:attrName>
                                        </p:attrNameLst>
                                      </p:cBhvr>
                                      <p:tavLst>
                                        <p:tav tm="0">
                                          <p:val>
                                            <p:fltVal val="0"/>
                                          </p:val>
                                        </p:tav>
                                        <p:tav tm="100000">
                                          <p:val>
                                            <p:strVal val="#ppt_w"/>
                                          </p:val>
                                        </p:tav>
                                      </p:tavLst>
                                    </p:anim>
                                    <p:anim calcmode="lin" valueType="num">
                                      <p:cBhvr>
                                        <p:cTn id="12" dur="500" fill="hold"/>
                                        <p:tgtEl>
                                          <p:spTgt spid="83"/>
                                        </p:tgtEl>
                                        <p:attrNameLst>
                                          <p:attrName>ppt_h</p:attrName>
                                        </p:attrNameLst>
                                      </p:cBhvr>
                                      <p:tavLst>
                                        <p:tav tm="0">
                                          <p:val>
                                            <p:fltVal val="0"/>
                                          </p:val>
                                        </p:tav>
                                        <p:tav tm="100000">
                                          <p:val>
                                            <p:strVal val="#ppt_h"/>
                                          </p:val>
                                        </p:tav>
                                      </p:tavLst>
                                    </p:anim>
                                    <p:animEffect transition="in" filter="fade">
                                      <p:cBhvr>
                                        <p:cTn id="13" dur="500"/>
                                        <p:tgtEl>
                                          <p:spTgt spid="83"/>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84"/>
                                        </p:tgtEl>
                                        <p:attrNameLst>
                                          <p:attrName>style.visibility</p:attrName>
                                        </p:attrNameLst>
                                      </p:cBhvr>
                                      <p:to>
                                        <p:strVal val="visible"/>
                                      </p:to>
                                    </p:set>
                                    <p:anim calcmode="lin" valueType="num">
                                      <p:cBhvr>
                                        <p:cTn id="17" dur="500" fill="hold"/>
                                        <p:tgtEl>
                                          <p:spTgt spid="84"/>
                                        </p:tgtEl>
                                        <p:attrNameLst>
                                          <p:attrName>ppt_w</p:attrName>
                                        </p:attrNameLst>
                                      </p:cBhvr>
                                      <p:tavLst>
                                        <p:tav tm="0">
                                          <p:val>
                                            <p:fltVal val="0"/>
                                          </p:val>
                                        </p:tav>
                                        <p:tav tm="100000">
                                          <p:val>
                                            <p:strVal val="#ppt_w"/>
                                          </p:val>
                                        </p:tav>
                                      </p:tavLst>
                                    </p:anim>
                                    <p:anim calcmode="lin" valueType="num">
                                      <p:cBhvr>
                                        <p:cTn id="18" dur="500" fill="hold"/>
                                        <p:tgtEl>
                                          <p:spTgt spid="84"/>
                                        </p:tgtEl>
                                        <p:attrNameLst>
                                          <p:attrName>ppt_h</p:attrName>
                                        </p:attrNameLst>
                                      </p:cBhvr>
                                      <p:tavLst>
                                        <p:tav tm="0">
                                          <p:val>
                                            <p:fltVal val="0"/>
                                          </p:val>
                                        </p:tav>
                                        <p:tav tm="100000">
                                          <p:val>
                                            <p:strVal val="#ppt_h"/>
                                          </p:val>
                                        </p:tav>
                                      </p:tavLst>
                                    </p:anim>
                                    <p:animEffect transition="in" filter="fade">
                                      <p:cBhvr>
                                        <p:cTn id="19" dur="500"/>
                                        <p:tgtEl>
                                          <p:spTgt spid="84"/>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90"/>
                                        </p:tgtEl>
                                        <p:attrNameLst>
                                          <p:attrName>style.visibility</p:attrName>
                                        </p:attrNameLst>
                                      </p:cBhvr>
                                      <p:to>
                                        <p:strVal val="visible"/>
                                      </p:to>
                                    </p:set>
                                    <p:anim calcmode="lin" valueType="num">
                                      <p:cBhvr>
                                        <p:cTn id="23" dur="500" fill="hold"/>
                                        <p:tgtEl>
                                          <p:spTgt spid="90"/>
                                        </p:tgtEl>
                                        <p:attrNameLst>
                                          <p:attrName>ppt_w</p:attrName>
                                        </p:attrNameLst>
                                      </p:cBhvr>
                                      <p:tavLst>
                                        <p:tav tm="0">
                                          <p:val>
                                            <p:fltVal val="0"/>
                                          </p:val>
                                        </p:tav>
                                        <p:tav tm="100000">
                                          <p:val>
                                            <p:strVal val="#ppt_w"/>
                                          </p:val>
                                        </p:tav>
                                      </p:tavLst>
                                    </p:anim>
                                    <p:anim calcmode="lin" valueType="num">
                                      <p:cBhvr>
                                        <p:cTn id="24" dur="500" fill="hold"/>
                                        <p:tgtEl>
                                          <p:spTgt spid="90"/>
                                        </p:tgtEl>
                                        <p:attrNameLst>
                                          <p:attrName>ppt_h</p:attrName>
                                        </p:attrNameLst>
                                      </p:cBhvr>
                                      <p:tavLst>
                                        <p:tav tm="0">
                                          <p:val>
                                            <p:fltVal val="0"/>
                                          </p:val>
                                        </p:tav>
                                        <p:tav tm="100000">
                                          <p:val>
                                            <p:strVal val="#ppt_h"/>
                                          </p:val>
                                        </p:tav>
                                      </p:tavLst>
                                    </p:anim>
                                    <p:animEffect transition="in" filter="fade">
                                      <p:cBhvr>
                                        <p:cTn id="25" dur="500"/>
                                        <p:tgtEl>
                                          <p:spTgt spid="90"/>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98"/>
                                        </p:tgtEl>
                                        <p:attrNameLst>
                                          <p:attrName>style.visibility</p:attrName>
                                        </p:attrNameLst>
                                      </p:cBhvr>
                                      <p:to>
                                        <p:strVal val="visible"/>
                                      </p:to>
                                    </p:set>
                                    <p:animEffect transition="in" filter="wipe(left)">
                                      <p:cBhvr>
                                        <p:cTn id="29"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5202512" y="837929"/>
            <a:ext cx="2453727" cy="474140"/>
            <a:chOff x="5202512" y="837929"/>
            <a:chExt cx="2453727"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413713" y="837929"/>
              <a:ext cx="2031326"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渗透测试方法</a:t>
              </a:r>
            </a:p>
          </p:txBody>
        </p:sp>
      </p:grpSp>
      <p:grpSp>
        <p:nvGrpSpPr>
          <p:cNvPr id="3" name="组合 2">
            <a:extLst>
              <a:ext uri="{FF2B5EF4-FFF2-40B4-BE49-F238E27FC236}">
                <a16:creationId xmlns:a16="http://schemas.microsoft.com/office/drawing/2014/main" xmlns="" id="{D75C4DDC-0F47-41DF-B732-BA9A8C381F6E}"/>
              </a:ext>
            </a:extLst>
          </p:cNvPr>
          <p:cNvGrpSpPr/>
          <p:nvPr/>
        </p:nvGrpSpPr>
        <p:grpSpPr>
          <a:xfrm>
            <a:off x="1379381" y="2408096"/>
            <a:ext cx="9442482" cy="3656502"/>
            <a:chOff x="1379381" y="2896244"/>
            <a:chExt cx="9442482" cy="1584171"/>
          </a:xfrm>
        </p:grpSpPr>
        <p:sp>
          <p:nvSpPr>
            <p:cNvPr id="2" name="矩形: 圆角 1">
              <a:extLst>
                <a:ext uri="{FF2B5EF4-FFF2-40B4-BE49-F238E27FC236}">
                  <a16:creationId xmlns:a16="http://schemas.microsoft.com/office/drawing/2014/main" xmlns="" id="{B08936BA-B56C-4346-80A0-39C17A4C3F8F}"/>
                </a:ext>
              </a:extLst>
            </p:cNvPr>
            <p:cNvSpPr/>
            <p:nvPr/>
          </p:nvSpPr>
          <p:spPr>
            <a:xfrm>
              <a:off x="1379381" y="2896245"/>
              <a:ext cx="9442482" cy="1584170"/>
            </a:xfrm>
            <a:prstGeom prst="roundRect">
              <a:avLst/>
            </a:prstGeom>
            <a:noFill/>
            <a:ln w="19050">
              <a:solidFill>
                <a:srgbClr val="0050A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a:extLst>
                <a:ext uri="{FF2B5EF4-FFF2-40B4-BE49-F238E27FC236}">
                  <a16:creationId xmlns:a16="http://schemas.microsoft.com/office/drawing/2014/main" xmlns="" id="{B6043767-DC6B-4254-9127-2CD5CBDB1CF9}"/>
                </a:ext>
              </a:extLst>
            </p:cNvPr>
            <p:cNvSpPr/>
            <p:nvPr/>
          </p:nvSpPr>
          <p:spPr>
            <a:xfrm>
              <a:off x="1510391" y="2896244"/>
              <a:ext cx="9311471" cy="1282403"/>
            </a:xfrm>
            <a:prstGeom prst="rect">
              <a:avLst/>
            </a:prstGeom>
          </p:spPr>
          <p:txBody>
            <a:bodyPr wrap="square">
              <a:spAutoFit/>
            </a:bodyPr>
            <a:lstStyle/>
            <a:p>
              <a:pPr algn="just">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黑箱测试又被称为所谓的“</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Zero-Knowledge Testing”</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，渗透者完全处于对系统一无所知的状态，通常这类型测试，最初的信息获取来自于</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DNS</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Web</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Email</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及各种公开对外的服务器。</a:t>
              </a:r>
            </a:p>
          </p:txBody>
        </p:sp>
      </p:grpSp>
      <p:grpSp>
        <p:nvGrpSpPr>
          <p:cNvPr id="24" name="组合 23">
            <a:extLst>
              <a:ext uri="{FF2B5EF4-FFF2-40B4-BE49-F238E27FC236}">
                <a16:creationId xmlns:a16="http://schemas.microsoft.com/office/drawing/2014/main" xmlns="" id="{BFADEB1C-86CA-4238-A6AB-9F725F6A462B}"/>
              </a:ext>
            </a:extLst>
          </p:cNvPr>
          <p:cNvGrpSpPr/>
          <p:nvPr/>
        </p:nvGrpSpPr>
        <p:grpSpPr>
          <a:xfrm>
            <a:off x="596727" y="1595296"/>
            <a:ext cx="2448272" cy="508861"/>
            <a:chOff x="1420106" y="1402730"/>
            <a:chExt cx="1698481" cy="508861"/>
          </a:xfrm>
          <a:effectLst>
            <a:outerShdw blurRad="50800" dist="38100" dir="2700000" algn="tl" rotWithShape="0">
              <a:prstClr val="black">
                <a:alpha val="20000"/>
              </a:prstClr>
            </a:outerShdw>
          </a:effectLst>
        </p:grpSpPr>
        <p:sp>
          <p:nvSpPr>
            <p:cNvPr id="25" name="Round Same Side Corner Rectangle 29">
              <a:extLst>
                <a:ext uri="{FF2B5EF4-FFF2-40B4-BE49-F238E27FC236}">
                  <a16:creationId xmlns:a16="http://schemas.microsoft.com/office/drawing/2014/main" xmlns="" id="{9211B59A-A20F-4822-9D6B-B7D610E4472D}"/>
                </a:ext>
              </a:extLst>
            </p:cNvPr>
            <p:cNvSpPr/>
            <p:nvPr/>
          </p:nvSpPr>
          <p:spPr>
            <a:xfrm rot="5400000">
              <a:off x="2301964" y="1094967"/>
              <a:ext cx="508859" cy="1124386"/>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26" name="Round Same Side Corner Rectangle 45">
              <a:extLst>
                <a:ext uri="{FF2B5EF4-FFF2-40B4-BE49-F238E27FC236}">
                  <a16:creationId xmlns:a16="http://schemas.microsoft.com/office/drawing/2014/main" xmlns="" id="{F0890DAD-825D-4075-84D8-C450AC56B73B}"/>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27" name="Rectangle 62">
              <a:extLst>
                <a:ext uri="{FF2B5EF4-FFF2-40B4-BE49-F238E27FC236}">
                  <a16:creationId xmlns:a16="http://schemas.microsoft.com/office/drawing/2014/main" xmlns="" id="{9F291D1A-121C-4BEC-83A9-D1D52CD2C6AF}"/>
                </a:ext>
              </a:extLst>
            </p:cNvPr>
            <p:cNvSpPr/>
            <p:nvPr/>
          </p:nvSpPr>
          <p:spPr>
            <a:xfrm>
              <a:off x="2053958" y="1402731"/>
              <a:ext cx="1064629"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黑箱测试</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28" name="Rectangle 62">
              <a:extLst>
                <a:ext uri="{FF2B5EF4-FFF2-40B4-BE49-F238E27FC236}">
                  <a16:creationId xmlns:a16="http://schemas.microsoft.com/office/drawing/2014/main" xmlns="" id="{F46AF1A8-A6BF-4654-8697-0E5B794F7D4D}"/>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pic>
        <p:nvPicPr>
          <p:cNvPr id="13" name="图片 12">
            <a:extLst>
              <a:ext uri="{FF2B5EF4-FFF2-40B4-BE49-F238E27FC236}">
                <a16:creationId xmlns:a16="http://schemas.microsoft.com/office/drawing/2014/main" xmlns="" id="{6D3C6BE9-C92A-4A8A-ABA5-0A712D693D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41743" y="4824555"/>
            <a:ext cx="1774683" cy="1719569"/>
          </a:xfrm>
          <a:prstGeom prst="rect">
            <a:avLst/>
          </a:prstGeom>
        </p:spPr>
      </p:pic>
    </p:spTree>
    <p:extLst>
      <p:ext uri="{BB962C8B-B14F-4D97-AF65-F5344CB8AC3E}">
        <p14:creationId xmlns:p14="http://schemas.microsoft.com/office/powerpoint/2010/main" val="3941994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p:tgtEl>
                                          <p:spTgt spid="24"/>
                                        </p:tgtEl>
                                        <p:attrNameLst>
                                          <p:attrName>ppt_x</p:attrName>
                                        </p:attrNameLst>
                                      </p:cBhvr>
                                      <p:tavLst>
                                        <p:tav tm="0">
                                          <p:val>
                                            <p:strVal val="#ppt_x-#ppt_w*1.125000"/>
                                          </p:val>
                                        </p:tav>
                                        <p:tav tm="100000">
                                          <p:val>
                                            <p:strVal val="#ppt_x"/>
                                          </p:val>
                                        </p:tav>
                                      </p:tavLst>
                                    </p:anim>
                                    <p:animEffect transition="in" filter="wipe(right)">
                                      <p:cBhvr>
                                        <p:cTn id="12" dur="500"/>
                                        <p:tgtEl>
                                          <p:spTgt spid="24"/>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2" presetClass="entr" presetSubtype="2" decel="6000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1+#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5202512" y="837929"/>
            <a:ext cx="2453727" cy="474140"/>
            <a:chOff x="5202512" y="837929"/>
            <a:chExt cx="2453727"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413713" y="837929"/>
              <a:ext cx="2031326"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渗透测试方法</a:t>
              </a:r>
            </a:p>
          </p:txBody>
        </p:sp>
      </p:grpSp>
      <p:grpSp>
        <p:nvGrpSpPr>
          <p:cNvPr id="3" name="组合 2">
            <a:extLst>
              <a:ext uri="{FF2B5EF4-FFF2-40B4-BE49-F238E27FC236}">
                <a16:creationId xmlns:a16="http://schemas.microsoft.com/office/drawing/2014/main" xmlns="" id="{D75C4DDC-0F47-41DF-B732-BA9A8C381F6E}"/>
              </a:ext>
            </a:extLst>
          </p:cNvPr>
          <p:cNvGrpSpPr/>
          <p:nvPr/>
        </p:nvGrpSpPr>
        <p:grpSpPr>
          <a:xfrm>
            <a:off x="1445062" y="2464197"/>
            <a:ext cx="9442482" cy="3312368"/>
            <a:chOff x="1379381" y="2896245"/>
            <a:chExt cx="9442482" cy="1584170"/>
          </a:xfrm>
          <a:solidFill>
            <a:schemeClr val="bg1">
              <a:lumMod val="85000"/>
            </a:schemeClr>
          </a:solidFill>
        </p:grpSpPr>
        <p:sp>
          <p:nvSpPr>
            <p:cNvPr id="2" name="矩形: 圆角 1">
              <a:extLst>
                <a:ext uri="{FF2B5EF4-FFF2-40B4-BE49-F238E27FC236}">
                  <a16:creationId xmlns:a16="http://schemas.microsoft.com/office/drawing/2014/main" xmlns="" id="{B08936BA-B56C-4346-80A0-39C17A4C3F8F}"/>
                </a:ext>
              </a:extLst>
            </p:cNvPr>
            <p:cNvSpPr/>
            <p:nvPr/>
          </p:nvSpPr>
          <p:spPr>
            <a:xfrm>
              <a:off x="1379381" y="2896245"/>
              <a:ext cx="9442482" cy="1584170"/>
            </a:xfrm>
            <a:prstGeom prst="roundRect">
              <a:avLst/>
            </a:prstGeom>
            <a:grpFill/>
            <a:ln w="19050">
              <a:solidFill>
                <a:srgbClr val="0050A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a:extLst>
                <a:ext uri="{FF2B5EF4-FFF2-40B4-BE49-F238E27FC236}">
                  <a16:creationId xmlns:a16="http://schemas.microsoft.com/office/drawing/2014/main" xmlns="" id="{B6043767-DC6B-4254-9127-2CD5CBDB1CF9}"/>
                </a:ext>
              </a:extLst>
            </p:cNvPr>
            <p:cNvSpPr/>
            <p:nvPr/>
          </p:nvSpPr>
          <p:spPr>
            <a:xfrm>
              <a:off x="1451389" y="2968253"/>
              <a:ext cx="9298466" cy="1244213"/>
            </a:xfrm>
            <a:prstGeom prst="rect">
              <a:avLst/>
            </a:prstGeom>
            <a:grpFill/>
          </p:spPr>
          <p:txBody>
            <a:bodyPr wrap="square">
              <a:spAutoFit/>
            </a:bodyPr>
            <a:lstStyle/>
            <a:p>
              <a:pPr algn="just">
                <a:lnSpc>
                  <a:spcPct val="15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白盒测试与黑箱测试恰恰相反，测试者可以通过正常渠道向被测单位取得各种资料，包括网络拓扑、员工资料甚至网站或其它程序的代码片断，也能够与单位的其它员工（销售、程序员、管理者</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）进行面对面的沟通。</a:t>
              </a:r>
            </a:p>
          </p:txBody>
        </p:sp>
      </p:grpSp>
      <p:grpSp>
        <p:nvGrpSpPr>
          <p:cNvPr id="24" name="组合 23">
            <a:extLst>
              <a:ext uri="{FF2B5EF4-FFF2-40B4-BE49-F238E27FC236}">
                <a16:creationId xmlns:a16="http://schemas.microsoft.com/office/drawing/2014/main" xmlns="" id="{BFADEB1C-86CA-4238-A6AB-9F725F6A462B}"/>
              </a:ext>
            </a:extLst>
          </p:cNvPr>
          <p:cNvGrpSpPr/>
          <p:nvPr/>
        </p:nvGrpSpPr>
        <p:grpSpPr>
          <a:xfrm>
            <a:off x="596727" y="1595296"/>
            <a:ext cx="2448272" cy="508861"/>
            <a:chOff x="1420106" y="1402730"/>
            <a:chExt cx="1698481" cy="508861"/>
          </a:xfrm>
          <a:effectLst>
            <a:outerShdw blurRad="50800" dist="38100" dir="2700000" algn="tl" rotWithShape="0">
              <a:prstClr val="black">
                <a:alpha val="20000"/>
              </a:prstClr>
            </a:outerShdw>
          </a:effectLst>
        </p:grpSpPr>
        <p:sp>
          <p:nvSpPr>
            <p:cNvPr id="25" name="Round Same Side Corner Rectangle 29">
              <a:extLst>
                <a:ext uri="{FF2B5EF4-FFF2-40B4-BE49-F238E27FC236}">
                  <a16:creationId xmlns:a16="http://schemas.microsoft.com/office/drawing/2014/main" xmlns="" id="{9211B59A-A20F-4822-9D6B-B7D610E4472D}"/>
                </a:ext>
              </a:extLst>
            </p:cNvPr>
            <p:cNvSpPr/>
            <p:nvPr/>
          </p:nvSpPr>
          <p:spPr>
            <a:xfrm rot="5400000">
              <a:off x="2301964" y="1094967"/>
              <a:ext cx="508859" cy="1124386"/>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26" name="Round Same Side Corner Rectangle 45">
              <a:extLst>
                <a:ext uri="{FF2B5EF4-FFF2-40B4-BE49-F238E27FC236}">
                  <a16:creationId xmlns:a16="http://schemas.microsoft.com/office/drawing/2014/main" xmlns="" id="{F0890DAD-825D-4075-84D8-C450AC56B73B}"/>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27" name="Rectangle 62">
              <a:extLst>
                <a:ext uri="{FF2B5EF4-FFF2-40B4-BE49-F238E27FC236}">
                  <a16:creationId xmlns:a16="http://schemas.microsoft.com/office/drawing/2014/main" xmlns="" id="{9F291D1A-121C-4BEC-83A9-D1D52CD2C6AF}"/>
                </a:ext>
              </a:extLst>
            </p:cNvPr>
            <p:cNvSpPr/>
            <p:nvPr/>
          </p:nvSpPr>
          <p:spPr>
            <a:xfrm>
              <a:off x="2053958" y="1402731"/>
              <a:ext cx="1064629"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白盒测试</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28" name="Rectangle 62">
              <a:extLst>
                <a:ext uri="{FF2B5EF4-FFF2-40B4-BE49-F238E27FC236}">
                  <a16:creationId xmlns:a16="http://schemas.microsoft.com/office/drawing/2014/main" xmlns="" id="{F46AF1A8-A6BF-4654-8697-0E5B794F7D4D}"/>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pic>
        <p:nvPicPr>
          <p:cNvPr id="13" name="图片 12">
            <a:extLst>
              <a:ext uri="{FF2B5EF4-FFF2-40B4-BE49-F238E27FC236}">
                <a16:creationId xmlns:a16="http://schemas.microsoft.com/office/drawing/2014/main" xmlns="" id="{18E5E61D-2263-4DC8-AFA9-ABCC19D75A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33568" y="4581927"/>
            <a:ext cx="2016224" cy="2016224"/>
          </a:xfrm>
          <a:prstGeom prst="rect">
            <a:avLst/>
          </a:prstGeom>
        </p:spPr>
      </p:pic>
    </p:spTree>
    <p:extLst>
      <p:ext uri="{BB962C8B-B14F-4D97-AF65-F5344CB8AC3E}">
        <p14:creationId xmlns:p14="http://schemas.microsoft.com/office/powerpoint/2010/main" val="331492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p:tgtEl>
                                          <p:spTgt spid="24"/>
                                        </p:tgtEl>
                                        <p:attrNameLst>
                                          <p:attrName>ppt_x</p:attrName>
                                        </p:attrNameLst>
                                      </p:cBhvr>
                                      <p:tavLst>
                                        <p:tav tm="0">
                                          <p:val>
                                            <p:strVal val="#ppt_x-#ppt_w*1.125000"/>
                                          </p:val>
                                        </p:tav>
                                        <p:tav tm="100000">
                                          <p:val>
                                            <p:strVal val="#ppt_x"/>
                                          </p:val>
                                        </p:tav>
                                      </p:tavLst>
                                    </p:anim>
                                    <p:animEffect transition="in" filter="wipe(right)">
                                      <p:cBhvr>
                                        <p:cTn id="12" dur="500"/>
                                        <p:tgtEl>
                                          <p:spTgt spid="24"/>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2" presetClass="entr" presetSubtype="2"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p:tgtEl>
                                          <p:spTgt spid="13"/>
                                        </p:tgtEl>
                                        <p:attrNameLst>
                                          <p:attrName>ppt_x</p:attrName>
                                        </p:attrNameLst>
                                      </p:cBhvr>
                                      <p:tavLst>
                                        <p:tav tm="0">
                                          <p:val>
                                            <p:strVal val="#ppt_x+#ppt_w*1.125000"/>
                                          </p:val>
                                        </p:tav>
                                        <p:tav tm="100000">
                                          <p:val>
                                            <p:strVal val="#ppt_x"/>
                                          </p:val>
                                        </p:tav>
                                      </p:tavLst>
                                    </p:anim>
                                    <p:animEffect transition="in" filter="wipe(left)">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5202512" y="837929"/>
            <a:ext cx="2453727" cy="474140"/>
            <a:chOff x="5202512" y="837929"/>
            <a:chExt cx="2453727"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413713" y="837929"/>
              <a:ext cx="2031326"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渗透测试方法</a:t>
              </a:r>
            </a:p>
          </p:txBody>
        </p:sp>
      </p:grpSp>
      <p:grpSp>
        <p:nvGrpSpPr>
          <p:cNvPr id="3" name="组合 2">
            <a:extLst>
              <a:ext uri="{FF2B5EF4-FFF2-40B4-BE49-F238E27FC236}">
                <a16:creationId xmlns:a16="http://schemas.microsoft.com/office/drawing/2014/main" xmlns="" id="{D75C4DDC-0F47-41DF-B732-BA9A8C381F6E}"/>
              </a:ext>
            </a:extLst>
          </p:cNvPr>
          <p:cNvGrpSpPr/>
          <p:nvPr/>
        </p:nvGrpSpPr>
        <p:grpSpPr>
          <a:xfrm>
            <a:off x="1424254" y="2346854"/>
            <a:ext cx="9442482" cy="3456371"/>
            <a:chOff x="1379381" y="2896244"/>
            <a:chExt cx="9442482" cy="2004225"/>
          </a:xfrm>
          <a:solidFill>
            <a:schemeClr val="bg1">
              <a:lumMod val="85000"/>
            </a:schemeClr>
          </a:solidFill>
        </p:grpSpPr>
        <p:sp>
          <p:nvSpPr>
            <p:cNvPr id="2" name="矩形: 圆角 1">
              <a:extLst>
                <a:ext uri="{FF2B5EF4-FFF2-40B4-BE49-F238E27FC236}">
                  <a16:creationId xmlns:a16="http://schemas.microsoft.com/office/drawing/2014/main" xmlns="" id="{B08936BA-B56C-4346-80A0-39C17A4C3F8F}"/>
                </a:ext>
              </a:extLst>
            </p:cNvPr>
            <p:cNvSpPr/>
            <p:nvPr/>
          </p:nvSpPr>
          <p:spPr>
            <a:xfrm>
              <a:off x="1379381" y="2896244"/>
              <a:ext cx="9442482" cy="2004225"/>
            </a:xfrm>
            <a:prstGeom prst="roundRect">
              <a:avLst/>
            </a:prstGeom>
            <a:noFill/>
            <a:ln w="19050">
              <a:solidFill>
                <a:srgbClr val="0050A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a:extLst>
                <a:ext uri="{FF2B5EF4-FFF2-40B4-BE49-F238E27FC236}">
                  <a16:creationId xmlns:a16="http://schemas.microsoft.com/office/drawing/2014/main" xmlns="" id="{B6043767-DC6B-4254-9127-2CD5CBDB1CF9}"/>
                </a:ext>
              </a:extLst>
            </p:cNvPr>
            <p:cNvSpPr/>
            <p:nvPr/>
          </p:nvSpPr>
          <p:spPr>
            <a:xfrm>
              <a:off x="1451389" y="2968253"/>
              <a:ext cx="9298466" cy="1883327"/>
            </a:xfrm>
            <a:prstGeom prst="rect">
              <a:avLst/>
            </a:prstGeom>
            <a:noFill/>
          </p:spPr>
          <p:txBody>
            <a:bodyPr wrap="square">
              <a:spAutoFit/>
            </a:bodyPr>
            <a:lstStyle/>
            <a:p>
              <a:pPr algn="just">
                <a:lnSpc>
                  <a:spcPct val="15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隐秘测试是对被测单位而言的，通常情况下，接受渗透测试的单位网络管理部门会收到通知：在某些时段进行测试。因此能够监测网络中出现的变化。但隐秘测试则被测单位也仅有极少数人知晓测试的存在，因此能够有效地检验单位中的信息安全事件监控、响应、恢复做得是否到位。</a:t>
              </a:r>
            </a:p>
          </p:txBody>
        </p:sp>
      </p:grpSp>
      <p:grpSp>
        <p:nvGrpSpPr>
          <p:cNvPr id="24" name="组合 23">
            <a:extLst>
              <a:ext uri="{FF2B5EF4-FFF2-40B4-BE49-F238E27FC236}">
                <a16:creationId xmlns:a16="http://schemas.microsoft.com/office/drawing/2014/main" xmlns="" id="{BFADEB1C-86CA-4238-A6AB-9F725F6A462B}"/>
              </a:ext>
            </a:extLst>
          </p:cNvPr>
          <p:cNvGrpSpPr/>
          <p:nvPr/>
        </p:nvGrpSpPr>
        <p:grpSpPr>
          <a:xfrm>
            <a:off x="596727" y="1595296"/>
            <a:ext cx="2448272" cy="508861"/>
            <a:chOff x="1420106" y="1402730"/>
            <a:chExt cx="1698481" cy="508861"/>
          </a:xfrm>
          <a:effectLst>
            <a:outerShdw blurRad="50800" dist="38100" dir="2700000" algn="tl" rotWithShape="0">
              <a:prstClr val="black">
                <a:alpha val="20000"/>
              </a:prstClr>
            </a:outerShdw>
          </a:effectLst>
        </p:grpSpPr>
        <p:sp>
          <p:nvSpPr>
            <p:cNvPr id="25" name="Round Same Side Corner Rectangle 29">
              <a:extLst>
                <a:ext uri="{FF2B5EF4-FFF2-40B4-BE49-F238E27FC236}">
                  <a16:creationId xmlns:a16="http://schemas.microsoft.com/office/drawing/2014/main" xmlns="" id="{9211B59A-A20F-4822-9D6B-B7D610E4472D}"/>
                </a:ext>
              </a:extLst>
            </p:cNvPr>
            <p:cNvSpPr/>
            <p:nvPr/>
          </p:nvSpPr>
          <p:spPr>
            <a:xfrm rot="5400000">
              <a:off x="2301964" y="1094967"/>
              <a:ext cx="508859" cy="1124386"/>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26" name="Round Same Side Corner Rectangle 45">
              <a:extLst>
                <a:ext uri="{FF2B5EF4-FFF2-40B4-BE49-F238E27FC236}">
                  <a16:creationId xmlns:a16="http://schemas.microsoft.com/office/drawing/2014/main" xmlns="" id="{F0890DAD-825D-4075-84D8-C450AC56B73B}"/>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27" name="Rectangle 62">
              <a:extLst>
                <a:ext uri="{FF2B5EF4-FFF2-40B4-BE49-F238E27FC236}">
                  <a16:creationId xmlns:a16="http://schemas.microsoft.com/office/drawing/2014/main" xmlns="" id="{9F291D1A-121C-4BEC-83A9-D1D52CD2C6AF}"/>
                </a:ext>
              </a:extLst>
            </p:cNvPr>
            <p:cNvSpPr/>
            <p:nvPr/>
          </p:nvSpPr>
          <p:spPr>
            <a:xfrm>
              <a:off x="2053958" y="1402731"/>
              <a:ext cx="1064629"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隐秘测试</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28" name="Rectangle 62">
              <a:extLst>
                <a:ext uri="{FF2B5EF4-FFF2-40B4-BE49-F238E27FC236}">
                  <a16:creationId xmlns:a16="http://schemas.microsoft.com/office/drawing/2014/main" xmlns="" id="{F46AF1A8-A6BF-4654-8697-0E5B794F7D4D}"/>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pic>
        <p:nvPicPr>
          <p:cNvPr id="13" name="图片 12">
            <a:extLst>
              <a:ext uri="{FF2B5EF4-FFF2-40B4-BE49-F238E27FC236}">
                <a16:creationId xmlns:a16="http://schemas.microsoft.com/office/drawing/2014/main" xmlns="" id="{D2D86555-DDB5-44F9-B522-6701F5FF38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3791" y="4991379"/>
            <a:ext cx="1663960" cy="1623692"/>
          </a:xfrm>
          <a:prstGeom prst="rect">
            <a:avLst/>
          </a:prstGeom>
        </p:spPr>
      </p:pic>
    </p:spTree>
    <p:extLst>
      <p:ext uri="{BB962C8B-B14F-4D97-AF65-F5344CB8AC3E}">
        <p14:creationId xmlns:p14="http://schemas.microsoft.com/office/powerpoint/2010/main" val="1747187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p:tgtEl>
                                          <p:spTgt spid="24"/>
                                        </p:tgtEl>
                                        <p:attrNameLst>
                                          <p:attrName>ppt_x</p:attrName>
                                        </p:attrNameLst>
                                      </p:cBhvr>
                                      <p:tavLst>
                                        <p:tav tm="0">
                                          <p:val>
                                            <p:strVal val="#ppt_x-#ppt_w*1.125000"/>
                                          </p:val>
                                        </p:tav>
                                        <p:tav tm="100000">
                                          <p:val>
                                            <p:strVal val="#ppt_x"/>
                                          </p:val>
                                        </p:tav>
                                      </p:tavLst>
                                    </p:anim>
                                    <p:animEffect transition="in" filter="wipe(right)">
                                      <p:cBhvr>
                                        <p:cTn id="12" dur="500"/>
                                        <p:tgtEl>
                                          <p:spTgt spid="24"/>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2" presetClass="entr" presetSubtype="2"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p:tgtEl>
                                          <p:spTgt spid="13"/>
                                        </p:tgtEl>
                                        <p:attrNameLst>
                                          <p:attrName>ppt_x</p:attrName>
                                        </p:attrNameLst>
                                      </p:cBhvr>
                                      <p:tavLst>
                                        <p:tav tm="0">
                                          <p:val>
                                            <p:strVal val="#ppt_x+#ppt_w*1.125000"/>
                                          </p:val>
                                        </p:tav>
                                        <p:tav tm="100000">
                                          <p:val>
                                            <p:strVal val="#ppt_x"/>
                                          </p:val>
                                        </p:tav>
                                      </p:tavLst>
                                    </p:anim>
                                    <p:animEffect transition="in" filter="wipe(left)">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0"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2900983" y="3108493"/>
            <a:ext cx="7920880" cy="1015663"/>
          </a:xfrm>
          <a:prstGeom prst="rect">
            <a:avLst/>
          </a:prstGeom>
        </p:spPr>
        <p:txBody>
          <a:bodyPr wrap="square">
            <a:spAutoFit/>
          </a:bodyPr>
          <a:lstStyle/>
          <a:p>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知识点五：实验环境</a:t>
            </a:r>
            <a:endParaRPr lang="zh-CN" altLang="en-US" sz="6000" b="1" dirty="0"/>
          </a:p>
        </p:txBody>
      </p:sp>
    </p:spTree>
    <p:extLst>
      <p:ext uri="{BB962C8B-B14F-4D97-AF65-F5344CB8AC3E}">
        <p14:creationId xmlns:p14="http://schemas.microsoft.com/office/powerpoint/2010/main" val="105216216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xmlns="" id="{65EE40F9-DB82-4BF3-A465-403BE3E88C54}"/>
              </a:ext>
            </a:extLst>
          </p:cNvPr>
          <p:cNvGrpSpPr/>
          <p:nvPr/>
        </p:nvGrpSpPr>
        <p:grpSpPr>
          <a:xfrm>
            <a:off x="596727" y="875216"/>
            <a:ext cx="4680520" cy="508861"/>
            <a:chOff x="596727" y="875216"/>
            <a:chExt cx="4680520" cy="508861"/>
          </a:xfrm>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2969605" y="-923565"/>
              <a:ext cx="508859" cy="4106424"/>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629344" y="842599"/>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637445" y="875217"/>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1230579" y="875217"/>
              <a:ext cx="4046668"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en-US" altLang="zh-CN"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VMware workstation</a:t>
              </a: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的使用</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35" name="文本框 34">
            <a:extLst>
              <a:ext uri="{FF2B5EF4-FFF2-40B4-BE49-F238E27FC236}">
                <a16:creationId xmlns:a16="http://schemas.microsoft.com/office/drawing/2014/main" xmlns="" id="{A2C57A0D-0707-41A0-98AF-CC5988247A48}"/>
              </a:ext>
            </a:extLst>
          </p:cNvPr>
          <p:cNvSpPr txBox="1"/>
          <p:nvPr/>
        </p:nvSpPr>
        <p:spPr>
          <a:xfrm>
            <a:off x="1748855" y="2351238"/>
            <a:ext cx="7680278" cy="2596433"/>
          </a:xfrm>
          <a:prstGeom prst="rect">
            <a:avLst/>
          </a:prstGeom>
          <a:noFill/>
        </p:spPr>
        <p:txBody>
          <a:bodyPr wrap="square" lIns="86376" tIns="43188" rIns="86376" bIns="43188" rtlCol="0">
            <a:spAutoFit/>
          </a:bodyPr>
          <a:lstStyle/>
          <a:p>
            <a:pPr algn="just">
              <a:lnSpc>
                <a:spcPct val="15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本门课程的实验通常需要多个操作系统同时运行，一个作为目标主机，一个作为渗透测试的主机。因此，可以通过安装</a:t>
            </a:r>
            <a:r>
              <a:rPr lang="en-US" altLang="zh-CN" sz="2800"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Vmware</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workstation</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软件，在一台机器上，安装多个操作系统的虚拟机。</a:t>
            </a:r>
          </a:p>
        </p:txBody>
      </p:sp>
      <p:grpSp>
        <p:nvGrpSpPr>
          <p:cNvPr id="12" name="组合 11">
            <a:extLst>
              <a:ext uri="{FF2B5EF4-FFF2-40B4-BE49-F238E27FC236}">
                <a16:creationId xmlns:a16="http://schemas.microsoft.com/office/drawing/2014/main" xmlns="" id="{AD38CAD1-5B3A-4301-B10A-FE12693C4A28}"/>
              </a:ext>
            </a:extLst>
          </p:cNvPr>
          <p:cNvGrpSpPr/>
          <p:nvPr/>
        </p:nvGrpSpPr>
        <p:grpSpPr>
          <a:xfrm>
            <a:off x="1163357" y="1816125"/>
            <a:ext cx="10882642" cy="4320480"/>
            <a:chOff x="1163357" y="2536211"/>
            <a:chExt cx="9920689" cy="2581128"/>
          </a:xfrm>
        </p:grpSpPr>
        <p:sp>
          <p:nvSpPr>
            <p:cNvPr id="26" name="矩形: 圆角 25">
              <a:extLst>
                <a:ext uri="{FF2B5EF4-FFF2-40B4-BE49-F238E27FC236}">
                  <a16:creationId xmlns:a16="http://schemas.microsoft.com/office/drawing/2014/main" xmlns="" id="{4039F2C2-D6FB-4CC0-BB67-23178F4D3686}"/>
                </a:ext>
              </a:extLst>
            </p:cNvPr>
            <p:cNvSpPr/>
            <p:nvPr/>
          </p:nvSpPr>
          <p:spPr>
            <a:xfrm>
              <a:off x="1163357" y="2536211"/>
              <a:ext cx="9442482" cy="2376258"/>
            </a:xfrm>
            <a:prstGeom prst="roundRect">
              <a:avLst/>
            </a:prstGeom>
            <a:noFill/>
            <a:ln w="19050">
              <a:solidFill>
                <a:srgbClr val="0050A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9" name="图片 8">
              <a:extLst>
                <a:ext uri="{FF2B5EF4-FFF2-40B4-BE49-F238E27FC236}">
                  <a16:creationId xmlns:a16="http://schemas.microsoft.com/office/drawing/2014/main" xmlns="" id="{C8E4072E-639F-47BC-9348-28D3DE691C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7647" y="3317139"/>
              <a:ext cx="2206399" cy="1800200"/>
            </a:xfrm>
            <a:prstGeom prst="rect">
              <a:avLst/>
            </a:prstGeom>
          </p:spPr>
        </p:pic>
      </p:grpSp>
    </p:spTree>
    <p:extLst>
      <p:ext uri="{BB962C8B-B14F-4D97-AF65-F5344CB8AC3E}">
        <p14:creationId xmlns:p14="http://schemas.microsoft.com/office/powerpoint/2010/main" val="304473790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ppt_x</p:attrName>
                                        </p:attrNameLst>
                                      </p:cBhvr>
                                      <p:tavLst>
                                        <p:tav tm="0">
                                          <p:val>
                                            <p:strVal val="#ppt_x-#ppt_w*1.125000"/>
                                          </p:val>
                                        </p:tav>
                                        <p:tav tm="100000">
                                          <p:val>
                                            <p:strVal val="#ppt_x"/>
                                          </p:val>
                                        </p:tav>
                                      </p:tavLst>
                                    </p:anim>
                                    <p:animEffect transition="in" filter="wipe(right)">
                                      <p:cBhvr>
                                        <p:cTn id="8" dur="500"/>
                                        <p:tgtEl>
                                          <p:spTgt spid="6"/>
                                        </p:tgtEl>
                                      </p:cBhvr>
                                    </p:animEffect>
                                  </p:childTnLst>
                                </p:cTn>
                              </p:par>
                            </p:childTnLst>
                          </p:cTn>
                        </p:par>
                        <p:par>
                          <p:cTn id="9" fill="hold">
                            <p:stCondLst>
                              <p:cond delay="500"/>
                            </p:stCondLst>
                            <p:childTnLst>
                              <p:par>
                                <p:cTn id="10" presetID="21" presetClass="entr" presetSubtype="1"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heel(1)">
                                      <p:cBhvr>
                                        <p:cTn id="12" dur="2000"/>
                                        <p:tgtEl>
                                          <p:spTgt spid="12"/>
                                        </p:tgtEl>
                                      </p:cBhvr>
                                    </p:animEffect>
                                  </p:childTnLst>
                                </p:cTn>
                              </p:par>
                            </p:childTnLst>
                          </p:cTn>
                        </p:par>
                        <p:par>
                          <p:cTn id="13" fill="hold">
                            <p:stCondLst>
                              <p:cond delay="2500"/>
                            </p:stCondLst>
                            <p:childTnLst>
                              <p:par>
                                <p:cTn id="14" presetID="22" presetClass="entr" presetSubtype="1"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up)">
                                      <p:cBhvr>
                                        <p:cTn id="1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xmlns="" id="{9B6819E1-40D7-4992-8BCC-8250214EAAA9}"/>
              </a:ext>
            </a:extLst>
          </p:cNvPr>
          <p:cNvGrpSpPr/>
          <p:nvPr/>
        </p:nvGrpSpPr>
        <p:grpSpPr>
          <a:xfrm>
            <a:off x="884759" y="2228914"/>
            <a:ext cx="9762776" cy="1384995"/>
            <a:chOff x="4933525" y="2379591"/>
            <a:chExt cx="9762776" cy="1384995"/>
          </a:xfrm>
        </p:grpSpPr>
        <p:sp>
          <p:nvSpPr>
            <p:cNvPr id="13" name="六边形 12">
              <a:extLst>
                <a:ext uri="{FF2B5EF4-FFF2-40B4-BE49-F238E27FC236}">
                  <a16:creationId xmlns:a16="http://schemas.microsoft.com/office/drawing/2014/main" xmlns="" id="{455939A7-15B5-43CF-BCC4-546F71572AD2}"/>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sp>
          <p:nvSpPr>
            <p:cNvPr id="14" name="文本框 7">
              <a:extLst>
                <a:ext uri="{FF2B5EF4-FFF2-40B4-BE49-F238E27FC236}">
                  <a16:creationId xmlns:a16="http://schemas.microsoft.com/office/drawing/2014/main" xmlns="" id="{675680F7-BC50-46F9-9E71-02186525065B}"/>
                </a:ext>
              </a:extLst>
            </p:cNvPr>
            <p:cNvSpPr txBox="1">
              <a:spLocks noChangeArrowheads="1"/>
            </p:cNvSpPr>
            <p:nvPr/>
          </p:nvSpPr>
          <p:spPr bwMode="auto">
            <a:xfrm>
              <a:off x="6733726" y="2379591"/>
              <a:ext cx="796257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en-US" altLang="zh-CN" sz="2800" dirty="0">
                  <a:solidFill>
                    <a:schemeClr val="tx1">
                      <a:lumMod val="65000"/>
                      <a:lumOff val="35000"/>
                    </a:schemeClr>
                  </a:solidFill>
                  <a:latin typeface="微软雅黑" pitchFamily="34" charset="-122"/>
                </a:rPr>
                <a:t>vmnet1</a:t>
              </a:r>
              <a:r>
                <a:rPr lang="zh-CN" altLang="en-US" sz="2800" dirty="0">
                  <a:solidFill>
                    <a:schemeClr val="tx1">
                      <a:lumMod val="65000"/>
                      <a:lumOff val="35000"/>
                    </a:schemeClr>
                  </a:solidFill>
                  <a:latin typeface="微软雅黑" pitchFamily="34" charset="-122"/>
                </a:rPr>
                <a:t>是</a:t>
              </a:r>
              <a:r>
                <a:rPr lang="en-US" altLang="zh-CN" sz="2800" dirty="0">
                  <a:solidFill>
                    <a:schemeClr val="tx1">
                      <a:lumMod val="65000"/>
                      <a:lumOff val="35000"/>
                    </a:schemeClr>
                  </a:solidFill>
                  <a:latin typeface="微软雅黑" pitchFamily="34" charset="-122"/>
                </a:rPr>
                <a:t>host-only</a:t>
              </a:r>
              <a:r>
                <a:rPr lang="zh-CN" altLang="en-US" sz="2800" dirty="0">
                  <a:solidFill>
                    <a:schemeClr val="tx1">
                      <a:lumMod val="65000"/>
                      <a:lumOff val="35000"/>
                    </a:schemeClr>
                  </a:solidFill>
                  <a:latin typeface="微软雅黑" pitchFamily="34" charset="-122"/>
                </a:rPr>
                <a:t>，也就是说，仅将虚拟机和真实系统连上了，虚拟机可以与真实系统相互共享文件，但是虚拟机无法访问外部互联网。</a:t>
              </a:r>
              <a:endParaRPr lang="zh-CN" altLang="en-US" sz="1600" dirty="0">
                <a:solidFill>
                  <a:schemeClr val="tx1">
                    <a:lumMod val="65000"/>
                    <a:lumOff val="35000"/>
                  </a:schemeClr>
                </a:solidFill>
                <a:latin typeface="微软雅黑" pitchFamily="34" charset="-122"/>
              </a:endParaRPr>
            </a:p>
          </p:txBody>
        </p:sp>
        <p:cxnSp>
          <p:nvCxnSpPr>
            <p:cNvPr id="15" name="直接连接符 14">
              <a:extLst>
                <a:ext uri="{FF2B5EF4-FFF2-40B4-BE49-F238E27FC236}">
                  <a16:creationId xmlns:a16="http://schemas.microsoft.com/office/drawing/2014/main" xmlns="" id="{C336280F-4145-4558-AA34-5B6E285C482B}"/>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xmlns="" id="{6251FD32-D951-458B-A15B-595F1421869B}"/>
              </a:ext>
            </a:extLst>
          </p:cNvPr>
          <p:cNvGrpSpPr/>
          <p:nvPr/>
        </p:nvGrpSpPr>
        <p:grpSpPr>
          <a:xfrm>
            <a:off x="884759" y="4124443"/>
            <a:ext cx="10225137" cy="1384995"/>
            <a:chOff x="4933525" y="2379590"/>
            <a:chExt cx="10225137" cy="1384995"/>
          </a:xfrm>
        </p:grpSpPr>
        <p:sp>
          <p:nvSpPr>
            <p:cNvPr id="17" name="六边形 16">
              <a:extLst>
                <a:ext uri="{FF2B5EF4-FFF2-40B4-BE49-F238E27FC236}">
                  <a16:creationId xmlns:a16="http://schemas.microsoft.com/office/drawing/2014/main" xmlns="" id="{5C3339BD-D235-4E2A-9E4F-AE6A2B287B4F}"/>
                </a:ext>
              </a:extLst>
            </p:cNvPr>
            <p:cNvSpPr/>
            <p:nvPr/>
          </p:nvSpPr>
          <p:spPr>
            <a:xfrm>
              <a:off x="4933525" y="2542866"/>
              <a:ext cx="1227414"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sp>
          <p:nvSpPr>
            <p:cNvPr id="18" name="文本框 7">
              <a:extLst>
                <a:ext uri="{FF2B5EF4-FFF2-40B4-BE49-F238E27FC236}">
                  <a16:creationId xmlns:a16="http://schemas.microsoft.com/office/drawing/2014/main" xmlns="" id="{9E0206E6-2E89-4890-B8D0-06F6CD3E19C4}"/>
                </a:ext>
              </a:extLst>
            </p:cNvPr>
            <p:cNvSpPr txBox="1">
              <a:spLocks noChangeArrowheads="1"/>
            </p:cNvSpPr>
            <p:nvPr/>
          </p:nvSpPr>
          <p:spPr bwMode="auto">
            <a:xfrm>
              <a:off x="6733726" y="2379590"/>
              <a:ext cx="8424936"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en-US" altLang="zh-CN" sz="2800" dirty="0">
                  <a:solidFill>
                    <a:schemeClr val="tx1">
                      <a:lumMod val="65000"/>
                      <a:lumOff val="35000"/>
                    </a:schemeClr>
                  </a:solidFill>
                  <a:latin typeface="微软雅黑" pitchFamily="34" charset="-122"/>
                </a:rPr>
                <a:t>vmnet8</a:t>
              </a:r>
              <a:r>
                <a:rPr lang="zh-CN" altLang="en-US" sz="2800" dirty="0">
                  <a:solidFill>
                    <a:schemeClr val="tx1">
                      <a:lumMod val="65000"/>
                      <a:lumOff val="35000"/>
                    </a:schemeClr>
                  </a:solidFill>
                  <a:latin typeface="微软雅黑" pitchFamily="34" charset="-122"/>
                </a:rPr>
                <a:t>是</a:t>
              </a:r>
              <a:r>
                <a:rPr lang="en-US" altLang="zh-CN" sz="2800" dirty="0">
                  <a:solidFill>
                    <a:schemeClr val="tx1">
                      <a:lumMod val="65000"/>
                      <a:lumOff val="35000"/>
                    </a:schemeClr>
                  </a:solidFill>
                  <a:latin typeface="微软雅黑" pitchFamily="34" charset="-122"/>
                </a:rPr>
                <a:t>NAT(Network Address Translation,</a:t>
              </a:r>
              <a:r>
                <a:rPr lang="zh-CN" altLang="en-US" sz="2800" dirty="0">
                  <a:solidFill>
                    <a:schemeClr val="tx1">
                      <a:lumMod val="65000"/>
                      <a:lumOff val="35000"/>
                    </a:schemeClr>
                  </a:solidFill>
                  <a:latin typeface="微软雅黑" pitchFamily="34" charset="-122"/>
                </a:rPr>
                <a:t>网络地址转换</a:t>
              </a:r>
              <a:r>
                <a:rPr lang="en-US" altLang="zh-CN" sz="2800" dirty="0">
                  <a:solidFill>
                    <a:schemeClr val="tx1">
                      <a:lumMod val="65000"/>
                      <a:lumOff val="35000"/>
                    </a:schemeClr>
                  </a:solidFill>
                  <a:latin typeface="微软雅黑" pitchFamily="34" charset="-122"/>
                </a:rPr>
                <a:t>)</a:t>
              </a:r>
              <a:r>
                <a:rPr lang="zh-CN" altLang="en-US" sz="2800" dirty="0">
                  <a:solidFill>
                    <a:schemeClr val="tx1">
                      <a:lumMod val="65000"/>
                      <a:lumOff val="35000"/>
                    </a:schemeClr>
                  </a:solidFill>
                  <a:latin typeface="微软雅黑" pitchFamily="34" charset="-122"/>
                </a:rPr>
                <a:t>，虚拟机和真实系统可以相互共享，又都能访问外部互联网，虚拟机借用真实系统的</a:t>
              </a:r>
              <a:r>
                <a:rPr lang="en-US" altLang="zh-CN" sz="2800" dirty="0">
                  <a:solidFill>
                    <a:schemeClr val="tx1">
                      <a:lumMod val="65000"/>
                      <a:lumOff val="35000"/>
                    </a:schemeClr>
                  </a:solidFill>
                  <a:latin typeface="微软雅黑" pitchFamily="34" charset="-122"/>
                </a:rPr>
                <a:t>IP</a:t>
              </a:r>
              <a:r>
                <a:rPr lang="zh-CN" altLang="en-US" sz="2800" dirty="0">
                  <a:solidFill>
                    <a:schemeClr val="tx1">
                      <a:lumMod val="65000"/>
                      <a:lumOff val="35000"/>
                    </a:schemeClr>
                  </a:solidFill>
                  <a:latin typeface="微软雅黑" pitchFamily="34" charset="-122"/>
                </a:rPr>
                <a:t>上网 。</a:t>
              </a:r>
              <a:endParaRPr lang="zh-CN" altLang="en-US" sz="1600" dirty="0">
                <a:solidFill>
                  <a:schemeClr val="tx1">
                    <a:lumMod val="65000"/>
                    <a:lumOff val="35000"/>
                  </a:schemeClr>
                </a:solidFill>
                <a:latin typeface="微软雅黑" pitchFamily="34" charset="-122"/>
              </a:endParaRPr>
            </a:p>
          </p:txBody>
        </p:sp>
        <p:cxnSp>
          <p:nvCxnSpPr>
            <p:cNvPr id="19" name="直接连接符 18">
              <a:extLst>
                <a:ext uri="{FF2B5EF4-FFF2-40B4-BE49-F238E27FC236}">
                  <a16:creationId xmlns:a16="http://schemas.microsoft.com/office/drawing/2014/main" xmlns="" id="{C90F9F80-AFCA-4DF6-8B71-11A3E538343E}"/>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 name="矩形 1">
            <a:extLst>
              <a:ext uri="{FF2B5EF4-FFF2-40B4-BE49-F238E27FC236}">
                <a16:creationId xmlns:a16="http://schemas.microsoft.com/office/drawing/2014/main" xmlns="" id="{6E7A7ECB-09ED-4B51-86F9-A74CD9D20684}"/>
              </a:ext>
            </a:extLst>
          </p:cNvPr>
          <p:cNvSpPr/>
          <p:nvPr/>
        </p:nvSpPr>
        <p:spPr>
          <a:xfrm>
            <a:off x="884759" y="1179771"/>
            <a:ext cx="10873208" cy="1384995"/>
          </a:xfrm>
          <a:prstGeom prst="rect">
            <a:avLst/>
          </a:prstGeom>
        </p:spPr>
        <p:txBody>
          <a:bodyPr wrap="square">
            <a:spAutoFit/>
          </a:bodyPr>
          <a:lstStyle/>
          <a:p>
            <a:r>
              <a:rPr lang="zh-CN" altLang="en-US" sz="2800" b="1"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安装完</a:t>
            </a:r>
            <a:r>
              <a:rPr lang="en-US" altLang="zh-CN" sz="2800" b="1" dirty="0" err="1">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Vmware</a:t>
            </a:r>
            <a:r>
              <a:rPr lang="en-US" altLang="zh-CN" sz="2800" b="1"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 workstation</a:t>
            </a:r>
            <a:r>
              <a:rPr lang="zh-CN" altLang="en-US" sz="2800" b="1"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之后，将在本机发现</a:t>
            </a:r>
            <a:r>
              <a:rPr lang="en-US" altLang="zh-CN" sz="2800" b="1"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vmnet1</a:t>
            </a:r>
            <a:r>
              <a:rPr lang="zh-CN" altLang="en-US" sz="2800" b="1"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800" b="1"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vmnet8</a:t>
            </a:r>
            <a:r>
              <a:rPr lang="zh-CN" altLang="en-US" sz="2800" b="1"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两个虚拟的网络连接：</a:t>
            </a:r>
            <a:r>
              <a:rPr lang="en-US" altLang="zh-CN" sz="2800" b="1"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
            </a:r>
            <a:br>
              <a:rPr lang="en-US" altLang="zh-CN" sz="2800" b="1"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br>
            <a:endParaRPr lang="zh-CN" altLang="en-US" sz="2800" b="1"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 name="图片 3">
            <a:extLst>
              <a:ext uri="{FF2B5EF4-FFF2-40B4-BE49-F238E27FC236}">
                <a16:creationId xmlns:a16="http://schemas.microsoft.com/office/drawing/2014/main" xmlns="" id="{CA178776-9987-4E6F-B521-E1B2B96A59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7807" y="5007135"/>
            <a:ext cx="2280708" cy="2225515"/>
          </a:xfrm>
          <a:prstGeom prst="rect">
            <a:avLst/>
          </a:prstGeom>
        </p:spPr>
      </p:pic>
    </p:spTree>
    <p:extLst>
      <p:ext uri="{BB962C8B-B14F-4D97-AF65-F5344CB8AC3E}">
        <p14:creationId xmlns:p14="http://schemas.microsoft.com/office/powerpoint/2010/main" val="255685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left)">
                                      <p:cBhvr>
                                        <p:cTn id="14" dur="500"/>
                                        <p:tgtEl>
                                          <p:spTgt spid="11"/>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xmlns="" id="{566EE0FC-42C5-4FCF-937A-22DC99A7E12D}"/>
              </a:ext>
            </a:extLst>
          </p:cNvPr>
          <p:cNvGrpSpPr/>
          <p:nvPr/>
        </p:nvGrpSpPr>
        <p:grpSpPr>
          <a:xfrm>
            <a:off x="1263230" y="663996"/>
            <a:ext cx="10332290" cy="4565098"/>
            <a:chOff x="1263230" y="1960272"/>
            <a:chExt cx="10332290" cy="3067045"/>
          </a:xfrm>
        </p:grpSpPr>
        <p:sp>
          <p:nvSpPr>
            <p:cNvPr id="21" name="矩形: 圆角 20">
              <a:extLst>
                <a:ext uri="{FF2B5EF4-FFF2-40B4-BE49-F238E27FC236}">
                  <a16:creationId xmlns:a16="http://schemas.microsoft.com/office/drawing/2014/main" xmlns="" id="{877A8977-2283-4AD4-BA00-9BAC8F9B3E9F}"/>
                </a:ext>
              </a:extLst>
            </p:cNvPr>
            <p:cNvSpPr/>
            <p:nvPr/>
          </p:nvSpPr>
          <p:spPr>
            <a:xfrm>
              <a:off x="1263230" y="1960272"/>
              <a:ext cx="10332290" cy="3067045"/>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pPr>
                <a:lnSpc>
                  <a:spcPct val="150000"/>
                </a:lnSpc>
              </a:pP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2" name="矩形 21">
              <a:extLst>
                <a:ext uri="{FF2B5EF4-FFF2-40B4-BE49-F238E27FC236}">
                  <a16:creationId xmlns:a16="http://schemas.microsoft.com/office/drawing/2014/main" xmlns="" id="{C61FE569-3F87-4FB5-927A-D3205CA176BC}"/>
                </a:ext>
              </a:extLst>
            </p:cNvPr>
            <p:cNvSpPr/>
            <p:nvPr/>
          </p:nvSpPr>
          <p:spPr>
            <a:xfrm>
              <a:off x="1676847" y="2247949"/>
              <a:ext cx="9649072" cy="1747668"/>
            </a:xfrm>
            <a:prstGeom prst="rect">
              <a:avLst/>
            </a:prstGeom>
          </p:spPr>
          <p:txBody>
            <a:bodyPr wrap="square">
              <a:spAutoFit/>
            </a:bodyPr>
            <a:lstStyle/>
            <a:p>
              <a:pPr algn="just">
                <a:lnSpc>
                  <a:spcPct val="150000"/>
                </a:lnSpc>
                <a:spcBef>
                  <a:spcPts val="0"/>
                </a:spcBef>
                <a:spcAft>
                  <a:spcPts val="0"/>
                </a:spcAft>
              </a:pP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正常采用默认设置安装，虚拟机是可以上网的。如果安装完多个虚拟操作系统后，发现系统之间不能实现网络互连（也就是通过</a:t>
              </a: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ping</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命令，不能</a:t>
              </a: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ping</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通另外操作系统的</a:t>
              </a: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IP</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地址），或者可以网络互连，但是却不能访问外网，则可以做如下尝试：</a:t>
              </a:r>
            </a:p>
          </p:txBody>
        </p:sp>
      </p:grpSp>
      <p:pic>
        <p:nvPicPr>
          <p:cNvPr id="7" name="图片 6">
            <a:extLst>
              <a:ext uri="{FF2B5EF4-FFF2-40B4-BE49-F238E27FC236}">
                <a16:creationId xmlns:a16="http://schemas.microsoft.com/office/drawing/2014/main" xmlns="" id="{7DF2BF63-1DF9-44C6-BD39-9E41E9967F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9575" y="3594648"/>
            <a:ext cx="3599695" cy="3599695"/>
          </a:xfrm>
          <a:prstGeom prst="rect">
            <a:avLst/>
          </a:prstGeom>
        </p:spPr>
      </p:pic>
    </p:spTree>
    <p:extLst>
      <p:ext uri="{BB962C8B-B14F-4D97-AF65-F5344CB8AC3E}">
        <p14:creationId xmlns:p14="http://schemas.microsoft.com/office/powerpoint/2010/main" val="370568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par>
                          <p:cTn id="10" fill="hold">
                            <p:stCondLst>
                              <p:cond delay="500"/>
                            </p:stCondLst>
                            <p:childTnLst>
                              <p:par>
                                <p:cTn id="11" presetID="12" presetClass="entr" presetSubtype="2"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p:tgtEl>
                                          <p:spTgt spid="7"/>
                                        </p:tgtEl>
                                        <p:attrNameLst>
                                          <p:attrName>ppt_x</p:attrName>
                                        </p:attrNameLst>
                                      </p:cBhvr>
                                      <p:tavLst>
                                        <p:tav tm="0">
                                          <p:val>
                                            <p:strVal val="#ppt_x+#ppt_w*1.125000"/>
                                          </p:val>
                                        </p:tav>
                                        <p:tav tm="100000">
                                          <p:val>
                                            <p:strVal val="#ppt_x"/>
                                          </p:val>
                                        </p:tav>
                                      </p:tavLst>
                                    </p:anim>
                                    <p:animEffect transition="in" filter="wipe(left)">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2B80B1DC-5B09-47B6-BA0E-9D3698E28C9E}"/>
              </a:ext>
            </a:extLst>
          </p:cNvPr>
          <p:cNvGrpSpPr/>
          <p:nvPr/>
        </p:nvGrpSpPr>
        <p:grpSpPr>
          <a:xfrm>
            <a:off x="596727" y="875215"/>
            <a:ext cx="4694740" cy="508862"/>
            <a:chOff x="596727" y="875215"/>
            <a:chExt cx="4694740" cy="508862"/>
          </a:xfrm>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2984809" y="-778564"/>
              <a:ext cx="508859" cy="3816424"/>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738340" y="733602"/>
              <a:ext cx="508861" cy="792088"/>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637445" y="875218"/>
              <a:ext cx="751370"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1244799" y="875217"/>
              <a:ext cx="4046668"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虚拟机的网卡设置为</a:t>
              </a:r>
              <a:r>
                <a:rPr lang="en-US" altLang="zh-CN"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vmnet8</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grpSp>
        <p:nvGrpSpPr>
          <p:cNvPr id="4" name="组合 3">
            <a:extLst>
              <a:ext uri="{FF2B5EF4-FFF2-40B4-BE49-F238E27FC236}">
                <a16:creationId xmlns:a16="http://schemas.microsoft.com/office/drawing/2014/main" xmlns="" id="{6D14F1D8-358D-49DF-8A67-9BCD55AB48E4}"/>
              </a:ext>
            </a:extLst>
          </p:cNvPr>
          <p:cNvGrpSpPr/>
          <p:nvPr/>
        </p:nvGrpSpPr>
        <p:grpSpPr>
          <a:xfrm>
            <a:off x="2123115" y="1418629"/>
            <a:ext cx="9274812" cy="5078016"/>
            <a:chOff x="3261023" y="2032149"/>
            <a:chExt cx="6336704" cy="3672408"/>
          </a:xfrm>
        </p:grpSpPr>
        <p:pic>
          <p:nvPicPr>
            <p:cNvPr id="11" name="Picture 3">
              <a:extLst>
                <a:ext uri="{FF2B5EF4-FFF2-40B4-BE49-F238E27FC236}">
                  <a16:creationId xmlns:a16="http://schemas.microsoft.com/office/drawing/2014/main" xmlns="" id="{CE775BEA-CABE-4C75-9548-C63BF26AC599}"/>
                </a:ext>
              </a:extLst>
            </p:cNvPr>
            <p:cNvPicPr>
              <a:picLocks noChangeAspect="1" noChangeArrowheads="1"/>
            </p:cNvPicPr>
            <p:nvPr/>
          </p:nvPicPr>
          <p:blipFill>
            <a:blip r:embed="rId3"/>
            <a:srcRect/>
            <a:stretch>
              <a:fillRect/>
            </a:stretch>
          </p:blipFill>
          <p:spPr bwMode="auto">
            <a:xfrm>
              <a:off x="3477047" y="2120052"/>
              <a:ext cx="5929354" cy="3440489"/>
            </a:xfrm>
            <a:prstGeom prst="rect">
              <a:avLst/>
            </a:prstGeom>
            <a:noFill/>
            <a:ln w="9525">
              <a:noFill/>
              <a:miter lim="800000"/>
              <a:headEnd/>
              <a:tailEnd/>
            </a:ln>
            <a:effectLst/>
          </p:spPr>
        </p:pic>
        <p:sp>
          <p:nvSpPr>
            <p:cNvPr id="12" name="矩形 11">
              <a:extLst>
                <a:ext uri="{FF2B5EF4-FFF2-40B4-BE49-F238E27FC236}">
                  <a16:creationId xmlns:a16="http://schemas.microsoft.com/office/drawing/2014/main" xmlns="" id="{57D5B31A-922D-48D4-A5C9-03AA9A4A3A50}"/>
                </a:ext>
              </a:extLst>
            </p:cNvPr>
            <p:cNvSpPr/>
            <p:nvPr/>
          </p:nvSpPr>
          <p:spPr>
            <a:xfrm>
              <a:off x="3333031" y="2032149"/>
              <a:ext cx="6192688" cy="3672408"/>
            </a:xfrm>
            <a:prstGeom prst="rect">
              <a:avLst/>
            </a:prstGeom>
            <a:noFill/>
            <a:ln w="19050">
              <a:solidFill>
                <a:srgbClr val="0050A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xmlns="" id="{E4E155E5-CF35-4481-8E0D-30E6C3FE52CA}"/>
                </a:ext>
              </a:extLst>
            </p:cNvPr>
            <p:cNvSpPr/>
            <p:nvPr/>
          </p:nvSpPr>
          <p:spPr>
            <a:xfrm rot="5400000">
              <a:off x="3041444" y="3756785"/>
              <a:ext cx="583174" cy="144016"/>
            </a:xfrm>
            <a:prstGeom prst="rect">
              <a:avLst/>
            </a:prstGeom>
            <a:solidFill>
              <a:srgbClr val="FFA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a:extLst>
                <a:ext uri="{FF2B5EF4-FFF2-40B4-BE49-F238E27FC236}">
                  <a16:creationId xmlns:a16="http://schemas.microsoft.com/office/drawing/2014/main" xmlns="" id="{87B958E4-1F1E-429A-AB81-FFAF405D6AB1}"/>
                </a:ext>
              </a:extLst>
            </p:cNvPr>
            <p:cNvSpPr/>
            <p:nvPr/>
          </p:nvSpPr>
          <p:spPr>
            <a:xfrm rot="5400000">
              <a:off x="9234132" y="3754839"/>
              <a:ext cx="583174" cy="144016"/>
            </a:xfrm>
            <a:prstGeom prst="rect">
              <a:avLst/>
            </a:prstGeom>
            <a:solidFill>
              <a:srgbClr val="FFA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1138394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2B80B1DC-5B09-47B6-BA0E-9D3698E28C9E}"/>
              </a:ext>
            </a:extLst>
          </p:cNvPr>
          <p:cNvGrpSpPr/>
          <p:nvPr/>
        </p:nvGrpSpPr>
        <p:grpSpPr>
          <a:xfrm>
            <a:off x="596727" y="875215"/>
            <a:ext cx="4766748" cy="508862"/>
            <a:chOff x="596727" y="875215"/>
            <a:chExt cx="4766748" cy="508862"/>
          </a:xfrm>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2984809" y="-778564"/>
              <a:ext cx="508859" cy="3816424"/>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738340" y="733602"/>
              <a:ext cx="508861" cy="792088"/>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637445" y="875218"/>
              <a:ext cx="751370"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1316807" y="875217"/>
              <a:ext cx="4046668"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设置真实网络连接为共享</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grpSp>
        <p:nvGrpSpPr>
          <p:cNvPr id="7" name="组合 6">
            <a:extLst>
              <a:ext uri="{FF2B5EF4-FFF2-40B4-BE49-F238E27FC236}">
                <a16:creationId xmlns:a16="http://schemas.microsoft.com/office/drawing/2014/main" xmlns="" id="{8DA1EDB5-E4E7-4E77-B3C7-CD628C03473A}"/>
              </a:ext>
            </a:extLst>
          </p:cNvPr>
          <p:cNvGrpSpPr/>
          <p:nvPr/>
        </p:nvGrpSpPr>
        <p:grpSpPr>
          <a:xfrm>
            <a:off x="853077" y="1600101"/>
            <a:ext cx="4856218" cy="4064384"/>
            <a:chOff x="1961324" y="2141833"/>
            <a:chExt cx="3953330" cy="3294408"/>
          </a:xfrm>
        </p:grpSpPr>
        <p:sp>
          <p:nvSpPr>
            <p:cNvPr id="3" name="矩形 2">
              <a:extLst>
                <a:ext uri="{FF2B5EF4-FFF2-40B4-BE49-F238E27FC236}">
                  <a16:creationId xmlns:a16="http://schemas.microsoft.com/office/drawing/2014/main" xmlns="" id="{CFF40445-9D2C-4C46-8991-9D1EF949B281}"/>
                </a:ext>
              </a:extLst>
            </p:cNvPr>
            <p:cNvSpPr/>
            <p:nvPr/>
          </p:nvSpPr>
          <p:spPr>
            <a:xfrm>
              <a:off x="2036887" y="2141833"/>
              <a:ext cx="3816424" cy="3294408"/>
            </a:xfrm>
            <a:prstGeom prst="rect">
              <a:avLst/>
            </a:prstGeom>
            <a:noFill/>
            <a:ln w="19050">
              <a:solidFill>
                <a:srgbClr val="0050A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Picture 2">
              <a:extLst>
                <a:ext uri="{FF2B5EF4-FFF2-40B4-BE49-F238E27FC236}">
                  <a16:creationId xmlns:a16="http://schemas.microsoft.com/office/drawing/2014/main" xmlns="" id="{ACA06B55-4141-454A-8FA0-B8F0068C13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3793" y="2248173"/>
              <a:ext cx="3528392" cy="3042296"/>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xmlns="" id="{FA5CD8C0-D4DB-4F21-AA1D-4565EAEDD96F}"/>
                </a:ext>
              </a:extLst>
            </p:cNvPr>
            <p:cNvSpPr/>
            <p:nvPr/>
          </p:nvSpPr>
          <p:spPr>
            <a:xfrm rot="5400000">
              <a:off x="1741745" y="3697313"/>
              <a:ext cx="583174" cy="144016"/>
            </a:xfrm>
            <a:prstGeom prst="rect">
              <a:avLst/>
            </a:prstGeom>
            <a:solidFill>
              <a:srgbClr val="FFA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a:extLst>
                <a:ext uri="{FF2B5EF4-FFF2-40B4-BE49-F238E27FC236}">
                  <a16:creationId xmlns:a16="http://schemas.microsoft.com/office/drawing/2014/main" xmlns="" id="{FB54031C-B08E-4C92-BBA1-01D35A2A01E0}"/>
                </a:ext>
              </a:extLst>
            </p:cNvPr>
            <p:cNvSpPr/>
            <p:nvPr/>
          </p:nvSpPr>
          <p:spPr>
            <a:xfrm rot="5400000">
              <a:off x="5551059" y="3695367"/>
              <a:ext cx="583174" cy="144016"/>
            </a:xfrm>
            <a:prstGeom prst="rect">
              <a:avLst/>
            </a:prstGeom>
            <a:solidFill>
              <a:srgbClr val="FFA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8" name="组合 7">
            <a:extLst>
              <a:ext uri="{FF2B5EF4-FFF2-40B4-BE49-F238E27FC236}">
                <a16:creationId xmlns:a16="http://schemas.microsoft.com/office/drawing/2014/main" xmlns="" id="{6264AF74-2609-4A10-B81B-6C64A70D8CF8}"/>
              </a:ext>
            </a:extLst>
          </p:cNvPr>
          <p:cNvGrpSpPr/>
          <p:nvPr/>
        </p:nvGrpSpPr>
        <p:grpSpPr>
          <a:xfrm>
            <a:off x="6855079" y="1468543"/>
            <a:ext cx="4511135" cy="4956094"/>
            <a:chOff x="6855080" y="1828583"/>
            <a:chExt cx="4087994" cy="4524045"/>
          </a:xfrm>
        </p:grpSpPr>
        <p:pic>
          <p:nvPicPr>
            <p:cNvPr id="13" name="Picture 2">
              <a:extLst>
                <a:ext uri="{FF2B5EF4-FFF2-40B4-BE49-F238E27FC236}">
                  <a16:creationId xmlns:a16="http://schemas.microsoft.com/office/drawing/2014/main" xmlns="" id="{4F9B53F8-BA6D-4674-B75F-605E1E8306C4}"/>
                </a:ext>
              </a:extLst>
            </p:cNvPr>
            <p:cNvPicPr>
              <a:picLocks noChangeAspect="1" noChangeArrowheads="1"/>
            </p:cNvPicPr>
            <p:nvPr/>
          </p:nvPicPr>
          <p:blipFill>
            <a:blip r:embed="rId4"/>
            <a:srcRect/>
            <a:stretch>
              <a:fillRect/>
            </a:stretch>
          </p:blipFill>
          <p:spPr bwMode="auto">
            <a:xfrm>
              <a:off x="7077447" y="1960141"/>
              <a:ext cx="3658955" cy="4286280"/>
            </a:xfrm>
            <a:prstGeom prst="rect">
              <a:avLst/>
            </a:prstGeom>
            <a:noFill/>
            <a:ln w="9525">
              <a:noFill/>
              <a:miter lim="800000"/>
              <a:headEnd/>
              <a:tailEnd/>
            </a:ln>
          </p:spPr>
        </p:pic>
        <p:sp>
          <p:nvSpPr>
            <p:cNvPr id="18" name="矩形 17">
              <a:extLst>
                <a:ext uri="{FF2B5EF4-FFF2-40B4-BE49-F238E27FC236}">
                  <a16:creationId xmlns:a16="http://schemas.microsoft.com/office/drawing/2014/main" xmlns="" id="{7CAABFCD-8B3A-4CE8-AF17-D49DEE4C1830}"/>
                </a:ext>
              </a:extLst>
            </p:cNvPr>
            <p:cNvSpPr/>
            <p:nvPr/>
          </p:nvSpPr>
          <p:spPr>
            <a:xfrm>
              <a:off x="6933431" y="1828583"/>
              <a:ext cx="3931292" cy="4524045"/>
            </a:xfrm>
            <a:prstGeom prst="rect">
              <a:avLst/>
            </a:prstGeom>
            <a:noFill/>
            <a:ln w="19050">
              <a:solidFill>
                <a:srgbClr val="0050A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xmlns="" id="{BFC5AAB1-2BD0-4842-9100-933B43C0AF17}"/>
                </a:ext>
              </a:extLst>
            </p:cNvPr>
            <p:cNvSpPr/>
            <p:nvPr/>
          </p:nvSpPr>
          <p:spPr>
            <a:xfrm rot="5400000">
              <a:off x="6635501" y="3900802"/>
              <a:ext cx="583174" cy="144016"/>
            </a:xfrm>
            <a:prstGeom prst="rect">
              <a:avLst/>
            </a:prstGeom>
            <a:solidFill>
              <a:srgbClr val="FFA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a:extLst>
                <a:ext uri="{FF2B5EF4-FFF2-40B4-BE49-F238E27FC236}">
                  <a16:creationId xmlns:a16="http://schemas.microsoft.com/office/drawing/2014/main" xmlns="" id="{2E21C858-2683-465F-94A1-42938B00F7B6}"/>
                </a:ext>
              </a:extLst>
            </p:cNvPr>
            <p:cNvSpPr/>
            <p:nvPr/>
          </p:nvSpPr>
          <p:spPr>
            <a:xfrm rot="5400000">
              <a:off x="10579479" y="3887078"/>
              <a:ext cx="583174" cy="144016"/>
            </a:xfrm>
            <a:prstGeom prst="rect">
              <a:avLst/>
            </a:prstGeom>
            <a:solidFill>
              <a:srgbClr val="FFA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9" name="矩形 8">
            <a:extLst>
              <a:ext uri="{FF2B5EF4-FFF2-40B4-BE49-F238E27FC236}">
                <a16:creationId xmlns:a16="http://schemas.microsoft.com/office/drawing/2014/main" xmlns="" id="{22A928FF-210C-474A-BF1D-ABFA828F23DC}"/>
              </a:ext>
            </a:extLst>
          </p:cNvPr>
          <p:cNvSpPr/>
          <p:nvPr/>
        </p:nvSpPr>
        <p:spPr>
          <a:xfrm>
            <a:off x="452711" y="5664487"/>
            <a:ext cx="6385081" cy="400110"/>
          </a:xfrm>
          <a:prstGeom prst="rect">
            <a:avLst/>
          </a:prstGeom>
        </p:spPr>
        <p:txBody>
          <a:bodyPr wrap="none">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选择可用的实际网卡绑定的网络连接，点右键</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-&gt;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属性：</a:t>
            </a:r>
          </a:p>
        </p:txBody>
      </p:sp>
    </p:spTree>
    <p:extLst>
      <p:ext uri="{BB962C8B-B14F-4D97-AF65-F5344CB8AC3E}">
        <p14:creationId xmlns:p14="http://schemas.microsoft.com/office/powerpoint/2010/main" val="3959095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596727" y="875216"/>
            <a:ext cx="3147653" cy="508861"/>
            <a:chOff x="1420106" y="1402730"/>
            <a:chExt cx="3147653"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2991531" y="335362"/>
              <a:ext cx="508859" cy="2643596"/>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572234" y="1402731"/>
              <a:ext cx="1886428"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认识</a:t>
              </a:r>
              <a:r>
                <a:rPr lang="en-US" altLang="zh-CN"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Kali</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35" name="文本框 34">
            <a:extLst>
              <a:ext uri="{FF2B5EF4-FFF2-40B4-BE49-F238E27FC236}">
                <a16:creationId xmlns:a16="http://schemas.microsoft.com/office/drawing/2014/main" xmlns="" id="{A2C57A0D-0707-41A0-98AF-CC5988247A48}"/>
              </a:ext>
            </a:extLst>
          </p:cNvPr>
          <p:cNvSpPr txBox="1"/>
          <p:nvPr/>
        </p:nvSpPr>
        <p:spPr>
          <a:xfrm>
            <a:off x="1748855" y="2617087"/>
            <a:ext cx="7992888" cy="1810768"/>
          </a:xfrm>
          <a:prstGeom prst="rect">
            <a:avLst/>
          </a:prstGeom>
          <a:noFill/>
        </p:spPr>
        <p:txBody>
          <a:bodyPr wrap="square" lIns="86376" tIns="43188" rIns="86376" bIns="43188" rtlCol="0">
            <a:spAutoFit/>
          </a:bodyPr>
          <a:lstStyle/>
          <a:p>
            <a:pPr algn="just"/>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Kali Linux</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Kali</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）是专门用于渗透测试的</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Linux</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操作系统，它由</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BackTrack</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发展而来。在整合了</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IWHAX</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WHOPPIX</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Auditor</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种渗透测试专用</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Live Linux</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之后，</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BackTrack</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正式改名为</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Kali Linux</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p>
        </p:txBody>
      </p:sp>
      <p:pic>
        <p:nvPicPr>
          <p:cNvPr id="21" name="图片 20">
            <a:extLst>
              <a:ext uri="{FF2B5EF4-FFF2-40B4-BE49-F238E27FC236}">
                <a16:creationId xmlns:a16="http://schemas.microsoft.com/office/drawing/2014/main" xmlns="" id="{3D98F449-6FF5-4F42-80F4-9C49A8E355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7687" y="4345278"/>
            <a:ext cx="2206399" cy="1800200"/>
          </a:xfrm>
          <a:prstGeom prst="rect">
            <a:avLst/>
          </a:prstGeom>
        </p:spPr>
      </p:pic>
      <p:grpSp>
        <p:nvGrpSpPr>
          <p:cNvPr id="34" name="组合 33">
            <a:extLst>
              <a:ext uri="{FF2B5EF4-FFF2-40B4-BE49-F238E27FC236}">
                <a16:creationId xmlns:a16="http://schemas.microsoft.com/office/drawing/2014/main" xmlns="" id="{2EEDF417-3A35-4198-81AD-BC93581B48EA}"/>
              </a:ext>
            </a:extLst>
          </p:cNvPr>
          <p:cNvGrpSpPr/>
          <p:nvPr/>
        </p:nvGrpSpPr>
        <p:grpSpPr>
          <a:xfrm>
            <a:off x="1604839" y="2173727"/>
            <a:ext cx="8929563" cy="2736304"/>
            <a:chOff x="2036887" y="2752229"/>
            <a:chExt cx="8929563" cy="2736304"/>
          </a:xfrm>
        </p:grpSpPr>
        <p:cxnSp>
          <p:nvCxnSpPr>
            <p:cNvPr id="4" name="直接连接符 3">
              <a:extLst>
                <a:ext uri="{FF2B5EF4-FFF2-40B4-BE49-F238E27FC236}">
                  <a16:creationId xmlns:a16="http://schemas.microsoft.com/office/drawing/2014/main" xmlns="" id="{C20ACB1A-9F05-433C-8B77-9D8CA5645D92}"/>
                </a:ext>
              </a:extLst>
            </p:cNvPr>
            <p:cNvCxnSpPr/>
            <p:nvPr/>
          </p:nvCxnSpPr>
          <p:spPr>
            <a:xfrm>
              <a:off x="2036887" y="2752229"/>
              <a:ext cx="8928992" cy="0"/>
            </a:xfrm>
            <a:prstGeom prst="line">
              <a:avLst/>
            </a:prstGeom>
            <a:ln w="19050">
              <a:solidFill>
                <a:srgbClr val="0050A3"/>
              </a:solidFill>
              <a:prstDash val="sys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xmlns="" id="{4D59DF50-C852-47B9-AF1A-049C4D6290B6}"/>
                </a:ext>
              </a:extLst>
            </p:cNvPr>
            <p:cNvCxnSpPr>
              <a:cxnSpLocks/>
            </p:cNvCxnSpPr>
            <p:nvPr/>
          </p:nvCxnSpPr>
          <p:spPr>
            <a:xfrm>
              <a:off x="2036887" y="2752229"/>
              <a:ext cx="0" cy="2736304"/>
            </a:xfrm>
            <a:prstGeom prst="line">
              <a:avLst/>
            </a:prstGeom>
            <a:ln w="19050">
              <a:solidFill>
                <a:srgbClr val="0050A3"/>
              </a:solidFill>
              <a:prstDash val="sysDash"/>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xmlns="" id="{C5CBE9B1-8A50-41B8-8FCE-4692898055AD}"/>
                </a:ext>
              </a:extLst>
            </p:cNvPr>
            <p:cNvCxnSpPr/>
            <p:nvPr/>
          </p:nvCxnSpPr>
          <p:spPr>
            <a:xfrm>
              <a:off x="2036887" y="5488533"/>
              <a:ext cx="7128792" cy="0"/>
            </a:xfrm>
            <a:prstGeom prst="line">
              <a:avLst/>
            </a:prstGeom>
            <a:ln w="19050">
              <a:solidFill>
                <a:srgbClr val="0050A3"/>
              </a:solidFill>
              <a:prstDash val="sysDash"/>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xmlns="" id="{9E2D8481-8704-46FE-98C6-FC928A0E2BA2}"/>
                </a:ext>
              </a:extLst>
            </p:cNvPr>
            <p:cNvCxnSpPr/>
            <p:nvPr/>
          </p:nvCxnSpPr>
          <p:spPr>
            <a:xfrm>
              <a:off x="9165679" y="5488533"/>
              <a:ext cx="1800771" cy="0"/>
            </a:xfrm>
            <a:prstGeom prst="line">
              <a:avLst/>
            </a:prstGeom>
            <a:ln w="19050">
              <a:solidFill>
                <a:srgbClr val="0050A3"/>
              </a:solidFill>
              <a:prstDash val="sysDash"/>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xmlns="" id="{5F76B9F6-BA2C-4DAB-8E1C-79C60FE17B6E}"/>
                </a:ext>
              </a:extLst>
            </p:cNvPr>
            <p:cNvCxnSpPr/>
            <p:nvPr/>
          </p:nvCxnSpPr>
          <p:spPr>
            <a:xfrm flipV="1">
              <a:off x="10965879" y="5272509"/>
              <a:ext cx="571" cy="216024"/>
            </a:xfrm>
            <a:prstGeom prst="line">
              <a:avLst/>
            </a:prstGeom>
            <a:ln w="19050">
              <a:solidFill>
                <a:srgbClr val="0050A3"/>
              </a:solidFill>
              <a:prstDash val="sysDash"/>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xmlns="" id="{E4AADF2C-5AC2-4FE3-ABCB-C4F0D36A25AD}"/>
                </a:ext>
              </a:extLst>
            </p:cNvPr>
            <p:cNvCxnSpPr>
              <a:cxnSpLocks/>
            </p:cNvCxnSpPr>
            <p:nvPr/>
          </p:nvCxnSpPr>
          <p:spPr>
            <a:xfrm>
              <a:off x="10965879" y="2752229"/>
              <a:ext cx="0" cy="2628292"/>
            </a:xfrm>
            <a:prstGeom prst="line">
              <a:avLst/>
            </a:prstGeom>
            <a:ln w="19050">
              <a:solidFill>
                <a:srgbClr val="0050A3"/>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13332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par>
                                <p:cTn id="17" presetID="12" presetClass="entr" presetSubtype="2"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p:tgtEl>
                                          <p:spTgt spid="21"/>
                                        </p:tgtEl>
                                        <p:attrNameLst>
                                          <p:attrName>ppt_x</p:attrName>
                                        </p:attrNameLst>
                                      </p:cBhvr>
                                      <p:tavLst>
                                        <p:tav tm="0">
                                          <p:val>
                                            <p:strVal val="#ppt_x+#ppt_w*1.125000"/>
                                          </p:val>
                                        </p:tav>
                                        <p:tav tm="100000">
                                          <p:val>
                                            <p:strVal val="#ppt_x"/>
                                          </p:val>
                                        </p:tav>
                                      </p:tavLst>
                                    </p:anim>
                                    <p:animEffect transition="in" filter="wipe(left)">
                                      <p:cBhvr>
                                        <p:cTn id="2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596727" y="875216"/>
            <a:ext cx="1698481" cy="508861"/>
            <a:chOff x="1420106" y="1402730"/>
            <a:chExt cx="1698481"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2301964" y="1094967"/>
              <a:ext cx="508859" cy="1124386"/>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053958" y="1402731"/>
              <a:ext cx="991041"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病毒</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1</a:t>
              </a:r>
            </a:p>
          </p:txBody>
        </p:sp>
      </p:grpSp>
      <p:sp>
        <p:nvSpPr>
          <p:cNvPr id="35" name="文本框 34">
            <a:extLst>
              <a:ext uri="{FF2B5EF4-FFF2-40B4-BE49-F238E27FC236}">
                <a16:creationId xmlns:a16="http://schemas.microsoft.com/office/drawing/2014/main" xmlns="" id="{A2C57A0D-0707-41A0-98AF-CC5988247A48}"/>
              </a:ext>
            </a:extLst>
          </p:cNvPr>
          <p:cNvSpPr txBox="1"/>
          <p:nvPr/>
        </p:nvSpPr>
        <p:spPr>
          <a:xfrm>
            <a:off x="1100783" y="1453648"/>
            <a:ext cx="10657184" cy="1564547"/>
          </a:xfrm>
          <a:prstGeom prst="rect">
            <a:avLst/>
          </a:prstGeom>
          <a:noFill/>
        </p:spPr>
        <p:txBody>
          <a:bodyPr wrap="square" lIns="86376" tIns="43188" rIns="86376" bIns="43188" rtlCol="0">
            <a:spAutoFit/>
          </a:bodyPr>
          <a:lstStyle/>
          <a:p>
            <a:pPr algn="ju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计算机病毒</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(Computer Virus)</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，根据</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中华人民共和国计算机信息系统安全保护条例</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，病毒的明确定义是“指编制或者在计算机程序中插入的破坏计算机功能或者破坏数据，影响计算机使用并且能够自我复制的一组计算机指令或者程序代码”。</a:t>
            </a:r>
          </a:p>
        </p:txBody>
      </p:sp>
      <p:grpSp>
        <p:nvGrpSpPr>
          <p:cNvPr id="3" name="组合 2">
            <a:extLst>
              <a:ext uri="{FF2B5EF4-FFF2-40B4-BE49-F238E27FC236}">
                <a16:creationId xmlns:a16="http://schemas.microsoft.com/office/drawing/2014/main" xmlns="" id="{7805053A-AACD-4B5A-858A-F41755159678}"/>
              </a:ext>
            </a:extLst>
          </p:cNvPr>
          <p:cNvGrpSpPr/>
          <p:nvPr/>
        </p:nvGrpSpPr>
        <p:grpSpPr>
          <a:xfrm>
            <a:off x="2509653" y="2824238"/>
            <a:ext cx="3593608" cy="3376664"/>
            <a:chOff x="4581211" y="2801439"/>
            <a:chExt cx="3219239" cy="3024896"/>
          </a:xfrm>
          <a:effectLst>
            <a:outerShdw blurRad="50800" dist="38100" dir="2700000" algn="tl" rotWithShape="0">
              <a:prstClr val="black">
                <a:alpha val="20000"/>
              </a:prstClr>
            </a:outerShdw>
          </a:effectLst>
        </p:grpSpPr>
        <p:sp>
          <p:nvSpPr>
            <p:cNvPr id="37" name="ïṧḷïḓê-Straight Connector 4">
              <a:extLst>
                <a:ext uri="{FF2B5EF4-FFF2-40B4-BE49-F238E27FC236}">
                  <a16:creationId xmlns:a16="http://schemas.microsoft.com/office/drawing/2014/main" xmlns="" id="{38F9B062-BF5D-4E02-AFE0-F66DE8077428}"/>
                </a:ext>
              </a:extLst>
            </p:cNvPr>
            <p:cNvSpPr/>
            <p:nvPr/>
          </p:nvSpPr>
          <p:spPr>
            <a:xfrm flipH="1" flipV="1">
              <a:off x="5408338" y="3532214"/>
              <a:ext cx="389824" cy="389823"/>
            </a:xfrm>
            <a:prstGeom prst="line">
              <a:avLst/>
            </a:prstGeom>
            <a:ln w="12700">
              <a:solidFill>
                <a:schemeClr val="bg1">
                  <a:lumMod val="50000"/>
                </a:schemeClr>
              </a:solidFill>
              <a:miter lim="400000"/>
            </a:ln>
          </p:spPr>
          <p:txBody>
            <a:bodyPr anchor="ctr"/>
            <a:lstStyle/>
            <a:p>
              <a:pPr algn="ctr"/>
              <a:endParaRPr/>
            </a:p>
          </p:txBody>
        </p:sp>
        <p:sp>
          <p:nvSpPr>
            <p:cNvPr id="38" name="ïṧḷïḓê-Straight Connector 5">
              <a:extLst>
                <a:ext uri="{FF2B5EF4-FFF2-40B4-BE49-F238E27FC236}">
                  <a16:creationId xmlns:a16="http://schemas.microsoft.com/office/drawing/2014/main" xmlns="" id="{77E63C9A-55C1-4E50-98D1-BF63B91B4883}"/>
                </a:ext>
              </a:extLst>
            </p:cNvPr>
            <p:cNvSpPr/>
            <p:nvPr/>
          </p:nvSpPr>
          <p:spPr>
            <a:xfrm flipV="1">
              <a:off x="6583496" y="3531395"/>
              <a:ext cx="389824" cy="389823"/>
            </a:xfrm>
            <a:prstGeom prst="line">
              <a:avLst/>
            </a:prstGeom>
            <a:ln w="12700">
              <a:solidFill>
                <a:schemeClr val="bg1">
                  <a:lumMod val="50000"/>
                </a:schemeClr>
              </a:solidFill>
              <a:miter lim="400000"/>
            </a:ln>
          </p:spPr>
          <p:txBody>
            <a:bodyPr anchor="ctr"/>
            <a:lstStyle/>
            <a:p>
              <a:pPr algn="ctr"/>
              <a:endParaRPr/>
            </a:p>
          </p:txBody>
        </p:sp>
        <p:sp>
          <p:nvSpPr>
            <p:cNvPr id="39" name="i$liḋe-Straight Connector 6">
              <a:extLst>
                <a:ext uri="{FF2B5EF4-FFF2-40B4-BE49-F238E27FC236}">
                  <a16:creationId xmlns:a16="http://schemas.microsoft.com/office/drawing/2014/main" xmlns="" id="{27A4BA7A-E460-45BB-AF20-6BD231FB6006}"/>
                </a:ext>
              </a:extLst>
            </p:cNvPr>
            <p:cNvSpPr/>
            <p:nvPr/>
          </p:nvSpPr>
          <p:spPr>
            <a:xfrm>
              <a:off x="6584314" y="4706553"/>
              <a:ext cx="389824" cy="389823"/>
            </a:xfrm>
            <a:prstGeom prst="line">
              <a:avLst/>
            </a:prstGeom>
            <a:ln w="12700">
              <a:solidFill>
                <a:schemeClr val="bg1">
                  <a:lumMod val="50000"/>
                </a:schemeClr>
              </a:solidFill>
              <a:miter lim="400000"/>
            </a:ln>
          </p:spPr>
          <p:txBody>
            <a:bodyPr anchor="ctr"/>
            <a:lstStyle/>
            <a:p>
              <a:pPr algn="ctr"/>
              <a:endParaRPr/>
            </a:p>
          </p:txBody>
        </p:sp>
        <p:sp>
          <p:nvSpPr>
            <p:cNvPr id="40" name="i$liḋe-Straight Connector 7">
              <a:extLst>
                <a:ext uri="{FF2B5EF4-FFF2-40B4-BE49-F238E27FC236}">
                  <a16:creationId xmlns:a16="http://schemas.microsoft.com/office/drawing/2014/main" xmlns="" id="{49C783AF-81EF-418B-9FB8-DFC60BF1CF4B}"/>
                </a:ext>
              </a:extLst>
            </p:cNvPr>
            <p:cNvSpPr/>
            <p:nvPr/>
          </p:nvSpPr>
          <p:spPr>
            <a:xfrm flipH="1">
              <a:off x="5409157" y="4707371"/>
              <a:ext cx="389824" cy="389823"/>
            </a:xfrm>
            <a:prstGeom prst="line">
              <a:avLst/>
            </a:prstGeom>
            <a:ln w="12700">
              <a:solidFill>
                <a:schemeClr val="bg1">
                  <a:lumMod val="50000"/>
                </a:schemeClr>
              </a:solidFill>
              <a:miter lim="400000"/>
            </a:ln>
          </p:spPr>
          <p:txBody>
            <a:bodyPr anchor="ctr"/>
            <a:lstStyle/>
            <a:p>
              <a:pPr algn="ctr"/>
              <a:endParaRPr/>
            </a:p>
          </p:txBody>
        </p:sp>
        <p:sp>
          <p:nvSpPr>
            <p:cNvPr id="69" name="i$liḋe-Freeform: Shape 21">
              <a:extLst>
                <a:ext uri="{FF2B5EF4-FFF2-40B4-BE49-F238E27FC236}">
                  <a16:creationId xmlns:a16="http://schemas.microsoft.com/office/drawing/2014/main" xmlns="" id="{201749AA-5AD2-46D3-A336-94728C25DE4E}"/>
                </a:ext>
              </a:extLst>
            </p:cNvPr>
            <p:cNvSpPr/>
            <p:nvPr/>
          </p:nvSpPr>
          <p:spPr>
            <a:xfrm rot="18900000">
              <a:off x="4678381" y="2801439"/>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67" name="i$liḋe-Freeform: Shape 26">
              <a:extLst>
                <a:ext uri="{FF2B5EF4-FFF2-40B4-BE49-F238E27FC236}">
                  <a16:creationId xmlns:a16="http://schemas.microsoft.com/office/drawing/2014/main" xmlns="" id="{1EF42C3C-A0DB-40CD-A502-092D1B9477D2}"/>
                </a:ext>
              </a:extLst>
            </p:cNvPr>
            <p:cNvSpPr/>
            <p:nvPr/>
          </p:nvSpPr>
          <p:spPr>
            <a:xfrm rot="18900000">
              <a:off x="6769536" y="2801439"/>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63" name="i$liḋe-Freeform: Shape 29">
              <a:extLst>
                <a:ext uri="{FF2B5EF4-FFF2-40B4-BE49-F238E27FC236}">
                  <a16:creationId xmlns:a16="http://schemas.microsoft.com/office/drawing/2014/main" xmlns="" id="{9883ED2E-1980-4C7E-9135-9805F7AD8C89}"/>
                </a:ext>
              </a:extLst>
            </p:cNvPr>
            <p:cNvSpPr/>
            <p:nvPr/>
          </p:nvSpPr>
          <p:spPr>
            <a:xfrm rot="18900000">
              <a:off x="6769536" y="4892593"/>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61" name="i$liḋe-Freeform: Shape 32">
              <a:extLst>
                <a:ext uri="{FF2B5EF4-FFF2-40B4-BE49-F238E27FC236}">
                  <a16:creationId xmlns:a16="http://schemas.microsoft.com/office/drawing/2014/main" xmlns="" id="{16C05AE3-4CEB-41E8-85D1-D7D269AE531F}"/>
                </a:ext>
              </a:extLst>
            </p:cNvPr>
            <p:cNvSpPr/>
            <p:nvPr/>
          </p:nvSpPr>
          <p:spPr>
            <a:xfrm rot="18900000">
              <a:off x="4678382" y="4892593"/>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74" name="文本框 73">
              <a:extLst>
                <a:ext uri="{FF2B5EF4-FFF2-40B4-BE49-F238E27FC236}">
                  <a16:creationId xmlns:a16="http://schemas.microsoft.com/office/drawing/2014/main" xmlns="" id="{0F2302B9-02EB-40CB-8E23-8E730E007802}"/>
                </a:ext>
              </a:extLst>
            </p:cNvPr>
            <p:cNvSpPr txBox="1"/>
            <p:nvPr/>
          </p:nvSpPr>
          <p:spPr>
            <a:xfrm>
              <a:off x="4581211" y="3065291"/>
              <a:ext cx="1128084" cy="394997"/>
            </a:xfrm>
            <a:prstGeom prst="rect">
              <a:avLst/>
            </a:prstGeom>
            <a:noFill/>
          </p:spPr>
          <p:txBody>
            <a:bodyPr wrap="square" lIns="86376" tIns="43188" rIns="86376" bIns="43188"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感染性</a:t>
              </a:r>
            </a:p>
          </p:txBody>
        </p:sp>
        <p:sp>
          <p:nvSpPr>
            <p:cNvPr id="75" name="文本框 74">
              <a:extLst>
                <a:ext uri="{FF2B5EF4-FFF2-40B4-BE49-F238E27FC236}">
                  <a16:creationId xmlns:a16="http://schemas.microsoft.com/office/drawing/2014/main" xmlns="" id="{51FA86E6-40D3-4CD0-9C15-C83AE6C7F344}"/>
                </a:ext>
              </a:extLst>
            </p:cNvPr>
            <p:cNvSpPr txBox="1"/>
            <p:nvPr/>
          </p:nvSpPr>
          <p:spPr>
            <a:xfrm>
              <a:off x="6672366" y="3065291"/>
              <a:ext cx="1128084" cy="394997"/>
            </a:xfrm>
            <a:prstGeom prst="rect">
              <a:avLst/>
            </a:prstGeom>
            <a:noFill/>
          </p:spPr>
          <p:txBody>
            <a:bodyPr wrap="square" lIns="86376" tIns="43188" rIns="86376" bIns="43188"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潜伏性</a:t>
              </a:r>
            </a:p>
          </p:txBody>
        </p:sp>
        <p:sp>
          <p:nvSpPr>
            <p:cNvPr id="76" name="文本框 75">
              <a:extLst>
                <a:ext uri="{FF2B5EF4-FFF2-40B4-BE49-F238E27FC236}">
                  <a16:creationId xmlns:a16="http://schemas.microsoft.com/office/drawing/2014/main" xmlns="" id="{EE0684EC-82CF-4C5C-BF10-277C610F12A3}"/>
                </a:ext>
              </a:extLst>
            </p:cNvPr>
            <p:cNvSpPr txBox="1"/>
            <p:nvPr/>
          </p:nvSpPr>
          <p:spPr>
            <a:xfrm>
              <a:off x="4649159" y="5044683"/>
              <a:ext cx="992186" cy="629561"/>
            </a:xfrm>
            <a:prstGeom prst="rect">
              <a:avLst/>
            </a:prstGeom>
            <a:noFill/>
          </p:spPr>
          <p:txBody>
            <a:bodyPr wrap="square" lIns="86376" tIns="43188" rIns="86376" bIns="43188"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特定的触发性</a:t>
              </a:r>
            </a:p>
          </p:txBody>
        </p:sp>
        <p:sp>
          <p:nvSpPr>
            <p:cNvPr id="77" name="文本框 76">
              <a:extLst>
                <a:ext uri="{FF2B5EF4-FFF2-40B4-BE49-F238E27FC236}">
                  <a16:creationId xmlns:a16="http://schemas.microsoft.com/office/drawing/2014/main" xmlns="" id="{B068950B-45B3-43F5-AECE-EE208AC8271C}"/>
                </a:ext>
              </a:extLst>
            </p:cNvPr>
            <p:cNvSpPr txBox="1"/>
            <p:nvPr/>
          </p:nvSpPr>
          <p:spPr>
            <a:xfrm>
              <a:off x="6672365" y="5167486"/>
              <a:ext cx="1128084" cy="394997"/>
            </a:xfrm>
            <a:prstGeom prst="rect">
              <a:avLst/>
            </a:prstGeom>
            <a:noFill/>
          </p:spPr>
          <p:txBody>
            <a:bodyPr wrap="square" lIns="86376" tIns="43188" rIns="86376" bIns="43188"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破坏性</a:t>
              </a:r>
            </a:p>
          </p:txBody>
        </p:sp>
        <p:sp>
          <p:nvSpPr>
            <p:cNvPr id="46" name="i$liḋe-Freeform: Shape 35">
              <a:extLst>
                <a:ext uri="{FF2B5EF4-FFF2-40B4-BE49-F238E27FC236}">
                  <a16:creationId xmlns:a16="http://schemas.microsoft.com/office/drawing/2014/main" xmlns="" id="{5778C95C-0157-4F1E-BD60-916E97DC2103}"/>
                </a:ext>
              </a:extLst>
            </p:cNvPr>
            <p:cNvSpPr/>
            <p:nvPr/>
          </p:nvSpPr>
          <p:spPr>
            <a:xfrm rot="18900000">
              <a:off x="5489243" y="3612299"/>
              <a:ext cx="1403177" cy="1403175"/>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FFC000"/>
            </a:solidFill>
            <a:ln w="12700" cap="flat">
              <a:noFill/>
              <a:miter lim="400000"/>
            </a:ln>
            <a:effectLst/>
          </p:spPr>
          <p:txBody>
            <a:bodyPr anchor="ctr"/>
            <a:lstStyle/>
            <a:p>
              <a:pPr algn="ctr"/>
              <a:endParaRPr dirty="0"/>
            </a:p>
          </p:txBody>
        </p:sp>
        <p:sp>
          <p:nvSpPr>
            <p:cNvPr id="73" name="文本框 72">
              <a:extLst>
                <a:ext uri="{FF2B5EF4-FFF2-40B4-BE49-F238E27FC236}">
                  <a16:creationId xmlns:a16="http://schemas.microsoft.com/office/drawing/2014/main" xmlns="" id="{3BB7956E-535F-4928-A4F2-727749899E55}"/>
                </a:ext>
              </a:extLst>
            </p:cNvPr>
            <p:cNvSpPr txBox="1"/>
            <p:nvPr/>
          </p:nvSpPr>
          <p:spPr>
            <a:xfrm>
              <a:off x="5514692" y="3999103"/>
              <a:ext cx="1352274" cy="629561"/>
            </a:xfrm>
            <a:prstGeom prst="rect">
              <a:avLst/>
            </a:prstGeom>
            <a:noFill/>
          </p:spPr>
          <p:txBody>
            <a:bodyPr wrap="square" lIns="86376" tIns="43188" rIns="86376" bIns="43188"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病毒往往具有很强的</a:t>
              </a:r>
            </a:p>
          </p:txBody>
        </p:sp>
      </p:grpSp>
      <p:sp>
        <p:nvSpPr>
          <p:cNvPr id="4" name="矩形: 圆角 3">
            <a:extLst>
              <a:ext uri="{FF2B5EF4-FFF2-40B4-BE49-F238E27FC236}">
                <a16:creationId xmlns:a16="http://schemas.microsoft.com/office/drawing/2014/main" xmlns="" id="{AC0F91AE-3150-4A4F-BE5C-5BD47F5BEB70}"/>
              </a:ext>
            </a:extLst>
          </p:cNvPr>
          <p:cNvSpPr/>
          <p:nvPr/>
        </p:nvSpPr>
        <p:spPr>
          <a:xfrm>
            <a:off x="6501383" y="3840239"/>
            <a:ext cx="4397811" cy="1344658"/>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由于这些特点与生物学上的病毒有相似之处，因此人们才将这种恶意程序代码称之为“计算机病毒”。</a:t>
            </a:r>
          </a:p>
        </p:txBody>
      </p:sp>
    </p:spTree>
    <p:extLst>
      <p:ext uri="{BB962C8B-B14F-4D97-AF65-F5344CB8AC3E}">
        <p14:creationId xmlns:p14="http://schemas.microsoft.com/office/powerpoint/2010/main" val="481700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2" presetClass="entr" presetSubtype="8" decel="6000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0-#ppt_w/2"/>
                                          </p:val>
                                        </p:tav>
                                        <p:tav tm="100000">
                                          <p:val>
                                            <p:strVal val="#ppt_x"/>
                                          </p:val>
                                        </p:tav>
                                      </p:tavLst>
                                    </p:anim>
                                    <p:anim calcmode="lin" valueType="num">
                                      <p:cBhvr additive="base">
                                        <p:cTn id="17" dur="500" fill="hold"/>
                                        <p:tgtEl>
                                          <p:spTgt spid="3"/>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5132386" y="837929"/>
            <a:ext cx="2593980" cy="474140"/>
            <a:chOff x="5132386" y="837929"/>
            <a:chExt cx="2593980"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132386" y="837929"/>
              <a:ext cx="2593980" cy="461665"/>
            </a:xfrm>
            <a:prstGeom prst="rect">
              <a:avLst/>
            </a:prstGeom>
          </p:spPr>
          <p:txBody>
            <a:bodyPr wrap="none">
              <a:spAutoFit/>
            </a:bodyPr>
            <a:lstStyle/>
            <a:p>
              <a:pPr algn="ct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Kali Linux</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工具包 </a:t>
              </a:r>
            </a:p>
          </p:txBody>
        </p:sp>
      </p:grpSp>
      <p:sp>
        <p:nvSpPr>
          <p:cNvPr id="98" name="矩形 97">
            <a:extLst>
              <a:ext uri="{FF2B5EF4-FFF2-40B4-BE49-F238E27FC236}">
                <a16:creationId xmlns:a16="http://schemas.microsoft.com/office/drawing/2014/main" xmlns="" id="{B6043767-DC6B-4254-9127-2CD5CBDB1CF9}"/>
              </a:ext>
            </a:extLst>
          </p:cNvPr>
          <p:cNvSpPr/>
          <p:nvPr/>
        </p:nvSpPr>
        <p:spPr>
          <a:xfrm>
            <a:off x="884759" y="1456085"/>
            <a:ext cx="5107817" cy="499624"/>
          </a:xfrm>
          <a:prstGeom prst="rect">
            <a:avLst/>
          </a:prstGeom>
        </p:spPr>
        <p:txBody>
          <a:bodyPr wrap="square">
            <a:spAutoFit/>
          </a:bodyPr>
          <a:lstStyle/>
          <a:p>
            <a:pPr algn="just">
              <a:lnSpc>
                <a:spcPct val="150000"/>
              </a:lnSpc>
            </a:pP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Kali Linux</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含有可用于渗透测试的各种工具：</a:t>
            </a:r>
          </a:p>
        </p:txBody>
      </p:sp>
      <p:sp>
        <p:nvSpPr>
          <p:cNvPr id="24" name="íṡľíḍè-Rectangle 17">
            <a:extLst>
              <a:ext uri="{FF2B5EF4-FFF2-40B4-BE49-F238E27FC236}">
                <a16:creationId xmlns:a16="http://schemas.microsoft.com/office/drawing/2014/main" xmlns="" id="{8A4AD2A8-AC3C-4CDA-96DC-7763BE414F6D}"/>
              </a:ext>
            </a:extLst>
          </p:cNvPr>
          <p:cNvSpPr/>
          <p:nvPr/>
        </p:nvSpPr>
        <p:spPr>
          <a:xfrm>
            <a:off x="1388816" y="2904318"/>
            <a:ext cx="10009112" cy="1000040"/>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该</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这类工具可用来收集目标的</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DNS</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IDS/IPS</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、网络扫描、操作系统、路由、</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SSL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SMB</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VPN</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VoIP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SNMP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信息和</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E-mail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地址。</a:t>
            </a:r>
            <a:endParaRPr kumimoji="0" sz="20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5" name="íṡľíḍè-Rectangle 17">
            <a:extLst>
              <a:ext uri="{FF2B5EF4-FFF2-40B4-BE49-F238E27FC236}">
                <a16:creationId xmlns:a16="http://schemas.microsoft.com/office/drawing/2014/main" xmlns="" id="{B93E0F5D-9656-485B-B291-B13346A931BE}"/>
              </a:ext>
            </a:extLst>
          </p:cNvPr>
          <p:cNvSpPr/>
          <p:nvPr/>
        </p:nvSpPr>
        <p:spPr>
          <a:xfrm>
            <a:off x="1388815" y="2320181"/>
            <a:ext cx="10009112" cy="576064"/>
          </a:xfrm>
          <a:prstGeom prst="rect">
            <a:avLst/>
          </a:prstGeom>
          <a:solidFill>
            <a:srgbClr val="0050A3"/>
          </a:solidFill>
          <a:ln w="6350" cap="flat" cmpd="sng" algn="ctr">
            <a:solidFill>
              <a:schemeClr val="bg1"/>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Arial"/>
                <a:ea typeface="微软雅黑"/>
              </a:rPr>
              <a:t>信息收集</a:t>
            </a:r>
            <a:endParaRPr kumimoji="0" sz="2400" b="1" i="0" u="none" strike="noStrike" kern="0" cap="none" spc="0" normalizeH="0" baseline="0" noProof="0" dirty="0">
              <a:ln>
                <a:noFill/>
              </a:ln>
              <a:solidFill>
                <a:prstClr val="white"/>
              </a:solidFill>
              <a:effectLst/>
              <a:uLnTx/>
              <a:uFillTx/>
              <a:latin typeface="Arial"/>
              <a:ea typeface="微软雅黑"/>
            </a:endParaRPr>
          </a:p>
        </p:txBody>
      </p:sp>
      <p:sp>
        <p:nvSpPr>
          <p:cNvPr id="26" name="íṡľíḍè-Rectangle 17">
            <a:extLst>
              <a:ext uri="{FF2B5EF4-FFF2-40B4-BE49-F238E27FC236}">
                <a16:creationId xmlns:a16="http://schemas.microsoft.com/office/drawing/2014/main" xmlns="" id="{D9FE473F-67C4-4D6B-ABF5-4D0316ED9863}"/>
              </a:ext>
            </a:extLst>
          </p:cNvPr>
          <p:cNvSpPr/>
          <p:nvPr/>
        </p:nvSpPr>
        <p:spPr>
          <a:xfrm>
            <a:off x="1388816" y="4848535"/>
            <a:ext cx="10009112" cy="1000040"/>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这类工具都可以扫描目标系统上的漏洞。部分工具可以检测</a:t>
            </a: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Cisco</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网络系统缺陷，有些还可以评估各种数据库系统的安全问题。很多模糊测试软件都属于漏洞评估工具。</a:t>
            </a:r>
            <a:endParaRPr kumimoji="0" sz="20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7" name="íṡľíḍè-Rectangle 17">
            <a:extLst>
              <a:ext uri="{FF2B5EF4-FFF2-40B4-BE49-F238E27FC236}">
                <a16:creationId xmlns:a16="http://schemas.microsoft.com/office/drawing/2014/main" xmlns="" id="{F1DC4B81-D318-4AA2-86CA-FBDCA96098D2}"/>
              </a:ext>
            </a:extLst>
          </p:cNvPr>
          <p:cNvSpPr/>
          <p:nvPr/>
        </p:nvSpPr>
        <p:spPr>
          <a:xfrm>
            <a:off x="1388815" y="4264398"/>
            <a:ext cx="10009112" cy="576064"/>
          </a:xfrm>
          <a:prstGeom prst="rect">
            <a:avLst/>
          </a:prstGeom>
          <a:solidFill>
            <a:srgbClr val="FFC000"/>
          </a:solidFill>
          <a:ln w="9525" cap="flat" cmpd="sng" algn="ctr">
            <a:solidFill>
              <a:schemeClr val="bg1"/>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Arial"/>
                <a:ea typeface="微软雅黑"/>
              </a:rPr>
              <a:t>漏洞评估</a:t>
            </a:r>
            <a:endParaRPr kumimoji="0" sz="2400" b="1" i="0" u="none" strike="noStrike" kern="0" cap="none" spc="0" normalizeH="0" baseline="0" noProof="0" dirty="0">
              <a:ln>
                <a:noFill/>
              </a:ln>
              <a:solidFill>
                <a:prstClr val="white"/>
              </a:solidFill>
              <a:effectLst/>
              <a:uLnTx/>
              <a:uFillTx/>
              <a:latin typeface="Arial"/>
              <a:ea typeface="微软雅黑"/>
            </a:endParaRPr>
          </a:p>
        </p:txBody>
      </p:sp>
    </p:spTree>
    <p:extLst>
      <p:ext uri="{BB962C8B-B14F-4D97-AF65-F5344CB8AC3E}">
        <p14:creationId xmlns:p14="http://schemas.microsoft.com/office/powerpoint/2010/main" val="4028444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wipe(left)">
                                      <p:cBhvr>
                                        <p:cTn id="11" dur="500"/>
                                        <p:tgtEl>
                                          <p:spTgt spid="98"/>
                                        </p:tgtEl>
                                      </p:cBhvr>
                                    </p:animEffect>
                                  </p:childTnLst>
                                </p:cTn>
                              </p:par>
                            </p:childTnLst>
                          </p:cTn>
                        </p:par>
                        <p:par>
                          <p:cTn id="12" fill="hold">
                            <p:stCondLst>
                              <p:cond delay="1000"/>
                            </p:stCondLst>
                            <p:childTnLst>
                              <p:par>
                                <p:cTn id="13" presetID="2" presetClass="entr" presetSubtype="8" decel="60000"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0-#ppt_w/2"/>
                                          </p:val>
                                        </p:tav>
                                        <p:tav tm="100000">
                                          <p:val>
                                            <p:strVal val="#ppt_x"/>
                                          </p:val>
                                        </p:tav>
                                      </p:tavLst>
                                    </p:anim>
                                    <p:anim calcmode="lin" valueType="num">
                                      <p:cBhvr additive="base">
                                        <p:cTn id="16" dur="500" fill="hold"/>
                                        <p:tgtEl>
                                          <p:spTgt spid="25"/>
                                        </p:tgtEl>
                                        <p:attrNameLst>
                                          <p:attrName>ppt_y</p:attrName>
                                        </p:attrNameLst>
                                      </p:cBhvr>
                                      <p:tavLst>
                                        <p:tav tm="0">
                                          <p:val>
                                            <p:strVal val="#ppt_y"/>
                                          </p:val>
                                        </p:tav>
                                        <p:tav tm="100000">
                                          <p:val>
                                            <p:strVal val="#ppt_y"/>
                                          </p:val>
                                        </p:tav>
                                      </p:tavLst>
                                    </p:anim>
                                  </p:childTnLst>
                                </p:cTn>
                              </p:par>
                              <p:par>
                                <p:cTn id="17" presetID="2" presetClass="entr" presetSubtype="2" decel="6000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1+#ppt_w/2"/>
                                          </p:val>
                                        </p:tav>
                                        <p:tav tm="100000">
                                          <p:val>
                                            <p:strVal val="#ppt_x"/>
                                          </p:val>
                                        </p:tav>
                                      </p:tavLst>
                                    </p:anim>
                                    <p:anim calcmode="lin" valueType="num">
                                      <p:cBhvr additive="base">
                                        <p:cTn id="20" dur="500" fill="hold"/>
                                        <p:tgtEl>
                                          <p:spTgt spid="24"/>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 presetClass="entr" presetSubtype="8" decel="60000"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 calcmode="lin" valueType="num">
                                      <p:cBhvr additive="base">
                                        <p:cTn id="24" dur="500" fill="hold"/>
                                        <p:tgtEl>
                                          <p:spTgt spid="27"/>
                                        </p:tgtEl>
                                        <p:attrNameLst>
                                          <p:attrName>ppt_x</p:attrName>
                                        </p:attrNameLst>
                                      </p:cBhvr>
                                      <p:tavLst>
                                        <p:tav tm="0">
                                          <p:val>
                                            <p:strVal val="0-#ppt_w/2"/>
                                          </p:val>
                                        </p:tav>
                                        <p:tav tm="100000">
                                          <p:val>
                                            <p:strVal val="#ppt_x"/>
                                          </p:val>
                                        </p:tav>
                                      </p:tavLst>
                                    </p:anim>
                                    <p:anim calcmode="lin" valueType="num">
                                      <p:cBhvr additive="base">
                                        <p:cTn id="25" dur="500" fill="hold"/>
                                        <p:tgtEl>
                                          <p:spTgt spid="27"/>
                                        </p:tgtEl>
                                        <p:attrNameLst>
                                          <p:attrName>ppt_y</p:attrName>
                                        </p:attrNameLst>
                                      </p:cBhvr>
                                      <p:tavLst>
                                        <p:tav tm="0">
                                          <p:val>
                                            <p:strVal val="#ppt_y"/>
                                          </p:val>
                                        </p:tav>
                                        <p:tav tm="100000">
                                          <p:val>
                                            <p:strVal val="#ppt_y"/>
                                          </p:val>
                                        </p:tav>
                                      </p:tavLst>
                                    </p:anim>
                                  </p:childTnLst>
                                </p:cTn>
                              </p:par>
                              <p:par>
                                <p:cTn id="26" presetID="2" presetClass="entr" presetSubtype="2" decel="60000"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 calcmode="lin" valueType="num">
                                      <p:cBhvr additive="base">
                                        <p:cTn id="28" dur="500" fill="hold"/>
                                        <p:tgtEl>
                                          <p:spTgt spid="26"/>
                                        </p:tgtEl>
                                        <p:attrNameLst>
                                          <p:attrName>ppt_x</p:attrName>
                                        </p:attrNameLst>
                                      </p:cBhvr>
                                      <p:tavLst>
                                        <p:tav tm="0">
                                          <p:val>
                                            <p:strVal val="1+#ppt_w/2"/>
                                          </p:val>
                                        </p:tav>
                                        <p:tav tm="100000">
                                          <p:val>
                                            <p:strVal val="#ppt_x"/>
                                          </p:val>
                                        </p:tav>
                                      </p:tavLst>
                                    </p:anim>
                                    <p:anim calcmode="lin" valueType="num">
                                      <p:cBhvr additive="base">
                                        <p:cTn id="29"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24" grpId="0" animBg="1"/>
      <p:bldP spid="25" grpId="0" animBg="1"/>
      <p:bldP spid="26" grpId="0" animBg="1"/>
      <p:bldP spid="2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5132386" y="837929"/>
            <a:ext cx="2593980" cy="474140"/>
            <a:chOff x="5132386" y="837929"/>
            <a:chExt cx="2593980"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132386" y="837929"/>
              <a:ext cx="2593980" cy="461665"/>
            </a:xfrm>
            <a:prstGeom prst="rect">
              <a:avLst/>
            </a:prstGeom>
          </p:spPr>
          <p:txBody>
            <a:bodyPr wrap="none">
              <a:spAutoFit/>
            </a:bodyPr>
            <a:lstStyle/>
            <a:p>
              <a:pPr algn="ct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Kali Linux</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工具包 </a:t>
              </a:r>
            </a:p>
          </p:txBody>
        </p:sp>
      </p:grpSp>
      <p:sp>
        <p:nvSpPr>
          <p:cNvPr id="24" name="íṡľíḍè-Rectangle 17">
            <a:extLst>
              <a:ext uri="{FF2B5EF4-FFF2-40B4-BE49-F238E27FC236}">
                <a16:creationId xmlns:a16="http://schemas.microsoft.com/office/drawing/2014/main" xmlns="" id="{8A4AD2A8-AC3C-4CDA-96DC-7763BE414F6D}"/>
              </a:ext>
            </a:extLst>
          </p:cNvPr>
          <p:cNvSpPr/>
          <p:nvPr/>
        </p:nvSpPr>
        <p:spPr>
          <a:xfrm>
            <a:off x="1388816" y="2688294"/>
            <a:ext cx="10009112" cy="1000040"/>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即与</a:t>
            </a: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应用有关的工具。它包括</a:t>
            </a: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CMS</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（内容管理系统）扫描器、数据库漏洞利用程序、</a:t>
            </a: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应用模糊测试、</a:t>
            </a: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应用代理、</a:t>
            </a: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爬虫及</a:t>
            </a: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漏洞扫描器。</a:t>
            </a:r>
            <a:endParaRPr kumimoji="0" sz="20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5" name="íṡľíḍè-Rectangle 17">
            <a:extLst>
              <a:ext uri="{FF2B5EF4-FFF2-40B4-BE49-F238E27FC236}">
                <a16:creationId xmlns:a16="http://schemas.microsoft.com/office/drawing/2014/main" xmlns="" id="{B93E0F5D-9656-485B-B291-B13346A931BE}"/>
              </a:ext>
            </a:extLst>
          </p:cNvPr>
          <p:cNvSpPr/>
          <p:nvPr/>
        </p:nvSpPr>
        <p:spPr>
          <a:xfrm>
            <a:off x="1388815" y="2104157"/>
            <a:ext cx="10009112" cy="576064"/>
          </a:xfrm>
          <a:prstGeom prst="rect">
            <a:avLst/>
          </a:prstGeom>
          <a:solidFill>
            <a:srgbClr val="0050A3"/>
          </a:solidFill>
          <a:ln w="6350" cap="flat" cmpd="sng" algn="ctr">
            <a:solidFill>
              <a:schemeClr val="bg1"/>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400" b="1" kern="0" dirty="0">
                <a:solidFill>
                  <a:prstClr val="white"/>
                </a:solidFill>
                <a:latin typeface="Times New Roman" panose="02020603050405020304" pitchFamily="18" charset="0"/>
                <a:ea typeface="微软雅黑"/>
                <a:cs typeface="Times New Roman" panose="02020603050405020304" pitchFamily="18" charset="0"/>
              </a:rPr>
              <a:t>Web</a:t>
            </a:r>
            <a:r>
              <a:rPr lang="zh-CN" altLang="en-US" sz="2400" b="1" kern="0" dirty="0">
                <a:solidFill>
                  <a:prstClr val="white"/>
                </a:solidFill>
                <a:latin typeface="Times New Roman" panose="02020603050405020304" pitchFamily="18" charset="0"/>
                <a:ea typeface="微软雅黑"/>
                <a:cs typeface="Times New Roman" panose="02020603050405020304" pitchFamily="18" charset="0"/>
              </a:rPr>
              <a:t>应用</a:t>
            </a:r>
            <a:endParaRPr kumimoji="0"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endParaRPr>
          </a:p>
        </p:txBody>
      </p:sp>
      <p:sp>
        <p:nvSpPr>
          <p:cNvPr id="26" name="íṡľíḍè-Rectangle 17">
            <a:extLst>
              <a:ext uri="{FF2B5EF4-FFF2-40B4-BE49-F238E27FC236}">
                <a16:creationId xmlns:a16="http://schemas.microsoft.com/office/drawing/2014/main" xmlns="" id="{D9FE473F-67C4-4D6B-ABF5-4D0316ED9863}"/>
              </a:ext>
            </a:extLst>
          </p:cNvPr>
          <p:cNvSpPr/>
          <p:nvPr/>
        </p:nvSpPr>
        <p:spPr>
          <a:xfrm>
            <a:off x="1388816" y="4632511"/>
            <a:ext cx="10009112" cy="1000040"/>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这无论是在线攻击还是离线破解，只要是能够实施密码攻击的工具都属于密码攻击类工具。</a:t>
            </a:r>
            <a:endParaRPr kumimoji="0" sz="20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7" name="íṡľíḍè-Rectangle 17">
            <a:extLst>
              <a:ext uri="{FF2B5EF4-FFF2-40B4-BE49-F238E27FC236}">
                <a16:creationId xmlns:a16="http://schemas.microsoft.com/office/drawing/2014/main" xmlns="" id="{F1DC4B81-D318-4AA2-86CA-FBDCA96098D2}"/>
              </a:ext>
            </a:extLst>
          </p:cNvPr>
          <p:cNvSpPr/>
          <p:nvPr/>
        </p:nvSpPr>
        <p:spPr>
          <a:xfrm>
            <a:off x="1388815" y="4048374"/>
            <a:ext cx="10009112" cy="576064"/>
          </a:xfrm>
          <a:prstGeom prst="rect">
            <a:avLst/>
          </a:prstGeom>
          <a:solidFill>
            <a:srgbClr val="1092F1"/>
          </a:solidFill>
          <a:ln w="9525" cap="flat" cmpd="sng" algn="ctr">
            <a:solidFill>
              <a:schemeClr val="bg1"/>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Arial"/>
                <a:ea typeface="微软雅黑"/>
              </a:rPr>
              <a:t>密码攻击</a:t>
            </a:r>
            <a:endParaRPr kumimoji="0" sz="2400" b="1" i="0" u="none" strike="noStrike" kern="0" cap="none" spc="0" normalizeH="0" baseline="0" noProof="0" dirty="0">
              <a:ln>
                <a:noFill/>
              </a:ln>
              <a:solidFill>
                <a:prstClr val="white"/>
              </a:solidFill>
              <a:effectLst/>
              <a:uLnTx/>
              <a:uFillTx/>
              <a:latin typeface="Arial"/>
              <a:ea typeface="微软雅黑"/>
            </a:endParaRPr>
          </a:p>
        </p:txBody>
      </p:sp>
    </p:spTree>
    <p:extLst>
      <p:ext uri="{BB962C8B-B14F-4D97-AF65-F5344CB8AC3E}">
        <p14:creationId xmlns:p14="http://schemas.microsoft.com/office/powerpoint/2010/main" val="3666156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 presetClass="entr" presetSubtype="8" decel="6000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par>
                                <p:cTn id="13" presetID="2" presetClass="entr" presetSubtype="2" decel="6000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1+#ppt_w/2"/>
                                          </p:val>
                                        </p:tav>
                                        <p:tav tm="100000">
                                          <p:val>
                                            <p:strVal val="#ppt_x"/>
                                          </p:val>
                                        </p:tav>
                                      </p:tavLst>
                                    </p:anim>
                                    <p:anim calcmode="lin" valueType="num">
                                      <p:cBhvr additive="base">
                                        <p:cTn id="16" dur="500" fill="hold"/>
                                        <p:tgtEl>
                                          <p:spTgt spid="24"/>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decel="60000"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additive="base">
                                        <p:cTn id="20" dur="500" fill="hold"/>
                                        <p:tgtEl>
                                          <p:spTgt spid="27"/>
                                        </p:tgtEl>
                                        <p:attrNameLst>
                                          <p:attrName>ppt_x</p:attrName>
                                        </p:attrNameLst>
                                      </p:cBhvr>
                                      <p:tavLst>
                                        <p:tav tm="0">
                                          <p:val>
                                            <p:strVal val="0-#ppt_w/2"/>
                                          </p:val>
                                        </p:tav>
                                        <p:tav tm="100000">
                                          <p:val>
                                            <p:strVal val="#ppt_x"/>
                                          </p:val>
                                        </p:tav>
                                      </p:tavLst>
                                    </p:anim>
                                    <p:anim calcmode="lin" valueType="num">
                                      <p:cBhvr additive="base">
                                        <p:cTn id="21" dur="500" fill="hold"/>
                                        <p:tgtEl>
                                          <p:spTgt spid="27"/>
                                        </p:tgtEl>
                                        <p:attrNameLst>
                                          <p:attrName>ppt_y</p:attrName>
                                        </p:attrNameLst>
                                      </p:cBhvr>
                                      <p:tavLst>
                                        <p:tav tm="0">
                                          <p:val>
                                            <p:strVal val="#ppt_y"/>
                                          </p:val>
                                        </p:tav>
                                        <p:tav tm="100000">
                                          <p:val>
                                            <p:strVal val="#ppt_y"/>
                                          </p:val>
                                        </p:tav>
                                      </p:tavLst>
                                    </p:anim>
                                  </p:childTnLst>
                                </p:cTn>
                              </p:par>
                              <p:par>
                                <p:cTn id="22" presetID="2" presetClass="entr" presetSubtype="2" decel="6000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additive="base">
                                        <p:cTn id="24" dur="500" fill="hold"/>
                                        <p:tgtEl>
                                          <p:spTgt spid="26"/>
                                        </p:tgtEl>
                                        <p:attrNameLst>
                                          <p:attrName>ppt_x</p:attrName>
                                        </p:attrNameLst>
                                      </p:cBhvr>
                                      <p:tavLst>
                                        <p:tav tm="0">
                                          <p:val>
                                            <p:strVal val="1+#ppt_w/2"/>
                                          </p:val>
                                        </p:tav>
                                        <p:tav tm="100000">
                                          <p:val>
                                            <p:strVal val="#ppt_x"/>
                                          </p:val>
                                        </p:tav>
                                      </p:tavLst>
                                    </p:anim>
                                    <p:anim calcmode="lin" valueType="num">
                                      <p:cBhvr additive="base">
                                        <p:cTn id="25"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5132386" y="837929"/>
            <a:ext cx="2593980" cy="474140"/>
            <a:chOff x="5132386" y="837929"/>
            <a:chExt cx="2593980"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132386" y="837929"/>
              <a:ext cx="2593980" cy="461665"/>
            </a:xfrm>
            <a:prstGeom prst="rect">
              <a:avLst/>
            </a:prstGeom>
          </p:spPr>
          <p:txBody>
            <a:bodyPr wrap="none">
              <a:spAutoFit/>
            </a:bodyPr>
            <a:lstStyle/>
            <a:p>
              <a:pPr algn="ct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Kali Linux</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工具包 </a:t>
              </a:r>
            </a:p>
          </p:txBody>
        </p:sp>
      </p:grpSp>
      <p:grpSp>
        <p:nvGrpSpPr>
          <p:cNvPr id="3" name="组合 2">
            <a:extLst>
              <a:ext uri="{FF2B5EF4-FFF2-40B4-BE49-F238E27FC236}">
                <a16:creationId xmlns:a16="http://schemas.microsoft.com/office/drawing/2014/main" xmlns="" id="{9348521A-112C-456F-BC33-D993B5508C0D}"/>
              </a:ext>
            </a:extLst>
          </p:cNvPr>
          <p:cNvGrpSpPr/>
          <p:nvPr/>
        </p:nvGrpSpPr>
        <p:grpSpPr>
          <a:xfrm>
            <a:off x="1388815" y="2744163"/>
            <a:ext cx="4752528" cy="2160234"/>
            <a:chOff x="1388815" y="2744163"/>
            <a:chExt cx="4752528" cy="2160234"/>
          </a:xfrm>
        </p:grpSpPr>
        <p:sp>
          <p:nvSpPr>
            <p:cNvPr id="24" name="íṡľíḍè-Rectangle 17">
              <a:extLst>
                <a:ext uri="{FF2B5EF4-FFF2-40B4-BE49-F238E27FC236}">
                  <a16:creationId xmlns:a16="http://schemas.microsoft.com/office/drawing/2014/main" xmlns="" id="{8A4AD2A8-AC3C-4CDA-96DC-7763BE414F6D}"/>
                </a:ext>
              </a:extLst>
            </p:cNvPr>
            <p:cNvSpPr/>
            <p:nvPr/>
          </p:nvSpPr>
          <p:spPr>
            <a:xfrm>
              <a:off x="1388816" y="3328299"/>
              <a:ext cx="4752527" cy="1576098"/>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这类工具可以利用在目标系统中发现的漏洞。攻击网络、</a:t>
              </a: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和数据库漏洞的软件，都属于漏洞利用（</a:t>
              </a: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exploitation</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）工具。</a:t>
              </a: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Kali</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中的某些软件可以针对漏洞情况进行社会工程学攻击。</a:t>
              </a:r>
              <a:endParaRPr kumimoji="0" sz="20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5" name="íṡľíḍè-Rectangle 17">
              <a:extLst>
                <a:ext uri="{FF2B5EF4-FFF2-40B4-BE49-F238E27FC236}">
                  <a16:creationId xmlns:a16="http://schemas.microsoft.com/office/drawing/2014/main" xmlns="" id="{B93E0F5D-9656-485B-B291-B13346A931BE}"/>
                </a:ext>
              </a:extLst>
            </p:cNvPr>
            <p:cNvSpPr/>
            <p:nvPr/>
          </p:nvSpPr>
          <p:spPr>
            <a:xfrm>
              <a:off x="1388815" y="2744163"/>
              <a:ext cx="4752527" cy="576064"/>
            </a:xfrm>
            <a:prstGeom prst="rect">
              <a:avLst/>
            </a:prstGeom>
            <a:solidFill>
              <a:srgbClr val="0050A3"/>
            </a:solidFill>
            <a:ln w="6350" cap="flat" cmpd="sng" algn="ctr">
              <a:solidFill>
                <a:schemeClr val="bg1"/>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a:cs typeface="Times New Roman" panose="02020603050405020304" pitchFamily="18" charset="0"/>
                </a:rPr>
                <a:t>漏洞利用</a:t>
              </a:r>
              <a:endParaRPr kumimoji="0"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endParaRPr>
            </a:p>
          </p:txBody>
        </p:sp>
      </p:grpSp>
      <p:grpSp>
        <p:nvGrpSpPr>
          <p:cNvPr id="4" name="组合 3">
            <a:extLst>
              <a:ext uri="{FF2B5EF4-FFF2-40B4-BE49-F238E27FC236}">
                <a16:creationId xmlns:a16="http://schemas.microsoft.com/office/drawing/2014/main" xmlns="" id="{197395D8-6119-4390-8C68-FCCE86E9C894}"/>
              </a:ext>
            </a:extLst>
          </p:cNvPr>
          <p:cNvGrpSpPr/>
          <p:nvPr/>
        </p:nvGrpSpPr>
        <p:grpSpPr>
          <a:xfrm>
            <a:off x="6717409" y="2752235"/>
            <a:ext cx="4752528" cy="2160234"/>
            <a:chOff x="6717409" y="2752235"/>
            <a:chExt cx="4752528" cy="2160234"/>
          </a:xfrm>
        </p:grpSpPr>
        <p:sp>
          <p:nvSpPr>
            <p:cNvPr id="9" name="íṡľíḍè-Rectangle 17">
              <a:extLst>
                <a:ext uri="{FF2B5EF4-FFF2-40B4-BE49-F238E27FC236}">
                  <a16:creationId xmlns:a16="http://schemas.microsoft.com/office/drawing/2014/main" xmlns="" id="{2A15EDC2-A753-406A-B4EA-57AF554A8482}"/>
                </a:ext>
              </a:extLst>
            </p:cNvPr>
            <p:cNvSpPr/>
            <p:nvPr/>
          </p:nvSpPr>
          <p:spPr>
            <a:xfrm>
              <a:off x="6717410" y="3336371"/>
              <a:ext cx="4752527" cy="1576098"/>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这类工具用于监听网络和</a:t>
              </a: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流量。 </a:t>
              </a:r>
              <a:endParaRPr kumimoji="0" sz="20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íṡľíḍè-Rectangle 17">
              <a:extLst>
                <a:ext uri="{FF2B5EF4-FFF2-40B4-BE49-F238E27FC236}">
                  <a16:creationId xmlns:a16="http://schemas.microsoft.com/office/drawing/2014/main" xmlns="" id="{17DD23B1-DE9E-4616-BE04-D5768C681104}"/>
                </a:ext>
              </a:extLst>
            </p:cNvPr>
            <p:cNvSpPr/>
            <p:nvPr/>
          </p:nvSpPr>
          <p:spPr>
            <a:xfrm>
              <a:off x="6717409" y="2752235"/>
              <a:ext cx="4752527" cy="576064"/>
            </a:xfrm>
            <a:prstGeom prst="rect">
              <a:avLst/>
            </a:prstGeom>
            <a:solidFill>
              <a:srgbClr val="1092F1"/>
            </a:solidFill>
            <a:ln w="6350" cap="flat" cmpd="sng" algn="ctr">
              <a:solidFill>
                <a:schemeClr val="bg1"/>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a:cs typeface="Times New Roman" panose="02020603050405020304" pitchFamily="18" charset="0"/>
                </a:rPr>
                <a:t>网络监听</a:t>
              </a:r>
              <a:endParaRPr kumimoji="0"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endParaRPr>
            </a:p>
          </p:txBody>
        </p:sp>
      </p:grpSp>
    </p:spTree>
    <p:extLst>
      <p:ext uri="{BB962C8B-B14F-4D97-AF65-F5344CB8AC3E}">
        <p14:creationId xmlns:p14="http://schemas.microsoft.com/office/powerpoint/2010/main" val="314189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par>
                                <p:cTn id="12" presetID="10" presetClass="entr" presetSubtype="0"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0D98A0A7-16A2-492D-A55A-19B5647E7119}"/>
              </a:ext>
            </a:extLst>
          </p:cNvPr>
          <p:cNvGrpSpPr/>
          <p:nvPr/>
        </p:nvGrpSpPr>
        <p:grpSpPr>
          <a:xfrm>
            <a:off x="1172791" y="1337423"/>
            <a:ext cx="10936214" cy="1785104"/>
            <a:chOff x="4933525" y="2352196"/>
            <a:chExt cx="10936214" cy="1785104"/>
          </a:xfrm>
        </p:grpSpPr>
        <p:sp>
          <p:nvSpPr>
            <p:cNvPr id="14" name="六边形 13">
              <a:extLst>
                <a:ext uri="{FF2B5EF4-FFF2-40B4-BE49-F238E27FC236}">
                  <a16:creationId xmlns:a16="http://schemas.microsoft.com/office/drawing/2014/main" xmlns="" id="{72A76738-ACC9-4AF5-9D4A-1E41F804D578}"/>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访问维护</a:t>
              </a:r>
            </a:p>
          </p:txBody>
        </p:sp>
        <p:sp>
          <p:nvSpPr>
            <p:cNvPr id="11" name="文本框 7">
              <a:extLst>
                <a:ext uri="{FF2B5EF4-FFF2-40B4-BE49-F238E27FC236}">
                  <a16:creationId xmlns:a16="http://schemas.microsoft.com/office/drawing/2014/main" xmlns="" id="{27D28173-21BD-44A9-8B20-1EA8EF69418B}"/>
                </a:ext>
              </a:extLst>
            </p:cNvPr>
            <p:cNvSpPr txBox="1">
              <a:spLocks noChangeArrowheads="1"/>
            </p:cNvSpPr>
            <p:nvPr/>
          </p:nvSpPr>
          <p:spPr bwMode="auto">
            <a:xfrm>
              <a:off x="6962133" y="2352196"/>
              <a:ext cx="8907606"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chemeClr val="tx1">
                      <a:lumMod val="65000"/>
                      <a:lumOff val="35000"/>
                    </a:schemeClr>
                  </a:solidFill>
                  <a:latin typeface="微软雅黑" pitchFamily="34" charset="-122"/>
                </a:rPr>
                <a:t>这类工具帮助渗透人员维持他们对目标主机的访问权。某些情况下，渗透人员必须先获取主机的最高权限才能安装这类软件。这类软件包括用于在</a:t>
              </a:r>
              <a:r>
                <a:rPr lang="en-US" altLang="zh-CN" sz="2400" dirty="0">
                  <a:solidFill>
                    <a:schemeClr val="tx1">
                      <a:lumMod val="65000"/>
                      <a:lumOff val="35000"/>
                    </a:schemeClr>
                  </a:solidFill>
                  <a:latin typeface="微软雅黑" pitchFamily="34" charset="-122"/>
                </a:rPr>
                <a:t>Web</a:t>
              </a:r>
              <a:r>
                <a:rPr lang="zh-CN" altLang="en-US" sz="2400" dirty="0">
                  <a:solidFill>
                    <a:schemeClr val="tx1">
                      <a:lumMod val="65000"/>
                      <a:lumOff val="35000"/>
                    </a:schemeClr>
                  </a:solidFill>
                  <a:latin typeface="微软雅黑" pitchFamily="34" charset="-122"/>
                </a:rPr>
                <a:t>应用和操作系统安装后门的程序，以及隧道类工具。</a:t>
              </a:r>
              <a:br>
                <a:rPr lang="zh-CN" altLang="en-US" sz="2400" dirty="0">
                  <a:solidFill>
                    <a:schemeClr val="tx1">
                      <a:lumMod val="65000"/>
                      <a:lumOff val="35000"/>
                    </a:schemeClr>
                  </a:solidFill>
                  <a:latin typeface="微软雅黑" pitchFamily="34" charset="-122"/>
                </a:rPr>
              </a:br>
              <a:endParaRPr lang="zh-CN" altLang="en-US" sz="1400" dirty="0">
                <a:solidFill>
                  <a:schemeClr val="tx1">
                    <a:lumMod val="65000"/>
                    <a:lumOff val="35000"/>
                  </a:schemeClr>
                </a:solidFill>
                <a:latin typeface="微软雅黑" pitchFamily="34" charset="-122"/>
              </a:endParaRPr>
            </a:p>
          </p:txBody>
        </p:sp>
        <p:cxnSp>
          <p:nvCxnSpPr>
            <p:cNvPr id="12" name="直接连接符 11">
              <a:extLst>
                <a:ext uri="{FF2B5EF4-FFF2-40B4-BE49-F238E27FC236}">
                  <a16:creationId xmlns:a16="http://schemas.microsoft.com/office/drawing/2014/main" xmlns="" id="{1AF0458A-9D44-4E74-979F-A6C2E9D06036}"/>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xmlns="" id="{35C1935A-C738-40F2-BBEB-DD17E5F1288C}"/>
              </a:ext>
            </a:extLst>
          </p:cNvPr>
          <p:cNvGrpSpPr/>
          <p:nvPr/>
        </p:nvGrpSpPr>
        <p:grpSpPr>
          <a:xfrm>
            <a:off x="1172791" y="2896245"/>
            <a:ext cx="10729192" cy="1058442"/>
            <a:chOff x="4933525" y="2542866"/>
            <a:chExt cx="10729192" cy="1058442"/>
          </a:xfrm>
        </p:grpSpPr>
        <p:sp>
          <p:nvSpPr>
            <p:cNvPr id="16" name="六边形 15">
              <a:extLst>
                <a:ext uri="{FF2B5EF4-FFF2-40B4-BE49-F238E27FC236}">
                  <a16:creationId xmlns:a16="http://schemas.microsoft.com/office/drawing/2014/main" xmlns="" id="{B8DEC9E8-4390-462F-ACFD-92E59FEA8397}"/>
                </a:ext>
              </a:extLst>
            </p:cNvPr>
            <p:cNvSpPr/>
            <p:nvPr/>
          </p:nvSpPr>
          <p:spPr>
            <a:xfrm>
              <a:off x="4933525" y="2542866"/>
              <a:ext cx="1227414"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报告工具</a:t>
              </a:r>
            </a:p>
          </p:txBody>
        </p:sp>
        <p:sp>
          <p:nvSpPr>
            <p:cNvPr id="17" name="文本框 7">
              <a:extLst>
                <a:ext uri="{FF2B5EF4-FFF2-40B4-BE49-F238E27FC236}">
                  <a16:creationId xmlns:a16="http://schemas.microsoft.com/office/drawing/2014/main" xmlns="" id="{7D3D2013-828A-4DCC-8760-E3EC4A80B3B0}"/>
                </a:ext>
              </a:extLst>
            </p:cNvPr>
            <p:cNvSpPr txBox="1">
              <a:spLocks noChangeArrowheads="1"/>
            </p:cNvSpPr>
            <p:nvPr/>
          </p:nvSpPr>
          <p:spPr bwMode="auto">
            <a:xfrm>
              <a:off x="6984268" y="2824707"/>
              <a:ext cx="8678449"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chemeClr val="tx1">
                      <a:lumMod val="65000"/>
                      <a:lumOff val="35000"/>
                    </a:schemeClr>
                  </a:solidFill>
                  <a:latin typeface="微软雅黑" pitchFamily="34" charset="-122"/>
                </a:rPr>
                <a:t>如果您需要撰写渗透测试的报告文件，您应该用得上这些软件。</a:t>
              </a:r>
              <a:br>
                <a:rPr lang="zh-CN" altLang="en-US" sz="2400" dirty="0">
                  <a:solidFill>
                    <a:schemeClr val="tx1">
                      <a:lumMod val="65000"/>
                      <a:lumOff val="35000"/>
                    </a:schemeClr>
                  </a:solidFill>
                  <a:latin typeface="微软雅黑" pitchFamily="34" charset="-122"/>
                </a:rPr>
              </a:br>
              <a:endParaRPr lang="zh-CN" altLang="en-US" sz="1400" dirty="0">
                <a:solidFill>
                  <a:schemeClr val="tx1">
                    <a:lumMod val="65000"/>
                    <a:lumOff val="35000"/>
                  </a:schemeClr>
                </a:solidFill>
                <a:latin typeface="微软雅黑" pitchFamily="34" charset="-122"/>
              </a:endParaRPr>
            </a:p>
          </p:txBody>
        </p:sp>
        <p:cxnSp>
          <p:nvCxnSpPr>
            <p:cNvPr id="18" name="直接连接符 17">
              <a:extLst>
                <a:ext uri="{FF2B5EF4-FFF2-40B4-BE49-F238E27FC236}">
                  <a16:creationId xmlns:a16="http://schemas.microsoft.com/office/drawing/2014/main" xmlns="" id="{DA936AAE-DDE7-4CF7-9EB6-0F55D366D598}"/>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3" name="组合 12">
            <a:extLst>
              <a:ext uri="{FF2B5EF4-FFF2-40B4-BE49-F238E27FC236}">
                <a16:creationId xmlns:a16="http://schemas.microsoft.com/office/drawing/2014/main" xmlns="" id="{3CA5140B-8DF6-4D1C-AB6C-9C189F25A79B}"/>
              </a:ext>
            </a:extLst>
          </p:cNvPr>
          <p:cNvGrpSpPr/>
          <p:nvPr/>
        </p:nvGrpSpPr>
        <p:grpSpPr>
          <a:xfrm>
            <a:off x="5132386" y="837929"/>
            <a:ext cx="2593980" cy="474140"/>
            <a:chOff x="5132386" y="837929"/>
            <a:chExt cx="2593980" cy="474140"/>
          </a:xfrm>
        </p:grpSpPr>
        <p:cxnSp>
          <p:nvCxnSpPr>
            <p:cNvPr id="19" name="íślíḋè-Straight Connector 13">
              <a:extLst>
                <a:ext uri="{FF2B5EF4-FFF2-40B4-BE49-F238E27FC236}">
                  <a16:creationId xmlns:a16="http://schemas.microsoft.com/office/drawing/2014/main" xmlns="" id="{13331E5C-C0F5-4814-ADEA-131E8DDB66E7}"/>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xmlns="" id="{8C568F60-A836-485E-BC48-FD0B3AA266FF}"/>
                </a:ext>
              </a:extLst>
            </p:cNvPr>
            <p:cNvSpPr/>
            <p:nvPr/>
          </p:nvSpPr>
          <p:spPr>
            <a:xfrm>
              <a:off x="5132386" y="837929"/>
              <a:ext cx="2593980" cy="461665"/>
            </a:xfrm>
            <a:prstGeom prst="rect">
              <a:avLst/>
            </a:prstGeom>
          </p:spPr>
          <p:txBody>
            <a:bodyPr wrap="none">
              <a:spAutoFit/>
            </a:bodyPr>
            <a:lstStyle/>
            <a:p>
              <a:pPr algn="ct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Kali Linux</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工具包 </a:t>
              </a:r>
            </a:p>
          </p:txBody>
        </p:sp>
      </p:grpSp>
      <p:grpSp>
        <p:nvGrpSpPr>
          <p:cNvPr id="21" name="组合 20">
            <a:extLst>
              <a:ext uri="{FF2B5EF4-FFF2-40B4-BE49-F238E27FC236}">
                <a16:creationId xmlns:a16="http://schemas.microsoft.com/office/drawing/2014/main" xmlns="" id="{0185C308-8C6F-483B-ADDB-6FF040567B74}"/>
              </a:ext>
            </a:extLst>
          </p:cNvPr>
          <p:cNvGrpSpPr/>
          <p:nvPr/>
        </p:nvGrpSpPr>
        <p:grpSpPr>
          <a:xfrm>
            <a:off x="1172791" y="4192516"/>
            <a:ext cx="10491033" cy="1130323"/>
            <a:chOff x="4933525" y="2470985"/>
            <a:chExt cx="10491033" cy="1130323"/>
          </a:xfrm>
        </p:grpSpPr>
        <p:sp>
          <p:nvSpPr>
            <p:cNvPr id="22" name="六边形 21">
              <a:extLst>
                <a:ext uri="{FF2B5EF4-FFF2-40B4-BE49-F238E27FC236}">
                  <a16:creationId xmlns:a16="http://schemas.microsoft.com/office/drawing/2014/main" xmlns="" id="{AD3DF839-19F8-4A72-9A5F-2A3703F95711}"/>
                </a:ext>
              </a:extLst>
            </p:cNvPr>
            <p:cNvSpPr/>
            <p:nvPr/>
          </p:nvSpPr>
          <p:spPr>
            <a:xfrm>
              <a:off x="4933525" y="2542866"/>
              <a:ext cx="1227414" cy="1058442"/>
            </a:xfrm>
            <a:prstGeom prst="hexagon">
              <a:avLst/>
            </a:prstGeom>
            <a:solidFill>
              <a:srgbClr val="1092F1"/>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系统服务</a:t>
              </a:r>
            </a:p>
          </p:txBody>
        </p:sp>
        <p:sp>
          <p:nvSpPr>
            <p:cNvPr id="23" name="文本框 7">
              <a:extLst>
                <a:ext uri="{FF2B5EF4-FFF2-40B4-BE49-F238E27FC236}">
                  <a16:creationId xmlns:a16="http://schemas.microsoft.com/office/drawing/2014/main" xmlns="" id="{1D16C66E-66E0-4F0E-8B93-60253D84411E}"/>
                </a:ext>
              </a:extLst>
            </p:cNvPr>
            <p:cNvSpPr txBox="1">
              <a:spLocks noChangeArrowheads="1"/>
            </p:cNvSpPr>
            <p:nvPr/>
          </p:nvSpPr>
          <p:spPr bwMode="auto">
            <a:xfrm>
              <a:off x="6962133" y="2470985"/>
              <a:ext cx="84624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chemeClr val="tx1">
                      <a:lumMod val="65000"/>
                      <a:lumOff val="35000"/>
                    </a:schemeClr>
                  </a:solidFill>
                  <a:latin typeface="微软雅黑" pitchFamily="34" charset="-122"/>
                </a:rPr>
                <a:t>这是渗透人员在渗透测试时可能用到的常见服务类软件，它包括</a:t>
              </a:r>
              <a:r>
                <a:rPr lang="en-US" altLang="zh-CN" sz="2400" dirty="0">
                  <a:solidFill>
                    <a:schemeClr val="tx1">
                      <a:lumMod val="65000"/>
                      <a:lumOff val="35000"/>
                    </a:schemeClr>
                  </a:solidFill>
                  <a:latin typeface="微软雅黑" pitchFamily="34" charset="-122"/>
                </a:rPr>
                <a:t>Apache</a:t>
              </a:r>
              <a:r>
                <a:rPr lang="zh-CN" altLang="en-US" sz="2400" dirty="0">
                  <a:solidFill>
                    <a:schemeClr val="tx1">
                      <a:lumMod val="65000"/>
                      <a:lumOff val="35000"/>
                    </a:schemeClr>
                  </a:solidFill>
                  <a:latin typeface="微软雅黑" pitchFamily="34" charset="-122"/>
                </a:rPr>
                <a:t>服务、</a:t>
              </a:r>
              <a:r>
                <a:rPr lang="en-US" altLang="zh-CN" sz="2400" dirty="0">
                  <a:solidFill>
                    <a:schemeClr val="tx1">
                      <a:lumMod val="65000"/>
                      <a:lumOff val="35000"/>
                    </a:schemeClr>
                  </a:solidFill>
                  <a:latin typeface="微软雅黑" pitchFamily="34" charset="-122"/>
                </a:rPr>
                <a:t>MySQL</a:t>
              </a:r>
              <a:r>
                <a:rPr lang="zh-CN" altLang="en-US" sz="2400" dirty="0">
                  <a:solidFill>
                    <a:schemeClr val="tx1">
                      <a:lumMod val="65000"/>
                      <a:lumOff val="35000"/>
                    </a:schemeClr>
                  </a:solidFill>
                  <a:latin typeface="微软雅黑" pitchFamily="34" charset="-122"/>
                </a:rPr>
                <a:t>服务、</a:t>
              </a:r>
              <a:r>
                <a:rPr lang="en-US" altLang="zh-CN" sz="2400" dirty="0">
                  <a:solidFill>
                    <a:schemeClr val="tx1">
                      <a:lumMod val="65000"/>
                      <a:lumOff val="35000"/>
                    </a:schemeClr>
                  </a:solidFill>
                  <a:latin typeface="微软雅黑" pitchFamily="34" charset="-122"/>
                </a:rPr>
                <a:t>SSH</a:t>
              </a:r>
              <a:r>
                <a:rPr lang="zh-CN" altLang="en-US" sz="2400" dirty="0">
                  <a:solidFill>
                    <a:schemeClr val="tx1">
                      <a:lumMod val="65000"/>
                      <a:lumOff val="35000"/>
                    </a:schemeClr>
                  </a:solidFill>
                  <a:latin typeface="微软雅黑" pitchFamily="34" charset="-122"/>
                </a:rPr>
                <a:t>服务和</a:t>
              </a:r>
              <a:r>
                <a:rPr lang="en-US" altLang="zh-CN" sz="2400" dirty="0">
                  <a:solidFill>
                    <a:schemeClr val="tx1">
                      <a:lumMod val="65000"/>
                      <a:lumOff val="35000"/>
                    </a:schemeClr>
                  </a:solidFill>
                  <a:latin typeface="微软雅黑" pitchFamily="34" charset="-122"/>
                </a:rPr>
                <a:t>Metasploit</a:t>
              </a:r>
              <a:r>
                <a:rPr lang="zh-CN" altLang="en-US" sz="2400" dirty="0">
                  <a:solidFill>
                    <a:schemeClr val="tx1">
                      <a:lumMod val="65000"/>
                      <a:lumOff val="35000"/>
                    </a:schemeClr>
                  </a:solidFill>
                  <a:latin typeface="微软雅黑" pitchFamily="34" charset="-122"/>
                </a:rPr>
                <a:t>服务。</a:t>
              </a:r>
              <a:endParaRPr lang="zh-CN" altLang="en-US" sz="1400" dirty="0">
                <a:solidFill>
                  <a:schemeClr val="tx1">
                    <a:lumMod val="65000"/>
                    <a:lumOff val="35000"/>
                  </a:schemeClr>
                </a:solidFill>
                <a:latin typeface="微软雅黑" pitchFamily="34" charset="-122"/>
              </a:endParaRPr>
            </a:p>
          </p:txBody>
        </p:sp>
        <p:cxnSp>
          <p:nvCxnSpPr>
            <p:cNvPr id="24" name="直接连接符 23">
              <a:extLst>
                <a:ext uri="{FF2B5EF4-FFF2-40B4-BE49-F238E27FC236}">
                  <a16:creationId xmlns:a16="http://schemas.microsoft.com/office/drawing/2014/main" xmlns="" id="{82B625D6-F628-4B3B-80D3-6D5BCFF596A9}"/>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25" name="图片 24">
            <a:extLst>
              <a:ext uri="{FF2B5EF4-FFF2-40B4-BE49-F238E27FC236}">
                <a16:creationId xmlns:a16="http://schemas.microsoft.com/office/drawing/2014/main" xmlns="" id="{7D56F397-28AA-4C93-9624-415652E6E2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5799" y="4800797"/>
            <a:ext cx="1885341" cy="1839716"/>
          </a:xfrm>
          <a:prstGeom prst="rect">
            <a:avLst/>
          </a:prstGeom>
        </p:spPr>
      </p:pic>
    </p:spTree>
    <p:extLst>
      <p:ext uri="{BB962C8B-B14F-4D97-AF65-F5344CB8AC3E}">
        <p14:creationId xmlns:p14="http://schemas.microsoft.com/office/powerpoint/2010/main" val="371385836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500"/>
                                        <p:tgtEl>
                                          <p:spTgt spid="21"/>
                                        </p:tgtEl>
                                      </p:cBhvr>
                                    </p:animEffect>
                                  </p:childTnLst>
                                </p:cTn>
                              </p:par>
                              <p:par>
                                <p:cTn id="20" presetID="12" presetClass="entr" presetSubtype="2"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additive="base">
                                        <p:cTn id="22" dur="500"/>
                                        <p:tgtEl>
                                          <p:spTgt spid="25"/>
                                        </p:tgtEl>
                                        <p:attrNameLst>
                                          <p:attrName>ppt_x</p:attrName>
                                        </p:attrNameLst>
                                      </p:cBhvr>
                                      <p:tavLst>
                                        <p:tav tm="0">
                                          <p:val>
                                            <p:strVal val="#ppt_x+#ppt_w*1.125000"/>
                                          </p:val>
                                        </p:tav>
                                        <p:tav tm="100000">
                                          <p:val>
                                            <p:strVal val="#ppt_x"/>
                                          </p:val>
                                        </p:tav>
                                      </p:tavLst>
                                    </p:anim>
                                    <p:animEffect transition="in" filter="wipe(left)">
                                      <p:cBhvr>
                                        <p:cTn id="2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矩形 97">
            <a:extLst>
              <a:ext uri="{FF2B5EF4-FFF2-40B4-BE49-F238E27FC236}">
                <a16:creationId xmlns:a16="http://schemas.microsoft.com/office/drawing/2014/main" xmlns="" id="{B6043767-DC6B-4254-9127-2CD5CBDB1CF9}"/>
              </a:ext>
            </a:extLst>
          </p:cNvPr>
          <p:cNvSpPr/>
          <p:nvPr/>
        </p:nvSpPr>
        <p:spPr>
          <a:xfrm>
            <a:off x="884759" y="1096045"/>
            <a:ext cx="8352928" cy="499432"/>
          </a:xfrm>
          <a:prstGeom prst="rect">
            <a:avLst/>
          </a:prstGeom>
        </p:spPr>
        <p:txBody>
          <a:bodyPr wrap="square">
            <a:spAutoFit/>
          </a:bodyPr>
          <a:lstStyle/>
          <a:p>
            <a:pPr algn="just">
              <a:lnSpc>
                <a:spcPct val="150000"/>
              </a:lnSpc>
            </a:pP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除了可用于渗透测试的各种工具以外，</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Kali Linux</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还整合了以下几类工具。</a:t>
            </a:r>
          </a:p>
        </p:txBody>
      </p:sp>
      <p:grpSp>
        <p:nvGrpSpPr>
          <p:cNvPr id="5" name="组合 4">
            <a:extLst>
              <a:ext uri="{FF2B5EF4-FFF2-40B4-BE49-F238E27FC236}">
                <a16:creationId xmlns:a16="http://schemas.microsoft.com/office/drawing/2014/main" xmlns="" id="{E888E6FD-BC67-4606-8D98-5F790B00A124}"/>
              </a:ext>
            </a:extLst>
          </p:cNvPr>
          <p:cNvGrpSpPr/>
          <p:nvPr/>
        </p:nvGrpSpPr>
        <p:grpSpPr>
          <a:xfrm>
            <a:off x="884759" y="2537224"/>
            <a:ext cx="3096344" cy="2499517"/>
            <a:chOff x="884759" y="2537224"/>
            <a:chExt cx="3096344" cy="2499517"/>
          </a:xfrm>
        </p:grpSpPr>
        <p:sp>
          <p:nvSpPr>
            <p:cNvPr id="15" name="文本框 14">
              <a:extLst>
                <a:ext uri="{FF2B5EF4-FFF2-40B4-BE49-F238E27FC236}">
                  <a16:creationId xmlns:a16="http://schemas.microsoft.com/office/drawing/2014/main" xmlns="" id="{0B51A482-4151-4E5B-90EC-C1BFFE4A0B20}"/>
                </a:ext>
              </a:extLst>
            </p:cNvPr>
            <p:cNvSpPr txBox="1"/>
            <p:nvPr/>
          </p:nvSpPr>
          <p:spPr>
            <a:xfrm>
              <a:off x="884759" y="4333968"/>
              <a:ext cx="3096344" cy="702773"/>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可攻击蓝牙、</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RFID</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NFC</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和其他无线设备的工具。</a:t>
              </a:r>
            </a:p>
          </p:txBody>
        </p:sp>
        <p:grpSp>
          <p:nvGrpSpPr>
            <p:cNvPr id="10" name="组合 9">
              <a:extLst>
                <a:ext uri="{FF2B5EF4-FFF2-40B4-BE49-F238E27FC236}">
                  <a16:creationId xmlns:a16="http://schemas.microsoft.com/office/drawing/2014/main" xmlns="" id="{E1E634C3-3332-492C-9E94-D9A7BBC88437}"/>
                </a:ext>
              </a:extLst>
            </p:cNvPr>
            <p:cNvGrpSpPr/>
            <p:nvPr/>
          </p:nvGrpSpPr>
          <p:grpSpPr>
            <a:xfrm>
              <a:off x="1604839" y="2537224"/>
              <a:ext cx="1622946" cy="1622946"/>
              <a:chOff x="2716147" y="2106202"/>
              <a:chExt cx="1622946" cy="1622946"/>
            </a:xfrm>
          </p:grpSpPr>
          <p:sp>
            <p:nvSpPr>
              <p:cNvPr id="11" name="is1ide-Oval 8">
                <a:extLst>
                  <a:ext uri="{FF2B5EF4-FFF2-40B4-BE49-F238E27FC236}">
                    <a16:creationId xmlns:a16="http://schemas.microsoft.com/office/drawing/2014/main" xmlns="" id="{A0851617-C81A-4381-9889-B63A0A563F86}"/>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grpSp>
            <p:nvGrpSpPr>
              <p:cNvPr id="12" name="组合 11">
                <a:extLst>
                  <a:ext uri="{FF2B5EF4-FFF2-40B4-BE49-F238E27FC236}">
                    <a16:creationId xmlns:a16="http://schemas.microsoft.com/office/drawing/2014/main" xmlns="" id="{13847B1D-82A0-4E7B-8032-4B414A82D168}"/>
                  </a:ext>
                </a:extLst>
              </p:cNvPr>
              <p:cNvGrpSpPr/>
              <p:nvPr/>
            </p:nvGrpSpPr>
            <p:grpSpPr>
              <a:xfrm>
                <a:off x="2828972" y="2219027"/>
                <a:ext cx="1397296" cy="1397296"/>
                <a:chOff x="2696934" y="2774952"/>
                <a:chExt cx="1035027" cy="1035027"/>
              </a:xfrm>
            </p:grpSpPr>
            <p:sp>
              <p:nvSpPr>
                <p:cNvPr id="13" name="is1ide-Oval 8">
                  <a:extLst>
                    <a:ext uri="{FF2B5EF4-FFF2-40B4-BE49-F238E27FC236}">
                      <a16:creationId xmlns:a16="http://schemas.microsoft.com/office/drawing/2014/main" xmlns="" id="{E3A827E5-8FB0-4CF0-8B63-CF974769E847}"/>
                    </a:ext>
                  </a:extLst>
                </p:cNvPr>
                <p:cNvSpPr/>
                <p:nvPr/>
              </p:nvSpPr>
              <p:spPr>
                <a:xfrm>
                  <a:off x="2696934" y="2774952"/>
                  <a:ext cx="1035027" cy="1035027"/>
                </a:xfrm>
                <a:prstGeom prst="ellipse">
                  <a:avLst/>
                </a:prstGeom>
                <a:solidFill>
                  <a:srgbClr val="0050A3"/>
                </a:solidFill>
                <a:ln w="12700" cap="flat">
                  <a:noFill/>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14" name="矩形 13">
                  <a:extLst>
                    <a:ext uri="{FF2B5EF4-FFF2-40B4-BE49-F238E27FC236}">
                      <a16:creationId xmlns:a16="http://schemas.microsoft.com/office/drawing/2014/main" xmlns="" id="{2853BA39-AEB3-4297-BFED-ED31A7B85D27}"/>
                    </a:ext>
                  </a:extLst>
                </p:cNvPr>
                <p:cNvSpPr/>
                <p:nvPr/>
              </p:nvSpPr>
              <p:spPr>
                <a:xfrm>
                  <a:off x="2889315" y="3030287"/>
                  <a:ext cx="650261" cy="52435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无线攻击</a:t>
                  </a:r>
                </a:p>
              </p:txBody>
            </p:sp>
          </p:grpSp>
        </p:grpSp>
      </p:grpSp>
      <p:grpSp>
        <p:nvGrpSpPr>
          <p:cNvPr id="6" name="组合 5">
            <a:extLst>
              <a:ext uri="{FF2B5EF4-FFF2-40B4-BE49-F238E27FC236}">
                <a16:creationId xmlns:a16="http://schemas.microsoft.com/office/drawing/2014/main" xmlns="" id="{DD21A8EC-5D74-4EE0-A3C8-D137236EB489}"/>
              </a:ext>
            </a:extLst>
          </p:cNvPr>
          <p:cNvGrpSpPr/>
          <p:nvPr/>
        </p:nvGrpSpPr>
        <p:grpSpPr>
          <a:xfrm>
            <a:off x="5421462" y="2467263"/>
            <a:ext cx="2448073" cy="2569478"/>
            <a:chOff x="5421462" y="2467263"/>
            <a:chExt cx="2448073" cy="2569478"/>
          </a:xfrm>
        </p:grpSpPr>
        <p:sp>
          <p:nvSpPr>
            <p:cNvPr id="21" name="文本框 20">
              <a:extLst>
                <a:ext uri="{FF2B5EF4-FFF2-40B4-BE49-F238E27FC236}">
                  <a16:creationId xmlns:a16="http://schemas.microsoft.com/office/drawing/2014/main" xmlns="" id="{F877F910-273A-445D-9267-F32FC5CF6308}"/>
                </a:ext>
              </a:extLst>
            </p:cNvPr>
            <p:cNvSpPr txBox="1"/>
            <p:nvPr/>
          </p:nvSpPr>
          <p:spPr>
            <a:xfrm>
              <a:off x="5421462" y="4333968"/>
              <a:ext cx="2448073" cy="702773"/>
            </a:xfrm>
            <a:prstGeom prst="rect">
              <a:avLst/>
            </a:prstGeom>
            <a:noFill/>
          </p:spPr>
          <p:txBody>
            <a:bodyPr wrap="square" lIns="86376" tIns="43188" rIns="86376" bIns="43188" rtlCol="0">
              <a:spAutoFit/>
            </a:bodyPr>
            <a:lstStyle/>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可用于调试程序或</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反汇编的工具。</a:t>
              </a:r>
            </a:p>
          </p:txBody>
        </p:sp>
        <p:grpSp>
          <p:nvGrpSpPr>
            <p:cNvPr id="16" name="组合 15">
              <a:extLst>
                <a:ext uri="{FF2B5EF4-FFF2-40B4-BE49-F238E27FC236}">
                  <a16:creationId xmlns:a16="http://schemas.microsoft.com/office/drawing/2014/main" xmlns="" id="{8F6759A1-2661-4FF9-BC3B-7EC8E3CF343A}"/>
                </a:ext>
              </a:extLst>
            </p:cNvPr>
            <p:cNvGrpSpPr/>
            <p:nvPr/>
          </p:nvGrpSpPr>
          <p:grpSpPr>
            <a:xfrm>
              <a:off x="5637287" y="2467263"/>
              <a:ext cx="1622946" cy="1622946"/>
              <a:chOff x="2716147" y="2106202"/>
              <a:chExt cx="1622946" cy="1622946"/>
            </a:xfrm>
          </p:grpSpPr>
          <p:sp>
            <p:nvSpPr>
              <p:cNvPr id="17" name="is1ide-Oval 8">
                <a:extLst>
                  <a:ext uri="{FF2B5EF4-FFF2-40B4-BE49-F238E27FC236}">
                    <a16:creationId xmlns:a16="http://schemas.microsoft.com/office/drawing/2014/main" xmlns="" id="{A995D2E9-D1EE-47E3-8E8E-86E69B2325A4}"/>
                  </a:ext>
                </a:extLst>
              </p:cNvPr>
              <p:cNvSpPr/>
              <p:nvPr/>
            </p:nvSpPr>
            <p:spPr>
              <a:xfrm>
                <a:off x="2716147" y="2106202"/>
                <a:ext cx="1622946" cy="1622946"/>
              </a:xfrm>
              <a:prstGeom prst="ellipse">
                <a:avLst/>
              </a:prstGeom>
              <a:noFill/>
              <a:ln w="12700" cap="flat">
                <a:solidFill>
                  <a:srgbClr val="FFC000"/>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grpSp>
            <p:nvGrpSpPr>
              <p:cNvPr id="18" name="组合 17">
                <a:extLst>
                  <a:ext uri="{FF2B5EF4-FFF2-40B4-BE49-F238E27FC236}">
                    <a16:creationId xmlns:a16="http://schemas.microsoft.com/office/drawing/2014/main" xmlns="" id="{F76E0515-1BF6-4017-BDC9-4DE13D99534D}"/>
                  </a:ext>
                </a:extLst>
              </p:cNvPr>
              <p:cNvGrpSpPr/>
              <p:nvPr/>
            </p:nvGrpSpPr>
            <p:grpSpPr>
              <a:xfrm>
                <a:off x="2828972" y="2219027"/>
                <a:ext cx="1397296" cy="1397296"/>
                <a:chOff x="2696934" y="2774952"/>
                <a:chExt cx="1035027" cy="1035027"/>
              </a:xfrm>
            </p:grpSpPr>
            <p:sp>
              <p:nvSpPr>
                <p:cNvPr id="19" name="is1ide-Oval 8">
                  <a:extLst>
                    <a:ext uri="{FF2B5EF4-FFF2-40B4-BE49-F238E27FC236}">
                      <a16:creationId xmlns:a16="http://schemas.microsoft.com/office/drawing/2014/main" xmlns="" id="{509692BA-7558-45CE-B73A-A27CA84DA5EB}"/>
                    </a:ext>
                  </a:extLst>
                </p:cNvPr>
                <p:cNvSpPr/>
                <p:nvPr/>
              </p:nvSpPr>
              <p:spPr>
                <a:xfrm>
                  <a:off x="2696934" y="2774952"/>
                  <a:ext cx="1035027" cy="1035027"/>
                </a:xfrm>
                <a:prstGeom prst="ellipse">
                  <a:avLst/>
                </a:prstGeom>
                <a:solidFill>
                  <a:srgbClr val="FFC000"/>
                </a:solidFill>
                <a:ln w="12700" cap="flat">
                  <a:noFill/>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20" name="矩形 19">
                  <a:extLst>
                    <a:ext uri="{FF2B5EF4-FFF2-40B4-BE49-F238E27FC236}">
                      <a16:creationId xmlns:a16="http://schemas.microsoft.com/office/drawing/2014/main" xmlns="" id="{6654E9FB-618C-4144-9078-064AE4C04C7E}"/>
                    </a:ext>
                  </a:extLst>
                </p:cNvPr>
                <p:cNvSpPr/>
                <p:nvPr/>
              </p:nvSpPr>
              <p:spPr>
                <a:xfrm>
                  <a:off x="2889315" y="3030287"/>
                  <a:ext cx="650261" cy="52435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rPr>
                    <a:t>逆向工程</a:t>
                  </a:r>
                </a:p>
              </p:txBody>
            </p:sp>
          </p:grpSp>
        </p:grpSp>
      </p:grpSp>
      <p:grpSp>
        <p:nvGrpSpPr>
          <p:cNvPr id="7" name="组合 6">
            <a:extLst>
              <a:ext uri="{FF2B5EF4-FFF2-40B4-BE49-F238E27FC236}">
                <a16:creationId xmlns:a16="http://schemas.microsoft.com/office/drawing/2014/main" xmlns="" id="{83E8D2C8-EE52-490E-BEF1-FC72AA71DF2B}"/>
              </a:ext>
            </a:extLst>
          </p:cNvPr>
          <p:cNvGrpSpPr/>
          <p:nvPr/>
        </p:nvGrpSpPr>
        <p:grpSpPr>
          <a:xfrm>
            <a:off x="8877647" y="2424399"/>
            <a:ext cx="3312368" cy="2920118"/>
            <a:chOff x="8877647" y="2424399"/>
            <a:chExt cx="3312368" cy="2920118"/>
          </a:xfrm>
        </p:grpSpPr>
        <p:grpSp>
          <p:nvGrpSpPr>
            <p:cNvPr id="22" name="组合 21">
              <a:extLst>
                <a:ext uri="{FF2B5EF4-FFF2-40B4-BE49-F238E27FC236}">
                  <a16:creationId xmlns:a16="http://schemas.microsoft.com/office/drawing/2014/main" xmlns="" id="{9A90169C-DA7D-444E-A19B-38C65367FB65}"/>
                </a:ext>
              </a:extLst>
            </p:cNvPr>
            <p:cNvGrpSpPr/>
            <p:nvPr/>
          </p:nvGrpSpPr>
          <p:grpSpPr>
            <a:xfrm>
              <a:off x="9669735" y="2424399"/>
              <a:ext cx="1622946" cy="1622946"/>
              <a:chOff x="2716147" y="2106202"/>
              <a:chExt cx="1622946" cy="1622946"/>
            </a:xfrm>
          </p:grpSpPr>
          <p:sp>
            <p:nvSpPr>
              <p:cNvPr id="23" name="is1ide-Oval 8">
                <a:extLst>
                  <a:ext uri="{FF2B5EF4-FFF2-40B4-BE49-F238E27FC236}">
                    <a16:creationId xmlns:a16="http://schemas.microsoft.com/office/drawing/2014/main" xmlns="" id="{56BAF763-29DE-4AFA-ADBC-F85C94F4BFBD}"/>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grpSp>
            <p:nvGrpSpPr>
              <p:cNvPr id="28" name="组合 27">
                <a:extLst>
                  <a:ext uri="{FF2B5EF4-FFF2-40B4-BE49-F238E27FC236}">
                    <a16:creationId xmlns:a16="http://schemas.microsoft.com/office/drawing/2014/main" xmlns="" id="{D95500AA-65C0-425E-8B0B-E4653A4D8806}"/>
                  </a:ext>
                </a:extLst>
              </p:cNvPr>
              <p:cNvGrpSpPr/>
              <p:nvPr/>
            </p:nvGrpSpPr>
            <p:grpSpPr>
              <a:xfrm>
                <a:off x="2828972" y="2219027"/>
                <a:ext cx="1397296" cy="1397296"/>
                <a:chOff x="2696934" y="2774952"/>
                <a:chExt cx="1035027" cy="1035027"/>
              </a:xfrm>
            </p:grpSpPr>
            <p:sp>
              <p:nvSpPr>
                <p:cNvPr id="29" name="is1ide-Oval 8">
                  <a:extLst>
                    <a:ext uri="{FF2B5EF4-FFF2-40B4-BE49-F238E27FC236}">
                      <a16:creationId xmlns:a16="http://schemas.microsoft.com/office/drawing/2014/main" xmlns="" id="{741E726A-AF38-44F5-8387-38CABF0FA98F}"/>
                    </a:ext>
                  </a:extLst>
                </p:cNvPr>
                <p:cNvSpPr/>
                <p:nvPr/>
              </p:nvSpPr>
              <p:spPr>
                <a:xfrm>
                  <a:off x="2696934" y="2774952"/>
                  <a:ext cx="1035027" cy="1035027"/>
                </a:xfrm>
                <a:prstGeom prst="ellipse">
                  <a:avLst/>
                </a:prstGeom>
                <a:solidFill>
                  <a:srgbClr val="1092F1"/>
                </a:solidFill>
                <a:ln w="12700" cap="flat">
                  <a:solidFill>
                    <a:srgbClr val="1092F1"/>
                  </a:solidFill>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30" name="矩形 29">
                  <a:extLst>
                    <a:ext uri="{FF2B5EF4-FFF2-40B4-BE49-F238E27FC236}">
                      <a16:creationId xmlns:a16="http://schemas.microsoft.com/office/drawing/2014/main" xmlns="" id="{7BBC2B76-EAE0-40C1-9C5D-A49ED05781FF}"/>
                    </a:ext>
                  </a:extLst>
                </p:cNvPr>
                <p:cNvSpPr/>
                <p:nvPr/>
              </p:nvSpPr>
              <p:spPr>
                <a:xfrm>
                  <a:off x="2889315" y="3030287"/>
                  <a:ext cx="650261" cy="52435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压力测试</a:t>
                  </a:r>
                </a:p>
              </p:txBody>
            </p:sp>
          </p:grpSp>
        </p:grpSp>
        <p:sp>
          <p:nvSpPr>
            <p:cNvPr id="31" name="文本框 30">
              <a:extLst>
                <a:ext uri="{FF2B5EF4-FFF2-40B4-BE49-F238E27FC236}">
                  <a16:creationId xmlns:a16="http://schemas.microsoft.com/office/drawing/2014/main" xmlns="" id="{F708A6C3-24DD-4D63-A5D5-FD94C7F708FB}"/>
                </a:ext>
              </a:extLst>
            </p:cNvPr>
            <p:cNvSpPr txBox="1"/>
            <p:nvPr/>
          </p:nvSpPr>
          <p:spPr>
            <a:xfrm>
              <a:off x="8877647" y="4333968"/>
              <a:ext cx="3312368" cy="1010549"/>
            </a:xfrm>
            <a:prstGeom prst="rect">
              <a:avLst/>
            </a:prstGeom>
            <a:noFill/>
          </p:spPr>
          <p:txBody>
            <a:bodyPr wrap="square" lIns="86376" tIns="43188" rIns="86376" bIns="43188" rtlCol="0">
              <a:spAutoFit/>
            </a:bodyPr>
            <a:lstStyle/>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用于各类压力测试的工具集。它们可测试网络、无线、</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VoIP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系统的负载能力。</a:t>
              </a:r>
            </a:p>
          </p:txBody>
        </p:sp>
      </p:grpSp>
      <p:cxnSp>
        <p:nvCxnSpPr>
          <p:cNvPr id="4" name="直接连接符 3">
            <a:extLst>
              <a:ext uri="{FF2B5EF4-FFF2-40B4-BE49-F238E27FC236}">
                <a16:creationId xmlns:a16="http://schemas.microsoft.com/office/drawing/2014/main" xmlns="" id="{F8369011-161C-437A-B6B3-FB5DF1E3D862}"/>
              </a:ext>
            </a:extLst>
          </p:cNvPr>
          <p:cNvCxnSpPr/>
          <p:nvPr/>
        </p:nvCxnSpPr>
        <p:spPr>
          <a:xfrm>
            <a:off x="4557167" y="2176165"/>
            <a:ext cx="0" cy="304439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xmlns="" id="{435230B4-C7A4-4B61-828C-DA6448F34586}"/>
              </a:ext>
            </a:extLst>
          </p:cNvPr>
          <p:cNvCxnSpPr/>
          <p:nvPr/>
        </p:nvCxnSpPr>
        <p:spPr>
          <a:xfrm>
            <a:off x="8301583" y="2251433"/>
            <a:ext cx="0" cy="3044390"/>
          </a:xfrm>
          <a:prstGeom prst="line">
            <a:avLst/>
          </a:prstGeom>
          <a:ln w="95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4136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wipe(left)">
                                      <p:cBhvr>
                                        <p:cTn id="7" dur="500"/>
                                        <p:tgtEl>
                                          <p:spTgt spid="9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up)">
                                      <p:cBhvr>
                                        <p:cTn id="23" dur="500"/>
                                        <p:tgtEl>
                                          <p:spTgt spid="32"/>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0D98A0A7-16A2-492D-A55A-19B5647E7119}"/>
              </a:ext>
            </a:extLst>
          </p:cNvPr>
          <p:cNvGrpSpPr/>
          <p:nvPr/>
        </p:nvGrpSpPr>
        <p:grpSpPr>
          <a:xfrm>
            <a:off x="1172791" y="1312069"/>
            <a:ext cx="9793658" cy="1058442"/>
            <a:chOff x="4933525" y="2542866"/>
            <a:chExt cx="9793658" cy="1058442"/>
          </a:xfrm>
        </p:grpSpPr>
        <p:sp>
          <p:nvSpPr>
            <p:cNvPr id="14" name="六边形 13">
              <a:extLst>
                <a:ext uri="{FF2B5EF4-FFF2-40B4-BE49-F238E27FC236}">
                  <a16:creationId xmlns:a16="http://schemas.microsoft.com/office/drawing/2014/main" xmlns="" id="{72A76738-ACC9-4AF5-9D4A-1E41F804D578}"/>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硬件破解</a:t>
              </a:r>
            </a:p>
          </p:txBody>
        </p:sp>
        <p:sp>
          <p:nvSpPr>
            <p:cNvPr id="11" name="文本框 7">
              <a:extLst>
                <a:ext uri="{FF2B5EF4-FFF2-40B4-BE49-F238E27FC236}">
                  <a16:creationId xmlns:a16="http://schemas.microsoft.com/office/drawing/2014/main" xmlns="" id="{27D28173-21BD-44A9-8B20-1EA8EF69418B}"/>
                </a:ext>
              </a:extLst>
            </p:cNvPr>
            <p:cNvSpPr txBox="1">
              <a:spLocks noChangeArrowheads="1"/>
            </p:cNvSpPr>
            <p:nvPr/>
          </p:nvSpPr>
          <p:spPr bwMode="auto">
            <a:xfrm>
              <a:off x="6984838" y="2872032"/>
              <a:ext cx="77423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这用于调试</a:t>
              </a:r>
              <a:r>
                <a:rPr lang="en-US" altLang="zh-CN" sz="2000" dirty="0">
                  <a:solidFill>
                    <a:schemeClr val="tx1">
                      <a:lumMod val="65000"/>
                      <a:lumOff val="35000"/>
                    </a:schemeClr>
                  </a:solidFill>
                  <a:latin typeface="Times New Roman" panose="02020603050405020304" pitchFamily="18" charset="0"/>
                  <a:cs typeface="Times New Roman" panose="02020603050405020304" pitchFamily="18" charset="0"/>
                </a:rPr>
                <a:t>Android</a:t>
              </a:r>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和</a:t>
              </a:r>
              <a:r>
                <a:rPr lang="en-US" altLang="zh-CN" sz="2000" dirty="0">
                  <a:solidFill>
                    <a:schemeClr val="tx1">
                      <a:lumMod val="65000"/>
                      <a:lumOff val="35000"/>
                    </a:schemeClr>
                  </a:solidFill>
                  <a:latin typeface="Times New Roman" panose="02020603050405020304" pitchFamily="18" charset="0"/>
                  <a:cs typeface="Times New Roman" panose="02020603050405020304" pitchFamily="18" charset="0"/>
                </a:rPr>
                <a:t>Arduino</a:t>
              </a:r>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程序的工具</a:t>
              </a:r>
              <a:r>
                <a:rPr lang="zh-CN" altLang="en-US" sz="2000" dirty="0">
                  <a:solidFill>
                    <a:schemeClr val="tx1">
                      <a:lumMod val="65000"/>
                      <a:lumOff val="35000"/>
                    </a:schemeClr>
                  </a:solidFill>
                  <a:latin typeface="微软雅黑" pitchFamily="34" charset="-122"/>
                </a:rPr>
                <a:t>。</a:t>
              </a:r>
              <a:endParaRPr lang="zh-CN" altLang="en-US" sz="1200" dirty="0">
                <a:solidFill>
                  <a:schemeClr val="tx1">
                    <a:lumMod val="65000"/>
                    <a:lumOff val="35000"/>
                  </a:schemeClr>
                </a:solidFill>
                <a:latin typeface="微软雅黑" pitchFamily="34" charset="-122"/>
              </a:endParaRPr>
            </a:p>
          </p:txBody>
        </p:sp>
        <p:cxnSp>
          <p:nvCxnSpPr>
            <p:cNvPr id="12" name="直接连接符 11">
              <a:extLst>
                <a:ext uri="{FF2B5EF4-FFF2-40B4-BE49-F238E27FC236}">
                  <a16:creationId xmlns:a16="http://schemas.microsoft.com/office/drawing/2014/main" xmlns="" id="{1AF0458A-9D44-4E74-979F-A6C2E9D06036}"/>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1" name="组合 20">
            <a:extLst>
              <a:ext uri="{FF2B5EF4-FFF2-40B4-BE49-F238E27FC236}">
                <a16:creationId xmlns:a16="http://schemas.microsoft.com/office/drawing/2014/main" xmlns="" id="{0185C308-8C6F-483B-ADDB-6FF040567B74}"/>
              </a:ext>
            </a:extLst>
          </p:cNvPr>
          <p:cNvGrpSpPr/>
          <p:nvPr/>
        </p:nvGrpSpPr>
        <p:grpSpPr>
          <a:xfrm>
            <a:off x="1172791" y="2896245"/>
            <a:ext cx="9289032" cy="1631216"/>
            <a:chOff x="4933525" y="2347653"/>
            <a:chExt cx="9289032" cy="1631216"/>
          </a:xfrm>
        </p:grpSpPr>
        <p:sp>
          <p:nvSpPr>
            <p:cNvPr id="22" name="六边形 21">
              <a:extLst>
                <a:ext uri="{FF2B5EF4-FFF2-40B4-BE49-F238E27FC236}">
                  <a16:creationId xmlns:a16="http://schemas.microsoft.com/office/drawing/2014/main" xmlns="" id="{AD3DF839-19F8-4A72-9A5F-2A3703F95711}"/>
                </a:ext>
              </a:extLst>
            </p:cNvPr>
            <p:cNvSpPr/>
            <p:nvPr/>
          </p:nvSpPr>
          <p:spPr>
            <a:xfrm>
              <a:off x="4933525" y="2542866"/>
              <a:ext cx="1227414" cy="1058442"/>
            </a:xfrm>
            <a:prstGeom prst="hexagon">
              <a:avLst/>
            </a:prstGeom>
            <a:solidFill>
              <a:srgbClr val="1092F1"/>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法证调查</a:t>
              </a:r>
            </a:p>
          </p:txBody>
        </p:sp>
        <p:sp>
          <p:nvSpPr>
            <p:cNvPr id="23" name="文本框 7">
              <a:extLst>
                <a:ext uri="{FF2B5EF4-FFF2-40B4-BE49-F238E27FC236}">
                  <a16:creationId xmlns:a16="http://schemas.microsoft.com/office/drawing/2014/main" xmlns="" id="{1D16C66E-66E0-4F0E-8B93-60253D84411E}"/>
                </a:ext>
              </a:extLst>
            </p:cNvPr>
            <p:cNvSpPr txBox="1">
              <a:spLocks noChangeArrowheads="1"/>
            </p:cNvSpPr>
            <p:nvPr/>
          </p:nvSpPr>
          <p:spPr bwMode="auto">
            <a:xfrm>
              <a:off x="6984268" y="2347653"/>
              <a:ext cx="7238289"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即电子取证的工具。它的各种工具可以用于制作硬盘磁盘镜像、文件分析、硬盘镜像分析。如需使用这类程序，首先要在启动菜单里选择</a:t>
              </a:r>
              <a:r>
                <a:rPr lang="en-US" altLang="zh-CN" sz="2000" dirty="0">
                  <a:solidFill>
                    <a:schemeClr val="tx1">
                      <a:lumMod val="65000"/>
                      <a:lumOff val="35000"/>
                    </a:schemeClr>
                  </a:solidFill>
                  <a:latin typeface="Times New Roman" panose="02020603050405020304" pitchFamily="18" charset="0"/>
                  <a:cs typeface="Times New Roman" panose="02020603050405020304" pitchFamily="18" charset="0"/>
                </a:rPr>
                <a:t>Kali Linux Forensics | No Drives or Swap Mount</a:t>
              </a:r>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。在开启这个选项以后，</a:t>
              </a:r>
              <a:r>
                <a:rPr lang="en-US" altLang="zh-CN" sz="2000" dirty="0">
                  <a:solidFill>
                    <a:schemeClr val="tx1">
                      <a:lumMod val="65000"/>
                      <a:lumOff val="35000"/>
                    </a:schemeClr>
                  </a:solidFill>
                  <a:latin typeface="Times New Roman" panose="02020603050405020304" pitchFamily="18" charset="0"/>
                  <a:cs typeface="Times New Roman" panose="02020603050405020304" pitchFamily="18" charset="0"/>
                </a:rPr>
                <a:t>Kali Linux</a:t>
              </a:r>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不会自动加载硬盘驱动器，以保护硬盘数据的完整性。</a:t>
              </a:r>
            </a:p>
          </p:txBody>
        </p:sp>
        <p:cxnSp>
          <p:nvCxnSpPr>
            <p:cNvPr id="24" name="直接连接符 23">
              <a:extLst>
                <a:ext uri="{FF2B5EF4-FFF2-40B4-BE49-F238E27FC236}">
                  <a16:creationId xmlns:a16="http://schemas.microsoft.com/office/drawing/2014/main" xmlns="" id="{82B625D6-F628-4B3B-80D3-6D5BCFF596A9}"/>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26" name="图片 25">
            <a:extLst>
              <a:ext uri="{FF2B5EF4-FFF2-40B4-BE49-F238E27FC236}">
                <a16:creationId xmlns:a16="http://schemas.microsoft.com/office/drawing/2014/main" xmlns="" id="{924446CA-801D-47AB-BBDE-8EBCA356657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10903" y="3941118"/>
            <a:ext cx="3111093" cy="3111093"/>
          </a:xfrm>
          <a:prstGeom prst="rect">
            <a:avLst/>
          </a:prstGeom>
        </p:spPr>
      </p:pic>
    </p:spTree>
    <p:extLst>
      <p:ext uri="{BB962C8B-B14F-4D97-AF65-F5344CB8AC3E}">
        <p14:creationId xmlns:p14="http://schemas.microsoft.com/office/powerpoint/2010/main" val="2169670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par>
                                <p:cTn id="12" presetID="12" presetClass="entr" presetSubtype="2"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additive="base">
                                        <p:cTn id="14" dur="500"/>
                                        <p:tgtEl>
                                          <p:spTgt spid="26"/>
                                        </p:tgtEl>
                                        <p:attrNameLst>
                                          <p:attrName>ppt_x</p:attrName>
                                        </p:attrNameLst>
                                      </p:cBhvr>
                                      <p:tavLst>
                                        <p:tav tm="0">
                                          <p:val>
                                            <p:strVal val="#ppt_x+#ppt_w*1.125000"/>
                                          </p:val>
                                        </p:tav>
                                        <p:tav tm="100000">
                                          <p:val>
                                            <p:strVal val="#ppt_x"/>
                                          </p:val>
                                        </p:tav>
                                      </p:tavLst>
                                    </p:anim>
                                    <p:animEffect transition="in" filter="wipe(left)">
                                      <p:cBhvr>
                                        <p:cTn id="1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xmlns="" id="{3CA5140B-8DF6-4D1C-AB6C-9C189F25A79B}"/>
              </a:ext>
            </a:extLst>
          </p:cNvPr>
          <p:cNvGrpSpPr/>
          <p:nvPr/>
        </p:nvGrpSpPr>
        <p:grpSpPr>
          <a:xfrm>
            <a:off x="5202512" y="837929"/>
            <a:ext cx="2453727" cy="474140"/>
            <a:chOff x="5202512" y="837929"/>
            <a:chExt cx="2453727" cy="474140"/>
          </a:xfrm>
        </p:grpSpPr>
        <p:cxnSp>
          <p:nvCxnSpPr>
            <p:cNvPr id="19" name="íślíḋè-Straight Connector 13">
              <a:extLst>
                <a:ext uri="{FF2B5EF4-FFF2-40B4-BE49-F238E27FC236}">
                  <a16:creationId xmlns:a16="http://schemas.microsoft.com/office/drawing/2014/main" xmlns="" id="{13331E5C-C0F5-4814-ADEA-131E8DDB66E7}"/>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xmlns="" id="{8C568F60-A836-485E-BC48-FD0B3AA266FF}"/>
                </a:ext>
              </a:extLst>
            </p:cNvPr>
            <p:cNvSpPr/>
            <p:nvPr/>
          </p:nvSpPr>
          <p:spPr>
            <a:xfrm>
              <a:off x="5331960" y="837929"/>
              <a:ext cx="2194832"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下载</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Kali Linux</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25" name="图片 24">
            <a:extLst>
              <a:ext uri="{FF2B5EF4-FFF2-40B4-BE49-F238E27FC236}">
                <a16:creationId xmlns:a16="http://schemas.microsoft.com/office/drawing/2014/main" xmlns="" id="{7D56F397-28AA-4C93-9624-415652E6E2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71364" y="3184277"/>
            <a:ext cx="2804444" cy="2736577"/>
          </a:xfrm>
          <a:prstGeom prst="rect">
            <a:avLst/>
          </a:prstGeom>
        </p:spPr>
      </p:pic>
      <p:sp>
        <p:nvSpPr>
          <p:cNvPr id="29" name="文本框 28">
            <a:extLst>
              <a:ext uri="{FF2B5EF4-FFF2-40B4-BE49-F238E27FC236}">
                <a16:creationId xmlns:a16="http://schemas.microsoft.com/office/drawing/2014/main" xmlns="" id="{5CB0E0A8-E561-4641-8613-53C99B96B580}"/>
              </a:ext>
            </a:extLst>
          </p:cNvPr>
          <p:cNvSpPr txBox="1"/>
          <p:nvPr/>
        </p:nvSpPr>
        <p:spPr>
          <a:xfrm>
            <a:off x="1626508" y="2824237"/>
            <a:ext cx="7608908" cy="956175"/>
          </a:xfrm>
          <a:prstGeom prst="rect">
            <a:avLst/>
          </a:prstGeom>
          <a:noFill/>
        </p:spPr>
        <p:txBody>
          <a:bodyPr wrap="square" lIns="86376" tIns="43188" rIns="86376" bIns="43188" rtlCol="0">
            <a:spAutoFit/>
          </a:bodyPr>
          <a:lstStyle/>
          <a:p>
            <a:pPr algn="just">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要安装使用</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Kali Linux</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，首先需要下载它。下载</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Kali Linux</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的官方网站是</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http://www. kali.org/downloads/</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p>
        </p:txBody>
      </p:sp>
      <p:grpSp>
        <p:nvGrpSpPr>
          <p:cNvPr id="31" name="组合 30">
            <a:extLst>
              <a:ext uri="{FF2B5EF4-FFF2-40B4-BE49-F238E27FC236}">
                <a16:creationId xmlns:a16="http://schemas.microsoft.com/office/drawing/2014/main" xmlns="" id="{AD894DB6-17D3-4B03-8D76-354A588DC8EF}"/>
              </a:ext>
            </a:extLst>
          </p:cNvPr>
          <p:cNvGrpSpPr/>
          <p:nvPr/>
        </p:nvGrpSpPr>
        <p:grpSpPr>
          <a:xfrm>
            <a:off x="1388815" y="2248173"/>
            <a:ext cx="8929563" cy="2736304"/>
            <a:chOff x="2036887" y="2752229"/>
            <a:chExt cx="8929563" cy="2736304"/>
          </a:xfrm>
        </p:grpSpPr>
        <p:cxnSp>
          <p:nvCxnSpPr>
            <p:cNvPr id="32" name="直接连接符 31">
              <a:extLst>
                <a:ext uri="{FF2B5EF4-FFF2-40B4-BE49-F238E27FC236}">
                  <a16:creationId xmlns:a16="http://schemas.microsoft.com/office/drawing/2014/main" xmlns="" id="{C6F18A93-0EC8-4736-B51E-B927F715A97D}"/>
                </a:ext>
              </a:extLst>
            </p:cNvPr>
            <p:cNvCxnSpPr/>
            <p:nvPr/>
          </p:nvCxnSpPr>
          <p:spPr>
            <a:xfrm>
              <a:off x="2036887" y="2752229"/>
              <a:ext cx="8928992" cy="0"/>
            </a:xfrm>
            <a:prstGeom prst="line">
              <a:avLst/>
            </a:prstGeom>
            <a:ln w="19050">
              <a:solidFill>
                <a:srgbClr val="0050A3"/>
              </a:solidFill>
              <a:prstDash val="sysDash"/>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xmlns="" id="{EBD2CCDC-A0F8-4B72-9D65-1D8358DDEFAD}"/>
                </a:ext>
              </a:extLst>
            </p:cNvPr>
            <p:cNvCxnSpPr>
              <a:cxnSpLocks/>
            </p:cNvCxnSpPr>
            <p:nvPr/>
          </p:nvCxnSpPr>
          <p:spPr>
            <a:xfrm>
              <a:off x="2036887" y="2752229"/>
              <a:ext cx="0" cy="2736304"/>
            </a:xfrm>
            <a:prstGeom prst="line">
              <a:avLst/>
            </a:prstGeom>
            <a:ln w="19050">
              <a:solidFill>
                <a:srgbClr val="0050A3"/>
              </a:solidFill>
              <a:prstDash val="sysDash"/>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xmlns="" id="{E34FEC45-266C-4E69-B8BA-571D761EAB69}"/>
                </a:ext>
              </a:extLst>
            </p:cNvPr>
            <p:cNvCxnSpPr/>
            <p:nvPr/>
          </p:nvCxnSpPr>
          <p:spPr>
            <a:xfrm>
              <a:off x="2036887" y="5488533"/>
              <a:ext cx="7128792" cy="0"/>
            </a:xfrm>
            <a:prstGeom prst="line">
              <a:avLst/>
            </a:prstGeom>
            <a:ln w="19050">
              <a:solidFill>
                <a:srgbClr val="0050A3"/>
              </a:solidFill>
              <a:prstDash val="sysDash"/>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xmlns="" id="{CF6E4F0A-8700-41B0-AFA1-902A80539004}"/>
                </a:ext>
              </a:extLst>
            </p:cNvPr>
            <p:cNvCxnSpPr/>
            <p:nvPr/>
          </p:nvCxnSpPr>
          <p:spPr>
            <a:xfrm flipV="1">
              <a:off x="10965879" y="5272509"/>
              <a:ext cx="571" cy="216024"/>
            </a:xfrm>
            <a:prstGeom prst="line">
              <a:avLst/>
            </a:prstGeom>
            <a:ln w="19050">
              <a:solidFill>
                <a:srgbClr val="0050A3"/>
              </a:solidFill>
              <a:prstDash val="sysDash"/>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xmlns="" id="{DBE0CDBB-357A-4452-832E-4CF77157FDE5}"/>
                </a:ext>
              </a:extLst>
            </p:cNvPr>
            <p:cNvCxnSpPr>
              <a:cxnSpLocks/>
            </p:cNvCxnSpPr>
            <p:nvPr/>
          </p:nvCxnSpPr>
          <p:spPr>
            <a:xfrm flipH="1">
              <a:off x="10965594" y="2752229"/>
              <a:ext cx="285" cy="2628292"/>
            </a:xfrm>
            <a:prstGeom prst="line">
              <a:avLst/>
            </a:prstGeom>
            <a:ln w="19050">
              <a:solidFill>
                <a:srgbClr val="0050A3"/>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53582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par>
                                <p:cTn id="12" presetID="12" presetClass="entr" presetSubtype="2" fill="hold" nodeType="with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additive="base">
                                        <p:cTn id="14" dur="500"/>
                                        <p:tgtEl>
                                          <p:spTgt spid="25"/>
                                        </p:tgtEl>
                                        <p:attrNameLst>
                                          <p:attrName>ppt_x</p:attrName>
                                        </p:attrNameLst>
                                      </p:cBhvr>
                                      <p:tavLst>
                                        <p:tav tm="0">
                                          <p:val>
                                            <p:strVal val="#ppt_x+#ppt_w*1.125000"/>
                                          </p:val>
                                        </p:tav>
                                        <p:tav tm="100000">
                                          <p:val>
                                            <p:strVal val="#ppt_x"/>
                                          </p:val>
                                        </p:tav>
                                      </p:tavLst>
                                    </p:anim>
                                    <p:animEffect transition="in" filter="wipe(left)">
                                      <p:cBhvr>
                                        <p:cTn id="15" dur="500"/>
                                        <p:tgtEl>
                                          <p:spTgt spid="25"/>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up)">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xmlns="" id="{3CA5140B-8DF6-4D1C-AB6C-9C189F25A79B}"/>
              </a:ext>
            </a:extLst>
          </p:cNvPr>
          <p:cNvGrpSpPr/>
          <p:nvPr/>
        </p:nvGrpSpPr>
        <p:grpSpPr>
          <a:xfrm>
            <a:off x="5202512" y="837929"/>
            <a:ext cx="2453727" cy="474140"/>
            <a:chOff x="5202512" y="837929"/>
            <a:chExt cx="2453727" cy="474140"/>
          </a:xfrm>
        </p:grpSpPr>
        <p:cxnSp>
          <p:nvCxnSpPr>
            <p:cNvPr id="19" name="íślíḋè-Straight Connector 13">
              <a:extLst>
                <a:ext uri="{FF2B5EF4-FFF2-40B4-BE49-F238E27FC236}">
                  <a16:creationId xmlns:a16="http://schemas.microsoft.com/office/drawing/2014/main" xmlns="" id="{13331E5C-C0F5-4814-ADEA-131E8DDB66E7}"/>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xmlns="" id="{8C568F60-A836-485E-BC48-FD0B3AA266FF}"/>
                </a:ext>
              </a:extLst>
            </p:cNvPr>
            <p:cNvSpPr/>
            <p:nvPr/>
          </p:nvSpPr>
          <p:spPr>
            <a:xfrm>
              <a:off x="5764771" y="837929"/>
              <a:ext cx="1329210"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安装</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Kali</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5" name="文本框 14">
            <a:extLst>
              <a:ext uri="{FF2B5EF4-FFF2-40B4-BE49-F238E27FC236}">
                <a16:creationId xmlns:a16="http://schemas.microsoft.com/office/drawing/2014/main" xmlns="" id="{8210E256-FA76-466E-BFB3-E2C8FD60B111}"/>
              </a:ext>
            </a:extLst>
          </p:cNvPr>
          <p:cNvSpPr txBox="1"/>
          <p:nvPr/>
        </p:nvSpPr>
        <p:spPr>
          <a:xfrm>
            <a:off x="1830297" y="2752229"/>
            <a:ext cx="7272808" cy="1879505"/>
          </a:xfrm>
          <a:prstGeom prst="rect">
            <a:avLst/>
          </a:prstGeom>
          <a:noFill/>
        </p:spPr>
        <p:txBody>
          <a:bodyPr wrap="square" lIns="86376" tIns="43188" rIns="86376" bIns="43188" rtlCol="0">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本有两种方法，一种是下载</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Vmware</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镜像版，一种是下载安装版。下面讲解一下安装版在</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Vmware</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中安装的注意事项。</a:t>
            </a:r>
            <a:b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b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默认</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Vmware</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不支持</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Kali</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，因为它是一个新兴的</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Linux</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操作系统。需要采用特殊的安装方法，具体如下：</a:t>
            </a:r>
          </a:p>
        </p:txBody>
      </p:sp>
      <p:grpSp>
        <p:nvGrpSpPr>
          <p:cNvPr id="16" name="组合 15">
            <a:extLst>
              <a:ext uri="{FF2B5EF4-FFF2-40B4-BE49-F238E27FC236}">
                <a16:creationId xmlns:a16="http://schemas.microsoft.com/office/drawing/2014/main" xmlns="" id="{97B47F16-3666-4767-954E-F07A5E46FFB7}"/>
              </a:ext>
            </a:extLst>
          </p:cNvPr>
          <p:cNvGrpSpPr/>
          <p:nvPr/>
        </p:nvGrpSpPr>
        <p:grpSpPr>
          <a:xfrm>
            <a:off x="1604839" y="2536211"/>
            <a:ext cx="9920689" cy="2581128"/>
            <a:chOff x="1163357" y="2536211"/>
            <a:chExt cx="9920689" cy="2581128"/>
          </a:xfrm>
        </p:grpSpPr>
        <p:sp>
          <p:nvSpPr>
            <p:cNvPr id="17" name="矩形: 圆角 16">
              <a:extLst>
                <a:ext uri="{FF2B5EF4-FFF2-40B4-BE49-F238E27FC236}">
                  <a16:creationId xmlns:a16="http://schemas.microsoft.com/office/drawing/2014/main" xmlns="" id="{FA1E282B-A924-4B3E-8164-35638A5119D3}"/>
                </a:ext>
              </a:extLst>
            </p:cNvPr>
            <p:cNvSpPr/>
            <p:nvPr/>
          </p:nvSpPr>
          <p:spPr>
            <a:xfrm>
              <a:off x="1163357" y="2536211"/>
              <a:ext cx="9442482" cy="2376258"/>
            </a:xfrm>
            <a:prstGeom prst="roundRect">
              <a:avLst/>
            </a:prstGeom>
            <a:noFill/>
            <a:ln w="19050">
              <a:solidFill>
                <a:srgbClr val="0050A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8" name="图片 17">
              <a:extLst>
                <a:ext uri="{FF2B5EF4-FFF2-40B4-BE49-F238E27FC236}">
                  <a16:creationId xmlns:a16="http://schemas.microsoft.com/office/drawing/2014/main" xmlns="" id="{3F79B74E-973C-4BB7-B92E-2038E88F83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7647" y="3317139"/>
              <a:ext cx="2206399" cy="1800200"/>
            </a:xfrm>
            <a:prstGeom prst="rect">
              <a:avLst/>
            </a:prstGeom>
          </p:spPr>
        </p:pic>
      </p:grpSp>
    </p:spTree>
    <p:extLst>
      <p:ext uri="{BB962C8B-B14F-4D97-AF65-F5344CB8AC3E}">
        <p14:creationId xmlns:p14="http://schemas.microsoft.com/office/powerpoint/2010/main" val="83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heel(1)">
                                      <p:cBhvr>
                                        <p:cTn id="11" dur="2000"/>
                                        <p:tgtEl>
                                          <p:spTgt spid="16"/>
                                        </p:tgtEl>
                                      </p:cBhvr>
                                    </p:animEffect>
                                  </p:childTnLst>
                                </p:cTn>
                              </p:par>
                            </p:childTnLst>
                          </p:cTn>
                        </p:par>
                        <p:par>
                          <p:cTn id="12" fill="hold">
                            <p:stCondLst>
                              <p:cond delay="2500"/>
                            </p:stCondLst>
                            <p:childTnLst>
                              <p:par>
                                <p:cTn id="13" presetID="22" presetClass="entr" presetSubtype="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035AB070-58D0-4507-88F6-0F1FBB422FEB}"/>
              </a:ext>
            </a:extLst>
          </p:cNvPr>
          <p:cNvGrpSpPr/>
          <p:nvPr/>
        </p:nvGrpSpPr>
        <p:grpSpPr>
          <a:xfrm>
            <a:off x="1820863" y="1600101"/>
            <a:ext cx="4392488" cy="4032445"/>
            <a:chOff x="1604839" y="2032148"/>
            <a:chExt cx="4392488" cy="4032445"/>
          </a:xfrm>
        </p:grpSpPr>
        <p:pic>
          <p:nvPicPr>
            <p:cNvPr id="9" name="图片 8">
              <a:extLst>
                <a:ext uri="{FF2B5EF4-FFF2-40B4-BE49-F238E27FC236}">
                  <a16:creationId xmlns:a16="http://schemas.microsoft.com/office/drawing/2014/main" xmlns="" id="{725F4DF5-3052-4A61-89E1-33AE388D7C12}"/>
                </a:ext>
              </a:extLst>
            </p:cNvPr>
            <p:cNvPicPr>
              <a:picLocks noChangeAspect="1" noChangeArrowheads="1"/>
            </p:cNvPicPr>
            <p:nvPr/>
          </p:nvPicPr>
          <p:blipFill>
            <a:blip r:embed="rId3"/>
            <a:srcRect/>
            <a:stretch>
              <a:fillRect/>
            </a:stretch>
          </p:blipFill>
          <p:spPr bwMode="auto">
            <a:xfrm>
              <a:off x="1834228" y="2176165"/>
              <a:ext cx="3900227" cy="3744415"/>
            </a:xfrm>
            <a:prstGeom prst="rect">
              <a:avLst/>
            </a:prstGeom>
            <a:noFill/>
            <a:ln w="9525">
              <a:noFill/>
              <a:miter lim="800000"/>
              <a:headEnd/>
              <a:tailEnd/>
            </a:ln>
          </p:spPr>
        </p:pic>
        <p:sp>
          <p:nvSpPr>
            <p:cNvPr id="12" name="矩形 11">
              <a:extLst>
                <a:ext uri="{FF2B5EF4-FFF2-40B4-BE49-F238E27FC236}">
                  <a16:creationId xmlns:a16="http://schemas.microsoft.com/office/drawing/2014/main" xmlns="" id="{E2D6D41A-B7B8-434F-966A-B4DAAF7DD93E}"/>
                </a:ext>
              </a:extLst>
            </p:cNvPr>
            <p:cNvSpPr/>
            <p:nvPr/>
          </p:nvSpPr>
          <p:spPr>
            <a:xfrm>
              <a:off x="1676847" y="2032148"/>
              <a:ext cx="4237807" cy="4032445"/>
            </a:xfrm>
            <a:prstGeom prst="rect">
              <a:avLst/>
            </a:prstGeom>
            <a:noFill/>
            <a:ln w="19050">
              <a:solidFill>
                <a:srgbClr val="0050A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xmlns="" id="{7A96A1AC-0D1F-47C6-B387-3290D5A22D42}"/>
                </a:ext>
              </a:extLst>
            </p:cNvPr>
            <p:cNvSpPr/>
            <p:nvPr/>
          </p:nvSpPr>
          <p:spPr>
            <a:xfrm rot="5400000">
              <a:off x="1385260" y="3909858"/>
              <a:ext cx="583174" cy="144016"/>
            </a:xfrm>
            <a:prstGeom prst="rect">
              <a:avLst/>
            </a:prstGeom>
            <a:solidFill>
              <a:srgbClr val="FFA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21">
              <a:extLst>
                <a:ext uri="{FF2B5EF4-FFF2-40B4-BE49-F238E27FC236}">
                  <a16:creationId xmlns:a16="http://schemas.microsoft.com/office/drawing/2014/main" xmlns="" id="{45D06745-A329-4E49-9214-527048F09B5F}"/>
                </a:ext>
              </a:extLst>
            </p:cNvPr>
            <p:cNvSpPr/>
            <p:nvPr/>
          </p:nvSpPr>
          <p:spPr>
            <a:xfrm rot="5400000">
              <a:off x="5633732" y="3907912"/>
              <a:ext cx="583174" cy="144016"/>
            </a:xfrm>
            <a:prstGeom prst="rect">
              <a:avLst/>
            </a:prstGeom>
            <a:solidFill>
              <a:srgbClr val="FFA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 name="组合 2">
            <a:extLst>
              <a:ext uri="{FF2B5EF4-FFF2-40B4-BE49-F238E27FC236}">
                <a16:creationId xmlns:a16="http://schemas.microsoft.com/office/drawing/2014/main" xmlns="" id="{D2A2A9F4-E6D6-404B-968D-F48ED30694C4}"/>
              </a:ext>
            </a:extLst>
          </p:cNvPr>
          <p:cNvGrpSpPr/>
          <p:nvPr/>
        </p:nvGrpSpPr>
        <p:grpSpPr>
          <a:xfrm>
            <a:off x="6573391" y="1600101"/>
            <a:ext cx="4392488" cy="4032445"/>
            <a:chOff x="6357367" y="2032148"/>
            <a:chExt cx="4392488" cy="4032445"/>
          </a:xfrm>
        </p:grpSpPr>
        <p:pic>
          <p:nvPicPr>
            <p:cNvPr id="10" name="图片 8">
              <a:extLst>
                <a:ext uri="{FF2B5EF4-FFF2-40B4-BE49-F238E27FC236}">
                  <a16:creationId xmlns:a16="http://schemas.microsoft.com/office/drawing/2014/main" xmlns="" id="{857C80C4-F56E-40B0-B05A-C6070D7503C1}"/>
                </a:ext>
              </a:extLst>
            </p:cNvPr>
            <p:cNvPicPr>
              <a:picLocks noChangeAspect="1" noChangeArrowheads="1"/>
            </p:cNvPicPr>
            <p:nvPr/>
          </p:nvPicPr>
          <p:blipFill>
            <a:blip r:embed="rId4"/>
            <a:srcRect/>
            <a:stretch>
              <a:fillRect/>
            </a:stretch>
          </p:blipFill>
          <p:spPr bwMode="auto">
            <a:xfrm>
              <a:off x="6622939" y="2176165"/>
              <a:ext cx="3900227" cy="3744415"/>
            </a:xfrm>
            <a:prstGeom prst="rect">
              <a:avLst/>
            </a:prstGeom>
            <a:noFill/>
            <a:ln w="9525">
              <a:noFill/>
              <a:miter lim="800000"/>
              <a:headEnd/>
              <a:tailEnd/>
            </a:ln>
          </p:spPr>
        </p:pic>
        <p:sp>
          <p:nvSpPr>
            <p:cNvPr id="23" name="矩形 22">
              <a:extLst>
                <a:ext uri="{FF2B5EF4-FFF2-40B4-BE49-F238E27FC236}">
                  <a16:creationId xmlns:a16="http://schemas.microsoft.com/office/drawing/2014/main" xmlns="" id="{DD97FF42-199D-448F-BF45-AB1E222A7455}"/>
                </a:ext>
              </a:extLst>
            </p:cNvPr>
            <p:cNvSpPr/>
            <p:nvPr/>
          </p:nvSpPr>
          <p:spPr>
            <a:xfrm>
              <a:off x="6429375" y="2032148"/>
              <a:ext cx="4237807" cy="4032445"/>
            </a:xfrm>
            <a:prstGeom prst="rect">
              <a:avLst/>
            </a:prstGeom>
            <a:noFill/>
            <a:ln w="19050">
              <a:solidFill>
                <a:srgbClr val="0050A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xmlns="" id="{C6D4FD8E-AD87-47C0-A5B6-580DB1E3FAF6}"/>
                </a:ext>
              </a:extLst>
            </p:cNvPr>
            <p:cNvSpPr/>
            <p:nvPr/>
          </p:nvSpPr>
          <p:spPr>
            <a:xfrm rot="5400000">
              <a:off x="6137788" y="3909858"/>
              <a:ext cx="583174" cy="144016"/>
            </a:xfrm>
            <a:prstGeom prst="rect">
              <a:avLst/>
            </a:prstGeom>
            <a:solidFill>
              <a:srgbClr val="FFA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矩形 24">
              <a:extLst>
                <a:ext uri="{FF2B5EF4-FFF2-40B4-BE49-F238E27FC236}">
                  <a16:creationId xmlns:a16="http://schemas.microsoft.com/office/drawing/2014/main" xmlns="" id="{E4EA56EB-47CB-496D-9C39-7449E97574AD}"/>
                </a:ext>
              </a:extLst>
            </p:cNvPr>
            <p:cNvSpPr/>
            <p:nvPr/>
          </p:nvSpPr>
          <p:spPr>
            <a:xfrm rot="5400000">
              <a:off x="10386260" y="3907912"/>
              <a:ext cx="583174" cy="144016"/>
            </a:xfrm>
            <a:prstGeom prst="rect">
              <a:avLst/>
            </a:prstGeom>
            <a:solidFill>
              <a:srgbClr val="FFA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129064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xmlns="" id="{F9656D5C-8D27-4062-9961-5477CB9D9EEB}"/>
              </a:ext>
            </a:extLst>
          </p:cNvPr>
          <p:cNvGrpSpPr/>
          <p:nvPr/>
        </p:nvGrpSpPr>
        <p:grpSpPr>
          <a:xfrm>
            <a:off x="1676847" y="1312069"/>
            <a:ext cx="4464496" cy="4320480"/>
            <a:chOff x="1676847" y="1888133"/>
            <a:chExt cx="4464496" cy="4320480"/>
          </a:xfrm>
        </p:grpSpPr>
        <p:sp>
          <p:nvSpPr>
            <p:cNvPr id="25" name="íṡľíḍè-Rectangle 17">
              <a:extLst>
                <a:ext uri="{FF2B5EF4-FFF2-40B4-BE49-F238E27FC236}">
                  <a16:creationId xmlns:a16="http://schemas.microsoft.com/office/drawing/2014/main" xmlns="" id="{7367256A-3B3A-4DDE-A76D-79A5E8EC5AE8}"/>
                </a:ext>
              </a:extLst>
            </p:cNvPr>
            <p:cNvSpPr/>
            <p:nvPr/>
          </p:nvSpPr>
          <p:spPr>
            <a:xfrm>
              <a:off x="1676847" y="1888133"/>
              <a:ext cx="4464496" cy="4320480"/>
            </a:xfrm>
            <a:prstGeom prst="rect">
              <a:avLst/>
            </a:prstGeom>
            <a:noFill/>
            <a:ln w="28575" cap="flat" cmpd="sng" algn="ctr">
              <a:solidFill>
                <a:srgbClr val="1092F1"/>
              </a:solidFill>
              <a:prstDash val="lgDashDot"/>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pic>
          <p:nvPicPr>
            <p:cNvPr id="19" name="图片 11">
              <a:extLst>
                <a:ext uri="{FF2B5EF4-FFF2-40B4-BE49-F238E27FC236}">
                  <a16:creationId xmlns:a16="http://schemas.microsoft.com/office/drawing/2014/main" xmlns="" id="{B83076F4-06FF-41AE-A4D3-9868BAFAAF50}"/>
                </a:ext>
              </a:extLst>
            </p:cNvPr>
            <p:cNvPicPr>
              <a:picLocks noChangeAspect="1" noChangeArrowheads="1"/>
            </p:cNvPicPr>
            <p:nvPr/>
          </p:nvPicPr>
          <p:blipFill>
            <a:blip r:embed="rId3"/>
            <a:srcRect/>
            <a:stretch>
              <a:fillRect/>
            </a:stretch>
          </p:blipFill>
          <p:spPr bwMode="auto">
            <a:xfrm>
              <a:off x="1792635" y="2025438"/>
              <a:ext cx="4247995" cy="4071966"/>
            </a:xfrm>
            <a:prstGeom prst="rect">
              <a:avLst/>
            </a:prstGeom>
            <a:noFill/>
            <a:ln w="9525">
              <a:noFill/>
              <a:miter lim="800000"/>
              <a:headEnd/>
              <a:tailEnd/>
            </a:ln>
          </p:spPr>
        </p:pic>
      </p:grpSp>
      <p:grpSp>
        <p:nvGrpSpPr>
          <p:cNvPr id="4" name="组合 3">
            <a:extLst>
              <a:ext uri="{FF2B5EF4-FFF2-40B4-BE49-F238E27FC236}">
                <a16:creationId xmlns:a16="http://schemas.microsoft.com/office/drawing/2014/main" xmlns="" id="{CC8DFE1C-5519-4D84-ACAB-5BBAFFD6151B}"/>
              </a:ext>
            </a:extLst>
          </p:cNvPr>
          <p:cNvGrpSpPr/>
          <p:nvPr/>
        </p:nvGrpSpPr>
        <p:grpSpPr>
          <a:xfrm>
            <a:off x="6729318" y="1325117"/>
            <a:ext cx="4464496" cy="4320480"/>
            <a:chOff x="6729318" y="1901181"/>
            <a:chExt cx="4464496" cy="4320480"/>
          </a:xfrm>
        </p:grpSpPr>
        <p:pic>
          <p:nvPicPr>
            <p:cNvPr id="20" name="图片 14">
              <a:extLst>
                <a:ext uri="{FF2B5EF4-FFF2-40B4-BE49-F238E27FC236}">
                  <a16:creationId xmlns:a16="http://schemas.microsoft.com/office/drawing/2014/main" xmlns="" id="{B104D693-5604-456D-B917-E228A591713B}"/>
                </a:ext>
              </a:extLst>
            </p:cNvPr>
            <p:cNvPicPr>
              <a:picLocks noChangeAspect="1" noChangeArrowheads="1"/>
            </p:cNvPicPr>
            <p:nvPr/>
          </p:nvPicPr>
          <p:blipFill>
            <a:blip r:embed="rId4"/>
            <a:srcRect/>
            <a:stretch>
              <a:fillRect/>
            </a:stretch>
          </p:blipFill>
          <p:spPr bwMode="auto">
            <a:xfrm>
              <a:off x="6854145" y="2025438"/>
              <a:ext cx="4214842" cy="4040187"/>
            </a:xfrm>
            <a:prstGeom prst="rect">
              <a:avLst/>
            </a:prstGeom>
            <a:noFill/>
            <a:ln w="9525">
              <a:noFill/>
              <a:miter lim="800000"/>
              <a:headEnd/>
              <a:tailEnd/>
            </a:ln>
          </p:spPr>
        </p:pic>
        <p:sp>
          <p:nvSpPr>
            <p:cNvPr id="21" name="íṡľíḍè-Rectangle 17">
              <a:extLst>
                <a:ext uri="{FF2B5EF4-FFF2-40B4-BE49-F238E27FC236}">
                  <a16:creationId xmlns:a16="http://schemas.microsoft.com/office/drawing/2014/main" xmlns="" id="{B4628F1B-9F6E-4149-A4C1-837020B637F6}"/>
                </a:ext>
              </a:extLst>
            </p:cNvPr>
            <p:cNvSpPr/>
            <p:nvPr/>
          </p:nvSpPr>
          <p:spPr>
            <a:xfrm>
              <a:off x="6729318" y="1901181"/>
              <a:ext cx="4464496" cy="4320480"/>
            </a:xfrm>
            <a:prstGeom prst="rect">
              <a:avLst/>
            </a:prstGeom>
            <a:noFill/>
            <a:ln w="28575" cap="flat" cmpd="sng" algn="ctr">
              <a:solidFill>
                <a:srgbClr val="FFA401"/>
              </a:solidFill>
              <a:prstDash val="lgDashDot"/>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grpSp>
    </p:spTree>
    <p:extLst>
      <p:ext uri="{BB962C8B-B14F-4D97-AF65-F5344CB8AC3E}">
        <p14:creationId xmlns:p14="http://schemas.microsoft.com/office/powerpoint/2010/main" val="366501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4019403" y="837929"/>
            <a:ext cx="4819944" cy="474140"/>
            <a:chOff x="4798159" y="837929"/>
            <a:chExt cx="3262432"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4798159" y="837929"/>
              <a:ext cx="3262432"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病毒必须满足两个条件</a:t>
              </a:r>
            </a:p>
          </p:txBody>
        </p:sp>
      </p:grpSp>
      <p:grpSp>
        <p:nvGrpSpPr>
          <p:cNvPr id="3" name="组合 2">
            <a:extLst>
              <a:ext uri="{FF2B5EF4-FFF2-40B4-BE49-F238E27FC236}">
                <a16:creationId xmlns:a16="http://schemas.microsoft.com/office/drawing/2014/main" xmlns="" id="{434E42F4-2047-4996-937C-424AE9D0F9DB}"/>
              </a:ext>
            </a:extLst>
          </p:cNvPr>
          <p:cNvGrpSpPr/>
          <p:nvPr/>
        </p:nvGrpSpPr>
        <p:grpSpPr>
          <a:xfrm>
            <a:off x="2972788" y="2176165"/>
            <a:ext cx="1622946" cy="1622946"/>
            <a:chOff x="2716147" y="2106202"/>
            <a:chExt cx="1622946" cy="1622946"/>
          </a:xfrm>
        </p:grpSpPr>
        <p:sp>
          <p:nvSpPr>
            <p:cNvPr id="28" name="is1ide-Oval 8">
              <a:extLst>
                <a:ext uri="{FF2B5EF4-FFF2-40B4-BE49-F238E27FC236}">
                  <a16:creationId xmlns:a16="http://schemas.microsoft.com/office/drawing/2014/main" xmlns="" id="{D0D58CCD-E36D-43AC-BD24-B5862693F87C}"/>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grpSp>
          <p:nvGrpSpPr>
            <p:cNvPr id="2" name="组合 1">
              <a:extLst>
                <a:ext uri="{FF2B5EF4-FFF2-40B4-BE49-F238E27FC236}">
                  <a16:creationId xmlns:a16="http://schemas.microsoft.com/office/drawing/2014/main" xmlns="" id="{F58B1895-64DE-4B46-824F-FA7F05ABCE14}"/>
                </a:ext>
              </a:extLst>
            </p:cNvPr>
            <p:cNvGrpSpPr/>
            <p:nvPr/>
          </p:nvGrpSpPr>
          <p:grpSpPr>
            <a:xfrm>
              <a:off x="2828972" y="2219027"/>
              <a:ext cx="1397296" cy="1397296"/>
              <a:chOff x="2696934" y="2774952"/>
              <a:chExt cx="1035027" cy="1035027"/>
            </a:xfrm>
          </p:grpSpPr>
          <p:sp>
            <p:nvSpPr>
              <p:cNvPr id="25" name="is1ide-Oval 8">
                <a:extLst>
                  <a:ext uri="{FF2B5EF4-FFF2-40B4-BE49-F238E27FC236}">
                    <a16:creationId xmlns:a16="http://schemas.microsoft.com/office/drawing/2014/main" xmlns="" id="{1ECE7F4E-AD21-4E82-98F5-45D23916FA4D}"/>
                  </a:ext>
                </a:extLst>
              </p:cNvPr>
              <p:cNvSpPr/>
              <p:nvPr/>
            </p:nvSpPr>
            <p:spPr>
              <a:xfrm>
                <a:off x="2696934" y="2774952"/>
                <a:ext cx="1035027" cy="1035027"/>
              </a:xfrm>
              <a:prstGeom prst="ellipse">
                <a:avLst/>
              </a:prstGeom>
              <a:solidFill>
                <a:srgbClr val="0050A3"/>
              </a:solidFill>
              <a:ln w="12700" cap="flat">
                <a:noFill/>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26" name="矩形 25">
                <a:extLst>
                  <a:ext uri="{FF2B5EF4-FFF2-40B4-BE49-F238E27FC236}">
                    <a16:creationId xmlns:a16="http://schemas.microsoft.com/office/drawing/2014/main" xmlns="" id="{220738A2-DC41-4F26-B437-DB7C1EC51D02}"/>
                  </a:ext>
                </a:extLst>
              </p:cNvPr>
              <p:cNvSpPr/>
              <p:nvPr/>
            </p:nvSpPr>
            <p:spPr>
              <a:xfrm>
                <a:off x="2889315" y="3030287"/>
                <a:ext cx="650261" cy="52435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自行执行</a:t>
                </a:r>
              </a:p>
            </p:txBody>
          </p:sp>
        </p:grpSp>
      </p:grpSp>
      <p:sp>
        <p:nvSpPr>
          <p:cNvPr id="30" name="文本框 29">
            <a:extLst>
              <a:ext uri="{FF2B5EF4-FFF2-40B4-BE49-F238E27FC236}">
                <a16:creationId xmlns:a16="http://schemas.microsoft.com/office/drawing/2014/main" xmlns="" id="{E26E5F43-1E66-4C44-BA9C-8774F5CBCAAB}"/>
              </a:ext>
            </a:extLst>
          </p:cNvPr>
          <p:cNvSpPr txBox="1"/>
          <p:nvPr/>
        </p:nvSpPr>
        <p:spPr>
          <a:xfrm>
            <a:off x="1715408" y="3972909"/>
            <a:ext cx="4137700" cy="948994"/>
          </a:xfrm>
          <a:prstGeom prst="rect">
            <a:avLst/>
          </a:prstGeom>
          <a:noFill/>
        </p:spPr>
        <p:txBody>
          <a:bodyPr wrap="square" lIns="86376" tIns="43188" rIns="86376" bIns="43188" rtlCol="0">
            <a:spAutoFit/>
          </a:bodyPr>
          <a:lstStyle/>
          <a:p>
            <a:pPr algn="just"/>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它通常将自己的代码置于另一个程序的执行路径中。</a:t>
            </a:r>
          </a:p>
        </p:txBody>
      </p:sp>
      <p:grpSp>
        <p:nvGrpSpPr>
          <p:cNvPr id="31" name="组合 30">
            <a:extLst>
              <a:ext uri="{FF2B5EF4-FFF2-40B4-BE49-F238E27FC236}">
                <a16:creationId xmlns:a16="http://schemas.microsoft.com/office/drawing/2014/main" xmlns="" id="{D7C06A96-9E52-420F-B346-373CF5A29443}"/>
              </a:ext>
            </a:extLst>
          </p:cNvPr>
          <p:cNvGrpSpPr/>
          <p:nvPr/>
        </p:nvGrpSpPr>
        <p:grpSpPr>
          <a:xfrm>
            <a:off x="8263018" y="2176165"/>
            <a:ext cx="1622946" cy="1622946"/>
            <a:chOff x="2716147" y="2106202"/>
            <a:chExt cx="1622946" cy="1622946"/>
          </a:xfrm>
        </p:grpSpPr>
        <p:sp>
          <p:nvSpPr>
            <p:cNvPr id="32" name="is1ide-Oval 8">
              <a:extLst>
                <a:ext uri="{FF2B5EF4-FFF2-40B4-BE49-F238E27FC236}">
                  <a16:creationId xmlns:a16="http://schemas.microsoft.com/office/drawing/2014/main" xmlns="" id="{AF160B21-9681-403D-965A-BDFD33757741}"/>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grpSp>
          <p:nvGrpSpPr>
            <p:cNvPr id="33" name="组合 32">
              <a:extLst>
                <a:ext uri="{FF2B5EF4-FFF2-40B4-BE49-F238E27FC236}">
                  <a16:creationId xmlns:a16="http://schemas.microsoft.com/office/drawing/2014/main" xmlns="" id="{41ED66C5-AC54-4941-8870-634F840D732F}"/>
                </a:ext>
              </a:extLst>
            </p:cNvPr>
            <p:cNvGrpSpPr/>
            <p:nvPr/>
          </p:nvGrpSpPr>
          <p:grpSpPr>
            <a:xfrm>
              <a:off x="2828972" y="2219027"/>
              <a:ext cx="1397296" cy="1397296"/>
              <a:chOff x="2696934" y="2774952"/>
              <a:chExt cx="1035027" cy="1035027"/>
            </a:xfrm>
          </p:grpSpPr>
          <p:sp>
            <p:nvSpPr>
              <p:cNvPr id="34" name="is1ide-Oval 8">
                <a:extLst>
                  <a:ext uri="{FF2B5EF4-FFF2-40B4-BE49-F238E27FC236}">
                    <a16:creationId xmlns:a16="http://schemas.microsoft.com/office/drawing/2014/main" xmlns="" id="{D239900D-EADE-403E-AC72-2890749CCE79}"/>
                  </a:ext>
                </a:extLst>
              </p:cNvPr>
              <p:cNvSpPr/>
              <p:nvPr/>
            </p:nvSpPr>
            <p:spPr>
              <a:xfrm>
                <a:off x="2696934" y="2774952"/>
                <a:ext cx="1035027" cy="1035027"/>
              </a:xfrm>
              <a:prstGeom prst="ellipse">
                <a:avLst/>
              </a:prstGeom>
              <a:solidFill>
                <a:srgbClr val="1092F1"/>
              </a:solidFill>
              <a:ln w="12700" cap="flat">
                <a:solidFill>
                  <a:srgbClr val="1092F1"/>
                </a:solidFill>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35" name="矩形 34">
                <a:extLst>
                  <a:ext uri="{FF2B5EF4-FFF2-40B4-BE49-F238E27FC236}">
                    <a16:creationId xmlns:a16="http://schemas.microsoft.com/office/drawing/2014/main" xmlns="" id="{89F107CD-D225-4217-A26E-DEA0BDF23C89}"/>
                  </a:ext>
                </a:extLst>
              </p:cNvPr>
              <p:cNvSpPr/>
              <p:nvPr/>
            </p:nvSpPr>
            <p:spPr>
              <a:xfrm>
                <a:off x="2889315" y="3030287"/>
                <a:ext cx="650261" cy="52435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自我复制</a:t>
                </a:r>
              </a:p>
            </p:txBody>
          </p:sp>
        </p:grpSp>
      </p:grpSp>
      <p:sp>
        <p:nvSpPr>
          <p:cNvPr id="36" name="文本框 35">
            <a:extLst>
              <a:ext uri="{FF2B5EF4-FFF2-40B4-BE49-F238E27FC236}">
                <a16:creationId xmlns:a16="http://schemas.microsoft.com/office/drawing/2014/main" xmlns="" id="{E9E68B4E-792F-4BBE-BBA1-F777402889EB}"/>
              </a:ext>
            </a:extLst>
          </p:cNvPr>
          <p:cNvSpPr txBox="1"/>
          <p:nvPr/>
        </p:nvSpPr>
        <p:spPr>
          <a:xfrm>
            <a:off x="7005637" y="3972909"/>
            <a:ext cx="5040361" cy="2241655"/>
          </a:xfrm>
          <a:prstGeom prst="rect">
            <a:avLst/>
          </a:prstGeom>
          <a:noFill/>
        </p:spPr>
        <p:txBody>
          <a:bodyPr wrap="square" lIns="86376" tIns="43188" rIns="86376" bIns="43188"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例如，它可能用受病毒感染的文件副本替换其他可执行文件。病毒既可以感染个人计算机也可以感染网络服务器。</a:t>
            </a:r>
            <a:b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b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2867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 calcmode="lin" valueType="num">
                                      <p:cBhvr>
                                        <p:cTn id="13" dur="500" fill="hold"/>
                                        <p:tgtEl>
                                          <p:spTgt spid="3"/>
                                        </p:tgtEl>
                                        <p:attrNameLst>
                                          <p:attrName>style.rotation</p:attrName>
                                        </p:attrNameLst>
                                      </p:cBhvr>
                                      <p:tavLst>
                                        <p:tav tm="0">
                                          <p:val>
                                            <p:fltVal val="360"/>
                                          </p:val>
                                        </p:tav>
                                        <p:tav tm="100000">
                                          <p:val>
                                            <p:fltVal val="0"/>
                                          </p:val>
                                        </p:tav>
                                      </p:tavLst>
                                    </p:anim>
                                    <p:animEffect transition="in" filter="fade">
                                      <p:cBhvr>
                                        <p:cTn id="14" dur="500"/>
                                        <p:tgtEl>
                                          <p:spTgt spid="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par>
                          <p:cTn id="19" fill="hold">
                            <p:stCondLst>
                              <p:cond delay="1500"/>
                            </p:stCondLst>
                            <p:childTnLst>
                              <p:par>
                                <p:cTn id="20" presetID="49" presetClass="entr" presetSubtype="0" decel="100000" fill="hold" nodeType="after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p:cTn id="22" dur="500" fill="hold"/>
                                        <p:tgtEl>
                                          <p:spTgt spid="31"/>
                                        </p:tgtEl>
                                        <p:attrNameLst>
                                          <p:attrName>ppt_w</p:attrName>
                                        </p:attrNameLst>
                                      </p:cBhvr>
                                      <p:tavLst>
                                        <p:tav tm="0">
                                          <p:val>
                                            <p:fltVal val="0"/>
                                          </p:val>
                                        </p:tav>
                                        <p:tav tm="100000">
                                          <p:val>
                                            <p:strVal val="#ppt_w"/>
                                          </p:val>
                                        </p:tav>
                                      </p:tavLst>
                                    </p:anim>
                                    <p:anim calcmode="lin" valueType="num">
                                      <p:cBhvr>
                                        <p:cTn id="23" dur="500" fill="hold"/>
                                        <p:tgtEl>
                                          <p:spTgt spid="31"/>
                                        </p:tgtEl>
                                        <p:attrNameLst>
                                          <p:attrName>ppt_h</p:attrName>
                                        </p:attrNameLst>
                                      </p:cBhvr>
                                      <p:tavLst>
                                        <p:tav tm="0">
                                          <p:val>
                                            <p:fltVal val="0"/>
                                          </p:val>
                                        </p:tav>
                                        <p:tav tm="100000">
                                          <p:val>
                                            <p:strVal val="#ppt_h"/>
                                          </p:val>
                                        </p:tav>
                                      </p:tavLst>
                                    </p:anim>
                                    <p:anim calcmode="lin" valueType="num">
                                      <p:cBhvr>
                                        <p:cTn id="24" dur="500" fill="hold"/>
                                        <p:tgtEl>
                                          <p:spTgt spid="31"/>
                                        </p:tgtEl>
                                        <p:attrNameLst>
                                          <p:attrName>style.rotation</p:attrName>
                                        </p:attrNameLst>
                                      </p:cBhvr>
                                      <p:tavLst>
                                        <p:tav tm="0">
                                          <p:val>
                                            <p:fltVal val="360"/>
                                          </p:val>
                                        </p:tav>
                                        <p:tav tm="100000">
                                          <p:val>
                                            <p:fltVal val="0"/>
                                          </p:val>
                                        </p:tav>
                                      </p:tavLst>
                                    </p:anim>
                                    <p:animEffect transition="in" filter="fade">
                                      <p:cBhvr>
                                        <p:cTn id="25" dur="500"/>
                                        <p:tgtEl>
                                          <p:spTgt spid="31"/>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17">
            <a:extLst>
              <a:ext uri="{FF2B5EF4-FFF2-40B4-BE49-F238E27FC236}">
                <a16:creationId xmlns:a16="http://schemas.microsoft.com/office/drawing/2014/main" xmlns="" id="{4B93E422-31E5-408A-90A7-A50421F0C92C}"/>
              </a:ext>
            </a:extLst>
          </p:cNvPr>
          <p:cNvPicPr>
            <a:picLocks noChangeAspect="1" noChangeArrowheads="1"/>
          </p:cNvPicPr>
          <p:nvPr/>
        </p:nvPicPr>
        <p:blipFill>
          <a:blip r:embed="rId3"/>
          <a:srcRect/>
          <a:stretch>
            <a:fillRect/>
          </a:stretch>
        </p:blipFill>
        <p:spPr bwMode="auto">
          <a:xfrm>
            <a:off x="1821918" y="1600101"/>
            <a:ext cx="4174353" cy="4000528"/>
          </a:xfrm>
          <a:prstGeom prst="rect">
            <a:avLst/>
          </a:prstGeom>
          <a:noFill/>
          <a:ln w="28575">
            <a:solidFill>
              <a:srgbClr val="1092F1"/>
            </a:solidFill>
            <a:miter lim="800000"/>
            <a:headEnd/>
            <a:tailEnd/>
          </a:ln>
        </p:spPr>
      </p:pic>
      <p:pic>
        <p:nvPicPr>
          <p:cNvPr id="9" name="图片 20">
            <a:extLst>
              <a:ext uri="{FF2B5EF4-FFF2-40B4-BE49-F238E27FC236}">
                <a16:creationId xmlns:a16="http://schemas.microsoft.com/office/drawing/2014/main" xmlns="" id="{9C457DA7-6FC9-4851-B09E-D374C2A26F21}"/>
              </a:ext>
            </a:extLst>
          </p:cNvPr>
          <p:cNvPicPr>
            <a:picLocks noChangeAspect="1" noChangeArrowheads="1"/>
          </p:cNvPicPr>
          <p:nvPr/>
        </p:nvPicPr>
        <p:blipFill>
          <a:blip r:embed="rId4"/>
          <a:srcRect/>
          <a:stretch>
            <a:fillRect/>
          </a:stretch>
        </p:blipFill>
        <p:spPr bwMode="auto">
          <a:xfrm>
            <a:off x="6893428" y="1614720"/>
            <a:ext cx="4143404" cy="3971290"/>
          </a:xfrm>
          <a:prstGeom prst="rect">
            <a:avLst/>
          </a:prstGeom>
          <a:noFill/>
          <a:ln w="28575">
            <a:solidFill>
              <a:srgbClr val="1092F1"/>
            </a:solidFill>
            <a:miter lim="800000"/>
            <a:headEnd/>
            <a:tailEnd/>
          </a:ln>
        </p:spPr>
      </p:pic>
      <p:grpSp>
        <p:nvGrpSpPr>
          <p:cNvPr id="7" name="组合 6">
            <a:extLst>
              <a:ext uri="{FF2B5EF4-FFF2-40B4-BE49-F238E27FC236}">
                <a16:creationId xmlns:a16="http://schemas.microsoft.com/office/drawing/2014/main" xmlns="" id="{28F33CAC-619C-4BCB-A061-0CDC3676CC87}"/>
              </a:ext>
            </a:extLst>
          </p:cNvPr>
          <p:cNvGrpSpPr/>
          <p:nvPr/>
        </p:nvGrpSpPr>
        <p:grpSpPr>
          <a:xfrm>
            <a:off x="92671" y="1132049"/>
            <a:ext cx="6049728" cy="216024"/>
            <a:chOff x="92671" y="1132049"/>
            <a:chExt cx="6049728" cy="216024"/>
          </a:xfrm>
        </p:grpSpPr>
        <p:cxnSp>
          <p:nvCxnSpPr>
            <p:cNvPr id="5" name="直接连接符 4">
              <a:extLst>
                <a:ext uri="{FF2B5EF4-FFF2-40B4-BE49-F238E27FC236}">
                  <a16:creationId xmlns:a16="http://schemas.microsoft.com/office/drawing/2014/main" xmlns="" id="{B16980F3-6F0B-455E-AD8E-6A53267CBEC4}"/>
                </a:ext>
              </a:extLst>
            </p:cNvPr>
            <p:cNvCxnSpPr/>
            <p:nvPr/>
          </p:nvCxnSpPr>
          <p:spPr>
            <a:xfrm>
              <a:off x="92671" y="1240061"/>
              <a:ext cx="5903600" cy="0"/>
            </a:xfrm>
            <a:prstGeom prst="line">
              <a:avLst/>
            </a:prstGeom>
            <a:ln w="57150">
              <a:solidFill>
                <a:srgbClr val="0050A3"/>
              </a:solidFill>
            </a:ln>
          </p:spPr>
          <p:style>
            <a:lnRef idx="1">
              <a:schemeClr val="accent1"/>
            </a:lnRef>
            <a:fillRef idx="0">
              <a:schemeClr val="accent1"/>
            </a:fillRef>
            <a:effectRef idx="0">
              <a:schemeClr val="accent1"/>
            </a:effectRef>
            <a:fontRef idx="minor">
              <a:schemeClr val="tx1"/>
            </a:fontRef>
          </p:style>
        </p:cxnSp>
        <p:sp>
          <p:nvSpPr>
            <p:cNvPr id="6" name="椭圆 5">
              <a:extLst>
                <a:ext uri="{FF2B5EF4-FFF2-40B4-BE49-F238E27FC236}">
                  <a16:creationId xmlns:a16="http://schemas.microsoft.com/office/drawing/2014/main" xmlns="" id="{EC5D6022-AB67-45DA-A43A-9D35A47BA647}"/>
                </a:ext>
              </a:extLst>
            </p:cNvPr>
            <p:cNvSpPr/>
            <p:nvPr/>
          </p:nvSpPr>
          <p:spPr>
            <a:xfrm>
              <a:off x="5925319" y="1132049"/>
              <a:ext cx="217080" cy="216024"/>
            </a:xfrm>
            <a:prstGeom prst="ellipse">
              <a:avLst/>
            </a:prstGeom>
            <a:solidFill>
              <a:srgbClr val="005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a:extLst>
              <a:ext uri="{FF2B5EF4-FFF2-40B4-BE49-F238E27FC236}">
                <a16:creationId xmlns:a16="http://schemas.microsoft.com/office/drawing/2014/main" xmlns="" id="{080604B5-2555-4F1F-9B18-1D32590B94CC}"/>
              </a:ext>
            </a:extLst>
          </p:cNvPr>
          <p:cNvGrpSpPr/>
          <p:nvPr/>
        </p:nvGrpSpPr>
        <p:grpSpPr>
          <a:xfrm>
            <a:off x="6753939" y="5812569"/>
            <a:ext cx="6012140" cy="216024"/>
            <a:chOff x="6753939" y="5812569"/>
            <a:chExt cx="6012140" cy="216024"/>
          </a:xfrm>
        </p:grpSpPr>
        <p:cxnSp>
          <p:nvCxnSpPr>
            <p:cNvPr id="12" name="直接连接符 11">
              <a:extLst>
                <a:ext uri="{FF2B5EF4-FFF2-40B4-BE49-F238E27FC236}">
                  <a16:creationId xmlns:a16="http://schemas.microsoft.com/office/drawing/2014/main" xmlns="" id="{11094B7F-41DC-44BF-9412-341B1B38A9B2}"/>
                </a:ext>
              </a:extLst>
            </p:cNvPr>
            <p:cNvCxnSpPr/>
            <p:nvPr/>
          </p:nvCxnSpPr>
          <p:spPr>
            <a:xfrm>
              <a:off x="6862479" y="5920581"/>
              <a:ext cx="5903600" cy="0"/>
            </a:xfrm>
            <a:prstGeom prst="line">
              <a:avLst/>
            </a:prstGeom>
            <a:ln w="57150">
              <a:solidFill>
                <a:srgbClr val="0050A3"/>
              </a:solidFill>
            </a:ln>
          </p:spPr>
          <p:style>
            <a:lnRef idx="1">
              <a:schemeClr val="accent1"/>
            </a:lnRef>
            <a:fillRef idx="0">
              <a:schemeClr val="accent1"/>
            </a:fillRef>
            <a:effectRef idx="0">
              <a:schemeClr val="accent1"/>
            </a:effectRef>
            <a:fontRef idx="minor">
              <a:schemeClr val="tx1"/>
            </a:fontRef>
          </p:style>
        </p:cxnSp>
        <p:sp>
          <p:nvSpPr>
            <p:cNvPr id="14" name="椭圆 13">
              <a:extLst>
                <a:ext uri="{FF2B5EF4-FFF2-40B4-BE49-F238E27FC236}">
                  <a16:creationId xmlns:a16="http://schemas.microsoft.com/office/drawing/2014/main" xmlns="" id="{CEDF3285-B893-4350-B1E5-C1DD13250C94}"/>
                </a:ext>
              </a:extLst>
            </p:cNvPr>
            <p:cNvSpPr/>
            <p:nvPr/>
          </p:nvSpPr>
          <p:spPr>
            <a:xfrm>
              <a:off x="6753939" y="5812569"/>
              <a:ext cx="217080" cy="216024"/>
            </a:xfrm>
            <a:prstGeom prst="ellipse">
              <a:avLst/>
            </a:prstGeom>
            <a:solidFill>
              <a:srgbClr val="005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130000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ppt_x</p:attrName>
                                        </p:attrNameLst>
                                      </p:cBhvr>
                                      <p:tavLst>
                                        <p:tav tm="0">
                                          <p:val>
                                            <p:strVal val="#ppt_x-#ppt_w*1.125000"/>
                                          </p:val>
                                        </p:tav>
                                        <p:tav tm="100000">
                                          <p:val>
                                            <p:strVal val="#ppt_x"/>
                                          </p:val>
                                        </p:tav>
                                      </p:tavLst>
                                    </p:anim>
                                    <p:animEffect transition="in" filter="wipe(right)">
                                      <p:cBhvr>
                                        <p:cTn id="8" dur="500"/>
                                        <p:tgtEl>
                                          <p:spTgt spid="7"/>
                                        </p:tgtEl>
                                      </p:cBhvr>
                                    </p:animEffect>
                                  </p:childTnLst>
                                </p:cTn>
                              </p:par>
                              <p:par>
                                <p:cTn id="9" presetID="12" presetClass="entr" presetSubtype="2"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p:tgtEl>
                                          <p:spTgt spid="10"/>
                                        </p:tgtEl>
                                        <p:attrNameLst>
                                          <p:attrName>ppt_x</p:attrName>
                                        </p:attrNameLst>
                                      </p:cBhvr>
                                      <p:tavLst>
                                        <p:tav tm="0">
                                          <p:val>
                                            <p:strVal val="#ppt_x+#ppt_w*1.125000"/>
                                          </p:val>
                                        </p:tav>
                                        <p:tav tm="100000">
                                          <p:val>
                                            <p:strVal val="#ppt_x"/>
                                          </p:val>
                                        </p:tav>
                                      </p:tavLst>
                                    </p:anim>
                                    <p:animEffect transition="in" filter="wipe(left)">
                                      <p:cBhvr>
                                        <p:cTn id="12" dur="500"/>
                                        <p:tgtEl>
                                          <p:spTgt spid="10"/>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xmlns="" id="{F078AEEC-86DD-4BB4-8AA8-04A41A28C630}"/>
              </a:ext>
            </a:extLst>
          </p:cNvPr>
          <p:cNvGrpSpPr/>
          <p:nvPr/>
        </p:nvGrpSpPr>
        <p:grpSpPr>
          <a:xfrm>
            <a:off x="1820863" y="1600101"/>
            <a:ext cx="4392488" cy="4032445"/>
            <a:chOff x="1820863" y="1600101"/>
            <a:chExt cx="4392488" cy="4032445"/>
          </a:xfrm>
        </p:grpSpPr>
        <p:sp>
          <p:nvSpPr>
            <p:cNvPr id="15" name="矩形 14">
              <a:extLst>
                <a:ext uri="{FF2B5EF4-FFF2-40B4-BE49-F238E27FC236}">
                  <a16:creationId xmlns:a16="http://schemas.microsoft.com/office/drawing/2014/main" xmlns="" id="{6B4779E6-33CE-49E9-901A-43174149299C}"/>
                </a:ext>
              </a:extLst>
            </p:cNvPr>
            <p:cNvSpPr/>
            <p:nvPr/>
          </p:nvSpPr>
          <p:spPr>
            <a:xfrm>
              <a:off x="1892871" y="1600101"/>
              <a:ext cx="4237807" cy="4032445"/>
            </a:xfrm>
            <a:prstGeom prst="rect">
              <a:avLst/>
            </a:prstGeom>
            <a:noFill/>
            <a:ln w="19050">
              <a:solidFill>
                <a:srgbClr val="0050A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xmlns="" id="{7FBE9539-4465-423B-A2D9-0C997696861D}"/>
                </a:ext>
              </a:extLst>
            </p:cNvPr>
            <p:cNvSpPr/>
            <p:nvPr/>
          </p:nvSpPr>
          <p:spPr>
            <a:xfrm rot="5400000">
              <a:off x="1601284" y="3477811"/>
              <a:ext cx="583174" cy="144016"/>
            </a:xfrm>
            <a:prstGeom prst="rect">
              <a:avLst/>
            </a:prstGeom>
            <a:solidFill>
              <a:srgbClr val="FFA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a:extLst>
                <a:ext uri="{FF2B5EF4-FFF2-40B4-BE49-F238E27FC236}">
                  <a16:creationId xmlns:a16="http://schemas.microsoft.com/office/drawing/2014/main" xmlns="" id="{AA19AA28-FFA1-468A-BB1D-6F4675379DB7}"/>
                </a:ext>
              </a:extLst>
            </p:cNvPr>
            <p:cNvSpPr/>
            <p:nvPr/>
          </p:nvSpPr>
          <p:spPr>
            <a:xfrm rot="5400000">
              <a:off x="5849756" y="3475865"/>
              <a:ext cx="583174" cy="144016"/>
            </a:xfrm>
            <a:prstGeom prst="rect">
              <a:avLst/>
            </a:prstGeom>
            <a:solidFill>
              <a:srgbClr val="FFA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3" name="图片 26">
              <a:extLst>
                <a:ext uri="{FF2B5EF4-FFF2-40B4-BE49-F238E27FC236}">
                  <a16:creationId xmlns:a16="http://schemas.microsoft.com/office/drawing/2014/main" xmlns="" id="{D76077DA-B8C0-4A50-B65E-1117CA15E685}"/>
                </a:ext>
              </a:extLst>
            </p:cNvPr>
            <p:cNvPicPr>
              <a:picLocks noChangeAspect="1" noChangeArrowheads="1"/>
            </p:cNvPicPr>
            <p:nvPr/>
          </p:nvPicPr>
          <p:blipFill>
            <a:blip r:embed="rId3"/>
            <a:srcRect/>
            <a:stretch>
              <a:fillRect/>
            </a:stretch>
          </p:blipFill>
          <p:spPr bwMode="auto">
            <a:xfrm>
              <a:off x="2060346" y="1733953"/>
              <a:ext cx="3921390" cy="3764743"/>
            </a:xfrm>
            <a:prstGeom prst="rect">
              <a:avLst/>
            </a:prstGeom>
            <a:noFill/>
            <a:ln w="9525">
              <a:noFill/>
              <a:miter lim="800000"/>
              <a:headEnd/>
              <a:tailEnd/>
            </a:ln>
          </p:spPr>
        </p:pic>
      </p:grpSp>
      <p:grpSp>
        <p:nvGrpSpPr>
          <p:cNvPr id="2" name="组合 1">
            <a:extLst>
              <a:ext uri="{FF2B5EF4-FFF2-40B4-BE49-F238E27FC236}">
                <a16:creationId xmlns:a16="http://schemas.microsoft.com/office/drawing/2014/main" xmlns="" id="{2BC49912-14E8-441E-AFD4-F624913299C6}"/>
              </a:ext>
            </a:extLst>
          </p:cNvPr>
          <p:cNvGrpSpPr/>
          <p:nvPr/>
        </p:nvGrpSpPr>
        <p:grpSpPr>
          <a:xfrm>
            <a:off x="6625373" y="1600101"/>
            <a:ext cx="4628538" cy="4032445"/>
            <a:chOff x="6625373" y="1600101"/>
            <a:chExt cx="4628538" cy="4032445"/>
          </a:xfrm>
        </p:grpSpPr>
        <p:sp>
          <p:nvSpPr>
            <p:cNvPr id="20" name="矩形 19">
              <a:extLst>
                <a:ext uri="{FF2B5EF4-FFF2-40B4-BE49-F238E27FC236}">
                  <a16:creationId xmlns:a16="http://schemas.microsoft.com/office/drawing/2014/main" xmlns="" id="{44AECA26-8DC0-4815-90CB-E55D7A7F5202}"/>
                </a:ext>
              </a:extLst>
            </p:cNvPr>
            <p:cNvSpPr/>
            <p:nvPr/>
          </p:nvSpPr>
          <p:spPr>
            <a:xfrm>
              <a:off x="6717407" y="1600101"/>
              <a:ext cx="4464496" cy="4032445"/>
            </a:xfrm>
            <a:prstGeom prst="rect">
              <a:avLst/>
            </a:prstGeom>
            <a:noFill/>
            <a:ln w="19050">
              <a:solidFill>
                <a:srgbClr val="0050A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xmlns="" id="{3675F21A-4512-4296-B9FC-198C2925C0AB}"/>
                </a:ext>
              </a:extLst>
            </p:cNvPr>
            <p:cNvSpPr/>
            <p:nvPr/>
          </p:nvSpPr>
          <p:spPr>
            <a:xfrm rot="5400000">
              <a:off x="6405794" y="3475865"/>
              <a:ext cx="583174" cy="144016"/>
            </a:xfrm>
            <a:prstGeom prst="rect">
              <a:avLst/>
            </a:prstGeom>
            <a:solidFill>
              <a:srgbClr val="FFA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21">
              <a:extLst>
                <a:ext uri="{FF2B5EF4-FFF2-40B4-BE49-F238E27FC236}">
                  <a16:creationId xmlns:a16="http://schemas.microsoft.com/office/drawing/2014/main" xmlns="" id="{34D3800D-C8AB-4124-996B-A527BD8EA322}"/>
                </a:ext>
              </a:extLst>
            </p:cNvPr>
            <p:cNvSpPr/>
            <p:nvPr/>
          </p:nvSpPr>
          <p:spPr>
            <a:xfrm rot="5400000">
              <a:off x="10890316" y="3475865"/>
              <a:ext cx="583174" cy="144016"/>
            </a:xfrm>
            <a:prstGeom prst="rect">
              <a:avLst/>
            </a:prstGeom>
            <a:solidFill>
              <a:srgbClr val="FFA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4" name="图片 23">
              <a:extLst>
                <a:ext uri="{FF2B5EF4-FFF2-40B4-BE49-F238E27FC236}">
                  <a16:creationId xmlns:a16="http://schemas.microsoft.com/office/drawing/2014/main" xmlns="" id="{965684D9-7F1C-480A-8403-7E75B7CEE915}"/>
                </a:ext>
              </a:extLst>
            </p:cNvPr>
            <p:cNvPicPr>
              <a:picLocks noChangeAspect="1" noChangeArrowheads="1"/>
            </p:cNvPicPr>
            <p:nvPr/>
          </p:nvPicPr>
          <p:blipFill>
            <a:blip r:embed="rId4"/>
            <a:srcRect/>
            <a:stretch>
              <a:fillRect/>
            </a:stretch>
          </p:blipFill>
          <p:spPr bwMode="auto">
            <a:xfrm>
              <a:off x="6874689" y="1911622"/>
              <a:ext cx="4127931" cy="3409401"/>
            </a:xfrm>
            <a:prstGeom prst="rect">
              <a:avLst/>
            </a:prstGeom>
            <a:noFill/>
            <a:ln w="9525">
              <a:noFill/>
              <a:miter lim="800000"/>
              <a:headEnd/>
              <a:tailEnd/>
            </a:ln>
          </p:spPr>
        </p:pic>
      </p:grpSp>
    </p:spTree>
    <p:extLst>
      <p:ext uri="{BB962C8B-B14F-4D97-AF65-F5344CB8AC3E}">
        <p14:creationId xmlns:p14="http://schemas.microsoft.com/office/powerpoint/2010/main" val="2021092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xmlns="" id="{67CE5FB1-4687-4B81-BBBD-087B4FD4A2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5019" y="1243677"/>
            <a:ext cx="6408712" cy="4745295"/>
          </a:xfrm>
          <a:prstGeom prst="rect">
            <a:avLst/>
          </a:prstGeom>
          <a:noFill/>
          <a:ln w="28575">
            <a:solidFill>
              <a:srgbClr val="1092F1"/>
            </a:solidFill>
            <a:miter lim="800000"/>
            <a:headEnd/>
            <a:tailEnd/>
          </a:ln>
          <a:extLst>
            <a:ext uri="{909E8E84-426E-40DD-AFC4-6F175D3DCCD1}">
              <a14:hiddenFill xmlns:a14="http://schemas.microsoft.com/office/drawing/2010/main">
                <a:solidFill>
                  <a:srgbClr val="FFFFFF"/>
                </a:solidFill>
              </a14:hiddenFill>
            </a:ext>
          </a:extLst>
        </p:spPr>
      </p:pic>
      <p:cxnSp>
        <p:nvCxnSpPr>
          <p:cNvPr id="3" name="直接箭头连接符 2">
            <a:extLst>
              <a:ext uri="{FF2B5EF4-FFF2-40B4-BE49-F238E27FC236}">
                <a16:creationId xmlns:a16="http://schemas.microsoft.com/office/drawing/2014/main" xmlns="" id="{5FB73A65-B82E-4B7B-A971-F6841030CA7C}"/>
              </a:ext>
            </a:extLst>
          </p:cNvPr>
          <p:cNvCxnSpPr/>
          <p:nvPr/>
        </p:nvCxnSpPr>
        <p:spPr>
          <a:xfrm>
            <a:off x="92671" y="3616324"/>
            <a:ext cx="2880320" cy="0"/>
          </a:xfrm>
          <a:prstGeom prst="straightConnector1">
            <a:avLst/>
          </a:prstGeom>
          <a:ln w="76200">
            <a:solidFill>
              <a:srgbClr val="0050A3"/>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a:extLst>
              <a:ext uri="{FF2B5EF4-FFF2-40B4-BE49-F238E27FC236}">
                <a16:creationId xmlns:a16="http://schemas.microsoft.com/office/drawing/2014/main" xmlns="" id="{288FB376-4C6A-4D8F-BC12-01E59F03E589}"/>
              </a:ext>
            </a:extLst>
          </p:cNvPr>
          <p:cNvCxnSpPr/>
          <p:nvPr/>
        </p:nvCxnSpPr>
        <p:spPr>
          <a:xfrm flipH="1">
            <a:off x="9885759" y="3616324"/>
            <a:ext cx="2880320" cy="0"/>
          </a:xfrm>
          <a:prstGeom prst="straightConnector1">
            <a:avLst/>
          </a:prstGeom>
          <a:ln w="76200">
            <a:solidFill>
              <a:srgbClr val="0050A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102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ppt_w*1.125000"/>
                                          </p:val>
                                        </p:tav>
                                        <p:tav tm="100000">
                                          <p:val>
                                            <p:strVal val="#ppt_x"/>
                                          </p:val>
                                        </p:tav>
                                      </p:tavLst>
                                    </p:anim>
                                    <p:animEffect transition="in" filter="wipe(right)">
                                      <p:cBhvr>
                                        <p:cTn id="8" dur="500"/>
                                        <p:tgtEl>
                                          <p:spTgt spid="3"/>
                                        </p:tgtEl>
                                      </p:cBhvr>
                                    </p:animEffect>
                                  </p:childTnLst>
                                </p:cTn>
                              </p:par>
                              <p:par>
                                <p:cTn id="9" presetID="1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p:tgtEl>
                                          <p:spTgt spid="5"/>
                                        </p:tgtEl>
                                        <p:attrNameLst>
                                          <p:attrName>ppt_x</p:attrName>
                                        </p:attrNameLst>
                                      </p:cBhvr>
                                      <p:tavLst>
                                        <p:tav tm="0">
                                          <p:val>
                                            <p:strVal val="#ppt_x+#ppt_w*1.125000"/>
                                          </p:val>
                                        </p:tav>
                                        <p:tav tm="100000">
                                          <p:val>
                                            <p:strVal val="#ppt_x"/>
                                          </p:val>
                                        </p:tav>
                                      </p:tavLst>
                                    </p:anim>
                                    <p:animEffect transition="in" filter="wipe(left)">
                                      <p:cBhvr>
                                        <p:cTn id="12" dur="500"/>
                                        <p:tgtEl>
                                          <p:spTgt spid="5"/>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0D98A0A7-16A2-492D-A55A-19B5647E7119}"/>
              </a:ext>
            </a:extLst>
          </p:cNvPr>
          <p:cNvGrpSpPr/>
          <p:nvPr/>
        </p:nvGrpSpPr>
        <p:grpSpPr>
          <a:xfrm>
            <a:off x="1532831" y="1433863"/>
            <a:ext cx="9122881" cy="1152672"/>
            <a:chOff x="4933525" y="2448636"/>
            <a:chExt cx="9122881" cy="1152672"/>
          </a:xfrm>
        </p:grpSpPr>
        <p:sp>
          <p:nvSpPr>
            <p:cNvPr id="14" name="六边形 13">
              <a:extLst>
                <a:ext uri="{FF2B5EF4-FFF2-40B4-BE49-F238E27FC236}">
                  <a16:creationId xmlns:a16="http://schemas.microsoft.com/office/drawing/2014/main" xmlns="" id="{72A76738-ACC9-4AF5-9D4A-1E41F804D578}"/>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微软雅黑" pitchFamily="34" charset="-122"/>
                  <a:ea typeface="微软雅黑" pitchFamily="34" charset="-122"/>
                </a:rPr>
                <a:t>恶性病毒</a:t>
              </a:r>
            </a:p>
          </p:txBody>
        </p:sp>
        <p:sp>
          <p:nvSpPr>
            <p:cNvPr id="11" name="文本框 7">
              <a:extLst>
                <a:ext uri="{FF2B5EF4-FFF2-40B4-BE49-F238E27FC236}">
                  <a16:creationId xmlns:a16="http://schemas.microsoft.com/office/drawing/2014/main" xmlns="" id="{27D28173-21BD-44A9-8B20-1EA8EF69418B}"/>
                </a:ext>
              </a:extLst>
            </p:cNvPr>
            <p:cNvSpPr txBox="1">
              <a:spLocks noChangeArrowheads="1"/>
            </p:cNvSpPr>
            <p:nvPr/>
          </p:nvSpPr>
          <p:spPr bwMode="auto">
            <a:xfrm>
              <a:off x="6962133" y="2448636"/>
              <a:ext cx="709427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800" dirty="0">
                  <a:solidFill>
                    <a:schemeClr val="tx1">
                      <a:lumMod val="65000"/>
                      <a:lumOff val="35000"/>
                    </a:schemeClr>
                  </a:solidFill>
                  <a:latin typeface="微软雅黑" pitchFamily="34" charset="-122"/>
                </a:rPr>
                <a:t>一些病毒被设计为通过损坏程序、删除文件或重新格式化硬盘来损坏计算机。</a:t>
              </a:r>
              <a:endParaRPr lang="zh-CN" altLang="en-US" sz="1600" dirty="0">
                <a:solidFill>
                  <a:schemeClr val="tx1">
                    <a:lumMod val="65000"/>
                    <a:lumOff val="35000"/>
                  </a:schemeClr>
                </a:solidFill>
                <a:latin typeface="微软雅黑" pitchFamily="34" charset="-122"/>
              </a:endParaRPr>
            </a:p>
          </p:txBody>
        </p:sp>
        <p:cxnSp>
          <p:nvCxnSpPr>
            <p:cNvPr id="12" name="直接连接符 11">
              <a:extLst>
                <a:ext uri="{FF2B5EF4-FFF2-40B4-BE49-F238E27FC236}">
                  <a16:creationId xmlns:a16="http://schemas.microsoft.com/office/drawing/2014/main" xmlns="" id="{1AF0458A-9D44-4E74-979F-A6C2E9D06036}"/>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xmlns="" id="{35C1935A-C738-40F2-BBEB-DD17E5F1288C}"/>
              </a:ext>
            </a:extLst>
          </p:cNvPr>
          <p:cNvGrpSpPr/>
          <p:nvPr/>
        </p:nvGrpSpPr>
        <p:grpSpPr>
          <a:xfrm>
            <a:off x="1532831" y="2614016"/>
            <a:ext cx="9122881" cy="2677656"/>
            <a:chOff x="4933525" y="1733259"/>
            <a:chExt cx="9122881" cy="2677656"/>
          </a:xfrm>
        </p:grpSpPr>
        <p:sp>
          <p:nvSpPr>
            <p:cNvPr id="16" name="六边形 15">
              <a:extLst>
                <a:ext uri="{FF2B5EF4-FFF2-40B4-BE49-F238E27FC236}">
                  <a16:creationId xmlns:a16="http://schemas.microsoft.com/office/drawing/2014/main" xmlns="" id="{B8DEC9E8-4390-462F-ACFD-92E59FEA8397}"/>
                </a:ext>
              </a:extLst>
            </p:cNvPr>
            <p:cNvSpPr/>
            <p:nvPr/>
          </p:nvSpPr>
          <p:spPr>
            <a:xfrm>
              <a:off x="4933525" y="2542866"/>
              <a:ext cx="1227414"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微软雅黑" pitchFamily="34" charset="-122"/>
                  <a:ea typeface="微软雅黑" pitchFamily="34" charset="-122"/>
                </a:rPr>
                <a:t>良性病毒</a:t>
              </a:r>
            </a:p>
          </p:txBody>
        </p:sp>
        <p:sp>
          <p:nvSpPr>
            <p:cNvPr id="17" name="文本框 7">
              <a:extLst>
                <a:ext uri="{FF2B5EF4-FFF2-40B4-BE49-F238E27FC236}">
                  <a16:creationId xmlns:a16="http://schemas.microsoft.com/office/drawing/2014/main" xmlns="" id="{7D3D2013-828A-4DCC-8760-E3EC4A80B3B0}"/>
                </a:ext>
              </a:extLst>
            </p:cNvPr>
            <p:cNvSpPr txBox="1">
              <a:spLocks noChangeArrowheads="1"/>
            </p:cNvSpPr>
            <p:nvPr/>
          </p:nvSpPr>
          <p:spPr bwMode="auto">
            <a:xfrm>
              <a:off x="6962133" y="1733259"/>
              <a:ext cx="7094273"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800" dirty="0">
                  <a:solidFill>
                    <a:schemeClr val="tx1">
                      <a:lumMod val="65000"/>
                      <a:lumOff val="35000"/>
                    </a:schemeClr>
                  </a:solidFill>
                  <a:latin typeface="微软雅黑" pitchFamily="34" charset="-122"/>
                </a:rPr>
                <a:t>有些病毒不损坏计算机，而只是复制自身，并通过显示文本、视频和音频消息表明它们的存在。即使是这些良性病毒也会给计算机用户带来问题。通常它们会占据合法程序使用的计算机内存。结果，会引起操作异常，甚至导致系统崩溃。</a:t>
              </a:r>
              <a:endParaRPr lang="zh-CN" altLang="en-US" sz="1600" dirty="0">
                <a:solidFill>
                  <a:schemeClr val="tx1">
                    <a:lumMod val="65000"/>
                    <a:lumOff val="35000"/>
                  </a:schemeClr>
                </a:solidFill>
                <a:latin typeface="微软雅黑" pitchFamily="34" charset="-122"/>
              </a:endParaRPr>
            </a:p>
          </p:txBody>
        </p:sp>
        <p:cxnSp>
          <p:nvCxnSpPr>
            <p:cNvPr id="18" name="直接连接符 17">
              <a:extLst>
                <a:ext uri="{FF2B5EF4-FFF2-40B4-BE49-F238E27FC236}">
                  <a16:creationId xmlns:a16="http://schemas.microsoft.com/office/drawing/2014/main" xmlns="" id="{DA936AAE-DDE7-4CF7-9EB6-0F55D366D598}"/>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5" name="图片 4">
            <a:extLst>
              <a:ext uri="{FF2B5EF4-FFF2-40B4-BE49-F238E27FC236}">
                <a16:creationId xmlns:a16="http://schemas.microsoft.com/office/drawing/2014/main" xmlns="" id="{5062CC46-B9C4-4B26-94FA-07E245DE59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85759" y="4308374"/>
            <a:ext cx="2592158" cy="2511657"/>
          </a:xfrm>
          <a:prstGeom prst="rect">
            <a:avLst/>
          </a:prstGeom>
        </p:spPr>
      </p:pic>
    </p:spTree>
    <p:extLst>
      <p:ext uri="{BB962C8B-B14F-4D97-AF65-F5344CB8AC3E}">
        <p14:creationId xmlns:p14="http://schemas.microsoft.com/office/powerpoint/2010/main" val="4259753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2" presetClass="entr" presetSubtype="2" decel="6000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1+#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xmlns="" id="{DAF33B85-68C5-49B5-9A2E-0B8AB0B2CC7F}"/>
              </a:ext>
            </a:extLst>
          </p:cNvPr>
          <p:cNvGrpSpPr/>
          <p:nvPr/>
        </p:nvGrpSpPr>
        <p:grpSpPr>
          <a:xfrm>
            <a:off x="4537513" y="3472309"/>
            <a:ext cx="3783724" cy="2569998"/>
            <a:chOff x="4537514" y="2873605"/>
            <a:chExt cx="3783724" cy="2569998"/>
          </a:xfrm>
        </p:grpSpPr>
        <p:sp>
          <p:nvSpPr>
            <p:cNvPr id="9" name="椭圆 8">
              <a:extLst>
                <a:ext uri="{FF2B5EF4-FFF2-40B4-BE49-F238E27FC236}">
                  <a16:creationId xmlns:a16="http://schemas.microsoft.com/office/drawing/2014/main" xmlns="" id="{65988080-8340-460E-A780-246FE9A25FD7}"/>
                </a:ext>
              </a:extLst>
            </p:cNvPr>
            <p:cNvSpPr/>
            <p:nvPr/>
          </p:nvSpPr>
          <p:spPr>
            <a:xfrm>
              <a:off x="4537514" y="2873605"/>
              <a:ext cx="3783724" cy="2569998"/>
            </a:xfrm>
            <a:prstGeom prst="ellips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xmlns="" id="{761F00D3-D0DD-4B7E-97CF-B05028FF5F2A}"/>
                </a:ext>
              </a:extLst>
            </p:cNvPr>
            <p:cNvSpPr txBox="1"/>
            <p:nvPr/>
          </p:nvSpPr>
          <p:spPr>
            <a:xfrm>
              <a:off x="5709295" y="4046061"/>
              <a:ext cx="1440160" cy="394996"/>
            </a:xfrm>
            <a:prstGeom prst="rect">
              <a:avLst/>
            </a:prstGeom>
            <a:noFill/>
          </p:spPr>
          <p:txBody>
            <a:bodyPr wrap="square" lIns="86376" tIns="43188" rIns="86376" bIns="43188" rtlCol="0">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传染途径</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2" name="组合 1">
            <a:extLst>
              <a:ext uri="{FF2B5EF4-FFF2-40B4-BE49-F238E27FC236}">
                <a16:creationId xmlns:a16="http://schemas.microsoft.com/office/drawing/2014/main" xmlns="" id="{E99E241B-4002-4B98-89C1-8A6F31F8AFDC}"/>
              </a:ext>
            </a:extLst>
          </p:cNvPr>
          <p:cNvGrpSpPr/>
          <p:nvPr/>
        </p:nvGrpSpPr>
        <p:grpSpPr>
          <a:xfrm>
            <a:off x="596727" y="875216"/>
            <a:ext cx="3217692" cy="508862"/>
            <a:chOff x="1420106" y="1402730"/>
            <a:chExt cx="3217692" cy="508862"/>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3061570" y="335365"/>
              <a:ext cx="508859" cy="2643596"/>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053958" y="1402731"/>
              <a:ext cx="2462492"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蠕虫</a:t>
              </a:r>
              <a:r>
                <a:rPr lang="en-US" altLang="zh-CN"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(worm)</a:t>
              </a: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病毒</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2</a:t>
              </a:r>
            </a:p>
          </p:txBody>
        </p:sp>
      </p:grpSp>
      <p:sp>
        <p:nvSpPr>
          <p:cNvPr id="35" name="文本框 34">
            <a:extLst>
              <a:ext uri="{FF2B5EF4-FFF2-40B4-BE49-F238E27FC236}">
                <a16:creationId xmlns:a16="http://schemas.microsoft.com/office/drawing/2014/main" xmlns="" id="{A2C57A0D-0707-41A0-98AF-CC5988247A48}"/>
              </a:ext>
            </a:extLst>
          </p:cNvPr>
          <p:cNvSpPr txBox="1"/>
          <p:nvPr/>
        </p:nvSpPr>
        <p:spPr>
          <a:xfrm>
            <a:off x="1100783" y="1453648"/>
            <a:ext cx="10657184" cy="1810768"/>
          </a:xfrm>
          <a:prstGeom prst="rect">
            <a:avLst/>
          </a:prstGeom>
          <a:noFill/>
        </p:spPr>
        <p:txBody>
          <a:bodyPr wrap="square" lIns="86376" tIns="43188" rIns="86376" bIns="43188" rtlCol="0">
            <a:spAutoFit/>
          </a:bodyPr>
          <a:lstStyle/>
          <a:p>
            <a:pPr algn="just"/>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蠕虫</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(worm)</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病毒</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是一种常见的计算机病毒，它</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利用网络进行复制和传播</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蠕虫病毒是</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自包含的程序</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（或是一套程序），它能传播自身功能的拷贝或自身的某些部分到其他的计算机系统中（通常是经过网络连接）。</a:t>
            </a:r>
          </a:p>
        </p:txBody>
      </p:sp>
      <p:grpSp>
        <p:nvGrpSpPr>
          <p:cNvPr id="8" name="组合 7">
            <a:extLst>
              <a:ext uri="{FF2B5EF4-FFF2-40B4-BE49-F238E27FC236}">
                <a16:creationId xmlns:a16="http://schemas.microsoft.com/office/drawing/2014/main" xmlns="" id="{449F9E67-FAD7-4597-838D-CFB4C1BCC2BE}"/>
              </a:ext>
            </a:extLst>
          </p:cNvPr>
          <p:cNvGrpSpPr/>
          <p:nvPr/>
        </p:nvGrpSpPr>
        <p:grpSpPr>
          <a:xfrm>
            <a:off x="3504867" y="3854989"/>
            <a:ext cx="2023640" cy="1804638"/>
            <a:chOff x="3504868" y="3256285"/>
            <a:chExt cx="2023640" cy="1804638"/>
          </a:xfrm>
          <a:effectLst>
            <a:outerShdw blurRad="50800" dist="38100" dir="2700000" algn="tl" rotWithShape="0">
              <a:prstClr val="black">
                <a:alpha val="20000"/>
              </a:prstClr>
            </a:outerShdw>
          </a:effectLst>
        </p:grpSpPr>
        <p:sp>
          <p:nvSpPr>
            <p:cNvPr id="25" name="íṡľíḍè-Rectangle 17">
              <a:extLst>
                <a:ext uri="{FF2B5EF4-FFF2-40B4-BE49-F238E27FC236}">
                  <a16:creationId xmlns:a16="http://schemas.microsoft.com/office/drawing/2014/main" xmlns="" id="{7367256A-3B3A-4DDE-A76D-79A5E8EC5AE8}"/>
                </a:ext>
              </a:extLst>
            </p:cNvPr>
            <p:cNvSpPr/>
            <p:nvPr/>
          </p:nvSpPr>
          <p:spPr>
            <a:xfrm>
              <a:off x="3504868" y="3256285"/>
              <a:ext cx="2023640" cy="1804638"/>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sp>
          <p:nvSpPr>
            <p:cNvPr id="26" name="文本框 25">
              <a:extLst>
                <a:ext uri="{FF2B5EF4-FFF2-40B4-BE49-F238E27FC236}">
                  <a16:creationId xmlns:a16="http://schemas.microsoft.com/office/drawing/2014/main" xmlns="" id="{44826FDE-36B2-4D76-8481-8B95816D2898}"/>
                </a:ext>
              </a:extLst>
            </p:cNvPr>
            <p:cNvSpPr txBox="1"/>
            <p:nvPr/>
          </p:nvSpPr>
          <p:spPr>
            <a:xfrm>
              <a:off x="3969954" y="4359045"/>
              <a:ext cx="1093467" cy="400110"/>
            </a:xfrm>
            <a:prstGeom prst="rect">
              <a:avLst/>
            </a:prstGeom>
            <a:noFill/>
          </p:spPr>
          <p:txBody>
            <a:bodyPr wrap="square" rtlCol="0">
              <a:spAutoFit/>
              <a:scene3d>
                <a:camera prst="orthographicFront"/>
                <a:lightRig rig="threePt" dir="t"/>
              </a:scene3d>
              <a:sp3d contourW="12700"/>
            </a:bodyPr>
            <a:lstStyle/>
            <a:p>
              <a:pPr algn="ctr" fontAlgn="auto">
                <a:spcBef>
                  <a:spcPts val="0"/>
                </a:spcBef>
                <a:spcAft>
                  <a:spcPts val="0"/>
                </a:spcAft>
              </a:pPr>
              <a:r>
                <a:rPr lang="zh-CN" altLang="en-US" sz="2000" b="1" dirty="0">
                  <a:solidFill>
                    <a:prstClr val="white"/>
                  </a:solidFill>
                  <a:latin typeface="微软雅黑"/>
                  <a:ea typeface="微软雅黑"/>
                </a:rPr>
                <a:t>网络</a:t>
              </a:r>
            </a:p>
          </p:txBody>
        </p:sp>
        <p:pic>
          <p:nvPicPr>
            <p:cNvPr id="5" name="图片 4">
              <a:extLst>
                <a:ext uri="{FF2B5EF4-FFF2-40B4-BE49-F238E27FC236}">
                  <a16:creationId xmlns:a16="http://schemas.microsoft.com/office/drawing/2014/main" xmlns="" id="{58611D49-E4CB-4BBB-AFC9-0BC121D86B81}"/>
                </a:ext>
              </a:extLst>
            </p:cNvPr>
            <p:cNvPicPr>
              <a:picLocks noChangeAspect="1"/>
            </p:cNvPicPr>
            <p:nvPr/>
          </p:nvPicPr>
          <p:blipFill>
            <a:blip r:embed="rId3"/>
            <a:stretch>
              <a:fillRect/>
            </a:stretch>
          </p:blipFill>
          <p:spPr>
            <a:xfrm>
              <a:off x="4156574" y="3595041"/>
              <a:ext cx="720226" cy="648518"/>
            </a:xfrm>
            <a:prstGeom prst="rect">
              <a:avLst/>
            </a:prstGeom>
          </p:spPr>
        </p:pic>
      </p:grpSp>
      <p:grpSp>
        <p:nvGrpSpPr>
          <p:cNvPr id="7" name="组合 6">
            <a:extLst>
              <a:ext uri="{FF2B5EF4-FFF2-40B4-BE49-F238E27FC236}">
                <a16:creationId xmlns:a16="http://schemas.microsoft.com/office/drawing/2014/main" xmlns="" id="{E42F6AAD-3EC0-49C9-BFFD-C6BCFF26A880}"/>
              </a:ext>
            </a:extLst>
          </p:cNvPr>
          <p:cNvGrpSpPr/>
          <p:nvPr/>
        </p:nvGrpSpPr>
        <p:grpSpPr>
          <a:xfrm>
            <a:off x="7330242" y="3854989"/>
            <a:ext cx="2023640" cy="1804638"/>
            <a:chOff x="7330243" y="3256285"/>
            <a:chExt cx="2023640" cy="1804638"/>
          </a:xfrm>
          <a:effectLst>
            <a:outerShdw blurRad="50800" dist="38100" dir="2700000" algn="tl" rotWithShape="0">
              <a:prstClr val="black">
                <a:alpha val="20000"/>
              </a:prstClr>
            </a:outerShdw>
          </a:effectLst>
        </p:grpSpPr>
        <p:sp>
          <p:nvSpPr>
            <p:cNvPr id="36" name="íṡľíḍè-Rectangle 17">
              <a:extLst>
                <a:ext uri="{FF2B5EF4-FFF2-40B4-BE49-F238E27FC236}">
                  <a16:creationId xmlns:a16="http://schemas.microsoft.com/office/drawing/2014/main" xmlns="" id="{54CCB430-C36C-40D2-98AF-FF1B9E27F0B9}"/>
                </a:ext>
              </a:extLst>
            </p:cNvPr>
            <p:cNvSpPr/>
            <p:nvPr/>
          </p:nvSpPr>
          <p:spPr>
            <a:xfrm>
              <a:off x="7330243" y="3256285"/>
              <a:ext cx="2023640" cy="1804638"/>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sp>
          <p:nvSpPr>
            <p:cNvPr id="41" name="文本框 40">
              <a:extLst>
                <a:ext uri="{FF2B5EF4-FFF2-40B4-BE49-F238E27FC236}">
                  <a16:creationId xmlns:a16="http://schemas.microsoft.com/office/drawing/2014/main" xmlns="" id="{6CD0D02A-FA1D-45CA-8B2F-479DC34CED0C}"/>
                </a:ext>
              </a:extLst>
            </p:cNvPr>
            <p:cNvSpPr txBox="1"/>
            <p:nvPr/>
          </p:nvSpPr>
          <p:spPr>
            <a:xfrm>
              <a:off x="7590454" y="4359045"/>
              <a:ext cx="1503218" cy="400110"/>
            </a:xfrm>
            <a:prstGeom prst="rect">
              <a:avLst/>
            </a:prstGeom>
            <a:noFill/>
          </p:spPr>
          <p:txBody>
            <a:bodyPr wrap="square" rtlCol="0">
              <a:spAutoFit/>
              <a:scene3d>
                <a:camera prst="orthographicFront"/>
                <a:lightRig rig="threePt" dir="t"/>
              </a:scene3d>
              <a:sp3d contourW="12700"/>
            </a:bodyPr>
            <a:lstStyle/>
            <a:p>
              <a:pPr algn="ctr" fontAlgn="auto">
                <a:spcBef>
                  <a:spcPts val="0"/>
                </a:spcBef>
                <a:spcAft>
                  <a:spcPts val="0"/>
                </a:spcAft>
              </a:pPr>
              <a:r>
                <a:rPr lang="zh-CN" altLang="en-US" sz="2000" b="1" dirty="0">
                  <a:solidFill>
                    <a:prstClr val="white"/>
                  </a:solidFill>
                  <a:latin typeface="微软雅黑"/>
                  <a:ea typeface="微软雅黑"/>
                </a:rPr>
                <a:t>电子邮件</a:t>
              </a:r>
            </a:p>
          </p:txBody>
        </p:sp>
        <p:pic>
          <p:nvPicPr>
            <p:cNvPr id="6" name="图片 5">
              <a:extLst>
                <a:ext uri="{FF2B5EF4-FFF2-40B4-BE49-F238E27FC236}">
                  <a16:creationId xmlns:a16="http://schemas.microsoft.com/office/drawing/2014/main" xmlns="" id="{69762986-DBEB-40D8-9B10-C7F6CF1E0AB8}"/>
                </a:ext>
              </a:extLst>
            </p:cNvPr>
            <p:cNvPicPr>
              <a:picLocks noChangeAspect="1"/>
            </p:cNvPicPr>
            <p:nvPr/>
          </p:nvPicPr>
          <p:blipFill>
            <a:blip r:embed="rId4"/>
            <a:stretch>
              <a:fillRect/>
            </a:stretch>
          </p:blipFill>
          <p:spPr>
            <a:xfrm>
              <a:off x="7996033" y="3676962"/>
              <a:ext cx="692058" cy="484676"/>
            </a:xfrm>
            <a:prstGeom prst="rect">
              <a:avLst/>
            </a:prstGeom>
          </p:spPr>
        </p:pic>
      </p:grpSp>
    </p:spTree>
    <p:extLst>
      <p:ext uri="{BB962C8B-B14F-4D97-AF65-F5344CB8AC3E}">
        <p14:creationId xmlns:p14="http://schemas.microsoft.com/office/powerpoint/2010/main" val="96936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16" presetClass="entr" presetSubtype="37"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outVertical)">
                                      <p:cBhvr>
                                        <p:cTn id="16" dur="500"/>
                                        <p:tgtEl>
                                          <p:spTgt spid="10"/>
                                        </p:tgtEl>
                                      </p:cBhvr>
                                    </p:animEffect>
                                  </p:childTnLst>
                                </p:cTn>
                              </p:par>
                              <p:par>
                                <p:cTn id="17" presetID="53" presetClass="entr" presetSubtype="16"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par>
                                <p:cTn id="22" presetID="53" presetClass="entr" presetSubtype="16"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fltVal val="0"/>
                                          </p:val>
                                        </p:tav>
                                        <p:tav tm="100000">
                                          <p:val>
                                            <p:strVal val="#ppt_w"/>
                                          </p:val>
                                        </p:tav>
                                      </p:tavLst>
                                    </p:anim>
                                    <p:anim calcmode="lin" valueType="num">
                                      <p:cBhvr>
                                        <p:cTn id="25" dur="500" fill="hold"/>
                                        <p:tgtEl>
                                          <p:spTgt spid="8"/>
                                        </p:tgtEl>
                                        <p:attrNameLst>
                                          <p:attrName>ppt_h</p:attrName>
                                        </p:attrNameLst>
                                      </p:cBhvr>
                                      <p:tavLst>
                                        <p:tav tm="0">
                                          <p:val>
                                            <p:fltVal val="0"/>
                                          </p:val>
                                        </p:tav>
                                        <p:tav tm="100000">
                                          <p:val>
                                            <p:strVal val="#ppt_h"/>
                                          </p:val>
                                        </p:tav>
                                      </p:tavLst>
                                    </p:anim>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4223196" y="837929"/>
            <a:ext cx="4412364" cy="474140"/>
            <a:chOff x="5116947" y="837929"/>
            <a:chExt cx="2624856"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116947" y="837929"/>
              <a:ext cx="2624856"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普通病毒与蠕虫病毒的区别</a:t>
              </a:r>
            </a:p>
          </p:txBody>
        </p:sp>
      </p:grpSp>
      <p:grpSp>
        <p:nvGrpSpPr>
          <p:cNvPr id="3" name="组合 2">
            <a:extLst>
              <a:ext uri="{FF2B5EF4-FFF2-40B4-BE49-F238E27FC236}">
                <a16:creationId xmlns:a16="http://schemas.microsoft.com/office/drawing/2014/main" xmlns="" id="{434E42F4-2047-4996-937C-424AE9D0F9DB}"/>
              </a:ext>
            </a:extLst>
          </p:cNvPr>
          <p:cNvGrpSpPr/>
          <p:nvPr/>
        </p:nvGrpSpPr>
        <p:grpSpPr>
          <a:xfrm>
            <a:off x="2972788" y="2176165"/>
            <a:ext cx="1622946" cy="1622946"/>
            <a:chOff x="2716147" y="2106202"/>
            <a:chExt cx="1622946" cy="1622946"/>
          </a:xfrm>
        </p:grpSpPr>
        <p:sp>
          <p:nvSpPr>
            <p:cNvPr id="28" name="is1ide-Oval 8">
              <a:extLst>
                <a:ext uri="{FF2B5EF4-FFF2-40B4-BE49-F238E27FC236}">
                  <a16:creationId xmlns:a16="http://schemas.microsoft.com/office/drawing/2014/main" xmlns="" id="{D0D58CCD-E36D-43AC-BD24-B5862693F87C}"/>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grpSp>
          <p:nvGrpSpPr>
            <p:cNvPr id="2" name="组合 1">
              <a:extLst>
                <a:ext uri="{FF2B5EF4-FFF2-40B4-BE49-F238E27FC236}">
                  <a16:creationId xmlns:a16="http://schemas.microsoft.com/office/drawing/2014/main" xmlns="" id="{F58B1895-64DE-4B46-824F-FA7F05ABCE14}"/>
                </a:ext>
              </a:extLst>
            </p:cNvPr>
            <p:cNvGrpSpPr/>
            <p:nvPr/>
          </p:nvGrpSpPr>
          <p:grpSpPr>
            <a:xfrm>
              <a:off x="2828972" y="2219027"/>
              <a:ext cx="1397296" cy="1397296"/>
              <a:chOff x="2696934" y="2774952"/>
              <a:chExt cx="1035027" cy="1035027"/>
            </a:xfrm>
          </p:grpSpPr>
          <p:sp>
            <p:nvSpPr>
              <p:cNvPr id="25" name="is1ide-Oval 8">
                <a:extLst>
                  <a:ext uri="{FF2B5EF4-FFF2-40B4-BE49-F238E27FC236}">
                    <a16:creationId xmlns:a16="http://schemas.microsoft.com/office/drawing/2014/main" xmlns="" id="{1ECE7F4E-AD21-4E82-98F5-45D23916FA4D}"/>
                  </a:ext>
                </a:extLst>
              </p:cNvPr>
              <p:cNvSpPr/>
              <p:nvPr/>
            </p:nvSpPr>
            <p:spPr>
              <a:xfrm>
                <a:off x="2696934" y="2774952"/>
                <a:ext cx="1035027" cy="1035027"/>
              </a:xfrm>
              <a:prstGeom prst="ellipse">
                <a:avLst/>
              </a:prstGeom>
              <a:solidFill>
                <a:srgbClr val="0050A3"/>
              </a:solidFill>
              <a:ln w="12700" cap="flat">
                <a:noFill/>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26" name="矩形 25">
                <a:extLst>
                  <a:ext uri="{FF2B5EF4-FFF2-40B4-BE49-F238E27FC236}">
                    <a16:creationId xmlns:a16="http://schemas.microsoft.com/office/drawing/2014/main" xmlns="" id="{220738A2-DC41-4F26-B437-DB7C1EC51D02}"/>
                  </a:ext>
                </a:extLst>
              </p:cNvPr>
              <p:cNvSpPr/>
              <p:nvPr/>
            </p:nvSpPr>
            <p:spPr>
              <a:xfrm>
                <a:off x="2889315" y="3030287"/>
                <a:ext cx="650261" cy="52435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复制方式</a:t>
                </a:r>
              </a:p>
            </p:txBody>
          </p:sp>
        </p:grpSp>
      </p:grpSp>
      <p:sp>
        <p:nvSpPr>
          <p:cNvPr id="30" name="文本框 29">
            <a:extLst>
              <a:ext uri="{FF2B5EF4-FFF2-40B4-BE49-F238E27FC236}">
                <a16:creationId xmlns:a16="http://schemas.microsoft.com/office/drawing/2014/main" xmlns="" id="{E26E5F43-1E66-4C44-BA9C-8774F5CBCAAB}"/>
              </a:ext>
            </a:extLst>
          </p:cNvPr>
          <p:cNvSpPr txBox="1"/>
          <p:nvPr/>
        </p:nvSpPr>
        <p:spPr>
          <a:xfrm>
            <a:off x="1244799" y="3972909"/>
            <a:ext cx="5040560" cy="1810768"/>
          </a:xfrm>
          <a:prstGeom prst="rect">
            <a:avLst/>
          </a:prstGeom>
          <a:noFill/>
        </p:spPr>
        <p:txBody>
          <a:bodyPr wrap="square" lIns="86376" tIns="43188" rIns="86376" bIns="43188" rtlCol="0">
            <a:spAutoFit/>
          </a:bodyPr>
          <a:lstStyle/>
          <a:p>
            <a:pPr algn="just"/>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普通病毒需要传播受感染的驻留文件来进行复制，而蠕虫不使用驻留文件即可在系统之间进行自我复制。</a:t>
            </a:r>
          </a:p>
        </p:txBody>
      </p:sp>
      <p:grpSp>
        <p:nvGrpSpPr>
          <p:cNvPr id="31" name="组合 30">
            <a:extLst>
              <a:ext uri="{FF2B5EF4-FFF2-40B4-BE49-F238E27FC236}">
                <a16:creationId xmlns:a16="http://schemas.microsoft.com/office/drawing/2014/main" xmlns="" id="{D7C06A96-9E52-420F-B346-373CF5A29443}"/>
              </a:ext>
            </a:extLst>
          </p:cNvPr>
          <p:cNvGrpSpPr/>
          <p:nvPr/>
        </p:nvGrpSpPr>
        <p:grpSpPr>
          <a:xfrm>
            <a:off x="8263018" y="2176165"/>
            <a:ext cx="1622946" cy="1622946"/>
            <a:chOff x="2716147" y="2106202"/>
            <a:chExt cx="1622946" cy="1622946"/>
          </a:xfrm>
        </p:grpSpPr>
        <p:sp>
          <p:nvSpPr>
            <p:cNvPr id="32" name="is1ide-Oval 8">
              <a:extLst>
                <a:ext uri="{FF2B5EF4-FFF2-40B4-BE49-F238E27FC236}">
                  <a16:creationId xmlns:a16="http://schemas.microsoft.com/office/drawing/2014/main" xmlns="" id="{AF160B21-9681-403D-965A-BDFD33757741}"/>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grpSp>
          <p:nvGrpSpPr>
            <p:cNvPr id="33" name="组合 32">
              <a:extLst>
                <a:ext uri="{FF2B5EF4-FFF2-40B4-BE49-F238E27FC236}">
                  <a16:creationId xmlns:a16="http://schemas.microsoft.com/office/drawing/2014/main" xmlns="" id="{41ED66C5-AC54-4941-8870-634F840D732F}"/>
                </a:ext>
              </a:extLst>
            </p:cNvPr>
            <p:cNvGrpSpPr/>
            <p:nvPr/>
          </p:nvGrpSpPr>
          <p:grpSpPr>
            <a:xfrm>
              <a:off x="2828972" y="2219027"/>
              <a:ext cx="1397296" cy="1397296"/>
              <a:chOff x="2696934" y="2774952"/>
              <a:chExt cx="1035027" cy="1035027"/>
            </a:xfrm>
          </p:grpSpPr>
          <p:sp>
            <p:nvSpPr>
              <p:cNvPr id="34" name="is1ide-Oval 8">
                <a:extLst>
                  <a:ext uri="{FF2B5EF4-FFF2-40B4-BE49-F238E27FC236}">
                    <a16:creationId xmlns:a16="http://schemas.microsoft.com/office/drawing/2014/main" xmlns="" id="{D239900D-EADE-403E-AC72-2890749CCE79}"/>
                  </a:ext>
                </a:extLst>
              </p:cNvPr>
              <p:cNvSpPr/>
              <p:nvPr/>
            </p:nvSpPr>
            <p:spPr>
              <a:xfrm>
                <a:off x="2696934" y="2774952"/>
                <a:ext cx="1035027" cy="1035027"/>
              </a:xfrm>
              <a:prstGeom prst="ellipse">
                <a:avLst/>
              </a:prstGeom>
              <a:solidFill>
                <a:srgbClr val="1092F1"/>
              </a:solidFill>
              <a:ln w="12700" cap="flat">
                <a:noFill/>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35" name="矩形 34">
                <a:extLst>
                  <a:ext uri="{FF2B5EF4-FFF2-40B4-BE49-F238E27FC236}">
                    <a16:creationId xmlns:a16="http://schemas.microsoft.com/office/drawing/2014/main" xmlns="" id="{89F107CD-D225-4217-A26E-DEA0BDF23C89}"/>
                  </a:ext>
                </a:extLst>
              </p:cNvPr>
              <p:cNvSpPr/>
              <p:nvPr/>
            </p:nvSpPr>
            <p:spPr>
              <a:xfrm>
                <a:off x="2889315" y="3030287"/>
                <a:ext cx="650261" cy="52435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传染目标</a:t>
                </a:r>
              </a:p>
            </p:txBody>
          </p:sp>
        </p:grpSp>
      </p:grpSp>
      <p:sp>
        <p:nvSpPr>
          <p:cNvPr id="36" name="文本框 35">
            <a:extLst>
              <a:ext uri="{FF2B5EF4-FFF2-40B4-BE49-F238E27FC236}">
                <a16:creationId xmlns:a16="http://schemas.microsoft.com/office/drawing/2014/main" xmlns="" id="{E9E68B4E-792F-4BBE-BBA1-F777402889EB}"/>
              </a:ext>
            </a:extLst>
          </p:cNvPr>
          <p:cNvSpPr txBox="1"/>
          <p:nvPr/>
        </p:nvSpPr>
        <p:spPr>
          <a:xfrm>
            <a:off x="7005439" y="3972909"/>
            <a:ext cx="5040560" cy="1810768"/>
          </a:xfrm>
          <a:prstGeom prst="rect">
            <a:avLst/>
          </a:prstGeom>
          <a:noFill/>
        </p:spPr>
        <p:txBody>
          <a:bodyPr wrap="square" lIns="86376" tIns="43188" rIns="86376" bIns="43188"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普通病毒的传染能力主要是针对计算机内的文件系统而言，而蠕虫病毒的传染目标是互联网内的所有计算机。</a:t>
            </a:r>
          </a:p>
        </p:txBody>
      </p:sp>
    </p:spTree>
    <p:extLst>
      <p:ext uri="{BB962C8B-B14F-4D97-AF65-F5344CB8AC3E}">
        <p14:creationId xmlns:p14="http://schemas.microsoft.com/office/powerpoint/2010/main" val="11694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 calcmode="lin" valueType="num">
                                      <p:cBhvr>
                                        <p:cTn id="13" dur="500" fill="hold"/>
                                        <p:tgtEl>
                                          <p:spTgt spid="3"/>
                                        </p:tgtEl>
                                        <p:attrNameLst>
                                          <p:attrName>style.rotation</p:attrName>
                                        </p:attrNameLst>
                                      </p:cBhvr>
                                      <p:tavLst>
                                        <p:tav tm="0">
                                          <p:val>
                                            <p:fltVal val="360"/>
                                          </p:val>
                                        </p:tav>
                                        <p:tav tm="100000">
                                          <p:val>
                                            <p:fltVal val="0"/>
                                          </p:val>
                                        </p:tav>
                                      </p:tavLst>
                                    </p:anim>
                                    <p:animEffect transition="in" filter="fade">
                                      <p:cBhvr>
                                        <p:cTn id="14" dur="500"/>
                                        <p:tgtEl>
                                          <p:spTgt spid="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par>
                          <p:cTn id="19" fill="hold">
                            <p:stCondLst>
                              <p:cond delay="1500"/>
                            </p:stCondLst>
                            <p:childTnLst>
                              <p:par>
                                <p:cTn id="20" presetID="49" presetClass="entr" presetSubtype="0" decel="100000" fill="hold" nodeType="after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p:cTn id="22" dur="500" fill="hold"/>
                                        <p:tgtEl>
                                          <p:spTgt spid="31"/>
                                        </p:tgtEl>
                                        <p:attrNameLst>
                                          <p:attrName>ppt_w</p:attrName>
                                        </p:attrNameLst>
                                      </p:cBhvr>
                                      <p:tavLst>
                                        <p:tav tm="0">
                                          <p:val>
                                            <p:fltVal val="0"/>
                                          </p:val>
                                        </p:tav>
                                        <p:tav tm="100000">
                                          <p:val>
                                            <p:strVal val="#ppt_w"/>
                                          </p:val>
                                        </p:tav>
                                      </p:tavLst>
                                    </p:anim>
                                    <p:anim calcmode="lin" valueType="num">
                                      <p:cBhvr>
                                        <p:cTn id="23" dur="500" fill="hold"/>
                                        <p:tgtEl>
                                          <p:spTgt spid="31"/>
                                        </p:tgtEl>
                                        <p:attrNameLst>
                                          <p:attrName>ppt_h</p:attrName>
                                        </p:attrNameLst>
                                      </p:cBhvr>
                                      <p:tavLst>
                                        <p:tav tm="0">
                                          <p:val>
                                            <p:fltVal val="0"/>
                                          </p:val>
                                        </p:tav>
                                        <p:tav tm="100000">
                                          <p:val>
                                            <p:strVal val="#ppt_h"/>
                                          </p:val>
                                        </p:tav>
                                      </p:tavLst>
                                    </p:anim>
                                    <p:anim calcmode="lin" valueType="num">
                                      <p:cBhvr>
                                        <p:cTn id="24" dur="500" fill="hold"/>
                                        <p:tgtEl>
                                          <p:spTgt spid="31"/>
                                        </p:tgtEl>
                                        <p:attrNameLst>
                                          <p:attrName>style.rotation</p:attrName>
                                        </p:attrNameLst>
                                      </p:cBhvr>
                                      <p:tavLst>
                                        <p:tav tm="0">
                                          <p:val>
                                            <p:fltVal val="360"/>
                                          </p:val>
                                        </p:tav>
                                        <p:tav tm="100000">
                                          <p:val>
                                            <p:fltVal val="0"/>
                                          </p:val>
                                        </p:tav>
                                      </p:tavLst>
                                    </p:anim>
                                    <p:animEffect transition="in" filter="fade">
                                      <p:cBhvr>
                                        <p:cTn id="25" dur="500"/>
                                        <p:tgtEl>
                                          <p:spTgt spid="31"/>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4595739" y="837929"/>
            <a:ext cx="3667280" cy="474140"/>
            <a:chOff x="5071056" y="837929"/>
            <a:chExt cx="2716641"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071056" y="837929"/>
              <a:ext cx="2716641" cy="461665"/>
            </a:xfrm>
            <a:prstGeom prst="rect">
              <a:avLst/>
            </a:prstGeom>
          </p:spPr>
          <p:txBody>
            <a:bodyPr wrap="squar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两个典型的蠕虫病毒</a:t>
              </a:r>
            </a:p>
          </p:txBody>
        </p:sp>
      </p:grpSp>
      <p:sp>
        <p:nvSpPr>
          <p:cNvPr id="21" name="íṡľíḍè-Rectangle 17">
            <a:extLst>
              <a:ext uri="{FF2B5EF4-FFF2-40B4-BE49-F238E27FC236}">
                <a16:creationId xmlns:a16="http://schemas.microsoft.com/office/drawing/2014/main" xmlns="" id="{DF16C0EE-F047-4513-ABE9-3621ABC453F7}"/>
              </a:ext>
            </a:extLst>
          </p:cNvPr>
          <p:cNvSpPr/>
          <p:nvPr/>
        </p:nvSpPr>
        <p:spPr>
          <a:xfrm>
            <a:off x="1424819" y="2400262"/>
            <a:ext cx="10009112" cy="1000040"/>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000" kern="0" dirty="0">
                <a:solidFill>
                  <a:schemeClr val="tx1">
                    <a:lumMod val="75000"/>
                    <a:lumOff val="25000"/>
                  </a:schemeClr>
                </a:solidFill>
                <a:latin typeface="Arial"/>
                <a:ea typeface="微软雅黑"/>
              </a:rPr>
              <a:t>该病毒于</a:t>
            </a:r>
            <a:r>
              <a:rPr lang="en-US" altLang="zh-CN" sz="2000" kern="0" dirty="0">
                <a:solidFill>
                  <a:schemeClr val="tx1">
                    <a:lumMod val="75000"/>
                    <a:lumOff val="25000"/>
                  </a:schemeClr>
                </a:solidFill>
                <a:latin typeface="Arial"/>
                <a:ea typeface="微软雅黑"/>
              </a:rPr>
              <a:t>2010</a:t>
            </a:r>
            <a:r>
              <a:rPr lang="zh-CN" altLang="en-US" sz="2000" kern="0" dirty="0">
                <a:solidFill>
                  <a:schemeClr val="tx1">
                    <a:lumMod val="75000"/>
                    <a:lumOff val="25000"/>
                  </a:schemeClr>
                </a:solidFill>
                <a:latin typeface="Arial"/>
                <a:ea typeface="微软雅黑"/>
              </a:rPr>
              <a:t>年</a:t>
            </a:r>
            <a:r>
              <a:rPr lang="en-US" altLang="zh-CN" sz="2000" kern="0" dirty="0">
                <a:solidFill>
                  <a:schemeClr val="tx1">
                    <a:lumMod val="75000"/>
                    <a:lumOff val="25000"/>
                  </a:schemeClr>
                </a:solidFill>
                <a:latin typeface="Arial"/>
                <a:ea typeface="微软雅黑"/>
              </a:rPr>
              <a:t>6</a:t>
            </a:r>
            <a:r>
              <a:rPr lang="zh-CN" altLang="en-US" sz="2000" kern="0" dirty="0">
                <a:solidFill>
                  <a:schemeClr val="tx1">
                    <a:lumMod val="75000"/>
                    <a:lumOff val="25000"/>
                  </a:schemeClr>
                </a:solidFill>
                <a:latin typeface="Arial"/>
                <a:ea typeface="微软雅黑"/>
              </a:rPr>
              <a:t>月首次被检测出来，是第一个专门定向攻击真实世界中基础（能源）设施的“蠕虫”病毒，比如核电站、水坝、国家电网；</a:t>
            </a:r>
            <a:endParaRPr kumimoji="0" sz="2000" b="0" i="0" u="none" strike="noStrike" kern="0" cap="none" spc="0" normalizeH="0" baseline="0" noProof="0" dirty="0">
              <a:ln>
                <a:noFill/>
              </a:ln>
              <a:solidFill>
                <a:schemeClr val="tx1">
                  <a:lumMod val="75000"/>
                  <a:lumOff val="25000"/>
                </a:schemeClr>
              </a:solidFill>
              <a:effectLst/>
              <a:uLnTx/>
              <a:uFillTx/>
              <a:latin typeface="Arial"/>
              <a:ea typeface="微软雅黑"/>
            </a:endParaRPr>
          </a:p>
        </p:txBody>
      </p:sp>
      <p:sp>
        <p:nvSpPr>
          <p:cNvPr id="18" name="íṡľíḍè-Rectangle 17">
            <a:extLst>
              <a:ext uri="{FF2B5EF4-FFF2-40B4-BE49-F238E27FC236}">
                <a16:creationId xmlns:a16="http://schemas.microsoft.com/office/drawing/2014/main" xmlns="" id="{95947858-2762-4BDD-87C5-A75A77F7048B}"/>
              </a:ext>
            </a:extLst>
          </p:cNvPr>
          <p:cNvSpPr/>
          <p:nvPr/>
        </p:nvSpPr>
        <p:spPr>
          <a:xfrm>
            <a:off x="1424819" y="1816125"/>
            <a:ext cx="2990900"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prstClr val="white"/>
                </a:solidFill>
                <a:latin typeface="Arial"/>
                <a:ea typeface="微软雅黑"/>
              </a:rPr>
              <a:t>震网（</a:t>
            </a:r>
            <a:r>
              <a:rPr lang="en-US" sz="2000" kern="0" dirty="0">
                <a:solidFill>
                  <a:prstClr val="white"/>
                </a:solidFill>
                <a:latin typeface="Arial"/>
                <a:ea typeface="微软雅黑"/>
              </a:rPr>
              <a:t>Stuxnet）</a:t>
            </a:r>
            <a:r>
              <a:rPr lang="zh-CN" altLang="en-US" sz="2000" kern="0" dirty="0">
                <a:solidFill>
                  <a:prstClr val="white"/>
                </a:solidFill>
                <a:latin typeface="Arial"/>
                <a:ea typeface="微软雅黑"/>
              </a:rPr>
              <a:t>病毒</a:t>
            </a:r>
            <a:endParaRPr kumimoji="0" sz="2000" b="0" i="0" u="none" strike="noStrike" kern="0" cap="none" spc="0" normalizeH="0" baseline="0" noProof="0" dirty="0">
              <a:ln>
                <a:noFill/>
              </a:ln>
              <a:solidFill>
                <a:prstClr val="white"/>
              </a:solidFill>
              <a:effectLst/>
              <a:uLnTx/>
              <a:uFillTx/>
              <a:latin typeface="Arial"/>
              <a:ea typeface="微软雅黑"/>
              <a:cs typeface="+mn-cs"/>
            </a:endParaRPr>
          </a:p>
        </p:txBody>
      </p:sp>
      <p:sp>
        <p:nvSpPr>
          <p:cNvPr id="22" name="íṡľíḍè-Rectangle 17">
            <a:extLst>
              <a:ext uri="{FF2B5EF4-FFF2-40B4-BE49-F238E27FC236}">
                <a16:creationId xmlns:a16="http://schemas.microsoft.com/office/drawing/2014/main" xmlns="" id="{2B3CFB2C-5281-4F62-9C80-76D4A8EE959C}"/>
              </a:ext>
            </a:extLst>
          </p:cNvPr>
          <p:cNvSpPr/>
          <p:nvPr/>
        </p:nvSpPr>
        <p:spPr>
          <a:xfrm>
            <a:off x="1424819" y="4340444"/>
            <a:ext cx="10009112" cy="1220098"/>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altLang="zh-CN" sz="2000" kern="0" dirty="0">
                <a:solidFill>
                  <a:schemeClr val="tx1">
                    <a:lumMod val="75000"/>
                    <a:lumOff val="25000"/>
                  </a:schemeClr>
                </a:solidFill>
                <a:latin typeface="Arial"/>
                <a:ea typeface="微软雅黑"/>
              </a:rPr>
              <a:t>WannaCry</a:t>
            </a:r>
            <a:r>
              <a:rPr lang="zh-CN" altLang="en-US" sz="2000" kern="0" dirty="0">
                <a:solidFill>
                  <a:schemeClr val="tx1">
                    <a:lumMod val="75000"/>
                    <a:lumOff val="25000"/>
                  </a:schemeClr>
                </a:solidFill>
                <a:latin typeface="Arial"/>
                <a:ea typeface="微软雅黑"/>
              </a:rPr>
              <a:t>（又叫</a:t>
            </a:r>
            <a:r>
              <a:rPr lang="en-US" altLang="zh-CN" sz="2000" kern="0" dirty="0" err="1">
                <a:solidFill>
                  <a:schemeClr val="tx1">
                    <a:lumMod val="75000"/>
                    <a:lumOff val="25000"/>
                  </a:schemeClr>
                </a:solidFill>
                <a:latin typeface="Arial"/>
                <a:ea typeface="微软雅黑"/>
              </a:rPr>
              <a:t>Wanna</a:t>
            </a:r>
            <a:r>
              <a:rPr lang="en-US" altLang="zh-CN" sz="2000" kern="0" dirty="0">
                <a:solidFill>
                  <a:schemeClr val="tx1">
                    <a:lumMod val="75000"/>
                    <a:lumOff val="25000"/>
                  </a:schemeClr>
                </a:solidFill>
                <a:latin typeface="Arial"/>
                <a:ea typeface="微软雅黑"/>
              </a:rPr>
              <a:t> </a:t>
            </a:r>
            <a:r>
              <a:rPr lang="en-US" altLang="zh-CN" sz="2000" kern="0" dirty="0" err="1">
                <a:solidFill>
                  <a:schemeClr val="tx1">
                    <a:lumMod val="75000"/>
                    <a:lumOff val="25000"/>
                  </a:schemeClr>
                </a:solidFill>
                <a:latin typeface="Arial"/>
                <a:ea typeface="微软雅黑"/>
              </a:rPr>
              <a:t>Decryptor</a:t>
            </a:r>
            <a:r>
              <a:rPr lang="zh-CN" altLang="en-US" sz="2000" kern="0" dirty="0">
                <a:solidFill>
                  <a:schemeClr val="tx1">
                    <a:lumMod val="75000"/>
                    <a:lumOff val="25000"/>
                  </a:schemeClr>
                </a:solidFill>
                <a:latin typeface="Arial"/>
                <a:ea typeface="微软雅黑"/>
              </a:rPr>
              <a:t>），一种“蠕虫式”的勒索病毒，在</a:t>
            </a:r>
            <a:r>
              <a:rPr lang="en-US" altLang="zh-CN" sz="2000" kern="0" dirty="0">
                <a:solidFill>
                  <a:schemeClr val="tx1">
                    <a:lumMod val="75000"/>
                    <a:lumOff val="25000"/>
                  </a:schemeClr>
                </a:solidFill>
                <a:latin typeface="Arial"/>
                <a:ea typeface="微软雅黑"/>
              </a:rPr>
              <a:t>2017</a:t>
            </a:r>
            <a:r>
              <a:rPr lang="zh-CN" altLang="en-US" sz="2000" kern="0" dirty="0">
                <a:solidFill>
                  <a:schemeClr val="tx1">
                    <a:lumMod val="75000"/>
                    <a:lumOff val="25000"/>
                  </a:schemeClr>
                </a:solidFill>
                <a:latin typeface="Arial"/>
                <a:ea typeface="微软雅黑"/>
              </a:rPr>
              <a:t>年</a:t>
            </a:r>
            <a:r>
              <a:rPr lang="en-US" altLang="zh-CN" sz="2000" kern="0" dirty="0">
                <a:solidFill>
                  <a:schemeClr val="tx1">
                    <a:lumMod val="75000"/>
                    <a:lumOff val="25000"/>
                  </a:schemeClr>
                </a:solidFill>
                <a:latin typeface="Arial"/>
                <a:ea typeface="微软雅黑"/>
              </a:rPr>
              <a:t>5</a:t>
            </a:r>
            <a:r>
              <a:rPr lang="zh-CN" altLang="en-US" sz="2000" kern="0" dirty="0">
                <a:solidFill>
                  <a:schemeClr val="tx1">
                    <a:lumMod val="75000"/>
                    <a:lumOff val="25000"/>
                  </a:schemeClr>
                </a:solidFill>
                <a:latin typeface="Arial"/>
                <a:ea typeface="微软雅黑"/>
              </a:rPr>
              <a:t>月份爆发。</a:t>
            </a:r>
            <a:r>
              <a:rPr lang="en-US" altLang="zh-CN" sz="2000" kern="0" dirty="0">
                <a:solidFill>
                  <a:schemeClr val="tx1">
                    <a:lumMod val="75000"/>
                    <a:lumOff val="25000"/>
                  </a:schemeClr>
                </a:solidFill>
                <a:latin typeface="Arial"/>
                <a:ea typeface="微软雅黑"/>
              </a:rPr>
              <a:t>WannaCry</a:t>
            </a:r>
            <a:r>
              <a:rPr lang="zh-CN" altLang="en-US" sz="2000" kern="0" dirty="0">
                <a:solidFill>
                  <a:schemeClr val="tx1">
                    <a:lumMod val="75000"/>
                    <a:lumOff val="25000"/>
                  </a:schemeClr>
                </a:solidFill>
                <a:latin typeface="Arial"/>
                <a:ea typeface="微软雅黑"/>
              </a:rPr>
              <a:t>主要利用了微软“视窗”系统的漏洞，以获得自动传播的能力，能够在数小时内感染一个系统内的全部电脑。</a:t>
            </a:r>
            <a:endParaRPr kumimoji="0" sz="2000" b="0" i="0" u="none" strike="noStrike" kern="0" cap="none" spc="0" normalizeH="0" baseline="0" noProof="0" dirty="0">
              <a:ln>
                <a:noFill/>
              </a:ln>
              <a:solidFill>
                <a:schemeClr val="tx1">
                  <a:lumMod val="75000"/>
                  <a:lumOff val="25000"/>
                </a:schemeClr>
              </a:solidFill>
              <a:effectLst/>
              <a:uLnTx/>
              <a:uFillTx/>
              <a:latin typeface="Arial"/>
              <a:ea typeface="微软雅黑"/>
            </a:endParaRPr>
          </a:p>
        </p:txBody>
      </p:sp>
      <p:sp>
        <p:nvSpPr>
          <p:cNvPr id="23" name="íṡľíḍè-Rectangle 17">
            <a:extLst>
              <a:ext uri="{FF2B5EF4-FFF2-40B4-BE49-F238E27FC236}">
                <a16:creationId xmlns:a16="http://schemas.microsoft.com/office/drawing/2014/main" xmlns="" id="{A5CAADFC-AF19-403A-8FDD-4CC67175A35D}"/>
              </a:ext>
            </a:extLst>
          </p:cNvPr>
          <p:cNvSpPr/>
          <p:nvPr/>
        </p:nvSpPr>
        <p:spPr>
          <a:xfrm>
            <a:off x="1424819" y="3756307"/>
            <a:ext cx="2990900" cy="576064"/>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prstClr val="white"/>
                </a:solidFill>
                <a:latin typeface="Arial"/>
                <a:ea typeface="微软雅黑"/>
              </a:rPr>
              <a:t>比特币勒索病毒</a:t>
            </a:r>
            <a:endParaRPr kumimoji="0" sz="2000" b="0" i="0" u="none" strike="noStrike" kern="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901793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 presetClass="entr" presetSubtype="8" decel="6000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decel="6000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1+#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decel="60000"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0-#ppt_w/2"/>
                                          </p:val>
                                        </p:tav>
                                        <p:tav tm="100000">
                                          <p:val>
                                            <p:strVal val="#ppt_x"/>
                                          </p:val>
                                        </p:tav>
                                      </p:tavLst>
                                    </p:anim>
                                    <p:anim calcmode="lin" valueType="num">
                                      <p:cBhvr additive="base">
                                        <p:cTn id="21" dur="500" fill="hold"/>
                                        <p:tgtEl>
                                          <p:spTgt spid="23"/>
                                        </p:tgtEl>
                                        <p:attrNameLst>
                                          <p:attrName>ppt_y</p:attrName>
                                        </p:attrNameLst>
                                      </p:cBhvr>
                                      <p:tavLst>
                                        <p:tav tm="0">
                                          <p:val>
                                            <p:strVal val="#ppt_y"/>
                                          </p:val>
                                        </p:tav>
                                        <p:tav tm="100000">
                                          <p:val>
                                            <p:strVal val="#ppt_y"/>
                                          </p:val>
                                        </p:tav>
                                      </p:tavLst>
                                    </p:anim>
                                  </p:childTnLst>
                                </p:cTn>
                              </p:par>
                              <p:par>
                                <p:cTn id="22" presetID="2" presetClass="entr" presetSubtype="2" decel="6000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1+#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8" grpId="0" animBg="1"/>
      <p:bldP spid="22" grpId="0" animBg="1"/>
      <p:bldP spid="2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UUID" val="{C1A8F295-47DC-48FB-81BD-666766343352}"/>
  <p:tag name="ISPRING_RESOURCE_FOLDER" val="E:\素材\正版图-卖\PPT\0变色龙\0包图网\bt369\ppt\bt369\"/>
  <p:tag name="ISPRING_PRESENTATION_PATH" val="E:\素材\正版图-卖\PPT\0变色龙\0包图网\bt369\ppt\bt369.pptx"/>
  <p:tag name="ISPRING_PROJECT_FOLDER_UPDATED" val="1"/>
  <p:tag name="ISPRING_SCREEN_RECS_UPDATED" val="E:\素材\正版图-卖\PPT\0变色龙\0包图网\bt369\ppt\bt369"/>
  <p:tag name="ISPRING_SCORM_ENDPOINT" val="&lt;endpoint&gt;&lt;enable&gt;0&lt;/enable&gt;&lt;lrs&gt;http://&lt;/lrs&gt;&lt;auth&gt;0&lt;/auth&gt;&lt;login&gt;&lt;/login&gt;&lt;password&gt;&lt;/password&gt;&lt;key&gt;&lt;/key&gt;&lt;name&gt;&lt;/name&gt;&lt;email&gt;&lt;/email&gt;&lt;/endpoint&gt;&#10;"/>
  <p:tag name="ISPRING_PRESENTATION_TITLE" val="bt1191"/>
</p:tagLst>
</file>

<file path=ppt/theme/theme1.xml><?xml version="1.0" encoding="utf-8"?>
<a:theme xmlns:a="http://schemas.openxmlformats.org/drawingml/2006/main" name="Office Theme">
  <a:themeElements>
    <a:clrScheme name="自定义 386">
      <a:dk1>
        <a:sysClr val="windowText" lastClr="000000"/>
      </a:dk1>
      <a:lt1>
        <a:sysClr val="window" lastClr="FFFFFF"/>
      </a:lt1>
      <a:dk2>
        <a:srgbClr val="29ABE2"/>
      </a:dk2>
      <a:lt2>
        <a:srgbClr val="E7E6E6"/>
      </a:lt2>
      <a:accent1>
        <a:srgbClr val="29ABE2"/>
      </a:accent1>
      <a:accent2>
        <a:srgbClr val="C8C8C8"/>
      </a:accent2>
      <a:accent3>
        <a:srgbClr val="29ABE2"/>
      </a:accent3>
      <a:accent4>
        <a:srgbClr val="C8C8C8"/>
      </a:accent4>
      <a:accent5>
        <a:srgbClr val="29ABE2"/>
      </a:accent5>
      <a:accent6>
        <a:srgbClr val="C8C8C8"/>
      </a:accent6>
      <a:hlink>
        <a:srgbClr val="29ABE2"/>
      </a:hlink>
      <a:folHlink>
        <a:srgbClr val="C8C8C8"/>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3593</Words>
  <Application>Microsoft Office PowerPoint</Application>
  <PresentationFormat>自定义</PresentationFormat>
  <Paragraphs>240</Paragraphs>
  <Slides>52</Slides>
  <Notes>52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52</vt:i4>
      </vt:variant>
    </vt:vector>
  </HeadingPairs>
  <TitlesOfParts>
    <vt:vector size="59" baseType="lpstr">
      <vt:lpstr>宋体</vt:lpstr>
      <vt:lpstr>微软雅黑</vt:lpstr>
      <vt:lpstr>Arial</vt:lpstr>
      <vt:lpstr>Calibri</vt:lpstr>
      <vt:lpstr>Calibri Light</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bt1191</dc:title>
  <dc:creator/>
  <cp:lastModifiedBy/>
  <cp:revision>1</cp:revision>
  <dcterms:created xsi:type="dcterms:W3CDTF">2017-02-21T13:09:17Z</dcterms:created>
  <dcterms:modified xsi:type="dcterms:W3CDTF">2020-02-10T14:25:26Z</dcterms:modified>
</cp:coreProperties>
</file>