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21"/>
  </p:notesMasterIdLst>
  <p:handoutMasterIdLst>
    <p:handoutMasterId r:id="rId22"/>
  </p:handoutMasterIdLst>
  <p:sldIdLst>
    <p:sldId id="9228" r:id="rId2"/>
    <p:sldId id="9230" r:id="rId3"/>
    <p:sldId id="9273" r:id="rId4"/>
    <p:sldId id="9274" r:id="rId5"/>
    <p:sldId id="9219" r:id="rId6"/>
    <p:sldId id="9275" r:id="rId7"/>
    <p:sldId id="9232" r:id="rId8"/>
    <p:sldId id="9231" r:id="rId9"/>
    <p:sldId id="9229" r:id="rId10"/>
    <p:sldId id="9276" r:id="rId11"/>
    <p:sldId id="9277" r:id="rId12"/>
    <p:sldId id="9278" r:id="rId13"/>
    <p:sldId id="9233" r:id="rId14"/>
    <p:sldId id="9279" r:id="rId15"/>
    <p:sldId id="9280" r:id="rId16"/>
    <p:sldId id="9281" r:id="rId17"/>
    <p:sldId id="9282" r:id="rId18"/>
    <p:sldId id="9283" r:id="rId19"/>
    <p:sldId id="9218" r:id="rId20"/>
  </p:sldIdLst>
  <p:sldSz cx="12858750" cy="7232650"/>
  <p:notesSz cx="6858000" cy="9144000"/>
  <p:custDataLst>
    <p:tags r:id="rId2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76340" autoAdjust="0"/>
  </p:normalViewPr>
  <p:slideViewPr>
    <p:cSldViewPr>
      <p:cViewPr varScale="1">
        <p:scale>
          <a:sx n="51" d="100"/>
          <a:sy n="51" d="100"/>
        </p:scale>
        <p:origin x="1161" y="39"/>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2020/2/10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400" kern="1200" dirty="0">
                <a:solidFill>
                  <a:schemeClr val="tx1"/>
                </a:solidFill>
                <a:effectLst/>
                <a:latin typeface="+mn-lt"/>
                <a:ea typeface="+mn-ea"/>
                <a:cs typeface="+mn-cs"/>
              </a:rPr>
              <a:t>（</a:t>
            </a:r>
            <a:r>
              <a:rPr lang="zh-CN" altLang="en-US" sz="1400" b="1" kern="1200" dirty="0">
                <a:solidFill>
                  <a:schemeClr val="tx1"/>
                </a:solidFill>
                <a:effectLst/>
                <a:latin typeface="+mn-lt"/>
                <a:ea typeface="+mn-ea"/>
                <a:cs typeface="+mn-cs"/>
              </a:rPr>
              <a:t>开头</a:t>
            </a:r>
            <a:r>
              <a:rPr lang="zh-CN" altLang="en-US" sz="1400" kern="1200" dirty="0">
                <a:solidFill>
                  <a:schemeClr val="tx1"/>
                </a:solidFill>
                <a:effectLst/>
                <a:latin typeface="+mn-lt"/>
                <a:ea typeface="+mn-ea"/>
                <a:cs typeface="+mn-cs"/>
              </a:rPr>
              <a:t>）</a:t>
            </a:r>
            <a:r>
              <a:rPr lang="zh-CN" altLang="zh-CN" sz="1400" kern="1200" dirty="0">
                <a:solidFill>
                  <a:schemeClr val="tx1"/>
                </a:solidFill>
                <a:effectLst/>
                <a:latin typeface="+mn-lt"/>
                <a:ea typeface="+mn-ea"/>
                <a:cs typeface="+mn-cs"/>
              </a:rPr>
              <a:t>那么</a:t>
            </a:r>
            <a:r>
              <a:rPr lang="en-US" altLang="zh-CN" sz="1400" kern="1200" dirty="0">
                <a:solidFill>
                  <a:schemeClr val="tx1"/>
                </a:solidFill>
                <a:effectLst/>
                <a:latin typeface="+mn-lt"/>
                <a:ea typeface="+mn-ea"/>
                <a:cs typeface="+mn-cs"/>
              </a:rPr>
              <a:t>CPU</a:t>
            </a:r>
            <a:r>
              <a:rPr lang="zh-CN" altLang="zh-CN" sz="1400" kern="1200" dirty="0">
                <a:solidFill>
                  <a:schemeClr val="tx1"/>
                </a:solidFill>
                <a:effectLst/>
                <a:latin typeface="+mn-lt"/>
                <a:ea typeface="+mn-ea"/>
                <a:cs typeface="+mn-cs"/>
              </a:rPr>
              <a:t>是怎么知道要去</a:t>
            </a:r>
            <a:r>
              <a:rPr lang="en-US" altLang="zh-CN" sz="1400" kern="1200" dirty="0" err="1">
                <a:solidFill>
                  <a:schemeClr val="tx1"/>
                </a:solidFill>
                <a:effectLst/>
                <a:latin typeface="+mn-lt"/>
                <a:ea typeface="+mn-ea"/>
                <a:cs typeface="+mn-cs"/>
              </a:rPr>
              <a:t>func_A</a:t>
            </a:r>
            <a:r>
              <a:rPr lang="zh-CN" altLang="zh-CN" sz="1400" kern="1200" dirty="0">
                <a:solidFill>
                  <a:schemeClr val="tx1"/>
                </a:solidFill>
                <a:effectLst/>
                <a:latin typeface="+mn-lt"/>
                <a:ea typeface="+mn-ea"/>
                <a:cs typeface="+mn-cs"/>
              </a:rPr>
              <a:t>的代码区取指，在执行完</a:t>
            </a:r>
            <a:r>
              <a:rPr lang="en-US" altLang="zh-CN" sz="1400" kern="1200" dirty="0" err="1">
                <a:solidFill>
                  <a:schemeClr val="tx1"/>
                </a:solidFill>
                <a:effectLst/>
                <a:latin typeface="+mn-lt"/>
                <a:ea typeface="+mn-ea"/>
                <a:cs typeface="+mn-cs"/>
              </a:rPr>
              <a:t>func_A</a:t>
            </a:r>
            <a:r>
              <a:rPr lang="zh-CN" altLang="zh-CN" sz="1400" kern="1200" dirty="0">
                <a:solidFill>
                  <a:schemeClr val="tx1"/>
                </a:solidFill>
                <a:effectLst/>
                <a:latin typeface="+mn-lt"/>
                <a:ea typeface="+mn-ea"/>
                <a:cs typeface="+mn-cs"/>
              </a:rPr>
              <a:t>后又是怎么知道跳回到</a:t>
            </a:r>
            <a:r>
              <a:rPr lang="en-US" altLang="zh-CN" sz="1400" kern="1200" dirty="0">
                <a:solidFill>
                  <a:schemeClr val="tx1"/>
                </a:solidFill>
                <a:effectLst/>
                <a:latin typeface="+mn-lt"/>
                <a:ea typeface="+mn-ea"/>
                <a:cs typeface="+mn-cs"/>
              </a:rPr>
              <a:t>main</a:t>
            </a:r>
            <a:r>
              <a:rPr lang="zh-CN" altLang="zh-CN" sz="1400" kern="1200" dirty="0">
                <a:solidFill>
                  <a:schemeClr val="tx1"/>
                </a:solidFill>
                <a:effectLst/>
                <a:latin typeface="+mn-lt"/>
                <a:ea typeface="+mn-ea"/>
                <a:cs typeface="+mn-cs"/>
              </a:rPr>
              <a:t>函数（而不是</a:t>
            </a:r>
            <a:r>
              <a:rPr lang="en-US" altLang="zh-CN" sz="1400" kern="1200" dirty="0" err="1">
                <a:solidFill>
                  <a:schemeClr val="tx1"/>
                </a:solidFill>
                <a:effectLst/>
                <a:latin typeface="+mn-lt"/>
                <a:ea typeface="+mn-ea"/>
                <a:cs typeface="+mn-cs"/>
              </a:rPr>
              <a:t>func_B</a:t>
            </a:r>
            <a:r>
              <a:rPr lang="zh-CN" altLang="zh-CN" sz="1400" kern="1200" dirty="0">
                <a:solidFill>
                  <a:schemeClr val="tx1"/>
                </a:solidFill>
                <a:effectLst/>
                <a:latin typeface="+mn-lt"/>
                <a:ea typeface="+mn-ea"/>
                <a:cs typeface="+mn-cs"/>
              </a:rPr>
              <a:t>的代码区）的呢？这些跳转地址我们在</a:t>
            </a:r>
            <a:r>
              <a:rPr lang="zh-CN" altLang="en-US" sz="1400" kern="1200" dirty="0">
                <a:solidFill>
                  <a:schemeClr val="tx1"/>
                </a:solidFill>
                <a:effectLst/>
                <a:latin typeface="+mn-lt"/>
                <a:ea typeface="+mn-ea"/>
                <a:cs typeface="+mn-cs"/>
              </a:rPr>
              <a:t>代码</a:t>
            </a:r>
            <a:r>
              <a:rPr lang="zh-CN" altLang="zh-CN" sz="1400" kern="1200" dirty="0">
                <a:solidFill>
                  <a:schemeClr val="tx1"/>
                </a:solidFill>
                <a:effectLst/>
                <a:latin typeface="+mn-lt"/>
                <a:ea typeface="+mn-ea"/>
                <a:cs typeface="+mn-cs"/>
              </a:rPr>
              <a:t>中并没有直接说明，</a:t>
            </a:r>
            <a:r>
              <a:rPr lang="en-US" altLang="zh-CN" sz="1400" kern="1200" dirty="0">
                <a:solidFill>
                  <a:schemeClr val="tx1"/>
                </a:solidFill>
                <a:effectLst/>
                <a:latin typeface="+mn-lt"/>
                <a:ea typeface="+mn-ea"/>
                <a:cs typeface="+mn-cs"/>
              </a:rPr>
              <a:t>CPU</a:t>
            </a:r>
            <a:r>
              <a:rPr lang="zh-CN" altLang="zh-CN" sz="1400" kern="1200" dirty="0">
                <a:solidFill>
                  <a:schemeClr val="tx1"/>
                </a:solidFill>
                <a:effectLst/>
                <a:latin typeface="+mn-lt"/>
                <a:ea typeface="+mn-ea"/>
                <a:cs typeface="+mn-cs"/>
              </a:rPr>
              <a:t>是从哪里获得这些函数的调用及返回的信息的呢？ </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388854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fontAlgn="auto">
              <a:lnSpc>
                <a:spcPct val="150000"/>
              </a:lnSpc>
              <a:spcBef>
                <a:spcPts val="0"/>
              </a:spcBef>
              <a:spcAft>
                <a:spcPts val="0"/>
              </a:spcAft>
              <a:defRPr/>
            </a:pPr>
            <a:r>
              <a:rPr lang="zh-CN" altLang="en-US" sz="1400" dirty="0">
                <a:latin typeface="微软雅黑" pitchFamily="34" charset="-122"/>
                <a:ea typeface="微软雅黑" pitchFamily="34" charset="-122"/>
              </a:rPr>
              <a:t>如上图所示，在函数调用的过程中，系统栈中操作如下：</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a:latin typeface="微软雅黑" pitchFamily="34" charset="-122"/>
                <a:ea typeface="微软雅黑" pitchFamily="34" charset="-122"/>
              </a:rPr>
              <a:t>main</a:t>
            </a:r>
            <a:r>
              <a:rPr lang="zh-CN" altLang="en-US" sz="1400" dirty="0">
                <a:latin typeface="微软雅黑" pitchFamily="34" charset="-122"/>
                <a:ea typeface="微软雅黑" pitchFamily="34" charset="-122"/>
              </a:rPr>
              <a:t>函数调用</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的时候，首先在自己的栈帧中压入函数返回地址，然后为</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创建新栈帧并压入系统栈。</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调用</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的时候，同样先在自己的栈帧中压入函数返回地址，然后为</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创建新栈帧并压入系统栈。</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返回时，</a:t>
            </a:r>
            <a:r>
              <a:rPr lang="en-US" altLang="zh-CN" sz="1400" dirty="0" err="1">
                <a:latin typeface="微软雅黑" pitchFamily="34" charset="-122"/>
                <a:ea typeface="微软雅黑" pitchFamily="34" charset="-122"/>
              </a:rPr>
              <a:t>func_B</a:t>
            </a:r>
            <a:r>
              <a:rPr lang="zh-CN" altLang="en-US" sz="1400" dirty="0">
                <a:latin typeface="微软雅黑" pitchFamily="34" charset="-122"/>
                <a:ea typeface="微软雅黑" pitchFamily="34" charset="-122"/>
              </a:rPr>
              <a:t>的栈帧被弹出系统栈，</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栈帧中的返回地址被“露”在栈顶，此时处理器按照这个返回地址重新跳到</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代码区中执行。</a:t>
            </a:r>
          </a:p>
          <a:p>
            <a:pPr marL="457200" indent="-457200" fontAlgn="auto">
              <a:lnSpc>
                <a:spcPct val="150000"/>
              </a:lnSpc>
              <a:spcBef>
                <a:spcPts val="0"/>
              </a:spcBef>
              <a:spcAft>
                <a:spcPts val="0"/>
              </a:spcAft>
              <a:buFont typeface="+mj-lt"/>
              <a:buAutoNum type="alphaLcPeriod"/>
              <a:defRPr/>
            </a:pPr>
            <a:r>
              <a:rPr lang="zh-CN" altLang="en-US" sz="1400" dirty="0">
                <a:latin typeface="微软雅黑" pitchFamily="34" charset="-122"/>
                <a:ea typeface="微软雅黑" pitchFamily="34" charset="-122"/>
              </a:rPr>
              <a:t>在</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返回时，</a:t>
            </a:r>
            <a:r>
              <a:rPr lang="en-US" altLang="zh-CN" sz="1400" dirty="0" err="1">
                <a:latin typeface="微软雅黑" pitchFamily="34" charset="-122"/>
                <a:ea typeface="微软雅黑" pitchFamily="34" charset="-122"/>
              </a:rPr>
              <a:t>func_A</a:t>
            </a:r>
            <a:r>
              <a:rPr lang="zh-CN" altLang="en-US" sz="1400" dirty="0">
                <a:latin typeface="微软雅黑" pitchFamily="34" charset="-122"/>
                <a:ea typeface="微软雅黑" pitchFamily="34" charset="-122"/>
              </a:rPr>
              <a:t>的栈帧被弹出系统栈，</a:t>
            </a:r>
            <a:r>
              <a:rPr lang="en-US" altLang="zh-CN" sz="1400" dirty="0">
                <a:latin typeface="微软雅黑" pitchFamily="34" charset="-122"/>
                <a:ea typeface="微软雅黑" pitchFamily="34" charset="-122"/>
              </a:rPr>
              <a:t>main</a:t>
            </a:r>
            <a:r>
              <a:rPr lang="zh-CN" altLang="en-US" sz="1400" dirty="0">
                <a:latin typeface="微软雅黑" pitchFamily="34" charset="-122"/>
                <a:ea typeface="微软雅黑" pitchFamily="34" charset="-122"/>
              </a:rPr>
              <a:t>函数栈帧中的返回地址被“露”在栈顶，此时处理器按照这个返回地址跳到</a:t>
            </a:r>
            <a:r>
              <a:rPr lang="en-US" altLang="zh-CN" sz="1400" dirty="0">
                <a:latin typeface="微软雅黑" pitchFamily="34" charset="-122"/>
                <a:ea typeface="微软雅黑" pitchFamily="34" charset="-122"/>
              </a:rPr>
              <a:t>main</a:t>
            </a:r>
            <a:r>
              <a:rPr lang="zh-CN" altLang="en-US" sz="1400" dirty="0">
                <a:latin typeface="微软雅黑" pitchFamily="34" charset="-122"/>
                <a:ea typeface="微软雅黑" pitchFamily="34" charset="-122"/>
              </a:rPr>
              <a:t>函数代码区中执行。</a:t>
            </a:r>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221582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kern="1200" dirty="0">
                <a:solidFill>
                  <a:schemeClr val="tx1"/>
                </a:solidFill>
                <a:effectLst/>
                <a:latin typeface="+mn-lt"/>
                <a:ea typeface="+mn-ea"/>
                <a:cs typeface="+mn-cs"/>
              </a:rPr>
              <a:t>（</a:t>
            </a:r>
            <a:r>
              <a:rPr lang="zh-CN" altLang="en-US" sz="1400" b="1" kern="1200" dirty="0">
                <a:solidFill>
                  <a:schemeClr val="tx1"/>
                </a:solidFill>
                <a:effectLst/>
                <a:latin typeface="+mn-lt"/>
                <a:ea typeface="+mn-ea"/>
                <a:cs typeface="+mn-cs"/>
              </a:rPr>
              <a:t>开头</a:t>
            </a:r>
            <a:r>
              <a:rPr lang="zh-CN" altLang="en-US" sz="1400" kern="1200" dirty="0">
                <a:solidFill>
                  <a:schemeClr val="tx1"/>
                </a:solidFill>
                <a:effectLst/>
                <a:latin typeface="+mn-lt"/>
                <a:ea typeface="+mn-ea"/>
                <a:cs typeface="+mn-cs"/>
              </a:rPr>
              <a:t>）</a:t>
            </a:r>
            <a:r>
              <a:rPr lang="zh-CN" altLang="en-US" sz="1400" dirty="0"/>
              <a:t>这里，首先给出大体函数调用的几个步骤，后面将通过汇编语言学习细节：</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34131787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15682949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1055710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368284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2930515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3522752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2538198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400" kern="1200" dirty="0">
                <a:solidFill>
                  <a:schemeClr val="tx1"/>
                </a:solidFill>
                <a:effectLst/>
                <a:latin typeface="+mn-lt"/>
                <a:ea typeface="+mn-ea"/>
                <a:cs typeface="+mn-cs"/>
              </a:rPr>
              <a:t>（</a:t>
            </a:r>
            <a:r>
              <a:rPr lang="zh-CN" altLang="en-US" sz="1400" b="1" kern="1200" dirty="0">
                <a:solidFill>
                  <a:schemeClr val="tx1"/>
                </a:solidFill>
                <a:effectLst/>
                <a:latin typeface="+mn-lt"/>
                <a:ea typeface="+mn-ea"/>
                <a:cs typeface="+mn-cs"/>
              </a:rPr>
              <a:t>开头</a:t>
            </a:r>
            <a:r>
              <a:rPr lang="zh-CN" altLang="en-US" sz="1400" kern="1200" dirty="0">
                <a:solidFill>
                  <a:schemeClr val="tx1"/>
                </a:solidFill>
                <a:effectLst/>
                <a:latin typeface="+mn-lt"/>
                <a:ea typeface="+mn-ea"/>
                <a:cs typeface="+mn-cs"/>
              </a:rPr>
              <a:t>）</a:t>
            </a:r>
            <a:r>
              <a:rPr lang="en-US" altLang="zh-CN" sz="1400" kern="1200" dirty="0">
                <a:solidFill>
                  <a:schemeClr val="tx1"/>
                </a:solidFill>
                <a:effectLst/>
                <a:latin typeface="+mn-lt"/>
                <a:ea typeface="+mn-ea"/>
                <a:cs typeface="+mn-cs"/>
              </a:rPr>
              <a:t> </a:t>
            </a:r>
            <a:r>
              <a:rPr lang="zh-CN" altLang="en-US" sz="1400" kern="1200" dirty="0">
                <a:solidFill>
                  <a:schemeClr val="tx1"/>
                </a:solidFill>
                <a:effectLst/>
                <a:latin typeface="+mn-lt"/>
                <a:ea typeface="+mn-ea"/>
                <a:cs typeface="+mn-cs"/>
              </a:rPr>
              <a:t>融合函调调用过程的四个步骤：参数入栈、</a:t>
            </a:r>
            <a:r>
              <a:rPr lang="zh-CN" altLang="en-US" sz="1400" b="0" dirty="0">
                <a:latin typeface="微软雅黑" pitchFamily="34" charset="-122"/>
                <a:ea typeface="微软雅黑" pitchFamily="34" charset="-122"/>
              </a:rPr>
              <a:t>返回地址入栈、代码区跳转和</a:t>
            </a:r>
            <a:r>
              <a:rPr lang="zh-CN" altLang="en-US" sz="1400" dirty="0"/>
              <a:t>栈帧调整，结合寄存器，看一下具体的栈帧调整</a:t>
            </a:r>
            <a:endParaRPr lang="zh-CN" altLang="zh-CN" sz="14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875486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533817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196239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400" dirty="0"/>
              <a:t>（</a:t>
            </a:r>
            <a:r>
              <a:rPr lang="zh-CN" altLang="en-US" sz="1400" b="1" dirty="0"/>
              <a:t>开头</a:t>
            </a:r>
            <a:r>
              <a:rPr lang="zh-CN" altLang="en-US" sz="1400" dirty="0"/>
              <a:t>）在</a:t>
            </a:r>
            <a:r>
              <a:rPr lang="en-US" altLang="zh-CN" sz="1400" dirty="0"/>
              <a:t>Windows</a:t>
            </a:r>
            <a:r>
              <a:rPr lang="zh-CN" altLang="en-US" sz="1400" dirty="0"/>
              <a:t>平台下，高级语言写出的程序经过编译链接，会形成一个可执行文件。该可执行文件被装载运行后，就形成了所谓的进程。</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223976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1405534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400" dirty="0"/>
              <a:t/>
            </a:r>
            <a:br>
              <a:rPr lang="en-US" altLang="zh-CN" sz="1400" dirty="0"/>
            </a:br>
            <a:endParaRPr lang="zh-CN" altLang="en-US" sz="1400"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189765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3555604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zh-CN" sz="1200" kern="1200" dirty="0">
                <a:solidFill>
                  <a:schemeClr val="tx1"/>
                </a:solidFill>
                <a:effectLst/>
                <a:latin typeface="+mn-lt"/>
                <a:ea typeface="+mn-ea"/>
                <a:cs typeface="+mn-cs"/>
              </a:rPr>
              <a:t>下面就来探究一下高级语言中函数的调用和递归等性质是怎样通过</a:t>
            </a:r>
            <a:r>
              <a:rPr lang="zh-CN" altLang="en-US" sz="1200" kern="1200" dirty="0">
                <a:solidFill>
                  <a:schemeClr val="tx1"/>
                </a:solidFill>
                <a:effectLst/>
                <a:latin typeface="+mn-lt"/>
                <a:ea typeface="+mn-ea"/>
                <a:cs typeface="+mn-cs"/>
              </a:rPr>
              <a:t>内存结构，特别是</a:t>
            </a:r>
            <a:r>
              <a:rPr lang="zh-CN" altLang="zh-CN" sz="1200" kern="1200" dirty="0">
                <a:solidFill>
                  <a:schemeClr val="tx1"/>
                </a:solidFill>
                <a:effectLst/>
                <a:latin typeface="+mn-lt"/>
                <a:ea typeface="+mn-ea"/>
                <a:cs typeface="+mn-cs"/>
              </a:rPr>
              <a:t>系统栈巧妙实现的。</a:t>
            </a:r>
            <a:r>
              <a:rPr lang="zh-CN" altLang="en-US" sz="1200" kern="1200" dirty="0">
                <a:solidFill>
                  <a:schemeClr val="tx1"/>
                </a:solidFill>
                <a:effectLst/>
                <a:latin typeface="+mn-lt"/>
                <a:ea typeface="+mn-ea"/>
                <a:cs typeface="+mn-cs"/>
              </a:rPr>
              <a:t>来看一个例子：</a:t>
            </a:r>
            <a:endParaRPr lang="en-US"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177556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400" dirty="0"/>
              <a:t>（</a:t>
            </a:r>
            <a:r>
              <a:rPr lang="zh-CN" altLang="en-US" sz="1400" b="1" dirty="0"/>
              <a:t>继续</a:t>
            </a:r>
            <a:r>
              <a:rPr lang="zh-CN" altLang="en-US" sz="1400" dirty="0"/>
              <a:t>）</a:t>
            </a:r>
            <a:r>
              <a:rPr lang="zh-CN" altLang="zh-CN" sz="1400" kern="1200" dirty="0">
                <a:solidFill>
                  <a:schemeClr val="tx1"/>
                </a:solidFill>
                <a:effectLst/>
                <a:latin typeface="+mn-lt"/>
                <a:ea typeface="+mn-ea"/>
                <a:cs typeface="+mn-cs"/>
              </a:rPr>
              <a:t>在所生成的可执行文件中，代码是以函数为单元进行存储，但根据操作系统的不同、编译器和编译选项的不同，</a:t>
            </a:r>
            <a:r>
              <a:rPr lang="zh-CN" altLang="en-US" sz="1400" b="1" dirty="0"/>
              <a:t>同一文件不同函数的代码</a:t>
            </a:r>
            <a:r>
              <a:rPr lang="zh-CN" altLang="en-US" sz="1400" dirty="0"/>
              <a:t>在内存代码区中的分布</a:t>
            </a:r>
            <a:r>
              <a:rPr lang="zh-CN" altLang="en-US" sz="1400" b="1" dirty="0"/>
              <a:t>可能相邻，也可能相离甚远</a:t>
            </a:r>
            <a:r>
              <a:rPr lang="zh-CN" altLang="en-US" sz="1400" dirty="0"/>
              <a:t>；可能先后有序，也可能无序；可以简单地把它们在内存代码区中的分布位置理解成是散乱无关的。</a:t>
            </a:r>
            <a:endParaRPr lang="en-US" altLang="zh-CN" sz="1400" dirty="0"/>
          </a:p>
          <a:p>
            <a:r>
              <a:rPr lang="en-US" altLang="zh-CN" sz="1400" dirty="0"/>
              <a:t> </a:t>
            </a:r>
            <a:r>
              <a:rPr lang="zh-CN" altLang="en-US" sz="1400" dirty="0"/>
              <a:t>当</a:t>
            </a:r>
            <a:r>
              <a:rPr lang="en-US" altLang="zh-CN" sz="1400" dirty="0"/>
              <a:t>CPU</a:t>
            </a:r>
            <a:r>
              <a:rPr lang="zh-CN" altLang="en-US" sz="1400" dirty="0"/>
              <a:t>在执行调用</a:t>
            </a:r>
            <a:r>
              <a:rPr lang="en-US" altLang="zh-CN" sz="1400" dirty="0" err="1"/>
              <a:t>func_A</a:t>
            </a:r>
            <a:r>
              <a:rPr lang="zh-CN" altLang="en-US" sz="1400" dirty="0"/>
              <a:t>函数的时候，会从代码区中</a:t>
            </a:r>
            <a:r>
              <a:rPr lang="en-US" altLang="zh-CN" sz="1400" dirty="0"/>
              <a:t>main</a:t>
            </a:r>
            <a:r>
              <a:rPr lang="zh-CN" altLang="en-US" sz="1400" dirty="0"/>
              <a:t>函数对应的机器指令的区域跳转到</a:t>
            </a:r>
            <a:r>
              <a:rPr lang="en-US" altLang="zh-CN" sz="1400" dirty="0" err="1"/>
              <a:t>func_A</a:t>
            </a:r>
            <a:r>
              <a:rPr lang="zh-CN" altLang="en-US" sz="1400" dirty="0"/>
              <a:t>函数对应的机器指令区域，在那里取指并执行；</a:t>
            </a:r>
            <a:r>
              <a:rPr lang="en-US" altLang="zh-CN" sz="1400" dirty="0"/>
              <a:t/>
            </a:r>
            <a:br>
              <a:rPr lang="en-US" altLang="zh-CN" sz="1400" dirty="0"/>
            </a:br>
            <a:r>
              <a:rPr lang="zh-CN" altLang="en-US" sz="1400" dirty="0"/>
              <a:t>当</a:t>
            </a:r>
            <a:r>
              <a:rPr lang="en-US" altLang="zh-CN" sz="1400" dirty="0" err="1"/>
              <a:t>func_A</a:t>
            </a:r>
            <a:r>
              <a:rPr lang="zh-CN" altLang="en-US" sz="1400" dirty="0"/>
              <a:t>函数执行完毕，需要返回的时候，又会跳到</a:t>
            </a:r>
            <a:r>
              <a:rPr lang="en-US" altLang="zh-CN" sz="1400" dirty="0"/>
              <a:t>main</a:t>
            </a:r>
            <a:r>
              <a:rPr lang="zh-CN" altLang="en-US" sz="1400" dirty="0"/>
              <a:t>函数对应的指令区域，紧接着调用</a:t>
            </a:r>
            <a:r>
              <a:rPr lang="en-US" altLang="zh-CN" sz="1400" dirty="0" err="1"/>
              <a:t>func_A</a:t>
            </a:r>
            <a:r>
              <a:rPr lang="zh-CN" altLang="en-US" sz="1400" dirty="0"/>
              <a:t>后面的指令继续执行</a:t>
            </a:r>
            <a:r>
              <a:rPr lang="en-US" altLang="zh-CN" sz="1400" dirty="0"/>
              <a:t>main</a:t>
            </a:r>
            <a:r>
              <a:rPr lang="zh-CN" altLang="en-US" sz="1400" dirty="0"/>
              <a:t>函数的代码。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48809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2020/2/10</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2020/2/10</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2.emf"/><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748855" y="1631166"/>
            <a:ext cx="10657184" cy="3970318"/>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第二章   基础知识</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知识点一：内存区域</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知识点二：函数调用</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知识点三：常见寄存器和栈帧</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知识点四：汇编语言</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主要寄存器</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2320181"/>
            <a:ext cx="9685076" cy="576064"/>
          </a:xfrm>
          <a:prstGeom prst="rect">
            <a:avLst/>
          </a:prstGeom>
          <a:solidFill>
            <a:srgbClr val="0050A3"/>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这些代码区中精确的跳转都是在与系统栈巧妙地配合过程中完成的。</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24819" y="4052411"/>
            <a:ext cx="10405155" cy="12200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b="1" kern="0" dirty="0">
                <a:solidFill>
                  <a:schemeClr val="tx1">
                    <a:lumMod val="75000"/>
                    <a:lumOff val="25000"/>
                  </a:schemeClr>
                </a:solidFill>
                <a:latin typeface="Arial"/>
                <a:ea typeface="微软雅黑"/>
              </a:rPr>
              <a:t>每个栈帧对应着一个未运行完的函数。</a:t>
            </a:r>
            <a:r>
              <a:rPr lang="zh-CN" altLang="en-US" sz="2400" kern="0" dirty="0">
                <a:solidFill>
                  <a:schemeClr val="tx1">
                    <a:lumMod val="75000"/>
                    <a:lumOff val="25000"/>
                  </a:schemeClr>
                </a:solidFill>
                <a:latin typeface="Arial"/>
                <a:ea typeface="微软雅黑"/>
              </a:rPr>
              <a:t>栈帧中保存了该函数的返回地址和局部变量。从逻辑上讲，栈帧就是一个函数执行的环境：函数参数、函数的局部变量、函数执行完后返回到哪里等等。</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424819" y="3476347"/>
            <a:ext cx="10405156" cy="576064"/>
          </a:xfrm>
          <a:prstGeom prst="rect">
            <a:avLst/>
          </a:prstGeom>
          <a:solidFill>
            <a:srgbClr val="1092F1"/>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当函数被调用时，系统栈会为这个函数开辟一个新的</a:t>
            </a:r>
            <a:r>
              <a:rPr lang="zh-CN" altLang="en-US" sz="2400" b="1" kern="0" dirty="0">
                <a:solidFill>
                  <a:prstClr val="white"/>
                </a:solidFill>
                <a:latin typeface="Arial"/>
                <a:ea typeface="微软雅黑"/>
              </a:rPr>
              <a:t>栈帧</a:t>
            </a:r>
            <a:r>
              <a:rPr lang="zh-CN" altLang="en-US" sz="2400" kern="0" dirty="0">
                <a:solidFill>
                  <a:prstClr val="white"/>
                </a:solidFill>
                <a:latin typeface="Arial"/>
                <a:ea typeface="微软雅黑"/>
              </a:rPr>
              <a:t>，并把它压入栈中。</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9" name="íṡľíḍè-Rectangle 17">
            <a:extLst>
              <a:ext uri="{FF2B5EF4-FFF2-40B4-BE49-F238E27FC236}">
                <a16:creationId xmlns:a16="http://schemas.microsoft.com/office/drawing/2014/main" xmlns="" id="{B0AD1A71-3E6D-4AC9-86EE-BE063EE74306}"/>
              </a:ext>
            </a:extLst>
          </p:cNvPr>
          <p:cNvSpPr/>
          <p:nvPr/>
        </p:nvSpPr>
        <p:spPr>
          <a:xfrm>
            <a:off x="1424819" y="5848573"/>
            <a:ext cx="9685076" cy="576064"/>
          </a:xfrm>
          <a:prstGeom prst="rect">
            <a:avLst/>
          </a:prstGeom>
          <a:solidFill>
            <a:srgbClr val="0050A3"/>
          </a:solidFill>
          <a:ln w="38100" cap="flat" cmpd="sng" algn="ctr">
            <a:noFill/>
            <a:prstDash val="solid"/>
            <a:miter lim="800000"/>
          </a:ln>
          <a:effec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当函数返回时，系统栈会弹出该函数所对应的栈帧。</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 name="矩形 1">
            <a:extLst>
              <a:ext uri="{FF2B5EF4-FFF2-40B4-BE49-F238E27FC236}">
                <a16:creationId xmlns:a16="http://schemas.microsoft.com/office/drawing/2014/main" xmlns="" id="{CCE3EBD0-C14E-461F-81B6-A401DA012E60}"/>
              </a:ext>
            </a:extLst>
          </p:cNvPr>
          <p:cNvSpPr/>
          <p:nvPr/>
        </p:nvSpPr>
        <p:spPr>
          <a:xfrm>
            <a:off x="1190792" y="692713"/>
            <a:ext cx="10873208" cy="1200329"/>
          </a:xfrm>
          <a:prstGeom prst="rect">
            <a:avLst/>
          </a:prstGeom>
        </p:spPr>
        <p:txBody>
          <a:bodyPr wrap="square">
            <a:spAutoFit/>
          </a:bodyPr>
          <a:lstStyle/>
          <a:p>
            <a:pPr fontAlgn="auto">
              <a:spcBef>
                <a:spcPts val="0"/>
              </a:spcBef>
              <a:spcAft>
                <a:spcPts val="0"/>
              </a:spcAft>
              <a:defRPr/>
            </a:pPr>
            <a:r>
              <a:rPr lang="zh-CN" altLang="zh-CN" sz="2400" dirty="0">
                <a:latin typeface="Microsoft YaHei Light" panose="020B0502040204020203" pitchFamily="34" charset="-122"/>
                <a:ea typeface="Microsoft YaHei Light" panose="020B0502040204020203" pitchFamily="34" charset="-122"/>
              </a:rPr>
              <a:t>那么</a:t>
            </a:r>
            <a:r>
              <a:rPr lang="en-US" altLang="zh-CN" sz="2400" dirty="0">
                <a:latin typeface="Microsoft YaHei Light" panose="020B0502040204020203" pitchFamily="34" charset="-122"/>
                <a:ea typeface="Microsoft YaHei Light" panose="020B0502040204020203" pitchFamily="34" charset="-122"/>
              </a:rPr>
              <a:t>CPU</a:t>
            </a:r>
            <a:r>
              <a:rPr lang="zh-CN" altLang="zh-CN" sz="2400" dirty="0">
                <a:latin typeface="Microsoft YaHei Light" panose="020B0502040204020203" pitchFamily="34" charset="-122"/>
                <a:ea typeface="Microsoft YaHei Light" panose="020B0502040204020203" pitchFamily="34" charset="-122"/>
              </a:rPr>
              <a:t>是怎么知道要去</a:t>
            </a:r>
            <a:r>
              <a:rPr lang="en-US" altLang="zh-CN" sz="2400" dirty="0" err="1">
                <a:latin typeface="Microsoft YaHei Light" panose="020B0502040204020203" pitchFamily="34" charset="-122"/>
                <a:ea typeface="Microsoft YaHei Light" panose="020B0502040204020203" pitchFamily="34" charset="-122"/>
              </a:rPr>
              <a:t>func_A</a:t>
            </a:r>
            <a:r>
              <a:rPr lang="zh-CN" altLang="zh-CN" sz="2400" dirty="0">
                <a:latin typeface="Microsoft YaHei Light" panose="020B0502040204020203" pitchFamily="34" charset="-122"/>
                <a:ea typeface="Microsoft YaHei Light" panose="020B0502040204020203" pitchFamily="34" charset="-122"/>
              </a:rPr>
              <a:t>的代码区取指，在执行完</a:t>
            </a:r>
            <a:r>
              <a:rPr lang="en-US" altLang="zh-CN" sz="2400" dirty="0" err="1">
                <a:latin typeface="Microsoft YaHei Light" panose="020B0502040204020203" pitchFamily="34" charset="-122"/>
                <a:ea typeface="Microsoft YaHei Light" panose="020B0502040204020203" pitchFamily="34" charset="-122"/>
              </a:rPr>
              <a:t>func_A</a:t>
            </a:r>
            <a:r>
              <a:rPr lang="zh-CN" altLang="zh-CN" sz="2400" dirty="0">
                <a:latin typeface="Microsoft YaHei Light" panose="020B0502040204020203" pitchFamily="34" charset="-122"/>
                <a:ea typeface="Microsoft YaHei Light" panose="020B0502040204020203" pitchFamily="34" charset="-122"/>
              </a:rPr>
              <a:t>后又是怎么知道跳回到</a:t>
            </a:r>
            <a:r>
              <a:rPr lang="en-US" altLang="zh-CN" sz="2400" dirty="0">
                <a:latin typeface="Microsoft YaHei Light" panose="020B0502040204020203" pitchFamily="34" charset="-122"/>
                <a:ea typeface="Microsoft YaHei Light" panose="020B0502040204020203" pitchFamily="34" charset="-122"/>
              </a:rPr>
              <a:t>main</a:t>
            </a:r>
            <a:r>
              <a:rPr lang="zh-CN" altLang="zh-CN" sz="2400" dirty="0">
                <a:latin typeface="Microsoft YaHei Light" panose="020B0502040204020203" pitchFamily="34" charset="-122"/>
                <a:ea typeface="Microsoft YaHei Light" panose="020B0502040204020203" pitchFamily="34" charset="-122"/>
              </a:rPr>
              <a:t>函数（而不是</a:t>
            </a:r>
            <a:r>
              <a:rPr lang="en-US" altLang="zh-CN" sz="2400" dirty="0" err="1">
                <a:latin typeface="Microsoft YaHei Light" panose="020B0502040204020203" pitchFamily="34" charset="-122"/>
                <a:ea typeface="Microsoft YaHei Light" panose="020B0502040204020203" pitchFamily="34" charset="-122"/>
              </a:rPr>
              <a:t>func_B</a:t>
            </a:r>
            <a:r>
              <a:rPr lang="zh-CN" altLang="zh-CN" sz="2400" dirty="0">
                <a:latin typeface="Microsoft YaHei Light" panose="020B0502040204020203" pitchFamily="34" charset="-122"/>
                <a:ea typeface="Microsoft YaHei Light" panose="020B0502040204020203" pitchFamily="34" charset="-122"/>
              </a:rPr>
              <a:t>的代码区）的呢？这些跳转地址我们在</a:t>
            </a:r>
            <a:r>
              <a:rPr lang="zh-CN" altLang="en-US" sz="2400" dirty="0">
                <a:latin typeface="Microsoft YaHei Light" panose="020B0502040204020203" pitchFamily="34" charset="-122"/>
                <a:ea typeface="Microsoft YaHei Light" panose="020B0502040204020203" pitchFamily="34" charset="-122"/>
              </a:rPr>
              <a:t>代码</a:t>
            </a:r>
            <a:r>
              <a:rPr lang="zh-CN" altLang="zh-CN" sz="2400" dirty="0">
                <a:latin typeface="Microsoft YaHei Light" panose="020B0502040204020203" pitchFamily="34" charset="-122"/>
                <a:ea typeface="Microsoft YaHei Light" panose="020B0502040204020203" pitchFamily="34" charset="-122"/>
              </a:rPr>
              <a:t>中并没有直接说明，</a:t>
            </a:r>
            <a:r>
              <a:rPr lang="en-US" altLang="zh-CN" sz="2400" dirty="0">
                <a:latin typeface="Microsoft YaHei Light" panose="020B0502040204020203" pitchFamily="34" charset="-122"/>
                <a:ea typeface="Microsoft YaHei Light" panose="020B0502040204020203" pitchFamily="34" charset="-122"/>
              </a:rPr>
              <a:t>CPU</a:t>
            </a:r>
            <a:r>
              <a:rPr lang="zh-CN" altLang="zh-CN" sz="2400" dirty="0">
                <a:latin typeface="Microsoft YaHei Light" panose="020B0502040204020203" pitchFamily="34" charset="-122"/>
                <a:ea typeface="Microsoft YaHei Light" panose="020B0502040204020203" pitchFamily="34" charset="-122"/>
              </a:rPr>
              <a:t>是从哪里获得这些函数的调用及返回的信息的呢？ </a:t>
            </a:r>
          </a:p>
        </p:txBody>
      </p:sp>
    </p:spTree>
    <p:extLst>
      <p:ext uri="{BB962C8B-B14F-4D97-AF65-F5344CB8AC3E}">
        <p14:creationId xmlns:p14="http://schemas.microsoft.com/office/powerpoint/2010/main" val="1063887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000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par>
                                <p:cTn id="14" presetID="2" presetClass="entr" presetSubtype="2" decel="6000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1+#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decel="6000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3"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xmlns="" id="{A021C0D4-1DD5-40B0-9F13-6359979D9109}"/>
              </a:ext>
            </a:extLst>
          </p:cNvPr>
          <p:cNvPicPr>
            <a:picLocks noChangeAspect="1"/>
          </p:cNvPicPr>
          <p:nvPr/>
        </p:nvPicPr>
        <p:blipFill>
          <a:blip r:embed="rId3"/>
          <a:stretch>
            <a:fillRect/>
          </a:stretch>
        </p:blipFill>
        <p:spPr>
          <a:xfrm>
            <a:off x="1388815" y="3330456"/>
            <a:ext cx="1092324" cy="3553510"/>
          </a:xfrm>
          <a:prstGeom prst="rect">
            <a:avLst/>
          </a:prstGeom>
        </p:spPr>
      </p:pic>
      <p:pic>
        <p:nvPicPr>
          <p:cNvPr id="3" name="图片 2">
            <a:extLst>
              <a:ext uri="{FF2B5EF4-FFF2-40B4-BE49-F238E27FC236}">
                <a16:creationId xmlns:a16="http://schemas.microsoft.com/office/drawing/2014/main" xmlns="" id="{9A57CB37-F557-464B-AF82-CF297499B477}"/>
              </a:ext>
            </a:extLst>
          </p:cNvPr>
          <p:cNvPicPr>
            <a:picLocks noChangeAspect="1"/>
          </p:cNvPicPr>
          <p:nvPr/>
        </p:nvPicPr>
        <p:blipFill>
          <a:blip r:embed="rId4"/>
          <a:stretch>
            <a:fillRect/>
          </a:stretch>
        </p:blipFill>
        <p:spPr>
          <a:xfrm>
            <a:off x="2666568" y="3618477"/>
            <a:ext cx="1506066" cy="3265489"/>
          </a:xfrm>
          <a:prstGeom prst="rect">
            <a:avLst/>
          </a:prstGeom>
        </p:spPr>
      </p:pic>
      <p:pic>
        <p:nvPicPr>
          <p:cNvPr id="4" name="图片 3">
            <a:extLst>
              <a:ext uri="{FF2B5EF4-FFF2-40B4-BE49-F238E27FC236}">
                <a16:creationId xmlns:a16="http://schemas.microsoft.com/office/drawing/2014/main" xmlns="" id="{B09FC1C9-BC98-4227-88D6-1CD8310834FD}"/>
              </a:ext>
            </a:extLst>
          </p:cNvPr>
          <p:cNvPicPr>
            <a:picLocks noChangeAspect="1"/>
          </p:cNvPicPr>
          <p:nvPr/>
        </p:nvPicPr>
        <p:blipFill>
          <a:blip r:embed="rId5"/>
          <a:stretch>
            <a:fillRect/>
          </a:stretch>
        </p:blipFill>
        <p:spPr>
          <a:xfrm>
            <a:off x="4560937" y="2153802"/>
            <a:ext cx="1417999" cy="4653238"/>
          </a:xfrm>
          <a:prstGeom prst="rect">
            <a:avLst/>
          </a:prstGeom>
        </p:spPr>
      </p:pic>
      <p:pic>
        <p:nvPicPr>
          <p:cNvPr id="5" name="图片 4">
            <a:extLst>
              <a:ext uri="{FF2B5EF4-FFF2-40B4-BE49-F238E27FC236}">
                <a16:creationId xmlns:a16="http://schemas.microsoft.com/office/drawing/2014/main" xmlns="" id="{AFE52887-F955-4FDC-846C-7DCDECEB6997}"/>
              </a:ext>
            </a:extLst>
          </p:cNvPr>
          <p:cNvPicPr>
            <a:picLocks noChangeAspect="1"/>
          </p:cNvPicPr>
          <p:nvPr/>
        </p:nvPicPr>
        <p:blipFill>
          <a:blip r:embed="rId6"/>
          <a:stretch>
            <a:fillRect/>
          </a:stretch>
        </p:blipFill>
        <p:spPr>
          <a:xfrm>
            <a:off x="6463937" y="403246"/>
            <a:ext cx="1459215" cy="6426158"/>
          </a:xfrm>
          <a:prstGeom prst="rect">
            <a:avLst/>
          </a:prstGeom>
        </p:spPr>
      </p:pic>
      <p:pic>
        <p:nvPicPr>
          <p:cNvPr id="7" name="图片 6">
            <a:extLst>
              <a:ext uri="{FF2B5EF4-FFF2-40B4-BE49-F238E27FC236}">
                <a16:creationId xmlns:a16="http://schemas.microsoft.com/office/drawing/2014/main" xmlns="" id="{26EBD638-7FF2-49D2-BB2E-AA2BF9871552}"/>
              </a:ext>
            </a:extLst>
          </p:cNvPr>
          <p:cNvPicPr>
            <a:picLocks noChangeAspect="1"/>
          </p:cNvPicPr>
          <p:nvPr/>
        </p:nvPicPr>
        <p:blipFill>
          <a:blip r:embed="rId7"/>
          <a:stretch>
            <a:fillRect/>
          </a:stretch>
        </p:blipFill>
        <p:spPr>
          <a:xfrm>
            <a:off x="8252597" y="403246"/>
            <a:ext cx="1542763" cy="6381430"/>
          </a:xfrm>
          <a:prstGeom prst="rect">
            <a:avLst/>
          </a:prstGeom>
        </p:spPr>
      </p:pic>
      <p:pic>
        <p:nvPicPr>
          <p:cNvPr id="8" name="图片 7">
            <a:extLst>
              <a:ext uri="{FF2B5EF4-FFF2-40B4-BE49-F238E27FC236}">
                <a16:creationId xmlns:a16="http://schemas.microsoft.com/office/drawing/2014/main" xmlns="" id="{C81AE9A0-04C0-43A6-8996-838DB287F411}"/>
              </a:ext>
            </a:extLst>
          </p:cNvPr>
          <p:cNvPicPr>
            <a:picLocks noChangeAspect="1"/>
          </p:cNvPicPr>
          <p:nvPr/>
        </p:nvPicPr>
        <p:blipFill>
          <a:blip r:embed="rId8"/>
          <a:stretch>
            <a:fillRect/>
          </a:stretch>
        </p:blipFill>
        <p:spPr>
          <a:xfrm>
            <a:off x="10136345" y="1876147"/>
            <a:ext cx="1459215" cy="4900760"/>
          </a:xfrm>
          <a:prstGeom prst="rect">
            <a:avLst/>
          </a:prstGeom>
        </p:spPr>
      </p:pic>
    </p:spTree>
    <p:extLst>
      <p:ext uri="{BB962C8B-B14F-4D97-AF65-F5344CB8AC3E}">
        <p14:creationId xmlns:p14="http://schemas.microsoft.com/office/powerpoint/2010/main" val="235130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532831" y="1456085"/>
            <a:ext cx="8136904" cy="1058442"/>
            <a:chOff x="4933525" y="2542866"/>
            <a:chExt cx="8136904" cy="1058442"/>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1</a:t>
              </a:r>
              <a:r>
                <a:rPr lang="zh-CN" altLang="en-US" b="1" dirty="0">
                  <a:solidFill>
                    <a:schemeClr val="bg1"/>
                  </a:solidFill>
                  <a:latin typeface="微软雅黑" pitchFamily="34" charset="-122"/>
                  <a:ea typeface="微软雅黑" pitchFamily="34" charset="-122"/>
                </a:rPr>
                <a:t>）参数</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入栈</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841256"/>
              <a:ext cx="60861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将参数从右向左依次压入系统栈中。</a:t>
              </a:r>
              <a:endParaRPr lang="zh-CN" altLang="en-US" sz="14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532831" y="2772241"/>
            <a:ext cx="8136904" cy="1058442"/>
            <a:chOff x="4933525" y="2542866"/>
            <a:chExt cx="8136904" cy="1058442"/>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2</a:t>
              </a:r>
              <a:r>
                <a:rPr lang="zh-CN" altLang="en-US" b="1" dirty="0">
                  <a:solidFill>
                    <a:schemeClr val="bg1"/>
                  </a:solidFill>
                  <a:latin typeface="微软雅黑" pitchFamily="34" charset="-122"/>
                  <a:ea typeface="微软雅黑" pitchFamily="34" charset="-122"/>
                </a:rPr>
                <a:t>）返回地址入栈</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656590"/>
              <a:ext cx="60861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将当前代码区调用指令的下一条指令地址压入栈中，供函数返回时继续执行。</a:t>
              </a:r>
              <a:endParaRPr lang="zh-CN" altLang="en-US" sz="1400"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xmlns="" id="{3CC89981-832B-48D1-8C25-77608DCC7E6C}"/>
              </a:ext>
            </a:extLst>
          </p:cNvPr>
          <p:cNvGrpSpPr/>
          <p:nvPr/>
        </p:nvGrpSpPr>
        <p:grpSpPr>
          <a:xfrm>
            <a:off x="1532831" y="4088397"/>
            <a:ext cx="8756718" cy="1058442"/>
            <a:chOff x="4933525" y="2542866"/>
            <a:chExt cx="8756718" cy="1058442"/>
          </a:xfrm>
        </p:grpSpPr>
        <p:sp>
          <p:nvSpPr>
            <p:cNvPr id="19" name="六边形 18">
              <a:extLst>
                <a:ext uri="{FF2B5EF4-FFF2-40B4-BE49-F238E27FC236}">
                  <a16:creationId xmlns:a16="http://schemas.microsoft.com/office/drawing/2014/main" xmlns="" id="{DD22C52B-29C9-49A0-A96A-DC0981245F1A}"/>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3</a:t>
              </a:r>
              <a:r>
                <a:rPr lang="zh-CN" altLang="en-US" b="1" dirty="0">
                  <a:solidFill>
                    <a:schemeClr val="bg1"/>
                  </a:solidFill>
                  <a:latin typeface="微软雅黑" pitchFamily="34" charset="-122"/>
                  <a:ea typeface="微软雅黑" pitchFamily="34" charset="-122"/>
                </a:rPr>
                <a:t>）代码区跳转</a:t>
              </a:r>
            </a:p>
          </p:txBody>
        </p:sp>
        <p:sp>
          <p:nvSpPr>
            <p:cNvPr id="20" name="文本框 7">
              <a:extLst>
                <a:ext uri="{FF2B5EF4-FFF2-40B4-BE49-F238E27FC236}">
                  <a16:creationId xmlns:a16="http://schemas.microsoft.com/office/drawing/2014/main" xmlns="" id="{8726678F-42E6-431F-9A1B-E89434EBEE01}"/>
                </a:ext>
              </a:extLst>
            </p:cNvPr>
            <p:cNvSpPr txBox="1">
              <a:spLocks noChangeArrowheads="1"/>
            </p:cNvSpPr>
            <p:nvPr/>
          </p:nvSpPr>
          <p:spPr bwMode="auto">
            <a:xfrm>
              <a:off x="6956010" y="2763649"/>
              <a:ext cx="673423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处理器从当前代码区跳转到被调用函数的入口处。</a:t>
              </a:r>
              <a:br>
                <a:rPr lang="zh-CN" altLang="en-US" sz="2400" dirty="0">
                  <a:solidFill>
                    <a:schemeClr val="tx1">
                      <a:lumMod val="65000"/>
                      <a:lumOff val="35000"/>
                    </a:schemeClr>
                  </a:solidFill>
                  <a:latin typeface="微软雅黑" pitchFamily="34" charset="-122"/>
                </a:rPr>
              </a:br>
              <a:endParaRPr lang="zh-CN" altLang="en-US" sz="1400" dirty="0">
                <a:solidFill>
                  <a:schemeClr val="tx1">
                    <a:lumMod val="65000"/>
                    <a:lumOff val="35000"/>
                  </a:schemeClr>
                </a:solidFill>
                <a:latin typeface="微软雅黑" pitchFamily="34" charset="-122"/>
              </a:endParaRPr>
            </a:p>
          </p:txBody>
        </p:sp>
        <p:cxnSp>
          <p:nvCxnSpPr>
            <p:cNvPr id="21" name="直接连接符 20">
              <a:extLst>
                <a:ext uri="{FF2B5EF4-FFF2-40B4-BE49-F238E27FC236}">
                  <a16:creationId xmlns:a16="http://schemas.microsoft.com/office/drawing/2014/main" xmlns="" id="{2F82A413-576F-487F-AEFB-FE1E13E9E492}"/>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xmlns="" id="{D771E273-598A-44A3-8060-EDD9294D3EED}"/>
              </a:ext>
            </a:extLst>
          </p:cNvPr>
          <p:cNvGrpSpPr/>
          <p:nvPr/>
        </p:nvGrpSpPr>
        <p:grpSpPr>
          <a:xfrm>
            <a:off x="5105936" y="837929"/>
            <a:ext cx="2646879" cy="474140"/>
            <a:chOff x="5105936" y="837929"/>
            <a:chExt cx="2646879" cy="474140"/>
          </a:xfrm>
        </p:grpSpPr>
        <p:cxnSp>
          <p:nvCxnSpPr>
            <p:cNvPr id="27" name="íślíḋè-Straight Connector 13">
              <a:extLst>
                <a:ext uri="{FF2B5EF4-FFF2-40B4-BE49-F238E27FC236}">
                  <a16:creationId xmlns:a16="http://schemas.microsoft.com/office/drawing/2014/main" xmlns="" id="{3648A557-0D6E-42A5-922A-68F6E2134F7D}"/>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xmlns="" id="{BB52569B-0813-444A-9098-79FAA070D6C0}"/>
                </a:ext>
              </a:extLst>
            </p:cNvPr>
            <p:cNvSpPr/>
            <p:nvPr/>
          </p:nvSpPr>
          <p:spPr>
            <a:xfrm>
              <a:off x="5105936" y="837929"/>
              <a:ext cx="2646879"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函数调用的步骤：</a:t>
              </a:r>
            </a:p>
          </p:txBody>
        </p:sp>
      </p:grpSp>
      <p:grpSp>
        <p:nvGrpSpPr>
          <p:cNvPr id="3" name="组合 2">
            <a:extLst>
              <a:ext uri="{FF2B5EF4-FFF2-40B4-BE49-F238E27FC236}">
                <a16:creationId xmlns:a16="http://schemas.microsoft.com/office/drawing/2014/main" xmlns="" id="{5F9B1C81-7D26-40EB-8BD1-19D141D94FFC}"/>
              </a:ext>
            </a:extLst>
          </p:cNvPr>
          <p:cNvGrpSpPr/>
          <p:nvPr/>
        </p:nvGrpSpPr>
        <p:grpSpPr>
          <a:xfrm>
            <a:off x="1532831" y="5199689"/>
            <a:ext cx="8376939" cy="1620342"/>
            <a:chOff x="1532831" y="5292253"/>
            <a:chExt cx="8376939" cy="1620342"/>
          </a:xfrm>
        </p:grpSpPr>
        <p:grpSp>
          <p:nvGrpSpPr>
            <p:cNvPr id="22" name="组合 21">
              <a:extLst>
                <a:ext uri="{FF2B5EF4-FFF2-40B4-BE49-F238E27FC236}">
                  <a16:creationId xmlns:a16="http://schemas.microsoft.com/office/drawing/2014/main" xmlns="" id="{3CCA5C70-A8F8-454B-B08B-1A4BFAABA90D}"/>
                </a:ext>
              </a:extLst>
            </p:cNvPr>
            <p:cNvGrpSpPr/>
            <p:nvPr/>
          </p:nvGrpSpPr>
          <p:grpSpPr>
            <a:xfrm>
              <a:off x="1532831" y="5572514"/>
              <a:ext cx="8376939" cy="1340081"/>
              <a:chOff x="4933525" y="2542866"/>
              <a:chExt cx="8376939" cy="1340081"/>
            </a:xfrm>
          </p:grpSpPr>
          <p:sp>
            <p:nvSpPr>
              <p:cNvPr id="23" name="六边形 22">
                <a:extLst>
                  <a:ext uri="{FF2B5EF4-FFF2-40B4-BE49-F238E27FC236}">
                    <a16:creationId xmlns:a16="http://schemas.microsoft.com/office/drawing/2014/main" xmlns="" id="{87BB6F08-4DC0-465C-A40D-FF45CE0947C5}"/>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a:t>
                </a:r>
                <a:r>
                  <a:rPr lang="en-US" altLang="zh-CN" b="1" dirty="0">
                    <a:solidFill>
                      <a:schemeClr val="bg1"/>
                    </a:solidFill>
                    <a:latin typeface="微软雅黑" pitchFamily="34" charset="-122"/>
                    <a:ea typeface="微软雅黑" pitchFamily="34" charset="-122"/>
                  </a:rPr>
                  <a:t>4</a:t>
                </a:r>
                <a:r>
                  <a:rPr lang="zh-CN" altLang="en-US" b="1" dirty="0">
                    <a:solidFill>
                      <a:schemeClr val="bg1"/>
                    </a:solidFill>
                    <a:latin typeface="微软雅黑" pitchFamily="34" charset="-122"/>
                    <a:ea typeface="微软雅黑" pitchFamily="34" charset="-122"/>
                  </a:rPr>
                  <a:t>）栈帧</a:t>
                </a:r>
                <a:endParaRPr lang="en-US" altLang="zh-CN" b="1" dirty="0">
                  <a:solidFill>
                    <a:schemeClr val="bg1"/>
                  </a:solidFill>
                  <a:latin typeface="微软雅黑" pitchFamily="34" charset="-122"/>
                  <a:ea typeface="微软雅黑" pitchFamily="34" charset="-122"/>
                </a:endParaRPr>
              </a:p>
              <a:p>
                <a:pPr algn="ctr"/>
                <a:r>
                  <a:rPr lang="zh-CN" altLang="en-US" b="1" dirty="0">
                    <a:solidFill>
                      <a:schemeClr val="bg1"/>
                    </a:solidFill>
                    <a:latin typeface="微软雅黑" pitchFamily="34" charset="-122"/>
                    <a:ea typeface="微软雅黑" pitchFamily="34" charset="-122"/>
                  </a:rPr>
                  <a:t>调整</a:t>
                </a:r>
              </a:p>
            </p:txBody>
          </p:sp>
          <p:sp>
            <p:nvSpPr>
              <p:cNvPr id="24" name="文本框 7">
                <a:extLst>
                  <a:ext uri="{FF2B5EF4-FFF2-40B4-BE49-F238E27FC236}">
                    <a16:creationId xmlns:a16="http://schemas.microsoft.com/office/drawing/2014/main" xmlns="" id="{8A5CF46A-182F-408C-84CC-C9B257E0E3C5}"/>
                  </a:ext>
                </a:extLst>
              </p:cNvPr>
              <p:cNvSpPr txBox="1">
                <a:spLocks noChangeArrowheads="1"/>
              </p:cNvSpPr>
              <p:nvPr/>
            </p:nvSpPr>
            <p:spPr bwMode="auto">
              <a:xfrm>
                <a:off x="7008279" y="2682618"/>
                <a:ext cx="630218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pPr marL="342900" indent="-342900">
                  <a:buFont typeface="Wingdings" panose="05000000000000000000" pitchFamily="2" charset="2"/>
                  <a:buChar char="Ø"/>
                </a:pPr>
                <a:r>
                  <a:rPr lang="zh-CN" altLang="en-US" sz="2400" dirty="0">
                    <a:solidFill>
                      <a:schemeClr val="tx1">
                        <a:lumMod val="65000"/>
                        <a:lumOff val="35000"/>
                      </a:schemeClr>
                    </a:solidFill>
                    <a:latin typeface="微软雅黑" pitchFamily="34" charset="-122"/>
                  </a:rPr>
                  <a:t>保存当前栈帧状态值，已备后面恢复本栈帧时使用。</a:t>
                </a:r>
                <a:endParaRPr lang="en-US" altLang="zh-CN" sz="2400" dirty="0">
                  <a:solidFill>
                    <a:schemeClr val="tx1">
                      <a:lumMod val="65000"/>
                      <a:lumOff val="35000"/>
                    </a:schemeClr>
                  </a:solidFill>
                  <a:latin typeface="微软雅黑" pitchFamily="34" charset="-122"/>
                </a:endParaRPr>
              </a:p>
              <a:p>
                <a:pPr marL="342900" indent="-342900">
                  <a:buFont typeface="Wingdings" panose="05000000000000000000" pitchFamily="2" charset="2"/>
                  <a:buChar char="Ø"/>
                </a:pPr>
                <a:r>
                  <a:rPr lang="zh-CN" altLang="en-US" sz="2400" dirty="0">
                    <a:solidFill>
                      <a:schemeClr val="tx1">
                        <a:lumMod val="65000"/>
                        <a:lumOff val="35000"/>
                      </a:schemeClr>
                    </a:solidFill>
                    <a:latin typeface="微软雅黑" pitchFamily="34" charset="-122"/>
                  </a:rPr>
                  <a:t>将当前栈帧切换到新栈帧。</a:t>
                </a:r>
                <a:endParaRPr lang="zh-CN" altLang="en-US" sz="1400" dirty="0">
                  <a:solidFill>
                    <a:schemeClr val="tx1">
                      <a:lumMod val="65000"/>
                      <a:lumOff val="35000"/>
                    </a:schemeClr>
                  </a:solidFill>
                  <a:latin typeface="微软雅黑" pitchFamily="34" charset="-122"/>
                </a:endParaRPr>
              </a:p>
            </p:txBody>
          </p:sp>
          <p:cxnSp>
            <p:nvCxnSpPr>
              <p:cNvPr id="25" name="直接连接符 24">
                <a:extLst>
                  <a:ext uri="{FF2B5EF4-FFF2-40B4-BE49-F238E27FC236}">
                    <a16:creationId xmlns:a16="http://schemas.microsoft.com/office/drawing/2014/main" xmlns="" id="{332444D2-DE29-44F4-87DB-6A5D720C019B}"/>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矩形 1">
              <a:extLst>
                <a:ext uri="{FF2B5EF4-FFF2-40B4-BE49-F238E27FC236}">
                  <a16:creationId xmlns:a16="http://schemas.microsoft.com/office/drawing/2014/main" xmlns="" id="{4811CEB2-EC93-42AD-A035-FB9E187ABD95}"/>
                </a:ext>
              </a:extLst>
            </p:cNvPr>
            <p:cNvSpPr/>
            <p:nvPr/>
          </p:nvSpPr>
          <p:spPr>
            <a:xfrm>
              <a:off x="3626263" y="5292253"/>
              <a:ext cx="1723549" cy="461665"/>
            </a:xfrm>
            <a:prstGeom prst="rect">
              <a:avLst/>
            </a:prstGeom>
          </p:spPr>
          <p:txBody>
            <a:bodyPr wrap="none">
              <a:spAutoFit/>
            </a:bodyPr>
            <a:lstStyle/>
            <a:p>
              <a:r>
                <a:rPr lang="zh-CN" altLang="en-US" sz="2400" dirty="0">
                  <a:solidFill>
                    <a:schemeClr val="tx1">
                      <a:lumMod val="65000"/>
                      <a:lumOff val="35000"/>
                    </a:schemeClr>
                  </a:solidFill>
                  <a:latin typeface="微软雅黑" panose="020B0503020204020204" pitchFamily="34" charset="-122"/>
                  <a:ea typeface="微软雅黑" panose="020B0503020204020204" pitchFamily="34" charset="-122"/>
                </a:rPr>
                <a:t>具体包括：</a:t>
              </a:r>
              <a:endParaRPr lang="zh-CN" altLang="en-US" sz="24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208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p:stCondLst>
                              <p:cond delay="500"/>
                            </p:stCondLst>
                            <p:childTnLst>
                              <p:par>
                                <p:cTn id="29" presetID="2" presetClass="entr" presetSubtype="2" decel="6000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1+#ppt_w/2"/>
                                          </p:val>
                                        </p:tav>
                                        <p:tav tm="100000">
                                          <p:val>
                                            <p:strVal val="#ppt_x"/>
                                          </p:val>
                                        </p:tav>
                                      </p:tavLst>
                                    </p:anim>
                                    <p:anim calcmode="lin" valueType="num">
                                      <p:cBhvr additive="base">
                                        <p:cTn id="3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756967" y="3108493"/>
            <a:ext cx="7920880"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知识点三：常见寄存器</a:t>
            </a:r>
          </a:p>
        </p:txBody>
      </p:sp>
    </p:spTree>
    <p:extLst>
      <p:ext uri="{BB962C8B-B14F-4D97-AF65-F5344CB8AC3E}">
        <p14:creationId xmlns:p14="http://schemas.microsoft.com/office/powerpoint/2010/main" val="2016822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777125" y="1107216"/>
            <a:ext cx="11537470" cy="1810768"/>
          </a:xfrm>
          <a:prstGeom prst="rect">
            <a:avLst/>
          </a:prstGeom>
          <a:noFill/>
        </p:spPr>
        <p:txBody>
          <a:bodyPr wrap="square" lIns="86376" tIns="43188" rIns="86376" bIns="43188" rtlCol="0">
            <a:spAutoFit/>
          </a:bodyPr>
          <a:lstStyle/>
          <a:p>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寄存器（</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register</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是中央处理器</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的组成部分。寄存器是有限存贮容量的高速存贮部件，它们可用来暂存指令、数据和地址。</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我们常常看到</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64</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这样的名称，其实指的就是寄存器的大小</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位</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的寄存器大小就是</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个字节。</a:t>
            </a:r>
          </a:p>
        </p:txBody>
      </p:sp>
      <p:grpSp>
        <p:nvGrpSpPr>
          <p:cNvPr id="24" name="组合 23">
            <a:extLst>
              <a:ext uri="{FF2B5EF4-FFF2-40B4-BE49-F238E27FC236}">
                <a16:creationId xmlns:a16="http://schemas.microsoft.com/office/drawing/2014/main" xmlns="" id="{1D7679EE-F4A3-4CB4-9054-9FDFFA53E552}"/>
              </a:ext>
            </a:extLst>
          </p:cNvPr>
          <p:cNvGrpSpPr/>
          <p:nvPr/>
        </p:nvGrpSpPr>
        <p:grpSpPr>
          <a:xfrm>
            <a:off x="660640" y="2917984"/>
            <a:ext cx="11537470" cy="3638079"/>
            <a:chOff x="1263231" y="1989440"/>
            <a:chExt cx="10476730" cy="3638079"/>
          </a:xfrm>
        </p:grpSpPr>
        <p:sp>
          <p:nvSpPr>
            <p:cNvPr id="25" name="矩形: 圆角 24">
              <a:extLst>
                <a:ext uri="{FF2B5EF4-FFF2-40B4-BE49-F238E27FC236}">
                  <a16:creationId xmlns:a16="http://schemas.microsoft.com/office/drawing/2014/main" xmlns="" id="{C8A34736-7CF9-414E-A673-5717E723F720}"/>
                </a:ext>
              </a:extLst>
            </p:cNvPr>
            <p:cNvSpPr/>
            <p:nvPr/>
          </p:nvSpPr>
          <p:spPr>
            <a:xfrm>
              <a:off x="1263231" y="1989440"/>
              <a:ext cx="10476730" cy="3638079"/>
            </a:xfrm>
            <a:prstGeom prst="roundRect">
              <a:avLst>
                <a:gd name="adj" fmla="val 6729"/>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矩形 25">
              <a:extLst>
                <a:ext uri="{FF2B5EF4-FFF2-40B4-BE49-F238E27FC236}">
                  <a16:creationId xmlns:a16="http://schemas.microsoft.com/office/drawing/2014/main" xmlns="" id="{E06E8677-4C8E-4EB2-B82C-127BA1D9A4CF}"/>
                </a:ext>
              </a:extLst>
            </p:cNvPr>
            <p:cNvSpPr/>
            <p:nvPr/>
          </p:nvSpPr>
          <p:spPr>
            <a:xfrm>
              <a:off x="1419741" y="2096000"/>
              <a:ext cx="9962720" cy="3406253"/>
            </a:xfrm>
            <a:prstGeom prst="rect">
              <a:avLst/>
            </a:prstGeom>
          </p:spPr>
          <p:txBody>
            <a:bodyPr wrap="square">
              <a:spAutoFit/>
            </a:bodyPr>
            <a:lstStyle/>
            <a:p>
              <a:pPr algn="just">
                <a:lnSpc>
                  <a:spcPct val="13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本身只负责运算，不负责储存数据。数据一般都储存在内存之中，</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要用的时候就去内存读写数据。但是，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的运算速度远高于内存的读写速度，为了避免被拖慢，</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都自带一级缓存和二级缓存。基本上，</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缓存可以看作是读写速度较快的内存。但是，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缓存还是不够快，另外数据在缓存里面的地址是不固定的，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每次读写都要寻址也会拖慢速度。因此，除了缓存之外，</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使用寄存器来储存最常用的数据。也就是说，那些最频繁读写的数据（比如循环变量），都会放在寄存器里面，</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优先读写寄存器，再由寄存器跟内存交换数据。</a:t>
              </a:r>
            </a:p>
          </p:txBody>
        </p:sp>
      </p:grpSp>
      <p:grpSp>
        <p:nvGrpSpPr>
          <p:cNvPr id="5" name="组合 4">
            <a:extLst>
              <a:ext uri="{FF2B5EF4-FFF2-40B4-BE49-F238E27FC236}">
                <a16:creationId xmlns:a16="http://schemas.microsoft.com/office/drawing/2014/main" xmlns="" id="{481363C0-8AA0-48EC-88CC-FF8C4B3301F8}"/>
              </a:ext>
            </a:extLst>
          </p:cNvPr>
          <p:cNvGrpSpPr/>
          <p:nvPr/>
        </p:nvGrpSpPr>
        <p:grpSpPr>
          <a:xfrm>
            <a:off x="596727" y="503928"/>
            <a:ext cx="1988775" cy="508861"/>
            <a:chOff x="596727" y="875216"/>
            <a:chExt cx="1988775" cy="508861"/>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1988775" cy="508861"/>
              <a:chOff x="1420106" y="1402730"/>
              <a:chExt cx="1988775"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447111" y="949820"/>
                <a:ext cx="508859" cy="141468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27907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寄存器</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7" name="Freeform 457">
              <a:extLst>
                <a:ext uri="{FF2B5EF4-FFF2-40B4-BE49-F238E27FC236}">
                  <a16:creationId xmlns:a16="http://schemas.microsoft.com/office/drawing/2014/main" xmlns="" id="{CCA638BE-EE1D-4DC2-AEF2-5FFF2415D604}"/>
                </a:ext>
              </a:extLst>
            </p:cNvPr>
            <p:cNvSpPr>
              <a:spLocks noEditPoints="1"/>
            </p:cNvSpPr>
            <p:nvPr/>
          </p:nvSpPr>
          <p:spPr bwMode="auto">
            <a:xfrm>
              <a:off x="777125" y="941278"/>
              <a:ext cx="268452" cy="376735"/>
            </a:xfrm>
            <a:custGeom>
              <a:avLst/>
              <a:gdLst>
                <a:gd name="T0" fmla="*/ 161 w 167"/>
                <a:gd name="T1" fmla="*/ 176 h 234"/>
                <a:gd name="T2" fmla="*/ 7 w 167"/>
                <a:gd name="T3" fmla="*/ 57 h 234"/>
                <a:gd name="T4" fmla="*/ 152 w 167"/>
                <a:gd name="T5" fmla="*/ 214 h 234"/>
                <a:gd name="T6" fmla="*/ 137 w 167"/>
                <a:gd name="T7" fmla="*/ 188 h 234"/>
                <a:gd name="T8" fmla="*/ 133 w 167"/>
                <a:gd name="T9" fmla="*/ 222 h 234"/>
                <a:gd name="T10" fmla="*/ 138 w 167"/>
                <a:gd name="T11" fmla="*/ 228 h 234"/>
                <a:gd name="T12" fmla="*/ 148 w 167"/>
                <a:gd name="T13" fmla="*/ 215 h 234"/>
                <a:gd name="T14" fmla="*/ 122 w 167"/>
                <a:gd name="T15" fmla="*/ 230 h 234"/>
                <a:gd name="T16" fmla="*/ 122 w 167"/>
                <a:gd name="T17" fmla="*/ 203 h 234"/>
                <a:gd name="T18" fmla="*/ 106 w 167"/>
                <a:gd name="T19" fmla="*/ 214 h 234"/>
                <a:gd name="T20" fmla="*/ 120 w 167"/>
                <a:gd name="T21" fmla="*/ 228 h 234"/>
                <a:gd name="T22" fmla="*/ 110 w 167"/>
                <a:gd name="T23" fmla="*/ 222 h 234"/>
                <a:gd name="T24" fmla="*/ 84 w 167"/>
                <a:gd name="T25" fmla="*/ 234 h 234"/>
                <a:gd name="T26" fmla="*/ 88 w 167"/>
                <a:gd name="T27" fmla="*/ 212 h 234"/>
                <a:gd name="T28" fmla="*/ 80 w 167"/>
                <a:gd name="T29" fmla="*/ 207 h 234"/>
                <a:gd name="T30" fmla="*/ 76 w 167"/>
                <a:gd name="T31" fmla="*/ 230 h 234"/>
                <a:gd name="T32" fmla="*/ 78 w 167"/>
                <a:gd name="T33" fmla="*/ 216 h 234"/>
                <a:gd name="T34" fmla="*/ 92 w 167"/>
                <a:gd name="T35" fmla="*/ 222 h 234"/>
                <a:gd name="T36" fmla="*/ 62 w 167"/>
                <a:gd name="T37" fmla="*/ 214 h 234"/>
                <a:gd name="T38" fmla="*/ 46 w 167"/>
                <a:gd name="T39" fmla="*/ 188 h 234"/>
                <a:gd name="T40" fmla="*/ 42 w 167"/>
                <a:gd name="T41" fmla="*/ 222 h 234"/>
                <a:gd name="T42" fmla="*/ 48 w 167"/>
                <a:gd name="T43" fmla="*/ 228 h 234"/>
                <a:gd name="T44" fmla="*/ 58 w 167"/>
                <a:gd name="T45" fmla="*/ 215 h 234"/>
                <a:gd name="T46" fmla="*/ 31 w 167"/>
                <a:gd name="T47" fmla="*/ 230 h 234"/>
                <a:gd name="T48" fmla="*/ 31 w 167"/>
                <a:gd name="T49" fmla="*/ 203 h 234"/>
                <a:gd name="T50" fmla="*/ 15 w 167"/>
                <a:gd name="T51" fmla="*/ 214 h 234"/>
                <a:gd name="T52" fmla="*/ 29 w 167"/>
                <a:gd name="T53" fmla="*/ 228 h 234"/>
                <a:gd name="T54" fmla="*/ 19 w 167"/>
                <a:gd name="T55" fmla="*/ 222 h 234"/>
                <a:gd name="T56" fmla="*/ 144 w 167"/>
                <a:gd name="T57" fmla="*/ 0 h 234"/>
                <a:gd name="T58" fmla="*/ 148 w 167"/>
                <a:gd name="T59" fmla="*/ 22 h 234"/>
                <a:gd name="T60" fmla="*/ 140 w 167"/>
                <a:gd name="T61" fmla="*/ 27 h 234"/>
                <a:gd name="T62" fmla="*/ 136 w 167"/>
                <a:gd name="T63" fmla="*/ 4 h 234"/>
                <a:gd name="T64" fmla="*/ 138 w 167"/>
                <a:gd name="T65" fmla="*/ 18 h 234"/>
                <a:gd name="T66" fmla="*/ 152 w 167"/>
                <a:gd name="T67" fmla="*/ 12 h 234"/>
                <a:gd name="T68" fmla="*/ 122 w 167"/>
                <a:gd name="T69" fmla="*/ 20 h 234"/>
                <a:gd name="T70" fmla="*/ 107 w 167"/>
                <a:gd name="T71" fmla="*/ 46 h 234"/>
                <a:gd name="T72" fmla="*/ 103 w 167"/>
                <a:gd name="T73" fmla="*/ 12 h 234"/>
                <a:gd name="T74" fmla="*/ 108 w 167"/>
                <a:gd name="T75" fmla="*/ 6 h 234"/>
                <a:gd name="T76" fmla="*/ 118 w 167"/>
                <a:gd name="T77" fmla="*/ 19 h 234"/>
                <a:gd name="T78" fmla="*/ 92 w 167"/>
                <a:gd name="T79" fmla="*/ 4 h 234"/>
                <a:gd name="T80" fmla="*/ 92 w 167"/>
                <a:gd name="T81" fmla="*/ 31 h 234"/>
                <a:gd name="T82" fmla="*/ 76 w 167"/>
                <a:gd name="T83" fmla="*/ 20 h 234"/>
                <a:gd name="T84" fmla="*/ 90 w 167"/>
                <a:gd name="T85" fmla="*/ 6 h 234"/>
                <a:gd name="T86" fmla="*/ 80 w 167"/>
                <a:gd name="T87" fmla="*/ 12 h 234"/>
                <a:gd name="T88" fmla="*/ 54 w 167"/>
                <a:gd name="T89" fmla="*/ 0 h 234"/>
                <a:gd name="T90" fmla="*/ 58 w 167"/>
                <a:gd name="T91" fmla="*/ 22 h 234"/>
                <a:gd name="T92" fmla="*/ 49 w 167"/>
                <a:gd name="T93" fmla="*/ 27 h 234"/>
                <a:gd name="T94" fmla="*/ 46 w 167"/>
                <a:gd name="T95" fmla="*/ 4 h 234"/>
                <a:gd name="T96" fmla="*/ 48 w 167"/>
                <a:gd name="T97" fmla="*/ 18 h 234"/>
                <a:gd name="T98" fmla="*/ 62 w 167"/>
                <a:gd name="T99" fmla="*/ 12 h 234"/>
                <a:gd name="T100" fmla="*/ 31 w 167"/>
                <a:gd name="T101" fmla="*/ 20 h 234"/>
                <a:gd name="T102" fmla="*/ 16 w 167"/>
                <a:gd name="T103" fmla="*/ 46 h 234"/>
                <a:gd name="T104" fmla="*/ 12 w 167"/>
                <a:gd name="T105" fmla="*/ 12 h 234"/>
                <a:gd name="T106" fmla="*/ 17 w 167"/>
                <a:gd name="T107" fmla="*/ 6 h 234"/>
                <a:gd name="T108" fmla="*/ 27 w 167"/>
                <a:gd name="T109" fmla="*/ 19 h 234"/>
                <a:gd name="T110" fmla="*/ 144 w 167"/>
                <a:gd name="T111" fmla="*/ 156 h 234"/>
                <a:gd name="T112" fmla="*/ 14 w 167"/>
                <a:gd name="T113" fmla="*/ 72 h 234"/>
                <a:gd name="T114" fmla="*/ 154 w 167"/>
                <a:gd name="T115" fmla="*/ 16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234">
                  <a:moveTo>
                    <a:pt x="22" y="51"/>
                  </a:moveTo>
                  <a:cubicBezTo>
                    <a:pt x="146" y="51"/>
                    <a:pt x="146" y="51"/>
                    <a:pt x="146" y="51"/>
                  </a:cubicBezTo>
                  <a:cubicBezTo>
                    <a:pt x="152" y="51"/>
                    <a:pt x="157" y="54"/>
                    <a:pt x="161" y="57"/>
                  </a:cubicBezTo>
                  <a:cubicBezTo>
                    <a:pt x="165" y="61"/>
                    <a:pt x="167" y="67"/>
                    <a:pt x="167" y="72"/>
                  </a:cubicBezTo>
                  <a:cubicBezTo>
                    <a:pt x="167" y="161"/>
                    <a:pt x="167" y="161"/>
                    <a:pt x="167" y="161"/>
                  </a:cubicBezTo>
                  <a:cubicBezTo>
                    <a:pt x="167" y="167"/>
                    <a:pt x="165" y="172"/>
                    <a:pt x="161" y="176"/>
                  </a:cubicBezTo>
                  <a:cubicBezTo>
                    <a:pt x="157" y="180"/>
                    <a:pt x="152" y="182"/>
                    <a:pt x="146" y="182"/>
                  </a:cubicBezTo>
                  <a:cubicBezTo>
                    <a:pt x="22" y="182"/>
                    <a:pt x="22" y="182"/>
                    <a:pt x="22" y="182"/>
                  </a:cubicBezTo>
                  <a:cubicBezTo>
                    <a:pt x="16" y="182"/>
                    <a:pt x="10" y="180"/>
                    <a:pt x="7" y="176"/>
                  </a:cubicBezTo>
                  <a:cubicBezTo>
                    <a:pt x="3" y="172"/>
                    <a:pt x="0" y="167"/>
                    <a:pt x="0" y="161"/>
                  </a:cubicBezTo>
                  <a:cubicBezTo>
                    <a:pt x="0" y="72"/>
                    <a:pt x="0" y="72"/>
                    <a:pt x="0" y="72"/>
                  </a:cubicBezTo>
                  <a:cubicBezTo>
                    <a:pt x="0" y="67"/>
                    <a:pt x="3" y="61"/>
                    <a:pt x="7" y="57"/>
                  </a:cubicBezTo>
                  <a:cubicBezTo>
                    <a:pt x="10" y="54"/>
                    <a:pt x="16" y="51"/>
                    <a:pt x="22" y="51"/>
                  </a:cubicBezTo>
                  <a:close/>
                  <a:moveTo>
                    <a:pt x="144" y="234"/>
                  </a:moveTo>
                  <a:cubicBezTo>
                    <a:pt x="147" y="234"/>
                    <a:pt x="150" y="232"/>
                    <a:pt x="152" y="230"/>
                  </a:cubicBezTo>
                  <a:cubicBezTo>
                    <a:pt x="152" y="230"/>
                    <a:pt x="152" y="230"/>
                    <a:pt x="152" y="230"/>
                  </a:cubicBezTo>
                  <a:cubicBezTo>
                    <a:pt x="154" y="228"/>
                    <a:pt x="155" y="225"/>
                    <a:pt x="155" y="222"/>
                  </a:cubicBezTo>
                  <a:cubicBezTo>
                    <a:pt x="155" y="219"/>
                    <a:pt x="154" y="216"/>
                    <a:pt x="152" y="214"/>
                  </a:cubicBezTo>
                  <a:cubicBezTo>
                    <a:pt x="152" y="214"/>
                    <a:pt x="152" y="214"/>
                    <a:pt x="152" y="214"/>
                  </a:cubicBezTo>
                  <a:cubicBezTo>
                    <a:pt x="151" y="213"/>
                    <a:pt x="150" y="212"/>
                    <a:pt x="148" y="212"/>
                  </a:cubicBezTo>
                  <a:cubicBezTo>
                    <a:pt x="148" y="207"/>
                    <a:pt x="148" y="207"/>
                    <a:pt x="148" y="207"/>
                  </a:cubicBezTo>
                  <a:cubicBezTo>
                    <a:pt x="152" y="203"/>
                    <a:pt x="152" y="203"/>
                    <a:pt x="152" y="203"/>
                  </a:cubicBezTo>
                  <a:cubicBezTo>
                    <a:pt x="152" y="188"/>
                    <a:pt x="152" y="188"/>
                    <a:pt x="152" y="188"/>
                  </a:cubicBezTo>
                  <a:cubicBezTo>
                    <a:pt x="137" y="188"/>
                    <a:pt x="137" y="188"/>
                    <a:pt x="137" y="188"/>
                  </a:cubicBezTo>
                  <a:cubicBezTo>
                    <a:pt x="137" y="203"/>
                    <a:pt x="137" y="203"/>
                    <a:pt x="137" y="203"/>
                  </a:cubicBezTo>
                  <a:cubicBezTo>
                    <a:pt x="140" y="207"/>
                    <a:pt x="140" y="207"/>
                    <a:pt x="140" y="207"/>
                  </a:cubicBezTo>
                  <a:cubicBezTo>
                    <a:pt x="140" y="212"/>
                    <a:pt x="140" y="212"/>
                    <a:pt x="140" y="212"/>
                  </a:cubicBezTo>
                  <a:cubicBezTo>
                    <a:pt x="138" y="212"/>
                    <a:pt x="137" y="213"/>
                    <a:pt x="136" y="214"/>
                  </a:cubicBezTo>
                  <a:cubicBezTo>
                    <a:pt x="136" y="214"/>
                    <a:pt x="136" y="214"/>
                    <a:pt x="136" y="214"/>
                  </a:cubicBezTo>
                  <a:cubicBezTo>
                    <a:pt x="134" y="216"/>
                    <a:pt x="133" y="219"/>
                    <a:pt x="133" y="222"/>
                  </a:cubicBezTo>
                  <a:cubicBezTo>
                    <a:pt x="133" y="225"/>
                    <a:pt x="134" y="228"/>
                    <a:pt x="136" y="230"/>
                  </a:cubicBezTo>
                  <a:cubicBezTo>
                    <a:pt x="136" y="230"/>
                    <a:pt x="136" y="230"/>
                    <a:pt x="136" y="230"/>
                  </a:cubicBezTo>
                  <a:cubicBezTo>
                    <a:pt x="138" y="232"/>
                    <a:pt x="141" y="234"/>
                    <a:pt x="144" y="234"/>
                  </a:cubicBezTo>
                  <a:close/>
                  <a:moveTo>
                    <a:pt x="150" y="228"/>
                  </a:moveTo>
                  <a:cubicBezTo>
                    <a:pt x="148" y="229"/>
                    <a:pt x="146" y="230"/>
                    <a:pt x="144" y="230"/>
                  </a:cubicBezTo>
                  <a:cubicBezTo>
                    <a:pt x="142" y="230"/>
                    <a:pt x="140" y="229"/>
                    <a:pt x="138" y="228"/>
                  </a:cubicBezTo>
                  <a:cubicBezTo>
                    <a:pt x="137" y="226"/>
                    <a:pt x="136" y="224"/>
                    <a:pt x="136" y="222"/>
                  </a:cubicBezTo>
                  <a:cubicBezTo>
                    <a:pt x="136" y="220"/>
                    <a:pt x="137" y="218"/>
                    <a:pt x="138" y="216"/>
                  </a:cubicBezTo>
                  <a:cubicBezTo>
                    <a:pt x="139" y="216"/>
                    <a:pt x="139" y="216"/>
                    <a:pt x="140" y="215"/>
                  </a:cubicBezTo>
                  <a:cubicBezTo>
                    <a:pt x="140" y="222"/>
                    <a:pt x="140" y="222"/>
                    <a:pt x="140" y="222"/>
                  </a:cubicBezTo>
                  <a:cubicBezTo>
                    <a:pt x="148" y="222"/>
                    <a:pt x="148" y="222"/>
                    <a:pt x="148" y="222"/>
                  </a:cubicBezTo>
                  <a:cubicBezTo>
                    <a:pt x="148" y="215"/>
                    <a:pt x="148" y="215"/>
                    <a:pt x="148" y="215"/>
                  </a:cubicBezTo>
                  <a:cubicBezTo>
                    <a:pt x="149" y="215"/>
                    <a:pt x="149" y="216"/>
                    <a:pt x="150" y="216"/>
                  </a:cubicBezTo>
                  <a:cubicBezTo>
                    <a:pt x="151" y="218"/>
                    <a:pt x="152" y="220"/>
                    <a:pt x="152" y="222"/>
                  </a:cubicBezTo>
                  <a:cubicBezTo>
                    <a:pt x="152" y="224"/>
                    <a:pt x="151" y="226"/>
                    <a:pt x="150" y="228"/>
                  </a:cubicBezTo>
                  <a:close/>
                  <a:moveTo>
                    <a:pt x="114" y="234"/>
                  </a:moveTo>
                  <a:cubicBezTo>
                    <a:pt x="117" y="234"/>
                    <a:pt x="120" y="232"/>
                    <a:pt x="122" y="230"/>
                  </a:cubicBezTo>
                  <a:cubicBezTo>
                    <a:pt x="122" y="230"/>
                    <a:pt x="122" y="230"/>
                    <a:pt x="122" y="230"/>
                  </a:cubicBezTo>
                  <a:cubicBezTo>
                    <a:pt x="124" y="228"/>
                    <a:pt x="126" y="225"/>
                    <a:pt x="126" y="222"/>
                  </a:cubicBezTo>
                  <a:cubicBezTo>
                    <a:pt x="126" y="219"/>
                    <a:pt x="124" y="216"/>
                    <a:pt x="122" y="214"/>
                  </a:cubicBezTo>
                  <a:cubicBezTo>
                    <a:pt x="122" y="214"/>
                    <a:pt x="122" y="214"/>
                    <a:pt x="122" y="214"/>
                  </a:cubicBezTo>
                  <a:cubicBezTo>
                    <a:pt x="121" y="213"/>
                    <a:pt x="120" y="212"/>
                    <a:pt x="118" y="212"/>
                  </a:cubicBezTo>
                  <a:cubicBezTo>
                    <a:pt x="118" y="207"/>
                    <a:pt x="118" y="207"/>
                    <a:pt x="118" y="207"/>
                  </a:cubicBezTo>
                  <a:cubicBezTo>
                    <a:pt x="122" y="203"/>
                    <a:pt x="122" y="203"/>
                    <a:pt x="122" y="203"/>
                  </a:cubicBezTo>
                  <a:cubicBezTo>
                    <a:pt x="122" y="188"/>
                    <a:pt x="122" y="188"/>
                    <a:pt x="122" y="188"/>
                  </a:cubicBezTo>
                  <a:cubicBezTo>
                    <a:pt x="107" y="188"/>
                    <a:pt x="107" y="188"/>
                    <a:pt x="107" y="188"/>
                  </a:cubicBezTo>
                  <a:cubicBezTo>
                    <a:pt x="107" y="203"/>
                    <a:pt x="107" y="203"/>
                    <a:pt x="107" y="203"/>
                  </a:cubicBezTo>
                  <a:cubicBezTo>
                    <a:pt x="110" y="207"/>
                    <a:pt x="110" y="207"/>
                    <a:pt x="110" y="207"/>
                  </a:cubicBezTo>
                  <a:cubicBezTo>
                    <a:pt x="110" y="212"/>
                    <a:pt x="110" y="212"/>
                    <a:pt x="110" y="212"/>
                  </a:cubicBezTo>
                  <a:cubicBezTo>
                    <a:pt x="109" y="212"/>
                    <a:pt x="107" y="213"/>
                    <a:pt x="106" y="214"/>
                  </a:cubicBezTo>
                  <a:cubicBezTo>
                    <a:pt x="106" y="214"/>
                    <a:pt x="106" y="214"/>
                    <a:pt x="106" y="214"/>
                  </a:cubicBezTo>
                  <a:cubicBezTo>
                    <a:pt x="104" y="216"/>
                    <a:pt x="103" y="219"/>
                    <a:pt x="103" y="222"/>
                  </a:cubicBezTo>
                  <a:cubicBezTo>
                    <a:pt x="103" y="225"/>
                    <a:pt x="104" y="228"/>
                    <a:pt x="106" y="230"/>
                  </a:cubicBezTo>
                  <a:cubicBezTo>
                    <a:pt x="106" y="230"/>
                    <a:pt x="106" y="230"/>
                    <a:pt x="106" y="230"/>
                  </a:cubicBezTo>
                  <a:cubicBezTo>
                    <a:pt x="108" y="232"/>
                    <a:pt x="111" y="234"/>
                    <a:pt x="114" y="234"/>
                  </a:cubicBezTo>
                  <a:close/>
                  <a:moveTo>
                    <a:pt x="120" y="228"/>
                  </a:moveTo>
                  <a:cubicBezTo>
                    <a:pt x="119" y="229"/>
                    <a:pt x="116" y="230"/>
                    <a:pt x="114" y="230"/>
                  </a:cubicBezTo>
                  <a:cubicBezTo>
                    <a:pt x="112" y="230"/>
                    <a:pt x="110" y="229"/>
                    <a:pt x="108" y="228"/>
                  </a:cubicBezTo>
                  <a:cubicBezTo>
                    <a:pt x="107" y="226"/>
                    <a:pt x="106" y="224"/>
                    <a:pt x="106" y="222"/>
                  </a:cubicBezTo>
                  <a:cubicBezTo>
                    <a:pt x="106" y="220"/>
                    <a:pt x="107" y="218"/>
                    <a:pt x="108" y="216"/>
                  </a:cubicBezTo>
                  <a:cubicBezTo>
                    <a:pt x="109" y="216"/>
                    <a:pt x="109" y="216"/>
                    <a:pt x="110" y="215"/>
                  </a:cubicBezTo>
                  <a:cubicBezTo>
                    <a:pt x="110" y="222"/>
                    <a:pt x="110" y="222"/>
                    <a:pt x="110" y="222"/>
                  </a:cubicBezTo>
                  <a:cubicBezTo>
                    <a:pt x="118" y="222"/>
                    <a:pt x="118" y="222"/>
                    <a:pt x="118" y="222"/>
                  </a:cubicBezTo>
                  <a:cubicBezTo>
                    <a:pt x="118" y="215"/>
                    <a:pt x="118" y="215"/>
                    <a:pt x="118" y="215"/>
                  </a:cubicBezTo>
                  <a:cubicBezTo>
                    <a:pt x="119" y="215"/>
                    <a:pt x="120" y="216"/>
                    <a:pt x="120" y="216"/>
                  </a:cubicBezTo>
                  <a:cubicBezTo>
                    <a:pt x="121" y="218"/>
                    <a:pt x="122" y="220"/>
                    <a:pt x="122" y="222"/>
                  </a:cubicBezTo>
                  <a:cubicBezTo>
                    <a:pt x="122" y="224"/>
                    <a:pt x="121" y="226"/>
                    <a:pt x="120" y="228"/>
                  </a:cubicBezTo>
                  <a:close/>
                  <a:moveTo>
                    <a:pt x="84" y="234"/>
                  </a:moveTo>
                  <a:cubicBezTo>
                    <a:pt x="87" y="234"/>
                    <a:pt x="90" y="232"/>
                    <a:pt x="92" y="230"/>
                  </a:cubicBezTo>
                  <a:cubicBezTo>
                    <a:pt x="92" y="230"/>
                    <a:pt x="92" y="230"/>
                    <a:pt x="92" y="230"/>
                  </a:cubicBezTo>
                  <a:cubicBezTo>
                    <a:pt x="94" y="228"/>
                    <a:pt x="95" y="225"/>
                    <a:pt x="95" y="222"/>
                  </a:cubicBezTo>
                  <a:cubicBezTo>
                    <a:pt x="95" y="219"/>
                    <a:pt x="94" y="216"/>
                    <a:pt x="92" y="214"/>
                  </a:cubicBezTo>
                  <a:cubicBezTo>
                    <a:pt x="92" y="214"/>
                    <a:pt x="92" y="214"/>
                    <a:pt x="92" y="214"/>
                  </a:cubicBezTo>
                  <a:cubicBezTo>
                    <a:pt x="91" y="213"/>
                    <a:pt x="89" y="212"/>
                    <a:pt x="88" y="212"/>
                  </a:cubicBezTo>
                  <a:cubicBezTo>
                    <a:pt x="88" y="207"/>
                    <a:pt x="88" y="207"/>
                    <a:pt x="88" y="207"/>
                  </a:cubicBezTo>
                  <a:cubicBezTo>
                    <a:pt x="92" y="203"/>
                    <a:pt x="92" y="203"/>
                    <a:pt x="92" y="203"/>
                  </a:cubicBezTo>
                  <a:cubicBezTo>
                    <a:pt x="92" y="188"/>
                    <a:pt x="92" y="188"/>
                    <a:pt x="92" y="188"/>
                  </a:cubicBezTo>
                  <a:cubicBezTo>
                    <a:pt x="76" y="188"/>
                    <a:pt x="76" y="188"/>
                    <a:pt x="76" y="188"/>
                  </a:cubicBezTo>
                  <a:cubicBezTo>
                    <a:pt x="76" y="203"/>
                    <a:pt x="76" y="203"/>
                    <a:pt x="76" y="203"/>
                  </a:cubicBezTo>
                  <a:cubicBezTo>
                    <a:pt x="80" y="207"/>
                    <a:pt x="80" y="207"/>
                    <a:pt x="80" y="207"/>
                  </a:cubicBezTo>
                  <a:cubicBezTo>
                    <a:pt x="80" y="212"/>
                    <a:pt x="80" y="212"/>
                    <a:pt x="80" y="212"/>
                  </a:cubicBezTo>
                  <a:cubicBezTo>
                    <a:pt x="78" y="212"/>
                    <a:pt x="77" y="213"/>
                    <a:pt x="76" y="214"/>
                  </a:cubicBezTo>
                  <a:cubicBezTo>
                    <a:pt x="76" y="214"/>
                    <a:pt x="76" y="214"/>
                    <a:pt x="76" y="214"/>
                  </a:cubicBezTo>
                  <a:cubicBezTo>
                    <a:pt x="74" y="216"/>
                    <a:pt x="72" y="219"/>
                    <a:pt x="72" y="222"/>
                  </a:cubicBezTo>
                  <a:cubicBezTo>
                    <a:pt x="72" y="225"/>
                    <a:pt x="74" y="228"/>
                    <a:pt x="76" y="230"/>
                  </a:cubicBezTo>
                  <a:cubicBezTo>
                    <a:pt x="76" y="230"/>
                    <a:pt x="76" y="230"/>
                    <a:pt x="76" y="230"/>
                  </a:cubicBezTo>
                  <a:cubicBezTo>
                    <a:pt x="78" y="232"/>
                    <a:pt x="81" y="234"/>
                    <a:pt x="84" y="234"/>
                  </a:cubicBezTo>
                  <a:close/>
                  <a:moveTo>
                    <a:pt x="90" y="228"/>
                  </a:moveTo>
                  <a:cubicBezTo>
                    <a:pt x="88" y="229"/>
                    <a:pt x="86" y="230"/>
                    <a:pt x="84" y="230"/>
                  </a:cubicBezTo>
                  <a:cubicBezTo>
                    <a:pt x="81" y="230"/>
                    <a:pt x="79" y="229"/>
                    <a:pt x="78" y="228"/>
                  </a:cubicBezTo>
                  <a:cubicBezTo>
                    <a:pt x="77" y="226"/>
                    <a:pt x="76" y="224"/>
                    <a:pt x="76" y="222"/>
                  </a:cubicBezTo>
                  <a:cubicBezTo>
                    <a:pt x="76" y="220"/>
                    <a:pt x="77" y="218"/>
                    <a:pt x="78" y="216"/>
                  </a:cubicBezTo>
                  <a:cubicBezTo>
                    <a:pt x="78" y="216"/>
                    <a:pt x="79" y="216"/>
                    <a:pt x="80" y="215"/>
                  </a:cubicBezTo>
                  <a:cubicBezTo>
                    <a:pt x="80" y="222"/>
                    <a:pt x="80" y="222"/>
                    <a:pt x="80" y="222"/>
                  </a:cubicBezTo>
                  <a:cubicBezTo>
                    <a:pt x="88" y="222"/>
                    <a:pt x="88" y="222"/>
                    <a:pt x="88" y="222"/>
                  </a:cubicBezTo>
                  <a:cubicBezTo>
                    <a:pt x="88" y="215"/>
                    <a:pt x="88" y="215"/>
                    <a:pt x="88" y="215"/>
                  </a:cubicBezTo>
                  <a:cubicBezTo>
                    <a:pt x="88" y="215"/>
                    <a:pt x="89" y="216"/>
                    <a:pt x="90" y="216"/>
                  </a:cubicBezTo>
                  <a:cubicBezTo>
                    <a:pt x="91" y="218"/>
                    <a:pt x="92" y="220"/>
                    <a:pt x="92" y="222"/>
                  </a:cubicBezTo>
                  <a:cubicBezTo>
                    <a:pt x="92" y="224"/>
                    <a:pt x="91" y="226"/>
                    <a:pt x="90" y="228"/>
                  </a:cubicBezTo>
                  <a:close/>
                  <a:moveTo>
                    <a:pt x="54" y="234"/>
                  </a:moveTo>
                  <a:cubicBezTo>
                    <a:pt x="57" y="234"/>
                    <a:pt x="60" y="232"/>
                    <a:pt x="62" y="230"/>
                  </a:cubicBezTo>
                  <a:cubicBezTo>
                    <a:pt x="62" y="230"/>
                    <a:pt x="62" y="230"/>
                    <a:pt x="62" y="230"/>
                  </a:cubicBezTo>
                  <a:cubicBezTo>
                    <a:pt x="64" y="228"/>
                    <a:pt x="65" y="225"/>
                    <a:pt x="65" y="222"/>
                  </a:cubicBezTo>
                  <a:cubicBezTo>
                    <a:pt x="65" y="219"/>
                    <a:pt x="64" y="216"/>
                    <a:pt x="62" y="214"/>
                  </a:cubicBezTo>
                  <a:cubicBezTo>
                    <a:pt x="62" y="214"/>
                    <a:pt x="62" y="214"/>
                    <a:pt x="62" y="214"/>
                  </a:cubicBezTo>
                  <a:cubicBezTo>
                    <a:pt x="61" y="213"/>
                    <a:pt x="59" y="212"/>
                    <a:pt x="58" y="212"/>
                  </a:cubicBezTo>
                  <a:cubicBezTo>
                    <a:pt x="58" y="207"/>
                    <a:pt x="58" y="207"/>
                    <a:pt x="58" y="207"/>
                  </a:cubicBezTo>
                  <a:cubicBezTo>
                    <a:pt x="62" y="203"/>
                    <a:pt x="62" y="203"/>
                    <a:pt x="62" y="203"/>
                  </a:cubicBezTo>
                  <a:cubicBezTo>
                    <a:pt x="62" y="188"/>
                    <a:pt x="62" y="188"/>
                    <a:pt x="62" y="188"/>
                  </a:cubicBezTo>
                  <a:cubicBezTo>
                    <a:pt x="46" y="188"/>
                    <a:pt x="46" y="188"/>
                    <a:pt x="46" y="188"/>
                  </a:cubicBezTo>
                  <a:cubicBezTo>
                    <a:pt x="46" y="203"/>
                    <a:pt x="46" y="203"/>
                    <a:pt x="46" y="203"/>
                  </a:cubicBezTo>
                  <a:cubicBezTo>
                    <a:pt x="49" y="207"/>
                    <a:pt x="49" y="207"/>
                    <a:pt x="49" y="207"/>
                  </a:cubicBezTo>
                  <a:cubicBezTo>
                    <a:pt x="49" y="212"/>
                    <a:pt x="49" y="212"/>
                    <a:pt x="49" y="212"/>
                  </a:cubicBezTo>
                  <a:cubicBezTo>
                    <a:pt x="48" y="212"/>
                    <a:pt x="47" y="213"/>
                    <a:pt x="46" y="214"/>
                  </a:cubicBezTo>
                  <a:cubicBezTo>
                    <a:pt x="46" y="214"/>
                    <a:pt x="46" y="214"/>
                    <a:pt x="46" y="214"/>
                  </a:cubicBezTo>
                  <a:cubicBezTo>
                    <a:pt x="43" y="216"/>
                    <a:pt x="42" y="219"/>
                    <a:pt x="42" y="222"/>
                  </a:cubicBezTo>
                  <a:cubicBezTo>
                    <a:pt x="42" y="225"/>
                    <a:pt x="43" y="228"/>
                    <a:pt x="46" y="230"/>
                  </a:cubicBezTo>
                  <a:cubicBezTo>
                    <a:pt x="46" y="230"/>
                    <a:pt x="46" y="230"/>
                    <a:pt x="46" y="230"/>
                  </a:cubicBezTo>
                  <a:cubicBezTo>
                    <a:pt x="48" y="232"/>
                    <a:pt x="50" y="234"/>
                    <a:pt x="54" y="234"/>
                  </a:cubicBezTo>
                  <a:close/>
                  <a:moveTo>
                    <a:pt x="59" y="228"/>
                  </a:moveTo>
                  <a:cubicBezTo>
                    <a:pt x="58" y="229"/>
                    <a:pt x="56" y="230"/>
                    <a:pt x="54" y="230"/>
                  </a:cubicBezTo>
                  <a:cubicBezTo>
                    <a:pt x="51" y="230"/>
                    <a:pt x="49" y="229"/>
                    <a:pt x="48" y="228"/>
                  </a:cubicBezTo>
                  <a:cubicBezTo>
                    <a:pt x="46" y="226"/>
                    <a:pt x="45" y="224"/>
                    <a:pt x="45" y="222"/>
                  </a:cubicBezTo>
                  <a:cubicBezTo>
                    <a:pt x="45" y="220"/>
                    <a:pt x="46" y="218"/>
                    <a:pt x="48" y="216"/>
                  </a:cubicBezTo>
                  <a:cubicBezTo>
                    <a:pt x="48" y="216"/>
                    <a:pt x="49" y="216"/>
                    <a:pt x="49" y="215"/>
                  </a:cubicBezTo>
                  <a:cubicBezTo>
                    <a:pt x="49" y="222"/>
                    <a:pt x="49" y="222"/>
                    <a:pt x="49" y="222"/>
                  </a:cubicBezTo>
                  <a:cubicBezTo>
                    <a:pt x="58" y="222"/>
                    <a:pt x="58" y="222"/>
                    <a:pt x="58" y="222"/>
                  </a:cubicBezTo>
                  <a:cubicBezTo>
                    <a:pt x="58" y="215"/>
                    <a:pt x="58" y="215"/>
                    <a:pt x="58" y="215"/>
                  </a:cubicBezTo>
                  <a:cubicBezTo>
                    <a:pt x="58" y="215"/>
                    <a:pt x="59" y="216"/>
                    <a:pt x="59" y="216"/>
                  </a:cubicBezTo>
                  <a:cubicBezTo>
                    <a:pt x="61" y="218"/>
                    <a:pt x="62" y="220"/>
                    <a:pt x="62" y="222"/>
                  </a:cubicBezTo>
                  <a:cubicBezTo>
                    <a:pt x="62" y="224"/>
                    <a:pt x="61" y="226"/>
                    <a:pt x="59" y="228"/>
                  </a:cubicBezTo>
                  <a:close/>
                  <a:moveTo>
                    <a:pt x="23" y="234"/>
                  </a:moveTo>
                  <a:cubicBezTo>
                    <a:pt x="26" y="234"/>
                    <a:pt x="29" y="232"/>
                    <a:pt x="31" y="230"/>
                  </a:cubicBezTo>
                  <a:cubicBezTo>
                    <a:pt x="31" y="230"/>
                    <a:pt x="31" y="230"/>
                    <a:pt x="31" y="230"/>
                  </a:cubicBezTo>
                  <a:cubicBezTo>
                    <a:pt x="33" y="228"/>
                    <a:pt x="35" y="225"/>
                    <a:pt x="35" y="222"/>
                  </a:cubicBezTo>
                  <a:cubicBezTo>
                    <a:pt x="35" y="219"/>
                    <a:pt x="33" y="216"/>
                    <a:pt x="31" y="214"/>
                  </a:cubicBezTo>
                  <a:cubicBezTo>
                    <a:pt x="31" y="214"/>
                    <a:pt x="31" y="214"/>
                    <a:pt x="31" y="214"/>
                  </a:cubicBezTo>
                  <a:cubicBezTo>
                    <a:pt x="30" y="213"/>
                    <a:pt x="29" y="212"/>
                    <a:pt x="27" y="212"/>
                  </a:cubicBezTo>
                  <a:cubicBezTo>
                    <a:pt x="27" y="207"/>
                    <a:pt x="27" y="207"/>
                    <a:pt x="27" y="207"/>
                  </a:cubicBezTo>
                  <a:cubicBezTo>
                    <a:pt x="31" y="203"/>
                    <a:pt x="31" y="203"/>
                    <a:pt x="31" y="203"/>
                  </a:cubicBezTo>
                  <a:cubicBezTo>
                    <a:pt x="31" y="188"/>
                    <a:pt x="31" y="188"/>
                    <a:pt x="31" y="188"/>
                  </a:cubicBezTo>
                  <a:cubicBezTo>
                    <a:pt x="16" y="188"/>
                    <a:pt x="16" y="188"/>
                    <a:pt x="16" y="188"/>
                  </a:cubicBezTo>
                  <a:cubicBezTo>
                    <a:pt x="16" y="203"/>
                    <a:pt x="16" y="203"/>
                    <a:pt x="16" y="203"/>
                  </a:cubicBezTo>
                  <a:cubicBezTo>
                    <a:pt x="19" y="207"/>
                    <a:pt x="19" y="207"/>
                    <a:pt x="19" y="207"/>
                  </a:cubicBezTo>
                  <a:cubicBezTo>
                    <a:pt x="19" y="212"/>
                    <a:pt x="19" y="212"/>
                    <a:pt x="19" y="212"/>
                  </a:cubicBezTo>
                  <a:cubicBezTo>
                    <a:pt x="17" y="212"/>
                    <a:pt x="16" y="213"/>
                    <a:pt x="15" y="214"/>
                  </a:cubicBezTo>
                  <a:cubicBezTo>
                    <a:pt x="15" y="214"/>
                    <a:pt x="15" y="214"/>
                    <a:pt x="15" y="214"/>
                  </a:cubicBezTo>
                  <a:cubicBezTo>
                    <a:pt x="13" y="216"/>
                    <a:pt x="12" y="219"/>
                    <a:pt x="12" y="222"/>
                  </a:cubicBezTo>
                  <a:cubicBezTo>
                    <a:pt x="12" y="225"/>
                    <a:pt x="13" y="228"/>
                    <a:pt x="15" y="230"/>
                  </a:cubicBezTo>
                  <a:cubicBezTo>
                    <a:pt x="15" y="230"/>
                    <a:pt x="15" y="230"/>
                    <a:pt x="15" y="230"/>
                  </a:cubicBezTo>
                  <a:cubicBezTo>
                    <a:pt x="17" y="232"/>
                    <a:pt x="20" y="234"/>
                    <a:pt x="23" y="234"/>
                  </a:cubicBezTo>
                  <a:close/>
                  <a:moveTo>
                    <a:pt x="29" y="228"/>
                  </a:moveTo>
                  <a:cubicBezTo>
                    <a:pt x="27" y="229"/>
                    <a:pt x="25" y="230"/>
                    <a:pt x="23" y="230"/>
                  </a:cubicBezTo>
                  <a:cubicBezTo>
                    <a:pt x="21" y="230"/>
                    <a:pt x="19" y="229"/>
                    <a:pt x="17" y="228"/>
                  </a:cubicBezTo>
                  <a:cubicBezTo>
                    <a:pt x="16" y="226"/>
                    <a:pt x="15" y="224"/>
                    <a:pt x="15" y="222"/>
                  </a:cubicBezTo>
                  <a:cubicBezTo>
                    <a:pt x="15" y="220"/>
                    <a:pt x="16" y="218"/>
                    <a:pt x="17" y="216"/>
                  </a:cubicBezTo>
                  <a:cubicBezTo>
                    <a:pt x="18" y="216"/>
                    <a:pt x="18" y="216"/>
                    <a:pt x="19" y="215"/>
                  </a:cubicBezTo>
                  <a:cubicBezTo>
                    <a:pt x="19" y="222"/>
                    <a:pt x="19" y="222"/>
                    <a:pt x="19" y="222"/>
                  </a:cubicBezTo>
                  <a:cubicBezTo>
                    <a:pt x="27" y="222"/>
                    <a:pt x="27" y="222"/>
                    <a:pt x="27" y="222"/>
                  </a:cubicBezTo>
                  <a:cubicBezTo>
                    <a:pt x="27" y="215"/>
                    <a:pt x="27" y="215"/>
                    <a:pt x="27" y="215"/>
                  </a:cubicBezTo>
                  <a:cubicBezTo>
                    <a:pt x="28" y="215"/>
                    <a:pt x="28" y="216"/>
                    <a:pt x="29" y="216"/>
                  </a:cubicBezTo>
                  <a:cubicBezTo>
                    <a:pt x="30" y="218"/>
                    <a:pt x="31" y="220"/>
                    <a:pt x="31" y="222"/>
                  </a:cubicBezTo>
                  <a:cubicBezTo>
                    <a:pt x="31" y="224"/>
                    <a:pt x="30" y="226"/>
                    <a:pt x="29" y="228"/>
                  </a:cubicBezTo>
                  <a:close/>
                  <a:moveTo>
                    <a:pt x="144" y="0"/>
                  </a:moveTo>
                  <a:cubicBezTo>
                    <a:pt x="147" y="0"/>
                    <a:pt x="150" y="2"/>
                    <a:pt x="152" y="4"/>
                  </a:cubicBezTo>
                  <a:cubicBezTo>
                    <a:pt x="152" y="4"/>
                    <a:pt x="152" y="4"/>
                    <a:pt x="152" y="4"/>
                  </a:cubicBezTo>
                  <a:cubicBezTo>
                    <a:pt x="154" y="6"/>
                    <a:pt x="155" y="9"/>
                    <a:pt x="155" y="12"/>
                  </a:cubicBezTo>
                  <a:cubicBezTo>
                    <a:pt x="155" y="15"/>
                    <a:pt x="154" y="18"/>
                    <a:pt x="152" y="20"/>
                  </a:cubicBezTo>
                  <a:cubicBezTo>
                    <a:pt x="152" y="20"/>
                    <a:pt x="152" y="20"/>
                    <a:pt x="152" y="20"/>
                  </a:cubicBezTo>
                  <a:cubicBezTo>
                    <a:pt x="151" y="21"/>
                    <a:pt x="150" y="22"/>
                    <a:pt x="148" y="22"/>
                  </a:cubicBezTo>
                  <a:cubicBezTo>
                    <a:pt x="148" y="27"/>
                    <a:pt x="148" y="27"/>
                    <a:pt x="148" y="27"/>
                  </a:cubicBezTo>
                  <a:cubicBezTo>
                    <a:pt x="152" y="31"/>
                    <a:pt x="152" y="31"/>
                    <a:pt x="152" y="31"/>
                  </a:cubicBezTo>
                  <a:cubicBezTo>
                    <a:pt x="152" y="46"/>
                    <a:pt x="152" y="46"/>
                    <a:pt x="152" y="46"/>
                  </a:cubicBezTo>
                  <a:cubicBezTo>
                    <a:pt x="137" y="46"/>
                    <a:pt x="137" y="46"/>
                    <a:pt x="137" y="46"/>
                  </a:cubicBezTo>
                  <a:cubicBezTo>
                    <a:pt x="137" y="31"/>
                    <a:pt x="137" y="31"/>
                    <a:pt x="137" y="31"/>
                  </a:cubicBezTo>
                  <a:cubicBezTo>
                    <a:pt x="140" y="27"/>
                    <a:pt x="140" y="27"/>
                    <a:pt x="140" y="27"/>
                  </a:cubicBezTo>
                  <a:cubicBezTo>
                    <a:pt x="140" y="22"/>
                    <a:pt x="140" y="22"/>
                    <a:pt x="140" y="22"/>
                  </a:cubicBezTo>
                  <a:cubicBezTo>
                    <a:pt x="138" y="22"/>
                    <a:pt x="137" y="21"/>
                    <a:pt x="136" y="20"/>
                  </a:cubicBezTo>
                  <a:cubicBezTo>
                    <a:pt x="136" y="20"/>
                    <a:pt x="136" y="20"/>
                    <a:pt x="136" y="20"/>
                  </a:cubicBezTo>
                  <a:cubicBezTo>
                    <a:pt x="134" y="18"/>
                    <a:pt x="133" y="15"/>
                    <a:pt x="133" y="12"/>
                  </a:cubicBezTo>
                  <a:cubicBezTo>
                    <a:pt x="133" y="9"/>
                    <a:pt x="134" y="6"/>
                    <a:pt x="136" y="4"/>
                  </a:cubicBezTo>
                  <a:cubicBezTo>
                    <a:pt x="136" y="4"/>
                    <a:pt x="136" y="4"/>
                    <a:pt x="136" y="4"/>
                  </a:cubicBezTo>
                  <a:cubicBezTo>
                    <a:pt x="138" y="2"/>
                    <a:pt x="141" y="0"/>
                    <a:pt x="144" y="0"/>
                  </a:cubicBezTo>
                  <a:close/>
                  <a:moveTo>
                    <a:pt x="150" y="6"/>
                  </a:moveTo>
                  <a:cubicBezTo>
                    <a:pt x="148" y="5"/>
                    <a:pt x="146" y="4"/>
                    <a:pt x="144" y="4"/>
                  </a:cubicBezTo>
                  <a:cubicBezTo>
                    <a:pt x="142" y="4"/>
                    <a:pt x="140" y="5"/>
                    <a:pt x="138" y="6"/>
                  </a:cubicBezTo>
                  <a:cubicBezTo>
                    <a:pt x="137" y="8"/>
                    <a:pt x="136" y="10"/>
                    <a:pt x="136" y="12"/>
                  </a:cubicBezTo>
                  <a:cubicBezTo>
                    <a:pt x="136" y="14"/>
                    <a:pt x="137" y="16"/>
                    <a:pt x="138" y="18"/>
                  </a:cubicBezTo>
                  <a:cubicBezTo>
                    <a:pt x="139" y="18"/>
                    <a:pt x="139" y="18"/>
                    <a:pt x="140" y="19"/>
                  </a:cubicBezTo>
                  <a:cubicBezTo>
                    <a:pt x="140" y="12"/>
                    <a:pt x="140" y="12"/>
                    <a:pt x="140" y="12"/>
                  </a:cubicBezTo>
                  <a:cubicBezTo>
                    <a:pt x="148" y="12"/>
                    <a:pt x="148" y="12"/>
                    <a:pt x="148" y="12"/>
                  </a:cubicBezTo>
                  <a:cubicBezTo>
                    <a:pt x="148" y="19"/>
                    <a:pt x="148" y="19"/>
                    <a:pt x="148" y="19"/>
                  </a:cubicBezTo>
                  <a:cubicBezTo>
                    <a:pt x="149" y="18"/>
                    <a:pt x="149" y="18"/>
                    <a:pt x="150" y="18"/>
                  </a:cubicBezTo>
                  <a:cubicBezTo>
                    <a:pt x="151" y="16"/>
                    <a:pt x="152" y="14"/>
                    <a:pt x="152" y="12"/>
                  </a:cubicBezTo>
                  <a:cubicBezTo>
                    <a:pt x="152" y="10"/>
                    <a:pt x="151" y="8"/>
                    <a:pt x="150" y="6"/>
                  </a:cubicBezTo>
                  <a:close/>
                  <a:moveTo>
                    <a:pt x="114" y="0"/>
                  </a:moveTo>
                  <a:cubicBezTo>
                    <a:pt x="117" y="0"/>
                    <a:pt x="120" y="2"/>
                    <a:pt x="122" y="4"/>
                  </a:cubicBezTo>
                  <a:cubicBezTo>
                    <a:pt x="122" y="4"/>
                    <a:pt x="122" y="4"/>
                    <a:pt x="122" y="4"/>
                  </a:cubicBezTo>
                  <a:cubicBezTo>
                    <a:pt x="124" y="6"/>
                    <a:pt x="126" y="9"/>
                    <a:pt x="126" y="12"/>
                  </a:cubicBezTo>
                  <a:cubicBezTo>
                    <a:pt x="126" y="15"/>
                    <a:pt x="124" y="18"/>
                    <a:pt x="122" y="20"/>
                  </a:cubicBezTo>
                  <a:cubicBezTo>
                    <a:pt x="122" y="20"/>
                    <a:pt x="122" y="20"/>
                    <a:pt x="122" y="20"/>
                  </a:cubicBezTo>
                  <a:cubicBezTo>
                    <a:pt x="121" y="21"/>
                    <a:pt x="120" y="22"/>
                    <a:pt x="118" y="22"/>
                  </a:cubicBezTo>
                  <a:cubicBezTo>
                    <a:pt x="118" y="27"/>
                    <a:pt x="118" y="27"/>
                    <a:pt x="118" y="27"/>
                  </a:cubicBezTo>
                  <a:cubicBezTo>
                    <a:pt x="122" y="31"/>
                    <a:pt x="122" y="31"/>
                    <a:pt x="122" y="31"/>
                  </a:cubicBezTo>
                  <a:cubicBezTo>
                    <a:pt x="122" y="46"/>
                    <a:pt x="122" y="46"/>
                    <a:pt x="122" y="46"/>
                  </a:cubicBezTo>
                  <a:cubicBezTo>
                    <a:pt x="107" y="46"/>
                    <a:pt x="107" y="46"/>
                    <a:pt x="107" y="46"/>
                  </a:cubicBezTo>
                  <a:cubicBezTo>
                    <a:pt x="107" y="31"/>
                    <a:pt x="107" y="31"/>
                    <a:pt x="107" y="31"/>
                  </a:cubicBezTo>
                  <a:cubicBezTo>
                    <a:pt x="110" y="27"/>
                    <a:pt x="110" y="27"/>
                    <a:pt x="110" y="27"/>
                  </a:cubicBezTo>
                  <a:cubicBezTo>
                    <a:pt x="110" y="22"/>
                    <a:pt x="110" y="22"/>
                    <a:pt x="110" y="22"/>
                  </a:cubicBezTo>
                  <a:cubicBezTo>
                    <a:pt x="109" y="22"/>
                    <a:pt x="107" y="21"/>
                    <a:pt x="106" y="20"/>
                  </a:cubicBezTo>
                  <a:cubicBezTo>
                    <a:pt x="106" y="20"/>
                    <a:pt x="106" y="20"/>
                    <a:pt x="106" y="20"/>
                  </a:cubicBezTo>
                  <a:cubicBezTo>
                    <a:pt x="104" y="18"/>
                    <a:pt x="103" y="15"/>
                    <a:pt x="103" y="12"/>
                  </a:cubicBezTo>
                  <a:cubicBezTo>
                    <a:pt x="103" y="9"/>
                    <a:pt x="104" y="6"/>
                    <a:pt x="106" y="4"/>
                  </a:cubicBezTo>
                  <a:cubicBezTo>
                    <a:pt x="106" y="4"/>
                    <a:pt x="106" y="4"/>
                    <a:pt x="106" y="4"/>
                  </a:cubicBezTo>
                  <a:cubicBezTo>
                    <a:pt x="108" y="2"/>
                    <a:pt x="111" y="0"/>
                    <a:pt x="114" y="0"/>
                  </a:cubicBezTo>
                  <a:close/>
                  <a:moveTo>
                    <a:pt x="120" y="6"/>
                  </a:moveTo>
                  <a:cubicBezTo>
                    <a:pt x="119" y="5"/>
                    <a:pt x="116" y="4"/>
                    <a:pt x="114" y="4"/>
                  </a:cubicBezTo>
                  <a:cubicBezTo>
                    <a:pt x="112" y="4"/>
                    <a:pt x="110" y="5"/>
                    <a:pt x="108" y="6"/>
                  </a:cubicBezTo>
                  <a:cubicBezTo>
                    <a:pt x="107" y="8"/>
                    <a:pt x="106" y="10"/>
                    <a:pt x="106" y="12"/>
                  </a:cubicBezTo>
                  <a:cubicBezTo>
                    <a:pt x="106" y="14"/>
                    <a:pt x="107" y="16"/>
                    <a:pt x="108" y="18"/>
                  </a:cubicBezTo>
                  <a:cubicBezTo>
                    <a:pt x="109" y="18"/>
                    <a:pt x="109" y="18"/>
                    <a:pt x="110" y="19"/>
                  </a:cubicBezTo>
                  <a:cubicBezTo>
                    <a:pt x="110" y="12"/>
                    <a:pt x="110" y="12"/>
                    <a:pt x="110" y="12"/>
                  </a:cubicBezTo>
                  <a:cubicBezTo>
                    <a:pt x="118" y="12"/>
                    <a:pt x="118" y="12"/>
                    <a:pt x="118" y="12"/>
                  </a:cubicBezTo>
                  <a:cubicBezTo>
                    <a:pt x="118" y="19"/>
                    <a:pt x="118" y="19"/>
                    <a:pt x="118" y="19"/>
                  </a:cubicBezTo>
                  <a:cubicBezTo>
                    <a:pt x="119" y="18"/>
                    <a:pt x="120" y="18"/>
                    <a:pt x="120" y="18"/>
                  </a:cubicBezTo>
                  <a:cubicBezTo>
                    <a:pt x="121" y="16"/>
                    <a:pt x="122" y="14"/>
                    <a:pt x="122" y="12"/>
                  </a:cubicBezTo>
                  <a:cubicBezTo>
                    <a:pt x="122" y="10"/>
                    <a:pt x="121" y="8"/>
                    <a:pt x="120" y="6"/>
                  </a:cubicBezTo>
                  <a:close/>
                  <a:moveTo>
                    <a:pt x="84" y="0"/>
                  </a:moveTo>
                  <a:cubicBezTo>
                    <a:pt x="87" y="0"/>
                    <a:pt x="90" y="2"/>
                    <a:pt x="92" y="4"/>
                  </a:cubicBezTo>
                  <a:cubicBezTo>
                    <a:pt x="92" y="4"/>
                    <a:pt x="92" y="4"/>
                    <a:pt x="92" y="4"/>
                  </a:cubicBezTo>
                  <a:cubicBezTo>
                    <a:pt x="94" y="6"/>
                    <a:pt x="95" y="9"/>
                    <a:pt x="95" y="12"/>
                  </a:cubicBezTo>
                  <a:cubicBezTo>
                    <a:pt x="95" y="15"/>
                    <a:pt x="94" y="18"/>
                    <a:pt x="92" y="20"/>
                  </a:cubicBezTo>
                  <a:cubicBezTo>
                    <a:pt x="92" y="20"/>
                    <a:pt x="92" y="20"/>
                    <a:pt x="92" y="20"/>
                  </a:cubicBezTo>
                  <a:cubicBezTo>
                    <a:pt x="91" y="21"/>
                    <a:pt x="89" y="22"/>
                    <a:pt x="88" y="22"/>
                  </a:cubicBezTo>
                  <a:cubicBezTo>
                    <a:pt x="88" y="27"/>
                    <a:pt x="88" y="27"/>
                    <a:pt x="88" y="27"/>
                  </a:cubicBezTo>
                  <a:cubicBezTo>
                    <a:pt x="92" y="31"/>
                    <a:pt x="92" y="31"/>
                    <a:pt x="92" y="31"/>
                  </a:cubicBezTo>
                  <a:cubicBezTo>
                    <a:pt x="92" y="46"/>
                    <a:pt x="92" y="46"/>
                    <a:pt x="92" y="46"/>
                  </a:cubicBezTo>
                  <a:cubicBezTo>
                    <a:pt x="76" y="46"/>
                    <a:pt x="76" y="46"/>
                    <a:pt x="76" y="46"/>
                  </a:cubicBezTo>
                  <a:cubicBezTo>
                    <a:pt x="76" y="31"/>
                    <a:pt x="76" y="31"/>
                    <a:pt x="76" y="31"/>
                  </a:cubicBezTo>
                  <a:cubicBezTo>
                    <a:pt x="80" y="27"/>
                    <a:pt x="80" y="27"/>
                    <a:pt x="80" y="27"/>
                  </a:cubicBezTo>
                  <a:cubicBezTo>
                    <a:pt x="80" y="22"/>
                    <a:pt x="80" y="22"/>
                    <a:pt x="80" y="22"/>
                  </a:cubicBezTo>
                  <a:cubicBezTo>
                    <a:pt x="78" y="22"/>
                    <a:pt x="77" y="21"/>
                    <a:pt x="76" y="20"/>
                  </a:cubicBezTo>
                  <a:cubicBezTo>
                    <a:pt x="76" y="20"/>
                    <a:pt x="76" y="20"/>
                    <a:pt x="76" y="20"/>
                  </a:cubicBezTo>
                  <a:cubicBezTo>
                    <a:pt x="74" y="18"/>
                    <a:pt x="72" y="15"/>
                    <a:pt x="72" y="12"/>
                  </a:cubicBezTo>
                  <a:cubicBezTo>
                    <a:pt x="72" y="9"/>
                    <a:pt x="74" y="6"/>
                    <a:pt x="76" y="4"/>
                  </a:cubicBezTo>
                  <a:cubicBezTo>
                    <a:pt x="76" y="4"/>
                    <a:pt x="76" y="4"/>
                    <a:pt x="76" y="4"/>
                  </a:cubicBezTo>
                  <a:cubicBezTo>
                    <a:pt x="78" y="2"/>
                    <a:pt x="81" y="0"/>
                    <a:pt x="84" y="0"/>
                  </a:cubicBezTo>
                  <a:close/>
                  <a:moveTo>
                    <a:pt x="90" y="6"/>
                  </a:moveTo>
                  <a:cubicBezTo>
                    <a:pt x="88" y="5"/>
                    <a:pt x="86" y="4"/>
                    <a:pt x="84" y="4"/>
                  </a:cubicBezTo>
                  <a:cubicBezTo>
                    <a:pt x="81" y="4"/>
                    <a:pt x="79" y="5"/>
                    <a:pt x="78" y="6"/>
                  </a:cubicBezTo>
                  <a:cubicBezTo>
                    <a:pt x="77" y="8"/>
                    <a:pt x="76" y="10"/>
                    <a:pt x="76" y="12"/>
                  </a:cubicBezTo>
                  <a:cubicBezTo>
                    <a:pt x="76" y="14"/>
                    <a:pt x="77" y="16"/>
                    <a:pt x="78" y="18"/>
                  </a:cubicBezTo>
                  <a:cubicBezTo>
                    <a:pt x="78" y="18"/>
                    <a:pt x="79" y="18"/>
                    <a:pt x="80" y="19"/>
                  </a:cubicBezTo>
                  <a:cubicBezTo>
                    <a:pt x="80" y="12"/>
                    <a:pt x="80" y="12"/>
                    <a:pt x="80" y="12"/>
                  </a:cubicBezTo>
                  <a:cubicBezTo>
                    <a:pt x="88" y="12"/>
                    <a:pt x="88" y="12"/>
                    <a:pt x="88" y="12"/>
                  </a:cubicBezTo>
                  <a:cubicBezTo>
                    <a:pt x="88" y="19"/>
                    <a:pt x="88" y="19"/>
                    <a:pt x="88" y="19"/>
                  </a:cubicBezTo>
                  <a:cubicBezTo>
                    <a:pt x="88" y="18"/>
                    <a:pt x="89" y="18"/>
                    <a:pt x="90" y="18"/>
                  </a:cubicBezTo>
                  <a:cubicBezTo>
                    <a:pt x="91" y="16"/>
                    <a:pt x="92" y="14"/>
                    <a:pt x="92" y="12"/>
                  </a:cubicBezTo>
                  <a:cubicBezTo>
                    <a:pt x="92" y="10"/>
                    <a:pt x="91" y="8"/>
                    <a:pt x="90" y="6"/>
                  </a:cubicBezTo>
                  <a:close/>
                  <a:moveTo>
                    <a:pt x="54" y="0"/>
                  </a:moveTo>
                  <a:cubicBezTo>
                    <a:pt x="57" y="0"/>
                    <a:pt x="60" y="2"/>
                    <a:pt x="62" y="4"/>
                  </a:cubicBezTo>
                  <a:cubicBezTo>
                    <a:pt x="62" y="4"/>
                    <a:pt x="62" y="4"/>
                    <a:pt x="62" y="4"/>
                  </a:cubicBezTo>
                  <a:cubicBezTo>
                    <a:pt x="64" y="6"/>
                    <a:pt x="65" y="9"/>
                    <a:pt x="65" y="12"/>
                  </a:cubicBezTo>
                  <a:cubicBezTo>
                    <a:pt x="65" y="15"/>
                    <a:pt x="64" y="18"/>
                    <a:pt x="62" y="20"/>
                  </a:cubicBezTo>
                  <a:cubicBezTo>
                    <a:pt x="62" y="20"/>
                    <a:pt x="62" y="20"/>
                    <a:pt x="62" y="20"/>
                  </a:cubicBezTo>
                  <a:cubicBezTo>
                    <a:pt x="61" y="21"/>
                    <a:pt x="59" y="22"/>
                    <a:pt x="58" y="22"/>
                  </a:cubicBezTo>
                  <a:cubicBezTo>
                    <a:pt x="58" y="27"/>
                    <a:pt x="58" y="27"/>
                    <a:pt x="58" y="27"/>
                  </a:cubicBezTo>
                  <a:cubicBezTo>
                    <a:pt x="62" y="31"/>
                    <a:pt x="62" y="31"/>
                    <a:pt x="62" y="31"/>
                  </a:cubicBezTo>
                  <a:cubicBezTo>
                    <a:pt x="62" y="46"/>
                    <a:pt x="62" y="46"/>
                    <a:pt x="62" y="46"/>
                  </a:cubicBezTo>
                  <a:cubicBezTo>
                    <a:pt x="46" y="46"/>
                    <a:pt x="46" y="46"/>
                    <a:pt x="46" y="46"/>
                  </a:cubicBezTo>
                  <a:cubicBezTo>
                    <a:pt x="46" y="31"/>
                    <a:pt x="46" y="31"/>
                    <a:pt x="46" y="31"/>
                  </a:cubicBezTo>
                  <a:cubicBezTo>
                    <a:pt x="49" y="27"/>
                    <a:pt x="49" y="27"/>
                    <a:pt x="49" y="27"/>
                  </a:cubicBezTo>
                  <a:cubicBezTo>
                    <a:pt x="49" y="22"/>
                    <a:pt x="49" y="22"/>
                    <a:pt x="49" y="22"/>
                  </a:cubicBezTo>
                  <a:cubicBezTo>
                    <a:pt x="48" y="22"/>
                    <a:pt x="47" y="21"/>
                    <a:pt x="46" y="20"/>
                  </a:cubicBezTo>
                  <a:cubicBezTo>
                    <a:pt x="46" y="20"/>
                    <a:pt x="46" y="20"/>
                    <a:pt x="46" y="20"/>
                  </a:cubicBezTo>
                  <a:cubicBezTo>
                    <a:pt x="43" y="18"/>
                    <a:pt x="42" y="15"/>
                    <a:pt x="42" y="12"/>
                  </a:cubicBezTo>
                  <a:cubicBezTo>
                    <a:pt x="42" y="9"/>
                    <a:pt x="43" y="6"/>
                    <a:pt x="46" y="4"/>
                  </a:cubicBezTo>
                  <a:cubicBezTo>
                    <a:pt x="46" y="4"/>
                    <a:pt x="46" y="4"/>
                    <a:pt x="46" y="4"/>
                  </a:cubicBezTo>
                  <a:cubicBezTo>
                    <a:pt x="48" y="2"/>
                    <a:pt x="50" y="0"/>
                    <a:pt x="54" y="0"/>
                  </a:cubicBezTo>
                  <a:close/>
                  <a:moveTo>
                    <a:pt x="59" y="6"/>
                  </a:moveTo>
                  <a:cubicBezTo>
                    <a:pt x="58" y="5"/>
                    <a:pt x="56" y="4"/>
                    <a:pt x="54" y="4"/>
                  </a:cubicBezTo>
                  <a:cubicBezTo>
                    <a:pt x="51" y="4"/>
                    <a:pt x="49" y="5"/>
                    <a:pt x="48" y="6"/>
                  </a:cubicBezTo>
                  <a:cubicBezTo>
                    <a:pt x="46" y="8"/>
                    <a:pt x="45" y="10"/>
                    <a:pt x="45" y="12"/>
                  </a:cubicBezTo>
                  <a:cubicBezTo>
                    <a:pt x="45" y="14"/>
                    <a:pt x="46" y="16"/>
                    <a:pt x="48" y="18"/>
                  </a:cubicBezTo>
                  <a:cubicBezTo>
                    <a:pt x="48" y="18"/>
                    <a:pt x="49" y="18"/>
                    <a:pt x="49" y="19"/>
                  </a:cubicBezTo>
                  <a:cubicBezTo>
                    <a:pt x="49" y="12"/>
                    <a:pt x="49" y="12"/>
                    <a:pt x="49" y="12"/>
                  </a:cubicBezTo>
                  <a:cubicBezTo>
                    <a:pt x="58" y="12"/>
                    <a:pt x="58" y="12"/>
                    <a:pt x="58" y="12"/>
                  </a:cubicBezTo>
                  <a:cubicBezTo>
                    <a:pt x="58" y="19"/>
                    <a:pt x="58" y="19"/>
                    <a:pt x="58" y="19"/>
                  </a:cubicBezTo>
                  <a:cubicBezTo>
                    <a:pt x="58" y="18"/>
                    <a:pt x="59" y="18"/>
                    <a:pt x="59" y="18"/>
                  </a:cubicBezTo>
                  <a:cubicBezTo>
                    <a:pt x="61" y="16"/>
                    <a:pt x="62" y="14"/>
                    <a:pt x="62" y="12"/>
                  </a:cubicBezTo>
                  <a:cubicBezTo>
                    <a:pt x="62" y="10"/>
                    <a:pt x="61" y="8"/>
                    <a:pt x="59" y="6"/>
                  </a:cubicBezTo>
                  <a:close/>
                  <a:moveTo>
                    <a:pt x="23" y="0"/>
                  </a:moveTo>
                  <a:cubicBezTo>
                    <a:pt x="26" y="0"/>
                    <a:pt x="29" y="2"/>
                    <a:pt x="31" y="4"/>
                  </a:cubicBezTo>
                  <a:cubicBezTo>
                    <a:pt x="31" y="4"/>
                    <a:pt x="31" y="4"/>
                    <a:pt x="31" y="4"/>
                  </a:cubicBezTo>
                  <a:cubicBezTo>
                    <a:pt x="33" y="6"/>
                    <a:pt x="35" y="9"/>
                    <a:pt x="35" y="12"/>
                  </a:cubicBezTo>
                  <a:cubicBezTo>
                    <a:pt x="35" y="15"/>
                    <a:pt x="33" y="18"/>
                    <a:pt x="31" y="20"/>
                  </a:cubicBezTo>
                  <a:cubicBezTo>
                    <a:pt x="31" y="20"/>
                    <a:pt x="31" y="20"/>
                    <a:pt x="31" y="20"/>
                  </a:cubicBezTo>
                  <a:cubicBezTo>
                    <a:pt x="30" y="21"/>
                    <a:pt x="29" y="22"/>
                    <a:pt x="27" y="22"/>
                  </a:cubicBezTo>
                  <a:cubicBezTo>
                    <a:pt x="27" y="27"/>
                    <a:pt x="27" y="27"/>
                    <a:pt x="27" y="27"/>
                  </a:cubicBezTo>
                  <a:cubicBezTo>
                    <a:pt x="31" y="31"/>
                    <a:pt x="31" y="31"/>
                    <a:pt x="31" y="31"/>
                  </a:cubicBezTo>
                  <a:cubicBezTo>
                    <a:pt x="31" y="46"/>
                    <a:pt x="31" y="46"/>
                    <a:pt x="31" y="46"/>
                  </a:cubicBezTo>
                  <a:cubicBezTo>
                    <a:pt x="16" y="46"/>
                    <a:pt x="16" y="46"/>
                    <a:pt x="16" y="46"/>
                  </a:cubicBezTo>
                  <a:cubicBezTo>
                    <a:pt x="16" y="31"/>
                    <a:pt x="16" y="31"/>
                    <a:pt x="16" y="31"/>
                  </a:cubicBezTo>
                  <a:cubicBezTo>
                    <a:pt x="19" y="27"/>
                    <a:pt x="19" y="27"/>
                    <a:pt x="19" y="27"/>
                  </a:cubicBezTo>
                  <a:cubicBezTo>
                    <a:pt x="19" y="22"/>
                    <a:pt x="19" y="22"/>
                    <a:pt x="19" y="22"/>
                  </a:cubicBezTo>
                  <a:cubicBezTo>
                    <a:pt x="17" y="22"/>
                    <a:pt x="16" y="21"/>
                    <a:pt x="15" y="20"/>
                  </a:cubicBezTo>
                  <a:cubicBezTo>
                    <a:pt x="15" y="20"/>
                    <a:pt x="15" y="20"/>
                    <a:pt x="15" y="20"/>
                  </a:cubicBezTo>
                  <a:cubicBezTo>
                    <a:pt x="13" y="18"/>
                    <a:pt x="12" y="15"/>
                    <a:pt x="12" y="12"/>
                  </a:cubicBezTo>
                  <a:cubicBezTo>
                    <a:pt x="12" y="9"/>
                    <a:pt x="13" y="6"/>
                    <a:pt x="15" y="4"/>
                  </a:cubicBezTo>
                  <a:cubicBezTo>
                    <a:pt x="15" y="4"/>
                    <a:pt x="15" y="4"/>
                    <a:pt x="15" y="4"/>
                  </a:cubicBezTo>
                  <a:cubicBezTo>
                    <a:pt x="17" y="2"/>
                    <a:pt x="20" y="0"/>
                    <a:pt x="23" y="0"/>
                  </a:cubicBezTo>
                  <a:close/>
                  <a:moveTo>
                    <a:pt x="29" y="6"/>
                  </a:moveTo>
                  <a:cubicBezTo>
                    <a:pt x="27" y="5"/>
                    <a:pt x="25" y="4"/>
                    <a:pt x="23" y="4"/>
                  </a:cubicBezTo>
                  <a:cubicBezTo>
                    <a:pt x="21" y="4"/>
                    <a:pt x="19" y="5"/>
                    <a:pt x="17" y="6"/>
                  </a:cubicBezTo>
                  <a:cubicBezTo>
                    <a:pt x="16" y="8"/>
                    <a:pt x="15" y="10"/>
                    <a:pt x="15" y="12"/>
                  </a:cubicBezTo>
                  <a:cubicBezTo>
                    <a:pt x="15" y="14"/>
                    <a:pt x="16" y="16"/>
                    <a:pt x="17" y="18"/>
                  </a:cubicBezTo>
                  <a:cubicBezTo>
                    <a:pt x="18" y="18"/>
                    <a:pt x="18" y="18"/>
                    <a:pt x="19" y="19"/>
                  </a:cubicBezTo>
                  <a:cubicBezTo>
                    <a:pt x="19" y="12"/>
                    <a:pt x="19" y="12"/>
                    <a:pt x="19" y="12"/>
                  </a:cubicBezTo>
                  <a:cubicBezTo>
                    <a:pt x="27" y="12"/>
                    <a:pt x="27" y="12"/>
                    <a:pt x="27" y="12"/>
                  </a:cubicBezTo>
                  <a:cubicBezTo>
                    <a:pt x="27" y="19"/>
                    <a:pt x="27" y="19"/>
                    <a:pt x="27" y="19"/>
                  </a:cubicBezTo>
                  <a:cubicBezTo>
                    <a:pt x="28" y="18"/>
                    <a:pt x="28" y="18"/>
                    <a:pt x="29" y="18"/>
                  </a:cubicBezTo>
                  <a:cubicBezTo>
                    <a:pt x="30" y="16"/>
                    <a:pt x="31" y="14"/>
                    <a:pt x="31" y="12"/>
                  </a:cubicBezTo>
                  <a:cubicBezTo>
                    <a:pt x="31" y="10"/>
                    <a:pt x="30" y="8"/>
                    <a:pt x="29" y="6"/>
                  </a:cubicBezTo>
                  <a:close/>
                  <a:moveTo>
                    <a:pt x="22" y="75"/>
                  </a:moveTo>
                  <a:cubicBezTo>
                    <a:pt x="22" y="156"/>
                    <a:pt x="22" y="156"/>
                    <a:pt x="22" y="156"/>
                  </a:cubicBezTo>
                  <a:cubicBezTo>
                    <a:pt x="144" y="156"/>
                    <a:pt x="144" y="156"/>
                    <a:pt x="144" y="156"/>
                  </a:cubicBezTo>
                  <a:cubicBezTo>
                    <a:pt x="144" y="75"/>
                    <a:pt x="144" y="75"/>
                    <a:pt x="144" y="75"/>
                  </a:cubicBezTo>
                  <a:cubicBezTo>
                    <a:pt x="22" y="75"/>
                    <a:pt x="22" y="75"/>
                    <a:pt x="22" y="75"/>
                  </a:cubicBezTo>
                  <a:close/>
                  <a:moveTo>
                    <a:pt x="146" y="64"/>
                  </a:moveTo>
                  <a:cubicBezTo>
                    <a:pt x="22" y="64"/>
                    <a:pt x="22" y="64"/>
                    <a:pt x="22" y="64"/>
                  </a:cubicBezTo>
                  <a:cubicBezTo>
                    <a:pt x="19" y="64"/>
                    <a:pt x="17" y="65"/>
                    <a:pt x="16" y="67"/>
                  </a:cubicBezTo>
                  <a:cubicBezTo>
                    <a:pt x="14" y="68"/>
                    <a:pt x="14" y="70"/>
                    <a:pt x="14" y="72"/>
                  </a:cubicBezTo>
                  <a:cubicBezTo>
                    <a:pt x="14" y="161"/>
                    <a:pt x="14" y="161"/>
                    <a:pt x="14" y="161"/>
                  </a:cubicBezTo>
                  <a:cubicBezTo>
                    <a:pt x="14" y="163"/>
                    <a:pt x="14" y="165"/>
                    <a:pt x="16" y="166"/>
                  </a:cubicBezTo>
                  <a:cubicBezTo>
                    <a:pt x="17" y="168"/>
                    <a:pt x="19" y="169"/>
                    <a:pt x="22" y="169"/>
                  </a:cubicBezTo>
                  <a:cubicBezTo>
                    <a:pt x="146" y="169"/>
                    <a:pt x="146" y="169"/>
                    <a:pt x="146" y="169"/>
                  </a:cubicBezTo>
                  <a:cubicBezTo>
                    <a:pt x="148" y="169"/>
                    <a:pt x="150" y="168"/>
                    <a:pt x="152" y="166"/>
                  </a:cubicBezTo>
                  <a:cubicBezTo>
                    <a:pt x="153" y="165"/>
                    <a:pt x="154" y="163"/>
                    <a:pt x="154" y="161"/>
                  </a:cubicBezTo>
                  <a:cubicBezTo>
                    <a:pt x="154" y="72"/>
                    <a:pt x="154" y="72"/>
                    <a:pt x="154" y="72"/>
                  </a:cubicBezTo>
                  <a:cubicBezTo>
                    <a:pt x="154" y="70"/>
                    <a:pt x="153" y="68"/>
                    <a:pt x="152" y="67"/>
                  </a:cubicBezTo>
                  <a:cubicBezTo>
                    <a:pt x="150" y="65"/>
                    <a:pt x="148" y="64"/>
                    <a:pt x="146" y="6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2079698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ppt_w</p:attrName>
                                        </p:attrNameLst>
                                      </p:cBhvr>
                                      <p:tavLst>
                                        <p:tav tm="0">
                                          <p:val>
                                            <p:fltVal val="0"/>
                                          </p:val>
                                        </p:tav>
                                        <p:tav tm="100000">
                                          <p:val>
                                            <p:strVal val="#ppt_w"/>
                                          </p:val>
                                        </p:tav>
                                      </p:tavLst>
                                    </p:anim>
                                    <p:anim calcmode="lin" valueType="num">
                                      <p:cBhvr>
                                        <p:cTn id="17" dur="500" fill="hold"/>
                                        <p:tgtEl>
                                          <p:spTgt spid="24"/>
                                        </p:tgtEl>
                                        <p:attrNameLst>
                                          <p:attrName>ppt_h</p:attrName>
                                        </p:attrNameLst>
                                      </p:cBhvr>
                                      <p:tavLst>
                                        <p:tav tm="0">
                                          <p:val>
                                            <p:fltVal val="0"/>
                                          </p:val>
                                        </p:tav>
                                        <p:tav tm="100000">
                                          <p:val>
                                            <p:strVal val="#ppt_h"/>
                                          </p:val>
                                        </p:tav>
                                      </p:tavLst>
                                    </p:anim>
                                    <p:animEffect transition="in" filter="fade">
                                      <p:cBhvr>
                                        <p:cTn id="1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2360923" y="2824237"/>
            <a:ext cx="9109012" cy="1384995"/>
            <a:chOff x="4933525" y="2542866"/>
            <a:chExt cx="9109012" cy="1384995"/>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itchFamily="34" charset="-122"/>
                  <a:ea typeface="微软雅黑" pitchFamily="34" charset="-122"/>
                </a:rPr>
                <a:t>ESP</a:t>
              </a:r>
              <a:endParaRPr lang="zh-CN" altLang="en-US" sz="2800" b="1" dirty="0">
                <a:solidFill>
                  <a:schemeClr val="bg1"/>
                </a:solidFill>
                <a:latin typeface="微软雅黑" pitchFamily="34" charset="-122"/>
                <a:ea typeface="微软雅黑" pitchFamily="34" charset="-122"/>
              </a:endParaRP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542866"/>
              <a:ext cx="705826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栈指针寄存器</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extended stack pointer</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），其内存放着一个指针，该指针永远指向系统栈最上面一个栈帧的栈顶。</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2360923" y="4556491"/>
            <a:ext cx="9109012" cy="1384995"/>
            <a:chOff x="4933525" y="2379590"/>
            <a:chExt cx="9109012" cy="1384995"/>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微软雅黑" pitchFamily="34" charset="-122"/>
                  <a:ea typeface="微软雅黑" pitchFamily="34" charset="-122"/>
                </a:rPr>
                <a:t>EBP</a:t>
              </a:r>
              <a:endParaRPr lang="zh-CN" altLang="en-US" sz="2800" b="1" dirty="0">
                <a:solidFill>
                  <a:schemeClr val="bg1"/>
                </a:solidFill>
                <a:latin typeface="微软雅黑" pitchFamily="34" charset="-122"/>
                <a:ea typeface="微软雅黑" pitchFamily="34" charset="-122"/>
              </a:endParaRP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379590"/>
              <a:ext cx="705826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基址指针寄存器</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extended base pointer</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），其内存放着一个指针，该指针永远指向系统栈最上面一个栈帧的底部。</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1209166" y="950099"/>
            <a:ext cx="10440418" cy="1718227"/>
          </a:xfrm>
          <a:prstGeom prst="rect">
            <a:avLst/>
          </a:prstGeom>
        </p:spPr>
        <p:txBody>
          <a:bodyPr wrap="square">
            <a:spAutoFit/>
          </a:bodyPr>
          <a:lstStyle/>
          <a:p>
            <a:pPr marL="342900" indent="-342900">
              <a:lnSpc>
                <a:spcPct val="130000"/>
              </a:lnSpc>
              <a:buClr>
                <a:srgbClr val="007DFA"/>
              </a:buClr>
              <a:buFont typeface="Wingdings" panose="05000000000000000000" pitchFamily="2" charset="2"/>
              <a:buChar char="n"/>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每一个函数独占自己的栈帧空间。当前正在运行的函数的栈帧总是在栈顶。</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Win32</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系统提供两个特殊的寄存器用于标识位于系统栈顶端的栈帧：</a:t>
            </a:r>
          </a:p>
        </p:txBody>
      </p:sp>
    </p:spTree>
    <p:extLst>
      <p:ext uri="{BB962C8B-B14F-4D97-AF65-F5344CB8AC3E}">
        <p14:creationId xmlns:p14="http://schemas.microsoft.com/office/powerpoint/2010/main" val="346031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077827" y="1132849"/>
            <a:ext cx="10657184" cy="825883"/>
          </a:xfrm>
          <a:prstGeom prst="rect">
            <a:avLst/>
          </a:prstGeom>
          <a:noFill/>
        </p:spPr>
        <p:txBody>
          <a:bodyPr wrap="square" lIns="86376" tIns="43188" rIns="86376" bIns="43188" rtlCol="0">
            <a:spAutoFit/>
          </a:bodyPr>
          <a:lstStyle/>
          <a:p>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之间的内存空间为当前栈帧，</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标识了当前栈帧的底部，</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标识了当前栈帧的顶部。</a:t>
            </a:r>
            <a:endPar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nvGrpSpPr>
          <p:cNvPr id="5" name="组合 4">
            <a:extLst>
              <a:ext uri="{FF2B5EF4-FFF2-40B4-BE49-F238E27FC236}">
                <a16:creationId xmlns:a16="http://schemas.microsoft.com/office/drawing/2014/main" xmlns="" id="{481363C0-8AA0-48EC-88CC-FF8C4B3301F8}"/>
              </a:ext>
            </a:extLst>
          </p:cNvPr>
          <p:cNvGrpSpPr/>
          <p:nvPr/>
        </p:nvGrpSpPr>
        <p:grpSpPr>
          <a:xfrm>
            <a:off x="668735" y="519981"/>
            <a:ext cx="2147050" cy="519471"/>
            <a:chOff x="596727" y="864606"/>
            <a:chExt cx="2147050" cy="519471"/>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64606"/>
              <a:ext cx="2147050" cy="519471"/>
              <a:chOff x="1420106" y="1392120"/>
              <a:chExt cx="2147050" cy="51947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13529" y="887198"/>
                <a:ext cx="508859" cy="153992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68759" y="1392120"/>
                <a:ext cx="159839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函数栈帧</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grpSp>
        <p:sp>
          <p:nvSpPr>
            <p:cNvPr id="27" name="Freeform 457">
              <a:extLst>
                <a:ext uri="{FF2B5EF4-FFF2-40B4-BE49-F238E27FC236}">
                  <a16:creationId xmlns:a16="http://schemas.microsoft.com/office/drawing/2014/main" xmlns="" id="{CCA638BE-EE1D-4DC2-AEF2-5FFF2415D604}"/>
                </a:ext>
              </a:extLst>
            </p:cNvPr>
            <p:cNvSpPr>
              <a:spLocks noEditPoints="1"/>
            </p:cNvSpPr>
            <p:nvPr/>
          </p:nvSpPr>
          <p:spPr bwMode="auto">
            <a:xfrm>
              <a:off x="777125" y="941278"/>
              <a:ext cx="268452" cy="376735"/>
            </a:xfrm>
            <a:custGeom>
              <a:avLst/>
              <a:gdLst>
                <a:gd name="T0" fmla="*/ 161 w 167"/>
                <a:gd name="T1" fmla="*/ 176 h 234"/>
                <a:gd name="T2" fmla="*/ 7 w 167"/>
                <a:gd name="T3" fmla="*/ 57 h 234"/>
                <a:gd name="T4" fmla="*/ 152 w 167"/>
                <a:gd name="T5" fmla="*/ 214 h 234"/>
                <a:gd name="T6" fmla="*/ 137 w 167"/>
                <a:gd name="T7" fmla="*/ 188 h 234"/>
                <a:gd name="T8" fmla="*/ 133 w 167"/>
                <a:gd name="T9" fmla="*/ 222 h 234"/>
                <a:gd name="T10" fmla="*/ 138 w 167"/>
                <a:gd name="T11" fmla="*/ 228 h 234"/>
                <a:gd name="T12" fmla="*/ 148 w 167"/>
                <a:gd name="T13" fmla="*/ 215 h 234"/>
                <a:gd name="T14" fmla="*/ 122 w 167"/>
                <a:gd name="T15" fmla="*/ 230 h 234"/>
                <a:gd name="T16" fmla="*/ 122 w 167"/>
                <a:gd name="T17" fmla="*/ 203 h 234"/>
                <a:gd name="T18" fmla="*/ 106 w 167"/>
                <a:gd name="T19" fmla="*/ 214 h 234"/>
                <a:gd name="T20" fmla="*/ 120 w 167"/>
                <a:gd name="T21" fmla="*/ 228 h 234"/>
                <a:gd name="T22" fmla="*/ 110 w 167"/>
                <a:gd name="T23" fmla="*/ 222 h 234"/>
                <a:gd name="T24" fmla="*/ 84 w 167"/>
                <a:gd name="T25" fmla="*/ 234 h 234"/>
                <a:gd name="T26" fmla="*/ 88 w 167"/>
                <a:gd name="T27" fmla="*/ 212 h 234"/>
                <a:gd name="T28" fmla="*/ 80 w 167"/>
                <a:gd name="T29" fmla="*/ 207 h 234"/>
                <a:gd name="T30" fmla="*/ 76 w 167"/>
                <a:gd name="T31" fmla="*/ 230 h 234"/>
                <a:gd name="T32" fmla="*/ 78 w 167"/>
                <a:gd name="T33" fmla="*/ 216 h 234"/>
                <a:gd name="T34" fmla="*/ 92 w 167"/>
                <a:gd name="T35" fmla="*/ 222 h 234"/>
                <a:gd name="T36" fmla="*/ 62 w 167"/>
                <a:gd name="T37" fmla="*/ 214 h 234"/>
                <a:gd name="T38" fmla="*/ 46 w 167"/>
                <a:gd name="T39" fmla="*/ 188 h 234"/>
                <a:gd name="T40" fmla="*/ 42 w 167"/>
                <a:gd name="T41" fmla="*/ 222 h 234"/>
                <a:gd name="T42" fmla="*/ 48 w 167"/>
                <a:gd name="T43" fmla="*/ 228 h 234"/>
                <a:gd name="T44" fmla="*/ 58 w 167"/>
                <a:gd name="T45" fmla="*/ 215 h 234"/>
                <a:gd name="T46" fmla="*/ 31 w 167"/>
                <a:gd name="T47" fmla="*/ 230 h 234"/>
                <a:gd name="T48" fmla="*/ 31 w 167"/>
                <a:gd name="T49" fmla="*/ 203 h 234"/>
                <a:gd name="T50" fmla="*/ 15 w 167"/>
                <a:gd name="T51" fmla="*/ 214 h 234"/>
                <a:gd name="T52" fmla="*/ 29 w 167"/>
                <a:gd name="T53" fmla="*/ 228 h 234"/>
                <a:gd name="T54" fmla="*/ 19 w 167"/>
                <a:gd name="T55" fmla="*/ 222 h 234"/>
                <a:gd name="T56" fmla="*/ 144 w 167"/>
                <a:gd name="T57" fmla="*/ 0 h 234"/>
                <a:gd name="T58" fmla="*/ 148 w 167"/>
                <a:gd name="T59" fmla="*/ 22 h 234"/>
                <a:gd name="T60" fmla="*/ 140 w 167"/>
                <a:gd name="T61" fmla="*/ 27 h 234"/>
                <a:gd name="T62" fmla="*/ 136 w 167"/>
                <a:gd name="T63" fmla="*/ 4 h 234"/>
                <a:gd name="T64" fmla="*/ 138 w 167"/>
                <a:gd name="T65" fmla="*/ 18 h 234"/>
                <a:gd name="T66" fmla="*/ 152 w 167"/>
                <a:gd name="T67" fmla="*/ 12 h 234"/>
                <a:gd name="T68" fmla="*/ 122 w 167"/>
                <a:gd name="T69" fmla="*/ 20 h 234"/>
                <a:gd name="T70" fmla="*/ 107 w 167"/>
                <a:gd name="T71" fmla="*/ 46 h 234"/>
                <a:gd name="T72" fmla="*/ 103 w 167"/>
                <a:gd name="T73" fmla="*/ 12 h 234"/>
                <a:gd name="T74" fmla="*/ 108 w 167"/>
                <a:gd name="T75" fmla="*/ 6 h 234"/>
                <a:gd name="T76" fmla="*/ 118 w 167"/>
                <a:gd name="T77" fmla="*/ 19 h 234"/>
                <a:gd name="T78" fmla="*/ 92 w 167"/>
                <a:gd name="T79" fmla="*/ 4 h 234"/>
                <a:gd name="T80" fmla="*/ 92 w 167"/>
                <a:gd name="T81" fmla="*/ 31 h 234"/>
                <a:gd name="T82" fmla="*/ 76 w 167"/>
                <a:gd name="T83" fmla="*/ 20 h 234"/>
                <a:gd name="T84" fmla="*/ 90 w 167"/>
                <a:gd name="T85" fmla="*/ 6 h 234"/>
                <a:gd name="T86" fmla="*/ 80 w 167"/>
                <a:gd name="T87" fmla="*/ 12 h 234"/>
                <a:gd name="T88" fmla="*/ 54 w 167"/>
                <a:gd name="T89" fmla="*/ 0 h 234"/>
                <a:gd name="T90" fmla="*/ 58 w 167"/>
                <a:gd name="T91" fmla="*/ 22 h 234"/>
                <a:gd name="T92" fmla="*/ 49 w 167"/>
                <a:gd name="T93" fmla="*/ 27 h 234"/>
                <a:gd name="T94" fmla="*/ 46 w 167"/>
                <a:gd name="T95" fmla="*/ 4 h 234"/>
                <a:gd name="T96" fmla="*/ 48 w 167"/>
                <a:gd name="T97" fmla="*/ 18 h 234"/>
                <a:gd name="T98" fmla="*/ 62 w 167"/>
                <a:gd name="T99" fmla="*/ 12 h 234"/>
                <a:gd name="T100" fmla="*/ 31 w 167"/>
                <a:gd name="T101" fmla="*/ 20 h 234"/>
                <a:gd name="T102" fmla="*/ 16 w 167"/>
                <a:gd name="T103" fmla="*/ 46 h 234"/>
                <a:gd name="T104" fmla="*/ 12 w 167"/>
                <a:gd name="T105" fmla="*/ 12 h 234"/>
                <a:gd name="T106" fmla="*/ 17 w 167"/>
                <a:gd name="T107" fmla="*/ 6 h 234"/>
                <a:gd name="T108" fmla="*/ 27 w 167"/>
                <a:gd name="T109" fmla="*/ 19 h 234"/>
                <a:gd name="T110" fmla="*/ 144 w 167"/>
                <a:gd name="T111" fmla="*/ 156 h 234"/>
                <a:gd name="T112" fmla="*/ 14 w 167"/>
                <a:gd name="T113" fmla="*/ 72 h 234"/>
                <a:gd name="T114" fmla="*/ 154 w 167"/>
                <a:gd name="T115" fmla="*/ 161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7" h="234">
                  <a:moveTo>
                    <a:pt x="22" y="51"/>
                  </a:moveTo>
                  <a:cubicBezTo>
                    <a:pt x="146" y="51"/>
                    <a:pt x="146" y="51"/>
                    <a:pt x="146" y="51"/>
                  </a:cubicBezTo>
                  <a:cubicBezTo>
                    <a:pt x="152" y="51"/>
                    <a:pt x="157" y="54"/>
                    <a:pt x="161" y="57"/>
                  </a:cubicBezTo>
                  <a:cubicBezTo>
                    <a:pt x="165" y="61"/>
                    <a:pt x="167" y="67"/>
                    <a:pt x="167" y="72"/>
                  </a:cubicBezTo>
                  <a:cubicBezTo>
                    <a:pt x="167" y="161"/>
                    <a:pt x="167" y="161"/>
                    <a:pt x="167" y="161"/>
                  </a:cubicBezTo>
                  <a:cubicBezTo>
                    <a:pt x="167" y="167"/>
                    <a:pt x="165" y="172"/>
                    <a:pt x="161" y="176"/>
                  </a:cubicBezTo>
                  <a:cubicBezTo>
                    <a:pt x="157" y="180"/>
                    <a:pt x="152" y="182"/>
                    <a:pt x="146" y="182"/>
                  </a:cubicBezTo>
                  <a:cubicBezTo>
                    <a:pt x="22" y="182"/>
                    <a:pt x="22" y="182"/>
                    <a:pt x="22" y="182"/>
                  </a:cubicBezTo>
                  <a:cubicBezTo>
                    <a:pt x="16" y="182"/>
                    <a:pt x="10" y="180"/>
                    <a:pt x="7" y="176"/>
                  </a:cubicBezTo>
                  <a:cubicBezTo>
                    <a:pt x="3" y="172"/>
                    <a:pt x="0" y="167"/>
                    <a:pt x="0" y="161"/>
                  </a:cubicBezTo>
                  <a:cubicBezTo>
                    <a:pt x="0" y="72"/>
                    <a:pt x="0" y="72"/>
                    <a:pt x="0" y="72"/>
                  </a:cubicBezTo>
                  <a:cubicBezTo>
                    <a:pt x="0" y="67"/>
                    <a:pt x="3" y="61"/>
                    <a:pt x="7" y="57"/>
                  </a:cubicBezTo>
                  <a:cubicBezTo>
                    <a:pt x="10" y="54"/>
                    <a:pt x="16" y="51"/>
                    <a:pt x="22" y="51"/>
                  </a:cubicBezTo>
                  <a:close/>
                  <a:moveTo>
                    <a:pt x="144" y="234"/>
                  </a:moveTo>
                  <a:cubicBezTo>
                    <a:pt x="147" y="234"/>
                    <a:pt x="150" y="232"/>
                    <a:pt x="152" y="230"/>
                  </a:cubicBezTo>
                  <a:cubicBezTo>
                    <a:pt x="152" y="230"/>
                    <a:pt x="152" y="230"/>
                    <a:pt x="152" y="230"/>
                  </a:cubicBezTo>
                  <a:cubicBezTo>
                    <a:pt x="154" y="228"/>
                    <a:pt x="155" y="225"/>
                    <a:pt x="155" y="222"/>
                  </a:cubicBezTo>
                  <a:cubicBezTo>
                    <a:pt x="155" y="219"/>
                    <a:pt x="154" y="216"/>
                    <a:pt x="152" y="214"/>
                  </a:cubicBezTo>
                  <a:cubicBezTo>
                    <a:pt x="152" y="214"/>
                    <a:pt x="152" y="214"/>
                    <a:pt x="152" y="214"/>
                  </a:cubicBezTo>
                  <a:cubicBezTo>
                    <a:pt x="151" y="213"/>
                    <a:pt x="150" y="212"/>
                    <a:pt x="148" y="212"/>
                  </a:cubicBezTo>
                  <a:cubicBezTo>
                    <a:pt x="148" y="207"/>
                    <a:pt x="148" y="207"/>
                    <a:pt x="148" y="207"/>
                  </a:cubicBezTo>
                  <a:cubicBezTo>
                    <a:pt x="152" y="203"/>
                    <a:pt x="152" y="203"/>
                    <a:pt x="152" y="203"/>
                  </a:cubicBezTo>
                  <a:cubicBezTo>
                    <a:pt x="152" y="188"/>
                    <a:pt x="152" y="188"/>
                    <a:pt x="152" y="188"/>
                  </a:cubicBezTo>
                  <a:cubicBezTo>
                    <a:pt x="137" y="188"/>
                    <a:pt x="137" y="188"/>
                    <a:pt x="137" y="188"/>
                  </a:cubicBezTo>
                  <a:cubicBezTo>
                    <a:pt x="137" y="203"/>
                    <a:pt x="137" y="203"/>
                    <a:pt x="137" y="203"/>
                  </a:cubicBezTo>
                  <a:cubicBezTo>
                    <a:pt x="140" y="207"/>
                    <a:pt x="140" y="207"/>
                    <a:pt x="140" y="207"/>
                  </a:cubicBezTo>
                  <a:cubicBezTo>
                    <a:pt x="140" y="212"/>
                    <a:pt x="140" y="212"/>
                    <a:pt x="140" y="212"/>
                  </a:cubicBezTo>
                  <a:cubicBezTo>
                    <a:pt x="138" y="212"/>
                    <a:pt x="137" y="213"/>
                    <a:pt x="136" y="214"/>
                  </a:cubicBezTo>
                  <a:cubicBezTo>
                    <a:pt x="136" y="214"/>
                    <a:pt x="136" y="214"/>
                    <a:pt x="136" y="214"/>
                  </a:cubicBezTo>
                  <a:cubicBezTo>
                    <a:pt x="134" y="216"/>
                    <a:pt x="133" y="219"/>
                    <a:pt x="133" y="222"/>
                  </a:cubicBezTo>
                  <a:cubicBezTo>
                    <a:pt x="133" y="225"/>
                    <a:pt x="134" y="228"/>
                    <a:pt x="136" y="230"/>
                  </a:cubicBezTo>
                  <a:cubicBezTo>
                    <a:pt x="136" y="230"/>
                    <a:pt x="136" y="230"/>
                    <a:pt x="136" y="230"/>
                  </a:cubicBezTo>
                  <a:cubicBezTo>
                    <a:pt x="138" y="232"/>
                    <a:pt x="141" y="234"/>
                    <a:pt x="144" y="234"/>
                  </a:cubicBezTo>
                  <a:close/>
                  <a:moveTo>
                    <a:pt x="150" y="228"/>
                  </a:moveTo>
                  <a:cubicBezTo>
                    <a:pt x="148" y="229"/>
                    <a:pt x="146" y="230"/>
                    <a:pt x="144" y="230"/>
                  </a:cubicBezTo>
                  <a:cubicBezTo>
                    <a:pt x="142" y="230"/>
                    <a:pt x="140" y="229"/>
                    <a:pt x="138" y="228"/>
                  </a:cubicBezTo>
                  <a:cubicBezTo>
                    <a:pt x="137" y="226"/>
                    <a:pt x="136" y="224"/>
                    <a:pt x="136" y="222"/>
                  </a:cubicBezTo>
                  <a:cubicBezTo>
                    <a:pt x="136" y="220"/>
                    <a:pt x="137" y="218"/>
                    <a:pt x="138" y="216"/>
                  </a:cubicBezTo>
                  <a:cubicBezTo>
                    <a:pt x="139" y="216"/>
                    <a:pt x="139" y="216"/>
                    <a:pt x="140" y="215"/>
                  </a:cubicBezTo>
                  <a:cubicBezTo>
                    <a:pt x="140" y="222"/>
                    <a:pt x="140" y="222"/>
                    <a:pt x="140" y="222"/>
                  </a:cubicBezTo>
                  <a:cubicBezTo>
                    <a:pt x="148" y="222"/>
                    <a:pt x="148" y="222"/>
                    <a:pt x="148" y="222"/>
                  </a:cubicBezTo>
                  <a:cubicBezTo>
                    <a:pt x="148" y="215"/>
                    <a:pt x="148" y="215"/>
                    <a:pt x="148" y="215"/>
                  </a:cubicBezTo>
                  <a:cubicBezTo>
                    <a:pt x="149" y="215"/>
                    <a:pt x="149" y="216"/>
                    <a:pt x="150" y="216"/>
                  </a:cubicBezTo>
                  <a:cubicBezTo>
                    <a:pt x="151" y="218"/>
                    <a:pt x="152" y="220"/>
                    <a:pt x="152" y="222"/>
                  </a:cubicBezTo>
                  <a:cubicBezTo>
                    <a:pt x="152" y="224"/>
                    <a:pt x="151" y="226"/>
                    <a:pt x="150" y="228"/>
                  </a:cubicBezTo>
                  <a:close/>
                  <a:moveTo>
                    <a:pt x="114" y="234"/>
                  </a:moveTo>
                  <a:cubicBezTo>
                    <a:pt x="117" y="234"/>
                    <a:pt x="120" y="232"/>
                    <a:pt x="122" y="230"/>
                  </a:cubicBezTo>
                  <a:cubicBezTo>
                    <a:pt x="122" y="230"/>
                    <a:pt x="122" y="230"/>
                    <a:pt x="122" y="230"/>
                  </a:cubicBezTo>
                  <a:cubicBezTo>
                    <a:pt x="124" y="228"/>
                    <a:pt x="126" y="225"/>
                    <a:pt x="126" y="222"/>
                  </a:cubicBezTo>
                  <a:cubicBezTo>
                    <a:pt x="126" y="219"/>
                    <a:pt x="124" y="216"/>
                    <a:pt x="122" y="214"/>
                  </a:cubicBezTo>
                  <a:cubicBezTo>
                    <a:pt x="122" y="214"/>
                    <a:pt x="122" y="214"/>
                    <a:pt x="122" y="214"/>
                  </a:cubicBezTo>
                  <a:cubicBezTo>
                    <a:pt x="121" y="213"/>
                    <a:pt x="120" y="212"/>
                    <a:pt x="118" y="212"/>
                  </a:cubicBezTo>
                  <a:cubicBezTo>
                    <a:pt x="118" y="207"/>
                    <a:pt x="118" y="207"/>
                    <a:pt x="118" y="207"/>
                  </a:cubicBezTo>
                  <a:cubicBezTo>
                    <a:pt x="122" y="203"/>
                    <a:pt x="122" y="203"/>
                    <a:pt x="122" y="203"/>
                  </a:cubicBezTo>
                  <a:cubicBezTo>
                    <a:pt x="122" y="188"/>
                    <a:pt x="122" y="188"/>
                    <a:pt x="122" y="188"/>
                  </a:cubicBezTo>
                  <a:cubicBezTo>
                    <a:pt x="107" y="188"/>
                    <a:pt x="107" y="188"/>
                    <a:pt x="107" y="188"/>
                  </a:cubicBezTo>
                  <a:cubicBezTo>
                    <a:pt x="107" y="203"/>
                    <a:pt x="107" y="203"/>
                    <a:pt x="107" y="203"/>
                  </a:cubicBezTo>
                  <a:cubicBezTo>
                    <a:pt x="110" y="207"/>
                    <a:pt x="110" y="207"/>
                    <a:pt x="110" y="207"/>
                  </a:cubicBezTo>
                  <a:cubicBezTo>
                    <a:pt x="110" y="212"/>
                    <a:pt x="110" y="212"/>
                    <a:pt x="110" y="212"/>
                  </a:cubicBezTo>
                  <a:cubicBezTo>
                    <a:pt x="109" y="212"/>
                    <a:pt x="107" y="213"/>
                    <a:pt x="106" y="214"/>
                  </a:cubicBezTo>
                  <a:cubicBezTo>
                    <a:pt x="106" y="214"/>
                    <a:pt x="106" y="214"/>
                    <a:pt x="106" y="214"/>
                  </a:cubicBezTo>
                  <a:cubicBezTo>
                    <a:pt x="104" y="216"/>
                    <a:pt x="103" y="219"/>
                    <a:pt x="103" y="222"/>
                  </a:cubicBezTo>
                  <a:cubicBezTo>
                    <a:pt x="103" y="225"/>
                    <a:pt x="104" y="228"/>
                    <a:pt x="106" y="230"/>
                  </a:cubicBezTo>
                  <a:cubicBezTo>
                    <a:pt x="106" y="230"/>
                    <a:pt x="106" y="230"/>
                    <a:pt x="106" y="230"/>
                  </a:cubicBezTo>
                  <a:cubicBezTo>
                    <a:pt x="108" y="232"/>
                    <a:pt x="111" y="234"/>
                    <a:pt x="114" y="234"/>
                  </a:cubicBezTo>
                  <a:close/>
                  <a:moveTo>
                    <a:pt x="120" y="228"/>
                  </a:moveTo>
                  <a:cubicBezTo>
                    <a:pt x="119" y="229"/>
                    <a:pt x="116" y="230"/>
                    <a:pt x="114" y="230"/>
                  </a:cubicBezTo>
                  <a:cubicBezTo>
                    <a:pt x="112" y="230"/>
                    <a:pt x="110" y="229"/>
                    <a:pt x="108" y="228"/>
                  </a:cubicBezTo>
                  <a:cubicBezTo>
                    <a:pt x="107" y="226"/>
                    <a:pt x="106" y="224"/>
                    <a:pt x="106" y="222"/>
                  </a:cubicBezTo>
                  <a:cubicBezTo>
                    <a:pt x="106" y="220"/>
                    <a:pt x="107" y="218"/>
                    <a:pt x="108" y="216"/>
                  </a:cubicBezTo>
                  <a:cubicBezTo>
                    <a:pt x="109" y="216"/>
                    <a:pt x="109" y="216"/>
                    <a:pt x="110" y="215"/>
                  </a:cubicBezTo>
                  <a:cubicBezTo>
                    <a:pt x="110" y="222"/>
                    <a:pt x="110" y="222"/>
                    <a:pt x="110" y="222"/>
                  </a:cubicBezTo>
                  <a:cubicBezTo>
                    <a:pt x="118" y="222"/>
                    <a:pt x="118" y="222"/>
                    <a:pt x="118" y="222"/>
                  </a:cubicBezTo>
                  <a:cubicBezTo>
                    <a:pt x="118" y="215"/>
                    <a:pt x="118" y="215"/>
                    <a:pt x="118" y="215"/>
                  </a:cubicBezTo>
                  <a:cubicBezTo>
                    <a:pt x="119" y="215"/>
                    <a:pt x="120" y="216"/>
                    <a:pt x="120" y="216"/>
                  </a:cubicBezTo>
                  <a:cubicBezTo>
                    <a:pt x="121" y="218"/>
                    <a:pt x="122" y="220"/>
                    <a:pt x="122" y="222"/>
                  </a:cubicBezTo>
                  <a:cubicBezTo>
                    <a:pt x="122" y="224"/>
                    <a:pt x="121" y="226"/>
                    <a:pt x="120" y="228"/>
                  </a:cubicBezTo>
                  <a:close/>
                  <a:moveTo>
                    <a:pt x="84" y="234"/>
                  </a:moveTo>
                  <a:cubicBezTo>
                    <a:pt x="87" y="234"/>
                    <a:pt x="90" y="232"/>
                    <a:pt x="92" y="230"/>
                  </a:cubicBezTo>
                  <a:cubicBezTo>
                    <a:pt x="92" y="230"/>
                    <a:pt x="92" y="230"/>
                    <a:pt x="92" y="230"/>
                  </a:cubicBezTo>
                  <a:cubicBezTo>
                    <a:pt x="94" y="228"/>
                    <a:pt x="95" y="225"/>
                    <a:pt x="95" y="222"/>
                  </a:cubicBezTo>
                  <a:cubicBezTo>
                    <a:pt x="95" y="219"/>
                    <a:pt x="94" y="216"/>
                    <a:pt x="92" y="214"/>
                  </a:cubicBezTo>
                  <a:cubicBezTo>
                    <a:pt x="92" y="214"/>
                    <a:pt x="92" y="214"/>
                    <a:pt x="92" y="214"/>
                  </a:cubicBezTo>
                  <a:cubicBezTo>
                    <a:pt x="91" y="213"/>
                    <a:pt x="89" y="212"/>
                    <a:pt x="88" y="212"/>
                  </a:cubicBezTo>
                  <a:cubicBezTo>
                    <a:pt x="88" y="207"/>
                    <a:pt x="88" y="207"/>
                    <a:pt x="88" y="207"/>
                  </a:cubicBezTo>
                  <a:cubicBezTo>
                    <a:pt x="92" y="203"/>
                    <a:pt x="92" y="203"/>
                    <a:pt x="92" y="203"/>
                  </a:cubicBezTo>
                  <a:cubicBezTo>
                    <a:pt x="92" y="188"/>
                    <a:pt x="92" y="188"/>
                    <a:pt x="92" y="188"/>
                  </a:cubicBezTo>
                  <a:cubicBezTo>
                    <a:pt x="76" y="188"/>
                    <a:pt x="76" y="188"/>
                    <a:pt x="76" y="188"/>
                  </a:cubicBezTo>
                  <a:cubicBezTo>
                    <a:pt x="76" y="203"/>
                    <a:pt x="76" y="203"/>
                    <a:pt x="76" y="203"/>
                  </a:cubicBezTo>
                  <a:cubicBezTo>
                    <a:pt x="80" y="207"/>
                    <a:pt x="80" y="207"/>
                    <a:pt x="80" y="207"/>
                  </a:cubicBezTo>
                  <a:cubicBezTo>
                    <a:pt x="80" y="212"/>
                    <a:pt x="80" y="212"/>
                    <a:pt x="80" y="212"/>
                  </a:cubicBezTo>
                  <a:cubicBezTo>
                    <a:pt x="78" y="212"/>
                    <a:pt x="77" y="213"/>
                    <a:pt x="76" y="214"/>
                  </a:cubicBezTo>
                  <a:cubicBezTo>
                    <a:pt x="76" y="214"/>
                    <a:pt x="76" y="214"/>
                    <a:pt x="76" y="214"/>
                  </a:cubicBezTo>
                  <a:cubicBezTo>
                    <a:pt x="74" y="216"/>
                    <a:pt x="72" y="219"/>
                    <a:pt x="72" y="222"/>
                  </a:cubicBezTo>
                  <a:cubicBezTo>
                    <a:pt x="72" y="225"/>
                    <a:pt x="74" y="228"/>
                    <a:pt x="76" y="230"/>
                  </a:cubicBezTo>
                  <a:cubicBezTo>
                    <a:pt x="76" y="230"/>
                    <a:pt x="76" y="230"/>
                    <a:pt x="76" y="230"/>
                  </a:cubicBezTo>
                  <a:cubicBezTo>
                    <a:pt x="78" y="232"/>
                    <a:pt x="81" y="234"/>
                    <a:pt x="84" y="234"/>
                  </a:cubicBezTo>
                  <a:close/>
                  <a:moveTo>
                    <a:pt x="90" y="228"/>
                  </a:moveTo>
                  <a:cubicBezTo>
                    <a:pt x="88" y="229"/>
                    <a:pt x="86" y="230"/>
                    <a:pt x="84" y="230"/>
                  </a:cubicBezTo>
                  <a:cubicBezTo>
                    <a:pt x="81" y="230"/>
                    <a:pt x="79" y="229"/>
                    <a:pt x="78" y="228"/>
                  </a:cubicBezTo>
                  <a:cubicBezTo>
                    <a:pt x="77" y="226"/>
                    <a:pt x="76" y="224"/>
                    <a:pt x="76" y="222"/>
                  </a:cubicBezTo>
                  <a:cubicBezTo>
                    <a:pt x="76" y="220"/>
                    <a:pt x="77" y="218"/>
                    <a:pt x="78" y="216"/>
                  </a:cubicBezTo>
                  <a:cubicBezTo>
                    <a:pt x="78" y="216"/>
                    <a:pt x="79" y="216"/>
                    <a:pt x="80" y="215"/>
                  </a:cubicBezTo>
                  <a:cubicBezTo>
                    <a:pt x="80" y="222"/>
                    <a:pt x="80" y="222"/>
                    <a:pt x="80" y="222"/>
                  </a:cubicBezTo>
                  <a:cubicBezTo>
                    <a:pt x="88" y="222"/>
                    <a:pt x="88" y="222"/>
                    <a:pt x="88" y="222"/>
                  </a:cubicBezTo>
                  <a:cubicBezTo>
                    <a:pt x="88" y="215"/>
                    <a:pt x="88" y="215"/>
                    <a:pt x="88" y="215"/>
                  </a:cubicBezTo>
                  <a:cubicBezTo>
                    <a:pt x="88" y="215"/>
                    <a:pt x="89" y="216"/>
                    <a:pt x="90" y="216"/>
                  </a:cubicBezTo>
                  <a:cubicBezTo>
                    <a:pt x="91" y="218"/>
                    <a:pt x="92" y="220"/>
                    <a:pt x="92" y="222"/>
                  </a:cubicBezTo>
                  <a:cubicBezTo>
                    <a:pt x="92" y="224"/>
                    <a:pt x="91" y="226"/>
                    <a:pt x="90" y="228"/>
                  </a:cubicBezTo>
                  <a:close/>
                  <a:moveTo>
                    <a:pt x="54" y="234"/>
                  </a:moveTo>
                  <a:cubicBezTo>
                    <a:pt x="57" y="234"/>
                    <a:pt x="60" y="232"/>
                    <a:pt x="62" y="230"/>
                  </a:cubicBezTo>
                  <a:cubicBezTo>
                    <a:pt x="62" y="230"/>
                    <a:pt x="62" y="230"/>
                    <a:pt x="62" y="230"/>
                  </a:cubicBezTo>
                  <a:cubicBezTo>
                    <a:pt x="64" y="228"/>
                    <a:pt x="65" y="225"/>
                    <a:pt x="65" y="222"/>
                  </a:cubicBezTo>
                  <a:cubicBezTo>
                    <a:pt x="65" y="219"/>
                    <a:pt x="64" y="216"/>
                    <a:pt x="62" y="214"/>
                  </a:cubicBezTo>
                  <a:cubicBezTo>
                    <a:pt x="62" y="214"/>
                    <a:pt x="62" y="214"/>
                    <a:pt x="62" y="214"/>
                  </a:cubicBezTo>
                  <a:cubicBezTo>
                    <a:pt x="61" y="213"/>
                    <a:pt x="59" y="212"/>
                    <a:pt x="58" y="212"/>
                  </a:cubicBezTo>
                  <a:cubicBezTo>
                    <a:pt x="58" y="207"/>
                    <a:pt x="58" y="207"/>
                    <a:pt x="58" y="207"/>
                  </a:cubicBezTo>
                  <a:cubicBezTo>
                    <a:pt x="62" y="203"/>
                    <a:pt x="62" y="203"/>
                    <a:pt x="62" y="203"/>
                  </a:cubicBezTo>
                  <a:cubicBezTo>
                    <a:pt x="62" y="188"/>
                    <a:pt x="62" y="188"/>
                    <a:pt x="62" y="188"/>
                  </a:cubicBezTo>
                  <a:cubicBezTo>
                    <a:pt x="46" y="188"/>
                    <a:pt x="46" y="188"/>
                    <a:pt x="46" y="188"/>
                  </a:cubicBezTo>
                  <a:cubicBezTo>
                    <a:pt x="46" y="203"/>
                    <a:pt x="46" y="203"/>
                    <a:pt x="46" y="203"/>
                  </a:cubicBezTo>
                  <a:cubicBezTo>
                    <a:pt x="49" y="207"/>
                    <a:pt x="49" y="207"/>
                    <a:pt x="49" y="207"/>
                  </a:cubicBezTo>
                  <a:cubicBezTo>
                    <a:pt x="49" y="212"/>
                    <a:pt x="49" y="212"/>
                    <a:pt x="49" y="212"/>
                  </a:cubicBezTo>
                  <a:cubicBezTo>
                    <a:pt x="48" y="212"/>
                    <a:pt x="47" y="213"/>
                    <a:pt x="46" y="214"/>
                  </a:cubicBezTo>
                  <a:cubicBezTo>
                    <a:pt x="46" y="214"/>
                    <a:pt x="46" y="214"/>
                    <a:pt x="46" y="214"/>
                  </a:cubicBezTo>
                  <a:cubicBezTo>
                    <a:pt x="43" y="216"/>
                    <a:pt x="42" y="219"/>
                    <a:pt x="42" y="222"/>
                  </a:cubicBezTo>
                  <a:cubicBezTo>
                    <a:pt x="42" y="225"/>
                    <a:pt x="43" y="228"/>
                    <a:pt x="46" y="230"/>
                  </a:cubicBezTo>
                  <a:cubicBezTo>
                    <a:pt x="46" y="230"/>
                    <a:pt x="46" y="230"/>
                    <a:pt x="46" y="230"/>
                  </a:cubicBezTo>
                  <a:cubicBezTo>
                    <a:pt x="48" y="232"/>
                    <a:pt x="50" y="234"/>
                    <a:pt x="54" y="234"/>
                  </a:cubicBezTo>
                  <a:close/>
                  <a:moveTo>
                    <a:pt x="59" y="228"/>
                  </a:moveTo>
                  <a:cubicBezTo>
                    <a:pt x="58" y="229"/>
                    <a:pt x="56" y="230"/>
                    <a:pt x="54" y="230"/>
                  </a:cubicBezTo>
                  <a:cubicBezTo>
                    <a:pt x="51" y="230"/>
                    <a:pt x="49" y="229"/>
                    <a:pt x="48" y="228"/>
                  </a:cubicBezTo>
                  <a:cubicBezTo>
                    <a:pt x="46" y="226"/>
                    <a:pt x="45" y="224"/>
                    <a:pt x="45" y="222"/>
                  </a:cubicBezTo>
                  <a:cubicBezTo>
                    <a:pt x="45" y="220"/>
                    <a:pt x="46" y="218"/>
                    <a:pt x="48" y="216"/>
                  </a:cubicBezTo>
                  <a:cubicBezTo>
                    <a:pt x="48" y="216"/>
                    <a:pt x="49" y="216"/>
                    <a:pt x="49" y="215"/>
                  </a:cubicBezTo>
                  <a:cubicBezTo>
                    <a:pt x="49" y="222"/>
                    <a:pt x="49" y="222"/>
                    <a:pt x="49" y="222"/>
                  </a:cubicBezTo>
                  <a:cubicBezTo>
                    <a:pt x="58" y="222"/>
                    <a:pt x="58" y="222"/>
                    <a:pt x="58" y="222"/>
                  </a:cubicBezTo>
                  <a:cubicBezTo>
                    <a:pt x="58" y="215"/>
                    <a:pt x="58" y="215"/>
                    <a:pt x="58" y="215"/>
                  </a:cubicBezTo>
                  <a:cubicBezTo>
                    <a:pt x="58" y="215"/>
                    <a:pt x="59" y="216"/>
                    <a:pt x="59" y="216"/>
                  </a:cubicBezTo>
                  <a:cubicBezTo>
                    <a:pt x="61" y="218"/>
                    <a:pt x="62" y="220"/>
                    <a:pt x="62" y="222"/>
                  </a:cubicBezTo>
                  <a:cubicBezTo>
                    <a:pt x="62" y="224"/>
                    <a:pt x="61" y="226"/>
                    <a:pt x="59" y="228"/>
                  </a:cubicBezTo>
                  <a:close/>
                  <a:moveTo>
                    <a:pt x="23" y="234"/>
                  </a:moveTo>
                  <a:cubicBezTo>
                    <a:pt x="26" y="234"/>
                    <a:pt x="29" y="232"/>
                    <a:pt x="31" y="230"/>
                  </a:cubicBezTo>
                  <a:cubicBezTo>
                    <a:pt x="31" y="230"/>
                    <a:pt x="31" y="230"/>
                    <a:pt x="31" y="230"/>
                  </a:cubicBezTo>
                  <a:cubicBezTo>
                    <a:pt x="33" y="228"/>
                    <a:pt x="35" y="225"/>
                    <a:pt x="35" y="222"/>
                  </a:cubicBezTo>
                  <a:cubicBezTo>
                    <a:pt x="35" y="219"/>
                    <a:pt x="33" y="216"/>
                    <a:pt x="31" y="214"/>
                  </a:cubicBezTo>
                  <a:cubicBezTo>
                    <a:pt x="31" y="214"/>
                    <a:pt x="31" y="214"/>
                    <a:pt x="31" y="214"/>
                  </a:cubicBezTo>
                  <a:cubicBezTo>
                    <a:pt x="30" y="213"/>
                    <a:pt x="29" y="212"/>
                    <a:pt x="27" y="212"/>
                  </a:cubicBezTo>
                  <a:cubicBezTo>
                    <a:pt x="27" y="207"/>
                    <a:pt x="27" y="207"/>
                    <a:pt x="27" y="207"/>
                  </a:cubicBezTo>
                  <a:cubicBezTo>
                    <a:pt x="31" y="203"/>
                    <a:pt x="31" y="203"/>
                    <a:pt x="31" y="203"/>
                  </a:cubicBezTo>
                  <a:cubicBezTo>
                    <a:pt x="31" y="188"/>
                    <a:pt x="31" y="188"/>
                    <a:pt x="31" y="188"/>
                  </a:cubicBezTo>
                  <a:cubicBezTo>
                    <a:pt x="16" y="188"/>
                    <a:pt x="16" y="188"/>
                    <a:pt x="16" y="188"/>
                  </a:cubicBezTo>
                  <a:cubicBezTo>
                    <a:pt x="16" y="203"/>
                    <a:pt x="16" y="203"/>
                    <a:pt x="16" y="203"/>
                  </a:cubicBezTo>
                  <a:cubicBezTo>
                    <a:pt x="19" y="207"/>
                    <a:pt x="19" y="207"/>
                    <a:pt x="19" y="207"/>
                  </a:cubicBezTo>
                  <a:cubicBezTo>
                    <a:pt x="19" y="212"/>
                    <a:pt x="19" y="212"/>
                    <a:pt x="19" y="212"/>
                  </a:cubicBezTo>
                  <a:cubicBezTo>
                    <a:pt x="17" y="212"/>
                    <a:pt x="16" y="213"/>
                    <a:pt x="15" y="214"/>
                  </a:cubicBezTo>
                  <a:cubicBezTo>
                    <a:pt x="15" y="214"/>
                    <a:pt x="15" y="214"/>
                    <a:pt x="15" y="214"/>
                  </a:cubicBezTo>
                  <a:cubicBezTo>
                    <a:pt x="13" y="216"/>
                    <a:pt x="12" y="219"/>
                    <a:pt x="12" y="222"/>
                  </a:cubicBezTo>
                  <a:cubicBezTo>
                    <a:pt x="12" y="225"/>
                    <a:pt x="13" y="228"/>
                    <a:pt x="15" y="230"/>
                  </a:cubicBezTo>
                  <a:cubicBezTo>
                    <a:pt x="15" y="230"/>
                    <a:pt x="15" y="230"/>
                    <a:pt x="15" y="230"/>
                  </a:cubicBezTo>
                  <a:cubicBezTo>
                    <a:pt x="17" y="232"/>
                    <a:pt x="20" y="234"/>
                    <a:pt x="23" y="234"/>
                  </a:cubicBezTo>
                  <a:close/>
                  <a:moveTo>
                    <a:pt x="29" y="228"/>
                  </a:moveTo>
                  <a:cubicBezTo>
                    <a:pt x="27" y="229"/>
                    <a:pt x="25" y="230"/>
                    <a:pt x="23" y="230"/>
                  </a:cubicBezTo>
                  <a:cubicBezTo>
                    <a:pt x="21" y="230"/>
                    <a:pt x="19" y="229"/>
                    <a:pt x="17" y="228"/>
                  </a:cubicBezTo>
                  <a:cubicBezTo>
                    <a:pt x="16" y="226"/>
                    <a:pt x="15" y="224"/>
                    <a:pt x="15" y="222"/>
                  </a:cubicBezTo>
                  <a:cubicBezTo>
                    <a:pt x="15" y="220"/>
                    <a:pt x="16" y="218"/>
                    <a:pt x="17" y="216"/>
                  </a:cubicBezTo>
                  <a:cubicBezTo>
                    <a:pt x="18" y="216"/>
                    <a:pt x="18" y="216"/>
                    <a:pt x="19" y="215"/>
                  </a:cubicBezTo>
                  <a:cubicBezTo>
                    <a:pt x="19" y="222"/>
                    <a:pt x="19" y="222"/>
                    <a:pt x="19" y="222"/>
                  </a:cubicBezTo>
                  <a:cubicBezTo>
                    <a:pt x="27" y="222"/>
                    <a:pt x="27" y="222"/>
                    <a:pt x="27" y="222"/>
                  </a:cubicBezTo>
                  <a:cubicBezTo>
                    <a:pt x="27" y="215"/>
                    <a:pt x="27" y="215"/>
                    <a:pt x="27" y="215"/>
                  </a:cubicBezTo>
                  <a:cubicBezTo>
                    <a:pt x="28" y="215"/>
                    <a:pt x="28" y="216"/>
                    <a:pt x="29" y="216"/>
                  </a:cubicBezTo>
                  <a:cubicBezTo>
                    <a:pt x="30" y="218"/>
                    <a:pt x="31" y="220"/>
                    <a:pt x="31" y="222"/>
                  </a:cubicBezTo>
                  <a:cubicBezTo>
                    <a:pt x="31" y="224"/>
                    <a:pt x="30" y="226"/>
                    <a:pt x="29" y="228"/>
                  </a:cubicBezTo>
                  <a:close/>
                  <a:moveTo>
                    <a:pt x="144" y="0"/>
                  </a:moveTo>
                  <a:cubicBezTo>
                    <a:pt x="147" y="0"/>
                    <a:pt x="150" y="2"/>
                    <a:pt x="152" y="4"/>
                  </a:cubicBezTo>
                  <a:cubicBezTo>
                    <a:pt x="152" y="4"/>
                    <a:pt x="152" y="4"/>
                    <a:pt x="152" y="4"/>
                  </a:cubicBezTo>
                  <a:cubicBezTo>
                    <a:pt x="154" y="6"/>
                    <a:pt x="155" y="9"/>
                    <a:pt x="155" y="12"/>
                  </a:cubicBezTo>
                  <a:cubicBezTo>
                    <a:pt x="155" y="15"/>
                    <a:pt x="154" y="18"/>
                    <a:pt x="152" y="20"/>
                  </a:cubicBezTo>
                  <a:cubicBezTo>
                    <a:pt x="152" y="20"/>
                    <a:pt x="152" y="20"/>
                    <a:pt x="152" y="20"/>
                  </a:cubicBezTo>
                  <a:cubicBezTo>
                    <a:pt x="151" y="21"/>
                    <a:pt x="150" y="22"/>
                    <a:pt x="148" y="22"/>
                  </a:cubicBezTo>
                  <a:cubicBezTo>
                    <a:pt x="148" y="27"/>
                    <a:pt x="148" y="27"/>
                    <a:pt x="148" y="27"/>
                  </a:cubicBezTo>
                  <a:cubicBezTo>
                    <a:pt x="152" y="31"/>
                    <a:pt x="152" y="31"/>
                    <a:pt x="152" y="31"/>
                  </a:cubicBezTo>
                  <a:cubicBezTo>
                    <a:pt x="152" y="46"/>
                    <a:pt x="152" y="46"/>
                    <a:pt x="152" y="46"/>
                  </a:cubicBezTo>
                  <a:cubicBezTo>
                    <a:pt x="137" y="46"/>
                    <a:pt x="137" y="46"/>
                    <a:pt x="137" y="46"/>
                  </a:cubicBezTo>
                  <a:cubicBezTo>
                    <a:pt x="137" y="31"/>
                    <a:pt x="137" y="31"/>
                    <a:pt x="137" y="31"/>
                  </a:cubicBezTo>
                  <a:cubicBezTo>
                    <a:pt x="140" y="27"/>
                    <a:pt x="140" y="27"/>
                    <a:pt x="140" y="27"/>
                  </a:cubicBezTo>
                  <a:cubicBezTo>
                    <a:pt x="140" y="22"/>
                    <a:pt x="140" y="22"/>
                    <a:pt x="140" y="22"/>
                  </a:cubicBezTo>
                  <a:cubicBezTo>
                    <a:pt x="138" y="22"/>
                    <a:pt x="137" y="21"/>
                    <a:pt x="136" y="20"/>
                  </a:cubicBezTo>
                  <a:cubicBezTo>
                    <a:pt x="136" y="20"/>
                    <a:pt x="136" y="20"/>
                    <a:pt x="136" y="20"/>
                  </a:cubicBezTo>
                  <a:cubicBezTo>
                    <a:pt x="134" y="18"/>
                    <a:pt x="133" y="15"/>
                    <a:pt x="133" y="12"/>
                  </a:cubicBezTo>
                  <a:cubicBezTo>
                    <a:pt x="133" y="9"/>
                    <a:pt x="134" y="6"/>
                    <a:pt x="136" y="4"/>
                  </a:cubicBezTo>
                  <a:cubicBezTo>
                    <a:pt x="136" y="4"/>
                    <a:pt x="136" y="4"/>
                    <a:pt x="136" y="4"/>
                  </a:cubicBezTo>
                  <a:cubicBezTo>
                    <a:pt x="138" y="2"/>
                    <a:pt x="141" y="0"/>
                    <a:pt x="144" y="0"/>
                  </a:cubicBezTo>
                  <a:close/>
                  <a:moveTo>
                    <a:pt x="150" y="6"/>
                  </a:moveTo>
                  <a:cubicBezTo>
                    <a:pt x="148" y="5"/>
                    <a:pt x="146" y="4"/>
                    <a:pt x="144" y="4"/>
                  </a:cubicBezTo>
                  <a:cubicBezTo>
                    <a:pt x="142" y="4"/>
                    <a:pt x="140" y="5"/>
                    <a:pt x="138" y="6"/>
                  </a:cubicBezTo>
                  <a:cubicBezTo>
                    <a:pt x="137" y="8"/>
                    <a:pt x="136" y="10"/>
                    <a:pt x="136" y="12"/>
                  </a:cubicBezTo>
                  <a:cubicBezTo>
                    <a:pt x="136" y="14"/>
                    <a:pt x="137" y="16"/>
                    <a:pt x="138" y="18"/>
                  </a:cubicBezTo>
                  <a:cubicBezTo>
                    <a:pt x="139" y="18"/>
                    <a:pt x="139" y="18"/>
                    <a:pt x="140" y="19"/>
                  </a:cubicBezTo>
                  <a:cubicBezTo>
                    <a:pt x="140" y="12"/>
                    <a:pt x="140" y="12"/>
                    <a:pt x="140" y="12"/>
                  </a:cubicBezTo>
                  <a:cubicBezTo>
                    <a:pt x="148" y="12"/>
                    <a:pt x="148" y="12"/>
                    <a:pt x="148" y="12"/>
                  </a:cubicBezTo>
                  <a:cubicBezTo>
                    <a:pt x="148" y="19"/>
                    <a:pt x="148" y="19"/>
                    <a:pt x="148" y="19"/>
                  </a:cubicBezTo>
                  <a:cubicBezTo>
                    <a:pt x="149" y="18"/>
                    <a:pt x="149" y="18"/>
                    <a:pt x="150" y="18"/>
                  </a:cubicBezTo>
                  <a:cubicBezTo>
                    <a:pt x="151" y="16"/>
                    <a:pt x="152" y="14"/>
                    <a:pt x="152" y="12"/>
                  </a:cubicBezTo>
                  <a:cubicBezTo>
                    <a:pt x="152" y="10"/>
                    <a:pt x="151" y="8"/>
                    <a:pt x="150" y="6"/>
                  </a:cubicBezTo>
                  <a:close/>
                  <a:moveTo>
                    <a:pt x="114" y="0"/>
                  </a:moveTo>
                  <a:cubicBezTo>
                    <a:pt x="117" y="0"/>
                    <a:pt x="120" y="2"/>
                    <a:pt x="122" y="4"/>
                  </a:cubicBezTo>
                  <a:cubicBezTo>
                    <a:pt x="122" y="4"/>
                    <a:pt x="122" y="4"/>
                    <a:pt x="122" y="4"/>
                  </a:cubicBezTo>
                  <a:cubicBezTo>
                    <a:pt x="124" y="6"/>
                    <a:pt x="126" y="9"/>
                    <a:pt x="126" y="12"/>
                  </a:cubicBezTo>
                  <a:cubicBezTo>
                    <a:pt x="126" y="15"/>
                    <a:pt x="124" y="18"/>
                    <a:pt x="122" y="20"/>
                  </a:cubicBezTo>
                  <a:cubicBezTo>
                    <a:pt x="122" y="20"/>
                    <a:pt x="122" y="20"/>
                    <a:pt x="122" y="20"/>
                  </a:cubicBezTo>
                  <a:cubicBezTo>
                    <a:pt x="121" y="21"/>
                    <a:pt x="120" y="22"/>
                    <a:pt x="118" y="22"/>
                  </a:cubicBezTo>
                  <a:cubicBezTo>
                    <a:pt x="118" y="27"/>
                    <a:pt x="118" y="27"/>
                    <a:pt x="118" y="27"/>
                  </a:cubicBezTo>
                  <a:cubicBezTo>
                    <a:pt x="122" y="31"/>
                    <a:pt x="122" y="31"/>
                    <a:pt x="122" y="31"/>
                  </a:cubicBezTo>
                  <a:cubicBezTo>
                    <a:pt x="122" y="46"/>
                    <a:pt x="122" y="46"/>
                    <a:pt x="122" y="46"/>
                  </a:cubicBezTo>
                  <a:cubicBezTo>
                    <a:pt x="107" y="46"/>
                    <a:pt x="107" y="46"/>
                    <a:pt x="107" y="46"/>
                  </a:cubicBezTo>
                  <a:cubicBezTo>
                    <a:pt x="107" y="31"/>
                    <a:pt x="107" y="31"/>
                    <a:pt x="107" y="31"/>
                  </a:cubicBezTo>
                  <a:cubicBezTo>
                    <a:pt x="110" y="27"/>
                    <a:pt x="110" y="27"/>
                    <a:pt x="110" y="27"/>
                  </a:cubicBezTo>
                  <a:cubicBezTo>
                    <a:pt x="110" y="22"/>
                    <a:pt x="110" y="22"/>
                    <a:pt x="110" y="22"/>
                  </a:cubicBezTo>
                  <a:cubicBezTo>
                    <a:pt x="109" y="22"/>
                    <a:pt x="107" y="21"/>
                    <a:pt x="106" y="20"/>
                  </a:cubicBezTo>
                  <a:cubicBezTo>
                    <a:pt x="106" y="20"/>
                    <a:pt x="106" y="20"/>
                    <a:pt x="106" y="20"/>
                  </a:cubicBezTo>
                  <a:cubicBezTo>
                    <a:pt x="104" y="18"/>
                    <a:pt x="103" y="15"/>
                    <a:pt x="103" y="12"/>
                  </a:cubicBezTo>
                  <a:cubicBezTo>
                    <a:pt x="103" y="9"/>
                    <a:pt x="104" y="6"/>
                    <a:pt x="106" y="4"/>
                  </a:cubicBezTo>
                  <a:cubicBezTo>
                    <a:pt x="106" y="4"/>
                    <a:pt x="106" y="4"/>
                    <a:pt x="106" y="4"/>
                  </a:cubicBezTo>
                  <a:cubicBezTo>
                    <a:pt x="108" y="2"/>
                    <a:pt x="111" y="0"/>
                    <a:pt x="114" y="0"/>
                  </a:cubicBezTo>
                  <a:close/>
                  <a:moveTo>
                    <a:pt x="120" y="6"/>
                  </a:moveTo>
                  <a:cubicBezTo>
                    <a:pt x="119" y="5"/>
                    <a:pt x="116" y="4"/>
                    <a:pt x="114" y="4"/>
                  </a:cubicBezTo>
                  <a:cubicBezTo>
                    <a:pt x="112" y="4"/>
                    <a:pt x="110" y="5"/>
                    <a:pt x="108" y="6"/>
                  </a:cubicBezTo>
                  <a:cubicBezTo>
                    <a:pt x="107" y="8"/>
                    <a:pt x="106" y="10"/>
                    <a:pt x="106" y="12"/>
                  </a:cubicBezTo>
                  <a:cubicBezTo>
                    <a:pt x="106" y="14"/>
                    <a:pt x="107" y="16"/>
                    <a:pt x="108" y="18"/>
                  </a:cubicBezTo>
                  <a:cubicBezTo>
                    <a:pt x="109" y="18"/>
                    <a:pt x="109" y="18"/>
                    <a:pt x="110" y="19"/>
                  </a:cubicBezTo>
                  <a:cubicBezTo>
                    <a:pt x="110" y="12"/>
                    <a:pt x="110" y="12"/>
                    <a:pt x="110" y="12"/>
                  </a:cubicBezTo>
                  <a:cubicBezTo>
                    <a:pt x="118" y="12"/>
                    <a:pt x="118" y="12"/>
                    <a:pt x="118" y="12"/>
                  </a:cubicBezTo>
                  <a:cubicBezTo>
                    <a:pt x="118" y="19"/>
                    <a:pt x="118" y="19"/>
                    <a:pt x="118" y="19"/>
                  </a:cubicBezTo>
                  <a:cubicBezTo>
                    <a:pt x="119" y="18"/>
                    <a:pt x="120" y="18"/>
                    <a:pt x="120" y="18"/>
                  </a:cubicBezTo>
                  <a:cubicBezTo>
                    <a:pt x="121" y="16"/>
                    <a:pt x="122" y="14"/>
                    <a:pt x="122" y="12"/>
                  </a:cubicBezTo>
                  <a:cubicBezTo>
                    <a:pt x="122" y="10"/>
                    <a:pt x="121" y="8"/>
                    <a:pt x="120" y="6"/>
                  </a:cubicBezTo>
                  <a:close/>
                  <a:moveTo>
                    <a:pt x="84" y="0"/>
                  </a:moveTo>
                  <a:cubicBezTo>
                    <a:pt x="87" y="0"/>
                    <a:pt x="90" y="2"/>
                    <a:pt x="92" y="4"/>
                  </a:cubicBezTo>
                  <a:cubicBezTo>
                    <a:pt x="92" y="4"/>
                    <a:pt x="92" y="4"/>
                    <a:pt x="92" y="4"/>
                  </a:cubicBezTo>
                  <a:cubicBezTo>
                    <a:pt x="94" y="6"/>
                    <a:pt x="95" y="9"/>
                    <a:pt x="95" y="12"/>
                  </a:cubicBezTo>
                  <a:cubicBezTo>
                    <a:pt x="95" y="15"/>
                    <a:pt x="94" y="18"/>
                    <a:pt x="92" y="20"/>
                  </a:cubicBezTo>
                  <a:cubicBezTo>
                    <a:pt x="92" y="20"/>
                    <a:pt x="92" y="20"/>
                    <a:pt x="92" y="20"/>
                  </a:cubicBezTo>
                  <a:cubicBezTo>
                    <a:pt x="91" y="21"/>
                    <a:pt x="89" y="22"/>
                    <a:pt x="88" y="22"/>
                  </a:cubicBezTo>
                  <a:cubicBezTo>
                    <a:pt x="88" y="27"/>
                    <a:pt x="88" y="27"/>
                    <a:pt x="88" y="27"/>
                  </a:cubicBezTo>
                  <a:cubicBezTo>
                    <a:pt x="92" y="31"/>
                    <a:pt x="92" y="31"/>
                    <a:pt x="92" y="31"/>
                  </a:cubicBezTo>
                  <a:cubicBezTo>
                    <a:pt x="92" y="46"/>
                    <a:pt x="92" y="46"/>
                    <a:pt x="92" y="46"/>
                  </a:cubicBezTo>
                  <a:cubicBezTo>
                    <a:pt x="76" y="46"/>
                    <a:pt x="76" y="46"/>
                    <a:pt x="76" y="46"/>
                  </a:cubicBezTo>
                  <a:cubicBezTo>
                    <a:pt x="76" y="31"/>
                    <a:pt x="76" y="31"/>
                    <a:pt x="76" y="31"/>
                  </a:cubicBezTo>
                  <a:cubicBezTo>
                    <a:pt x="80" y="27"/>
                    <a:pt x="80" y="27"/>
                    <a:pt x="80" y="27"/>
                  </a:cubicBezTo>
                  <a:cubicBezTo>
                    <a:pt x="80" y="22"/>
                    <a:pt x="80" y="22"/>
                    <a:pt x="80" y="22"/>
                  </a:cubicBezTo>
                  <a:cubicBezTo>
                    <a:pt x="78" y="22"/>
                    <a:pt x="77" y="21"/>
                    <a:pt x="76" y="20"/>
                  </a:cubicBezTo>
                  <a:cubicBezTo>
                    <a:pt x="76" y="20"/>
                    <a:pt x="76" y="20"/>
                    <a:pt x="76" y="20"/>
                  </a:cubicBezTo>
                  <a:cubicBezTo>
                    <a:pt x="74" y="18"/>
                    <a:pt x="72" y="15"/>
                    <a:pt x="72" y="12"/>
                  </a:cubicBezTo>
                  <a:cubicBezTo>
                    <a:pt x="72" y="9"/>
                    <a:pt x="74" y="6"/>
                    <a:pt x="76" y="4"/>
                  </a:cubicBezTo>
                  <a:cubicBezTo>
                    <a:pt x="76" y="4"/>
                    <a:pt x="76" y="4"/>
                    <a:pt x="76" y="4"/>
                  </a:cubicBezTo>
                  <a:cubicBezTo>
                    <a:pt x="78" y="2"/>
                    <a:pt x="81" y="0"/>
                    <a:pt x="84" y="0"/>
                  </a:cubicBezTo>
                  <a:close/>
                  <a:moveTo>
                    <a:pt x="90" y="6"/>
                  </a:moveTo>
                  <a:cubicBezTo>
                    <a:pt x="88" y="5"/>
                    <a:pt x="86" y="4"/>
                    <a:pt x="84" y="4"/>
                  </a:cubicBezTo>
                  <a:cubicBezTo>
                    <a:pt x="81" y="4"/>
                    <a:pt x="79" y="5"/>
                    <a:pt x="78" y="6"/>
                  </a:cubicBezTo>
                  <a:cubicBezTo>
                    <a:pt x="77" y="8"/>
                    <a:pt x="76" y="10"/>
                    <a:pt x="76" y="12"/>
                  </a:cubicBezTo>
                  <a:cubicBezTo>
                    <a:pt x="76" y="14"/>
                    <a:pt x="77" y="16"/>
                    <a:pt x="78" y="18"/>
                  </a:cubicBezTo>
                  <a:cubicBezTo>
                    <a:pt x="78" y="18"/>
                    <a:pt x="79" y="18"/>
                    <a:pt x="80" y="19"/>
                  </a:cubicBezTo>
                  <a:cubicBezTo>
                    <a:pt x="80" y="12"/>
                    <a:pt x="80" y="12"/>
                    <a:pt x="80" y="12"/>
                  </a:cubicBezTo>
                  <a:cubicBezTo>
                    <a:pt x="88" y="12"/>
                    <a:pt x="88" y="12"/>
                    <a:pt x="88" y="12"/>
                  </a:cubicBezTo>
                  <a:cubicBezTo>
                    <a:pt x="88" y="19"/>
                    <a:pt x="88" y="19"/>
                    <a:pt x="88" y="19"/>
                  </a:cubicBezTo>
                  <a:cubicBezTo>
                    <a:pt x="88" y="18"/>
                    <a:pt x="89" y="18"/>
                    <a:pt x="90" y="18"/>
                  </a:cubicBezTo>
                  <a:cubicBezTo>
                    <a:pt x="91" y="16"/>
                    <a:pt x="92" y="14"/>
                    <a:pt x="92" y="12"/>
                  </a:cubicBezTo>
                  <a:cubicBezTo>
                    <a:pt x="92" y="10"/>
                    <a:pt x="91" y="8"/>
                    <a:pt x="90" y="6"/>
                  </a:cubicBezTo>
                  <a:close/>
                  <a:moveTo>
                    <a:pt x="54" y="0"/>
                  </a:moveTo>
                  <a:cubicBezTo>
                    <a:pt x="57" y="0"/>
                    <a:pt x="60" y="2"/>
                    <a:pt x="62" y="4"/>
                  </a:cubicBezTo>
                  <a:cubicBezTo>
                    <a:pt x="62" y="4"/>
                    <a:pt x="62" y="4"/>
                    <a:pt x="62" y="4"/>
                  </a:cubicBezTo>
                  <a:cubicBezTo>
                    <a:pt x="64" y="6"/>
                    <a:pt x="65" y="9"/>
                    <a:pt x="65" y="12"/>
                  </a:cubicBezTo>
                  <a:cubicBezTo>
                    <a:pt x="65" y="15"/>
                    <a:pt x="64" y="18"/>
                    <a:pt x="62" y="20"/>
                  </a:cubicBezTo>
                  <a:cubicBezTo>
                    <a:pt x="62" y="20"/>
                    <a:pt x="62" y="20"/>
                    <a:pt x="62" y="20"/>
                  </a:cubicBezTo>
                  <a:cubicBezTo>
                    <a:pt x="61" y="21"/>
                    <a:pt x="59" y="22"/>
                    <a:pt x="58" y="22"/>
                  </a:cubicBezTo>
                  <a:cubicBezTo>
                    <a:pt x="58" y="27"/>
                    <a:pt x="58" y="27"/>
                    <a:pt x="58" y="27"/>
                  </a:cubicBezTo>
                  <a:cubicBezTo>
                    <a:pt x="62" y="31"/>
                    <a:pt x="62" y="31"/>
                    <a:pt x="62" y="31"/>
                  </a:cubicBezTo>
                  <a:cubicBezTo>
                    <a:pt x="62" y="46"/>
                    <a:pt x="62" y="46"/>
                    <a:pt x="62" y="46"/>
                  </a:cubicBezTo>
                  <a:cubicBezTo>
                    <a:pt x="46" y="46"/>
                    <a:pt x="46" y="46"/>
                    <a:pt x="46" y="46"/>
                  </a:cubicBezTo>
                  <a:cubicBezTo>
                    <a:pt x="46" y="31"/>
                    <a:pt x="46" y="31"/>
                    <a:pt x="46" y="31"/>
                  </a:cubicBezTo>
                  <a:cubicBezTo>
                    <a:pt x="49" y="27"/>
                    <a:pt x="49" y="27"/>
                    <a:pt x="49" y="27"/>
                  </a:cubicBezTo>
                  <a:cubicBezTo>
                    <a:pt x="49" y="22"/>
                    <a:pt x="49" y="22"/>
                    <a:pt x="49" y="22"/>
                  </a:cubicBezTo>
                  <a:cubicBezTo>
                    <a:pt x="48" y="22"/>
                    <a:pt x="47" y="21"/>
                    <a:pt x="46" y="20"/>
                  </a:cubicBezTo>
                  <a:cubicBezTo>
                    <a:pt x="46" y="20"/>
                    <a:pt x="46" y="20"/>
                    <a:pt x="46" y="20"/>
                  </a:cubicBezTo>
                  <a:cubicBezTo>
                    <a:pt x="43" y="18"/>
                    <a:pt x="42" y="15"/>
                    <a:pt x="42" y="12"/>
                  </a:cubicBezTo>
                  <a:cubicBezTo>
                    <a:pt x="42" y="9"/>
                    <a:pt x="43" y="6"/>
                    <a:pt x="46" y="4"/>
                  </a:cubicBezTo>
                  <a:cubicBezTo>
                    <a:pt x="46" y="4"/>
                    <a:pt x="46" y="4"/>
                    <a:pt x="46" y="4"/>
                  </a:cubicBezTo>
                  <a:cubicBezTo>
                    <a:pt x="48" y="2"/>
                    <a:pt x="50" y="0"/>
                    <a:pt x="54" y="0"/>
                  </a:cubicBezTo>
                  <a:close/>
                  <a:moveTo>
                    <a:pt x="59" y="6"/>
                  </a:moveTo>
                  <a:cubicBezTo>
                    <a:pt x="58" y="5"/>
                    <a:pt x="56" y="4"/>
                    <a:pt x="54" y="4"/>
                  </a:cubicBezTo>
                  <a:cubicBezTo>
                    <a:pt x="51" y="4"/>
                    <a:pt x="49" y="5"/>
                    <a:pt x="48" y="6"/>
                  </a:cubicBezTo>
                  <a:cubicBezTo>
                    <a:pt x="46" y="8"/>
                    <a:pt x="45" y="10"/>
                    <a:pt x="45" y="12"/>
                  </a:cubicBezTo>
                  <a:cubicBezTo>
                    <a:pt x="45" y="14"/>
                    <a:pt x="46" y="16"/>
                    <a:pt x="48" y="18"/>
                  </a:cubicBezTo>
                  <a:cubicBezTo>
                    <a:pt x="48" y="18"/>
                    <a:pt x="49" y="18"/>
                    <a:pt x="49" y="19"/>
                  </a:cubicBezTo>
                  <a:cubicBezTo>
                    <a:pt x="49" y="12"/>
                    <a:pt x="49" y="12"/>
                    <a:pt x="49" y="12"/>
                  </a:cubicBezTo>
                  <a:cubicBezTo>
                    <a:pt x="58" y="12"/>
                    <a:pt x="58" y="12"/>
                    <a:pt x="58" y="12"/>
                  </a:cubicBezTo>
                  <a:cubicBezTo>
                    <a:pt x="58" y="19"/>
                    <a:pt x="58" y="19"/>
                    <a:pt x="58" y="19"/>
                  </a:cubicBezTo>
                  <a:cubicBezTo>
                    <a:pt x="58" y="18"/>
                    <a:pt x="59" y="18"/>
                    <a:pt x="59" y="18"/>
                  </a:cubicBezTo>
                  <a:cubicBezTo>
                    <a:pt x="61" y="16"/>
                    <a:pt x="62" y="14"/>
                    <a:pt x="62" y="12"/>
                  </a:cubicBezTo>
                  <a:cubicBezTo>
                    <a:pt x="62" y="10"/>
                    <a:pt x="61" y="8"/>
                    <a:pt x="59" y="6"/>
                  </a:cubicBezTo>
                  <a:close/>
                  <a:moveTo>
                    <a:pt x="23" y="0"/>
                  </a:moveTo>
                  <a:cubicBezTo>
                    <a:pt x="26" y="0"/>
                    <a:pt x="29" y="2"/>
                    <a:pt x="31" y="4"/>
                  </a:cubicBezTo>
                  <a:cubicBezTo>
                    <a:pt x="31" y="4"/>
                    <a:pt x="31" y="4"/>
                    <a:pt x="31" y="4"/>
                  </a:cubicBezTo>
                  <a:cubicBezTo>
                    <a:pt x="33" y="6"/>
                    <a:pt x="35" y="9"/>
                    <a:pt x="35" y="12"/>
                  </a:cubicBezTo>
                  <a:cubicBezTo>
                    <a:pt x="35" y="15"/>
                    <a:pt x="33" y="18"/>
                    <a:pt x="31" y="20"/>
                  </a:cubicBezTo>
                  <a:cubicBezTo>
                    <a:pt x="31" y="20"/>
                    <a:pt x="31" y="20"/>
                    <a:pt x="31" y="20"/>
                  </a:cubicBezTo>
                  <a:cubicBezTo>
                    <a:pt x="30" y="21"/>
                    <a:pt x="29" y="22"/>
                    <a:pt x="27" y="22"/>
                  </a:cubicBezTo>
                  <a:cubicBezTo>
                    <a:pt x="27" y="27"/>
                    <a:pt x="27" y="27"/>
                    <a:pt x="27" y="27"/>
                  </a:cubicBezTo>
                  <a:cubicBezTo>
                    <a:pt x="31" y="31"/>
                    <a:pt x="31" y="31"/>
                    <a:pt x="31" y="31"/>
                  </a:cubicBezTo>
                  <a:cubicBezTo>
                    <a:pt x="31" y="46"/>
                    <a:pt x="31" y="46"/>
                    <a:pt x="31" y="46"/>
                  </a:cubicBezTo>
                  <a:cubicBezTo>
                    <a:pt x="16" y="46"/>
                    <a:pt x="16" y="46"/>
                    <a:pt x="16" y="46"/>
                  </a:cubicBezTo>
                  <a:cubicBezTo>
                    <a:pt x="16" y="31"/>
                    <a:pt x="16" y="31"/>
                    <a:pt x="16" y="31"/>
                  </a:cubicBezTo>
                  <a:cubicBezTo>
                    <a:pt x="19" y="27"/>
                    <a:pt x="19" y="27"/>
                    <a:pt x="19" y="27"/>
                  </a:cubicBezTo>
                  <a:cubicBezTo>
                    <a:pt x="19" y="22"/>
                    <a:pt x="19" y="22"/>
                    <a:pt x="19" y="22"/>
                  </a:cubicBezTo>
                  <a:cubicBezTo>
                    <a:pt x="17" y="22"/>
                    <a:pt x="16" y="21"/>
                    <a:pt x="15" y="20"/>
                  </a:cubicBezTo>
                  <a:cubicBezTo>
                    <a:pt x="15" y="20"/>
                    <a:pt x="15" y="20"/>
                    <a:pt x="15" y="20"/>
                  </a:cubicBezTo>
                  <a:cubicBezTo>
                    <a:pt x="13" y="18"/>
                    <a:pt x="12" y="15"/>
                    <a:pt x="12" y="12"/>
                  </a:cubicBezTo>
                  <a:cubicBezTo>
                    <a:pt x="12" y="9"/>
                    <a:pt x="13" y="6"/>
                    <a:pt x="15" y="4"/>
                  </a:cubicBezTo>
                  <a:cubicBezTo>
                    <a:pt x="15" y="4"/>
                    <a:pt x="15" y="4"/>
                    <a:pt x="15" y="4"/>
                  </a:cubicBezTo>
                  <a:cubicBezTo>
                    <a:pt x="17" y="2"/>
                    <a:pt x="20" y="0"/>
                    <a:pt x="23" y="0"/>
                  </a:cubicBezTo>
                  <a:close/>
                  <a:moveTo>
                    <a:pt x="29" y="6"/>
                  </a:moveTo>
                  <a:cubicBezTo>
                    <a:pt x="27" y="5"/>
                    <a:pt x="25" y="4"/>
                    <a:pt x="23" y="4"/>
                  </a:cubicBezTo>
                  <a:cubicBezTo>
                    <a:pt x="21" y="4"/>
                    <a:pt x="19" y="5"/>
                    <a:pt x="17" y="6"/>
                  </a:cubicBezTo>
                  <a:cubicBezTo>
                    <a:pt x="16" y="8"/>
                    <a:pt x="15" y="10"/>
                    <a:pt x="15" y="12"/>
                  </a:cubicBezTo>
                  <a:cubicBezTo>
                    <a:pt x="15" y="14"/>
                    <a:pt x="16" y="16"/>
                    <a:pt x="17" y="18"/>
                  </a:cubicBezTo>
                  <a:cubicBezTo>
                    <a:pt x="18" y="18"/>
                    <a:pt x="18" y="18"/>
                    <a:pt x="19" y="19"/>
                  </a:cubicBezTo>
                  <a:cubicBezTo>
                    <a:pt x="19" y="12"/>
                    <a:pt x="19" y="12"/>
                    <a:pt x="19" y="12"/>
                  </a:cubicBezTo>
                  <a:cubicBezTo>
                    <a:pt x="27" y="12"/>
                    <a:pt x="27" y="12"/>
                    <a:pt x="27" y="12"/>
                  </a:cubicBezTo>
                  <a:cubicBezTo>
                    <a:pt x="27" y="19"/>
                    <a:pt x="27" y="19"/>
                    <a:pt x="27" y="19"/>
                  </a:cubicBezTo>
                  <a:cubicBezTo>
                    <a:pt x="28" y="18"/>
                    <a:pt x="28" y="18"/>
                    <a:pt x="29" y="18"/>
                  </a:cubicBezTo>
                  <a:cubicBezTo>
                    <a:pt x="30" y="16"/>
                    <a:pt x="31" y="14"/>
                    <a:pt x="31" y="12"/>
                  </a:cubicBezTo>
                  <a:cubicBezTo>
                    <a:pt x="31" y="10"/>
                    <a:pt x="30" y="8"/>
                    <a:pt x="29" y="6"/>
                  </a:cubicBezTo>
                  <a:close/>
                  <a:moveTo>
                    <a:pt x="22" y="75"/>
                  </a:moveTo>
                  <a:cubicBezTo>
                    <a:pt x="22" y="156"/>
                    <a:pt x="22" y="156"/>
                    <a:pt x="22" y="156"/>
                  </a:cubicBezTo>
                  <a:cubicBezTo>
                    <a:pt x="144" y="156"/>
                    <a:pt x="144" y="156"/>
                    <a:pt x="144" y="156"/>
                  </a:cubicBezTo>
                  <a:cubicBezTo>
                    <a:pt x="144" y="75"/>
                    <a:pt x="144" y="75"/>
                    <a:pt x="144" y="75"/>
                  </a:cubicBezTo>
                  <a:cubicBezTo>
                    <a:pt x="22" y="75"/>
                    <a:pt x="22" y="75"/>
                    <a:pt x="22" y="75"/>
                  </a:cubicBezTo>
                  <a:close/>
                  <a:moveTo>
                    <a:pt x="146" y="64"/>
                  </a:moveTo>
                  <a:cubicBezTo>
                    <a:pt x="22" y="64"/>
                    <a:pt x="22" y="64"/>
                    <a:pt x="22" y="64"/>
                  </a:cubicBezTo>
                  <a:cubicBezTo>
                    <a:pt x="19" y="64"/>
                    <a:pt x="17" y="65"/>
                    <a:pt x="16" y="67"/>
                  </a:cubicBezTo>
                  <a:cubicBezTo>
                    <a:pt x="14" y="68"/>
                    <a:pt x="14" y="70"/>
                    <a:pt x="14" y="72"/>
                  </a:cubicBezTo>
                  <a:cubicBezTo>
                    <a:pt x="14" y="161"/>
                    <a:pt x="14" y="161"/>
                    <a:pt x="14" y="161"/>
                  </a:cubicBezTo>
                  <a:cubicBezTo>
                    <a:pt x="14" y="163"/>
                    <a:pt x="14" y="165"/>
                    <a:pt x="16" y="166"/>
                  </a:cubicBezTo>
                  <a:cubicBezTo>
                    <a:pt x="17" y="168"/>
                    <a:pt x="19" y="169"/>
                    <a:pt x="22" y="169"/>
                  </a:cubicBezTo>
                  <a:cubicBezTo>
                    <a:pt x="146" y="169"/>
                    <a:pt x="146" y="169"/>
                    <a:pt x="146" y="169"/>
                  </a:cubicBezTo>
                  <a:cubicBezTo>
                    <a:pt x="148" y="169"/>
                    <a:pt x="150" y="168"/>
                    <a:pt x="152" y="166"/>
                  </a:cubicBezTo>
                  <a:cubicBezTo>
                    <a:pt x="153" y="165"/>
                    <a:pt x="154" y="163"/>
                    <a:pt x="154" y="161"/>
                  </a:cubicBezTo>
                  <a:cubicBezTo>
                    <a:pt x="154" y="72"/>
                    <a:pt x="154" y="72"/>
                    <a:pt x="154" y="72"/>
                  </a:cubicBezTo>
                  <a:cubicBezTo>
                    <a:pt x="154" y="70"/>
                    <a:pt x="153" y="68"/>
                    <a:pt x="152" y="67"/>
                  </a:cubicBezTo>
                  <a:cubicBezTo>
                    <a:pt x="150" y="65"/>
                    <a:pt x="148" y="64"/>
                    <a:pt x="146" y="64"/>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aphicFrame>
        <p:nvGraphicFramePr>
          <p:cNvPr id="12" name="对象 11"/>
          <p:cNvGraphicFramePr>
            <a:graphicFrameLocks noChangeAspect="1"/>
          </p:cNvGraphicFramePr>
          <p:nvPr>
            <p:extLst/>
          </p:nvPr>
        </p:nvGraphicFramePr>
        <p:xfrm>
          <a:off x="2986039" y="2285600"/>
          <a:ext cx="6840760" cy="4384767"/>
        </p:xfrm>
        <a:graphic>
          <a:graphicData uri="http://schemas.openxmlformats.org/presentationml/2006/ole">
            <mc:AlternateContent xmlns:mc="http://schemas.openxmlformats.org/markup-compatibility/2006">
              <mc:Choice xmlns:v="urn:schemas-microsoft-com:vml" Requires="v">
                <p:oleObj spid="_x0000_s2257" r:id="rId4" imgW="9582156" imgH="6153030" progId="Visio.Drawing.15">
                  <p:embed/>
                </p:oleObj>
              </mc:Choice>
              <mc:Fallback>
                <p:oleObj r:id="rId4" imgW="9582156" imgH="6153030" progId="Visio.Drawing.15">
                  <p:embed/>
                  <p:pic>
                    <p:nvPicPr>
                      <p:cNvPr id="12"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6039" y="2285600"/>
                        <a:ext cx="6840760" cy="4384767"/>
                      </a:xfrm>
                      <a:prstGeom prst="rect">
                        <a:avLst/>
                      </a:prstGeom>
                      <a:noFill/>
                    </p:spPr>
                  </p:pic>
                </p:oleObj>
              </mc:Fallback>
            </mc:AlternateContent>
          </a:graphicData>
        </a:graphic>
      </p:graphicFrame>
    </p:spTree>
    <p:extLst>
      <p:ext uri="{BB962C8B-B14F-4D97-AF65-F5344CB8AC3E}">
        <p14:creationId xmlns:p14="http://schemas.microsoft.com/office/powerpoint/2010/main" val="363270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3105502" y="837929"/>
            <a:ext cx="6588359" cy="474140"/>
            <a:chOff x="4179575" y="837929"/>
            <a:chExt cx="4459403"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4179575" y="1312069"/>
              <a:ext cx="4459403"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283659" y="837929"/>
              <a:ext cx="429143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在函数栈帧中，一般包含以下几类重要信息：</a:t>
              </a:r>
            </a:p>
          </p:txBody>
        </p:sp>
      </p:grpSp>
      <p:grpSp>
        <p:nvGrpSpPr>
          <p:cNvPr id="3" name="组合 2">
            <a:extLst>
              <a:ext uri="{FF2B5EF4-FFF2-40B4-BE49-F238E27FC236}">
                <a16:creationId xmlns:a16="http://schemas.microsoft.com/office/drawing/2014/main" xmlns="" id="{434E42F4-2047-4996-937C-424AE9D0F9DB}"/>
              </a:ext>
            </a:extLst>
          </p:cNvPr>
          <p:cNvGrpSpPr/>
          <p:nvPr/>
        </p:nvGrpSpPr>
        <p:grpSpPr>
          <a:xfrm>
            <a:off x="1855103" y="2176165"/>
            <a:ext cx="1622946" cy="1622946"/>
            <a:chOff x="2716147" y="2106202"/>
            <a:chExt cx="1622946" cy="1622946"/>
          </a:xfrm>
        </p:grpSpPr>
        <p:sp>
          <p:nvSpPr>
            <p:cNvPr id="28"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dirty="0">
                <a:solidFill>
                  <a:schemeClr val="bg1"/>
                </a:solidFill>
              </a:endParaRPr>
            </a:p>
          </p:txBody>
        </p:sp>
        <p:grpSp>
          <p:nvGrpSpPr>
            <p:cNvPr id="2" name="组合 1">
              <a:extLst>
                <a:ext uri="{FF2B5EF4-FFF2-40B4-BE49-F238E27FC236}">
                  <a16:creationId xmlns:a16="http://schemas.microsoft.com/office/drawing/2014/main" xmlns=""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a16="http://schemas.microsoft.com/office/drawing/2014/main" xmlns=""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dirty="0">
                  <a:solidFill>
                    <a:schemeClr val="bg1"/>
                  </a:solidFill>
                </a:endParaRPr>
              </a:p>
            </p:txBody>
          </p:sp>
          <p:sp>
            <p:nvSpPr>
              <p:cNvPr id="26" name="矩形 25">
                <a:extLst>
                  <a:ext uri="{FF2B5EF4-FFF2-40B4-BE49-F238E27FC236}">
                    <a16:creationId xmlns:a16="http://schemas.microsoft.com/office/drawing/2014/main" xmlns="" id="{220738A2-DC41-4F26-B437-DB7C1EC51D02}"/>
                  </a:ext>
                </a:extLst>
              </p:cNvPr>
              <p:cNvSpPr/>
              <p:nvPr/>
            </p:nvSpPr>
            <p:spPr>
              <a:xfrm>
                <a:off x="2889315" y="3030287"/>
                <a:ext cx="650261" cy="61554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局部变量</a:t>
                </a:r>
              </a:p>
            </p:txBody>
          </p:sp>
        </p:grpSp>
      </p:grpSp>
      <p:sp>
        <p:nvSpPr>
          <p:cNvPr id="30" name="文本框 29">
            <a:extLst>
              <a:ext uri="{FF2B5EF4-FFF2-40B4-BE49-F238E27FC236}">
                <a16:creationId xmlns:a16="http://schemas.microsoft.com/office/drawing/2014/main" xmlns="" id="{E26E5F43-1E66-4C44-BA9C-8774F5CBCAAB}"/>
              </a:ext>
            </a:extLst>
          </p:cNvPr>
          <p:cNvSpPr txBox="1"/>
          <p:nvPr/>
        </p:nvSpPr>
        <p:spPr>
          <a:xfrm>
            <a:off x="1434962" y="4018993"/>
            <a:ext cx="2463221" cy="825883"/>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为函数局部变量开辟的内存空间。</a:t>
            </a:r>
          </a:p>
        </p:txBody>
      </p:sp>
      <p:grpSp>
        <p:nvGrpSpPr>
          <p:cNvPr id="31" name="组合 30">
            <a:extLst>
              <a:ext uri="{FF2B5EF4-FFF2-40B4-BE49-F238E27FC236}">
                <a16:creationId xmlns:a16="http://schemas.microsoft.com/office/drawing/2014/main" xmlns="" id="{D7C06A96-9E52-420F-B346-373CF5A29443}"/>
              </a:ext>
            </a:extLst>
          </p:cNvPr>
          <p:cNvGrpSpPr/>
          <p:nvPr/>
        </p:nvGrpSpPr>
        <p:grpSpPr>
          <a:xfrm>
            <a:off x="9380697" y="2176165"/>
            <a:ext cx="1622946" cy="1622946"/>
            <a:chOff x="2716147" y="2106202"/>
            <a:chExt cx="1622946" cy="1622946"/>
          </a:xfrm>
        </p:grpSpPr>
        <p:sp>
          <p:nvSpPr>
            <p:cNvPr id="32" name="is1ide-Oval 8">
              <a:extLst>
                <a:ext uri="{FF2B5EF4-FFF2-40B4-BE49-F238E27FC236}">
                  <a16:creationId xmlns:a16="http://schemas.microsoft.com/office/drawing/2014/main" xmlns="" id="{AF160B21-9681-403D-965A-BDFD3375774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dirty="0">
                <a:solidFill>
                  <a:schemeClr val="bg1"/>
                </a:solidFill>
              </a:endParaRPr>
            </a:p>
          </p:txBody>
        </p:sp>
        <p:grpSp>
          <p:nvGrpSpPr>
            <p:cNvPr id="33" name="组合 32">
              <a:extLst>
                <a:ext uri="{FF2B5EF4-FFF2-40B4-BE49-F238E27FC236}">
                  <a16:creationId xmlns:a16="http://schemas.microsoft.com/office/drawing/2014/main" xmlns="" id="{41ED66C5-AC54-4941-8870-634F840D732F}"/>
                </a:ext>
              </a:extLst>
            </p:cNvPr>
            <p:cNvGrpSpPr/>
            <p:nvPr/>
          </p:nvGrpSpPr>
          <p:grpSpPr>
            <a:xfrm>
              <a:off x="2828972" y="2219027"/>
              <a:ext cx="1397296" cy="1397296"/>
              <a:chOff x="2696934" y="2774952"/>
              <a:chExt cx="1035027" cy="1035027"/>
            </a:xfrm>
          </p:grpSpPr>
          <p:sp>
            <p:nvSpPr>
              <p:cNvPr id="34" name="is1ide-Oval 8">
                <a:extLst>
                  <a:ext uri="{FF2B5EF4-FFF2-40B4-BE49-F238E27FC236}">
                    <a16:creationId xmlns:a16="http://schemas.microsoft.com/office/drawing/2014/main" xmlns="" id="{D239900D-EADE-403E-AC72-2890749CCE79}"/>
                  </a:ext>
                </a:extLst>
              </p:cNvPr>
              <p:cNvSpPr/>
              <p:nvPr/>
            </p:nvSpPr>
            <p:spPr>
              <a:xfrm>
                <a:off x="2696934" y="2774952"/>
                <a:ext cx="1035027" cy="1035027"/>
              </a:xfrm>
              <a:prstGeom prst="ellipse">
                <a:avLst/>
              </a:prstGeom>
              <a:solidFill>
                <a:srgbClr val="FFC000"/>
              </a:solidFill>
              <a:ln w="12700" cap="flat">
                <a:noFill/>
                <a:miter lim="400000"/>
              </a:ln>
              <a:effectLst/>
            </p:spPr>
            <p:txBody>
              <a:bodyPr wrap="none" lIns="0" tIns="0" rIns="0" bIns="0" anchor="ctr">
                <a:normAutofit/>
              </a:bodyPr>
              <a:lstStyle/>
              <a:p>
                <a:pPr algn="ctr"/>
                <a:endParaRPr lang="zh-CN" altLang="en-US" dirty="0">
                  <a:solidFill>
                    <a:schemeClr val="bg1"/>
                  </a:solidFill>
                </a:endParaRPr>
              </a:p>
            </p:txBody>
          </p:sp>
          <p:sp>
            <p:nvSpPr>
              <p:cNvPr id="35" name="矩形 34">
                <a:extLst>
                  <a:ext uri="{FF2B5EF4-FFF2-40B4-BE49-F238E27FC236}">
                    <a16:creationId xmlns:a16="http://schemas.microsoft.com/office/drawing/2014/main" xmlns="" id="{89F107CD-D225-4217-A26E-DEA0BDF23C89}"/>
                  </a:ext>
                </a:extLst>
              </p:cNvPr>
              <p:cNvSpPr/>
              <p:nvPr/>
            </p:nvSpPr>
            <p:spPr>
              <a:xfrm>
                <a:off x="2845332" y="2893498"/>
                <a:ext cx="738230" cy="8891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函数返回地址</a:t>
                </a:r>
              </a:p>
            </p:txBody>
          </p:sp>
        </p:grpSp>
      </p:grpSp>
      <p:sp>
        <p:nvSpPr>
          <p:cNvPr id="36" name="文本框 35">
            <a:extLst>
              <a:ext uri="{FF2B5EF4-FFF2-40B4-BE49-F238E27FC236}">
                <a16:creationId xmlns:a16="http://schemas.microsoft.com/office/drawing/2014/main" xmlns="" id="{E9E68B4E-792F-4BBE-BBA1-F777402889EB}"/>
              </a:ext>
            </a:extLst>
          </p:cNvPr>
          <p:cNvSpPr txBox="1"/>
          <p:nvPr/>
        </p:nvSpPr>
        <p:spPr>
          <a:xfrm>
            <a:off x="8816551" y="4018993"/>
            <a:ext cx="3445472" cy="2672543"/>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保存当前函数调用前的“断点”信息，也就是函数调用前的指令位置，以便在函数返回时能够恢复到函数被调用前的代码区中继续执行指令。</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9" name="组合 18">
            <a:extLst>
              <a:ext uri="{FF2B5EF4-FFF2-40B4-BE49-F238E27FC236}">
                <a16:creationId xmlns:a16="http://schemas.microsoft.com/office/drawing/2014/main" xmlns="" id="{434E42F4-2047-4996-937C-424AE9D0F9DB}"/>
              </a:ext>
            </a:extLst>
          </p:cNvPr>
          <p:cNvGrpSpPr/>
          <p:nvPr/>
        </p:nvGrpSpPr>
        <p:grpSpPr>
          <a:xfrm>
            <a:off x="5617900" y="2176164"/>
            <a:ext cx="1622946" cy="1622946"/>
            <a:chOff x="2716147" y="2106202"/>
            <a:chExt cx="1622946" cy="1622946"/>
          </a:xfrm>
        </p:grpSpPr>
        <p:sp>
          <p:nvSpPr>
            <p:cNvPr id="20"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dirty="0">
                <a:solidFill>
                  <a:schemeClr val="bg1"/>
                </a:solidFill>
              </a:endParaRPr>
            </a:p>
          </p:txBody>
        </p:sp>
        <p:grpSp>
          <p:nvGrpSpPr>
            <p:cNvPr id="21" name="组合 20">
              <a:extLst>
                <a:ext uri="{FF2B5EF4-FFF2-40B4-BE49-F238E27FC236}">
                  <a16:creationId xmlns:a16="http://schemas.microsoft.com/office/drawing/2014/main" xmlns="" id="{F58B1895-64DE-4B46-824F-FA7F05ABCE14}"/>
                </a:ext>
              </a:extLst>
            </p:cNvPr>
            <p:cNvGrpSpPr/>
            <p:nvPr/>
          </p:nvGrpSpPr>
          <p:grpSpPr>
            <a:xfrm>
              <a:off x="2828972" y="2219027"/>
              <a:ext cx="1397296" cy="1403263"/>
              <a:chOff x="2696934" y="2774952"/>
              <a:chExt cx="1035027" cy="1039447"/>
            </a:xfrm>
          </p:grpSpPr>
          <p:sp>
            <p:nvSpPr>
              <p:cNvPr id="22" name="is1ide-Oval 8">
                <a:extLst>
                  <a:ext uri="{FF2B5EF4-FFF2-40B4-BE49-F238E27FC236}">
                    <a16:creationId xmlns:a16="http://schemas.microsoft.com/office/drawing/2014/main" xmlns="" id="{1ECE7F4E-AD21-4E82-98F5-45D23916FA4D}"/>
                  </a:ext>
                </a:extLst>
              </p:cNvPr>
              <p:cNvSpPr/>
              <p:nvPr/>
            </p:nvSpPr>
            <p:spPr>
              <a:xfrm>
                <a:off x="2696934" y="2774952"/>
                <a:ext cx="1035027" cy="1035027"/>
              </a:xfrm>
              <a:prstGeom prst="ellipse">
                <a:avLst/>
              </a:prstGeom>
              <a:solidFill>
                <a:srgbClr val="1092F1"/>
              </a:solidFill>
              <a:ln w="12700" cap="flat">
                <a:noFill/>
                <a:miter lim="400000"/>
              </a:ln>
              <a:effectLst/>
            </p:spPr>
            <p:txBody>
              <a:bodyPr wrap="none" lIns="0" tIns="0" rIns="0" bIns="0" anchor="ctr">
                <a:normAutofit/>
              </a:bodyPr>
              <a:lstStyle/>
              <a:p>
                <a:pPr algn="ctr"/>
                <a:endParaRPr lang="zh-CN" altLang="en-US" dirty="0">
                  <a:solidFill>
                    <a:schemeClr val="bg1"/>
                  </a:solidFill>
                </a:endParaRPr>
              </a:p>
            </p:txBody>
          </p:sp>
          <p:sp>
            <p:nvSpPr>
              <p:cNvPr id="23" name="矩形 22">
                <a:extLst>
                  <a:ext uri="{FF2B5EF4-FFF2-40B4-BE49-F238E27FC236}">
                    <a16:creationId xmlns:a16="http://schemas.microsoft.com/office/drawing/2014/main" xmlns="" id="{220738A2-DC41-4F26-B437-DB7C1EC51D02}"/>
                  </a:ext>
                </a:extLst>
              </p:cNvPr>
              <p:cNvSpPr/>
              <p:nvPr/>
            </p:nvSpPr>
            <p:spPr>
              <a:xfrm>
                <a:off x="2845514" y="2925272"/>
                <a:ext cx="751845" cy="889127"/>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400" b="1" dirty="0">
                    <a:solidFill>
                      <a:schemeClr val="bg1"/>
                    </a:solidFill>
                    <a:latin typeface="微软雅黑" panose="020B0503020204020204" pitchFamily="34" charset="-122"/>
                    <a:ea typeface="微软雅黑" panose="020B0503020204020204" pitchFamily="34" charset="-122"/>
                  </a:rPr>
                  <a:t>栈帧状态值</a:t>
                </a:r>
              </a:p>
            </p:txBody>
          </p:sp>
        </p:grpSp>
      </p:grpSp>
      <p:sp>
        <p:nvSpPr>
          <p:cNvPr id="24" name="文本框 23">
            <a:extLst>
              <a:ext uri="{FF2B5EF4-FFF2-40B4-BE49-F238E27FC236}">
                <a16:creationId xmlns:a16="http://schemas.microsoft.com/office/drawing/2014/main" xmlns="" id="{E26E5F43-1E66-4C44-BA9C-8774F5CBCAAB}"/>
              </a:ext>
            </a:extLst>
          </p:cNvPr>
          <p:cNvSpPr txBox="1"/>
          <p:nvPr/>
        </p:nvSpPr>
        <p:spPr>
          <a:xfrm>
            <a:off x="4413151" y="4018993"/>
            <a:ext cx="3888432" cy="2303211"/>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保存前栈帧的顶部和底部（实际上只保存前栈帧的底部，前栈帧的顶部可以通过堆栈平衡计算得到），用于在本帧被弹出后恢复出上一个栈帧。</a:t>
            </a:r>
          </a:p>
        </p:txBody>
      </p:sp>
    </p:spTree>
    <p:extLst>
      <p:ext uri="{BB962C8B-B14F-4D97-AF65-F5344CB8AC3E}">
        <p14:creationId xmlns:p14="http://schemas.microsoft.com/office/powerpoint/2010/main" val="260782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49" presetClass="entr" presetSubtype="0" decel="100000"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p:cTn id="22" dur="500" fill="hold"/>
                                        <p:tgtEl>
                                          <p:spTgt spid="19"/>
                                        </p:tgtEl>
                                        <p:attrNameLst>
                                          <p:attrName>ppt_w</p:attrName>
                                        </p:attrNameLst>
                                      </p:cBhvr>
                                      <p:tavLst>
                                        <p:tav tm="0">
                                          <p:val>
                                            <p:fltVal val="0"/>
                                          </p:val>
                                        </p:tav>
                                        <p:tav tm="100000">
                                          <p:val>
                                            <p:strVal val="#ppt_w"/>
                                          </p:val>
                                        </p:tav>
                                      </p:tavLst>
                                    </p:anim>
                                    <p:anim calcmode="lin" valueType="num">
                                      <p:cBhvr>
                                        <p:cTn id="23" dur="500" fill="hold"/>
                                        <p:tgtEl>
                                          <p:spTgt spid="19"/>
                                        </p:tgtEl>
                                        <p:attrNameLst>
                                          <p:attrName>ppt_h</p:attrName>
                                        </p:attrNameLst>
                                      </p:cBhvr>
                                      <p:tavLst>
                                        <p:tav tm="0">
                                          <p:val>
                                            <p:fltVal val="0"/>
                                          </p:val>
                                        </p:tav>
                                        <p:tav tm="100000">
                                          <p:val>
                                            <p:strVal val="#ppt_h"/>
                                          </p:val>
                                        </p:tav>
                                      </p:tavLst>
                                    </p:anim>
                                    <p:anim calcmode="lin" valueType="num">
                                      <p:cBhvr>
                                        <p:cTn id="24" dur="500" fill="hold"/>
                                        <p:tgtEl>
                                          <p:spTgt spid="19"/>
                                        </p:tgtEl>
                                        <p:attrNameLst>
                                          <p:attrName>style.rotation</p:attrName>
                                        </p:attrNameLst>
                                      </p:cBhvr>
                                      <p:tavLst>
                                        <p:tav tm="0">
                                          <p:val>
                                            <p:fltVal val="360"/>
                                          </p:val>
                                        </p:tav>
                                        <p:tav tm="100000">
                                          <p:val>
                                            <p:fltVal val="0"/>
                                          </p:val>
                                        </p:tav>
                                      </p:tavLst>
                                    </p:anim>
                                    <p:animEffect transition="in" filter="fade">
                                      <p:cBhvr>
                                        <p:cTn id="25" dur="500"/>
                                        <p:tgtEl>
                                          <p:spTgt spid="19"/>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childTnLst>
                          </p:cTn>
                        </p:par>
                        <p:par>
                          <p:cTn id="30" fill="hold">
                            <p:stCondLst>
                              <p:cond delay="2500"/>
                            </p:stCondLst>
                            <p:childTnLst>
                              <p:par>
                                <p:cTn id="31" presetID="49" presetClass="entr" presetSubtype="0" decel="100000" fill="hold" nodeType="after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p:cTn id="33" dur="500" fill="hold"/>
                                        <p:tgtEl>
                                          <p:spTgt spid="31"/>
                                        </p:tgtEl>
                                        <p:attrNameLst>
                                          <p:attrName>ppt_w</p:attrName>
                                        </p:attrNameLst>
                                      </p:cBhvr>
                                      <p:tavLst>
                                        <p:tav tm="0">
                                          <p:val>
                                            <p:fltVal val="0"/>
                                          </p:val>
                                        </p:tav>
                                        <p:tav tm="100000">
                                          <p:val>
                                            <p:strVal val="#ppt_w"/>
                                          </p:val>
                                        </p:tav>
                                      </p:tavLst>
                                    </p:anim>
                                    <p:anim calcmode="lin" valueType="num">
                                      <p:cBhvr>
                                        <p:cTn id="34" dur="500" fill="hold"/>
                                        <p:tgtEl>
                                          <p:spTgt spid="31"/>
                                        </p:tgtEl>
                                        <p:attrNameLst>
                                          <p:attrName>ppt_h</p:attrName>
                                        </p:attrNameLst>
                                      </p:cBhvr>
                                      <p:tavLst>
                                        <p:tav tm="0">
                                          <p:val>
                                            <p:fltVal val="0"/>
                                          </p:val>
                                        </p:tav>
                                        <p:tav tm="100000">
                                          <p:val>
                                            <p:strVal val="#ppt_h"/>
                                          </p:val>
                                        </p:tav>
                                      </p:tavLst>
                                    </p:anim>
                                    <p:anim calcmode="lin" valueType="num">
                                      <p:cBhvr>
                                        <p:cTn id="35" dur="500" fill="hold"/>
                                        <p:tgtEl>
                                          <p:spTgt spid="31"/>
                                        </p:tgtEl>
                                        <p:attrNameLst>
                                          <p:attrName>style.rotation</p:attrName>
                                        </p:attrNameLst>
                                      </p:cBhvr>
                                      <p:tavLst>
                                        <p:tav tm="0">
                                          <p:val>
                                            <p:fltVal val="360"/>
                                          </p:val>
                                        </p:tav>
                                        <p:tav tm="100000">
                                          <p:val>
                                            <p:fltVal val="0"/>
                                          </p:val>
                                        </p:tav>
                                      </p:tavLst>
                                    </p:anim>
                                    <p:animEffect transition="in" filter="fade">
                                      <p:cBhvr>
                                        <p:cTn id="36" dur="500"/>
                                        <p:tgtEl>
                                          <p:spTgt spid="31"/>
                                        </p:tgtEl>
                                      </p:cBhvr>
                                    </p:animEffect>
                                  </p:childTnLst>
                                </p:cTn>
                              </p:par>
                            </p:childTnLst>
                          </p:cTn>
                        </p:par>
                        <p:par>
                          <p:cTn id="37" fill="hold">
                            <p:stCondLst>
                              <p:cond delay="3000"/>
                            </p:stCondLst>
                            <p:childTnLst>
                              <p:par>
                                <p:cTn id="38" presetID="10" presetClass="entr" presetSubtype="0" fill="hold" grpId="0" nodeType="after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a:extLst>
              <a:ext uri="{FF2B5EF4-FFF2-40B4-BE49-F238E27FC236}">
                <a16:creationId xmlns:a16="http://schemas.microsoft.com/office/drawing/2014/main" xmlns="" id="{0D98A0A7-16A2-492D-A55A-19B5647E7119}"/>
              </a:ext>
            </a:extLst>
          </p:cNvPr>
          <p:cNvGrpSpPr/>
          <p:nvPr/>
        </p:nvGrpSpPr>
        <p:grpSpPr>
          <a:xfrm>
            <a:off x="1694849" y="2895664"/>
            <a:ext cx="9740721" cy="2246769"/>
            <a:chOff x="4933525" y="2293067"/>
            <a:chExt cx="9740721" cy="2246769"/>
          </a:xfrm>
        </p:grpSpPr>
        <p:sp>
          <p:nvSpPr>
            <p:cNvPr id="29" name="六边形 28">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EIP</a:t>
              </a:r>
              <a:endPar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0"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07352" y="2293067"/>
              <a:ext cx="776689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800" b="1" dirty="0">
                  <a:solidFill>
                    <a:schemeClr val="tx1">
                      <a:lumMod val="75000"/>
                      <a:lumOff val="25000"/>
                    </a:schemeClr>
                  </a:solidFill>
                  <a:latin typeface="Times New Roman" panose="02020603050405020304" pitchFamily="18" charset="0"/>
                  <a:cs typeface="Times New Roman" panose="02020603050405020304" pitchFamily="18" charset="0"/>
                </a:rPr>
                <a:t>指令寄存器</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extended instruction pointer</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），其内存放着一个指针，该指针永远指向下一条等待执行的指令地址，其作用如下图所示。可以说如果控制了</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EIP</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寄存器的内容，就控制了进程</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我们让</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EIP</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指向哪里，</a:t>
              </a:r>
              <a:r>
                <a:rPr lang="en-US" altLang="zh-CN" sz="2800" dirty="0">
                  <a:solidFill>
                    <a:schemeClr val="tx1">
                      <a:lumMod val="75000"/>
                      <a:lumOff val="25000"/>
                    </a:schemeClr>
                  </a:solidFill>
                  <a:latin typeface="Times New Roman" panose="02020603050405020304" pitchFamily="18" charset="0"/>
                  <a:cs typeface="Times New Roman" panose="02020603050405020304" pitchFamily="18" charset="0"/>
                </a:rPr>
                <a:t>CPU</a:t>
              </a:r>
              <a:r>
                <a:rPr lang="zh-CN" altLang="en-US" sz="2800" dirty="0">
                  <a:solidFill>
                    <a:schemeClr val="tx1">
                      <a:lumMod val="75000"/>
                      <a:lumOff val="25000"/>
                    </a:schemeClr>
                  </a:solidFill>
                  <a:latin typeface="Times New Roman" panose="02020603050405020304" pitchFamily="18" charset="0"/>
                  <a:cs typeface="Times New Roman" panose="02020603050405020304" pitchFamily="18" charset="0"/>
                </a:rPr>
                <a:t>就会去执行哪里的指令。</a:t>
              </a:r>
              <a:endParaRPr lang="zh-CN" altLang="en-US" sz="16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31" name="直接连接符 30">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1448948" y="1235293"/>
            <a:ext cx="9986622" cy="1077218"/>
            <a:chOff x="3899955" y="1352164"/>
            <a:chExt cx="9986622" cy="1077218"/>
          </a:xfrm>
        </p:grpSpPr>
        <p:sp>
          <p:nvSpPr>
            <p:cNvPr id="2" name="矩形 1"/>
            <p:cNvSpPr/>
            <p:nvPr/>
          </p:nvSpPr>
          <p:spPr>
            <a:xfrm>
              <a:off x="4759563" y="1352164"/>
              <a:ext cx="9127014" cy="1077218"/>
            </a:xfrm>
            <a:prstGeom prst="rect">
              <a:avLst/>
            </a:prstGeom>
          </p:spPr>
          <p:txBody>
            <a:bodyPr wrap="square">
              <a:spAutoFit/>
            </a:bodyPr>
            <a:lstStyle/>
            <a:p>
              <a:pPr>
                <a:buClr>
                  <a:srgbClr val="007DFA"/>
                </a:buClr>
              </a:pPr>
              <a:r>
                <a:rPr lang="zh-CN" altLang="en-US" sz="3200" dirty="0">
                  <a:solidFill>
                    <a:srgbClr val="1092F1"/>
                  </a:solidFill>
                  <a:latin typeface="微软雅黑" panose="020B0503020204020204" pitchFamily="34" charset="-122"/>
                  <a:ea typeface="微软雅黑" panose="020B0503020204020204" pitchFamily="34" charset="-122"/>
                </a:rPr>
                <a:t>除了与栈相关的寄存器之外，还需要记住另一个至关重要的寄存器。</a:t>
              </a:r>
            </a:p>
          </p:txBody>
        </p:sp>
        <p:sp>
          <p:nvSpPr>
            <p:cNvPr id="7" name="computer-cpu_63990"/>
            <p:cNvSpPr>
              <a:spLocks noChangeAspect="1"/>
            </p:cNvSpPr>
            <p:nvPr/>
          </p:nvSpPr>
          <p:spPr bwMode="auto">
            <a:xfrm>
              <a:off x="3899955" y="1644964"/>
              <a:ext cx="763389" cy="762329"/>
            </a:xfrm>
            <a:custGeom>
              <a:avLst/>
              <a:gdLst>
                <a:gd name="connsiteX0" fmla="*/ 374658 w 609332"/>
                <a:gd name="connsiteY0" fmla="*/ 527406 h 608486"/>
                <a:gd name="connsiteX1" fmla="*/ 436659 w 609332"/>
                <a:gd name="connsiteY1" fmla="*/ 527406 h 608486"/>
                <a:gd name="connsiteX2" fmla="*/ 436659 w 609332"/>
                <a:gd name="connsiteY2" fmla="*/ 577469 h 608486"/>
                <a:gd name="connsiteX3" fmla="*/ 405610 w 609332"/>
                <a:gd name="connsiteY3" fmla="*/ 608486 h 608486"/>
                <a:gd name="connsiteX4" fmla="*/ 374561 w 609332"/>
                <a:gd name="connsiteY4" fmla="*/ 577469 h 608486"/>
                <a:gd name="connsiteX5" fmla="*/ 374658 w 609332"/>
                <a:gd name="connsiteY5" fmla="*/ 577469 h 608486"/>
                <a:gd name="connsiteX6" fmla="*/ 273653 w 609332"/>
                <a:gd name="connsiteY6" fmla="*/ 527406 h 608486"/>
                <a:gd name="connsiteX7" fmla="*/ 335751 w 609332"/>
                <a:gd name="connsiteY7" fmla="*/ 527406 h 608486"/>
                <a:gd name="connsiteX8" fmla="*/ 335751 w 609332"/>
                <a:gd name="connsiteY8" fmla="*/ 577469 h 608486"/>
                <a:gd name="connsiteX9" fmla="*/ 304702 w 609332"/>
                <a:gd name="connsiteY9" fmla="*/ 608486 h 608486"/>
                <a:gd name="connsiteX10" fmla="*/ 273653 w 609332"/>
                <a:gd name="connsiteY10" fmla="*/ 577469 h 608486"/>
                <a:gd name="connsiteX11" fmla="*/ 172744 w 609332"/>
                <a:gd name="connsiteY11" fmla="*/ 527406 h 608486"/>
                <a:gd name="connsiteX12" fmla="*/ 234842 w 609332"/>
                <a:gd name="connsiteY12" fmla="*/ 527406 h 608486"/>
                <a:gd name="connsiteX13" fmla="*/ 234842 w 609332"/>
                <a:gd name="connsiteY13" fmla="*/ 577469 h 608486"/>
                <a:gd name="connsiteX14" fmla="*/ 203793 w 609332"/>
                <a:gd name="connsiteY14" fmla="*/ 608486 h 608486"/>
                <a:gd name="connsiteX15" fmla="*/ 172744 w 609332"/>
                <a:gd name="connsiteY15" fmla="*/ 577469 h 608486"/>
                <a:gd name="connsiteX16" fmla="*/ 528182 w 609332"/>
                <a:gd name="connsiteY16" fmla="*/ 374068 h 608486"/>
                <a:gd name="connsiteX17" fmla="*/ 578288 w 609332"/>
                <a:gd name="connsiteY17" fmla="*/ 374068 h 608486"/>
                <a:gd name="connsiteX18" fmla="*/ 609332 w 609332"/>
                <a:gd name="connsiteY18" fmla="*/ 405022 h 608486"/>
                <a:gd name="connsiteX19" fmla="*/ 578288 w 609332"/>
                <a:gd name="connsiteY19" fmla="*/ 436024 h 608486"/>
                <a:gd name="connsiteX20" fmla="*/ 528182 w 609332"/>
                <a:gd name="connsiteY20" fmla="*/ 436024 h 608486"/>
                <a:gd name="connsiteX21" fmla="*/ 31044 w 609332"/>
                <a:gd name="connsiteY21" fmla="*/ 374068 h 608486"/>
                <a:gd name="connsiteX22" fmla="*/ 81150 w 609332"/>
                <a:gd name="connsiteY22" fmla="*/ 374068 h 608486"/>
                <a:gd name="connsiteX23" fmla="*/ 81150 w 609332"/>
                <a:gd name="connsiteY23" fmla="*/ 436024 h 608486"/>
                <a:gd name="connsiteX24" fmla="*/ 31044 w 609332"/>
                <a:gd name="connsiteY24" fmla="*/ 436024 h 608486"/>
                <a:gd name="connsiteX25" fmla="*/ 0 w 609332"/>
                <a:gd name="connsiteY25" fmla="*/ 405022 h 608486"/>
                <a:gd name="connsiteX26" fmla="*/ 31044 w 609332"/>
                <a:gd name="connsiteY26" fmla="*/ 374068 h 608486"/>
                <a:gd name="connsiteX27" fmla="*/ 528182 w 609332"/>
                <a:gd name="connsiteY27" fmla="*/ 273229 h 608486"/>
                <a:gd name="connsiteX28" fmla="*/ 578288 w 609332"/>
                <a:gd name="connsiteY28" fmla="*/ 273229 h 608486"/>
                <a:gd name="connsiteX29" fmla="*/ 609332 w 609332"/>
                <a:gd name="connsiteY29" fmla="*/ 304243 h 608486"/>
                <a:gd name="connsiteX30" fmla="*/ 578288 w 609332"/>
                <a:gd name="connsiteY30" fmla="*/ 335256 h 608486"/>
                <a:gd name="connsiteX31" fmla="*/ 528182 w 609332"/>
                <a:gd name="connsiteY31" fmla="*/ 335256 h 608486"/>
                <a:gd name="connsiteX32" fmla="*/ 31044 w 609332"/>
                <a:gd name="connsiteY32" fmla="*/ 273229 h 608486"/>
                <a:gd name="connsiteX33" fmla="*/ 81150 w 609332"/>
                <a:gd name="connsiteY33" fmla="*/ 273229 h 608486"/>
                <a:gd name="connsiteX34" fmla="*/ 81150 w 609332"/>
                <a:gd name="connsiteY34" fmla="*/ 335256 h 608486"/>
                <a:gd name="connsiteX35" fmla="*/ 31044 w 609332"/>
                <a:gd name="connsiteY35" fmla="*/ 335256 h 608486"/>
                <a:gd name="connsiteX36" fmla="*/ 0 w 609332"/>
                <a:gd name="connsiteY36" fmla="*/ 304243 h 608486"/>
                <a:gd name="connsiteX37" fmla="*/ 31044 w 609332"/>
                <a:gd name="connsiteY37" fmla="*/ 273229 h 608486"/>
                <a:gd name="connsiteX38" fmla="*/ 528182 w 609332"/>
                <a:gd name="connsiteY38" fmla="*/ 172462 h 608486"/>
                <a:gd name="connsiteX39" fmla="*/ 578288 w 609332"/>
                <a:gd name="connsiteY39" fmla="*/ 172462 h 608486"/>
                <a:gd name="connsiteX40" fmla="*/ 609332 w 609332"/>
                <a:gd name="connsiteY40" fmla="*/ 203416 h 608486"/>
                <a:gd name="connsiteX41" fmla="*/ 578288 w 609332"/>
                <a:gd name="connsiteY41" fmla="*/ 234418 h 608486"/>
                <a:gd name="connsiteX42" fmla="*/ 528182 w 609332"/>
                <a:gd name="connsiteY42" fmla="*/ 234418 h 608486"/>
                <a:gd name="connsiteX43" fmla="*/ 31044 w 609332"/>
                <a:gd name="connsiteY43" fmla="*/ 172462 h 608486"/>
                <a:gd name="connsiteX44" fmla="*/ 81150 w 609332"/>
                <a:gd name="connsiteY44" fmla="*/ 172462 h 608486"/>
                <a:gd name="connsiteX45" fmla="*/ 81150 w 609332"/>
                <a:gd name="connsiteY45" fmla="*/ 234489 h 608486"/>
                <a:gd name="connsiteX46" fmla="*/ 31044 w 609332"/>
                <a:gd name="connsiteY46" fmla="*/ 234489 h 608486"/>
                <a:gd name="connsiteX47" fmla="*/ 0 w 609332"/>
                <a:gd name="connsiteY47" fmla="*/ 203476 h 608486"/>
                <a:gd name="connsiteX48" fmla="*/ 31044 w 609332"/>
                <a:gd name="connsiteY48" fmla="*/ 172462 h 608486"/>
                <a:gd name="connsiteX49" fmla="*/ 143358 w 609332"/>
                <a:gd name="connsiteY49" fmla="*/ 110858 h 608486"/>
                <a:gd name="connsiteX50" fmla="*/ 465973 w 609332"/>
                <a:gd name="connsiteY50" fmla="*/ 110858 h 608486"/>
                <a:gd name="connsiteX51" fmla="*/ 498332 w 609332"/>
                <a:gd name="connsiteY51" fmla="*/ 143170 h 608486"/>
                <a:gd name="connsiteX52" fmla="*/ 498332 w 609332"/>
                <a:gd name="connsiteY52" fmla="*/ 465316 h 608486"/>
                <a:gd name="connsiteX53" fmla="*/ 465973 w 609332"/>
                <a:gd name="connsiteY53" fmla="*/ 497627 h 608486"/>
                <a:gd name="connsiteX54" fmla="*/ 143358 w 609332"/>
                <a:gd name="connsiteY54" fmla="*/ 497627 h 608486"/>
                <a:gd name="connsiteX55" fmla="*/ 110999 w 609332"/>
                <a:gd name="connsiteY55" fmla="*/ 465316 h 608486"/>
                <a:gd name="connsiteX56" fmla="*/ 110999 w 609332"/>
                <a:gd name="connsiteY56" fmla="*/ 143170 h 608486"/>
                <a:gd name="connsiteX57" fmla="*/ 143358 w 609332"/>
                <a:gd name="connsiteY57" fmla="*/ 110858 h 608486"/>
                <a:gd name="connsiteX58" fmla="*/ 405586 w 609332"/>
                <a:gd name="connsiteY58" fmla="*/ 0 h 608486"/>
                <a:gd name="connsiteX59" fmla="*/ 436659 w 609332"/>
                <a:gd name="connsiteY59" fmla="*/ 31017 h 608486"/>
                <a:gd name="connsiteX60" fmla="*/ 436659 w 609332"/>
                <a:gd name="connsiteY60" fmla="*/ 81080 h 608486"/>
                <a:gd name="connsiteX61" fmla="*/ 374561 w 609332"/>
                <a:gd name="connsiteY61" fmla="*/ 81080 h 608486"/>
                <a:gd name="connsiteX62" fmla="*/ 374561 w 609332"/>
                <a:gd name="connsiteY62" fmla="*/ 31017 h 608486"/>
                <a:gd name="connsiteX63" fmla="*/ 405586 w 609332"/>
                <a:gd name="connsiteY63" fmla="*/ 0 h 608486"/>
                <a:gd name="connsiteX64" fmla="*/ 304702 w 609332"/>
                <a:gd name="connsiteY64" fmla="*/ 0 h 608486"/>
                <a:gd name="connsiteX65" fmla="*/ 335751 w 609332"/>
                <a:gd name="connsiteY65" fmla="*/ 31017 h 608486"/>
                <a:gd name="connsiteX66" fmla="*/ 335751 w 609332"/>
                <a:gd name="connsiteY66" fmla="*/ 81080 h 608486"/>
                <a:gd name="connsiteX67" fmla="*/ 273653 w 609332"/>
                <a:gd name="connsiteY67" fmla="*/ 81080 h 608486"/>
                <a:gd name="connsiteX68" fmla="*/ 273653 w 609332"/>
                <a:gd name="connsiteY68" fmla="*/ 31017 h 608486"/>
                <a:gd name="connsiteX69" fmla="*/ 304702 w 609332"/>
                <a:gd name="connsiteY69" fmla="*/ 0 h 608486"/>
                <a:gd name="connsiteX70" fmla="*/ 203733 w 609332"/>
                <a:gd name="connsiteY70" fmla="*/ 0 h 608486"/>
                <a:gd name="connsiteX71" fmla="*/ 234771 w 609332"/>
                <a:gd name="connsiteY71" fmla="*/ 31017 h 608486"/>
                <a:gd name="connsiteX72" fmla="*/ 234771 w 609332"/>
                <a:gd name="connsiteY72" fmla="*/ 81080 h 608486"/>
                <a:gd name="connsiteX73" fmla="*/ 172744 w 609332"/>
                <a:gd name="connsiteY73" fmla="*/ 81080 h 608486"/>
                <a:gd name="connsiteX74" fmla="*/ 172744 w 609332"/>
                <a:gd name="connsiteY74" fmla="*/ 31017 h 608486"/>
                <a:gd name="connsiteX75" fmla="*/ 203733 w 609332"/>
                <a:gd name="connsiteY75" fmla="*/ 0 h 608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609332" h="608486">
                  <a:moveTo>
                    <a:pt x="374658" y="527406"/>
                  </a:moveTo>
                  <a:lnTo>
                    <a:pt x="436659" y="527406"/>
                  </a:lnTo>
                  <a:lnTo>
                    <a:pt x="436659" y="577469"/>
                  </a:lnTo>
                  <a:cubicBezTo>
                    <a:pt x="436659" y="594577"/>
                    <a:pt x="422784" y="608486"/>
                    <a:pt x="405610" y="608486"/>
                  </a:cubicBezTo>
                  <a:cubicBezTo>
                    <a:pt x="388485" y="608486"/>
                    <a:pt x="374561" y="594577"/>
                    <a:pt x="374561" y="577469"/>
                  </a:cubicBezTo>
                  <a:lnTo>
                    <a:pt x="374658" y="577469"/>
                  </a:lnTo>
                  <a:close/>
                  <a:moveTo>
                    <a:pt x="273653" y="527406"/>
                  </a:moveTo>
                  <a:lnTo>
                    <a:pt x="335751" y="527406"/>
                  </a:lnTo>
                  <a:lnTo>
                    <a:pt x="335751" y="577469"/>
                  </a:lnTo>
                  <a:cubicBezTo>
                    <a:pt x="335751" y="594577"/>
                    <a:pt x="321827" y="608486"/>
                    <a:pt x="304702" y="608486"/>
                  </a:cubicBezTo>
                  <a:cubicBezTo>
                    <a:pt x="287577" y="608486"/>
                    <a:pt x="273653" y="594577"/>
                    <a:pt x="273653" y="577469"/>
                  </a:cubicBezTo>
                  <a:close/>
                  <a:moveTo>
                    <a:pt x="172744" y="527406"/>
                  </a:moveTo>
                  <a:lnTo>
                    <a:pt x="234842" y="527406"/>
                  </a:lnTo>
                  <a:lnTo>
                    <a:pt x="234842" y="577469"/>
                  </a:lnTo>
                  <a:cubicBezTo>
                    <a:pt x="234842" y="594577"/>
                    <a:pt x="220919" y="608486"/>
                    <a:pt x="203793" y="608486"/>
                  </a:cubicBezTo>
                  <a:cubicBezTo>
                    <a:pt x="186668" y="608486"/>
                    <a:pt x="172744" y="594577"/>
                    <a:pt x="172744" y="577469"/>
                  </a:cubicBezTo>
                  <a:close/>
                  <a:moveTo>
                    <a:pt x="528182" y="374068"/>
                  </a:moveTo>
                  <a:lnTo>
                    <a:pt x="578288" y="374068"/>
                  </a:lnTo>
                  <a:cubicBezTo>
                    <a:pt x="595411" y="374068"/>
                    <a:pt x="609332" y="387922"/>
                    <a:pt x="609332" y="405022"/>
                  </a:cubicBezTo>
                  <a:cubicBezTo>
                    <a:pt x="609332" y="422122"/>
                    <a:pt x="595411" y="436024"/>
                    <a:pt x="578288" y="436024"/>
                  </a:cubicBezTo>
                  <a:lnTo>
                    <a:pt x="528182" y="436024"/>
                  </a:lnTo>
                  <a:close/>
                  <a:moveTo>
                    <a:pt x="31044" y="374068"/>
                  </a:moveTo>
                  <a:lnTo>
                    <a:pt x="81150" y="374068"/>
                  </a:lnTo>
                  <a:lnTo>
                    <a:pt x="81150" y="436024"/>
                  </a:lnTo>
                  <a:lnTo>
                    <a:pt x="31044" y="436024"/>
                  </a:lnTo>
                  <a:cubicBezTo>
                    <a:pt x="13921" y="436024"/>
                    <a:pt x="0" y="422122"/>
                    <a:pt x="0" y="405022"/>
                  </a:cubicBezTo>
                  <a:cubicBezTo>
                    <a:pt x="0" y="387922"/>
                    <a:pt x="13921" y="374068"/>
                    <a:pt x="31044" y="374068"/>
                  </a:cubicBezTo>
                  <a:close/>
                  <a:moveTo>
                    <a:pt x="528182" y="273229"/>
                  </a:moveTo>
                  <a:lnTo>
                    <a:pt x="578288" y="273229"/>
                  </a:lnTo>
                  <a:cubicBezTo>
                    <a:pt x="595411" y="273229"/>
                    <a:pt x="609332" y="287137"/>
                    <a:pt x="609332" y="304243"/>
                  </a:cubicBezTo>
                  <a:cubicBezTo>
                    <a:pt x="609332" y="321349"/>
                    <a:pt x="595411" y="335256"/>
                    <a:pt x="578288" y="335256"/>
                  </a:cubicBezTo>
                  <a:lnTo>
                    <a:pt x="528182" y="335256"/>
                  </a:lnTo>
                  <a:close/>
                  <a:moveTo>
                    <a:pt x="31044" y="273229"/>
                  </a:moveTo>
                  <a:lnTo>
                    <a:pt x="81150" y="273229"/>
                  </a:lnTo>
                  <a:lnTo>
                    <a:pt x="81150" y="335256"/>
                  </a:lnTo>
                  <a:lnTo>
                    <a:pt x="31044" y="335256"/>
                  </a:lnTo>
                  <a:cubicBezTo>
                    <a:pt x="13921" y="335256"/>
                    <a:pt x="0" y="321349"/>
                    <a:pt x="0" y="304243"/>
                  </a:cubicBezTo>
                  <a:cubicBezTo>
                    <a:pt x="0" y="287137"/>
                    <a:pt x="13921" y="273229"/>
                    <a:pt x="31044" y="273229"/>
                  </a:cubicBezTo>
                  <a:close/>
                  <a:moveTo>
                    <a:pt x="528182" y="172462"/>
                  </a:moveTo>
                  <a:lnTo>
                    <a:pt x="578288" y="172462"/>
                  </a:lnTo>
                  <a:cubicBezTo>
                    <a:pt x="595411" y="172462"/>
                    <a:pt x="609332" y="186268"/>
                    <a:pt x="609332" y="203416"/>
                  </a:cubicBezTo>
                  <a:cubicBezTo>
                    <a:pt x="609332" y="220516"/>
                    <a:pt x="595411" y="234418"/>
                    <a:pt x="578288" y="234418"/>
                  </a:cubicBezTo>
                  <a:lnTo>
                    <a:pt x="528182" y="234418"/>
                  </a:lnTo>
                  <a:close/>
                  <a:moveTo>
                    <a:pt x="31044" y="172462"/>
                  </a:moveTo>
                  <a:lnTo>
                    <a:pt x="81150" y="172462"/>
                  </a:lnTo>
                  <a:lnTo>
                    <a:pt x="81150" y="234489"/>
                  </a:lnTo>
                  <a:lnTo>
                    <a:pt x="31044" y="234489"/>
                  </a:lnTo>
                  <a:cubicBezTo>
                    <a:pt x="13921" y="234489"/>
                    <a:pt x="0" y="220582"/>
                    <a:pt x="0" y="203476"/>
                  </a:cubicBezTo>
                  <a:cubicBezTo>
                    <a:pt x="0" y="186370"/>
                    <a:pt x="13921" y="172462"/>
                    <a:pt x="31044" y="172462"/>
                  </a:cubicBezTo>
                  <a:close/>
                  <a:moveTo>
                    <a:pt x="143358" y="110858"/>
                  </a:moveTo>
                  <a:lnTo>
                    <a:pt x="465973" y="110858"/>
                  </a:lnTo>
                  <a:cubicBezTo>
                    <a:pt x="483826" y="110858"/>
                    <a:pt x="498332" y="125343"/>
                    <a:pt x="498332" y="143170"/>
                  </a:cubicBezTo>
                  <a:lnTo>
                    <a:pt x="498332" y="465316"/>
                  </a:lnTo>
                  <a:cubicBezTo>
                    <a:pt x="498332" y="483143"/>
                    <a:pt x="483826" y="497627"/>
                    <a:pt x="465973" y="497627"/>
                  </a:cubicBezTo>
                  <a:lnTo>
                    <a:pt x="143358" y="497627"/>
                  </a:lnTo>
                  <a:cubicBezTo>
                    <a:pt x="125505" y="497627"/>
                    <a:pt x="110999" y="483143"/>
                    <a:pt x="110999" y="465316"/>
                  </a:cubicBezTo>
                  <a:lnTo>
                    <a:pt x="110999" y="143170"/>
                  </a:lnTo>
                  <a:cubicBezTo>
                    <a:pt x="110999" y="125343"/>
                    <a:pt x="125505" y="110858"/>
                    <a:pt x="143358" y="110858"/>
                  </a:cubicBezTo>
                  <a:close/>
                  <a:moveTo>
                    <a:pt x="405586" y="0"/>
                  </a:moveTo>
                  <a:cubicBezTo>
                    <a:pt x="422725" y="0"/>
                    <a:pt x="436659" y="13909"/>
                    <a:pt x="436659" y="31017"/>
                  </a:cubicBezTo>
                  <a:lnTo>
                    <a:pt x="436659" y="81080"/>
                  </a:lnTo>
                  <a:lnTo>
                    <a:pt x="374561" y="81080"/>
                  </a:lnTo>
                  <a:lnTo>
                    <a:pt x="374561" y="31017"/>
                  </a:lnTo>
                  <a:cubicBezTo>
                    <a:pt x="374561" y="13909"/>
                    <a:pt x="388447" y="0"/>
                    <a:pt x="405586" y="0"/>
                  </a:cubicBezTo>
                  <a:close/>
                  <a:moveTo>
                    <a:pt x="304702" y="0"/>
                  </a:moveTo>
                  <a:cubicBezTo>
                    <a:pt x="321827" y="0"/>
                    <a:pt x="335751" y="13909"/>
                    <a:pt x="335751" y="31017"/>
                  </a:cubicBezTo>
                  <a:lnTo>
                    <a:pt x="335751" y="81080"/>
                  </a:lnTo>
                  <a:lnTo>
                    <a:pt x="273653" y="81080"/>
                  </a:lnTo>
                  <a:lnTo>
                    <a:pt x="273653" y="31017"/>
                  </a:lnTo>
                  <a:cubicBezTo>
                    <a:pt x="273653" y="13909"/>
                    <a:pt x="287577" y="0"/>
                    <a:pt x="304702" y="0"/>
                  </a:cubicBezTo>
                  <a:close/>
                  <a:moveTo>
                    <a:pt x="203733" y="0"/>
                  </a:moveTo>
                  <a:cubicBezTo>
                    <a:pt x="220853" y="0"/>
                    <a:pt x="234771" y="13909"/>
                    <a:pt x="234771" y="31017"/>
                  </a:cubicBezTo>
                  <a:lnTo>
                    <a:pt x="234771" y="81080"/>
                  </a:lnTo>
                  <a:lnTo>
                    <a:pt x="172744" y="81080"/>
                  </a:lnTo>
                  <a:lnTo>
                    <a:pt x="172744" y="31017"/>
                  </a:lnTo>
                  <a:cubicBezTo>
                    <a:pt x="172744" y="13909"/>
                    <a:pt x="186566" y="0"/>
                    <a:pt x="203733" y="0"/>
                  </a:cubicBezTo>
                  <a:close/>
                </a:path>
              </a:pathLst>
            </a:custGeom>
            <a:solidFill>
              <a:srgbClr val="1092F1"/>
            </a:solidFill>
            <a:ln>
              <a:noFill/>
            </a:ln>
          </p:spPr>
        </p:sp>
      </p:grpSp>
      <p:pic>
        <p:nvPicPr>
          <p:cNvPr id="11" name="图片 10">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39491" y="4693480"/>
            <a:ext cx="2592158" cy="2511657"/>
          </a:xfrm>
          <a:prstGeom prst="rect">
            <a:avLst/>
          </a:prstGeom>
        </p:spPr>
      </p:pic>
    </p:spTree>
    <p:extLst>
      <p:ext uri="{BB962C8B-B14F-4D97-AF65-F5344CB8AC3E}">
        <p14:creationId xmlns:p14="http://schemas.microsoft.com/office/powerpoint/2010/main" val="2817553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500"/>
                                        <p:tgtEl>
                                          <p:spTgt spid="28"/>
                                        </p:tgtEl>
                                      </p:cBhvr>
                                    </p:animEffect>
                                  </p:childTnLst>
                                </p:cTn>
                              </p:par>
                            </p:childTnLst>
                          </p:cTn>
                        </p:par>
                        <p:par>
                          <p:cTn id="12" fill="hold">
                            <p:stCondLst>
                              <p:cond delay="1000"/>
                            </p:stCondLst>
                            <p:childTnLst>
                              <p:par>
                                <p:cTn id="13" presetID="2" presetClass="entr" presetSubtype="2" decel="6000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a16="http://schemas.microsoft.com/office/drawing/2014/main" xmlns="" id="{5740E5AC-E533-4D26-A480-1002423DC218}"/>
              </a:ext>
            </a:extLst>
          </p:cNvPr>
          <p:cNvGrpSpPr/>
          <p:nvPr/>
        </p:nvGrpSpPr>
        <p:grpSpPr>
          <a:xfrm>
            <a:off x="2180903" y="837929"/>
            <a:ext cx="8387591" cy="478334"/>
            <a:chOff x="3902014" y="837929"/>
            <a:chExt cx="4989665" cy="478334"/>
          </a:xfrm>
        </p:grpSpPr>
        <p:cxnSp>
          <p:nvCxnSpPr>
            <p:cNvPr id="25" name="íślíḋè-Straight Connector 13">
              <a:extLst>
                <a:ext uri="{FF2B5EF4-FFF2-40B4-BE49-F238E27FC236}">
                  <a16:creationId xmlns:a16="http://schemas.microsoft.com/office/drawing/2014/main" xmlns="" id="{0BF07046-8558-4F68-A567-BFF83801B119}"/>
                </a:ext>
              </a:extLst>
            </p:cNvPr>
            <p:cNvCxnSpPr/>
            <p:nvPr/>
          </p:nvCxnSpPr>
          <p:spPr>
            <a:xfrm>
              <a:off x="3902014" y="1316263"/>
              <a:ext cx="4926208"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xmlns="" id="{3A1D3DA1-51C1-4984-A4E2-0E78C88C2324}"/>
                </a:ext>
              </a:extLst>
            </p:cNvPr>
            <p:cNvSpPr/>
            <p:nvPr/>
          </p:nvSpPr>
          <p:spPr>
            <a:xfrm>
              <a:off x="3967073" y="837929"/>
              <a:ext cx="4924606"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在函数调用过程中，结合寄存器看一下如何实现栈帧调整： </a:t>
              </a:r>
            </a:p>
          </p:txBody>
        </p:sp>
      </p:grpSp>
      <p:grpSp>
        <p:nvGrpSpPr>
          <p:cNvPr id="34" name="组合 33">
            <a:extLst>
              <a:ext uri="{FF2B5EF4-FFF2-40B4-BE49-F238E27FC236}">
                <a16:creationId xmlns:a16="http://schemas.microsoft.com/office/drawing/2014/main" xmlns="" id="{59913471-79C0-4B60-AFDA-9776520A54ED}"/>
              </a:ext>
            </a:extLst>
          </p:cNvPr>
          <p:cNvGrpSpPr/>
          <p:nvPr/>
        </p:nvGrpSpPr>
        <p:grpSpPr>
          <a:xfrm>
            <a:off x="1263235" y="2176165"/>
            <a:ext cx="10332290" cy="3067045"/>
            <a:chOff x="1263230" y="1989440"/>
            <a:chExt cx="10332290" cy="3067045"/>
          </a:xfrm>
        </p:grpSpPr>
        <p:sp>
          <p:nvSpPr>
            <p:cNvPr id="36"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1" name="矩形 40">
              <a:extLst>
                <a:ext uri="{FF2B5EF4-FFF2-40B4-BE49-F238E27FC236}">
                  <a16:creationId xmlns:a16="http://schemas.microsoft.com/office/drawing/2014/main" xmlns="" id="{938C6252-55B6-42CE-98FC-347733AE6A0C}"/>
                </a:ext>
              </a:extLst>
            </p:cNvPr>
            <p:cNvSpPr/>
            <p:nvPr/>
          </p:nvSpPr>
          <p:spPr>
            <a:xfrm>
              <a:off x="1676846" y="2493496"/>
              <a:ext cx="7632843" cy="2246769"/>
            </a:xfrm>
            <a:prstGeom prst="rect">
              <a:avLst/>
            </a:prstGeom>
          </p:spPr>
          <p:txBody>
            <a:bodyPr wrap="square">
              <a:spAutoFit/>
            </a:bodyPr>
            <a:lstStyle/>
            <a:p>
              <a:pPr marL="342900" indent="-342900">
                <a:spcBef>
                  <a:spcPts val="0"/>
                </a:spcBef>
                <a:spcAft>
                  <a:spcPts val="0"/>
                </a:spcAft>
                <a:buFont typeface="Wingdings" panose="05000000000000000000" pitchFamily="2" charset="2"/>
                <a:buChar char="n"/>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保存当前栈帧状态值，已备后面恢复本栈帧时使用（</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入栈）。</a:t>
              </a:r>
              <a:b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br>
              <a:endPar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spcAft>
                  <a:spcPts val="0"/>
                </a:spcAft>
                <a:buFont typeface="Wingdings" panose="05000000000000000000" pitchFamily="2" charset="2"/>
                <a:buChar char="n"/>
              </a:pP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将当前栈帧切换到新栈帧（将</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值装入</a:t>
              </a:r>
              <a:r>
                <a:rPr lang="en-US" altLang="zh-CN"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EBP</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，更新栈帧底部）</a:t>
              </a:r>
              <a:endPar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42" name="图片 41">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35768" y="3848274"/>
            <a:ext cx="3384376" cy="3384376"/>
          </a:xfrm>
          <a:prstGeom prst="rect">
            <a:avLst/>
          </a:prstGeom>
        </p:spPr>
      </p:pic>
    </p:spTree>
    <p:extLst>
      <p:ext uri="{BB962C8B-B14F-4D97-AF65-F5344CB8AC3E}">
        <p14:creationId xmlns:p14="http://schemas.microsoft.com/office/powerpoint/2010/main" val="481700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Effect transition="in" filter="fade">
                                      <p:cBhvr>
                                        <p:cTn id="13" dur="500"/>
                                        <p:tgtEl>
                                          <p:spTgt spid="34"/>
                                        </p:tgtEl>
                                      </p:cBhvr>
                                    </p:animEffect>
                                  </p:childTnLst>
                                </p:cTn>
                              </p:par>
                            </p:childTnLst>
                          </p:cTn>
                        </p:par>
                        <p:par>
                          <p:cTn id="14" fill="hold">
                            <p:stCondLst>
                              <p:cond delay="1000"/>
                            </p:stCondLst>
                            <p:childTnLst>
                              <p:par>
                                <p:cTn id="15" presetID="2" presetClass="entr" presetSubtype="2" decel="60000" fill="hold" nodeType="afterEffect">
                                  <p:stCondLst>
                                    <p:cond delay="0"/>
                                  </p:stCondLst>
                                  <p:childTnLst>
                                    <p:set>
                                      <p:cBhvr>
                                        <p:cTn id="16" dur="1" fill="hold">
                                          <p:stCondLst>
                                            <p:cond delay="0"/>
                                          </p:stCondLst>
                                        </p:cTn>
                                        <p:tgtEl>
                                          <p:spTgt spid="42"/>
                                        </p:tgtEl>
                                        <p:attrNameLst>
                                          <p:attrName>style.visibility</p:attrName>
                                        </p:attrNameLst>
                                      </p:cBhvr>
                                      <p:to>
                                        <p:strVal val="visible"/>
                                      </p:to>
                                    </p:set>
                                    <p:anim calcmode="lin" valueType="num">
                                      <p:cBhvr additive="base">
                                        <p:cTn id="17" dur="500" fill="hold"/>
                                        <p:tgtEl>
                                          <p:spTgt spid="42"/>
                                        </p:tgtEl>
                                        <p:attrNameLst>
                                          <p:attrName>ppt_x</p:attrName>
                                        </p:attrNameLst>
                                      </p:cBhvr>
                                      <p:tavLst>
                                        <p:tav tm="0">
                                          <p:val>
                                            <p:strVal val="1+#ppt_w/2"/>
                                          </p:val>
                                        </p:tav>
                                        <p:tav tm="100000">
                                          <p:val>
                                            <p:strVal val="#ppt_x"/>
                                          </p:val>
                                        </p:tav>
                                      </p:tavLst>
                                    </p:anim>
                                    <p:anim calcmode="lin" valueType="num">
                                      <p:cBhvr additive="base">
                                        <p:cTn id="18"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828975" y="1216248"/>
            <a:ext cx="7920880" cy="2616101"/>
          </a:xfrm>
          <a:prstGeom prst="rect">
            <a:avLst/>
          </a:prstGeom>
        </p:spPr>
        <p:txBody>
          <a:bodyPr wrap="square">
            <a:spAutoFit/>
          </a:bodyPr>
          <a:lstStyle/>
          <a:p>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p>
          <a:p>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知识点一：内存区域</a:t>
            </a:r>
            <a:endParaRPr lang="zh-CN" altLang="en-US" sz="6000" b="1" dirty="0"/>
          </a:p>
        </p:txBody>
      </p:sp>
    </p:spTree>
    <p:extLst>
      <p:ext uri="{BB962C8B-B14F-4D97-AF65-F5344CB8AC3E}">
        <p14:creationId xmlns:p14="http://schemas.microsoft.com/office/powerpoint/2010/main" val="1110517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xmlns="" id="{0D98A0A7-16A2-492D-A55A-19B5647E7119}"/>
              </a:ext>
            </a:extLst>
          </p:cNvPr>
          <p:cNvGrpSpPr/>
          <p:nvPr/>
        </p:nvGrpSpPr>
        <p:grpSpPr>
          <a:xfrm>
            <a:off x="1532831" y="1956226"/>
            <a:ext cx="8136904" cy="1058442"/>
            <a:chOff x="4933525" y="2542866"/>
            <a:chExt cx="8136904" cy="1058442"/>
          </a:xfrm>
        </p:grpSpPr>
        <p:sp>
          <p:nvSpPr>
            <p:cNvPr id="14" name="六边形 13">
              <a:extLst>
                <a:ext uri="{FF2B5EF4-FFF2-40B4-BE49-F238E27FC236}">
                  <a16:creationId xmlns:a16="http://schemas.microsoft.com/office/drawing/2014/main" xmlns="" id="{72A76738-ACC9-4AF5-9D4A-1E41F804D578}"/>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代码区</a:t>
              </a:r>
            </a:p>
          </p:txBody>
        </p:sp>
        <p:sp>
          <p:nvSpPr>
            <p:cNvPr id="11" name="文本框 7">
              <a:extLst>
                <a:ext uri="{FF2B5EF4-FFF2-40B4-BE49-F238E27FC236}">
                  <a16:creationId xmlns:a16="http://schemas.microsoft.com/office/drawing/2014/main" xmlns="" id="{27D28173-21BD-44A9-8B20-1EA8EF69418B}"/>
                </a:ext>
              </a:extLst>
            </p:cNvPr>
            <p:cNvSpPr txBox="1">
              <a:spLocks noChangeArrowheads="1"/>
            </p:cNvSpPr>
            <p:nvPr/>
          </p:nvSpPr>
          <p:spPr bwMode="auto">
            <a:xfrm>
              <a:off x="6984268" y="2656590"/>
              <a:ext cx="608616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这个区域存储着被装入执行的二进制机器代码，处理器会到这个区域取指并执行。</a:t>
              </a:r>
              <a:endParaRPr lang="zh-CN" altLang="en-US" sz="1400" dirty="0">
                <a:solidFill>
                  <a:schemeClr val="tx1">
                    <a:lumMod val="65000"/>
                    <a:lumOff val="35000"/>
                  </a:schemeClr>
                </a:solidFill>
                <a:latin typeface="微软雅黑" pitchFamily="34" charset="-122"/>
              </a:endParaRPr>
            </a:p>
          </p:txBody>
        </p:sp>
        <p:cxnSp>
          <p:nvCxnSpPr>
            <p:cNvPr id="12" name="直接连接符 11">
              <a:extLst>
                <a:ext uri="{FF2B5EF4-FFF2-40B4-BE49-F238E27FC236}">
                  <a16:creationId xmlns:a16="http://schemas.microsoft.com/office/drawing/2014/main" xmlns="" id="{1AF0458A-9D44-4E74-979F-A6C2E9D06036}"/>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35C1935A-C738-40F2-BBEB-DD17E5F1288C}"/>
              </a:ext>
            </a:extLst>
          </p:cNvPr>
          <p:cNvGrpSpPr/>
          <p:nvPr/>
        </p:nvGrpSpPr>
        <p:grpSpPr>
          <a:xfrm>
            <a:off x="1532831" y="3087104"/>
            <a:ext cx="8136904" cy="1058442"/>
            <a:chOff x="4933525" y="2542866"/>
            <a:chExt cx="8136904" cy="1058442"/>
          </a:xfrm>
        </p:grpSpPr>
        <p:sp>
          <p:nvSpPr>
            <p:cNvPr id="16" name="六边形 15">
              <a:extLst>
                <a:ext uri="{FF2B5EF4-FFF2-40B4-BE49-F238E27FC236}">
                  <a16:creationId xmlns:a16="http://schemas.microsoft.com/office/drawing/2014/main" xmlns="" id="{B8DEC9E8-4390-462F-ACFD-92E59FEA8397}"/>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数据区</a:t>
              </a:r>
            </a:p>
          </p:txBody>
        </p:sp>
        <p:sp>
          <p:nvSpPr>
            <p:cNvPr id="17" name="文本框 7">
              <a:extLst>
                <a:ext uri="{FF2B5EF4-FFF2-40B4-BE49-F238E27FC236}">
                  <a16:creationId xmlns:a16="http://schemas.microsoft.com/office/drawing/2014/main" xmlns="" id="{7D3D2013-828A-4DCC-8760-E3EC4A80B3B0}"/>
                </a:ext>
              </a:extLst>
            </p:cNvPr>
            <p:cNvSpPr txBox="1">
              <a:spLocks noChangeArrowheads="1"/>
            </p:cNvSpPr>
            <p:nvPr/>
          </p:nvSpPr>
          <p:spPr bwMode="auto">
            <a:xfrm>
              <a:off x="6984268" y="2796676"/>
              <a:ext cx="608616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用于存储全局变量等。</a:t>
              </a:r>
              <a:br>
                <a:rPr lang="zh-CN" altLang="en-US" sz="2400" dirty="0">
                  <a:solidFill>
                    <a:schemeClr val="tx1">
                      <a:lumMod val="65000"/>
                      <a:lumOff val="35000"/>
                    </a:schemeClr>
                  </a:solidFill>
                  <a:latin typeface="微软雅黑" pitchFamily="34" charset="-122"/>
                </a:rPr>
              </a:br>
              <a:endParaRPr lang="zh-CN" altLang="en-US" sz="1400" dirty="0">
                <a:solidFill>
                  <a:schemeClr val="tx1">
                    <a:lumMod val="65000"/>
                    <a:lumOff val="35000"/>
                  </a:schemeClr>
                </a:solidFill>
                <a:latin typeface="微软雅黑" pitchFamily="34" charset="-122"/>
              </a:endParaRPr>
            </a:p>
          </p:txBody>
        </p:sp>
        <p:cxnSp>
          <p:nvCxnSpPr>
            <p:cNvPr id="18" name="直接连接符 17">
              <a:extLst>
                <a:ext uri="{FF2B5EF4-FFF2-40B4-BE49-F238E27FC236}">
                  <a16:creationId xmlns:a16="http://schemas.microsoft.com/office/drawing/2014/main" xmlns="" id="{DA936AAE-DDE7-4CF7-9EB6-0F55D366D59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5" name="图片 4">
            <a:extLst>
              <a:ext uri="{FF2B5EF4-FFF2-40B4-BE49-F238E27FC236}">
                <a16:creationId xmlns:a16="http://schemas.microsoft.com/office/drawing/2014/main" xmlns="" id="{5062CC46-B9C4-4B26-94FA-07E245DE59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85759" y="4308374"/>
            <a:ext cx="2592158" cy="2511657"/>
          </a:xfrm>
          <a:prstGeom prst="rect">
            <a:avLst/>
          </a:prstGeom>
        </p:spPr>
      </p:pic>
      <p:grpSp>
        <p:nvGrpSpPr>
          <p:cNvPr id="13" name="组合 12">
            <a:extLst>
              <a:ext uri="{FF2B5EF4-FFF2-40B4-BE49-F238E27FC236}">
                <a16:creationId xmlns:a16="http://schemas.microsoft.com/office/drawing/2014/main" xmlns="" id="{242A8F6E-498F-4DCD-AB16-6E453A646033}"/>
              </a:ext>
            </a:extLst>
          </p:cNvPr>
          <p:cNvGrpSpPr/>
          <p:nvPr/>
        </p:nvGrpSpPr>
        <p:grpSpPr>
          <a:xfrm>
            <a:off x="4512824" y="651847"/>
            <a:ext cx="3833102" cy="660222"/>
            <a:chOff x="4512824" y="651847"/>
            <a:chExt cx="3833102" cy="660222"/>
          </a:xfrm>
        </p:grpSpPr>
        <p:cxnSp>
          <p:nvCxnSpPr>
            <p:cNvPr id="19" name="íślíḋè-Straight Connector 13">
              <a:extLst>
                <a:ext uri="{FF2B5EF4-FFF2-40B4-BE49-F238E27FC236}">
                  <a16:creationId xmlns:a16="http://schemas.microsoft.com/office/drawing/2014/main" xmlns="" id="{544C28BE-4CA1-4F8E-A280-FEBFCFB1C272}"/>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xmlns="" id="{9CBBAF04-112D-4087-A9A7-DAEF84807E0D}"/>
                </a:ext>
              </a:extLst>
            </p:cNvPr>
            <p:cNvSpPr/>
            <p:nvPr/>
          </p:nvSpPr>
          <p:spPr>
            <a:xfrm>
              <a:off x="4512824" y="651847"/>
              <a:ext cx="3833102" cy="523220"/>
            </a:xfrm>
            <a:prstGeom prst="rect">
              <a:avLst/>
            </a:prstGeom>
          </p:spPr>
          <p:txBody>
            <a:bodyPr wrap="none">
              <a:spAutoFit/>
            </a:bodyPr>
            <a:lstStyle/>
            <a:p>
              <a:pPr algn="ct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堆栈基础</a:t>
              </a:r>
              <a:r>
                <a:rPr lang="en-US" altLang="zh-CN" sz="28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rPr>
                <a:t>内存区域</a:t>
              </a:r>
            </a:p>
          </p:txBody>
        </p:sp>
      </p:grpSp>
      <p:sp>
        <p:nvSpPr>
          <p:cNvPr id="21" name="文本框 20">
            <a:extLst>
              <a:ext uri="{FF2B5EF4-FFF2-40B4-BE49-F238E27FC236}">
                <a16:creationId xmlns:a16="http://schemas.microsoft.com/office/drawing/2014/main" xmlns="" id="{F09D0E78-D03E-4BA9-8777-BF7A909EA8DC}"/>
              </a:ext>
            </a:extLst>
          </p:cNvPr>
          <p:cNvSpPr txBox="1"/>
          <p:nvPr/>
        </p:nvSpPr>
        <p:spPr>
          <a:xfrm>
            <a:off x="1532831" y="1386758"/>
            <a:ext cx="10657184" cy="456551"/>
          </a:xfrm>
          <a:prstGeom prst="rect">
            <a:avLst/>
          </a:prstGeom>
          <a:noFill/>
        </p:spPr>
        <p:txBody>
          <a:bodyPr wrap="square" lIns="86376" tIns="43188" rIns="86376" bIns="43188" rtlCol="0">
            <a:spAutoFit/>
          </a:bodyPr>
          <a:lstStyle/>
          <a:p>
            <a:pPr algn="just"/>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内存区域：</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一个进程可能被分配到不同的内存区域去执行：</a:t>
            </a:r>
          </a:p>
        </p:txBody>
      </p:sp>
      <p:grpSp>
        <p:nvGrpSpPr>
          <p:cNvPr id="23" name="组合 22">
            <a:extLst>
              <a:ext uri="{FF2B5EF4-FFF2-40B4-BE49-F238E27FC236}">
                <a16:creationId xmlns:a16="http://schemas.microsoft.com/office/drawing/2014/main" xmlns="" id="{8D8FDB50-6F7D-46AD-AA9B-6998908E97B8}"/>
              </a:ext>
            </a:extLst>
          </p:cNvPr>
          <p:cNvGrpSpPr/>
          <p:nvPr/>
        </p:nvGrpSpPr>
        <p:grpSpPr>
          <a:xfrm>
            <a:off x="1532831" y="4135456"/>
            <a:ext cx="8136904" cy="1415772"/>
            <a:chOff x="4933525" y="2459746"/>
            <a:chExt cx="8136904" cy="1415772"/>
          </a:xfrm>
        </p:grpSpPr>
        <p:sp>
          <p:nvSpPr>
            <p:cNvPr id="24" name="六边形 23">
              <a:extLst>
                <a:ext uri="{FF2B5EF4-FFF2-40B4-BE49-F238E27FC236}">
                  <a16:creationId xmlns:a16="http://schemas.microsoft.com/office/drawing/2014/main" xmlns="" id="{DC3CFC91-98F4-408A-B508-64FD81E7F1D4}"/>
                </a:ext>
              </a:extLst>
            </p:cNvPr>
            <p:cNvSpPr/>
            <p:nvPr/>
          </p:nvSpPr>
          <p:spPr>
            <a:xfrm>
              <a:off x="4933525" y="2542866"/>
              <a:ext cx="1227414" cy="1058442"/>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堆区</a:t>
              </a:r>
            </a:p>
          </p:txBody>
        </p:sp>
        <p:sp>
          <p:nvSpPr>
            <p:cNvPr id="25" name="文本框 7">
              <a:extLst>
                <a:ext uri="{FF2B5EF4-FFF2-40B4-BE49-F238E27FC236}">
                  <a16:creationId xmlns:a16="http://schemas.microsoft.com/office/drawing/2014/main" xmlns="" id="{7B61606D-CB59-4203-9F53-61FFD74A832C}"/>
                </a:ext>
              </a:extLst>
            </p:cNvPr>
            <p:cNvSpPr txBox="1">
              <a:spLocks noChangeArrowheads="1"/>
            </p:cNvSpPr>
            <p:nvPr/>
          </p:nvSpPr>
          <p:spPr bwMode="auto">
            <a:xfrm>
              <a:off x="6984268" y="2459746"/>
              <a:ext cx="6086161" cy="1415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进程可以在堆区动态地请求一定大小的内存，并在用完之后归还给堆区。动态分配和回收是堆区的特点。</a:t>
              </a:r>
              <a:br>
                <a:rPr lang="zh-CN" altLang="en-US" sz="2400" dirty="0">
                  <a:solidFill>
                    <a:schemeClr val="tx1">
                      <a:lumMod val="65000"/>
                      <a:lumOff val="35000"/>
                    </a:schemeClr>
                  </a:solidFill>
                  <a:latin typeface="微软雅黑" pitchFamily="34" charset="-122"/>
                </a:rPr>
              </a:br>
              <a:endParaRPr lang="zh-CN" altLang="en-US" sz="1400" dirty="0">
                <a:solidFill>
                  <a:schemeClr val="tx1">
                    <a:lumMod val="65000"/>
                    <a:lumOff val="35000"/>
                  </a:schemeClr>
                </a:solidFill>
                <a:latin typeface="微软雅黑" pitchFamily="34" charset="-122"/>
              </a:endParaRPr>
            </a:p>
          </p:txBody>
        </p:sp>
        <p:cxnSp>
          <p:nvCxnSpPr>
            <p:cNvPr id="26" name="直接连接符 25">
              <a:extLst>
                <a:ext uri="{FF2B5EF4-FFF2-40B4-BE49-F238E27FC236}">
                  <a16:creationId xmlns:a16="http://schemas.microsoft.com/office/drawing/2014/main" xmlns="" id="{57148BA7-D903-4326-B46B-A980E0C900E5}"/>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7" name="组合 26">
            <a:extLst>
              <a:ext uri="{FF2B5EF4-FFF2-40B4-BE49-F238E27FC236}">
                <a16:creationId xmlns:a16="http://schemas.microsoft.com/office/drawing/2014/main" xmlns="" id="{CE926D5E-DBDF-4F20-A25B-FCF2DC62AAA2}"/>
              </a:ext>
            </a:extLst>
          </p:cNvPr>
          <p:cNvGrpSpPr/>
          <p:nvPr/>
        </p:nvGrpSpPr>
        <p:grpSpPr>
          <a:xfrm>
            <a:off x="1532831" y="5347804"/>
            <a:ext cx="8136904" cy="1200329"/>
            <a:chOff x="4933525" y="2535066"/>
            <a:chExt cx="8136904" cy="1200329"/>
          </a:xfrm>
        </p:grpSpPr>
        <p:sp>
          <p:nvSpPr>
            <p:cNvPr id="28" name="六边形 27">
              <a:extLst>
                <a:ext uri="{FF2B5EF4-FFF2-40B4-BE49-F238E27FC236}">
                  <a16:creationId xmlns:a16="http://schemas.microsoft.com/office/drawing/2014/main" xmlns="" id="{EFD9F8E5-28A0-4B9D-B1B7-58D37655CBF5}"/>
                </a:ext>
              </a:extLst>
            </p:cNvPr>
            <p:cNvSpPr/>
            <p:nvPr/>
          </p:nvSpPr>
          <p:spPr>
            <a:xfrm>
              <a:off x="4933525" y="2542866"/>
              <a:ext cx="1227414" cy="1058442"/>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bg1"/>
                  </a:solidFill>
                  <a:latin typeface="微软雅黑" pitchFamily="34" charset="-122"/>
                  <a:ea typeface="微软雅黑" pitchFamily="34" charset="-122"/>
                </a:rPr>
                <a:t>栈区</a:t>
              </a:r>
            </a:p>
          </p:txBody>
        </p:sp>
        <p:sp>
          <p:nvSpPr>
            <p:cNvPr id="29" name="文本框 7">
              <a:extLst>
                <a:ext uri="{FF2B5EF4-FFF2-40B4-BE49-F238E27FC236}">
                  <a16:creationId xmlns:a16="http://schemas.microsoft.com/office/drawing/2014/main" xmlns="" id="{57A5B3CF-7010-4C79-90D7-F5DAA19606E0}"/>
                </a:ext>
              </a:extLst>
            </p:cNvPr>
            <p:cNvSpPr txBox="1">
              <a:spLocks noChangeArrowheads="1"/>
            </p:cNvSpPr>
            <p:nvPr/>
          </p:nvSpPr>
          <p:spPr bwMode="auto">
            <a:xfrm>
              <a:off x="6984268" y="2535066"/>
              <a:ext cx="60861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用于动态地存储函数之间的调用关系，以保证被调用函数在返回时恢复到母函数中继续执行。</a:t>
              </a:r>
              <a:endParaRPr lang="zh-CN" altLang="en-US" sz="1400" dirty="0">
                <a:solidFill>
                  <a:schemeClr val="tx1">
                    <a:lumMod val="65000"/>
                    <a:lumOff val="35000"/>
                  </a:schemeClr>
                </a:solidFill>
                <a:latin typeface="微软雅黑" pitchFamily="34" charset="-122"/>
              </a:endParaRPr>
            </a:p>
          </p:txBody>
        </p:sp>
        <p:cxnSp>
          <p:nvCxnSpPr>
            <p:cNvPr id="30" name="直接连接符 29">
              <a:extLst>
                <a:ext uri="{FF2B5EF4-FFF2-40B4-BE49-F238E27FC236}">
                  <a16:creationId xmlns:a16="http://schemas.microsoft.com/office/drawing/2014/main" xmlns="" id="{8D73A43E-1BF2-4A73-B8AE-2ECB7CD77893}"/>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94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wipe(left)">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left)">
                                      <p:cBhvr>
                                        <p:cTn id="31" dur="500"/>
                                        <p:tgtEl>
                                          <p:spTgt spid="27"/>
                                        </p:tgtEl>
                                      </p:cBhvr>
                                    </p:animEffect>
                                  </p:childTnLst>
                                </p:cTn>
                              </p:par>
                            </p:childTnLst>
                          </p:cTn>
                        </p:par>
                        <p:par>
                          <p:cTn id="32" fill="hold">
                            <p:stCondLst>
                              <p:cond delay="500"/>
                            </p:stCondLst>
                            <p:childTnLst>
                              <p:par>
                                <p:cTn id="33" presetID="2" presetClass="entr" presetSubtype="2" decel="60000" fill="hold" nodeType="afterEffect">
                                  <p:stCondLst>
                                    <p:cond delay="0"/>
                                  </p:stCondLst>
                                  <p:childTnLst>
                                    <p:set>
                                      <p:cBhvr>
                                        <p:cTn id="34" dur="1" fill="hold">
                                          <p:stCondLst>
                                            <p:cond delay="0"/>
                                          </p:stCondLst>
                                        </p:cTn>
                                        <p:tgtEl>
                                          <p:spTgt spid="5"/>
                                        </p:tgtEl>
                                        <p:attrNameLst>
                                          <p:attrName>style.visibility</p:attrName>
                                        </p:attrNameLst>
                                      </p:cBhvr>
                                      <p:to>
                                        <p:strVal val="visible"/>
                                      </p:to>
                                    </p:set>
                                    <p:anim calcmode="lin" valueType="num">
                                      <p:cBhvr additive="base">
                                        <p:cTn id="35" dur="500" fill="hold"/>
                                        <p:tgtEl>
                                          <p:spTgt spid="5"/>
                                        </p:tgtEl>
                                        <p:attrNameLst>
                                          <p:attrName>ppt_x</p:attrName>
                                        </p:attrNameLst>
                                      </p:cBhvr>
                                      <p:tavLst>
                                        <p:tav tm="0">
                                          <p:val>
                                            <p:strVal val="1+#ppt_w/2"/>
                                          </p:val>
                                        </p:tav>
                                        <p:tav tm="100000">
                                          <p:val>
                                            <p:strVal val="#ppt_x"/>
                                          </p:val>
                                        </p:tav>
                                      </p:tavLst>
                                    </p:anim>
                                    <p:anim calcmode="lin" valueType="num">
                                      <p:cBhvr additive="base">
                                        <p:cTn id="36"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843555" y="231949"/>
            <a:ext cx="11346460" cy="4396091"/>
          </a:xfrm>
          <a:prstGeom prst="rect">
            <a:avLst/>
          </a:prstGeom>
          <a:noFill/>
        </p:spPr>
        <p:txBody>
          <a:bodyPr wrap="square" lIns="86376" tIns="43188" rIns="86376" bIns="43188" rtlCol="0">
            <a:spAutoFit/>
          </a:bodyPr>
          <a:lstStyle/>
          <a:p>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在任何操作系统中，高级语言写出的程序经过编译链接，都会形成一个可执行文件。每个可执行文件包含了二进制级别的机器代码，将被装载到内存的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代码区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处理器将到内存的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代码区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一条一条地取出指令和操作数，并送入算术逻辑单元进行运算；</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如果代码中请求开辟动态内存，则会在内存的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分配一块大小合适的区域返回给代码区的代码使用；</a:t>
            </a:r>
            <a:b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当函数调用发生时，函数的调用关系等信息会动态地保存在内存的</a:t>
            </a:r>
            <a:r>
              <a:rPr lang="zh-CN" altLang="en-US" sz="2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栈区</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，以供处理器在执行完备调用函数的代码时，返回母函数。 </a:t>
            </a:r>
          </a:p>
        </p:txBody>
      </p:sp>
      <p:pic>
        <p:nvPicPr>
          <p:cNvPr id="6" name="图片 5">
            <a:extLst>
              <a:ext uri="{FF2B5EF4-FFF2-40B4-BE49-F238E27FC236}">
                <a16:creationId xmlns:a16="http://schemas.microsoft.com/office/drawing/2014/main" xmlns="" id="{22EF397E-DEB4-4074-BC0D-AC39CE441DFD}"/>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242"/>
          <a:stretch/>
        </p:blipFill>
        <p:spPr>
          <a:xfrm>
            <a:off x="2972991" y="4906605"/>
            <a:ext cx="3280271" cy="2094096"/>
          </a:xfrm>
          <a:prstGeom prst="rect">
            <a:avLst/>
          </a:prstGeom>
        </p:spPr>
      </p:pic>
      <p:pic>
        <p:nvPicPr>
          <p:cNvPr id="3" name="图片 2">
            <a:extLst>
              <a:ext uri="{FF2B5EF4-FFF2-40B4-BE49-F238E27FC236}">
                <a16:creationId xmlns:a16="http://schemas.microsoft.com/office/drawing/2014/main" xmlns="" id="{DAD4344C-7AA2-4BBF-A6AE-8D485A7F9A4D}"/>
              </a:ext>
            </a:extLst>
          </p:cNvPr>
          <p:cNvPicPr>
            <a:picLocks noChangeAspect="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t="4183"/>
          <a:stretch/>
        </p:blipFill>
        <p:spPr>
          <a:xfrm>
            <a:off x="7437487" y="4906605"/>
            <a:ext cx="3714558" cy="2007753"/>
          </a:xfrm>
          <a:prstGeom prst="rect">
            <a:avLst/>
          </a:prstGeom>
        </p:spPr>
      </p:pic>
    </p:spTree>
    <p:extLst>
      <p:ext uri="{BB962C8B-B14F-4D97-AF65-F5344CB8AC3E}">
        <p14:creationId xmlns:p14="http://schemas.microsoft.com/office/powerpoint/2010/main" val="3835979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8" y="837929"/>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846074" y="837929"/>
              <a:ext cx="116660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堆区和栈区</a:t>
              </a:r>
            </a:p>
          </p:txBody>
        </p:sp>
      </p:grpSp>
      <p:grpSp>
        <p:nvGrpSpPr>
          <p:cNvPr id="3" name="组合 2">
            <a:extLst>
              <a:ext uri="{FF2B5EF4-FFF2-40B4-BE49-F238E27FC236}">
                <a16:creationId xmlns:a16="http://schemas.microsoft.com/office/drawing/2014/main" xmlns="" id="{434E42F4-2047-4996-937C-424AE9D0F9DB}"/>
              </a:ext>
            </a:extLst>
          </p:cNvPr>
          <p:cNvGrpSpPr/>
          <p:nvPr/>
        </p:nvGrpSpPr>
        <p:grpSpPr>
          <a:xfrm>
            <a:off x="2684959" y="1777355"/>
            <a:ext cx="1622946" cy="1622946"/>
            <a:chOff x="2716147" y="2106202"/>
            <a:chExt cx="1622946" cy="1622946"/>
          </a:xfrm>
        </p:grpSpPr>
        <p:sp>
          <p:nvSpPr>
            <p:cNvPr id="28" name="is1ide-Oval 8">
              <a:extLst>
                <a:ext uri="{FF2B5EF4-FFF2-40B4-BE49-F238E27FC236}">
                  <a16:creationId xmlns:a16="http://schemas.microsoft.com/office/drawing/2014/main" xmlns="" id="{D0D58CCD-E36D-43AC-BD24-B5862693F87C}"/>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2" name="组合 1">
              <a:extLst>
                <a:ext uri="{FF2B5EF4-FFF2-40B4-BE49-F238E27FC236}">
                  <a16:creationId xmlns:a16="http://schemas.microsoft.com/office/drawing/2014/main" xmlns="" id="{F58B1895-64DE-4B46-824F-FA7F05ABCE14}"/>
                </a:ext>
              </a:extLst>
            </p:cNvPr>
            <p:cNvGrpSpPr/>
            <p:nvPr/>
          </p:nvGrpSpPr>
          <p:grpSpPr>
            <a:xfrm>
              <a:off x="2828972" y="2219027"/>
              <a:ext cx="1397296" cy="1397296"/>
              <a:chOff x="2696934" y="2774952"/>
              <a:chExt cx="1035027" cy="1035027"/>
            </a:xfrm>
          </p:grpSpPr>
          <p:sp>
            <p:nvSpPr>
              <p:cNvPr id="25" name="is1ide-Oval 8">
                <a:extLst>
                  <a:ext uri="{FF2B5EF4-FFF2-40B4-BE49-F238E27FC236}">
                    <a16:creationId xmlns:a16="http://schemas.microsoft.com/office/drawing/2014/main" xmlns="" id="{1ECE7F4E-AD21-4E82-98F5-45D23916FA4D}"/>
                  </a:ext>
                </a:extLst>
              </p:cNvPr>
              <p:cNvSpPr/>
              <p:nvPr/>
            </p:nvSpPr>
            <p:spPr>
              <a:xfrm>
                <a:off x="2696934" y="2774952"/>
                <a:ext cx="1035027" cy="1035027"/>
              </a:xfrm>
              <a:prstGeom prst="ellipse">
                <a:avLst/>
              </a:prstGeom>
              <a:solidFill>
                <a:srgbClr val="0050A3"/>
              </a:solidFill>
              <a:ln w="12700" cap="flat">
                <a:no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26" name="矩形 25">
                <a:extLst>
                  <a:ext uri="{FF2B5EF4-FFF2-40B4-BE49-F238E27FC236}">
                    <a16:creationId xmlns:a16="http://schemas.microsoft.com/office/drawing/2014/main" xmlns="" id="{220738A2-DC41-4F26-B437-DB7C1EC51D02}"/>
                  </a:ext>
                </a:extLst>
              </p:cNvPr>
              <p:cNvSpPr/>
              <p:nvPr/>
            </p:nvSpPr>
            <p:spPr>
              <a:xfrm>
                <a:off x="2709550" y="3030287"/>
                <a:ext cx="1009789" cy="524356"/>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anose="020B0503020204020204" pitchFamily="34" charset="-122"/>
                    <a:ea typeface="微软雅黑" panose="020B0503020204020204" pitchFamily="34" charset="-122"/>
                  </a:rPr>
                  <a:t>栈</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a:t>
                </a:r>
                <a:r>
                  <a:rPr lang="en-US" altLang="zh-CN" sz="2000" b="1" dirty="0">
                    <a:solidFill>
                      <a:schemeClr val="bg1"/>
                    </a:solidFill>
                    <a:latin typeface="微软雅黑" panose="020B0503020204020204" pitchFamily="34" charset="-122"/>
                    <a:ea typeface="微软雅黑" panose="020B0503020204020204" pitchFamily="34" charset="-122"/>
                  </a:rPr>
                  <a:t>stack</a:t>
                </a:r>
                <a:r>
                  <a:rPr lang="zh-CN" altLang="en-US" sz="2000" b="1" dirty="0">
                    <a:solidFill>
                      <a:schemeClr val="bg1"/>
                    </a:solidFill>
                    <a:latin typeface="微软雅黑" panose="020B0503020204020204" pitchFamily="34" charset="-122"/>
                    <a:ea typeface="微软雅黑" panose="020B0503020204020204" pitchFamily="34" charset="-122"/>
                  </a:rPr>
                  <a:t>）</a:t>
                </a:r>
              </a:p>
            </p:txBody>
          </p:sp>
        </p:grpSp>
      </p:grpSp>
      <p:sp>
        <p:nvSpPr>
          <p:cNvPr id="30" name="文本框 29">
            <a:extLst>
              <a:ext uri="{FF2B5EF4-FFF2-40B4-BE49-F238E27FC236}">
                <a16:creationId xmlns:a16="http://schemas.microsoft.com/office/drawing/2014/main" xmlns="" id="{E26E5F43-1E66-4C44-BA9C-8774F5CBCAAB}"/>
              </a:ext>
            </a:extLst>
          </p:cNvPr>
          <p:cNvSpPr txBox="1"/>
          <p:nvPr/>
        </p:nvSpPr>
        <p:spPr>
          <a:xfrm>
            <a:off x="884759" y="3541431"/>
            <a:ext cx="5146015" cy="2303211"/>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栈（</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stack</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）是向</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低地址</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扩展的数据结构，是一块连续的内存的区域。栈顶的地址和栈的最大容量是系统预先规定好的，在</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下，栈的默认大小是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2M</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，如果申请的空间超过栈的剩余空间时，将提示</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overflow</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5" name="图片 4">
            <a:extLst>
              <a:ext uri="{FF2B5EF4-FFF2-40B4-BE49-F238E27FC236}">
                <a16:creationId xmlns:a16="http://schemas.microsoft.com/office/drawing/2014/main" xmlns="" id="{DB330A86-1F96-443F-B399-AB91D475D2D9}"/>
              </a:ext>
            </a:extLst>
          </p:cNvPr>
          <p:cNvPicPr>
            <a:picLocks noChangeAspect="1"/>
          </p:cNvPicPr>
          <p:nvPr/>
        </p:nvPicPr>
        <p:blipFill rotWithShape="1">
          <a:blip r:embed="rId3">
            <a:extLst>
              <a:ext uri="{28A0092B-C50C-407E-A947-70E740481C1C}">
                <a14:useLocalDpi xmlns:a14="http://schemas.microsoft.com/office/drawing/2010/main" val="0"/>
              </a:ext>
            </a:extLst>
          </a:blip>
          <a:srcRect b="3031"/>
          <a:stretch/>
        </p:blipFill>
        <p:spPr>
          <a:xfrm>
            <a:off x="6143599" y="3117637"/>
            <a:ext cx="6138334" cy="3096337"/>
          </a:xfrm>
          <a:prstGeom prst="rect">
            <a:avLst/>
          </a:prstGeom>
        </p:spPr>
      </p:pic>
    </p:spTree>
    <p:extLst>
      <p:ext uri="{BB962C8B-B14F-4D97-AF65-F5344CB8AC3E}">
        <p14:creationId xmlns:p14="http://schemas.microsoft.com/office/powerpoint/2010/main" val="328676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 calcmode="lin" valueType="num">
                                      <p:cBhvr>
                                        <p:cTn id="13" dur="500" fill="hold"/>
                                        <p:tgtEl>
                                          <p:spTgt spid="3"/>
                                        </p:tgtEl>
                                        <p:attrNameLst>
                                          <p:attrName>style.rotation</p:attrName>
                                        </p:attrNameLst>
                                      </p:cBhvr>
                                      <p:tavLst>
                                        <p:tav tm="0">
                                          <p:val>
                                            <p:fltVal val="360"/>
                                          </p:val>
                                        </p:tav>
                                        <p:tav tm="100000">
                                          <p:val>
                                            <p:fltVal val="0"/>
                                          </p:val>
                                        </p:tav>
                                      </p:tavLst>
                                    </p:anim>
                                    <p:animEffect transition="in" filter="fade">
                                      <p:cBhvr>
                                        <p:cTn id="14" dur="500"/>
                                        <p:tgtEl>
                                          <p:spTgt spid="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616796" y="419804"/>
            <a:ext cx="3625157" cy="474140"/>
            <a:chOff x="5202512" y="837929"/>
            <a:chExt cx="2453727"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846074" y="837929"/>
              <a:ext cx="1166603"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堆区和栈区</a:t>
              </a:r>
            </a:p>
          </p:txBody>
        </p:sp>
      </p:grpSp>
      <p:grpSp>
        <p:nvGrpSpPr>
          <p:cNvPr id="13" name="组合 12">
            <a:extLst>
              <a:ext uri="{FF2B5EF4-FFF2-40B4-BE49-F238E27FC236}">
                <a16:creationId xmlns:a16="http://schemas.microsoft.com/office/drawing/2014/main" xmlns="" id="{F94D0FAC-DB50-44B8-A2A5-B3E205B232F4}"/>
              </a:ext>
            </a:extLst>
          </p:cNvPr>
          <p:cNvGrpSpPr/>
          <p:nvPr/>
        </p:nvGrpSpPr>
        <p:grpSpPr>
          <a:xfrm>
            <a:off x="884759" y="2792765"/>
            <a:ext cx="2703856" cy="2703856"/>
            <a:chOff x="2716147" y="2106202"/>
            <a:chExt cx="1622946" cy="1622946"/>
          </a:xfrm>
        </p:grpSpPr>
        <p:sp>
          <p:nvSpPr>
            <p:cNvPr id="14" name="is1ide-Oval 8">
              <a:extLst>
                <a:ext uri="{FF2B5EF4-FFF2-40B4-BE49-F238E27FC236}">
                  <a16:creationId xmlns:a16="http://schemas.microsoft.com/office/drawing/2014/main" xmlns="" id="{FDFF6CE0-D976-486F-8A3D-19CE2CDCBA81}"/>
                </a:ext>
              </a:extLst>
            </p:cNvPr>
            <p:cNvSpPr/>
            <p:nvPr/>
          </p:nvSpPr>
          <p:spPr>
            <a:xfrm>
              <a:off x="2716147" y="2106202"/>
              <a:ext cx="1622946" cy="1622946"/>
            </a:xfrm>
            <a:prstGeom prst="ellipse">
              <a:avLst/>
            </a:prstGeom>
            <a:noFill/>
            <a:ln w="12700" cap="flat">
              <a:solidFill>
                <a:srgbClr val="0050A3"/>
              </a:solidFill>
              <a:prstDash val="dash"/>
              <a:miter lim="400000"/>
            </a:ln>
            <a:effectLst/>
          </p:spPr>
          <p:txBody>
            <a:bodyPr wrap="none" lIns="0" tIns="0" rIns="0" bIns="0" anchor="ctr">
              <a:normAutofit/>
            </a:bodyPr>
            <a:lstStyle/>
            <a:p>
              <a:pPr algn="ctr"/>
              <a:endParaRPr lang="zh-CN" altLang="en-US" sz="1600" dirty="0">
                <a:solidFill>
                  <a:schemeClr val="bg1"/>
                </a:solidFill>
              </a:endParaRPr>
            </a:p>
          </p:txBody>
        </p:sp>
        <p:grpSp>
          <p:nvGrpSpPr>
            <p:cNvPr id="15" name="组合 14">
              <a:extLst>
                <a:ext uri="{FF2B5EF4-FFF2-40B4-BE49-F238E27FC236}">
                  <a16:creationId xmlns:a16="http://schemas.microsoft.com/office/drawing/2014/main" xmlns="" id="{DDF7E820-68A7-4944-A5F1-DBBA5AB07E72}"/>
                </a:ext>
              </a:extLst>
            </p:cNvPr>
            <p:cNvGrpSpPr/>
            <p:nvPr/>
          </p:nvGrpSpPr>
          <p:grpSpPr>
            <a:xfrm>
              <a:off x="2828972" y="2219027"/>
              <a:ext cx="1397296" cy="1397296"/>
              <a:chOff x="2696934" y="2774952"/>
              <a:chExt cx="1035027" cy="1035027"/>
            </a:xfrm>
          </p:grpSpPr>
          <p:sp>
            <p:nvSpPr>
              <p:cNvPr id="16" name="is1ide-Oval 8">
                <a:extLst>
                  <a:ext uri="{FF2B5EF4-FFF2-40B4-BE49-F238E27FC236}">
                    <a16:creationId xmlns:a16="http://schemas.microsoft.com/office/drawing/2014/main" xmlns="" id="{D3CDD0D4-4258-4F39-A0A8-772947D118D5}"/>
                  </a:ext>
                </a:extLst>
              </p:cNvPr>
              <p:cNvSpPr/>
              <p:nvPr/>
            </p:nvSpPr>
            <p:spPr>
              <a:xfrm>
                <a:off x="2696934" y="2774952"/>
                <a:ext cx="1035027" cy="1035027"/>
              </a:xfrm>
              <a:prstGeom prst="ellipse">
                <a:avLst/>
              </a:prstGeom>
              <a:solidFill>
                <a:srgbClr val="1092F1"/>
              </a:solidFill>
              <a:ln w="12700" cap="flat">
                <a:solidFill>
                  <a:srgbClr val="1092F1"/>
                </a:solidFill>
                <a:miter lim="400000"/>
              </a:ln>
              <a:effectLst/>
            </p:spPr>
            <p:txBody>
              <a:bodyPr wrap="none" lIns="0" tIns="0" rIns="0" bIns="0" anchor="ctr">
                <a:normAutofit/>
              </a:bodyPr>
              <a:lstStyle/>
              <a:p>
                <a:pPr algn="ctr"/>
                <a:endParaRPr lang="zh-CN" altLang="en-US" sz="1600" dirty="0">
                  <a:solidFill>
                    <a:schemeClr val="bg1"/>
                  </a:solidFill>
                </a:endParaRPr>
              </a:p>
            </p:txBody>
          </p:sp>
          <p:sp>
            <p:nvSpPr>
              <p:cNvPr id="17" name="矩形 16">
                <a:extLst>
                  <a:ext uri="{FF2B5EF4-FFF2-40B4-BE49-F238E27FC236}">
                    <a16:creationId xmlns:a16="http://schemas.microsoft.com/office/drawing/2014/main" xmlns="" id="{C7AAFE76-BD6E-4856-8DE1-20D9DBBFB952}"/>
                  </a:ext>
                </a:extLst>
              </p:cNvPr>
              <p:cNvSpPr/>
              <p:nvPr/>
            </p:nvSpPr>
            <p:spPr>
              <a:xfrm>
                <a:off x="2793124" y="3030287"/>
                <a:ext cx="842642" cy="418451"/>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20000"/>
                  </a:lnSpc>
                </a:pPr>
                <a:r>
                  <a:rPr lang="zh-CN" altLang="en-US" sz="2400" b="1" dirty="0">
                    <a:solidFill>
                      <a:schemeClr val="bg1"/>
                    </a:solidFill>
                    <a:latin typeface="微软雅黑" panose="020B0503020204020204" pitchFamily="34" charset="-122"/>
                    <a:ea typeface="微软雅黑" panose="020B0503020204020204" pitchFamily="34" charset="-122"/>
                  </a:rPr>
                  <a:t>堆</a:t>
                </a:r>
                <a:endParaRPr lang="en-US" altLang="zh-CN" sz="2400" b="1" dirty="0">
                  <a:solidFill>
                    <a:schemeClr val="bg1"/>
                  </a:solidFill>
                  <a:latin typeface="微软雅黑" panose="020B0503020204020204" pitchFamily="34" charset="-122"/>
                  <a:ea typeface="微软雅黑" panose="020B0503020204020204" pitchFamily="34" charset="-122"/>
                </a:endParaRPr>
              </a:p>
              <a:p>
                <a:pPr algn="ctr">
                  <a:lnSpc>
                    <a:spcPct val="120000"/>
                  </a:lnSpc>
                </a:pPr>
                <a:r>
                  <a:rPr lang="zh-CN" altLang="en-US" sz="2400" b="1" dirty="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heap</a:t>
                </a:r>
                <a:r>
                  <a:rPr lang="zh-CN" altLang="en-US" sz="2400" b="1" dirty="0">
                    <a:solidFill>
                      <a:schemeClr val="bg1"/>
                    </a:solidFill>
                    <a:latin typeface="微软雅黑" panose="020B0503020204020204" pitchFamily="34" charset="-122"/>
                    <a:ea typeface="微软雅黑" panose="020B0503020204020204" pitchFamily="34" charset="-122"/>
                  </a:rPr>
                  <a:t>）</a:t>
                </a:r>
              </a:p>
            </p:txBody>
          </p:sp>
        </p:grpSp>
      </p:grpSp>
      <p:sp>
        <p:nvSpPr>
          <p:cNvPr id="18" name="文本框 17">
            <a:extLst>
              <a:ext uri="{FF2B5EF4-FFF2-40B4-BE49-F238E27FC236}">
                <a16:creationId xmlns:a16="http://schemas.microsoft.com/office/drawing/2014/main" xmlns="" id="{A6E58F92-C89A-49C4-AEE4-D08069B25B29}"/>
              </a:ext>
            </a:extLst>
          </p:cNvPr>
          <p:cNvSpPr txBox="1"/>
          <p:nvPr/>
        </p:nvSpPr>
        <p:spPr>
          <a:xfrm>
            <a:off x="3200538" y="1169586"/>
            <a:ext cx="8911541" cy="1933879"/>
          </a:xfrm>
          <a:prstGeom prst="rect">
            <a:avLst/>
          </a:prstGeom>
          <a:noFill/>
        </p:spPr>
        <p:txBody>
          <a:bodyPr wrap="square" lIns="86376" tIns="43188" rIns="86376" bIns="43188" rtlCol="0">
            <a:spAutoFit/>
          </a:bodyP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堆（</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heap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）是向</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高地址</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扩展的数据结构，是不连续的内存区域，堆的大小受限于计算机的虚拟内存。</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操作系统有一个</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记录空闲内存地址的链表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，当系统收到程序的申请时，会遍历该链表：</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2" name="组合 11">
            <a:extLst>
              <a:ext uri="{FF2B5EF4-FFF2-40B4-BE49-F238E27FC236}">
                <a16:creationId xmlns:a16="http://schemas.microsoft.com/office/drawing/2014/main" xmlns="" id="{4B9780BA-0667-4BBE-83CC-C65B0FEF172B}"/>
              </a:ext>
            </a:extLst>
          </p:cNvPr>
          <p:cNvGrpSpPr/>
          <p:nvPr/>
        </p:nvGrpSpPr>
        <p:grpSpPr>
          <a:xfrm>
            <a:off x="4616796" y="2954852"/>
            <a:ext cx="6810448" cy="1200329"/>
            <a:chOff x="6259981" y="2842257"/>
            <a:chExt cx="6810448" cy="1200329"/>
          </a:xfrm>
        </p:grpSpPr>
        <p:sp>
          <p:nvSpPr>
            <p:cNvPr id="20" name="文本框 7">
              <a:extLst>
                <a:ext uri="{FF2B5EF4-FFF2-40B4-BE49-F238E27FC236}">
                  <a16:creationId xmlns:a16="http://schemas.microsoft.com/office/drawing/2014/main" xmlns="" id="{7F27B982-B4D2-4972-95E8-EE763281DEF4}"/>
                </a:ext>
              </a:extLst>
            </p:cNvPr>
            <p:cNvSpPr txBox="1">
              <a:spLocks noChangeArrowheads="1"/>
            </p:cNvSpPr>
            <p:nvPr/>
          </p:nvSpPr>
          <p:spPr bwMode="auto">
            <a:xfrm>
              <a:off x="6984268" y="2842257"/>
              <a:ext cx="60861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寻找第一个空间大于所申请空间的堆结点，然后将该结点从空闲结点链表中删除，并将该结点的空间分配给程序；</a:t>
              </a:r>
              <a:endParaRPr lang="zh-CN" altLang="en-US" sz="1400" dirty="0">
                <a:solidFill>
                  <a:schemeClr val="tx1">
                    <a:lumMod val="65000"/>
                    <a:lumOff val="35000"/>
                  </a:schemeClr>
                </a:solidFill>
                <a:latin typeface="微软雅黑" pitchFamily="34" charset="-122"/>
              </a:endParaRPr>
            </a:p>
          </p:txBody>
        </p:sp>
        <p:cxnSp>
          <p:nvCxnSpPr>
            <p:cNvPr id="21" name="直接连接符 20">
              <a:extLst>
                <a:ext uri="{FF2B5EF4-FFF2-40B4-BE49-F238E27FC236}">
                  <a16:creationId xmlns:a16="http://schemas.microsoft.com/office/drawing/2014/main" xmlns="" id="{3DF894A6-7804-443F-B76E-25818CD39037}"/>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组合 21">
            <a:extLst>
              <a:ext uri="{FF2B5EF4-FFF2-40B4-BE49-F238E27FC236}">
                <a16:creationId xmlns:a16="http://schemas.microsoft.com/office/drawing/2014/main" xmlns="" id="{5BAE67CC-E52B-4B56-8D48-8E49B4CDA118}"/>
              </a:ext>
            </a:extLst>
          </p:cNvPr>
          <p:cNvGrpSpPr/>
          <p:nvPr/>
        </p:nvGrpSpPr>
        <p:grpSpPr>
          <a:xfrm>
            <a:off x="4606525" y="5728364"/>
            <a:ext cx="6810448" cy="1200329"/>
            <a:chOff x="6259981" y="2923048"/>
            <a:chExt cx="6810448" cy="1200329"/>
          </a:xfrm>
        </p:grpSpPr>
        <p:sp>
          <p:nvSpPr>
            <p:cNvPr id="24" name="文本框 7">
              <a:extLst>
                <a:ext uri="{FF2B5EF4-FFF2-40B4-BE49-F238E27FC236}">
                  <a16:creationId xmlns:a16="http://schemas.microsoft.com/office/drawing/2014/main" xmlns="" id="{AAE1DB05-B0CB-41BF-99F2-031C82B8D0C3}"/>
                </a:ext>
              </a:extLst>
            </p:cNvPr>
            <p:cNvSpPr txBox="1">
              <a:spLocks noChangeArrowheads="1"/>
            </p:cNvSpPr>
            <p:nvPr/>
          </p:nvSpPr>
          <p:spPr bwMode="auto">
            <a:xfrm>
              <a:off x="6984268" y="2923048"/>
              <a:ext cx="60861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由于找到的堆结点的大小不一定正好等于申请的大小，系统会自动的将多余的那部分重新放入空闲链表中。</a:t>
              </a:r>
            </a:p>
          </p:txBody>
        </p:sp>
        <p:cxnSp>
          <p:nvCxnSpPr>
            <p:cNvPr id="25" name="直接连接符 24">
              <a:extLst>
                <a:ext uri="{FF2B5EF4-FFF2-40B4-BE49-F238E27FC236}">
                  <a16:creationId xmlns:a16="http://schemas.microsoft.com/office/drawing/2014/main" xmlns="" id="{E315D922-D2FF-4098-A13E-8F8D008B40ED}"/>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xmlns="" id="{52FE0364-7714-4335-B17A-D6802212DCB5}"/>
              </a:ext>
            </a:extLst>
          </p:cNvPr>
          <p:cNvGrpSpPr/>
          <p:nvPr/>
        </p:nvGrpSpPr>
        <p:grpSpPr>
          <a:xfrm>
            <a:off x="4606525" y="4220366"/>
            <a:ext cx="6810448" cy="1200329"/>
            <a:chOff x="6259981" y="2842257"/>
            <a:chExt cx="6810448" cy="1200329"/>
          </a:xfrm>
        </p:grpSpPr>
        <p:sp>
          <p:nvSpPr>
            <p:cNvPr id="23" name="文本框 7">
              <a:extLst>
                <a:ext uri="{FF2B5EF4-FFF2-40B4-BE49-F238E27FC236}">
                  <a16:creationId xmlns:a16="http://schemas.microsoft.com/office/drawing/2014/main" xmlns="" id="{4A4997EE-A8AF-4912-8762-92FE012A9192}"/>
                </a:ext>
              </a:extLst>
            </p:cNvPr>
            <p:cNvSpPr txBox="1">
              <a:spLocks noChangeArrowheads="1"/>
            </p:cNvSpPr>
            <p:nvPr/>
          </p:nvSpPr>
          <p:spPr bwMode="auto">
            <a:xfrm>
              <a:off x="6984268" y="2842257"/>
              <a:ext cx="608616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zh-CN" altLang="en-US" sz="2400" dirty="0">
                  <a:solidFill>
                    <a:schemeClr val="tx1">
                      <a:lumMod val="65000"/>
                      <a:lumOff val="35000"/>
                    </a:schemeClr>
                  </a:solidFill>
                  <a:latin typeface="微软雅黑" pitchFamily="34" charset="-122"/>
                </a:rPr>
                <a:t>对于大多数系统，会在这块内存空间中的首地址处记录本次分配的大小，这样，代码中的</a:t>
              </a:r>
              <a:r>
                <a:rPr lang="en-US" altLang="zh-CN" sz="2400" dirty="0">
                  <a:solidFill>
                    <a:schemeClr val="tx1">
                      <a:lumMod val="65000"/>
                      <a:lumOff val="35000"/>
                    </a:schemeClr>
                  </a:solidFill>
                  <a:latin typeface="微软雅黑" pitchFamily="34" charset="-122"/>
                </a:rPr>
                <a:t>delete</a:t>
              </a:r>
              <a:r>
                <a:rPr lang="zh-CN" altLang="en-US" sz="2400" dirty="0">
                  <a:solidFill>
                    <a:schemeClr val="tx1">
                      <a:lumMod val="65000"/>
                      <a:lumOff val="35000"/>
                    </a:schemeClr>
                  </a:solidFill>
                  <a:latin typeface="微软雅黑" pitchFamily="34" charset="-122"/>
                </a:rPr>
                <a:t>语句才能正确的释放本内存空间；</a:t>
              </a:r>
              <a:endParaRPr lang="zh-CN" altLang="en-US" sz="1400" dirty="0">
                <a:solidFill>
                  <a:schemeClr val="tx1">
                    <a:lumMod val="65000"/>
                    <a:lumOff val="35000"/>
                  </a:schemeClr>
                </a:solidFill>
                <a:latin typeface="微软雅黑" pitchFamily="34" charset="-122"/>
              </a:endParaRPr>
            </a:p>
          </p:txBody>
        </p:sp>
        <p:cxnSp>
          <p:nvCxnSpPr>
            <p:cNvPr id="26" name="直接连接符 25">
              <a:extLst>
                <a:ext uri="{FF2B5EF4-FFF2-40B4-BE49-F238E27FC236}">
                  <a16:creationId xmlns:a16="http://schemas.microsoft.com/office/drawing/2014/main" xmlns="" id="{18F8D248-0845-4BCE-AD59-E3F2168980AF}"/>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35542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49" presetClass="entr" presetSubtype="0" decel="10000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 calcmode="lin" valueType="num">
                                      <p:cBhvr>
                                        <p:cTn id="13" dur="500" fill="hold"/>
                                        <p:tgtEl>
                                          <p:spTgt spid="13"/>
                                        </p:tgtEl>
                                        <p:attrNameLst>
                                          <p:attrName>style.rotation</p:attrName>
                                        </p:attrNameLst>
                                      </p:cBhvr>
                                      <p:tavLst>
                                        <p:tav tm="0">
                                          <p:val>
                                            <p:fltVal val="360"/>
                                          </p:val>
                                        </p:tav>
                                        <p:tav tm="100000">
                                          <p:val>
                                            <p:fltVal val="0"/>
                                          </p:val>
                                        </p:tav>
                                      </p:tavLst>
                                    </p:anim>
                                    <p:animEffect transition="in" filter="fade">
                                      <p:cBhvr>
                                        <p:cTn id="14" dur="500"/>
                                        <p:tgtEl>
                                          <p:spTgt spid="13"/>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left)">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left)">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595739" y="837929"/>
            <a:ext cx="3667280" cy="474140"/>
            <a:chOff x="5071056" y="837929"/>
            <a:chExt cx="2716641"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5071056" y="837929"/>
              <a:ext cx="2716641" cy="461665"/>
            </a:xfrm>
            <a:prstGeom prst="rect">
              <a:avLst/>
            </a:prstGeom>
          </p:spPr>
          <p:txBody>
            <a:bodyPr wrap="squar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堆区和栈区的区别</a:t>
              </a:r>
            </a:p>
          </p:txBody>
        </p:sp>
      </p:grpSp>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2400261"/>
            <a:ext cx="10189132" cy="172414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栈：由系统自动分配。例如，声明一个局部变量</a:t>
            </a:r>
            <a:r>
              <a:rPr lang="en-US" altLang="zh-CN" sz="2400" kern="0" dirty="0">
                <a:solidFill>
                  <a:schemeClr val="tx1">
                    <a:lumMod val="75000"/>
                    <a:lumOff val="25000"/>
                  </a:schemeClr>
                </a:solidFill>
                <a:latin typeface="Arial"/>
                <a:ea typeface="微软雅黑"/>
              </a:rPr>
              <a:t>int b</a:t>
            </a:r>
            <a:r>
              <a:rPr lang="zh-CN" altLang="en-US" sz="2400" kern="0" dirty="0">
                <a:solidFill>
                  <a:schemeClr val="tx1">
                    <a:lumMod val="75000"/>
                    <a:lumOff val="25000"/>
                  </a:schemeClr>
                </a:solidFill>
                <a:latin typeface="Arial"/>
                <a:ea typeface="微软雅黑"/>
              </a:rPr>
              <a:t>，系统自动在栈中为</a:t>
            </a:r>
            <a:r>
              <a:rPr lang="en-US" altLang="zh-CN" sz="2400" kern="0" dirty="0">
                <a:solidFill>
                  <a:schemeClr val="tx1">
                    <a:lumMod val="75000"/>
                    <a:lumOff val="25000"/>
                  </a:schemeClr>
                </a:solidFill>
                <a:latin typeface="Arial"/>
                <a:ea typeface="微软雅黑"/>
              </a:rPr>
              <a:t>b</a:t>
            </a:r>
            <a:r>
              <a:rPr lang="zh-CN" altLang="en-US" sz="2400" kern="0" dirty="0">
                <a:solidFill>
                  <a:schemeClr val="tx1">
                    <a:lumMod val="75000"/>
                    <a:lumOff val="25000"/>
                  </a:schemeClr>
                </a:solidFill>
                <a:latin typeface="Arial"/>
                <a:ea typeface="微软雅黑"/>
              </a:rPr>
              <a:t>开辟空间。</a:t>
            </a:r>
            <a:br>
              <a:rPr lang="zh-CN" altLang="en-US" sz="2400" kern="0" dirty="0">
                <a:solidFill>
                  <a:schemeClr val="tx1">
                    <a:lumMod val="75000"/>
                    <a:lumOff val="25000"/>
                  </a:schemeClr>
                </a:solidFill>
                <a:latin typeface="Arial"/>
                <a:ea typeface="微软雅黑"/>
              </a:rPr>
            </a:br>
            <a:r>
              <a:rPr lang="zh-CN" altLang="en-US" sz="2400" kern="0" dirty="0">
                <a:solidFill>
                  <a:schemeClr val="tx1">
                    <a:lumMod val="75000"/>
                    <a:lumOff val="25000"/>
                  </a:schemeClr>
                </a:solidFill>
                <a:latin typeface="Arial"/>
                <a:ea typeface="微软雅黑"/>
              </a:rPr>
              <a:t>堆：需要程序员自己申请，并指明大小，在</a:t>
            </a:r>
            <a:r>
              <a:rPr lang="en-US" altLang="zh-CN" sz="2400" kern="0" dirty="0">
                <a:solidFill>
                  <a:schemeClr val="tx1">
                    <a:lumMod val="75000"/>
                    <a:lumOff val="25000"/>
                  </a:schemeClr>
                </a:solidFill>
                <a:latin typeface="Arial"/>
                <a:ea typeface="微软雅黑"/>
              </a:rPr>
              <a:t>c</a:t>
            </a:r>
            <a:r>
              <a:rPr lang="zh-CN" altLang="en-US" sz="2400" kern="0" dirty="0">
                <a:solidFill>
                  <a:schemeClr val="tx1">
                    <a:lumMod val="75000"/>
                    <a:lumOff val="25000"/>
                  </a:schemeClr>
                </a:solidFill>
                <a:latin typeface="Arial"/>
                <a:ea typeface="微软雅黑"/>
              </a:rPr>
              <a:t>中</a:t>
            </a:r>
            <a:r>
              <a:rPr lang="en-US" altLang="zh-CN" sz="2400" kern="0" dirty="0">
                <a:solidFill>
                  <a:schemeClr val="tx1">
                    <a:lumMod val="75000"/>
                    <a:lumOff val="25000"/>
                  </a:schemeClr>
                </a:solidFill>
                <a:latin typeface="Arial"/>
                <a:ea typeface="微软雅黑"/>
              </a:rPr>
              <a:t>malloc</a:t>
            </a:r>
            <a:r>
              <a:rPr lang="zh-CN" altLang="en-US" sz="2400" kern="0" dirty="0">
                <a:solidFill>
                  <a:schemeClr val="tx1">
                    <a:lumMod val="75000"/>
                    <a:lumOff val="25000"/>
                  </a:schemeClr>
                </a:solidFill>
                <a:latin typeface="Arial"/>
                <a:ea typeface="微软雅黑"/>
              </a:rPr>
              <a:t>函数，如</a:t>
            </a:r>
            <a:endParaRPr lang="en-US" altLang="zh-CN" sz="2400" kern="0" dirty="0">
              <a:solidFill>
                <a:schemeClr val="tx1">
                  <a:lumMod val="75000"/>
                  <a:lumOff val="25000"/>
                </a:schemeClr>
              </a:solidFill>
              <a:latin typeface="Arial"/>
              <a:ea typeface="微软雅黑"/>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400" kern="0" dirty="0">
                <a:solidFill>
                  <a:schemeClr val="tx1">
                    <a:lumMod val="75000"/>
                    <a:lumOff val="25000"/>
                  </a:schemeClr>
                </a:solidFill>
                <a:latin typeface="Arial"/>
                <a:ea typeface="微软雅黑"/>
              </a:rPr>
              <a:t>p1 = (char *)malloc(10)</a:t>
            </a:r>
            <a:r>
              <a:rPr lang="zh-CN" altLang="en-US" sz="2400" kern="0" dirty="0">
                <a:solidFill>
                  <a:schemeClr val="tx1">
                    <a:lumMod val="75000"/>
                    <a:lumOff val="25000"/>
                  </a:schemeClr>
                </a:solidFill>
                <a:latin typeface="Arial"/>
                <a:ea typeface="微软雅黑"/>
              </a:rPr>
              <a:t>。 </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181612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申请方式</a:t>
            </a:r>
            <a:endParaRPr kumimoji="0" sz="2400" b="0" i="0" u="none" strike="noStrike" kern="0" cap="none" spc="0" normalizeH="0" baseline="0" noProof="0" dirty="0">
              <a:ln>
                <a:noFill/>
              </a:ln>
              <a:solidFill>
                <a:prstClr val="white"/>
              </a:solidFill>
              <a:effectLst/>
              <a:uLnTx/>
              <a:uFillTx/>
              <a:latin typeface="Arial"/>
              <a:ea typeface="微软雅黑"/>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24819" y="4920541"/>
            <a:ext cx="10009112" cy="1724153"/>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栈由系统自动分配，速度较快，但程序员是无法控制的。 </a:t>
            </a:r>
            <a:br>
              <a:rPr lang="zh-CN" altLang="en-US" sz="2400" kern="0" dirty="0">
                <a:solidFill>
                  <a:schemeClr val="tx1">
                    <a:lumMod val="75000"/>
                    <a:lumOff val="25000"/>
                  </a:schemeClr>
                </a:solidFill>
                <a:latin typeface="Arial"/>
                <a:ea typeface="微软雅黑"/>
              </a:rPr>
            </a:br>
            <a:r>
              <a:rPr lang="zh-CN" altLang="en-US" sz="2400" kern="0" dirty="0">
                <a:solidFill>
                  <a:schemeClr val="tx1">
                    <a:lumMod val="75000"/>
                    <a:lumOff val="25000"/>
                  </a:schemeClr>
                </a:solidFill>
                <a:latin typeface="Arial"/>
                <a:ea typeface="微软雅黑"/>
              </a:rPr>
              <a:t>堆是由程序员分配的内存，一般速度比较慢，而且容易产生内存碎片，不过用起来方便。</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424819" y="4336405"/>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400" kern="0" dirty="0">
                <a:solidFill>
                  <a:prstClr val="white"/>
                </a:solidFill>
                <a:latin typeface="Arial"/>
                <a:ea typeface="微软雅黑"/>
              </a:rPr>
              <a:t>申请效率 </a:t>
            </a:r>
            <a:endParaRPr kumimoji="0" sz="2400" b="0" i="0" u="none" strike="noStrike" kern="0" cap="none" spc="0" normalizeH="0" baseline="0" noProof="0" dirty="0">
              <a:ln>
                <a:noFill/>
              </a:ln>
              <a:solidFill>
                <a:prstClr val="white"/>
              </a:solidFill>
              <a:effectLst/>
              <a:uLnTx/>
              <a:uFillTx/>
              <a:latin typeface="Arial"/>
              <a:ea typeface="微软雅黑"/>
            </a:endParaRPr>
          </a:p>
        </p:txBody>
      </p:sp>
    </p:spTree>
    <p:extLst>
      <p:ext uri="{BB962C8B-B14F-4D97-AF65-F5344CB8AC3E}">
        <p14:creationId xmlns:p14="http://schemas.microsoft.com/office/powerpoint/2010/main" val="342380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decel="6000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additive="base">
                                        <p:cTn id="12" dur="500" fill="hold"/>
                                        <p:tgtEl>
                                          <p:spTgt spid="18"/>
                                        </p:tgtEl>
                                        <p:attrNameLst>
                                          <p:attrName>ppt_x</p:attrName>
                                        </p:attrNameLst>
                                      </p:cBhvr>
                                      <p:tavLst>
                                        <p:tav tm="0">
                                          <p:val>
                                            <p:strVal val="0-#ppt_w/2"/>
                                          </p:val>
                                        </p:tav>
                                        <p:tav tm="100000">
                                          <p:val>
                                            <p:strVal val="#ppt_x"/>
                                          </p:val>
                                        </p:tav>
                                      </p:tavLst>
                                    </p:anim>
                                    <p:anim calcmode="lin" valueType="num">
                                      <p:cBhvr additive="base">
                                        <p:cTn id="13" dur="500" fill="hold"/>
                                        <p:tgtEl>
                                          <p:spTgt spid="18"/>
                                        </p:tgtEl>
                                        <p:attrNameLst>
                                          <p:attrName>ppt_y</p:attrName>
                                        </p:attrNameLst>
                                      </p:cBhvr>
                                      <p:tavLst>
                                        <p:tav tm="0">
                                          <p:val>
                                            <p:strVal val="#ppt_y"/>
                                          </p:val>
                                        </p:tav>
                                        <p:tav tm="100000">
                                          <p:val>
                                            <p:strVal val="#ppt_y"/>
                                          </p:val>
                                        </p:tav>
                                      </p:tavLst>
                                    </p:anim>
                                  </p:childTnLst>
                                </p:cTn>
                              </p:par>
                              <p:par>
                                <p:cTn id="14" presetID="2" presetClass="entr" presetSubtype="2" decel="6000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 calcmode="lin" valueType="num">
                                      <p:cBhvr additive="base">
                                        <p:cTn id="16" dur="500" fill="hold"/>
                                        <p:tgtEl>
                                          <p:spTgt spid="21"/>
                                        </p:tgtEl>
                                        <p:attrNameLst>
                                          <p:attrName>ppt_x</p:attrName>
                                        </p:attrNameLst>
                                      </p:cBhvr>
                                      <p:tavLst>
                                        <p:tav tm="0">
                                          <p:val>
                                            <p:strVal val="1+#ppt_w/2"/>
                                          </p:val>
                                        </p:tav>
                                        <p:tav tm="100000">
                                          <p:val>
                                            <p:strVal val="#ppt_x"/>
                                          </p:val>
                                        </p:tav>
                                      </p:tavLst>
                                    </p:anim>
                                    <p:anim calcmode="lin" valueType="num">
                                      <p:cBhvr additive="base">
                                        <p:cTn id="1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8" decel="6000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0-#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par>
                                <p:cTn id="24" presetID="2" presetClass="entr" presetSubtype="2" decel="6000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1+#ppt_w/2"/>
                                          </p:val>
                                        </p:tav>
                                        <p:tav tm="100000">
                                          <p:val>
                                            <p:strVal val="#ppt_x"/>
                                          </p:val>
                                        </p:tav>
                                      </p:tavLst>
                                    </p:anim>
                                    <p:anim calcmode="lin" valueType="num">
                                      <p:cBhvr additive="base">
                                        <p:cTn id="27"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0"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828975" y="3108493"/>
            <a:ext cx="7920880" cy="1015663"/>
          </a:xfrm>
          <a:prstGeom prst="rect">
            <a:avLst/>
          </a:prstGeom>
        </p:spPr>
        <p:txBody>
          <a:bodyPr wrap="square">
            <a:spAutoFit/>
          </a:bodyPr>
          <a:lstStyle/>
          <a:p>
            <a:r>
              <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知识点二：函数调用</a:t>
            </a:r>
            <a:endParaRPr lang="en-US" altLang="zh-CN"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3792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 name="组合 96">
            <a:extLst>
              <a:ext uri="{FF2B5EF4-FFF2-40B4-BE49-F238E27FC236}">
                <a16:creationId xmlns:a16="http://schemas.microsoft.com/office/drawing/2014/main" xmlns="" id="{5740E5AC-E533-4D26-A480-1002423DC218}"/>
              </a:ext>
            </a:extLst>
          </p:cNvPr>
          <p:cNvGrpSpPr/>
          <p:nvPr/>
        </p:nvGrpSpPr>
        <p:grpSpPr>
          <a:xfrm>
            <a:off x="4774115" y="837929"/>
            <a:ext cx="3310522" cy="474140"/>
            <a:chOff x="4774115" y="837929"/>
            <a:chExt cx="3310522" cy="474140"/>
          </a:xfrm>
        </p:grpSpPr>
        <p:cxnSp>
          <p:nvCxnSpPr>
            <p:cNvPr id="55" name="íślíḋè-Straight Connector 13">
              <a:extLst>
                <a:ext uri="{FF2B5EF4-FFF2-40B4-BE49-F238E27FC236}">
                  <a16:creationId xmlns:a16="http://schemas.microsoft.com/office/drawing/2014/main" xmlns="" id="{0BF07046-8558-4F68-A567-BFF83801B119}"/>
                </a:ext>
              </a:extLst>
            </p:cNvPr>
            <p:cNvCxnSpPr/>
            <p:nvPr/>
          </p:nvCxnSpPr>
          <p:spPr>
            <a:xfrm>
              <a:off x="5202512" y="1312069"/>
              <a:ext cx="2453727" cy="0"/>
            </a:xfrm>
            <a:prstGeom prst="line">
              <a:avLst/>
            </a:prstGeom>
            <a:ln>
              <a:solidFill>
                <a:schemeClr val="bg1">
                  <a:lumMod val="75000"/>
                </a:schemeClr>
              </a:solidFill>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矩形 55">
              <a:extLst>
                <a:ext uri="{FF2B5EF4-FFF2-40B4-BE49-F238E27FC236}">
                  <a16:creationId xmlns:a16="http://schemas.microsoft.com/office/drawing/2014/main" xmlns="" id="{3A1D3DA1-51C1-4984-A4E2-0E78C88C2324}"/>
                </a:ext>
              </a:extLst>
            </p:cNvPr>
            <p:cNvSpPr/>
            <p:nvPr/>
          </p:nvSpPr>
          <p:spPr>
            <a:xfrm>
              <a:off x="4774115" y="837929"/>
              <a:ext cx="3310522" cy="461665"/>
            </a:xfrm>
            <a:prstGeom prst="rect">
              <a:avLst/>
            </a:prstGeom>
          </p:spPr>
          <p:txBody>
            <a:bodyPr wrap="none">
              <a:spAutoFit/>
            </a:bodyPr>
            <a:lstStyle/>
            <a:p>
              <a:pPr algn="ct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堆栈基础</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函数调用</a:t>
              </a:r>
            </a:p>
          </p:txBody>
        </p:sp>
      </p:grpSp>
      <p:sp>
        <p:nvSpPr>
          <p:cNvPr id="98" name="矩形 97">
            <a:extLst>
              <a:ext uri="{FF2B5EF4-FFF2-40B4-BE49-F238E27FC236}">
                <a16:creationId xmlns:a16="http://schemas.microsoft.com/office/drawing/2014/main" xmlns="" id="{B6043767-DC6B-4254-9127-2CD5CBDB1CF9}"/>
              </a:ext>
            </a:extLst>
          </p:cNvPr>
          <p:cNvSpPr/>
          <p:nvPr/>
        </p:nvSpPr>
        <p:spPr>
          <a:xfrm>
            <a:off x="1379381" y="1528093"/>
            <a:ext cx="10099988" cy="662554"/>
          </a:xfrm>
          <a:prstGeom prst="rect">
            <a:avLst/>
          </a:prstGeom>
        </p:spPr>
        <p:txBody>
          <a:bodyPr wrap="square">
            <a:spAutoFit/>
          </a:bodyPr>
          <a:lstStyle/>
          <a:p>
            <a:pPr algn="just">
              <a:lnSpc>
                <a:spcPct val="150000"/>
              </a:lnSpc>
            </a:pP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函数调用时候将借助系统栈来完成函数状态的保存和恢复。</a:t>
            </a:r>
          </a:p>
        </p:txBody>
      </p:sp>
      <p:graphicFrame>
        <p:nvGraphicFramePr>
          <p:cNvPr id="24" name="表格 23">
            <a:extLst>
              <a:ext uri="{FF2B5EF4-FFF2-40B4-BE49-F238E27FC236}">
                <a16:creationId xmlns:a16="http://schemas.microsoft.com/office/drawing/2014/main" xmlns="" id="{3FDCAAA1-3C39-49B4-96ED-E04002F62FD5}"/>
              </a:ext>
            </a:extLst>
          </p:cNvPr>
          <p:cNvGraphicFramePr>
            <a:graphicFrameLocks noGrp="1"/>
          </p:cNvGraphicFramePr>
          <p:nvPr>
            <p:extLst/>
          </p:nvPr>
        </p:nvGraphicFramePr>
        <p:xfrm>
          <a:off x="1172791" y="2608356"/>
          <a:ext cx="4825057" cy="3772667"/>
        </p:xfrm>
        <a:graphic>
          <a:graphicData uri="http://schemas.openxmlformats.org/drawingml/2006/table">
            <a:tbl>
              <a:tblPr/>
              <a:tblGrid>
                <a:gridCol w="4825057">
                  <a:extLst>
                    <a:ext uri="{9D8B030D-6E8A-4147-A177-3AD203B41FA5}">
                      <a16:colId xmlns:a16="http://schemas.microsoft.com/office/drawing/2014/main" xmlns="" val="20000"/>
                    </a:ext>
                  </a:extLst>
                </a:gridCol>
              </a:tblGrid>
              <a:tr h="3772667">
                <a:tc>
                  <a:txBody>
                    <a:bodyPr/>
                    <a:lstStyle/>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func_B</a:t>
                      </a:r>
                      <a:r>
                        <a:rPr lang="en-US" sz="1800" b="1" kern="100" dirty="0">
                          <a:latin typeface="Times New Roman" pitchFamily="18" charset="0"/>
                          <a:ea typeface="微软雅黑" pitchFamily="34" charset="-122"/>
                          <a:cs typeface="Times New Roman" pitchFamily="18" charset="0"/>
                        </a:rPr>
                        <a:t>(</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arg_B1, </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arg_B2)</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var_B1, var_B2;</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var_B1 = arg_B1 + arg_B2;</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var_B2 = arg_B1 – arg_B2;</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return var_B1 * var_B2;</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func_A</a:t>
                      </a:r>
                      <a:r>
                        <a:rPr lang="en-US" sz="1800" b="1" kern="100" dirty="0">
                          <a:latin typeface="Times New Roman" pitchFamily="18" charset="0"/>
                          <a:ea typeface="微软雅黑" pitchFamily="34" charset="-122"/>
                          <a:cs typeface="Times New Roman" pitchFamily="18" charset="0"/>
                        </a:rPr>
                        <a:t>(</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arg_A1, </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arg_A2)</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var_A</a:t>
                      </a: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err="1">
                          <a:latin typeface="Times New Roman" pitchFamily="18" charset="0"/>
                          <a:ea typeface="微软雅黑" pitchFamily="34" charset="-122"/>
                          <a:cs typeface="Times New Roman" pitchFamily="18" charset="0"/>
                        </a:rPr>
                        <a:t>var_A</a:t>
                      </a:r>
                      <a:r>
                        <a:rPr lang="en-US" sz="1800" b="1" kern="100" dirty="0">
                          <a:latin typeface="Times New Roman" pitchFamily="18" charset="0"/>
                          <a:ea typeface="微软雅黑" pitchFamily="34" charset="-122"/>
                          <a:cs typeface="Times New Roman" pitchFamily="18" charset="0"/>
                        </a:rPr>
                        <a:t> = </a:t>
                      </a:r>
                      <a:r>
                        <a:rPr lang="en-US" sz="1800" b="1" kern="100" dirty="0" err="1">
                          <a:latin typeface="Times New Roman" pitchFamily="18" charset="0"/>
                          <a:ea typeface="微软雅黑" pitchFamily="34" charset="-122"/>
                          <a:cs typeface="Times New Roman" pitchFamily="18" charset="0"/>
                        </a:rPr>
                        <a:t>func_B</a:t>
                      </a:r>
                      <a:r>
                        <a:rPr lang="en-US" sz="1800" b="1" kern="100" dirty="0">
                          <a:latin typeface="Times New Roman" pitchFamily="18" charset="0"/>
                          <a:ea typeface="微软雅黑" pitchFamily="34" charset="-122"/>
                          <a:cs typeface="Times New Roman" pitchFamily="18" charset="0"/>
                        </a:rPr>
                        <a:t>(arg_A1, arg_A2) + arg_A1;</a:t>
                      </a:r>
                      <a:endParaRPr lang="zh-CN" sz="1800" b="1" kern="100" dirty="0">
                        <a:latin typeface="Times New Roman" pitchFamily="18" charset="0"/>
                        <a:ea typeface="微软雅黑" pitchFamily="34" charset="-122"/>
                        <a:cs typeface="Times New Roman" pitchFamily="18" charset="0"/>
                      </a:endParaRPr>
                    </a:p>
                    <a:p>
                      <a:pPr indent="266700" algn="just">
                        <a:spcAft>
                          <a:spcPts val="0"/>
                        </a:spcAft>
                      </a:pPr>
                      <a:r>
                        <a:rPr lang="en-US" sz="1800" b="1" kern="100" dirty="0">
                          <a:latin typeface="Times New Roman" pitchFamily="18" charset="0"/>
                          <a:ea typeface="微软雅黑" pitchFamily="34" charset="-122"/>
                          <a:cs typeface="Times New Roman" pitchFamily="18" charset="0"/>
                        </a:rPr>
                        <a:t>return </a:t>
                      </a:r>
                      <a:r>
                        <a:rPr lang="en-US" sz="1800" b="1" kern="100" dirty="0" err="1">
                          <a:latin typeface="Times New Roman" pitchFamily="18" charset="0"/>
                          <a:ea typeface="微软雅黑" pitchFamily="34" charset="-122"/>
                          <a:cs typeface="Times New Roman" pitchFamily="18" charset="0"/>
                        </a:rPr>
                        <a:t>var_A</a:t>
                      </a: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graphicFrame>
        <p:nvGraphicFramePr>
          <p:cNvPr id="25" name="表格 24">
            <a:extLst>
              <a:ext uri="{FF2B5EF4-FFF2-40B4-BE49-F238E27FC236}">
                <a16:creationId xmlns:a16="http://schemas.microsoft.com/office/drawing/2014/main" xmlns="" id="{05BEC96E-6155-495A-8E93-24637CB93FD2}"/>
              </a:ext>
            </a:extLst>
          </p:cNvPr>
          <p:cNvGraphicFramePr>
            <a:graphicFrameLocks noGrp="1"/>
          </p:cNvGraphicFramePr>
          <p:nvPr>
            <p:extLst>
              <p:ext uri="{D42A27DB-BD31-4B8C-83A1-F6EECF244321}">
                <p14:modId xmlns:p14="http://schemas.microsoft.com/office/powerpoint/2010/main" val="698001098"/>
              </p:ext>
            </p:extLst>
          </p:nvPr>
        </p:nvGraphicFramePr>
        <p:xfrm>
          <a:off x="6429375" y="2586131"/>
          <a:ext cx="4536504" cy="1785950"/>
        </p:xfrm>
        <a:graphic>
          <a:graphicData uri="http://schemas.openxmlformats.org/drawingml/2006/table">
            <a:tbl>
              <a:tblPr/>
              <a:tblGrid>
                <a:gridCol w="4536504">
                  <a:extLst>
                    <a:ext uri="{9D8B030D-6E8A-4147-A177-3AD203B41FA5}">
                      <a16:colId xmlns:a16="http://schemas.microsoft.com/office/drawing/2014/main" xmlns="" val="20000"/>
                    </a:ext>
                  </a:extLst>
                </a:gridCol>
              </a:tblGrid>
              <a:tr h="1785950">
                <a:tc>
                  <a:txBody>
                    <a:bodyPr/>
                    <a:lstStyle/>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main(</a:t>
                      </a: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argc</a:t>
                      </a:r>
                      <a:r>
                        <a:rPr lang="en-US" sz="1800" b="1" kern="100" dirty="0">
                          <a:latin typeface="Times New Roman" pitchFamily="18" charset="0"/>
                          <a:ea typeface="微软雅黑" pitchFamily="34" charset="-122"/>
                          <a:cs typeface="Times New Roman" pitchFamily="18" charset="0"/>
                        </a:rPr>
                        <a:t>, char **</a:t>
                      </a:r>
                      <a:r>
                        <a:rPr lang="en-US" sz="1800" b="1" kern="100" dirty="0" err="1">
                          <a:latin typeface="Times New Roman" pitchFamily="18" charset="0"/>
                          <a:ea typeface="微软雅黑" pitchFamily="34" charset="-122"/>
                          <a:cs typeface="Times New Roman" pitchFamily="18" charset="0"/>
                        </a:rPr>
                        <a:t>argv</a:t>
                      </a:r>
                      <a:r>
                        <a:rPr lang="en-US" sz="1800" b="1" kern="100" dirty="0">
                          <a:latin typeface="Times New Roman" pitchFamily="18" charset="0"/>
                          <a:ea typeface="微软雅黑" pitchFamily="34" charset="-122"/>
                          <a:cs typeface="Times New Roman" pitchFamily="18" charset="0"/>
                        </a:rPr>
                        <a:t>, char **</a:t>
                      </a:r>
                      <a:r>
                        <a:rPr lang="en-US" sz="1800" b="1" kern="100" dirty="0" err="1">
                          <a:latin typeface="Times New Roman" pitchFamily="18" charset="0"/>
                          <a:ea typeface="微软雅黑" pitchFamily="34" charset="-122"/>
                          <a:cs typeface="Times New Roman" pitchFamily="18" charset="0"/>
                        </a:rPr>
                        <a:t>envp</a:t>
                      </a: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err="1">
                          <a:latin typeface="Times New Roman" pitchFamily="18" charset="0"/>
                          <a:ea typeface="微软雅黑" pitchFamily="34" charset="-122"/>
                          <a:cs typeface="Times New Roman" pitchFamily="18" charset="0"/>
                        </a:rPr>
                        <a:t>int</a:t>
                      </a:r>
                      <a:r>
                        <a:rPr lang="en-US" sz="1800" b="1" kern="100" dirty="0">
                          <a:latin typeface="Times New Roman" pitchFamily="18" charset="0"/>
                          <a:ea typeface="微软雅黑" pitchFamily="34" charset="-122"/>
                          <a:cs typeface="Times New Roman" pitchFamily="18" charset="0"/>
                        </a:rPr>
                        <a:t> </a:t>
                      </a:r>
                      <a:r>
                        <a:rPr lang="en-US" sz="1800" b="1" kern="100" dirty="0" err="1">
                          <a:latin typeface="Times New Roman" pitchFamily="18" charset="0"/>
                          <a:ea typeface="微软雅黑" pitchFamily="34" charset="-122"/>
                          <a:cs typeface="Times New Roman" pitchFamily="18" charset="0"/>
                        </a:rPr>
                        <a:t>var_main</a:t>
                      </a: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err="1">
                          <a:latin typeface="Times New Roman" pitchFamily="18" charset="0"/>
                          <a:ea typeface="微软雅黑" pitchFamily="34" charset="-122"/>
                          <a:cs typeface="Times New Roman" pitchFamily="18" charset="0"/>
                        </a:rPr>
                        <a:t>var_main</a:t>
                      </a:r>
                      <a:r>
                        <a:rPr lang="en-US" sz="1800" b="1" kern="100" dirty="0">
                          <a:latin typeface="Times New Roman" pitchFamily="18" charset="0"/>
                          <a:ea typeface="微软雅黑" pitchFamily="34" charset="-122"/>
                          <a:cs typeface="Times New Roman" pitchFamily="18" charset="0"/>
                        </a:rPr>
                        <a:t> = </a:t>
                      </a:r>
                      <a:r>
                        <a:rPr lang="en-US" sz="1800" b="1" kern="100" dirty="0" err="1">
                          <a:latin typeface="Times New Roman" pitchFamily="18" charset="0"/>
                          <a:ea typeface="微软雅黑" pitchFamily="34" charset="-122"/>
                          <a:cs typeface="Times New Roman" pitchFamily="18" charset="0"/>
                        </a:rPr>
                        <a:t>func_A</a:t>
                      </a:r>
                      <a:r>
                        <a:rPr lang="en-US" sz="1800" b="1" kern="100" dirty="0">
                          <a:latin typeface="Times New Roman" pitchFamily="18" charset="0"/>
                          <a:ea typeface="微软雅黑" pitchFamily="34" charset="-122"/>
                          <a:cs typeface="Times New Roman" pitchFamily="18" charset="0"/>
                        </a:rPr>
                        <a:t>(4, 3);</a:t>
                      </a:r>
                    </a:p>
                    <a:p>
                      <a:pPr algn="just">
                        <a:spcAft>
                          <a:spcPts val="0"/>
                        </a:spcAft>
                      </a:pPr>
                      <a:r>
                        <a:rPr lang="en-US" sz="1800" b="1" kern="100" dirty="0">
                          <a:latin typeface="Times New Roman" pitchFamily="18" charset="0"/>
                          <a:ea typeface="微软雅黑" pitchFamily="34" charset="-122"/>
                          <a:cs typeface="Times New Roman" pitchFamily="18" charset="0"/>
                        </a:rPr>
                        <a:t>return </a:t>
                      </a:r>
                      <a:r>
                        <a:rPr lang="en-US" sz="1800" b="1" kern="100" dirty="0" err="1">
                          <a:latin typeface="Times New Roman" pitchFamily="18" charset="0"/>
                          <a:ea typeface="微软雅黑" pitchFamily="34" charset="-122"/>
                          <a:cs typeface="Times New Roman" pitchFamily="18" charset="0"/>
                        </a:rPr>
                        <a:t>var_main</a:t>
                      </a:r>
                      <a:r>
                        <a:rPr lang="en-US" sz="1800" b="1" kern="100" dirty="0">
                          <a:latin typeface="Times New Roman" pitchFamily="18" charset="0"/>
                          <a:ea typeface="微软雅黑" pitchFamily="34" charset="-122"/>
                          <a:cs typeface="Times New Roman" pitchFamily="18" charset="0"/>
                        </a:rPr>
                        <a:t>;</a:t>
                      </a:r>
                    </a:p>
                    <a:p>
                      <a:pPr algn="just">
                        <a:spcAft>
                          <a:spcPts val="0"/>
                        </a:spcAft>
                      </a:pPr>
                      <a:r>
                        <a:rPr lang="en-US" sz="1800" b="1" kern="100" dirty="0">
                          <a:latin typeface="Times New Roman" pitchFamily="18" charset="0"/>
                          <a:ea typeface="微软雅黑" pitchFamily="34" charset="-122"/>
                          <a:cs typeface="Times New Roman" pitchFamily="18" charset="0"/>
                        </a:rPr>
                        <a:t>}</a:t>
                      </a:r>
                      <a:endParaRPr lang="zh-CN" sz="1800" b="1" kern="100" dirty="0">
                        <a:latin typeface="Times New Roman" pitchFamily="18" charset="0"/>
                        <a:ea typeface="微软雅黑" pitchFamily="34" charset="-122"/>
                        <a:cs typeface="Times New Roman"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sp>
        <p:nvSpPr>
          <p:cNvPr id="2" name="矩形 1">
            <a:extLst>
              <a:ext uri="{FF2B5EF4-FFF2-40B4-BE49-F238E27FC236}">
                <a16:creationId xmlns:a16="http://schemas.microsoft.com/office/drawing/2014/main" xmlns="" id="{E526BEA9-0B52-4E42-9308-EE9385A310E4}"/>
              </a:ext>
            </a:extLst>
          </p:cNvPr>
          <p:cNvSpPr/>
          <p:nvPr/>
        </p:nvSpPr>
        <p:spPr>
          <a:xfrm>
            <a:off x="6285359" y="4672672"/>
            <a:ext cx="5955476" cy="369332"/>
          </a:xfrm>
          <a:prstGeom prst="rect">
            <a:avLst/>
          </a:prstGeom>
        </p:spPr>
        <p:txBody>
          <a:bodyPr wrap="none">
            <a:spAutoFit/>
          </a:bodyPr>
          <a:lstStyle/>
          <a:p>
            <a:r>
              <a:rPr lang="zh-CN" altLang="en-US" dirty="0">
                <a:latin typeface="Microsoft YaHei Light" panose="020B0502040204020203" pitchFamily="34" charset="-122"/>
                <a:ea typeface="Microsoft YaHei Light" panose="020B0502040204020203" pitchFamily="34" charset="-122"/>
              </a:rPr>
              <a:t>在所生成的可执行文件中，代码是以函数为单元进行存储</a:t>
            </a:r>
          </a:p>
        </p:txBody>
      </p:sp>
      <p:sp>
        <p:nvSpPr>
          <p:cNvPr id="3" name="矩形 2">
            <a:extLst>
              <a:ext uri="{FF2B5EF4-FFF2-40B4-BE49-F238E27FC236}">
                <a16:creationId xmlns:a16="http://schemas.microsoft.com/office/drawing/2014/main" xmlns="" id="{C489A9A3-D1EC-416F-9CD9-606E7B68F26C}"/>
              </a:ext>
            </a:extLst>
          </p:cNvPr>
          <p:cNvSpPr/>
          <p:nvPr/>
        </p:nvSpPr>
        <p:spPr>
          <a:xfrm>
            <a:off x="6285359" y="5342595"/>
            <a:ext cx="6429375" cy="923330"/>
          </a:xfrm>
          <a:prstGeom prst="rect">
            <a:avLst/>
          </a:prstGeom>
        </p:spPr>
        <p:txBody>
          <a:bodyPr>
            <a:spAutoFit/>
          </a:bodyPr>
          <a:lstStyle/>
          <a:p>
            <a:r>
              <a:rPr lang="zh-CN" altLang="en-US" dirty="0">
                <a:latin typeface="Microsoft YaHei Light" panose="020B0502040204020203" pitchFamily="34" charset="-122"/>
                <a:ea typeface="Microsoft YaHei Light" panose="020B0502040204020203" pitchFamily="34" charset="-122"/>
              </a:rPr>
              <a:t>当</a:t>
            </a:r>
            <a:r>
              <a:rPr lang="en-US" altLang="zh-CN" dirty="0">
                <a:latin typeface="Microsoft YaHei Light" panose="020B0502040204020203" pitchFamily="34" charset="-122"/>
                <a:ea typeface="Microsoft YaHei Light" panose="020B0502040204020203" pitchFamily="34" charset="-122"/>
              </a:rPr>
              <a:t>CPU</a:t>
            </a:r>
            <a:r>
              <a:rPr lang="zh-CN" altLang="en-US" dirty="0">
                <a:latin typeface="Microsoft YaHei Light" panose="020B0502040204020203" pitchFamily="34" charset="-122"/>
                <a:ea typeface="Microsoft YaHei Light" panose="020B0502040204020203" pitchFamily="34" charset="-122"/>
              </a:rPr>
              <a:t>在执行调用</a:t>
            </a:r>
            <a:r>
              <a:rPr lang="en-US" altLang="zh-CN" dirty="0" err="1">
                <a:latin typeface="Microsoft YaHei Light" panose="020B0502040204020203" pitchFamily="34" charset="-122"/>
                <a:ea typeface="Microsoft YaHei Light" panose="020B0502040204020203" pitchFamily="34" charset="-122"/>
              </a:rPr>
              <a:t>func_A</a:t>
            </a:r>
            <a:r>
              <a:rPr lang="zh-CN" altLang="en-US" dirty="0">
                <a:latin typeface="Microsoft YaHei Light" panose="020B0502040204020203" pitchFamily="34" charset="-122"/>
                <a:ea typeface="Microsoft YaHei Light" panose="020B0502040204020203" pitchFamily="34" charset="-122"/>
              </a:rPr>
              <a:t>函数的时候，会从代码区中</a:t>
            </a:r>
            <a:r>
              <a:rPr lang="en-US" altLang="zh-CN" dirty="0">
                <a:latin typeface="Microsoft YaHei Light" panose="020B0502040204020203" pitchFamily="34" charset="-122"/>
                <a:ea typeface="Microsoft YaHei Light" panose="020B0502040204020203" pitchFamily="34" charset="-122"/>
              </a:rPr>
              <a:t>main</a:t>
            </a:r>
            <a:r>
              <a:rPr lang="zh-CN" altLang="en-US" dirty="0">
                <a:latin typeface="Microsoft YaHei Light" panose="020B0502040204020203" pitchFamily="34" charset="-122"/>
                <a:ea typeface="Microsoft YaHei Light" panose="020B0502040204020203" pitchFamily="34" charset="-122"/>
              </a:rPr>
              <a:t>函数对应的机器指令的区域跳转到</a:t>
            </a:r>
            <a:r>
              <a:rPr lang="en-US" altLang="zh-CN" dirty="0" err="1">
                <a:latin typeface="Microsoft YaHei Light" panose="020B0502040204020203" pitchFamily="34" charset="-122"/>
                <a:ea typeface="Microsoft YaHei Light" panose="020B0502040204020203" pitchFamily="34" charset="-122"/>
              </a:rPr>
              <a:t>func_A</a:t>
            </a:r>
            <a:r>
              <a:rPr lang="zh-CN" altLang="en-US" dirty="0">
                <a:latin typeface="Microsoft YaHei Light" panose="020B0502040204020203" pitchFamily="34" charset="-122"/>
                <a:ea typeface="Microsoft YaHei Light" panose="020B0502040204020203" pitchFamily="34" charset="-122"/>
              </a:rPr>
              <a:t>函数对应的机器指令区域，在那里取指并执行</a:t>
            </a:r>
            <a:r>
              <a:rPr lang="en-US" altLang="zh-CN" dirty="0">
                <a:latin typeface="Microsoft YaHei Light" panose="020B0502040204020203" pitchFamily="34" charset="-122"/>
                <a:ea typeface="Microsoft YaHei Light" panose="020B0502040204020203" pitchFamily="34" charset="-122"/>
              </a:rPr>
              <a:t>……</a:t>
            </a:r>
            <a:endParaRPr lang="zh-CN" altLang="en-US" dirty="0">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3411539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wipe(left)">
                                      <p:cBhvr>
                                        <p:cTn id="11" dur="500"/>
                                        <p:tgtEl>
                                          <p:spTgt spid="98"/>
                                        </p:tgtEl>
                                      </p:cBhvr>
                                    </p:animEffect>
                                  </p:childTnLst>
                                </p:cTn>
                              </p:par>
                            </p:childTnLst>
                          </p:cTn>
                        </p:par>
                        <p:par>
                          <p:cTn id="12" fill="hold">
                            <p:stCondLst>
                              <p:cond delay="1000"/>
                            </p:stCondLst>
                            <p:childTnLst>
                              <p:par>
                                <p:cTn id="13" presetID="53" presetClass="entr" presetSubtype="16" fill="hold" nodeType="afterEffect">
                                  <p:stCondLst>
                                    <p:cond delay="0"/>
                                  </p:stCondLst>
                                  <p:childTnLst>
                                    <p:set>
                                      <p:cBhvr>
                                        <p:cTn id="14" dur="1" fill="hold">
                                          <p:stCondLst>
                                            <p:cond delay="0"/>
                                          </p:stCondLst>
                                        </p:cTn>
                                        <p:tgtEl>
                                          <p:spTgt spid="24"/>
                                        </p:tgtEl>
                                        <p:attrNameLst>
                                          <p:attrName>style.visibility</p:attrName>
                                        </p:attrNameLst>
                                      </p:cBhvr>
                                      <p:to>
                                        <p:strVal val="visible"/>
                                      </p:to>
                                    </p:set>
                                    <p:anim calcmode="lin" valueType="num">
                                      <p:cBhvr>
                                        <p:cTn id="15" dur="500" fill="hold"/>
                                        <p:tgtEl>
                                          <p:spTgt spid="24"/>
                                        </p:tgtEl>
                                        <p:attrNameLst>
                                          <p:attrName>ppt_w</p:attrName>
                                        </p:attrNameLst>
                                      </p:cBhvr>
                                      <p:tavLst>
                                        <p:tav tm="0">
                                          <p:val>
                                            <p:fltVal val="0"/>
                                          </p:val>
                                        </p:tav>
                                        <p:tav tm="100000">
                                          <p:val>
                                            <p:strVal val="#ppt_w"/>
                                          </p:val>
                                        </p:tav>
                                      </p:tavLst>
                                    </p:anim>
                                    <p:anim calcmode="lin" valueType="num">
                                      <p:cBhvr>
                                        <p:cTn id="16" dur="500" fill="hold"/>
                                        <p:tgtEl>
                                          <p:spTgt spid="24"/>
                                        </p:tgtEl>
                                        <p:attrNameLst>
                                          <p:attrName>ppt_h</p:attrName>
                                        </p:attrNameLst>
                                      </p:cBhvr>
                                      <p:tavLst>
                                        <p:tav tm="0">
                                          <p:val>
                                            <p:fltVal val="0"/>
                                          </p:val>
                                        </p:tav>
                                        <p:tav tm="100000">
                                          <p:val>
                                            <p:strVal val="#ppt_h"/>
                                          </p:val>
                                        </p:tav>
                                      </p:tavLst>
                                    </p:anim>
                                    <p:animEffect transition="in" filter="fade">
                                      <p:cBhvr>
                                        <p:cTn id="17" dur="500"/>
                                        <p:tgtEl>
                                          <p:spTgt spid="24"/>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25"/>
                                        </p:tgtEl>
                                        <p:attrNameLst>
                                          <p:attrName>style.visibility</p:attrName>
                                        </p:attrNameLst>
                                      </p:cBhvr>
                                      <p:to>
                                        <p:strVal val="visible"/>
                                      </p:to>
                                    </p:set>
                                    <p:anim calcmode="lin" valueType="num">
                                      <p:cBhvr>
                                        <p:cTn id="21" dur="500" fill="hold"/>
                                        <p:tgtEl>
                                          <p:spTgt spid="25"/>
                                        </p:tgtEl>
                                        <p:attrNameLst>
                                          <p:attrName>ppt_w</p:attrName>
                                        </p:attrNameLst>
                                      </p:cBhvr>
                                      <p:tavLst>
                                        <p:tav tm="0">
                                          <p:val>
                                            <p:fltVal val="0"/>
                                          </p:val>
                                        </p:tav>
                                        <p:tav tm="100000">
                                          <p:val>
                                            <p:strVal val="#ppt_w"/>
                                          </p:val>
                                        </p:tav>
                                      </p:tavLst>
                                    </p:anim>
                                    <p:anim calcmode="lin" valueType="num">
                                      <p:cBhvr>
                                        <p:cTn id="22" dur="500" fill="hold"/>
                                        <p:tgtEl>
                                          <p:spTgt spid="25"/>
                                        </p:tgtEl>
                                        <p:attrNameLst>
                                          <p:attrName>ppt_h</p:attrName>
                                        </p:attrNameLst>
                                      </p:cBhvr>
                                      <p:tavLst>
                                        <p:tav tm="0">
                                          <p:val>
                                            <p:fltVal val="0"/>
                                          </p:val>
                                        </p:tav>
                                        <p:tav tm="100000">
                                          <p:val>
                                            <p:strVal val="#ppt_h"/>
                                          </p:val>
                                        </p:tav>
                                      </p:tavLst>
                                    </p:anim>
                                    <p:animEffect transition="in" filter="fade">
                                      <p:cBhvr>
                                        <p:cTn id="23" dur="500"/>
                                        <p:tgtEl>
                                          <p:spTgt spid="25"/>
                                        </p:tgtEl>
                                      </p:cBhvr>
                                    </p:animEffect>
                                  </p:childTnLst>
                                </p:cTn>
                              </p:par>
                            </p:childTnLst>
                          </p:cTn>
                        </p:par>
                        <p:par>
                          <p:cTn id="24" fill="hold">
                            <p:stCondLst>
                              <p:cond delay="2000"/>
                            </p:stCondLst>
                            <p:childTnLst>
                              <p:par>
                                <p:cTn id="25" presetID="3" presetClass="entr" presetSubtype="10" fill="hold" grpId="0"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linds(horizontal)">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P spid="2" grpId="0"/>
      <p:bldP spid="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1977</Words>
  <Application>Microsoft Office PowerPoint</Application>
  <PresentationFormat>自定义</PresentationFormat>
  <Paragraphs>135</Paragraphs>
  <Slides>19</Slides>
  <Notes>19</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9" baseType="lpstr">
      <vt:lpstr>Microsoft YaHei Light</vt:lpstr>
      <vt:lpstr>宋体</vt:lpstr>
      <vt:lpstr>微软雅黑</vt:lpstr>
      <vt:lpstr>Arial</vt:lpstr>
      <vt:lpstr>Calibri</vt:lpstr>
      <vt:lpstr>Calibri Light</vt:lpstr>
      <vt:lpstr>Times New Roman</vt:lpstr>
      <vt:lpstr>Wingdings</vt:lpstr>
      <vt:lpstr>Office Theme</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2020-02-10T14:26:20Z</dcterms:modified>
</cp:coreProperties>
</file>