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0"/>
  </p:notesMasterIdLst>
  <p:handoutMasterIdLst>
    <p:handoutMasterId r:id="rId51"/>
  </p:handoutMasterIdLst>
  <p:sldIdLst>
    <p:sldId id="9228" r:id="rId2"/>
    <p:sldId id="9234" r:id="rId3"/>
    <p:sldId id="9217" r:id="rId4"/>
    <p:sldId id="9284" r:id="rId5"/>
    <p:sldId id="9285" r:id="rId6"/>
    <p:sldId id="9286" r:id="rId7"/>
    <p:sldId id="9287" r:id="rId8"/>
    <p:sldId id="9288" r:id="rId9"/>
    <p:sldId id="9289" r:id="rId10"/>
    <p:sldId id="9297" r:id="rId11"/>
    <p:sldId id="9304" r:id="rId12"/>
    <p:sldId id="9307" r:id="rId13"/>
    <p:sldId id="9308" r:id="rId14"/>
    <p:sldId id="9309" r:id="rId15"/>
    <p:sldId id="9310" r:id="rId16"/>
    <p:sldId id="9306" r:id="rId17"/>
    <p:sldId id="9312" r:id="rId18"/>
    <p:sldId id="9229" r:id="rId19"/>
    <p:sldId id="9313" r:id="rId20"/>
    <p:sldId id="9230" r:id="rId21"/>
    <p:sldId id="9314" r:id="rId22"/>
    <p:sldId id="9231" r:id="rId23"/>
    <p:sldId id="9315" r:id="rId24"/>
    <p:sldId id="9232" r:id="rId25"/>
    <p:sldId id="9305" r:id="rId26"/>
    <p:sldId id="9299" r:id="rId27"/>
    <p:sldId id="9290" r:id="rId28"/>
    <p:sldId id="9316" r:id="rId29"/>
    <p:sldId id="9300" r:id="rId30"/>
    <p:sldId id="9236" r:id="rId31"/>
    <p:sldId id="9237" r:id="rId32"/>
    <p:sldId id="9301" r:id="rId33"/>
    <p:sldId id="9302" r:id="rId34"/>
    <p:sldId id="9238" r:id="rId35"/>
    <p:sldId id="9239" r:id="rId36"/>
    <p:sldId id="9318" r:id="rId37"/>
    <p:sldId id="9320" r:id="rId38"/>
    <p:sldId id="9321" r:id="rId39"/>
    <p:sldId id="9322" r:id="rId40"/>
    <p:sldId id="9235" r:id="rId41"/>
    <p:sldId id="9323" r:id="rId42"/>
    <p:sldId id="9225" r:id="rId43"/>
    <p:sldId id="9233" r:id="rId44"/>
    <p:sldId id="9324" r:id="rId45"/>
    <p:sldId id="9325" r:id="rId46"/>
    <p:sldId id="9326" r:id="rId47"/>
    <p:sldId id="9327" r:id="rId48"/>
    <p:sldId id="9240" r:id="rId49"/>
  </p:sldIdLst>
  <p:sldSz cx="12858750" cy="7232650"/>
  <p:notesSz cx="6858000" cy="9144000"/>
  <p:custDataLst>
    <p:tags r:id="rId5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2070" autoAdjust="0"/>
  </p:normalViewPr>
  <p:slideViewPr>
    <p:cSldViewPr>
      <p:cViewPr varScale="1">
        <p:scale>
          <a:sx n="55" d="100"/>
          <a:sy n="55" d="100"/>
        </p:scale>
        <p:origin x="990" y="33"/>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18084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7573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647355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39812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966617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84907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30763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529336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80733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5583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06283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4173858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543888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76437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363692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057305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988518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414366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本节通过一个示例，来说明栈帧工作的状态变化情况。首先需要对汇编语言进行一下回顾，了解重要的寄存器和汇编指令。</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92246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36874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596981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47715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698133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901303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3705057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322081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774031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3705057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701530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070332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16204119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523621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zh-CN" sz="1400" kern="1200" dirty="0">
              <a:solidFill>
                <a:schemeClr val="tx1"/>
              </a:solidFill>
              <a:effectLst/>
              <a:latin typeface="+mn-lt"/>
              <a:ea typeface="+mn-ea"/>
              <a:cs typeface="+mn-cs"/>
            </a:endParaRPr>
          </a:p>
          <a:p>
            <a:r>
              <a:rPr lang="zh-CN" altLang="en-US" dirty="0"/>
              <a:t>为什么是这个结果？</a:t>
            </a:r>
            <a:r>
              <a:rPr lang="en-US" altLang="zh-CN" dirty="0"/>
              <a:t>z</a:t>
            </a:r>
            <a:r>
              <a:rPr lang="zh-CN" altLang="en-US" dirty="0"/>
              <a:t>没有使用第一个</a:t>
            </a:r>
            <a:r>
              <a:rPr lang="en-US" altLang="zh-CN" dirty="0"/>
              <a:t>4</a:t>
            </a:r>
            <a:r>
              <a:rPr lang="zh-CN" altLang="en-US" dirty="0"/>
              <a:t>字节，而空了一个</a:t>
            </a:r>
            <a:r>
              <a:rPr lang="en-US" altLang="zh-CN" dirty="0"/>
              <a:t>4</a:t>
            </a:r>
            <a:r>
              <a:rPr lang="zh-CN" altLang="en-US" dirty="0"/>
              <a:t>字节。不同版本的编译器增加了不同的安全机制，所导致的。具体的安全机制将在后面章节中讲到。</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3893792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61125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92165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763826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30596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542484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51777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第二章   基础知识</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主要寄存器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内存寻址方式</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主要指令</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函数调用示例</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561121"/>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标志寄存器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xmlns="" id="{EF92E0D8-C8F0-439E-8928-23E4EAFC7F4D}"/>
              </a:ext>
            </a:extLst>
          </p:cNvPr>
          <p:cNvSpPr txBox="1"/>
          <p:nvPr/>
        </p:nvSpPr>
        <p:spPr>
          <a:xfrm>
            <a:off x="874823" y="1240061"/>
            <a:ext cx="11243184" cy="5561732"/>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标志寄存器在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位操作系统中大小是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位的，也就是说，它可以存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实际上标志寄存器并没有完全被使用，重点认识三个标志寄存器：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它可以设成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反映有符号数加减运算是否溢出。如果运算结果超过了有符号数的表示范围，则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，如果你此时再给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寄存器就会被设置成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，因为此时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寄存器的最高有效位改变了。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用于反映运算是否产生进位或借位。如果运算结果的最高位产生一个进位或借位，则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。例，假如某寄存器值为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，再加上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就会产生进位。</a:t>
            </a:r>
          </a:p>
        </p:txBody>
      </p:sp>
    </p:spTree>
    <p:extLst>
      <p:ext uri="{BB962C8B-B14F-4D97-AF65-F5344CB8AC3E}">
        <p14:creationId xmlns:p14="http://schemas.microsoft.com/office/powerpoint/2010/main" val="330212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寻址方式</a:t>
            </a:r>
            <a:endParaRPr lang="zh-CN" altLang="en-US" sz="6000" b="1" dirty="0"/>
          </a:p>
        </p:txBody>
      </p:sp>
    </p:spTree>
    <p:extLst>
      <p:ext uri="{BB962C8B-B14F-4D97-AF65-F5344CB8AC3E}">
        <p14:creationId xmlns:p14="http://schemas.microsoft.com/office/powerpoint/2010/main" val="109588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848755" y="808013"/>
            <a:ext cx="11161240" cy="5472608"/>
            <a:chOff x="-22030275" y="314203"/>
            <a:chExt cx="53196756" cy="5204246"/>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18769828" y="5518449"/>
              <a:ext cx="44959839"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22030275" y="314203"/>
              <a:ext cx="53196756" cy="5175969"/>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3200" b="1" dirty="0">
                  <a:solidFill>
                    <a:srgbClr val="0050A3"/>
                  </a:solidFill>
                  <a:latin typeface="微软雅黑" panose="020B0503020204020204" pitchFamily="34" charset="-122"/>
                  <a:ea typeface="微软雅黑" panose="020B0503020204020204" pitchFamily="34" charset="-122"/>
                </a:rPr>
                <a:t>寻址方式就是处理器根据指令中给出的地址信息来寻找有效地址的方式，是确定本条指令的数据地址以及下一条要执行的指令地址的方法</a:t>
              </a:r>
              <a:r>
                <a:rPr lang="zh-CN" altLang="en-US" sz="3200" dirty="0">
                  <a:solidFill>
                    <a:srgbClr val="0050A3"/>
                  </a:solidFill>
                  <a:latin typeface="微软雅黑" panose="020B0503020204020204" pitchFamily="34" charset="-122"/>
                  <a:ea typeface="微软雅黑" panose="020B0503020204020204" pitchFamily="34" charset="-122"/>
                </a:rPr>
                <a:t>。在存储器中，操作数或指令字写入或读出的方式，有地址指定方式、堆栈存取方式等。</a:t>
              </a:r>
              <a:endParaRPr lang="en-US" altLang="zh-CN" sz="3200" dirty="0">
                <a:solidFill>
                  <a:srgbClr val="0050A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3200" dirty="0">
                  <a:solidFill>
                    <a:srgbClr val="0050A3"/>
                  </a:solidFill>
                  <a:latin typeface="微软雅黑" panose="020B0503020204020204" pitchFamily="34" charset="-122"/>
                  <a:ea typeface="微软雅黑" panose="020B0503020204020204" pitchFamily="34" charset="-122"/>
                </a:rPr>
                <a:t>几乎所有的计算机，在内存中都采用地址指定方式。</a:t>
              </a:r>
              <a:endParaRPr lang="en-US" altLang="zh-CN" sz="3200" dirty="0">
                <a:solidFill>
                  <a:srgbClr val="0050A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3200" dirty="0">
                  <a:solidFill>
                    <a:srgbClr val="0050A3"/>
                  </a:solidFill>
                  <a:latin typeface="微软雅黑" panose="020B0503020204020204" pitchFamily="34" charset="-122"/>
                  <a:ea typeface="微软雅黑" panose="020B0503020204020204" pitchFamily="34" charset="-122"/>
                </a:rPr>
                <a:t>当采用地址指定方式时，形成操作数或指令地址的方式称为寻址方式。</a:t>
              </a:r>
            </a:p>
          </p:txBody>
        </p:sp>
      </p:grpSp>
    </p:spTree>
    <p:extLst>
      <p:ext uri="{BB962C8B-B14F-4D97-AF65-F5344CB8AC3E}">
        <p14:creationId xmlns:p14="http://schemas.microsoft.com/office/powerpoint/2010/main" val="26719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xmlns="" id="{32D22E5B-5AD1-4820-A82C-A90AB4875C0E}"/>
              </a:ext>
            </a:extLst>
          </p:cNvPr>
          <p:cNvSpPr txBox="1"/>
          <p:nvPr/>
        </p:nvSpPr>
        <p:spPr>
          <a:xfrm>
            <a:off x="1127375" y="1484999"/>
            <a:ext cx="11062640" cy="5170855"/>
          </a:xfrm>
          <a:prstGeom prst="rect">
            <a:avLst/>
          </a:prstGeom>
          <a:noFill/>
        </p:spPr>
        <p:txBody>
          <a:bodyPr wrap="square" lIns="86376" tIns="43188" rIns="86376" bIns="43188" rtlCol="0">
            <a:spAutoFit/>
          </a:bodyPr>
          <a:lstStyle/>
          <a:p>
            <a:pPr algn="just">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指令的寻址方式有以下两种。</a:t>
            </a:r>
          </a:p>
          <a:p>
            <a:pPr algn="just">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顺序寻址方式。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由于指令地址在内存中按顺序安排，当执行一段程序时，通常是一条指令接一条指令地顺序进行。也就是说，从存储器取出第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条指令，然后执行这条指令；接着从存储器取出第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条指令，再执行第二条指令；接着再取出第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条指令。这种程序顺序执行的过程，称为指令的顺序寻址方式。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xmlns="" id="{EC54DA96-D15D-40CA-984F-CDABF7F9591E}"/>
              </a:ext>
            </a:extLst>
          </p:cNvPr>
          <p:cNvGrpSpPr/>
          <p:nvPr/>
        </p:nvGrpSpPr>
        <p:grpSpPr>
          <a:xfrm>
            <a:off x="4616798" y="837929"/>
            <a:ext cx="3625157" cy="474140"/>
            <a:chOff x="5202512" y="837929"/>
            <a:chExt cx="2453727" cy="474140"/>
          </a:xfrm>
        </p:grpSpPr>
        <p:cxnSp>
          <p:nvCxnSpPr>
            <p:cNvPr id="11" name="íślíḋè-Straight Connector 13">
              <a:extLst>
                <a:ext uri="{FF2B5EF4-FFF2-40B4-BE49-F238E27FC236}">
                  <a16:creationId xmlns:a16="http://schemas.microsoft.com/office/drawing/2014/main" xmlns="" id="{FF2902DB-8F5A-4B7E-B3C6-1424089D5FE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3D40809D-B342-46D4-96D8-9BA8A2A20FEF}"/>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157929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xmlns="" id="{32D22E5B-5AD1-4820-A82C-A90AB4875C0E}"/>
              </a:ext>
            </a:extLst>
          </p:cNvPr>
          <p:cNvSpPr txBox="1"/>
          <p:nvPr/>
        </p:nvSpPr>
        <p:spPr>
          <a:xfrm>
            <a:off x="1127375" y="1484999"/>
            <a:ext cx="11206656" cy="4432192"/>
          </a:xfrm>
          <a:prstGeom prst="rect">
            <a:avLst/>
          </a:prstGeom>
          <a:noFill/>
        </p:spPr>
        <p:txBody>
          <a:bodyPr wrap="square" lIns="86376" tIns="43188" rIns="86376" bIns="43188" rtlCol="0">
            <a:spAutoFit/>
          </a:bodyPr>
          <a:lstStyle/>
          <a:p>
            <a:pPr algn="just">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通常，需要使用指令计数器来完成顺序指令寻址。指令计数器是计算机处理器中的一个包含当前正在执行指令地址的寄存器，在</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X86</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架构中称为指令指针</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Instruction Pointer</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）寄存器，在</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ARM</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C51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架构中也称为程序计数器（</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每执行完一条指令时，指令计数器中的地址或自动加</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或由转移指针给出下一条指令的地址。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xmlns="" id="{E9F1650C-C07A-4FAE-9EEA-07C0FB68D45B}"/>
              </a:ext>
            </a:extLst>
          </p:cNvPr>
          <p:cNvGrpSpPr/>
          <p:nvPr/>
        </p:nvGrpSpPr>
        <p:grpSpPr>
          <a:xfrm>
            <a:off x="4616798" y="837929"/>
            <a:ext cx="3625157" cy="474140"/>
            <a:chOff x="5202512" y="837929"/>
            <a:chExt cx="2453727" cy="474140"/>
          </a:xfrm>
        </p:grpSpPr>
        <p:cxnSp>
          <p:nvCxnSpPr>
            <p:cNvPr id="9" name="íślíḋè-Straight Connector 13">
              <a:extLst>
                <a:ext uri="{FF2B5EF4-FFF2-40B4-BE49-F238E27FC236}">
                  <a16:creationId xmlns:a16="http://schemas.microsoft.com/office/drawing/2014/main" xmlns="" id="{396A7C04-CA78-4BB8-94B7-1726D3067C2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EFC924B1-90B4-495A-AEB6-789D1B071E64}"/>
                </a:ext>
              </a:extLst>
            </p:cNvPr>
            <p:cNvSpPr/>
            <p:nvPr/>
          </p:nvSpPr>
          <p:spPr>
            <a:xfrm>
              <a:off x="5950235"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378136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xmlns="" id="{32D22E5B-5AD1-4820-A82C-A90AB4875C0E}"/>
              </a:ext>
            </a:extLst>
          </p:cNvPr>
          <p:cNvSpPr txBox="1"/>
          <p:nvPr/>
        </p:nvSpPr>
        <p:spPr>
          <a:xfrm>
            <a:off x="956767" y="1383076"/>
            <a:ext cx="11378249" cy="5011645"/>
          </a:xfrm>
          <a:prstGeom prst="rect">
            <a:avLst/>
          </a:prstGeom>
          <a:noFill/>
        </p:spPr>
        <p:txBody>
          <a:bodyPr wrap="square" lIns="86376" tIns="43188" rIns="86376" bIns="43188" rtlCol="0">
            <a:spAutoFit/>
          </a:bodyPr>
          <a:lstStyle/>
          <a:p>
            <a:pPr algn="just"/>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跳跃寻址方式。</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当程序转移执行的顺序时，指令的寻址就采取跳跃寻址方式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所谓跳跃，是指下条指令的地址码不是由程序计数器给出，而是由本条指令给出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。注意，程序跳跃后，按新的指令地址开始顺序执行。因此，程序计数器的内容也必须相应改变，以便及时跟踪新的指令地址。</a:t>
            </a:r>
          </a:p>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采用指令跳跃寻址方式，可以实现程序转移或构成循环程序，从而能缩短程序长度，或将某些程序作为公共程序引用。指令系统中的各种条件转移或无条件转移指令，就是为了实现指令的跳跃寻址而设置的。</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注意跳跃的结果是当前指令修改</a:t>
            </a:r>
            <a:r>
              <a:rPr lang="en-US" altLang="zh-CN"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程序计数器的值，所以下一条指令仍是通过程序计数器</a:t>
            </a:r>
            <a:r>
              <a:rPr lang="en-US" altLang="zh-CN"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给出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8" name="组合 7">
            <a:extLst>
              <a:ext uri="{FF2B5EF4-FFF2-40B4-BE49-F238E27FC236}">
                <a16:creationId xmlns:a16="http://schemas.microsoft.com/office/drawing/2014/main" xmlns="" id="{D2FCB6D6-744D-493C-8615-BF4D75B92314}"/>
              </a:ext>
            </a:extLst>
          </p:cNvPr>
          <p:cNvGrpSpPr/>
          <p:nvPr/>
        </p:nvGrpSpPr>
        <p:grpSpPr>
          <a:xfrm>
            <a:off x="4616798" y="837929"/>
            <a:ext cx="3625157" cy="474140"/>
            <a:chOff x="5202512" y="837929"/>
            <a:chExt cx="2453727" cy="474140"/>
          </a:xfrm>
        </p:grpSpPr>
        <p:cxnSp>
          <p:nvCxnSpPr>
            <p:cNvPr id="9" name="íślíḋè-Straight Connector 13">
              <a:extLst>
                <a:ext uri="{FF2B5EF4-FFF2-40B4-BE49-F238E27FC236}">
                  <a16:creationId xmlns:a16="http://schemas.microsoft.com/office/drawing/2014/main" xmlns="" id="{3F57A1DB-B79D-4476-BAAB-77F9A8FDEBA8}"/>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890E365F-BEB9-4D90-8A39-064AA9B44D63}"/>
                </a:ext>
              </a:extLst>
            </p:cNvPr>
            <p:cNvSpPr/>
            <p:nvPr/>
          </p:nvSpPr>
          <p:spPr>
            <a:xfrm>
              <a:off x="5950235"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244090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xmlns="" id="{32D22E5B-5AD1-4820-A82C-A90AB4875C0E}"/>
              </a:ext>
            </a:extLst>
          </p:cNvPr>
          <p:cNvSpPr txBox="1"/>
          <p:nvPr/>
        </p:nvSpPr>
        <p:spPr>
          <a:xfrm>
            <a:off x="1164578" y="3552100"/>
            <a:ext cx="10859654" cy="2216200"/>
          </a:xfrm>
          <a:prstGeom prst="rect">
            <a:avLst/>
          </a:prstGeom>
          <a:noFill/>
        </p:spPr>
        <p:txBody>
          <a:bodyPr wrap="square" lIns="86376" tIns="43188" rIns="86376" bIns="43188" rtlCol="0">
            <a:spAutoFit/>
          </a:bodyPr>
          <a:lstStyle/>
          <a:p>
            <a:pPr algn="ct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为了便于解释，使用汇编语言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指令，其用法为</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目的操作数</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源操作数</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表示将一个数据从源地址传送到目标地址。</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 name="组合 12">
            <a:extLst>
              <a:ext uri="{FF2B5EF4-FFF2-40B4-BE49-F238E27FC236}">
                <a16:creationId xmlns:a16="http://schemas.microsoft.com/office/drawing/2014/main" xmlns="" id="{043A0A90-11F0-448D-824D-A974CB241F21}"/>
              </a:ext>
            </a:extLst>
          </p:cNvPr>
          <p:cNvGrpSpPr/>
          <p:nvPr/>
        </p:nvGrpSpPr>
        <p:grpSpPr>
          <a:xfrm>
            <a:off x="4616796" y="674392"/>
            <a:ext cx="3625157" cy="474140"/>
            <a:chOff x="5202512" y="837929"/>
            <a:chExt cx="2453727" cy="474140"/>
          </a:xfrm>
        </p:grpSpPr>
        <p:cxnSp>
          <p:nvCxnSpPr>
            <p:cNvPr id="14" name="íślíḋè-Straight Connector 13">
              <a:extLst>
                <a:ext uri="{FF2B5EF4-FFF2-40B4-BE49-F238E27FC236}">
                  <a16:creationId xmlns:a16="http://schemas.microsoft.com/office/drawing/2014/main" xmlns="" id="{AE285282-A5A5-4F4F-B294-2EA0DFD0A374}"/>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6F6F61C7-779B-4CAC-BA69-2FFFF9F6B9C5}"/>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2" name="矩形 1">
            <a:extLst>
              <a:ext uri="{FF2B5EF4-FFF2-40B4-BE49-F238E27FC236}">
                <a16:creationId xmlns:a16="http://schemas.microsoft.com/office/drawing/2014/main" xmlns="" id="{AB3A9663-BDF9-4A46-BB19-D219CB61F0BF}"/>
              </a:ext>
            </a:extLst>
          </p:cNvPr>
          <p:cNvSpPr/>
          <p:nvPr/>
        </p:nvSpPr>
        <p:spPr>
          <a:xfrm>
            <a:off x="1145181" y="1567074"/>
            <a:ext cx="10859654" cy="1569660"/>
          </a:xfrm>
          <a:prstGeom prst="rect">
            <a:avLst/>
          </a:prstGeom>
        </p:spPr>
        <p:txBody>
          <a:bodyPr wrap="square">
            <a:spAutoFit/>
          </a:bodyPr>
          <a:lstStyle/>
          <a:p>
            <a:r>
              <a:rPr lang="zh-CN"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形成操作数的有效地址的方法称为操作数的寻址方式</a:t>
            </a:r>
            <a:r>
              <a:rPr lang="zh-CN"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。由于大型机、小型机、微型机和单片机结构不同，从而形成了各种不同的操作数寻址方式。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610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xmlns="" id="{5CB9C974-CEF0-434A-A39C-1B41FFE36398}"/>
              </a:ext>
            </a:extLst>
          </p:cNvPr>
          <p:cNvGrpSpPr/>
          <p:nvPr/>
        </p:nvGrpSpPr>
        <p:grpSpPr>
          <a:xfrm>
            <a:off x="1035183" y="1816125"/>
            <a:ext cx="2232248" cy="508861"/>
            <a:chOff x="1420106" y="1402730"/>
            <a:chExt cx="2232248" cy="508861"/>
          </a:xfrm>
          <a:effectLst>
            <a:outerShdw blurRad="50800" dist="38100" dir="2700000" algn="tl" rotWithShape="0">
              <a:prstClr val="black">
                <a:alpha val="20000"/>
              </a:prstClr>
            </a:outerShdw>
          </a:effectLst>
        </p:grpSpPr>
        <p:sp>
          <p:nvSpPr>
            <p:cNvPr id="27" name="Round Same Side Corner Rectangle 29">
              <a:extLst>
                <a:ext uri="{FF2B5EF4-FFF2-40B4-BE49-F238E27FC236}">
                  <a16:creationId xmlns:a16="http://schemas.microsoft.com/office/drawing/2014/main" xmlns="" id="{97BAEAD3-EB28-479C-977F-E935D2C8C7F0}"/>
                </a:ext>
              </a:extLst>
            </p:cNvPr>
            <p:cNvSpPr/>
            <p:nvPr/>
          </p:nvSpPr>
          <p:spPr>
            <a:xfrm rot="5400000">
              <a:off x="2571249" y="825682"/>
              <a:ext cx="504055" cy="165815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8" name="Round Same Side Corner Rectangle 45">
              <a:extLst>
                <a:ext uri="{FF2B5EF4-FFF2-40B4-BE49-F238E27FC236}">
                  <a16:creationId xmlns:a16="http://schemas.microsoft.com/office/drawing/2014/main" xmlns="" id="{7AC6CF00-488F-490B-9117-2DCC66AE344C}"/>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9" name="Rectangle 62">
              <a:extLst>
                <a:ext uri="{FF2B5EF4-FFF2-40B4-BE49-F238E27FC236}">
                  <a16:creationId xmlns:a16="http://schemas.microsoft.com/office/drawing/2014/main" xmlns="" id="{4348F7C5-83C1-40E0-BCBA-AB7201264D1A}"/>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立即寻址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0" name="Rectangle 62">
              <a:extLst>
                <a:ext uri="{FF2B5EF4-FFF2-40B4-BE49-F238E27FC236}">
                  <a16:creationId xmlns:a16="http://schemas.microsoft.com/office/drawing/2014/main" xmlns="" id="{309777E7-690C-46EE-A251-9C27740CCFA8}"/>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1" name="文本框 30">
            <a:extLst>
              <a:ext uri="{FF2B5EF4-FFF2-40B4-BE49-F238E27FC236}">
                <a16:creationId xmlns:a16="http://schemas.microsoft.com/office/drawing/2014/main" xmlns="" id="{32D22E5B-5AD1-4820-A82C-A90AB4875C0E}"/>
              </a:ext>
            </a:extLst>
          </p:cNvPr>
          <p:cNvSpPr txBox="1"/>
          <p:nvPr/>
        </p:nvSpPr>
        <p:spPr>
          <a:xfrm>
            <a:off x="1102719" y="2505156"/>
            <a:ext cx="10859654" cy="2056990"/>
          </a:xfrm>
          <a:prstGeom prst="rect">
            <a:avLst/>
          </a:prstGeom>
          <a:noFill/>
        </p:spPr>
        <p:txBody>
          <a:bodyPr wrap="square" lIns="86376" tIns="43188" rIns="86376" bIns="43188" rtlCol="0">
            <a:spAutoFit/>
          </a:bodyPr>
          <a:lstStyle/>
          <a:p>
            <a:pPr algn="just"/>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指令的地址字段给出的不是操作数的地址，而是操作数本身，这种寻址方式称为立即寻址</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。立即寻址方式的特点是指令执行时间很短，因为它不需要访问内存取数，从而节省了访问内存的时间。</a:t>
            </a:r>
          </a:p>
        </p:txBody>
      </p:sp>
      <p:sp>
        <p:nvSpPr>
          <p:cNvPr id="32" name="íṡľíḍè-Rectangle 17">
            <a:extLst>
              <a:ext uri="{FF2B5EF4-FFF2-40B4-BE49-F238E27FC236}">
                <a16:creationId xmlns:a16="http://schemas.microsoft.com/office/drawing/2014/main" xmlns="" id="{DC8E08DB-4D7B-4035-9A55-69EE9D7C01D8}"/>
              </a:ext>
            </a:extLst>
          </p:cNvPr>
          <p:cNvSpPr/>
          <p:nvPr/>
        </p:nvSpPr>
        <p:spPr>
          <a:xfrm>
            <a:off x="3281886" y="4770730"/>
            <a:ext cx="4571428" cy="82518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dirty="0">
                <a:solidFill>
                  <a:prstClr val="white"/>
                </a:solidFill>
                <a:latin typeface="Arial"/>
                <a:ea typeface="微软雅黑"/>
              </a:rPr>
              <a:t>如：</a:t>
            </a:r>
            <a:r>
              <a:rPr lang="en-US" altLang="zh-CN" sz="3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MOV CL, 05H</a:t>
            </a:r>
            <a:r>
              <a:rPr lang="zh-CN" altLang="en-US" sz="3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0"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xmlns="" id="{254E580E-A3DD-420E-A2FF-EDF2EE5A4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591" y="4437480"/>
            <a:ext cx="3791252" cy="2316876"/>
          </a:xfrm>
          <a:prstGeom prst="rect">
            <a:avLst/>
          </a:prstGeom>
        </p:spPr>
      </p:pic>
      <p:grpSp>
        <p:nvGrpSpPr>
          <p:cNvPr id="13" name="组合 12">
            <a:extLst>
              <a:ext uri="{FF2B5EF4-FFF2-40B4-BE49-F238E27FC236}">
                <a16:creationId xmlns:a16="http://schemas.microsoft.com/office/drawing/2014/main" xmlns="" id="{043A0A90-11F0-448D-824D-A974CB241F21}"/>
              </a:ext>
            </a:extLst>
          </p:cNvPr>
          <p:cNvGrpSpPr/>
          <p:nvPr/>
        </p:nvGrpSpPr>
        <p:grpSpPr>
          <a:xfrm>
            <a:off x="4616796" y="674392"/>
            <a:ext cx="3625157" cy="474140"/>
            <a:chOff x="5202512" y="837929"/>
            <a:chExt cx="2453727" cy="474140"/>
          </a:xfrm>
        </p:grpSpPr>
        <p:cxnSp>
          <p:nvCxnSpPr>
            <p:cNvPr id="14" name="íślíḋè-Straight Connector 13">
              <a:extLst>
                <a:ext uri="{FF2B5EF4-FFF2-40B4-BE49-F238E27FC236}">
                  <a16:creationId xmlns:a16="http://schemas.microsoft.com/office/drawing/2014/main" xmlns="" id="{AE285282-A5A5-4F4F-B294-2EA0DFD0A374}"/>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6F6F61C7-779B-4CAC-BA69-2FFFF9F6B9C5}"/>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3" name="矩形 2">
            <a:extLst>
              <a:ext uri="{FF2B5EF4-FFF2-40B4-BE49-F238E27FC236}">
                <a16:creationId xmlns:a16="http://schemas.microsoft.com/office/drawing/2014/main" xmlns="" id="{2B0F46CD-0BC4-4481-A07B-D133B94D3DB1}"/>
              </a:ext>
            </a:extLst>
          </p:cNvPr>
          <p:cNvSpPr/>
          <p:nvPr/>
        </p:nvSpPr>
        <p:spPr>
          <a:xfrm>
            <a:off x="2972991" y="5918769"/>
            <a:ext cx="5766322" cy="461665"/>
          </a:xfrm>
          <a:prstGeom prst="rect">
            <a:avLst/>
          </a:prstGeom>
        </p:spPr>
        <p:txBody>
          <a:bodyPr wrap="none">
            <a:spAutoFit/>
          </a:bodyPr>
          <a:lstStyle/>
          <a:p>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05H</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这个数值存储到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CL</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寄存器中。</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352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0-#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6" y="1398901"/>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2" y="2051778"/>
            <a:ext cx="10657184" cy="1564547"/>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直接寻址是一种基本的寻址方法，其特点是在指令中直接给出操作数的有效地址。</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由于操作数的地址直接给出而不需要经过某种变换，所以称这种寻址方式为直接寻址方式。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 name="图片 24">
            <a:extLst>
              <a:ext uri="{FF2B5EF4-FFF2-40B4-BE49-F238E27FC236}">
                <a16:creationId xmlns:a16="http://schemas.microsoft.com/office/drawing/2014/main" xmlns="" id="{27A17918-F9F1-4520-BD1A-E599295E8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343188" y="3589070"/>
            <a:ext cx="3246522" cy="3246522"/>
          </a:xfrm>
          <a:prstGeom prst="rect">
            <a:avLst/>
          </a:prstGeom>
        </p:spPr>
      </p:pic>
      <p:grpSp>
        <p:nvGrpSpPr>
          <p:cNvPr id="6" name="组合 5">
            <a:extLst>
              <a:ext uri="{FF2B5EF4-FFF2-40B4-BE49-F238E27FC236}">
                <a16:creationId xmlns:a16="http://schemas.microsoft.com/office/drawing/2014/main" xmlns="" id="{1687CDA5-D587-4061-B41A-D29D232CC7A2}"/>
              </a:ext>
            </a:extLst>
          </p:cNvPr>
          <p:cNvGrpSpPr/>
          <p:nvPr/>
        </p:nvGrpSpPr>
        <p:grpSpPr>
          <a:xfrm>
            <a:off x="2540943" y="3616325"/>
            <a:ext cx="6673943" cy="1564547"/>
            <a:chOff x="1676847" y="3904357"/>
            <a:chExt cx="6673943" cy="1895840"/>
          </a:xfrm>
        </p:grpSpPr>
        <p:sp>
          <p:nvSpPr>
            <p:cNvPr id="24" name="íṡľíḍè-Rectangle 17">
              <a:extLst>
                <a:ext uri="{FF2B5EF4-FFF2-40B4-BE49-F238E27FC236}">
                  <a16:creationId xmlns:a16="http://schemas.microsoft.com/office/drawing/2014/main" xmlns="" id="{DC979E08-D89A-4103-A6A7-7A9B249DB8ED}"/>
                </a:ext>
              </a:extLst>
            </p:cNvPr>
            <p:cNvSpPr/>
            <p:nvPr/>
          </p:nvSpPr>
          <p:spPr>
            <a:xfrm>
              <a:off x="1676847" y="3904357"/>
              <a:ext cx="6673943" cy="1895840"/>
            </a:xfrm>
            <a:prstGeom prst="irregularSeal2">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xmlns="" id="{8E8B78CE-4972-4568-8D13-0A87F9006166}"/>
                </a:ext>
              </a:extLst>
            </p:cNvPr>
            <p:cNvSpPr/>
            <p:nvPr/>
          </p:nvSpPr>
          <p:spPr>
            <a:xfrm>
              <a:off x="2985002" y="4621444"/>
              <a:ext cx="3695243" cy="5232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b="1" kern="0" dirty="0">
                  <a:solidFill>
                    <a:prstClr val="white"/>
                  </a:solidFill>
                  <a:latin typeface="Times New Roman" panose="02020603050405020304" pitchFamily="18" charset="0"/>
                  <a:ea typeface="微软雅黑"/>
                  <a:cs typeface="Times New Roman" panose="02020603050405020304" pitchFamily="18" charset="0"/>
                </a:rPr>
                <a:t>MOV AL,[3100H]</a:t>
              </a:r>
              <a:endParaRPr lang="en-US" altLang="zh-CN" sz="28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xmlns="" id="{F04988C0-0111-439C-8590-3F4DEBDC63DC}"/>
              </a:ext>
            </a:extLst>
          </p:cNvPr>
          <p:cNvGrpSpPr/>
          <p:nvPr/>
        </p:nvGrpSpPr>
        <p:grpSpPr>
          <a:xfrm>
            <a:off x="4616796" y="674392"/>
            <a:ext cx="3625157" cy="474140"/>
            <a:chOff x="5202512" y="837929"/>
            <a:chExt cx="2453727" cy="474140"/>
          </a:xfrm>
        </p:grpSpPr>
        <p:cxnSp>
          <p:nvCxnSpPr>
            <p:cNvPr id="13" name="íślíḋè-Straight Connector 13">
              <a:extLst>
                <a:ext uri="{FF2B5EF4-FFF2-40B4-BE49-F238E27FC236}">
                  <a16:creationId xmlns:a16="http://schemas.microsoft.com/office/drawing/2014/main" xmlns="" id="{B19AB714-C4E7-45E2-B678-BD7021C0B29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A50DA514-D881-41DB-A1B2-F359098027E4}"/>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6" name="矩形 15">
            <a:extLst>
              <a:ext uri="{FF2B5EF4-FFF2-40B4-BE49-F238E27FC236}">
                <a16:creationId xmlns:a16="http://schemas.microsoft.com/office/drawing/2014/main" xmlns="" id="{7C4B79FB-6CA2-4A1B-9C39-66CA8EC6A907}"/>
              </a:ext>
            </a:extLst>
          </p:cNvPr>
          <p:cNvSpPr/>
          <p:nvPr/>
        </p:nvSpPr>
        <p:spPr>
          <a:xfrm>
            <a:off x="2994753" y="5374352"/>
            <a:ext cx="576632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表示将地址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[3100H]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中的数据存储到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a:t>
            </a:r>
          </a:p>
        </p:txBody>
      </p:sp>
      <p:sp>
        <p:nvSpPr>
          <p:cNvPr id="17" name="矩形 16">
            <a:extLst>
              <a:ext uri="{FF2B5EF4-FFF2-40B4-BE49-F238E27FC236}">
                <a16:creationId xmlns:a16="http://schemas.microsoft.com/office/drawing/2014/main" xmlns="" id="{F9382AED-3DDA-4885-B641-F78F413AB16F}"/>
              </a:ext>
            </a:extLst>
          </p:cNvPr>
          <p:cNvSpPr/>
          <p:nvPr/>
        </p:nvSpPr>
        <p:spPr>
          <a:xfrm>
            <a:off x="2396927" y="5920581"/>
            <a:ext cx="7436651" cy="584775"/>
          </a:xfrm>
          <a:prstGeom prst="rect">
            <a:avLst/>
          </a:prstGeom>
        </p:spPr>
        <p:txBody>
          <a:bodyPr wrap="none">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注意：地址要写在括号“</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a:t>
            </a:r>
          </a:p>
        </p:txBody>
      </p:sp>
    </p:spTree>
    <p:extLst>
      <p:ext uri="{BB962C8B-B14F-4D97-AF65-F5344CB8AC3E}">
        <p14:creationId xmlns:p14="http://schemas.microsoft.com/office/powerpoint/2010/main" val="7599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2000"/>
                            </p:stCondLst>
                            <p:childTnLst>
                              <p:par>
                                <p:cTn id="24" presetID="2" presetClass="entr" presetSubtype="2" decel="6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6" y="1398901"/>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883774" y="3678142"/>
            <a:ext cx="11107776" cy="3041875"/>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在通常情况下，操作数存放在数据段中。所以，默认情况下操作数的物理地址由数据段寄存器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DS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中的值和指令中给出的有效地址直接形成。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buFont typeface="Wingdings" panose="05000000000000000000" pitchFamily="2" charset="2"/>
              <a:buChar char="p"/>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上述指令中，操作数的物理地址应为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DS:3100H</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buFont typeface="Wingdings" panose="05000000000000000000" pitchFamily="2" charset="2"/>
              <a:buChar char="p"/>
            </a:pPr>
            <a:r>
              <a:rPr lang="zh-CN" altLang="en-US" sz="3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但是如果在指令中使用段超越前缀指定使用的段，则可以从其他段中取出数据，如：</a:t>
            </a:r>
            <a:r>
              <a:rPr lang="en-US" altLang="zh-CN" sz="3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 AL, ES:[3100H]</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xmlns="" id="{1687CDA5-D587-4061-B41A-D29D232CC7A2}"/>
              </a:ext>
            </a:extLst>
          </p:cNvPr>
          <p:cNvGrpSpPr/>
          <p:nvPr/>
        </p:nvGrpSpPr>
        <p:grpSpPr>
          <a:xfrm>
            <a:off x="2835825" y="1933558"/>
            <a:ext cx="6673943" cy="1564547"/>
            <a:chOff x="1676847" y="3904357"/>
            <a:chExt cx="6673943" cy="1895840"/>
          </a:xfrm>
        </p:grpSpPr>
        <p:sp>
          <p:nvSpPr>
            <p:cNvPr id="24" name="íṡľíḍè-Rectangle 17">
              <a:extLst>
                <a:ext uri="{FF2B5EF4-FFF2-40B4-BE49-F238E27FC236}">
                  <a16:creationId xmlns:a16="http://schemas.microsoft.com/office/drawing/2014/main" xmlns="" id="{DC979E08-D89A-4103-A6A7-7A9B249DB8ED}"/>
                </a:ext>
              </a:extLst>
            </p:cNvPr>
            <p:cNvSpPr/>
            <p:nvPr/>
          </p:nvSpPr>
          <p:spPr>
            <a:xfrm>
              <a:off x="1676847" y="3904357"/>
              <a:ext cx="6673943" cy="1895840"/>
            </a:xfrm>
            <a:prstGeom prst="irregularSeal2">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xmlns="" id="{8E8B78CE-4972-4568-8D13-0A87F9006166}"/>
                </a:ext>
              </a:extLst>
            </p:cNvPr>
            <p:cNvSpPr/>
            <p:nvPr/>
          </p:nvSpPr>
          <p:spPr>
            <a:xfrm>
              <a:off x="2985002" y="4621444"/>
              <a:ext cx="3695243" cy="5232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b="1" kern="0" dirty="0">
                  <a:solidFill>
                    <a:prstClr val="white"/>
                  </a:solidFill>
                  <a:latin typeface="Times New Roman" panose="02020603050405020304" pitchFamily="18" charset="0"/>
                  <a:ea typeface="微软雅黑"/>
                  <a:cs typeface="Times New Roman" panose="02020603050405020304" pitchFamily="18" charset="0"/>
                </a:rPr>
                <a:t>MOV AL,[3100H]</a:t>
              </a:r>
              <a:endParaRPr lang="en-US" altLang="zh-CN" sz="28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xmlns="" id="{F04988C0-0111-439C-8590-3F4DEBDC63DC}"/>
              </a:ext>
            </a:extLst>
          </p:cNvPr>
          <p:cNvGrpSpPr/>
          <p:nvPr/>
        </p:nvGrpSpPr>
        <p:grpSpPr>
          <a:xfrm>
            <a:off x="4616796" y="674392"/>
            <a:ext cx="3625157" cy="474140"/>
            <a:chOff x="5202512" y="837929"/>
            <a:chExt cx="2453727" cy="474140"/>
          </a:xfrm>
        </p:grpSpPr>
        <p:cxnSp>
          <p:nvCxnSpPr>
            <p:cNvPr id="13" name="íślíḋè-Straight Connector 13">
              <a:extLst>
                <a:ext uri="{FF2B5EF4-FFF2-40B4-BE49-F238E27FC236}">
                  <a16:creationId xmlns:a16="http://schemas.microsoft.com/office/drawing/2014/main" xmlns="" id="{B19AB714-C4E7-45E2-B678-BD7021C0B29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A50DA514-D881-41DB-A1B2-F359098027E4}"/>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Tree>
    <p:extLst>
      <p:ext uri="{BB962C8B-B14F-4D97-AF65-F5344CB8AC3E}">
        <p14:creationId xmlns:p14="http://schemas.microsoft.com/office/powerpoint/2010/main" val="2289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主要寄存器</a:t>
            </a:r>
            <a:endParaRPr lang="zh-CN" altLang="en-US" sz="6000" b="1" dirty="0"/>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17978" y="1523288"/>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22033" y="2176165"/>
            <a:ext cx="10779949" cy="2056990"/>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间接寻址是相对直接寻址而言的，在间接寻址的情况下，</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指令地址字段中的形式地址不是操作数的真正地址，而是操作数地址的指示器</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，或者说此形式地址单元的内容才是操作数的有效地址。</a:t>
            </a:r>
          </a:p>
        </p:txBody>
      </p:sp>
      <p:sp>
        <p:nvSpPr>
          <p:cNvPr id="24" name="íṡľíḍè-Rectangle 17">
            <a:extLst>
              <a:ext uri="{FF2B5EF4-FFF2-40B4-BE49-F238E27FC236}">
                <a16:creationId xmlns:a16="http://schemas.microsoft.com/office/drawing/2014/main" xmlns="" id="{DC979E08-D89A-4103-A6A7-7A9B249DB8ED}"/>
              </a:ext>
            </a:extLst>
          </p:cNvPr>
          <p:cNvSpPr/>
          <p:nvPr/>
        </p:nvSpPr>
        <p:spPr>
          <a:xfrm>
            <a:off x="2468935" y="4368517"/>
            <a:ext cx="5976664" cy="1327481"/>
          </a:xfrm>
          <a:prstGeom prst="wedgeRoundRectCallout">
            <a:avLst>
              <a:gd name="adj1" fmla="val 38350"/>
              <a:gd name="adj2" fmla="val -93008"/>
              <a:gd name="adj3" fmla="val 16667"/>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kern="0" dirty="0">
                <a:solidFill>
                  <a:prstClr val="white"/>
                </a:solidFill>
                <a:latin typeface="Times New Roman" panose="02020603050405020304" pitchFamily="18" charset="0"/>
                <a:ea typeface="微软雅黑"/>
                <a:cs typeface="Times New Roman" panose="02020603050405020304" pitchFamily="18" charset="0"/>
              </a:rPr>
              <a:t>MOV [BX], 12H</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这是一种寄存器间接寻址，</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寄存器存操作数的偏移地址，操作数的物理地址应该是</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DS:BX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。表示将</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12H</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这个数据存储到</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DS:BX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中。</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xmlns="" id="{4AF3F44D-BB7A-4181-AEBD-D7B53C8450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769" y="3656656"/>
            <a:ext cx="2314092" cy="2242226"/>
          </a:xfrm>
          <a:prstGeom prst="rect">
            <a:avLst/>
          </a:prstGeom>
        </p:spPr>
      </p:pic>
      <p:grpSp>
        <p:nvGrpSpPr>
          <p:cNvPr id="11" name="组合 10">
            <a:extLst>
              <a:ext uri="{FF2B5EF4-FFF2-40B4-BE49-F238E27FC236}">
                <a16:creationId xmlns:a16="http://schemas.microsoft.com/office/drawing/2014/main" xmlns="" id="{1C656990-FE6A-47B5-9F9B-0ED019D00278}"/>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xmlns="" id="{97F6BD17-68BB-4E02-95BF-79764637290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61EE1705-7FED-415E-B01D-A82AD20E5580}"/>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xmlns="" id="{A4CDAA21-A6E3-4A9C-860E-B07E246C3491}"/>
              </a:ext>
            </a:extLst>
          </p:cNvPr>
          <p:cNvSpPr/>
          <p:nvPr/>
        </p:nvSpPr>
        <p:spPr>
          <a:xfrm>
            <a:off x="1345416" y="5920581"/>
            <a:ext cx="10333182" cy="830997"/>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如果操作数存放在寄存器中，通过指定寄存器来获取数据，则称为</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寄存器寻址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BX, 12H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。示将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12H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这个数据存储到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寄存器中。</a:t>
            </a:r>
          </a:p>
        </p:txBody>
      </p:sp>
    </p:spTree>
    <p:extLst>
      <p:ext uri="{BB962C8B-B14F-4D97-AF65-F5344CB8AC3E}">
        <p14:creationId xmlns:p14="http://schemas.microsoft.com/office/powerpoint/2010/main" val="21109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decel="6000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4"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17978" y="1523288"/>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相对寻址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22033" y="2176165"/>
            <a:ext cx="10779949" cy="1072105"/>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操作数的有效地址是一个基址寄存器（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BX, BP</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）或变址寄存器（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 DI</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）的值加上指令中给定的偏移量之和。</a:t>
            </a:r>
          </a:p>
        </p:txBody>
      </p:sp>
      <p:sp>
        <p:nvSpPr>
          <p:cNvPr id="24" name="íṡľíḍè-Rectangle 17">
            <a:extLst>
              <a:ext uri="{FF2B5EF4-FFF2-40B4-BE49-F238E27FC236}">
                <a16:creationId xmlns:a16="http://schemas.microsoft.com/office/drawing/2014/main" xmlns="" id="{DC979E08-D89A-4103-A6A7-7A9B249DB8ED}"/>
              </a:ext>
            </a:extLst>
          </p:cNvPr>
          <p:cNvSpPr/>
          <p:nvPr/>
        </p:nvSpPr>
        <p:spPr>
          <a:xfrm>
            <a:off x="2817200" y="4040718"/>
            <a:ext cx="6060448" cy="1327481"/>
          </a:xfrm>
          <a:prstGeom prst="wedgeRoundRectCallout">
            <a:avLst>
              <a:gd name="adj1" fmla="val 38350"/>
              <a:gd name="adj2" fmla="val -93008"/>
              <a:gd name="adj3" fmla="val 16667"/>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kern="0" dirty="0">
                <a:solidFill>
                  <a:prstClr val="white"/>
                </a:solidFill>
                <a:latin typeface="Times New Roman" panose="02020603050405020304" pitchFamily="18" charset="0"/>
                <a:ea typeface="微软雅黑"/>
                <a:cs typeface="Times New Roman" panose="02020603050405020304" pitchFamily="18" charset="0"/>
              </a:rPr>
              <a:t>MOV AX, [DI + 1234H]</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a:cs typeface="Times New Roman" panose="02020603050405020304" pitchFamily="18" charset="0"/>
              </a:rPr>
              <a:t>操作数的物理地址应该是</a:t>
            </a:r>
            <a:r>
              <a:rPr lang="en-US" altLang="zh-CN" sz="2400" kern="0" dirty="0">
                <a:solidFill>
                  <a:prstClr val="white"/>
                </a:solidFill>
                <a:latin typeface="Times New Roman" panose="02020603050405020304" pitchFamily="18" charset="0"/>
                <a:ea typeface="微软雅黑"/>
                <a:cs typeface="Times New Roman" panose="02020603050405020304" pitchFamily="18" charset="0"/>
              </a:rPr>
              <a:t>DS: DI + 1234H</a:t>
            </a:r>
            <a:r>
              <a:rPr lang="zh-CN" altLang="en-US" kern="0" dirty="0">
                <a:solidFill>
                  <a:prstClr val="white"/>
                </a:solidFill>
                <a:latin typeface="Times New Roman" panose="02020603050405020304" pitchFamily="18" charset="0"/>
                <a:ea typeface="微软雅黑"/>
                <a:cs typeface="Times New Roman" panose="02020603050405020304" pitchFamily="18" charset="0"/>
              </a:rPr>
              <a:t>。</a:t>
            </a:r>
            <a:endParaRPr kumimoji="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xmlns="" id="{4AF3F44D-BB7A-4181-AEBD-D7B53C8450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769" y="3656656"/>
            <a:ext cx="2314092" cy="2242226"/>
          </a:xfrm>
          <a:prstGeom prst="rect">
            <a:avLst/>
          </a:prstGeom>
        </p:spPr>
      </p:pic>
      <p:grpSp>
        <p:nvGrpSpPr>
          <p:cNvPr id="11" name="组合 10">
            <a:extLst>
              <a:ext uri="{FF2B5EF4-FFF2-40B4-BE49-F238E27FC236}">
                <a16:creationId xmlns:a16="http://schemas.microsoft.com/office/drawing/2014/main" xmlns="" id="{1C656990-FE6A-47B5-9F9B-0ED019D00278}"/>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xmlns="" id="{97F6BD17-68BB-4E02-95BF-79764637290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61EE1705-7FED-415E-B01D-A82AD20E5580}"/>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xmlns="" id="{A4CDAA21-A6E3-4A9C-860E-B07E246C3491}"/>
              </a:ext>
            </a:extLst>
          </p:cNvPr>
          <p:cNvSpPr/>
          <p:nvPr/>
        </p:nvSpPr>
        <p:spPr>
          <a:xfrm>
            <a:off x="1262783" y="5929814"/>
            <a:ext cx="10333182"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与间接寻址相比，可以认为</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相对寻址是在间接寻址基础上，增加了偏移量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51064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decel="6000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4"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812751" y="1600101"/>
            <a:ext cx="3024336" cy="508861"/>
            <a:chOff x="1420106" y="1402730"/>
            <a:chExt cx="3024336"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892884" y="504047"/>
              <a:ext cx="508860" cy="230622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239048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基址变址寻址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316807" y="2252978"/>
            <a:ext cx="10801200" cy="1072105"/>
          </a:xfrm>
          <a:prstGeom prst="rect">
            <a:avLst/>
          </a:prstGeom>
          <a:noFill/>
        </p:spPr>
        <p:txBody>
          <a:bodyPr wrap="square" lIns="86376" tIns="43188" rIns="86376" bIns="43188"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将基址寄存器的内容，加上变址寄存器的内容而形成操作数的有效地址。</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639EC9A4-CA56-4D55-B4BB-A0F74B107B77}"/>
              </a:ext>
            </a:extLst>
          </p:cNvPr>
          <p:cNvGrpSpPr/>
          <p:nvPr/>
        </p:nvGrpSpPr>
        <p:grpSpPr>
          <a:xfrm>
            <a:off x="4722401" y="3616325"/>
            <a:ext cx="5137500" cy="1944216"/>
            <a:chOff x="5565278" y="3616325"/>
            <a:chExt cx="5137500" cy="2827941"/>
          </a:xfrm>
        </p:grpSpPr>
        <p:sp>
          <p:nvSpPr>
            <p:cNvPr id="4" name="思想气泡: 云 3">
              <a:extLst>
                <a:ext uri="{FF2B5EF4-FFF2-40B4-BE49-F238E27FC236}">
                  <a16:creationId xmlns:a16="http://schemas.microsoft.com/office/drawing/2014/main" xmlns="" id="{C7BB4A50-DF49-465B-91E6-9D6733007837}"/>
                </a:ext>
              </a:extLst>
            </p:cNvPr>
            <p:cNvSpPr/>
            <p:nvPr/>
          </p:nvSpPr>
          <p:spPr>
            <a:xfrm>
              <a:off x="5565278" y="3616325"/>
              <a:ext cx="5137499" cy="2827941"/>
            </a:xfrm>
            <a:prstGeom prst="cloudCallout">
              <a:avLst>
                <a:gd name="adj1" fmla="val -66517"/>
                <a:gd name="adj2" fmla="val -55797"/>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矩形 2">
              <a:extLst>
                <a:ext uri="{FF2B5EF4-FFF2-40B4-BE49-F238E27FC236}">
                  <a16:creationId xmlns:a16="http://schemas.microsoft.com/office/drawing/2014/main" xmlns="" id="{5D3BF712-E57B-44C7-8A8B-28B4B4D4666B}"/>
                </a:ext>
              </a:extLst>
            </p:cNvPr>
            <p:cNvSpPr/>
            <p:nvPr/>
          </p:nvSpPr>
          <p:spPr>
            <a:xfrm>
              <a:off x="5781303" y="4727454"/>
              <a:ext cx="4921475" cy="523220"/>
            </a:xfrm>
            <a:prstGeom prst="rect">
              <a:avLst/>
            </a:prstGeom>
          </p:spPr>
          <p:txBody>
            <a:bodyPr wrap="none">
              <a:spAutoFit/>
            </a:body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 EAX, [EBX+ESI]</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11" name="组合 10">
            <a:extLst>
              <a:ext uri="{FF2B5EF4-FFF2-40B4-BE49-F238E27FC236}">
                <a16:creationId xmlns:a16="http://schemas.microsoft.com/office/drawing/2014/main" xmlns="" id="{0D8B61E1-4F4B-4820-980B-F66EB8DF72A5}"/>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xmlns="" id="{ABBB2EBB-CF24-4403-A480-27B4C37150A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9E4224CA-856F-47DF-BBD4-221F602411CC}"/>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xmlns="" id="{C81E339D-E69B-4EBA-9A16-15EA717339FE}"/>
              </a:ext>
            </a:extLst>
          </p:cNvPr>
          <p:cNvSpPr/>
          <p:nvPr/>
        </p:nvSpPr>
        <p:spPr>
          <a:xfrm>
            <a:off x="3044999" y="5913678"/>
            <a:ext cx="8034533"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也可以写成</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[BX][SI]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[SI][BX]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051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812751" y="1600101"/>
            <a:ext cx="3672408" cy="878192"/>
            <a:chOff x="1420106" y="1402730"/>
            <a:chExt cx="3024336"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892884" y="504047"/>
              <a:ext cx="508860" cy="230622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7" y="1402731"/>
              <a:ext cx="2390485"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相对基址变址寻址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316807" y="2252978"/>
            <a:ext cx="10801200" cy="579662"/>
          </a:xfrm>
          <a:prstGeom prst="rect">
            <a:avLst/>
          </a:prstGeom>
          <a:noFill/>
        </p:spPr>
        <p:txBody>
          <a:bodyPr wrap="square" lIns="86376" tIns="43188" rIns="86376" bIns="43188"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在基址变址寻址方式融合相对寻址方式，即增加偏移量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639EC9A4-CA56-4D55-B4BB-A0F74B107B77}"/>
              </a:ext>
            </a:extLst>
          </p:cNvPr>
          <p:cNvGrpSpPr/>
          <p:nvPr/>
        </p:nvGrpSpPr>
        <p:grpSpPr>
          <a:xfrm>
            <a:off x="4012534" y="3485516"/>
            <a:ext cx="6099462" cy="1944216"/>
            <a:chOff x="4855411" y="3426058"/>
            <a:chExt cx="6099462" cy="2827941"/>
          </a:xfrm>
        </p:grpSpPr>
        <p:sp>
          <p:nvSpPr>
            <p:cNvPr id="4" name="思想气泡: 云 3">
              <a:extLst>
                <a:ext uri="{FF2B5EF4-FFF2-40B4-BE49-F238E27FC236}">
                  <a16:creationId xmlns:a16="http://schemas.microsoft.com/office/drawing/2014/main" xmlns="" id="{C7BB4A50-DF49-465B-91E6-9D6733007837}"/>
                </a:ext>
              </a:extLst>
            </p:cNvPr>
            <p:cNvSpPr/>
            <p:nvPr/>
          </p:nvSpPr>
          <p:spPr>
            <a:xfrm>
              <a:off x="4855411" y="3426058"/>
              <a:ext cx="6099462" cy="2827941"/>
            </a:xfrm>
            <a:prstGeom prst="cloudCallout">
              <a:avLst>
                <a:gd name="adj1" fmla="val -66517"/>
                <a:gd name="adj2" fmla="val -55797"/>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矩形 2">
              <a:extLst>
                <a:ext uri="{FF2B5EF4-FFF2-40B4-BE49-F238E27FC236}">
                  <a16:creationId xmlns:a16="http://schemas.microsoft.com/office/drawing/2014/main" xmlns="" id="{5D3BF712-E57B-44C7-8A8B-28B4B4D4666B}"/>
                </a:ext>
              </a:extLst>
            </p:cNvPr>
            <p:cNvSpPr/>
            <p:nvPr/>
          </p:nvSpPr>
          <p:spPr>
            <a:xfrm>
              <a:off x="5190218" y="4400855"/>
              <a:ext cx="5764655" cy="761045"/>
            </a:xfrm>
            <a:prstGeom prst="rect">
              <a:avLst/>
            </a:prstGeom>
          </p:spPr>
          <p:txBody>
            <a:bodyPr wrap="none">
              <a:spAutoFit/>
            </a:body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a:t>
              </a:r>
              <a:r>
                <a:rPr lang="pt-BR"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 EAX, [EBX+ESI+1000H]</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xmlns="" id="{0D8B61E1-4F4B-4820-980B-F66EB8DF72A5}"/>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xmlns="" id="{ABBB2EBB-CF24-4403-A480-27B4C37150A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9E4224CA-856F-47DF-BBD4-221F602411CC}"/>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xmlns="" id="{C81E339D-E69B-4EBA-9A16-15EA717339FE}"/>
              </a:ext>
            </a:extLst>
          </p:cNvPr>
          <p:cNvSpPr/>
          <p:nvPr/>
        </p:nvSpPr>
        <p:spPr>
          <a:xfrm>
            <a:off x="4241420" y="5851775"/>
            <a:ext cx="6099462"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也可以写成</a:t>
            </a:r>
            <a:r>
              <a:rPr lang="pt-BR"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1000H [BX][SI]</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1198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316807" y="2067705"/>
            <a:ext cx="673274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Arial"/>
                <a:ea typeface="微软雅黑"/>
              </a:rPr>
              <a:t>例  </a:t>
            </a:r>
            <a:r>
              <a:rPr lang="en-US" altLang="zh-CN" sz="2400" b="1" kern="0" dirty="0">
                <a:solidFill>
                  <a:prstClr val="white"/>
                </a:solidFill>
                <a:latin typeface="Arial"/>
                <a:ea typeface="微软雅黑"/>
              </a:rPr>
              <a:t>CPU</a:t>
            </a:r>
            <a:r>
              <a:rPr lang="zh-CN" altLang="en-US" sz="2400" b="1" kern="0" dirty="0">
                <a:solidFill>
                  <a:prstClr val="white"/>
                </a:solidFill>
                <a:latin typeface="Arial"/>
                <a:ea typeface="微软雅黑"/>
              </a:rPr>
              <a:t>内部寄存器和存储器之间的数据传送</a:t>
            </a:r>
            <a:endParaRPr kumimoji="0" sz="2400" b="1" i="0" u="none" strike="noStrike" kern="0" cap="none" spc="0" normalizeH="0" baseline="0" noProof="0" dirty="0">
              <a:ln>
                <a:noFill/>
              </a:ln>
              <a:solidFill>
                <a:prstClr val="white"/>
              </a:solidFill>
              <a:effectLst/>
              <a:uLnTx/>
              <a:uFillTx/>
              <a:latin typeface="Arial"/>
              <a:ea typeface="微软雅黑"/>
            </a:endParaRPr>
          </a:p>
        </p:txBody>
      </p:sp>
      <p:grpSp>
        <p:nvGrpSpPr>
          <p:cNvPr id="3" name="组合 2">
            <a:extLst>
              <a:ext uri="{FF2B5EF4-FFF2-40B4-BE49-F238E27FC236}">
                <a16:creationId xmlns:a16="http://schemas.microsoft.com/office/drawing/2014/main" xmlns="" id="{D1226C87-3537-4BBA-BE77-44D11DD0896D}"/>
              </a:ext>
            </a:extLst>
          </p:cNvPr>
          <p:cNvGrpSpPr/>
          <p:nvPr/>
        </p:nvGrpSpPr>
        <p:grpSpPr>
          <a:xfrm>
            <a:off x="1316807" y="2651841"/>
            <a:ext cx="10009112" cy="2476652"/>
            <a:chOff x="1316807" y="2400261"/>
            <a:chExt cx="10009112" cy="2476652"/>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316807" y="2400261"/>
              <a:ext cx="10009112" cy="24766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 name="矩形 1">
              <a:extLst>
                <a:ext uri="{FF2B5EF4-FFF2-40B4-BE49-F238E27FC236}">
                  <a16:creationId xmlns:a16="http://schemas.microsoft.com/office/drawing/2014/main" xmlns="" id="{C5E8AF34-D2D9-4595-9520-74E7B52117DF}"/>
                </a:ext>
              </a:extLst>
            </p:cNvPr>
            <p:cNvSpPr/>
            <p:nvPr/>
          </p:nvSpPr>
          <p:spPr>
            <a:xfrm>
              <a:off x="1316807" y="2421269"/>
              <a:ext cx="9901100" cy="2196692"/>
            </a:xfrm>
            <a:prstGeom prst="rect">
              <a:avLst/>
            </a:prstGeom>
          </p:spPr>
          <p:txBody>
            <a:bodyPr wrap="square" anchor="ctr">
              <a:spAutoFit/>
            </a:bodyPr>
            <a:lstStyle/>
            <a:p>
              <a:pPr>
                <a:lnSpc>
                  <a:spcPct val="20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[BX], AX</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间接寻址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EAX, [EBX+ESI]</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基址变址寻址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AL, BLOCK</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;BLOCK</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为变量名，直接寻址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xmlns="" id="{96F7231B-1AD7-4CD8-BAAB-A7E360BF3BC6}"/>
              </a:ext>
            </a:extLst>
          </p:cNvPr>
          <p:cNvGrpSpPr/>
          <p:nvPr/>
        </p:nvGrpSpPr>
        <p:grpSpPr>
          <a:xfrm>
            <a:off x="4616796" y="674392"/>
            <a:ext cx="3625157" cy="474140"/>
            <a:chOff x="5202512" y="837929"/>
            <a:chExt cx="2453727" cy="474140"/>
          </a:xfrm>
        </p:grpSpPr>
        <p:cxnSp>
          <p:nvCxnSpPr>
            <p:cNvPr id="7" name="íślíḋè-Straight Connector 13">
              <a:extLst>
                <a:ext uri="{FF2B5EF4-FFF2-40B4-BE49-F238E27FC236}">
                  <a16:creationId xmlns:a16="http://schemas.microsoft.com/office/drawing/2014/main" xmlns="" id="{CA9C3BB3-82CB-4474-91CF-21FDEDEDD2D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xmlns="" id="{7A2363C1-DDD8-4E0F-BB57-F5F55E61AB49}"/>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Tree>
    <p:extLst>
      <p:ext uri="{BB962C8B-B14F-4D97-AF65-F5344CB8AC3E}">
        <p14:creationId xmlns:p14="http://schemas.microsoft.com/office/powerpoint/2010/main" val="24263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主要指令</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4845199" y="1456085"/>
            <a:ext cx="3168352" cy="508862"/>
            <a:chOff x="1420106" y="1402730"/>
            <a:chExt cx="316835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45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主要指令</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xmlns="" id="{EF92E0D8-C8F0-439E-8928-23E4EAFC7F4D}"/>
              </a:ext>
            </a:extLst>
          </p:cNvPr>
          <p:cNvSpPr txBox="1"/>
          <p:nvPr/>
        </p:nvSpPr>
        <p:spPr>
          <a:xfrm>
            <a:off x="911351" y="2497452"/>
            <a:ext cx="11099167" cy="3344843"/>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这里对常用的部分指令进行回顾。</a:t>
            </a:r>
          </a:p>
          <a:p>
            <a:pPr algn="just">
              <a:lnSpc>
                <a:spcPct val="150000"/>
              </a:lnSpc>
            </a:pP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大部分指令有两个操作符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add EAX, EBX)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，有些是一个操作符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not EAX)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，还有一些是三个操作符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IMUL EAX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7516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汇编语言主要指令</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1484291" y="3132989"/>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6"/>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751337" y="2889387"/>
                <a:ext cx="926220"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数据传送指令集</a:t>
                </a:r>
              </a:p>
            </p:txBody>
          </p:sp>
        </p:grpSp>
      </p:grpSp>
      <p:sp>
        <p:nvSpPr>
          <p:cNvPr id="5" name="线形标注 2(无边框) 4"/>
          <p:cNvSpPr/>
          <p:nvPr/>
        </p:nvSpPr>
        <p:spPr>
          <a:xfrm>
            <a:off x="4341143" y="1968149"/>
            <a:ext cx="7776864" cy="576064"/>
          </a:xfrm>
          <a:prstGeom prst="callout2">
            <a:avLst>
              <a:gd name="adj1" fmla="val 49615"/>
              <a:gd name="adj2" fmla="val -6068"/>
              <a:gd name="adj3" fmla="val 51819"/>
              <a:gd name="adj4" fmla="val -16667"/>
              <a:gd name="adj5" fmla="val 185253"/>
              <a:gd name="adj6" fmla="val -2548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把源操作数送给目的操作数，其语法为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MOV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目的操作数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源操作数</a:t>
            </a:r>
          </a:p>
        </p:txBody>
      </p:sp>
      <p:sp>
        <p:nvSpPr>
          <p:cNvPr id="19" name="线形标注 2(无边框) 18"/>
          <p:cNvSpPr/>
          <p:nvPr/>
        </p:nvSpPr>
        <p:spPr>
          <a:xfrm>
            <a:off x="3665775" y="5336987"/>
            <a:ext cx="4629756" cy="576064"/>
          </a:xfrm>
          <a:prstGeom prst="callout2">
            <a:avLst>
              <a:gd name="adj1" fmla="val 49615"/>
              <a:gd name="adj2" fmla="val -6068"/>
              <a:gd name="adj3" fmla="val 51819"/>
              <a:gd name="adj4" fmla="val -16667"/>
              <a:gd name="adj5" fmla="val -70483"/>
              <a:gd name="adj6" fmla="val -2960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LEA,LDS,LES: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取地址至寄存器 </a:t>
            </a:r>
          </a:p>
        </p:txBody>
      </p:sp>
      <p:sp>
        <p:nvSpPr>
          <p:cNvPr id="20" name="线形标注 2(无边框) 19"/>
          <p:cNvSpPr/>
          <p:nvPr/>
        </p:nvSpPr>
        <p:spPr>
          <a:xfrm>
            <a:off x="3635987" y="4491642"/>
            <a:ext cx="5976665" cy="576064"/>
          </a:xfrm>
          <a:prstGeom prst="callout2">
            <a:avLst>
              <a:gd name="adj1" fmla="val 49615"/>
              <a:gd name="adj2" fmla="val -3079"/>
              <a:gd name="adj3" fmla="val 49614"/>
              <a:gd name="adj4" fmla="val -7699"/>
              <a:gd name="adj5" fmla="val 17702"/>
              <a:gd name="adj6" fmla="val -127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PUSHF,POPF,PUSHA,POPA: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堆栈指令群 </a:t>
            </a:r>
          </a:p>
        </p:txBody>
      </p:sp>
      <p:sp>
        <p:nvSpPr>
          <p:cNvPr id="21" name="线形标注 2(无边框) 20"/>
          <p:cNvSpPr/>
          <p:nvPr/>
        </p:nvSpPr>
        <p:spPr>
          <a:xfrm>
            <a:off x="3909095" y="2824237"/>
            <a:ext cx="4394339" cy="576064"/>
          </a:xfrm>
          <a:prstGeom prst="callout2">
            <a:avLst>
              <a:gd name="adj1" fmla="val 49615"/>
              <a:gd name="adj2" fmla="val -6068"/>
              <a:gd name="adj3" fmla="val 51819"/>
              <a:gd name="adj4" fmla="val -13976"/>
              <a:gd name="adj5" fmla="val 90454"/>
              <a:gd name="adj6" fmla="val -1986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XCHG: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交换两个操作数的数据</a:t>
            </a:r>
          </a:p>
        </p:txBody>
      </p:sp>
      <p:sp>
        <p:nvSpPr>
          <p:cNvPr id="22" name="线形标注 2(无边框) 21"/>
          <p:cNvSpPr/>
          <p:nvPr/>
        </p:nvSpPr>
        <p:spPr>
          <a:xfrm>
            <a:off x="3665775" y="3599557"/>
            <a:ext cx="6120681" cy="576064"/>
          </a:xfrm>
          <a:prstGeom prst="callout2">
            <a:avLst>
              <a:gd name="adj1" fmla="val 49615"/>
              <a:gd name="adj2" fmla="val -2220"/>
              <a:gd name="adj3" fmla="val 51819"/>
              <a:gd name="adj4" fmla="val -2879"/>
              <a:gd name="adj5" fmla="val 52976"/>
              <a:gd name="adj6" fmla="val -830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PUSH,POP: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把操作数压入或取出堆栈 </a:t>
            </a:r>
          </a:p>
        </p:txBody>
      </p:sp>
    </p:spTree>
    <p:extLst>
      <p:ext uri="{BB962C8B-B14F-4D97-AF65-F5344CB8AC3E}">
        <p14:creationId xmlns:p14="http://schemas.microsoft.com/office/powerpoint/2010/main" val="294157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96F7231B-1AD7-4CD8-BAAB-A7E360BF3BC6}"/>
              </a:ext>
            </a:extLst>
          </p:cNvPr>
          <p:cNvGrpSpPr/>
          <p:nvPr/>
        </p:nvGrpSpPr>
        <p:grpSpPr>
          <a:xfrm>
            <a:off x="4616796" y="674392"/>
            <a:ext cx="3625157" cy="474140"/>
            <a:chOff x="5202512" y="837929"/>
            <a:chExt cx="2453727" cy="474140"/>
          </a:xfrm>
        </p:grpSpPr>
        <p:cxnSp>
          <p:nvCxnSpPr>
            <p:cNvPr id="7" name="íślíḋè-Straight Connector 13">
              <a:extLst>
                <a:ext uri="{FF2B5EF4-FFF2-40B4-BE49-F238E27FC236}">
                  <a16:creationId xmlns:a16="http://schemas.microsoft.com/office/drawing/2014/main" xmlns="" id="{CA9C3BB3-82CB-4474-91CF-21FDEDEDD2D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xmlns="" id="{7A2363C1-DDD8-4E0F-BB57-F5F55E61AB49}"/>
                </a:ext>
              </a:extLst>
            </p:cNvPr>
            <p:cNvSpPr/>
            <p:nvPr/>
          </p:nvSpPr>
          <p:spPr>
            <a:xfrm>
              <a:off x="5741911"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数据传送指令</a:t>
              </a:r>
            </a:p>
          </p:txBody>
        </p:sp>
      </p:grpSp>
      <p:sp>
        <p:nvSpPr>
          <p:cNvPr id="9" name="矩形 8">
            <a:extLst>
              <a:ext uri="{FF2B5EF4-FFF2-40B4-BE49-F238E27FC236}">
                <a16:creationId xmlns:a16="http://schemas.microsoft.com/office/drawing/2014/main" xmlns="" id="{4441A0D6-FE43-43C6-895B-6FE28D165719}"/>
              </a:ext>
            </a:extLst>
          </p:cNvPr>
          <p:cNvSpPr/>
          <p:nvPr/>
        </p:nvSpPr>
        <p:spPr>
          <a:xfrm>
            <a:off x="1206935" y="1397043"/>
            <a:ext cx="10911072" cy="5604676"/>
          </a:xfrm>
          <a:prstGeom prst="rect">
            <a:avLst/>
          </a:prstGeom>
        </p:spPr>
        <p:txBody>
          <a:bodyPr wrap="square">
            <a:spAutoFit/>
          </a:bodyPr>
          <a:lstStyle/>
          <a:p>
            <a:pPr indent="261620">
              <a:lnSpc>
                <a:spcPct val="150000"/>
              </a:lnSpc>
              <a:spcAft>
                <a:spcPts val="0"/>
              </a:spcAft>
            </a:pPr>
            <a:r>
              <a:rPr lang="en-US" altLang="zh-CN" sz="2800" b="1" kern="100" dirty="0">
                <a:latin typeface="Times New Roman" panose="02020603050405020304" pitchFamily="18" charset="0"/>
              </a:rPr>
              <a:t>MOV</a:t>
            </a:r>
            <a:r>
              <a:rPr lang="zh-CN" altLang="en-US" sz="2800" b="1" kern="100" dirty="0">
                <a:latin typeface="Times New Roman" panose="02020603050405020304" pitchFamily="18" charset="0"/>
              </a:rPr>
              <a:t>语法：</a:t>
            </a:r>
            <a:r>
              <a:rPr lang="en-US" altLang="zh-CN" sz="2800" b="1" kern="100" dirty="0">
                <a:latin typeface="Times New Roman" panose="02020603050405020304" pitchFamily="18" charset="0"/>
              </a:rPr>
              <a:t>MOV </a:t>
            </a:r>
            <a:r>
              <a:rPr lang="zh-CN" altLang="en-US" sz="2800" b="1" kern="100" dirty="0">
                <a:latin typeface="Times New Roman" panose="02020603050405020304" pitchFamily="18" charset="0"/>
              </a:rPr>
              <a:t>目的操作数</a:t>
            </a:r>
            <a:r>
              <a:rPr lang="en-US" altLang="zh-CN" sz="2800" b="1" kern="100" dirty="0">
                <a:latin typeface="Times New Roman" panose="02020603050405020304" pitchFamily="18" charset="0"/>
              </a:rPr>
              <a:t>,</a:t>
            </a:r>
            <a:r>
              <a:rPr lang="zh-CN" altLang="en-US" sz="2800" b="1" kern="100" dirty="0">
                <a:latin typeface="Times New Roman" panose="02020603050405020304" pitchFamily="18" charset="0"/>
              </a:rPr>
              <a:t>源操作数</a:t>
            </a:r>
          </a:p>
          <a:p>
            <a:pPr indent="261620">
              <a:lnSpc>
                <a:spcPct val="150000"/>
              </a:lnSpc>
              <a:spcAft>
                <a:spcPts val="0"/>
              </a:spcAft>
            </a:pPr>
            <a:r>
              <a:rPr lang="en-US" altLang="zh-CN" sz="2800" b="1" kern="100" dirty="0">
                <a:latin typeface="Times New Roman" panose="02020603050405020304" pitchFamily="18" charset="0"/>
              </a:rPr>
              <a:t>mov al,[3100H]; </a:t>
            </a:r>
            <a:r>
              <a:rPr lang="zh-CN" altLang="en-US" sz="2800" kern="100" dirty="0">
                <a:latin typeface="Times New Roman" panose="02020603050405020304" pitchFamily="18" charset="0"/>
              </a:rPr>
              <a:t>表示将</a:t>
            </a:r>
            <a:r>
              <a:rPr lang="en-US" altLang="zh-CN" sz="2800" kern="100" dirty="0">
                <a:latin typeface="Times New Roman" panose="02020603050405020304" pitchFamily="18" charset="0"/>
              </a:rPr>
              <a:t>3100H</a:t>
            </a:r>
            <a:r>
              <a:rPr lang="zh-CN" altLang="en-US" sz="2800" kern="100" dirty="0">
                <a:latin typeface="Times New Roman" panose="02020603050405020304" pitchFamily="18" charset="0"/>
              </a:rPr>
              <a:t>中的数值写入</a:t>
            </a:r>
            <a:r>
              <a:rPr lang="en-US" altLang="zh-CN" sz="2800" kern="100" dirty="0">
                <a:latin typeface="Times New Roman" panose="02020603050405020304" pitchFamily="18" charset="0"/>
              </a:rPr>
              <a:t>AL</a:t>
            </a:r>
            <a:r>
              <a:rPr lang="zh-CN" altLang="en-US" sz="2800" kern="100" dirty="0">
                <a:latin typeface="Times New Roman" panose="02020603050405020304" pitchFamily="18" charset="0"/>
              </a:rPr>
              <a:t>寄存器</a:t>
            </a:r>
            <a:endParaRPr lang="en-US" altLang="zh-CN" sz="2800" kern="100" dirty="0">
              <a:latin typeface="Times New Roman" panose="02020603050405020304" pitchFamily="18" charset="0"/>
            </a:endParaRPr>
          </a:p>
          <a:p>
            <a:pPr indent="261620">
              <a:lnSpc>
                <a:spcPct val="150000"/>
              </a:lnSpc>
              <a:spcAft>
                <a:spcPts val="0"/>
              </a:spcAft>
            </a:pPr>
            <a:endParaRPr lang="en-US" altLang="zh-CN" sz="1200" kern="100" dirty="0">
              <a:latin typeface="Times New Roman" panose="02020603050405020304" pitchFamily="18" charset="0"/>
            </a:endParaRPr>
          </a:p>
          <a:p>
            <a:pPr indent="261620">
              <a:lnSpc>
                <a:spcPct val="150000"/>
              </a:lnSpc>
              <a:spcAft>
                <a:spcPts val="0"/>
              </a:spcAft>
            </a:pPr>
            <a:r>
              <a:rPr lang="en-US" altLang="zh-CN" sz="2800" b="1" kern="100" dirty="0">
                <a:latin typeface="Times New Roman" panose="02020603050405020304" pitchFamily="18" charset="0"/>
              </a:rPr>
              <a:t>LEA </a:t>
            </a:r>
            <a:r>
              <a:rPr lang="zh-CN" altLang="en-US" sz="2800" b="1" kern="100" dirty="0">
                <a:latin typeface="Times New Roman" panose="02020603050405020304" pitchFamily="18" charset="0"/>
              </a:rPr>
              <a:t>语法：</a:t>
            </a:r>
            <a:r>
              <a:rPr lang="en-US" altLang="zh-CN" sz="2800" b="1" kern="100" dirty="0">
                <a:latin typeface="Times New Roman" panose="02020603050405020304" pitchFamily="18" charset="0"/>
              </a:rPr>
              <a:t>LEA </a:t>
            </a:r>
            <a:r>
              <a:rPr lang="zh-CN" altLang="en-US" sz="2800" b="1" kern="100" dirty="0">
                <a:latin typeface="Times New Roman" panose="02020603050405020304" pitchFamily="18" charset="0"/>
              </a:rPr>
              <a:t>目的数、源数</a:t>
            </a:r>
          </a:p>
          <a:p>
            <a:pPr indent="261620">
              <a:lnSpc>
                <a:spcPct val="150000"/>
              </a:lnSpc>
              <a:spcAft>
                <a:spcPts val="0"/>
              </a:spcAft>
            </a:pPr>
            <a:r>
              <a:rPr lang="zh-CN" altLang="en-US" sz="2800" b="1" kern="100" dirty="0">
                <a:latin typeface="Times New Roman" panose="02020603050405020304" pitchFamily="18" charset="0"/>
              </a:rPr>
              <a:t>将有效地址传送到指定的寄存器 </a:t>
            </a:r>
          </a:p>
          <a:p>
            <a:pPr indent="261620">
              <a:lnSpc>
                <a:spcPct val="150000"/>
              </a:lnSpc>
              <a:spcAft>
                <a:spcPts val="0"/>
              </a:spcAft>
            </a:pPr>
            <a:r>
              <a:rPr lang="en-US" altLang="zh-CN" sz="2800" u="sng" kern="100" dirty="0">
                <a:latin typeface="Times New Roman" panose="02020603050405020304" pitchFamily="18" charset="0"/>
              </a:rPr>
              <a:t>lea </a:t>
            </a:r>
            <a:r>
              <a:rPr lang="en-US" altLang="zh-CN" sz="2800" u="sng" kern="100" dirty="0" err="1">
                <a:latin typeface="Times New Roman" panose="02020603050405020304" pitchFamily="18" charset="0"/>
              </a:rPr>
              <a:t>eax</a:t>
            </a:r>
            <a:r>
              <a:rPr lang="en-US" altLang="zh-CN" sz="2800" u="sng" kern="100" dirty="0">
                <a:latin typeface="Times New Roman" panose="02020603050405020304" pitchFamily="18" charset="0"/>
              </a:rPr>
              <a:t>, </a:t>
            </a:r>
            <a:r>
              <a:rPr lang="en-US" altLang="zh-CN" sz="2800" u="sng" kern="100" dirty="0" err="1">
                <a:latin typeface="Times New Roman" panose="02020603050405020304" pitchFamily="18" charset="0"/>
              </a:rPr>
              <a:t>dword</a:t>
            </a:r>
            <a:r>
              <a:rPr lang="en-US" altLang="zh-CN" sz="2800" u="sng" kern="100" dirty="0">
                <a:latin typeface="Times New Roman" panose="02020603050405020304" pitchFamily="18" charset="0"/>
              </a:rPr>
              <a:t> </a:t>
            </a:r>
            <a:r>
              <a:rPr lang="en-US" altLang="zh-CN" sz="2800" u="sng" kern="100" dirty="0" err="1">
                <a:latin typeface="Times New Roman" panose="02020603050405020304" pitchFamily="18" charset="0"/>
              </a:rPr>
              <a:t>ptr</a:t>
            </a:r>
            <a:r>
              <a:rPr lang="en-US" altLang="zh-CN" sz="2800" u="sng" kern="100" dirty="0">
                <a:latin typeface="Times New Roman" panose="02020603050405020304" pitchFamily="18" charset="0"/>
              </a:rPr>
              <a:t> [4*</a:t>
            </a:r>
            <a:r>
              <a:rPr lang="en-US" altLang="zh-CN" sz="2800" u="sng" kern="100" dirty="0" err="1">
                <a:latin typeface="Times New Roman" panose="02020603050405020304" pitchFamily="18" charset="0"/>
              </a:rPr>
              <a:t>ecx+ebx</a:t>
            </a:r>
            <a:r>
              <a:rPr lang="en-US" altLang="zh-CN" sz="2800" u="sng" kern="100" dirty="0">
                <a:latin typeface="Times New Roman" panose="02020603050405020304" pitchFamily="18" charset="0"/>
              </a:rPr>
              <a:t>] </a:t>
            </a:r>
          </a:p>
          <a:p>
            <a:pPr indent="261620">
              <a:lnSpc>
                <a:spcPct val="150000"/>
              </a:lnSpc>
              <a:spcAft>
                <a:spcPts val="0"/>
              </a:spcAft>
            </a:pPr>
            <a:r>
              <a:rPr lang="zh-CN" altLang="en-US" sz="2800" dirty="0"/>
              <a:t>源数为</a:t>
            </a:r>
            <a:r>
              <a:rPr lang="en-US" altLang="zh-CN" sz="2800" dirty="0"/>
              <a:t>”</a:t>
            </a:r>
            <a:r>
              <a:rPr lang="en-US" altLang="zh-CN" sz="2800" dirty="0" err="1"/>
              <a:t>dword</a:t>
            </a:r>
            <a:r>
              <a:rPr lang="en-US" altLang="zh-CN" sz="2800" dirty="0"/>
              <a:t> </a:t>
            </a:r>
            <a:r>
              <a:rPr lang="en-US" altLang="zh-CN" sz="2800" dirty="0" err="1"/>
              <a:t>ptr</a:t>
            </a:r>
            <a:r>
              <a:rPr lang="en-US" altLang="zh-CN" sz="2800" dirty="0"/>
              <a:t> [4*</a:t>
            </a:r>
            <a:r>
              <a:rPr lang="en-US" altLang="zh-CN" sz="2800" dirty="0" err="1"/>
              <a:t>ecx+ebx</a:t>
            </a:r>
            <a:r>
              <a:rPr lang="en-US" altLang="zh-CN" sz="2800" dirty="0"/>
              <a:t>]”</a:t>
            </a:r>
            <a:r>
              <a:rPr lang="zh-CN" altLang="en-US" sz="2800" dirty="0"/>
              <a:t>，即地址为</a:t>
            </a:r>
            <a:r>
              <a:rPr lang="en-US" altLang="zh-CN" sz="2800" dirty="0"/>
              <a:t>4*</a:t>
            </a:r>
            <a:r>
              <a:rPr lang="en-US" altLang="zh-CN" sz="2800" dirty="0" err="1"/>
              <a:t>ecx+ebx</a:t>
            </a:r>
            <a:r>
              <a:rPr lang="zh-CN" altLang="en-US" sz="2800" dirty="0"/>
              <a:t>里的数值，</a:t>
            </a:r>
            <a:r>
              <a:rPr lang="en-US" altLang="zh-CN" sz="2800" dirty="0" err="1"/>
              <a:t>dword</a:t>
            </a:r>
            <a:r>
              <a:rPr lang="en-US" altLang="zh-CN" sz="2800" dirty="0"/>
              <a:t> </a:t>
            </a:r>
            <a:r>
              <a:rPr lang="en-US" altLang="zh-CN" sz="2800" dirty="0" err="1"/>
              <a:t>ptr</a:t>
            </a:r>
            <a:r>
              <a:rPr lang="zh-CN" altLang="en-US" sz="2800" dirty="0"/>
              <a:t>是告诉地址里的数值是一个</a:t>
            </a:r>
            <a:r>
              <a:rPr lang="en-US" altLang="zh-CN" sz="2800" dirty="0" err="1"/>
              <a:t>dword</a:t>
            </a:r>
            <a:r>
              <a:rPr lang="zh-CN" altLang="en-US" sz="2800" dirty="0"/>
              <a:t>型数据。</a:t>
            </a:r>
            <a:r>
              <a:rPr lang="zh-CN" altLang="zh-CN" sz="2800" dirty="0"/>
              <a:t>上述</a:t>
            </a:r>
            <a:r>
              <a:rPr lang="en-US" altLang="zh-CN" sz="2800" dirty="0"/>
              <a:t>lea</a:t>
            </a:r>
            <a:r>
              <a:rPr lang="zh-CN" altLang="zh-CN" sz="2800" dirty="0"/>
              <a:t>语句则是将源数的地址</a:t>
            </a:r>
            <a:r>
              <a:rPr lang="en-US" altLang="zh-CN" sz="2800" dirty="0"/>
              <a:t>4*</a:t>
            </a:r>
            <a:r>
              <a:rPr lang="en-US" altLang="zh-CN" sz="2800" dirty="0" err="1"/>
              <a:t>ecx+ebx</a:t>
            </a:r>
            <a:r>
              <a:rPr lang="zh-CN" altLang="zh-CN" sz="2800" dirty="0"/>
              <a:t>赋值给</a:t>
            </a:r>
            <a:r>
              <a:rPr lang="en-US" altLang="zh-CN" sz="2800" dirty="0" err="1"/>
              <a:t>eax</a:t>
            </a:r>
            <a:r>
              <a:rPr lang="zh-CN" altLang="zh-CN" sz="2800" dirty="0"/>
              <a:t>。</a:t>
            </a:r>
            <a:endParaRPr lang="en-US" altLang="zh-CN" sz="3200" b="1" kern="100" dirty="0">
              <a:latin typeface="Times New Roman" panose="02020603050405020304" pitchFamily="18" charset="0"/>
            </a:endParaRPr>
          </a:p>
        </p:txBody>
      </p:sp>
    </p:spTree>
    <p:extLst>
      <p:ext uri="{BB962C8B-B14F-4D97-AF65-F5344CB8AC3E}">
        <p14:creationId xmlns:p14="http://schemas.microsoft.com/office/powerpoint/2010/main" val="305287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汇编语言主要指令</a:t>
              </a:r>
            </a:p>
          </p:txBody>
        </p:sp>
      </p:grpSp>
      <p:grpSp>
        <p:nvGrpSpPr>
          <p:cNvPr id="31" name="组合 30">
            <a:extLst>
              <a:ext uri="{FF2B5EF4-FFF2-40B4-BE49-F238E27FC236}">
                <a16:creationId xmlns:a16="http://schemas.microsoft.com/office/drawing/2014/main" xmlns="" id="{D7C06A96-9E52-420F-B346-373CF5A29443}"/>
              </a:ext>
            </a:extLst>
          </p:cNvPr>
          <p:cNvGrpSpPr/>
          <p:nvPr/>
        </p:nvGrpSpPr>
        <p:grpSpPr>
          <a:xfrm>
            <a:off x="1172791" y="3233183"/>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793124" y="3030287"/>
                <a:ext cx="84264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位运算指令集</a:t>
                </a:r>
              </a:p>
            </p:txBody>
          </p:sp>
        </p:grpSp>
      </p:grpSp>
      <p:sp>
        <p:nvSpPr>
          <p:cNvPr id="23" name="线形标注 2(无边框) 22"/>
          <p:cNvSpPr/>
          <p:nvPr/>
        </p:nvSpPr>
        <p:spPr>
          <a:xfrm>
            <a:off x="3189015" y="2168510"/>
            <a:ext cx="3167007" cy="576064"/>
          </a:xfrm>
          <a:prstGeom prst="callout2">
            <a:avLst>
              <a:gd name="adj1" fmla="val 49615"/>
              <a:gd name="adj2" fmla="val -6068"/>
              <a:gd name="adj3" fmla="val 51819"/>
              <a:gd name="adj4" fmla="val -16667"/>
              <a:gd name="adj5" fmla="val 185253"/>
              <a:gd name="adj6" fmla="val -2548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AND,OR,XOR,NOT,TEST: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BIT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BIT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之间的逻辑运算</a:t>
            </a:r>
          </a:p>
        </p:txBody>
      </p:sp>
      <p:sp>
        <p:nvSpPr>
          <p:cNvPr id="24" name="线形标注 2(无边框) 23"/>
          <p:cNvSpPr/>
          <p:nvPr/>
        </p:nvSpPr>
        <p:spPr>
          <a:xfrm>
            <a:off x="3189015" y="5345635"/>
            <a:ext cx="2622477" cy="576064"/>
          </a:xfrm>
          <a:prstGeom prst="callout2">
            <a:avLst>
              <a:gd name="adj1" fmla="val 49615"/>
              <a:gd name="adj2" fmla="val -6068"/>
              <a:gd name="adj3" fmla="val 51819"/>
              <a:gd name="adj4" fmla="val -16667"/>
              <a:gd name="adj5" fmla="val -90325"/>
              <a:gd name="adj6" fmla="val -2997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ROR,ROL,RCR,RCL: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循环移位指令</a:t>
            </a:r>
          </a:p>
        </p:txBody>
      </p:sp>
      <p:sp>
        <p:nvSpPr>
          <p:cNvPr id="27" name="线形标注 2(无边框) 26"/>
          <p:cNvSpPr/>
          <p:nvPr/>
        </p:nvSpPr>
        <p:spPr>
          <a:xfrm>
            <a:off x="3436573" y="3756608"/>
            <a:ext cx="2374919" cy="576064"/>
          </a:xfrm>
          <a:prstGeom prst="callout2">
            <a:avLst>
              <a:gd name="adj1" fmla="val 49615"/>
              <a:gd name="adj2" fmla="val -6068"/>
              <a:gd name="adj3" fmla="val 47410"/>
              <a:gd name="adj4" fmla="val -6085"/>
              <a:gd name="adj5" fmla="val 48567"/>
              <a:gd name="adj6" fmla="val -2316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SHR,SHL,SAR,SAL: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移位指令</a:t>
            </a:r>
          </a:p>
        </p:txBody>
      </p:sp>
      <p:sp>
        <p:nvSpPr>
          <p:cNvPr id="29" name="矩形 28">
            <a:extLst>
              <a:ext uri="{FF2B5EF4-FFF2-40B4-BE49-F238E27FC236}">
                <a16:creationId xmlns:a16="http://schemas.microsoft.com/office/drawing/2014/main" xmlns="" id="{F4E75F6A-6FB5-44A1-9ACC-D503556A9BD9}"/>
              </a:ext>
            </a:extLst>
          </p:cNvPr>
          <p:cNvSpPr/>
          <p:nvPr/>
        </p:nvSpPr>
        <p:spPr>
          <a:xfrm>
            <a:off x="6645399" y="2171481"/>
            <a:ext cx="5544616" cy="3900235"/>
          </a:xfrm>
          <a:prstGeom prst="rect">
            <a:avLst/>
          </a:prstGeom>
        </p:spPr>
        <p:txBody>
          <a:bodyPr wrap="square">
            <a:spAutoFit/>
          </a:bodyPr>
          <a:lstStyle/>
          <a:p>
            <a:pPr indent="261620">
              <a:lnSpc>
                <a:spcPct val="150000"/>
              </a:lnSpc>
              <a:spcAft>
                <a:spcPts val="0"/>
              </a:spcAft>
            </a:pPr>
            <a:r>
              <a:rPr lang="en-US" altLang="zh-CN" sz="2400" b="1" kern="100" dirty="0">
                <a:latin typeface="Times New Roman" panose="02020603050405020304" pitchFamily="18" charset="0"/>
              </a:rPr>
              <a:t>AND (</a:t>
            </a:r>
            <a:r>
              <a:rPr lang="zh-CN" altLang="en-US" sz="2400" b="1" kern="100" dirty="0">
                <a:latin typeface="Times New Roman" panose="02020603050405020304" pitchFamily="18" charset="0"/>
              </a:rPr>
              <a:t>逻辑与</a:t>
            </a:r>
            <a:r>
              <a:rPr lang="en-US" altLang="zh-CN" sz="2400" b="1" kern="100" dirty="0">
                <a:latin typeface="Times New Roman" panose="02020603050405020304" pitchFamily="18" charset="0"/>
              </a:rPr>
              <a:t>)</a:t>
            </a:r>
            <a:r>
              <a:rPr lang="zh-CN" altLang="en-US" sz="2400" b="1" kern="100" dirty="0">
                <a:latin typeface="Times New Roman" panose="02020603050405020304" pitchFamily="18" charset="0"/>
              </a:rPr>
              <a:t>语法</a:t>
            </a:r>
            <a:r>
              <a:rPr lang="en-US" altLang="zh-CN" sz="2400" b="1" kern="100" dirty="0">
                <a:latin typeface="Times New Roman" panose="02020603050405020304" pitchFamily="18" charset="0"/>
              </a:rPr>
              <a:t>: AND </a:t>
            </a:r>
            <a:r>
              <a:rPr lang="zh-CN" altLang="en-US" sz="2400" b="1" kern="100" dirty="0">
                <a:latin typeface="Times New Roman" panose="02020603050405020304" pitchFamily="18" charset="0"/>
              </a:rPr>
              <a:t>目标数</a:t>
            </a:r>
            <a:r>
              <a:rPr lang="en-US" altLang="zh-CN" sz="2400" b="1" kern="100" dirty="0">
                <a:latin typeface="Times New Roman" panose="02020603050405020304" pitchFamily="18" charset="0"/>
              </a:rPr>
              <a:t>, </a:t>
            </a:r>
            <a:r>
              <a:rPr lang="zh-CN" altLang="en-US" sz="2400" b="1" kern="100" dirty="0">
                <a:latin typeface="Times New Roman" panose="02020603050405020304" pitchFamily="18" charset="0"/>
              </a:rPr>
              <a:t>原数    </a:t>
            </a:r>
          </a:p>
          <a:p>
            <a:pPr indent="261620">
              <a:lnSpc>
                <a:spcPct val="150000"/>
              </a:lnSpc>
              <a:spcAft>
                <a:spcPts val="0"/>
              </a:spcAft>
            </a:pPr>
            <a:r>
              <a:rPr lang="en-US" altLang="zh-CN" sz="2400" b="1" kern="100" dirty="0">
                <a:latin typeface="Times New Roman" panose="02020603050405020304" pitchFamily="18" charset="0"/>
              </a:rPr>
              <a:t>AND</a:t>
            </a:r>
            <a:r>
              <a:rPr lang="zh-CN" altLang="en-US" sz="2400" b="1" kern="100" dirty="0">
                <a:latin typeface="Times New Roman" panose="02020603050405020304" pitchFamily="18" charset="0"/>
              </a:rPr>
              <a:t>运算对两个数进行逻辑与运算</a:t>
            </a:r>
            <a:r>
              <a:rPr lang="zh-CN" altLang="en-US" sz="2400" kern="100" dirty="0">
                <a:latin typeface="Times New Roman" panose="02020603050405020304" pitchFamily="18" charset="0"/>
              </a:rPr>
              <a:t>（当且仅当两操作数对应位都为“</a:t>
            </a:r>
            <a:r>
              <a:rPr lang="en-US" altLang="zh-CN" sz="2400" kern="100" dirty="0">
                <a:latin typeface="Times New Roman" panose="02020603050405020304" pitchFamily="18" charset="0"/>
              </a:rPr>
              <a:t>1”</a:t>
            </a:r>
            <a:r>
              <a:rPr lang="zh-CN" altLang="en-US" sz="2400" kern="100" dirty="0">
                <a:latin typeface="Times New Roman" panose="02020603050405020304" pitchFamily="18" charset="0"/>
              </a:rPr>
              <a:t>时结果的相应位为“</a:t>
            </a:r>
            <a:r>
              <a:rPr lang="en-US" altLang="zh-CN" sz="2400" kern="100" dirty="0">
                <a:latin typeface="Times New Roman" panose="02020603050405020304" pitchFamily="18" charset="0"/>
              </a:rPr>
              <a:t>1”</a:t>
            </a:r>
            <a:r>
              <a:rPr lang="zh-CN" altLang="en-US" sz="2400" kern="100" dirty="0">
                <a:latin typeface="Times New Roman" panose="02020603050405020304" pitchFamily="18" charset="0"/>
              </a:rPr>
              <a:t>，否则结果相应位为“</a:t>
            </a:r>
            <a:r>
              <a:rPr lang="en-US" altLang="zh-CN" sz="2400" kern="100" dirty="0">
                <a:latin typeface="Times New Roman" panose="02020603050405020304" pitchFamily="18" charset="0"/>
              </a:rPr>
              <a:t>0”</a:t>
            </a:r>
            <a:r>
              <a:rPr lang="zh-CN" altLang="en-US" sz="2400" kern="100" dirty="0">
                <a:latin typeface="Times New Roman" panose="02020603050405020304" pitchFamily="18" charset="0"/>
              </a:rPr>
              <a:t>），目标数</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目标数 </a:t>
            </a:r>
            <a:r>
              <a:rPr lang="en-US" altLang="zh-CN" sz="2400" kern="100" dirty="0">
                <a:latin typeface="Times New Roman" panose="02020603050405020304" pitchFamily="18" charset="0"/>
              </a:rPr>
              <a:t>AND </a:t>
            </a:r>
            <a:r>
              <a:rPr lang="zh-CN" altLang="en-US" sz="2400" kern="100" dirty="0">
                <a:latin typeface="Times New Roman" panose="02020603050405020304" pitchFamily="18" charset="0"/>
              </a:rPr>
              <a:t>原数。</a:t>
            </a:r>
          </a:p>
          <a:p>
            <a:pPr indent="261620">
              <a:lnSpc>
                <a:spcPct val="150000"/>
              </a:lnSpc>
              <a:spcAft>
                <a:spcPts val="0"/>
              </a:spcAft>
            </a:pPr>
            <a:r>
              <a:rPr lang="en-US" altLang="zh-CN" sz="2400" b="1" kern="100" dirty="0">
                <a:latin typeface="Times New Roman" panose="02020603050405020304" pitchFamily="18" charset="0"/>
              </a:rPr>
              <a:t>AND</a:t>
            </a:r>
            <a:r>
              <a:rPr lang="zh-CN" altLang="en-US" sz="2400" b="1" kern="100" dirty="0">
                <a:latin typeface="Times New Roman" panose="02020603050405020304" pitchFamily="18" charset="0"/>
              </a:rPr>
              <a:t>指令会清空</a:t>
            </a:r>
            <a:r>
              <a:rPr lang="en-US" altLang="zh-CN" sz="2400" b="1" kern="100" dirty="0">
                <a:latin typeface="Times New Roman" panose="02020603050405020304" pitchFamily="18" charset="0"/>
              </a:rPr>
              <a:t>OF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CF</a:t>
            </a:r>
            <a:r>
              <a:rPr lang="zh-CN" altLang="en-US" sz="2400" b="1" kern="100" dirty="0">
                <a:latin typeface="Times New Roman" panose="02020603050405020304" pitchFamily="18" charset="0"/>
              </a:rPr>
              <a:t>标记，设置</a:t>
            </a:r>
            <a:r>
              <a:rPr lang="en-US" altLang="zh-CN" sz="2400" b="1" kern="100" dirty="0">
                <a:latin typeface="Times New Roman" panose="02020603050405020304" pitchFamily="18" charset="0"/>
              </a:rPr>
              <a:t>ZF</a:t>
            </a:r>
            <a:r>
              <a:rPr lang="zh-CN" altLang="en-US" sz="2400" b="1" kern="100" dirty="0">
                <a:latin typeface="Times New Roman" panose="02020603050405020304" pitchFamily="18" charset="0"/>
              </a:rPr>
              <a:t>标记</a:t>
            </a:r>
          </a:p>
        </p:txBody>
      </p:sp>
    </p:spTree>
    <p:extLst>
      <p:ext uri="{BB962C8B-B14F-4D97-AF65-F5344CB8AC3E}">
        <p14:creationId xmlns:p14="http://schemas.microsoft.com/office/powerpoint/2010/main" val="227490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 calcmode="lin" valueType="num">
                                      <p:cBhvr>
                                        <p:cTn id="13" dur="500" fill="hold"/>
                                        <p:tgtEl>
                                          <p:spTgt spid="31"/>
                                        </p:tgtEl>
                                        <p:attrNameLst>
                                          <p:attrName>style.rotation</p:attrName>
                                        </p:attrNameLst>
                                      </p:cBhvr>
                                      <p:tavLst>
                                        <p:tav tm="0">
                                          <p:val>
                                            <p:fltVal val="360"/>
                                          </p:val>
                                        </p:tav>
                                        <p:tav tm="100000">
                                          <p:val>
                                            <p:fltVal val="0"/>
                                          </p:val>
                                        </p:tav>
                                      </p:tavLst>
                                    </p:anim>
                                    <p:animEffect transition="in" filter="fade">
                                      <p:cBhvr>
                                        <p:cTn id="14" dur="500"/>
                                        <p:tgtEl>
                                          <p:spTgt spid="3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180903" y="837929"/>
            <a:ext cx="8341902" cy="474140"/>
            <a:chOff x="2180903" y="837929"/>
            <a:chExt cx="834190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2180903" y="1312069"/>
              <a:ext cx="8341902"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2335947" y="837929"/>
              <a:ext cx="818685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对汇编语言进行一下回顾，了解重要的寄存器和汇编指令。</a:t>
              </a:r>
            </a:p>
          </p:txBody>
        </p:sp>
      </p:grpSp>
      <p:sp>
        <p:nvSpPr>
          <p:cNvPr id="27" name="tools-and-utensils_375985"/>
          <p:cNvSpPr>
            <a:spLocks noChangeAspect="1"/>
          </p:cNvSpPr>
          <p:nvPr/>
        </p:nvSpPr>
        <p:spPr bwMode="auto">
          <a:xfrm>
            <a:off x="5520870" y="3586708"/>
            <a:ext cx="1817010" cy="1814265"/>
          </a:xfrm>
          <a:custGeom>
            <a:avLst/>
            <a:gdLst>
              <a:gd name="connsiteX0" fmla="*/ 276199 w 607639"/>
              <a:gd name="connsiteY0" fmla="*/ 275776 h 606722"/>
              <a:gd name="connsiteX1" fmla="*/ 276199 w 607639"/>
              <a:gd name="connsiteY1" fmla="*/ 330965 h 606722"/>
              <a:gd name="connsiteX2" fmla="*/ 331458 w 607639"/>
              <a:gd name="connsiteY2" fmla="*/ 330965 h 606722"/>
              <a:gd name="connsiteX3" fmla="*/ 331458 w 607639"/>
              <a:gd name="connsiteY3" fmla="*/ 275776 h 606722"/>
              <a:gd name="connsiteX4" fmla="*/ 248614 w 607639"/>
              <a:gd name="connsiteY4" fmla="*/ 220588 h 606722"/>
              <a:gd name="connsiteX5" fmla="*/ 359043 w 607639"/>
              <a:gd name="connsiteY5" fmla="*/ 220588 h 606722"/>
              <a:gd name="connsiteX6" fmla="*/ 386628 w 607639"/>
              <a:gd name="connsiteY6" fmla="*/ 248227 h 606722"/>
              <a:gd name="connsiteX7" fmla="*/ 386628 w 607639"/>
              <a:gd name="connsiteY7" fmla="*/ 358514 h 606722"/>
              <a:gd name="connsiteX8" fmla="*/ 359043 w 607639"/>
              <a:gd name="connsiteY8" fmla="*/ 386064 h 606722"/>
              <a:gd name="connsiteX9" fmla="*/ 248614 w 607639"/>
              <a:gd name="connsiteY9" fmla="*/ 386064 h 606722"/>
              <a:gd name="connsiteX10" fmla="*/ 220940 w 607639"/>
              <a:gd name="connsiteY10" fmla="*/ 358514 h 606722"/>
              <a:gd name="connsiteX11" fmla="*/ 220940 w 607639"/>
              <a:gd name="connsiteY11" fmla="*/ 248227 h 606722"/>
              <a:gd name="connsiteX12" fmla="*/ 248614 w 607639"/>
              <a:gd name="connsiteY12" fmla="*/ 220588 h 606722"/>
              <a:gd name="connsiteX13" fmla="*/ 165728 w 607639"/>
              <a:gd name="connsiteY13" fmla="*/ 165478 h 606722"/>
              <a:gd name="connsiteX14" fmla="*/ 165728 w 607639"/>
              <a:gd name="connsiteY14" fmla="*/ 441244 h 606722"/>
              <a:gd name="connsiteX15" fmla="*/ 441911 w 607639"/>
              <a:gd name="connsiteY15" fmla="*/ 441244 h 606722"/>
              <a:gd name="connsiteX16" fmla="*/ 441911 w 607639"/>
              <a:gd name="connsiteY16" fmla="*/ 165478 h 606722"/>
              <a:gd name="connsiteX17" fmla="*/ 193320 w 607639"/>
              <a:gd name="connsiteY17" fmla="*/ 0 h 606722"/>
              <a:gd name="connsiteX18" fmla="*/ 220911 w 607639"/>
              <a:gd name="connsiteY18" fmla="*/ 27550 h 606722"/>
              <a:gd name="connsiteX19" fmla="*/ 220911 w 607639"/>
              <a:gd name="connsiteY19" fmla="*/ 110289 h 606722"/>
              <a:gd name="connsiteX20" fmla="*/ 276184 w 607639"/>
              <a:gd name="connsiteY20" fmla="*/ 110289 h 606722"/>
              <a:gd name="connsiteX21" fmla="*/ 276184 w 607639"/>
              <a:gd name="connsiteY21" fmla="*/ 27550 h 606722"/>
              <a:gd name="connsiteX22" fmla="*/ 303775 w 607639"/>
              <a:gd name="connsiteY22" fmla="*/ 0 h 606722"/>
              <a:gd name="connsiteX23" fmla="*/ 331456 w 607639"/>
              <a:gd name="connsiteY23" fmla="*/ 27550 h 606722"/>
              <a:gd name="connsiteX24" fmla="*/ 331456 w 607639"/>
              <a:gd name="connsiteY24" fmla="*/ 110289 h 606722"/>
              <a:gd name="connsiteX25" fmla="*/ 386639 w 607639"/>
              <a:gd name="connsiteY25" fmla="*/ 110289 h 606722"/>
              <a:gd name="connsiteX26" fmla="*/ 386639 w 607639"/>
              <a:gd name="connsiteY26" fmla="*/ 27550 h 606722"/>
              <a:gd name="connsiteX27" fmla="*/ 414320 w 607639"/>
              <a:gd name="connsiteY27" fmla="*/ 0 h 606722"/>
              <a:gd name="connsiteX28" fmla="*/ 441911 w 607639"/>
              <a:gd name="connsiteY28" fmla="*/ 27550 h 606722"/>
              <a:gd name="connsiteX29" fmla="*/ 441911 w 607639"/>
              <a:gd name="connsiteY29" fmla="*/ 110289 h 606722"/>
              <a:gd name="connsiteX30" fmla="*/ 469503 w 607639"/>
              <a:gd name="connsiteY30" fmla="*/ 110289 h 606722"/>
              <a:gd name="connsiteX31" fmla="*/ 497095 w 607639"/>
              <a:gd name="connsiteY31" fmla="*/ 137928 h 606722"/>
              <a:gd name="connsiteX32" fmla="*/ 497095 w 607639"/>
              <a:gd name="connsiteY32" fmla="*/ 165478 h 606722"/>
              <a:gd name="connsiteX33" fmla="*/ 579959 w 607639"/>
              <a:gd name="connsiteY33" fmla="*/ 165478 h 606722"/>
              <a:gd name="connsiteX34" fmla="*/ 607639 w 607639"/>
              <a:gd name="connsiteY34" fmla="*/ 193028 h 606722"/>
              <a:gd name="connsiteX35" fmla="*/ 579959 w 607639"/>
              <a:gd name="connsiteY35" fmla="*/ 220578 h 606722"/>
              <a:gd name="connsiteX36" fmla="*/ 497095 w 607639"/>
              <a:gd name="connsiteY36" fmla="*/ 220578 h 606722"/>
              <a:gd name="connsiteX37" fmla="*/ 497095 w 607639"/>
              <a:gd name="connsiteY37" fmla="*/ 275767 h 606722"/>
              <a:gd name="connsiteX38" fmla="*/ 579959 w 607639"/>
              <a:gd name="connsiteY38" fmla="*/ 275767 h 606722"/>
              <a:gd name="connsiteX39" fmla="*/ 607639 w 607639"/>
              <a:gd name="connsiteY39" fmla="*/ 303317 h 606722"/>
              <a:gd name="connsiteX40" fmla="*/ 579959 w 607639"/>
              <a:gd name="connsiteY40" fmla="*/ 330956 h 606722"/>
              <a:gd name="connsiteX41" fmla="*/ 497095 w 607639"/>
              <a:gd name="connsiteY41" fmla="*/ 330956 h 606722"/>
              <a:gd name="connsiteX42" fmla="*/ 497095 w 607639"/>
              <a:gd name="connsiteY42" fmla="*/ 386056 h 606722"/>
              <a:gd name="connsiteX43" fmla="*/ 579959 w 607639"/>
              <a:gd name="connsiteY43" fmla="*/ 386056 h 606722"/>
              <a:gd name="connsiteX44" fmla="*/ 607639 w 607639"/>
              <a:gd name="connsiteY44" fmla="*/ 413694 h 606722"/>
              <a:gd name="connsiteX45" fmla="*/ 579959 w 607639"/>
              <a:gd name="connsiteY45" fmla="*/ 441244 h 606722"/>
              <a:gd name="connsiteX46" fmla="*/ 497095 w 607639"/>
              <a:gd name="connsiteY46" fmla="*/ 441244 h 606722"/>
              <a:gd name="connsiteX47" fmla="*/ 497095 w 607639"/>
              <a:gd name="connsiteY47" fmla="*/ 468794 h 606722"/>
              <a:gd name="connsiteX48" fmla="*/ 469503 w 607639"/>
              <a:gd name="connsiteY48" fmla="*/ 496344 h 606722"/>
              <a:gd name="connsiteX49" fmla="*/ 441911 w 607639"/>
              <a:gd name="connsiteY49" fmla="*/ 496344 h 606722"/>
              <a:gd name="connsiteX50" fmla="*/ 441911 w 607639"/>
              <a:gd name="connsiteY50" fmla="*/ 579083 h 606722"/>
              <a:gd name="connsiteX51" fmla="*/ 414320 w 607639"/>
              <a:gd name="connsiteY51" fmla="*/ 606722 h 606722"/>
              <a:gd name="connsiteX52" fmla="*/ 386639 w 607639"/>
              <a:gd name="connsiteY52" fmla="*/ 579083 h 606722"/>
              <a:gd name="connsiteX53" fmla="*/ 386639 w 607639"/>
              <a:gd name="connsiteY53" fmla="*/ 496344 h 606722"/>
              <a:gd name="connsiteX54" fmla="*/ 331456 w 607639"/>
              <a:gd name="connsiteY54" fmla="*/ 496344 h 606722"/>
              <a:gd name="connsiteX55" fmla="*/ 331456 w 607639"/>
              <a:gd name="connsiteY55" fmla="*/ 579083 h 606722"/>
              <a:gd name="connsiteX56" fmla="*/ 303775 w 607639"/>
              <a:gd name="connsiteY56" fmla="*/ 606722 h 606722"/>
              <a:gd name="connsiteX57" fmla="*/ 276184 w 607639"/>
              <a:gd name="connsiteY57" fmla="*/ 579083 h 606722"/>
              <a:gd name="connsiteX58" fmla="*/ 276184 w 607639"/>
              <a:gd name="connsiteY58" fmla="*/ 496344 h 606722"/>
              <a:gd name="connsiteX59" fmla="*/ 220911 w 607639"/>
              <a:gd name="connsiteY59" fmla="*/ 496344 h 606722"/>
              <a:gd name="connsiteX60" fmla="*/ 220911 w 607639"/>
              <a:gd name="connsiteY60" fmla="*/ 579083 h 606722"/>
              <a:gd name="connsiteX61" fmla="*/ 193320 w 607639"/>
              <a:gd name="connsiteY61" fmla="*/ 606722 h 606722"/>
              <a:gd name="connsiteX62" fmla="*/ 165728 w 607639"/>
              <a:gd name="connsiteY62" fmla="*/ 579083 h 606722"/>
              <a:gd name="connsiteX63" fmla="*/ 165728 w 607639"/>
              <a:gd name="connsiteY63" fmla="*/ 496344 h 606722"/>
              <a:gd name="connsiteX64" fmla="*/ 138136 w 607639"/>
              <a:gd name="connsiteY64" fmla="*/ 496344 h 606722"/>
              <a:gd name="connsiteX65" fmla="*/ 110456 w 607639"/>
              <a:gd name="connsiteY65" fmla="*/ 468794 h 606722"/>
              <a:gd name="connsiteX66" fmla="*/ 110456 w 607639"/>
              <a:gd name="connsiteY66" fmla="*/ 441244 h 606722"/>
              <a:gd name="connsiteX67" fmla="*/ 27592 w 607639"/>
              <a:gd name="connsiteY67" fmla="*/ 441244 h 606722"/>
              <a:gd name="connsiteX68" fmla="*/ 0 w 607639"/>
              <a:gd name="connsiteY68" fmla="*/ 413694 h 606722"/>
              <a:gd name="connsiteX69" fmla="*/ 27592 w 607639"/>
              <a:gd name="connsiteY69" fmla="*/ 386056 h 606722"/>
              <a:gd name="connsiteX70" fmla="*/ 110456 w 607639"/>
              <a:gd name="connsiteY70" fmla="*/ 386056 h 606722"/>
              <a:gd name="connsiteX71" fmla="*/ 110456 w 607639"/>
              <a:gd name="connsiteY71" fmla="*/ 330956 h 606722"/>
              <a:gd name="connsiteX72" fmla="*/ 27592 w 607639"/>
              <a:gd name="connsiteY72" fmla="*/ 330956 h 606722"/>
              <a:gd name="connsiteX73" fmla="*/ 0 w 607639"/>
              <a:gd name="connsiteY73" fmla="*/ 303317 h 606722"/>
              <a:gd name="connsiteX74" fmla="*/ 27592 w 607639"/>
              <a:gd name="connsiteY74" fmla="*/ 275767 h 606722"/>
              <a:gd name="connsiteX75" fmla="*/ 110456 w 607639"/>
              <a:gd name="connsiteY75" fmla="*/ 275767 h 606722"/>
              <a:gd name="connsiteX76" fmla="*/ 110456 w 607639"/>
              <a:gd name="connsiteY76" fmla="*/ 220578 h 606722"/>
              <a:gd name="connsiteX77" fmla="*/ 27592 w 607639"/>
              <a:gd name="connsiteY77" fmla="*/ 220578 h 606722"/>
              <a:gd name="connsiteX78" fmla="*/ 0 w 607639"/>
              <a:gd name="connsiteY78" fmla="*/ 193028 h 606722"/>
              <a:gd name="connsiteX79" fmla="*/ 27592 w 607639"/>
              <a:gd name="connsiteY79" fmla="*/ 165478 h 606722"/>
              <a:gd name="connsiteX80" fmla="*/ 110456 w 607639"/>
              <a:gd name="connsiteY80" fmla="*/ 165478 h 606722"/>
              <a:gd name="connsiteX81" fmla="*/ 110456 w 607639"/>
              <a:gd name="connsiteY81" fmla="*/ 137928 h 606722"/>
              <a:gd name="connsiteX82" fmla="*/ 138136 w 607639"/>
              <a:gd name="connsiteY82" fmla="*/ 110289 h 606722"/>
              <a:gd name="connsiteX83" fmla="*/ 165728 w 607639"/>
              <a:gd name="connsiteY83" fmla="*/ 110289 h 606722"/>
              <a:gd name="connsiteX84" fmla="*/ 165728 w 607639"/>
              <a:gd name="connsiteY84" fmla="*/ 27550 h 606722"/>
              <a:gd name="connsiteX85" fmla="*/ 193320 w 607639"/>
              <a:gd name="connsiteY8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7639" h="606722">
                <a:moveTo>
                  <a:pt x="276199" y="275776"/>
                </a:moveTo>
                <a:lnTo>
                  <a:pt x="276199" y="330965"/>
                </a:lnTo>
                <a:lnTo>
                  <a:pt x="331458" y="330965"/>
                </a:lnTo>
                <a:lnTo>
                  <a:pt x="331458" y="275776"/>
                </a:lnTo>
                <a:close/>
                <a:moveTo>
                  <a:pt x="248614" y="220588"/>
                </a:moveTo>
                <a:lnTo>
                  <a:pt x="359043" y="220588"/>
                </a:lnTo>
                <a:cubicBezTo>
                  <a:pt x="374259" y="220588"/>
                  <a:pt x="386628" y="232941"/>
                  <a:pt x="386628" y="248227"/>
                </a:cubicBezTo>
                <a:lnTo>
                  <a:pt x="386628" y="358514"/>
                </a:lnTo>
                <a:cubicBezTo>
                  <a:pt x="386628" y="373711"/>
                  <a:pt x="374259" y="386064"/>
                  <a:pt x="359043" y="386064"/>
                </a:cubicBezTo>
                <a:lnTo>
                  <a:pt x="248614" y="386064"/>
                </a:lnTo>
                <a:cubicBezTo>
                  <a:pt x="233309" y="386064"/>
                  <a:pt x="220940" y="373711"/>
                  <a:pt x="220940" y="358514"/>
                </a:cubicBezTo>
                <a:lnTo>
                  <a:pt x="220940" y="248227"/>
                </a:lnTo>
                <a:cubicBezTo>
                  <a:pt x="220940" y="232941"/>
                  <a:pt x="233309" y="220588"/>
                  <a:pt x="248614" y="220588"/>
                </a:cubicBezTo>
                <a:close/>
                <a:moveTo>
                  <a:pt x="165728" y="165478"/>
                </a:moveTo>
                <a:lnTo>
                  <a:pt x="165728" y="441244"/>
                </a:lnTo>
                <a:lnTo>
                  <a:pt x="441911" y="441244"/>
                </a:lnTo>
                <a:lnTo>
                  <a:pt x="441911" y="165478"/>
                </a:lnTo>
                <a:close/>
                <a:moveTo>
                  <a:pt x="193320" y="0"/>
                </a:moveTo>
                <a:cubicBezTo>
                  <a:pt x="208540" y="0"/>
                  <a:pt x="220911" y="12353"/>
                  <a:pt x="220911" y="27550"/>
                </a:cubicBezTo>
                <a:lnTo>
                  <a:pt x="220911" y="110289"/>
                </a:lnTo>
                <a:lnTo>
                  <a:pt x="276184" y="110289"/>
                </a:lnTo>
                <a:lnTo>
                  <a:pt x="276184" y="27550"/>
                </a:lnTo>
                <a:cubicBezTo>
                  <a:pt x="276184" y="12353"/>
                  <a:pt x="288555" y="0"/>
                  <a:pt x="303775" y="0"/>
                </a:cubicBezTo>
                <a:cubicBezTo>
                  <a:pt x="319084" y="0"/>
                  <a:pt x="331456" y="12353"/>
                  <a:pt x="331456" y="27550"/>
                </a:cubicBezTo>
                <a:lnTo>
                  <a:pt x="331456" y="110289"/>
                </a:lnTo>
                <a:lnTo>
                  <a:pt x="386639" y="110289"/>
                </a:lnTo>
                <a:lnTo>
                  <a:pt x="386639" y="27550"/>
                </a:lnTo>
                <a:cubicBezTo>
                  <a:pt x="386639" y="12353"/>
                  <a:pt x="399011" y="0"/>
                  <a:pt x="414320" y="0"/>
                </a:cubicBezTo>
                <a:cubicBezTo>
                  <a:pt x="429540" y="0"/>
                  <a:pt x="441911" y="12353"/>
                  <a:pt x="441911" y="27550"/>
                </a:cubicBezTo>
                <a:lnTo>
                  <a:pt x="441911" y="110289"/>
                </a:lnTo>
                <a:lnTo>
                  <a:pt x="469503" y="110289"/>
                </a:lnTo>
                <a:cubicBezTo>
                  <a:pt x="484812" y="110289"/>
                  <a:pt x="497095" y="122642"/>
                  <a:pt x="497095" y="137928"/>
                </a:cubicBezTo>
                <a:lnTo>
                  <a:pt x="497095" y="165478"/>
                </a:lnTo>
                <a:lnTo>
                  <a:pt x="579959" y="165478"/>
                </a:lnTo>
                <a:cubicBezTo>
                  <a:pt x="595267" y="165478"/>
                  <a:pt x="607639" y="177831"/>
                  <a:pt x="607639" y="193028"/>
                </a:cubicBezTo>
                <a:cubicBezTo>
                  <a:pt x="607639" y="208225"/>
                  <a:pt x="595267" y="220578"/>
                  <a:pt x="579959" y="220578"/>
                </a:cubicBezTo>
                <a:lnTo>
                  <a:pt x="497095" y="220578"/>
                </a:lnTo>
                <a:lnTo>
                  <a:pt x="497095" y="275767"/>
                </a:lnTo>
                <a:lnTo>
                  <a:pt x="579959" y="275767"/>
                </a:lnTo>
                <a:cubicBezTo>
                  <a:pt x="595267" y="275767"/>
                  <a:pt x="607639" y="288120"/>
                  <a:pt x="607639" y="303317"/>
                </a:cubicBezTo>
                <a:cubicBezTo>
                  <a:pt x="607639" y="318602"/>
                  <a:pt x="595267" y="330956"/>
                  <a:pt x="579959" y="330956"/>
                </a:cubicBezTo>
                <a:lnTo>
                  <a:pt x="497095" y="330956"/>
                </a:lnTo>
                <a:lnTo>
                  <a:pt x="497095" y="386056"/>
                </a:lnTo>
                <a:lnTo>
                  <a:pt x="579959" y="386056"/>
                </a:lnTo>
                <a:cubicBezTo>
                  <a:pt x="595267" y="386056"/>
                  <a:pt x="607639" y="398409"/>
                  <a:pt x="607639" y="413694"/>
                </a:cubicBezTo>
                <a:cubicBezTo>
                  <a:pt x="607639" y="428891"/>
                  <a:pt x="595267" y="441244"/>
                  <a:pt x="579959" y="441244"/>
                </a:cubicBezTo>
                <a:lnTo>
                  <a:pt x="497095" y="441244"/>
                </a:lnTo>
                <a:lnTo>
                  <a:pt x="497095" y="468794"/>
                </a:lnTo>
                <a:cubicBezTo>
                  <a:pt x="497095" y="484080"/>
                  <a:pt x="484812" y="496344"/>
                  <a:pt x="469503" y="496344"/>
                </a:cubicBezTo>
                <a:lnTo>
                  <a:pt x="441911" y="496344"/>
                </a:lnTo>
                <a:lnTo>
                  <a:pt x="441911" y="579083"/>
                </a:lnTo>
                <a:cubicBezTo>
                  <a:pt x="441911" y="594369"/>
                  <a:pt x="429540" y="606722"/>
                  <a:pt x="414320" y="606722"/>
                </a:cubicBezTo>
                <a:cubicBezTo>
                  <a:pt x="399011" y="606722"/>
                  <a:pt x="386639" y="594369"/>
                  <a:pt x="386639" y="579083"/>
                </a:cubicBezTo>
                <a:lnTo>
                  <a:pt x="386639" y="496344"/>
                </a:lnTo>
                <a:lnTo>
                  <a:pt x="331456" y="496344"/>
                </a:lnTo>
                <a:lnTo>
                  <a:pt x="331456" y="579083"/>
                </a:lnTo>
                <a:cubicBezTo>
                  <a:pt x="331456" y="594369"/>
                  <a:pt x="319084" y="606722"/>
                  <a:pt x="303775" y="606722"/>
                </a:cubicBezTo>
                <a:cubicBezTo>
                  <a:pt x="288555" y="606722"/>
                  <a:pt x="276184" y="594369"/>
                  <a:pt x="276184" y="579083"/>
                </a:cubicBezTo>
                <a:lnTo>
                  <a:pt x="276184" y="496344"/>
                </a:lnTo>
                <a:lnTo>
                  <a:pt x="220911" y="496344"/>
                </a:lnTo>
                <a:lnTo>
                  <a:pt x="220911" y="579083"/>
                </a:lnTo>
                <a:cubicBezTo>
                  <a:pt x="220911" y="594369"/>
                  <a:pt x="208629" y="606722"/>
                  <a:pt x="193320" y="606722"/>
                </a:cubicBezTo>
                <a:cubicBezTo>
                  <a:pt x="178100" y="606722"/>
                  <a:pt x="165728" y="594369"/>
                  <a:pt x="165728" y="579083"/>
                </a:cubicBezTo>
                <a:lnTo>
                  <a:pt x="165728" y="496344"/>
                </a:lnTo>
                <a:lnTo>
                  <a:pt x="138136" y="496344"/>
                </a:lnTo>
                <a:cubicBezTo>
                  <a:pt x="122828" y="496344"/>
                  <a:pt x="110456" y="484080"/>
                  <a:pt x="110456" y="468794"/>
                </a:cubicBezTo>
                <a:lnTo>
                  <a:pt x="110456" y="441244"/>
                </a:lnTo>
                <a:lnTo>
                  <a:pt x="27592" y="441244"/>
                </a:lnTo>
                <a:cubicBezTo>
                  <a:pt x="12372" y="441244"/>
                  <a:pt x="0" y="428891"/>
                  <a:pt x="0" y="413694"/>
                </a:cubicBezTo>
                <a:cubicBezTo>
                  <a:pt x="0" y="398409"/>
                  <a:pt x="12372" y="386056"/>
                  <a:pt x="27592" y="386056"/>
                </a:cubicBezTo>
                <a:lnTo>
                  <a:pt x="110456" y="386056"/>
                </a:lnTo>
                <a:lnTo>
                  <a:pt x="110456" y="330956"/>
                </a:lnTo>
                <a:lnTo>
                  <a:pt x="27592" y="330956"/>
                </a:lnTo>
                <a:cubicBezTo>
                  <a:pt x="12372" y="330956"/>
                  <a:pt x="0" y="318602"/>
                  <a:pt x="0" y="303317"/>
                </a:cubicBezTo>
                <a:cubicBezTo>
                  <a:pt x="0" y="288120"/>
                  <a:pt x="12372" y="275767"/>
                  <a:pt x="27592" y="275767"/>
                </a:cubicBezTo>
                <a:lnTo>
                  <a:pt x="110456" y="275767"/>
                </a:lnTo>
                <a:lnTo>
                  <a:pt x="110456" y="220578"/>
                </a:lnTo>
                <a:lnTo>
                  <a:pt x="27592" y="220578"/>
                </a:lnTo>
                <a:cubicBezTo>
                  <a:pt x="12372" y="220578"/>
                  <a:pt x="0" y="208225"/>
                  <a:pt x="0" y="193028"/>
                </a:cubicBezTo>
                <a:cubicBezTo>
                  <a:pt x="0" y="177831"/>
                  <a:pt x="12372" y="165478"/>
                  <a:pt x="27592" y="165478"/>
                </a:cubicBezTo>
                <a:lnTo>
                  <a:pt x="110456" y="165478"/>
                </a:lnTo>
                <a:lnTo>
                  <a:pt x="110456" y="137928"/>
                </a:lnTo>
                <a:cubicBezTo>
                  <a:pt x="110456" y="122642"/>
                  <a:pt x="122828" y="110289"/>
                  <a:pt x="138136" y="110289"/>
                </a:cubicBezTo>
                <a:lnTo>
                  <a:pt x="165728" y="110289"/>
                </a:lnTo>
                <a:lnTo>
                  <a:pt x="165728" y="27550"/>
                </a:lnTo>
                <a:cubicBezTo>
                  <a:pt x="165728" y="12353"/>
                  <a:pt x="178100" y="0"/>
                  <a:pt x="193320" y="0"/>
                </a:cubicBezTo>
                <a:close/>
              </a:path>
            </a:pathLst>
          </a:custGeom>
          <a:solidFill>
            <a:srgbClr val="1092F1"/>
          </a:solidFill>
          <a:ln>
            <a:noFill/>
          </a:ln>
        </p:spPr>
      </p:sp>
      <p:sp>
        <p:nvSpPr>
          <p:cNvPr id="5" name="线形标注 1(带边框和强调线) 4"/>
          <p:cNvSpPr/>
          <p:nvPr/>
        </p:nvSpPr>
        <p:spPr>
          <a:xfrm>
            <a:off x="2036887" y="2154390"/>
            <a:ext cx="3167858" cy="792088"/>
          </a:xfrm>
          <a:prstGeom prst="accentBorderCallout1">
            <a:avLst>
              <a:gd name="adj1" fmla="val 52421"/>
              <a:gd name="adj2" fmla="val 103941"/>
              <a:gd name="adj3" fmla="val 158107"/>
              <a:gd name="adj4" fmla="val 124906"/>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个变址寄存器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(ESI</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线形标注 1(带边框和强调线) 28"/>
          <p:cNvSpPr/>
          <p:nvPr/>
        </p:nvSpPr>
        <p:spPr>
          <a:xfrm>
            <a:off x="8594619" y="3550912"/>
            <a:ext cx="3019333" cy="792088"/>
          </a:xfrm>
          <a:prstGeom prst="accentBorderCallout1">
            <a:avLst>
              <a:gd name="adj1" fmla="val 48145"/>
              <a:gd name="adj2" fmla="val -6455"/>
              <a:gd name="adj3" fmla="val 111074"/>
              <a:gd name="adj4" fmla="val -32921"/>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个指令指针寄存器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EFlags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线形标注 1(带边框和强调线) 29"/>
          <p:cNvSpPr/>
          <p:nvPr/>
        </p:nvSpPr>
        <p:spPr>
          <a:xfrm>
            <a:off x="1172791" y="3555336"/>
            <a:ext cx="2857152" cy="792088"/>
          </a:xfrm>
          <a:prstGeom prst="accentBorderCallout1">
            <a:avLst>
              <a:gd name="adj1" fmla="val 53846"/>
              <a:gd name="adj2" fmla="val 105541"/>
              <a:gd name="adj3" fmla="val 103948"/>
              <a:gd name="adj4" fmla="val 14273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个数据寄存器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线形标注 1(带边框和强调线) 33"/>
          <p:cNvSpPr/>
          <p:nvPr/>
        </p:nvSpPr>
        <p:spPr>
          <a:xfrm>
            <a:off x="7869535" y="2154390"/>
            <a:ext cx="3163723" cy="792088"/>
          </a:xfrm>
          <a:prstGeom prst="accentBorderCallout1">
            <a:avLst>
              <a:gd name="adj1" fmla="val 45295"/>
              <a:gd name="adj2" fmla="val -4526"/>
              <a:gd name="adj3" fmla="val 159531"/>
              <a:gd name="adj4" fmla="val -3090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个段寄存器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4004271" y="5602932"/>
            <a:ext cx="4824536" cy="461665"/>
          </a:xfrm>
          <a:prstGeom prst="rect">
            <a:avLst/>
          </a:prstGeom>
        </p:spPr>
        <p:txBody>
          <a:bodyPr wrap="square">
            <a:spAutoFit/>
          </a:bodyPr>
          <a:lstStyle/>
          <a:p>
            <a:r>
              <a:rPr lang="zh-CN" altLang="en-US" sz="2400" dirty="0">
                <a:solidFill>
                  <a:srgbClr val="1092F1"/>
                </a:solidFill>
                <a:latin typeface="微软雅黑" panose="020B0503020204020204" pitchFamily="34" charset="-122"/>
                <a:ea typeface="微软雅黑" panose="020B0503020204020204" pitchFamily="34" charset="-122"/>
              </a:rPr>
              <a:t>在汇编语言中，主要有这些寄存器</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4"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5237" y="837929"/>
            <a:ext cx="2376266" cy="474140"/>
            <a:chOff x="5600802" y="837929"/>
            <a:chExt cx="160840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741913"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算数运算指令</a:t>
              </a:r>
            </a:p>
          </p:txBody>
        </p:sp>
      </p:grpSp>
      <p:grpSp>
        <p:nvGrpSpPr>
          <p:cNvPr id="43" name="组合 42">
            <a:extLst>
              <a:ext uri="{FF2B5EF4-FFF2-40B4-BE49-F238E27FC236}">
                <a16:creationId xmlns:a16="http://schemas.microsoft.com/office/drawing/2014/main" xmlns="" id="{8FF0D9C6-389F-4C52-976F-0B31E9C2AC0F}"/>
              </a:ext>
            </a:extLst>
          </p:cNvPr>
          <p:cNvGrpSpPr/>
          <p:nvPr/>
        </p:nvGrpSpPr>
        <p:grpSpPr>
          <a:xfrm>
            <a:off x="1036719" y="1816126"/>
            <a:ext cx="3909875" cy="504056"/>
            <a:chOff x="1388815" y="1881747"/>
            <a:chExt cx="3909875" cy="504056"/>
          </a:xfrm>
        </p:grpSpPr>
        <p:sp>
          <p:nvSpPr>
            <p:cNvPr id="2" name="矩形 1">
              <a:extLst>
                <a:ext uri="{FF2B5EF4-FFF2-40B4-BE49-F238E27FC236}">
                  <a16:creationId xmlns:a16="http://schemas.microsoft.com/office/drawing/2014/main" xmlns="" id="{D67DAAE9-5492-49EE-9C23-741C6FD76110}"/>
                </a:ext>
              </a:extLst>
            </p:cNvPr>
            <p:cNvSpPr/>
            <p:nvPr/>
          </p:nvSpPr>
          <p:spPr>
            <a:xfrm>
              <a:off x="1388815" y="1881747"/>
              <a:ext cx="3909875" cy="504056"/>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xmlns="" id="{FB192D6C-6540-4168-88D8-F556DB2A9622}"/>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32249F36-E7C4-421F-9209-58286EB93DA7}"/>
                </a:ext>
              </a:extLst>
            </p:cNvPr>
            <p:cNvSpPr/>
            <p:nvPr/>
          </p:nvSpPr>
          <p:spPr>
            <a:xfrm>
              <a:off x="1460823" y="1888133"/>
              <a:ext cx="1640834"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ADD, ADC</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xmlns="" id="{0B9F3973-0040-477A-A29B-B71F31D02241}"/>
                </a:ext>
              </a:extLst>
            </p:cNvPr>
            <p:cNvSpPr/>
            <p:nvPr/>
          </p:nvSpPr>
          <p:spPr>
            <a:xfrm>
              <a:off x="3549055" y="1888133"/>
              <a:ext cx="1507144"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加法指令 </a:t>
              </a:r>
            </a:p>
          </p:txBody>
        </p:sp>
      </p:grpSp>
      <p:grpSp>
        <p:nvGrpSpPr>
          <p:cNvPr id="48" name="组合 47">
            <a:extLst>
              <a:ext uri="{FF2B5EF4-FFF2-40B4-BE49-F238E27FC236}">
                <a16:creationId xmlns:a16="http://schemas.microsoft.com/office/drawing/2014/main" xmlns="" id="{0879E7B7-47BF-47A3-B029-F52054E98108}"/>
              </a:ext>
            </a:extLst>
          </p:cNvPr>
          <p:cNvGrpSpPr/>
          <p:nvPr/>
        </p:nvGrpSpPr>
        <p:grpSpPr>
          <a:xfrm>
            <a:off x="1036719" y="2754245"/>
            <a:ext cx="3909875" cy="508427"/>
            <a:chOff x="1388815" y="1877376"/>
            <a:chExt cx="3909875" cy="508427"/>
          </a:xfrm>
        </p:grpSpPr>
        <p:sp>
          <p:nvSpPr>
            <p:cNvPr id="49" name="矩形 48">
              <a:extLst>
                <a:ext uri="{FF2B5EF4-FFF2-40B4-BE49-F238E27FC236}">
                  <a16:creationId xmlns:a16="http://schemas.microsoft.com/office/drawing/2014/main" xmlns="" id="{63E16D85-2BF3-4451-AC2D-0DBC0D93E435}"/>
                </a:ext>
              </a:extLst>
            </p:cNvPr>
            <p:cNvSpPr/>
            <p:nvPr/>
          </p:nvSpPr>
          <p:spPr>
            <a:xfrm>
              <a:off x="1388815" y="1881747"/>
              <a:ext cx="3909875"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xmlns="" id="{FB09F34D-DBD3-4343-8343-34A00C9B089B}"/>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xmlns="" id="{936616D7-4791-4AE7-A58B-50C2113A38D2}"/>
                </a:ext>
              </a:extLst>
            </p:cNvPr>
            <p:cNvSpPr/>
            <p:nvPr/>
          </p:nvSpPr>
          <p:spPr>
            <a:xfrm>
              <a:off x="1575132" y="1877376"/>
              <a:ext cx="1443024"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SUB,SBB</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xmlns="" id="{3F5F4BEF-286E-493F-90FE-544BBCCCDDFC}"/>
                </a:ext>
              </a:extLst>
            </p:cNvPr>
            <p:cNvSpPr/>
            <p:nvPr/>
          </p:nvSpPr>
          <p:spPr>
            <a:xfrm>
              <a:off x="3549055" y="1888133"/>
              <a:ext cx="141577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减法指令</a:t>
              </a:r>
            </a:p>
          </p:txBody>
        </p:sp>
      </p:grpSp>
      <p:grpSp>
        <p:nvGrpSpPr>
          <p:cNvPr id="53" name="组合 52">
            <a:extLst>
              <a:ext uri="{FF2B5EF4-FFF2-40B4-BE49-F238E27FC236}">
                <a16:creationId xmlns:a16="http://schemas.microsoft.com/office/drawing/2014/main" xmlns="" id="{8DB4CBC7-5ECE-412C-9B8A-F3AFEC656B93}"/>
              </a:ext>
            </a:extLst>
          </p:cNvPr>
          <p:cNvGrpSpPr/>
          <p:nvPr/>
        </p:nvGrpSpPr>
        <p:grpSpPr>
          <a:xfrm>
            <a:off x="1036719" y="3694720"/>
            <a:ext cx="5328592" cy="504056"/>
            <a:chOff x="1388815" y="1881747"/>
            <a:chExt cx="5328592" cy="504056"/>
          </a:xfrm>
        </p:grpSpPr>
        <p:sp>
          <p:nvSpPr>
            <p:cNvPr id="54" name="矩形 53">
              <a:extLst>
                <a:ext uri="{FF2B5EF4-FFF2-40B4-BE49-F238E27FC236}">
                  <a16:creationId xmlns:a16="http://schemas.microsoft.com/office/drawing/2014/main" xmlns="" id="{DA990C91-B389-4443-AEB5-352C5B662E1B}"/>
                </a:ext>
              </a:extLst>
            </p:cNvPr>
            <p:cNvSpPr/>
            <p:nvPr/>
          </p:nvSpPr>
          <p:spPr>
            <a:xfrm>
              <a:off x="1388815" y="1881747"/>
              <a:ext cx="5328592" cy="504056"/>
            </a:xfrm>
            <a:prstGeom prst="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01E3238E-44AA-459B-8451-8F854A20ED02}"/>
                </a:ext>
              </a:extLst>
            </p:cNvPr>
            <p:cNvSpPr/>
            <p:nvPr/>
          </p:nvSpPr>
          <p:spPr>
            <a:xfrm>
              <a:off x="3173665" y="1917751"/>
              <a:ext cx="3459889"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xmlns="" id="{BEDD256F-05F2-441D-A298-09AC1BB653EF}"/>
                </a:ext>
              </a:extLst>
            </p:cNvPr>
            <p:cNvSpPr/>
            <p:nvPr/>
          </p:nvSpPr>
          <p:spPr>
            <a:xfrm>
              <a:off x="1569044" y="1888133"/>
              <a:ext cx="1484702"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INC, DEC</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xmlns="" id="{726B683D-A48E-4031-9882-D2CA844101F5}"/>
                </a:ext>
              </a:extLst>
            </p:cNvPr>
            <p:cNvSpPr/>
            <p:nvPr/>
          </p:nvSpPr>
          <p:spPr>
            <a:xfrm>
              <a:off x="3549055" y="1888133"/>
              <a:ext cx="3084499"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的值加一或减一</a:t>
              </a:r>
            </a:p>
          </p:txBody>
        </p:sp>
      </p:grpSp>
      <p:grpSp>
        <p:nvGrpSpPr>
          <p:cNvPr id="60" name="组合 59">
            <a:extLst>
              <a:ext uri="{FF2B5EF4-FFF2-40B4-BE49-F238E27FC236}">
                <a16:creationId xmlns:a16="http://schemas.microsoft.com/office/drawing/2014/main" xmlns="" id="{9DAF4563-E41F-45FC-9BF8-BD1CDC3DA51A}"/>
              </a:ext>
            </a:extLst>
          </p:cNvPr>
          <p:cNvGrpSpPr/>
          <p:nvPr/>
        </p:nvGrpSpPr>
        <p:grpSpPr>
          <a:xfrm>
            <a:off x="6429375" y="1816125"/>
            <a:ext cx="5590934" cy="504056"/>
            <a:chOff x="1388815" y="1881747"/>
            <a:chExt cx="5590934" cy="504056"/>
          </a:xfrm>
        </p:grpSpPr>
        <p:sp>
          <p:nvSpPr>
            <p:cNvPr id="61" name="矩形 60">
              <a:extLst>
                <a:ext uri="{FF2B5EF4-FFF2-40B4-BE49-F238E27FC236}">
                  <a16:creationId xmlns:a16="http://schemas.microsoft.com/office/drawing/2014/main" xmlns="" id="{B5EAE1B6-E9B2-4DE1-AF08-A0DAD0524AF1}"/>
                </a:ext>
              </a:extLst>
            </p:cNvPr>
            <p:cNvSpPr/>
            <p:nvPr/>
          </p:nvSpPr>
          <p:spPr>
            <a:xfrm>
              <a:off x="1388815" y="1881747"/>
              <a:ext cx="5590934" cy="504056"/>
            </a:xfrm>
            <a:prstGeom prst="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1AFE6B0B-F086-4128-B01A-4AB4276234F3}"/>
                </a:ext>
              </a:extLst>
            </p:cNvPr>
            <p:cNvSpPr/>
            <p:nvPr/>
          </p:nvSpPr>
          <p:spPr>
            <a:xfrm>
              <a:off x="2362076" y="1917751"/>
              <a:ext cx="4520789"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xmlns="" id="{594332A2-9D65-40D1-A342-D2F5670EECF7}"/>
                </a:ext>
              </a:extLst>
            </p:cNvPr>
            <p:cNvSpPr/>
            <p:nvPr/>
          </p:nvSpPr>
          <p:spPr>
            <a:xfrm>
              <a:off x="1511242" y="1888133"/>
              <a:ext cx="817853"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NEG</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xmlns="" id="{86B9BE77-9941-459B-8B32-0F218F6E2FDC}"/>
                </a:ext>
              </a:extLst>
            </p:cNvPr>
            <p:cNvSpPr/>
            <p:nvPr/>
          </p:nvSpPr>
          <p:spPr>
            <a:xfrm>
              <a:off x="2362076" y="1888133"/>
              <a:ext cx="4520789"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的符号反相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取二进制补码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5" name="组合 64">
            <a:extLst>
              <a:ext uri="{FF2B5EF4-FFF2-40B4-BE49-F238E27FC236}">
                <a16:creationId xmlns:a16="http://schemas.microsoft.com/office/drawing/2014/main" xmlns="" id="{E730ADAE-B707-4B9A-ACDB-6ACCB5D608AA}"/>
              </a:ext>
            </a:extLst>
          </p:cNvPr>
          <p:cNvGrpSpPr/>
          <p:nvPr/>
        </p:nvGrpSpPr>
        <p:grpSpPr>
          <a:xfrm>
            <a:off x="8110434" y="2782649"/>
            <a:ext cx="3909875" cy="508427"/>
            <a:chOff x="1388815" y="1877376"/>
            <a:chExt cx="3909875" cy="508427"/>
          </a:xfrm>
        </p:grpSpPr>
        <p:sp>
          <p:nvSpPr>
            <p:cNvPr id="66" name="矩形 65">
              <a:extLst>
                <a:ext uri="{FF2B5EF4-FFF2-40B4-BE49-F238E27FC236}">
                  <a16:creationId xmlns:a16="http://schemas.microsoft.com/office/drawing/2014/main" xmlns="" id="{9E759F75-1829-47C3-B658-503752F43433}"/>
                </a:ext>
              </a:extLst>
            </p:cNvPr>
            <p:cNvSpPr/>
            <p:nvPr/>
          </p:nvSpPr>
          <p:spPr>
            <a:xfrm>
              <a:off x="1388815" y="1881747"/>
              <a:ext cx="3909875" cy="504056"/>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60F9C183-B696-4A9D-B095-365B2A244BD5}"/>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531EEC56-6107-40E2-AC73-3F5C82E126ED}"/>
                </a:ext>
              </a:extLst>
            </p:cNvPr>
            <p:cNvSpPr/>
            <p:nvPr/>
          </p:nvSpPr>
          <p:spPr>
            <a:xfrm>
              <a:off x="1445700" y="1877376"/>
              <a:ext cx="1733167"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MUL,IMUL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xmlns="" id="{C669BA0B-ACDB-4E4D-93C9-1045F688F61E}"/>
                </a:ext>
              </a:extLst>
            </p:cNvPr>
            <p:cNvSpPr/>
            <p:nvPr/>
          </p:nvSpPr>
          <p:spPr>
            <a:xfrm>
              <a:off x="3549055" y="1888133"/>
              <a:ext cx="141577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乘法指令</a:t>
              </a:r>
            </a:p>
          </p:txBody>
        </p:sp>
      </p:grpSp>
      <p:grpSp>
        <p:nvGrpSpPr>
          <p:cNvPr id="70" name="组合 69">
            <a:extLst>
              <a:ext uri="{FF2B5EF4-FFF2-40B4-BE49-F238E27FC236}">
                <a16:creationId xmlns:a16="http://schemas.microsoft.com/office/drawing/2014/main" xmlns="" id="{A6ABCDF9-356C-4DD8-91F8-3572072D6635}"/>
              </a:ext>
            </a:extLst>
          </p:cNvPr>
          <p:cNvGrpSpPr/>
          <p:nvPr/>
        </p:nvGrpSpPr>
        <p:grpSpPr>
          <a:xfrm>
            <a:off x="8110433" y="3773113"/>
            <a:ext cx="3909875" cy="504056"/>
            <a:chOff x="1388815" y="1881747"/>
            <a:chExt cx="3909875" cy="504056"/>
          </a:xfrm>
        </p:grpSpPr>
        <p:sp>
          <p:nvSpPr>
            <p:cNvPr id="71" name="矩形 70">
              <a:extLst>
                <a:ext uri="{FF2B5EF4-FFF2-40B4-BE49-F238E27FC236}">
                  <a16:creationId xmlns:a16="http://schemas.microsoft.com/office/drawing/2014/main" xmlns="" id="{425EF8FC-1E7A-499E-AA58-06B6F9E36B3A}"/>
                </a:ext>
              </a:extLst>
            </p:cNvPr>
            <p:cNvSpPr/>
            <p:nvPr/>
          </p:nvSpPr>
          <p:spPr>
            <a:xfrm>
              <a:off x="1388815" y="1881747"/>
              <a:ext cx="3909875"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xmlns="" id="{51001B3C-755E-4497-9C30-9D4A654C3816}"/>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xmlns="" id="{2AB985B6-BB1E-4314-B4EE-43EADD66D7E3}"/>
                </a:ext>
              </a:extLst>
            </p:cNvPr>
            <p:cNvSpPr/>
            <p:nvPr/>
          </p:nvSpPr>
          <p:spPr>
            <a:xfrm>
              <a:off x="1601800" y="1888133"/>
              <a:ext cx="1420966"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DIV,IDIV</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xmlns="" id="{EB1FE493-7316-413E-82B8-0176B4F7A167}"/>
                </a:ext>
              </a:extLst>
            </p:cNvPr>
            <p:cNvSpPr/>
            <p:nvPr/>
          </p:nvSpPr>
          <p:spPr>
            <a:xfrm>
              <a:off x="3549055" y="1888133"/>
              <a:ext cx="1507144"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除法指令 </a:t>
              </a:r>
            </a:p>
          </p:txBody>
        </p:sp>
      </p:grpSp>
      <p:sp>
        <p:nvSpPr>
          <p:cNvPr id="35" name="矩形 34">
            <a:extLst>
              <a:ext uri="{FF2B5EF4-FFF2-40B4-BE49-F238E27FC236}">
                <a16:creationId xmlns:a16="http://schemas.microsoft.com/office/drawing/2014/main" xmlns="" id="{31E325EA-AA96-4163-ADA7-B6582069C2FE}"/>
              </a:ext>
            </a:extLst>
          </p:cNvPr>
          <p:cNvSpPr/>
          <p:nvPr/>
        </p:nvSpPr>
        <p:spPr>
          <a:xfrm>
            <a:off x="2512093" y="4601205"/>
            <a:ext cx="8897269" cy="2238241"/>
          </a:xfrm>
          <a:prstGeom prst="rect">
            <a:avLst/>
          </a:prstGeom>
        </p:spPr>
        <p:txBody>
          <a:bodyPr wrap="square">
            <a:spAutoFit/>
          </a:bodyPr>
          <a:lstStyle/>
          <a:p>
            <a:pPr indent="261620">
              <a:lnSpc>
                <a:spcPct val="150000"/>
              </a:lnSpc>
              <a:spcAft>
                <a:spcPts val="0"/>
              </a:spcAft>
            </a:pPr>
            <a:r>
              <a:rPr lang="en-US" altLang="zh-CN" sz="2400" b="1" kern="100" dirty="0">
                <a:latin typeface="Times New Roman" panose="02020603050405020304" pitchFamily="18" charset="0"/>
              </a:rPr>
              <a:t>ADD</a:t>
            </a:r>
            <a:r>
              <a:rPr lang="zh-CN" altLang="en-US" sz="2400" b="1" kern="100" dirty="0">
                <a:latin typeface="Times New Roman" panose="02020603050405020304" pitchFamily="18" charset="0"/>
              </a:rPr>
              <a:t>语法</a:t>
            </a:r>
            <a:r>
              <a:rPr lang="en-US" altLang="zh-CN" sz="2400" b="1" kern="100" dirty="0">
                <a:latin typeface="Times New Roman" panose="02020603050405020304" pitchFamily="18" charset="0"/>
              </a:rPr>
              <a:t>: ADD </a:t>
            </a:r>
            <a:r>
              <a:rPr lang="zh-CN" altLang="en-US" sz="2400" b="1" kern="100" dirty="0">
                <a:latin typeface="Times New Roman" panose="02020603050405020304" pitchFamily="18" charset="0"/>
              </a:rPr>
              <a:t>被加数</a:t>
            </a:r>
            <a:r>
              <a:rPr lang="en-US" altLang="zh-CN" sz="2400" b="1" kern="100" dirty="0">
                <a:latin typeface="Times New Roman" panose="02020603050405020304" pitchFamily="18" charset="0"/>
              </a:rPr>
              <a:t>, </a:t>
            </a:r>
            <a:r>
              <a:rPr lang="zh-CN" altLang="en-US" sz="2400" b="1" kern="100" dirty="0">
                <a:latin typeface="Times New Roman" panose="02020603050405020304" pitchFamily="18" charset="0"/>
              </a:rPr>
              <a:t>加数</a:t>
            </a:r>
          </a:p>
          <a:p>
            <a:pPr indent="261620">
              <a:lnSpc>
                <a:spcPct val="150000"/>
              </a:lnSpc>
              <a:spcAft>
                <a:spcPts val="0"/>
              </a:spcAft>
            </a:pPr>
            <a:r>
              <a:rPr lang="zh-CN" altLang="en-US" sz="2400" kern="100" dirty="0">
                <a:latin typeface="Times New Roman" panose="02020603050405020304" pitchFamily="18" charset="0"/>
              </a:rPr>
              <a:t>加法指令将一个数值加在一个寄存器上或者一个内存地址上</a:t>
            </a:r>
          </a:p>
          <a:p>
            <a:pPr indent="261620">
              <a:lnSpc>
                <a:spcPct val="150000"/>
              </a:lnSpc>
              <a:spcAft>
                <a:spcPts val="0"/>
              </a:spcAft>
            </a:pPr>
            <a:r>
              <a:rPr lang="en-US" altLang="zh-CN" sz="2400" b="1" kern="100" dirty="0">
                <a:latin typeface="Times New Roman" panose="02020603050405020304" pitchFamily="18" charset="0"/>
              </a:rPr>
              <a:t>add eax,123; </a:t>
            </a:r>
            <a:r>
              <a:rPr lang="zh-CN" altLang="en-US" sz="2400" kern="100" dirty="0">
                <a:latin typeface="Times New Roman" panose="02020603050405020304" pitchFamily="18" charset="0"/>
              </a:rPr>
              <a:t>相当于</a:t>
            </a: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eax</a:t>
            </a:r>
            <a:r>
              <a:rPr lang="en-US" altLang="zh-CN" sz="2400" kern="100" dirty="0">
                <a:latin typeface="Times New Roman" panose="02020603050405020304" pitchFamily="18" charset="0"/>
              </a:rPr>
              <a:t>=eax+123</a:t>
            </a:r>
          </a:p>
          <a:p>
            <a:pPr indent="261620">
              <a:lnSpc>
                <a:spcPct val="150000"/>
              </a:lnSpc>
              <a:spcAft>
                <a:spcPts val="0"/>
              </a:spcAft>
            </a:pPr>
            <a:r>
              <a:rPr lang="zh-CN" altLang="en-US" sz="2400" b="1" kern="100" dirty="0">
                <a:latin typeface="Times New Roman" panose="02020603050405020304" pitchFamily="18" charset="0"/>
              </a:rPr>
              <a:t>加法指令对</a:t>
            </a:r>
            <a:r>
              <a:rPr lang="en-US" altLang="zh-CN" sz="2400" b="1" kern="100" dirty="0">
                <a:latin typeface="Times New Roman" panose="02020603050405020304" pitchFamily="18" charset="0"/>
              </a:rPr>
              <a:t>ZF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OF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CF</a:t>
            </a:r>
            <a:r>
              <a:rPr lang="zh-CN" altLang="en-US" sz="2400" b="1" kern="100" dirty="0">
                <a:latin typeface="Times New Roman" panose="02020603050405020304" pitchFamily="18" charset="0"/>
              </a:rPr>
              <a:t>都会有影响</a:t>
            </a:r>
          </a:p>
        </p:txBody>
      </p:sp>
    </p:spTree>
    <p:extLst>
      <p:ext uri="{BB962C8B-B14F-4D97-AF65-F5344CB8AC3E}">
        <p14:creationId xmlns:p14="http://schemas.microsoft.com/office/powerpoint/2010/main" val="340294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917206" y="837929"/>
            <a:ext cx="2954655" cy="474140"/>
            <a:chOff x="5405846" y="837929"/>
            <a:chExt cx="199989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grpSp>
        <p:nvGrpSpPr>
          <p:cNvPr id="35" name="组合 34">
            <a:extLst>
              <a:ext uri="{FF2B5EF4-FFF2-40B4-BE49-F238E27FC236}">
                <a16:creationId xmlns:a16="http://schemas.microsoft.com/office/drawing/2014/main" xmlns="" id="{02654965-0412-4FBE-9863-1B2AB97ABB6C}"/>
              </a:ext>
            </a:extLst>
          </p:cNvPr>
          <p:cNvGrpSpPr/>
          <p:nvPr/>
        </p:nvGrpSpPr>
        <p:grpSpPr>
          <a:xfrm>
            <a:off x="1532831" y="1528093"/>
            <a:ext cx="4608512" cy="1058442"/>
            <a:chOff x="4933525" y="2542866"/>
            <a:chExt cx="4608512" cy="1058442"/>
          </a:xfrm>
        </p:grpSpPr>
        <p:sp>
          <p:nvSpPr>
            <p:cNvPr id="36" name="六边形 35">
              <a:extLst>
                <a:ext uri="{FF2B5EF4-FFF2-40B4-BE49-F238E27FC236}">
                  <a16:creationId xmlns:a16="http://schemas.microsoft.com/office/drawing/2014/main" xmlns="" id="{B5A0C3DF-F29E-4414-9D65-EE02A9972B2C}"/>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CMP</a:t>
              </a:r>
              <a:endParaRPr lang="zh-CN" altLang="en-US" sz="2000" b="1" dirty="0">
                <a:solidFill>
                  <a:schemeClr val="bg1"/>
                </a:solidFill>
                <a:latin typeface="微软雅黑" pitchFamily="34" charset="-122"/>
                <a:ea typeface="微软雅黑" pitchFamily="34" charset="-122"/>
              </a:endParaRPr>
            </a:p>
          </p:txBody>
        </p:sp>
        <p:sp>
          <p:nvSpPr>
            <p:cNvPr id="37" name="文本框 7">
              <a:extLst>
                <a:ext uri="{FF2B5EF4-FFF2-40B4-BE49-F238E27FC236}">
                  <a16:creationId xmlns:a16="http://schemas.microsoft.com/office/drawing/2014/main" xmlns="" id="{7A10E14B-80F2-4E47-B20C-EE7C275AB526}"/>
                </a:ext>
              </a:extLst>
            </p:cNvPr>
            <p:cNvSpPr txBox="1">
              <a:spLocks noChangeArrowheads="1"/>
            </p:cNvSpPr>
            <p:nvPr/>
          </p:nvSpPr>
          <p:spPr bwMode="auto">
            <a:xfrm>
              <a:off x="6984268" y="2872032"/>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比较</a:t>
              </a:r>
              <a:r>
                <a:rPr lang="en-US" altLang="zh-CN" sz="2000" dirty="0">
                  <a:solidFill>
                    <a:schemeClr val="tx1">
                      <a:lumMod val="65000"/>
                      <a:lumOff val="35000"/>
                    </a:schemeClr>
                  </a:solidFill>
                  <a:latin typeface="微软雅黑" pitchFamily="34" charset="-122"/>
                </a:rPr>
                <a:t>OP1</a:t>
              </a:r>
              <a:r>
                <a:rPr lang="zh-CN" altLang="en-US" sz="2000" dirty="0">
                  <a:solidFill>
                    <a:schemeClr val="tx1">
                      <a:lumMod val="65000"/>
                      <a:lumOff val="35000"/>
                    </a:schemeClr>
                  </a:solidFill>
                  <a:latin typeface="微软雅黑" pitchFamily="34" charset="-122"/>
                </a:rPr>
                <a:t>与</a:t>
              </a:r>
              <a:r>
                <a:rPr lang="en-US" altLang="zh-CN" sz="2000" dirty="0">
                  <a:solidFill>
                    <a:schemeClr val="tx1">
                      <a:lumMod val="65000"/>
                      <a:lumOff val="35000"/>
                    </a:schemeClr>
                  </a:solidFill>
                  <a:latin typeface="微软雅黑" pitchFamily="34" charset="-122"/>
                </a:rPr>
                <a:t>OP2</a:t>
              </a:r>
              <a:r>
                <a:rPr lang="zh-CN" altLang="en-US" sz="2000" dirty="0">
                  <a:solidFill>
                    <a:schemeClr val="tx1">
                      <a:lumMod val="65000"/>
                      <a:lumOff val="35000"/>
                    </a:schemeClr>
                  </a:solidFill>
                  <a:latin typeface="微软雅黑" pitchFamily="34" charset="-122"/>
                </a:rPr>
                <a:t>的值</a:t>
              </a:r>
              <a:endParaRPr lang="zh-CN" altLang="en-US" sz="1200" dirty="0">
                <a:solidFill>
                  <a:schemeClr val="tx1">
                    <a:lumMod val="65000"/>
                    <a:lumOff val="35000"/>
                  </a:schemeClr>
                </a:solidFill>
                <a:latin typeface="微软雅黑" pitchFamily="34" charset="-122"/>
              </a:endParaRPr>
            </a:p>
          </p:txBody>
        </p:sp>
        <p:cxnSp>
          <p:nvCxnSpPr>
            <p:cNvPr id="38" name="直接连接符 37">
              <a:extLst>
                <a:ext uri="{FF2B5EF4-FFF2-40B4-BE49-F238E27FC236}">
                  <a16:creationId xmlns:a16="http://schemas.microsoft.com/office/drawing/2014/main" xmlns="" id="{D0CE67A3-8BF9-45FE-BBAB-D9888CBE875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xmlns="" id="{9DD62690-8BD8-4945-BC8B-A5EBA80F4515}"/>
              </a:ext>
            </a:extLst>
          </p:cNvPr>
          <p:cNvGrpSpPr/>
          <p:nvPr/>
        </p:nvGrpSpPr>
        <p:grpSpPr>
          <a:xfrm>
            <a:off x="1532831" y="2802558"/>
            <a:ext cx="4320480" cy="1058442"/>
            <a:chOff x="4933525" y="2542866"/>
            <a:chExt cx="4320480" cy="1058442"/>
          </a:xfrm>
        </p:grpSpPr>
        <p:sp>
          <p:nvSpPr>
            <p:cNvPr id="40" name="六边形 39">
              <a:extLst>
                <a:ext uri="{FF2B5EF4-FFF2-40B4-BE49-F238E27FC236}">
                  <a16:creationId xmlns:a16="http://schemas.microsoft.com/office/drawing/2014/main" xmlns="" id="{73331B36-0116-4D9D-9FFA-A5BD46CB801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JMP</a:t>
              </a:r>
              <a:endParaRPr lang="zh-CN" altLang="en-US" sz="2000" b="1" dirty="0">
                <a:solidFill>
                  <a:schemeClr val="bg1"/>
                </a:solidFill>
                <a:latin typeface="微软雅黑" pitchFamily="34" charset="-122"/>
                <a:ea typeface="微软雅黑" pitchFamily="34" charset="-122"/>
              </a:endParaRPr>
            </a:p>
          </p:txBody>
        </p:sp>
        <p:sp>
          <p:nvSpPr>
            <p:cNvPr id="41" name="文本框 7">
              <a:extLst>
                <a:ext uri="{FF2B5EF4-FFF2-40B4-BE49-F238E27FC236}">
                  <a16:creationId xmlns:a16="http://schemas.microsoft.com/office/drawing/2014/main" xmlns="" id="{BF4A4B6E-CF6C-42B3-BA4C-6CDC92F67017}"/>
                </a:ext>
              </a:extLst>
            </p:cNvPr>
            <p:cNvSpPr txBox="1">
              <a:spLocks noChangeArrowheads="1"/>
            </p:cNvSpPr>
            <p:nvPr/>
          </p:nvSpPr>
          <p:spPr bwMode="auto">
            <a:xfrm>
              <a:off x="6984268" y="2872033"/>
              <a:ext cx="2269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跳往指定地址执行</a:t>
              </a:r>
              <a:endParaRPr lang="zh-CN" altLang="en-US" sz="1200" dirty="0">
                <a:solidFill>
                  <a:schemeClr val="tx1">
                    <a:lumMod val="65000"/>
                    <a:lumOff val="35000"/>
                  </a:schemeClr>
                </a:solidFill>
                <a:latin typeface="微软雅黑" pitchFamily="34" charset="-122"/>
              </a:endParaRPr>
            </a:p>
          </p:txBody>
        </p:sp>
        <p:cxnSp>
          <p:nvCxnSpPr>
            <p:cNvPr id="42" name="直接连接符 41">
              <a:extLst>
                <a:ext uri="{FF2B5EF4-FFF2-40B4-BE49-F238E27FC236}">
                  <a16:creationId xmlns:a16="http://schemas.microsoft.com/office/drawing/2014/main" xmlns="" id="{9C021CAB-240D-4ABA-8DDA-97510F78DAC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xmlns="" id="{93D6D3CE-6B63-4037-8674-90647765F7D1}"/>
              </a:ext>
            </a:extLst>
          </p:cNvPr>
          <p:cNvGrpSpPr/>
          <p:nvPr/>
        </p:nvGrpSpPr>
        <p:grpSpPr>
          <a:xfrm>
            <a:off x="1532831" y="4083915"/>
            <a:ext cx="4608512" cy="1058442"/>
            <a:chOff x="4933525" y="2542866"/>
            <a:chExt cx="4608512" cy="1058442"/>
          </a:xfrm>
        </p:grpSpPr>
        <p:sp>
          <p:nvSpPr>
            <p:cNvPr id="46" name="六边形 45">
              <a:extLst>
                <a:ext uri="{FF2B5EF4-FFF2-40B4-BE49-F238E27FC236}">
                  <a16:creationId xmlns:a16="http://schemas.microsoft.com/office/drawing/2014/main" xmlns="" id="{9870CF92-F62A-494E-BD3A-9DB6831194FF}"/>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47" name="文本框 7">
              <a:extLst>
                <a:ext uri="{FF2B5EF4-FFF2-40B4-BE49-F238E27FC236}">
                  <a16:creationId xmlns:a16="http://schemas.microsoft.com/office/drawing/2014/main" xmlns="" id="{C2CCF354-B989-4A98-8F4C-C43E2388E077}"/>
                </a:ext>
              </a:extLst>
            </p:cNvPr>
            <p:cNvSpPr txBox="1">
              <a:spLocks noChangeArrowheads="1"/>
            </p:cNvSpPr>
            <p:nvPr/>
          </p:nvSpPr>
          <p:spPr bwMode="auto">
            <a:xfrm>
              <a:off x="6984268" y="2872032"/>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循环指令集</a:t>
              </a:r>
              <a:endParaRPr lang="zh-CN" altLang="en-US" sz="1200" dirty="0">
                <a:solidFill>
                  <a:schemeClr val="tx1">
                    <a:lumMod val="65000"/>
                    <a:lumOff val="35000"/>
                  </a:schemeClr>
                </a:solidFill>
                <a:latin typeface="微软雅黑" pitchFamily="34" charset="-122"/>
              </a:endParaRPr>
            </a:p>
          </p:txBody>
        </p:sp>
        <p:cxnSp>
          <p:nvCxnSpPr>
            <p:cNvPr id="75" name="直接连接符 74">
              <a:extLst>
                <a:ext uri="{FF2B5EF4-FFF2-40B4-BE49-F238E27FC236}">
                  <a16:creationId xmlns:a16="http://schemas.microsoft.com/office/drawing/2014/main" xmlns="" id="{C5DFF3B0-9369-425D-95CA-69A26421E98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xmlns="" id="{E88B46CB-0822-4C15-82B6-14E274B89F18}"/>
              </a:ext>
            </a:extLst>
          </p:cNvPr>
          <p:cNvGrpSpPr/>
          <p:nvPr/>
        </p:nvGrpSpPr>
        <p:grpSpPr>
          <a:xfrm>
            <a:off x="1532831" y="5358380"/>
            <a:ext cx="4608512" cy="1058442"/>
            <a:chOff x="4933525" y="2542866"/>
            <a:chExt cx="4608512" cy="1058442"/>
          </a:xfrm>
        </p:grpSpPr>
        <p:sp>
          <p:nvSpPr>
            <p:cNvPr id="77" name="六边形 76">
              <a:extLst>
                <a:ext uri="{FF2B5EF4-FFF2-40B4-BE49-F238E27FC236}">
                  <a16:creationId xmlns:a16="http://schemas.microsoft.com/office/drawing/2014/main" xmlns="" id="{8A9D932B-1D76-457E-B9C5-A7363FC5E0B3}"/>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78" name="文本框 7">
              <a:extLst>
                <a:ext uri="{FF2B5EF4-FFF2-40B4-BE49-F238E27FC236}">
                  <a16:creationId xmlns:a16="http://schemas.microsoft.com/office/drawing/2014/main" xmlns="" id="{C0BC7ABF-A78D-4C7E-A37E-CBC5906A16D5}"/>
                </a:ext>
              </a:extLst>
            </p:cNvPr>
            <p:cNvSpPr txBox="1">
              <a:spLocks noChangeArrowheads="1"/>
            </p:cNvSpPr>
            <p:nvPr/>
          </p:nvSpPr>
          <p:spPr bwMode="auto">
            <a:xfrm>
              <a:off x="6984268" y="2872033"/>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子程序调用</a:t>
              </a:r>
              <a:r>
                <a:rPr lang="en-US" altLang="zh-CN" sz="2000" dirty="0">
                  <a:solidFill>
                    <a:schemeClr val="tx1">
                      <a:lumMod val="65000"/>
                      <a:lumOff val="35000"/>
                    </a:schemeClr>
                  </a:solidFill>
                  <a:latin typeface="微软雅黑" pitchFamily="34" charset="-122"/>
                </a:rPr>
                <a:t>,</a:t>
              </a:r>
              <a:r>
                <a:rPr lang="zh-CN" altLang="en-US" sz="2000" dirty="0">
                  <a:solidFill>
                    <a:schemeClr val="tx1">
                      <a:lumMod val="65000"/>
                      <a:lumOff val="35000"/>
                    </a:schemeClr>
                  </a:solidFill>
                  <a:latin typeface="微软雅黑" pitchFamily="34" charset="-122"/>
                </a:rPr>
                <a:t>返回指令</a:t>
              </a:r>
              <a:endParaRPr lang="zh-CN" altLang="en-US" sz="1200" dirty="0">
                <a:solidFill>
                  <a:schemeClr val="tx1">
                    <a:lumMod val="65000"/>
                    <a:lumOff val="35000"/>
                  </a:schemeClr>
                </a:solidFill>
                <a:latin typeface="微软雅黑" pitchFamily="34" charset="-122"/>
              </a:endParaRPr>
            </a:p>
          </p:txBody>
        </p:sp>
        <p:cxnSp>
          <p:nvCxnSpPr>
            <p:cNvPr id="79" name="直接连接符 78">
              <a:extLst>
                <a:ext uri="{FF2B5EF4-FFF2-40B4-BE49-F238E27FC236}">
                  <a16:creationId xmlns:a16="http://schemas.microsoft.com/office/drawing/2014/main" xmlns="" id="{BAFD0A95-FF75-4C30-B1E0-7080AF9AAE2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xmlns="" id="{D2C4F3FA-5BA5-49E9-97A8-BE609AE81F52}"/>
              </a:ext>
            </a:extLst>
          </p:cNvPr>
          <p:cNvSpPr/>
          <p:nvPr/>
        </p:nvSpPr>
        <p:spPr>
          <a:xfrm>
            <a:off x="1693080" y="4413081"/>
            <a:ext cx="906915" cy="400110"/>
          </a:xfrm>
          <a:prstGeom prst="rect">
            <a:avLst/>
          </a:prstGeom>
        </p:spPr>
        <p:txBody>
          <a:bodyPr wrap="none">
            <a:spAutoFit/>
          </a:bodyPr>
          <a:lstStyle/>
          <a:p>
            <a:pPr algn="ctr"/>
            <a:r>
              <a:rPr lang="en-US" altLang="zh-CN" sz="2000" b="1" dirty="0">
                <a:solidFill>
                  <a:schemeClr val="bg1"/>
                </a:solidFill>
                <a:latin typeface="微软雅黑" pitchFamily="34" charset="-122"/>
                <a:ea typeface="微软雅黑" pitchFamily="34" charset="-122"/>
              </a:rPr>
              <a:t>LOOP</a:t>
            </a:r>
            <a:endParaRPr lang="zh-CN" altLang="en-US" sz="2000" b="1" dirty="0">
              <a:solidFill>
                <a:schemeClr val="bg1"/>
              </a:solidFill>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xmlns="" id="{6ECBFCA9-9DB3-46A1-B6AB-AC2D169A23EA}"/>
              </a:ext>
            </a:extLst>
          </p:cNvPr>
          <p:cNvSpPr/>
          <p:nvPr/>
        </p:nvSpPr>
        <p:spPr>
          <a:xfrm>
            <a:off x="1510689" y="5698194"/>
            <a:ext cx="1271695" cy="369332"/>
          </a:xfrm>
          <a:prstGeom prst="rect">
            <a:avLst/>
          </a:prstGeom>
        </p:spPr>
        <p:txBody>
          <a:bodyPr wrap="none">
            <a:spAutoFit/>
          </a:bodyPr>
          <a:lstStyle/>
          <a:p>
            <a:pPr algn="ctr"/>
            <a:r>
              <a:rPr lang="en-US" altLang="zh-CN" b="1" dirty="0">
                <a:solidFill>
                  <a:schemeClr val="bg1"/>
                </a:solidFill>
                <a:latin typeface="微软雅黑" pitchFamily="34" charset="-122"/>
                <a:ea typeface="微软雅黑" pitchFamily="34" charset="-122"/>
              </a:rPr>
              <a:t>CALL,RET</a:t>
            </a:r>
            <a:endParaRPr lang="zh-CN" altLang="en-US" b="1" dirty="0">
              <a:solidFill>
                <a:schemeClr val="bg1"/>
              </a:solidFill>
              <a:latin typeface="微软雅黑" pitchFamily="34" charset="-122"/>
              <a:ea typeface="微软雅黑" pitchFamily="34" charset="-122"/>
            </a:endParaRPr>
          </a:p>
        </p:txBody>
      </p:sp>
      <p:grpSp>
        <p:nvGrpSpPr>
          <p:cNvPr id="80" name="组合 79">
            <a:extLst>
              <a:ext uri="{FF2B5EF4-FFF2-40B4-BE49-F238E27FC236}">
                <a16:creationId xmlns:a16="http://schemas.microsoft.com/office/drawing/2014/main" xmlns="" id="{82647B78-EDAA-4E37-8394-59544BB5712E}"/>
              </a:ext>
            </a:extLst>
          </p:cNvPr>
          <p:cNvGrpSpPr/>
          <p:nvPr/>
        </p:nvGrpSpPr>
        <p:grpSpPr>
          <a:xfrm>
            <a:off x="6964672" y="4299938"/>
            <a:ext cx="4320480" cy="1058442"/>
            <a:chOff x="4933525" y="2542866"/>
            <a:chExt cx="4320480" cy="1058442"/>
          </a:xfrm>
        </p:grpSpPr>
        <p:sp>
          <p:nvSpPr>
            <p:cNvPr id="81" name="六边形 80">
              <a:extLst>
                <a:ext uri="{FF2B5EF4-FFF2-40B4-BE49-F238E27FC236}">
                  <a16:creationId xmlns:a16="http://schemas.microsoft.com/office/drawing/2014/main" xmlns="" id="{8F33FA3E-B335-4310-B117-DAE290BC2A0A}"/>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82" name="文本框 7">
              <a:extLst>
                <a:ext uri="{FF2B5EF4-FFF2-40B4-BE49-F238E27FC236}">
                  <a16:creationId xmlns:a16="http://schemas.microsoft.com/office/drawing/2014/main" xmlns="" id="{77D9AD49-A5DD-46E9-8A28-C9D8F835F268}"/>
                </a:ext>
              </a:extLst>
            </p:cNvPr>
            <p:cNvSpPr txBox="1">
              <a:spLocks noChangeArrowheads="1"/>
            </p:cNvSpPr>
            <p:nvPr/>
          </p:nvSpPr>
          <p:spPr bwMode="auto">
            <a:xfrm>
              <a:off x="6984268" y="2872033"/>
              <a:ext cx="2269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重复前缀指令集</a:t>
              </a:r>
              <a:endParaRPr lang="zh-CN" altLang="en-US" sz="1200" dirty="0">
                <a:solidFill>
                  <a:schemeClr val="tx1">
                    <a:lumMod val="65000"/>
                    <a:lumOff val="35000"/>
                  </a:schemeClr>
                </a:solidFill>
                <a:latin typeface="微软雅黑" pitchFamily="34" charset="-122"/>
              </a:endParaRPr>
            </a:p>
          </p:txBody>
        </p:sp>
        <p:cxnSp>
          <p:nvCxnSpPr>
            <p:cNvPr id="83" name="直接连接符 82">
              <a:extLst>
                <a:ext uri="{FF2B5EF4-FFF2-40B4-BE49-F238E27FC236}">
                  <a16:creationId xmlns:a16="http://schemas.microsoft.com/office/drawing/2014/main" xmlns="" id="{364D7869-1E28-4CE8-AE2C-4F99FC72884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矩形 6">
            <a:extLst>
              <a:ext uri="{FF2B5EF4-FFF2-40B4-BE49-F238E27FC236}">
                <a16:creationId xmlns:a16="http://schemas.microsoft.com/office/drawing/2014/main" xmlns="" id="{A99F7BF4-45AB-40BD-A202-430BB960B45D}"/>
              </a:ext>
            </a:extLst>
          </p:cNvPr>
          <p:cNvSpPr/>
          <p:nvPr/>
        </p:nvSpPr>
        <p:spPr>
          <a:xfrm>
            <a:off x="7041212" y="4321327"/>
            <a:ext cx="1074333" cy="1015663"/>
          </a:xfrm>
          <a:prstGeom prst="rect">
            <a:avLst/>
          </a:prstGeom>
        </p:spPr>
        <p:txBody>
          <a:bodyPr wrap="none">
            <a:spAutoFit/>
          </a:bodyPr>
          <a:lstStyle/>
          <a:p>
            <a:pPr algn="ctr"/>
            <a:r>
              <a:rPr lang="en-US" altLang="zh-CN" sz="2000" dirty="0">
                <a:solidFill>
                  <a:schemeClr val="bg1"/>
                </a:solidFill>
                <a:latin typeface="微软雅黑" pitchFamily="34" charset="-122"/>
                <a:ea typeface="微软雅黑" pitchFamily="34" charset="-122"/>
              </a:rPr>
              <a:t>REP, </a:t>
            </a:r>
          </a:p>
          <a:p>
            <a:pPr algn="ctr"/>
            <a:r>
              <a:rPr lang="en-US" altLang="zh-CN" sz="2000" dirty="0">
                <a:solidFill>
                  <a:schemeClr val="bg1"/>
                </a:solidFill>
                <a:latin typeface="微软雅黑" pitchFamily="34" charset="-122"/>
                <a:ea typeface="微软雅黑" pitchFamily="34" charset="-122"/>
              </a:rPr>
              <a:t>REPE,</a:t>
            </a:r>
          </a:p>
          <a:p>
            <a:pPr algn="ctr"/>
            <a:r>
              <a:rPr lang="en-US" altLang="zh-CN" sz="2000" dirty="0">
                <a:solidFill>
                  <a:schemeClr val="bg1"/>
                </a:solidFill>
                <a:latin typeface="微软雅黑" pitchFamily="34" charset="-122"/>
                <a:ea typeface="微软雅黑" pitchFamily="34" charset="-122"/>
              </a:rPr>
              <a:t> REPNE</a:t>
            </a:r>
            <a:endParaRPr lang="zh-CN" altLang="en-US" sz="2000" dirty="0">
              <a:solidFill>
                <a:schemeClr val="bg1"/>
              </a:solidFill>
              <a:latin typeface="微软雅黑" pitchFamily="34" charset="-122"/>
              <a:ea typeface="微软雅黑" pitchFamily="34" charset="-122"/>
            </a:endParaRPr>
          </a:p>
        </p:txBody>
      </p:sp>
      <p:grpSp>
        <p:nvGrpSpPr>
          <p:cNvPr id="9" name="组合 8">
            <a:extLst>
              <a:ext uri="{FF2B5EF4-FFF2-40B4-BE49-F238E27FC236}">
                <a16:creationId xmlns:a16="http://schemas.microsoft.com/office/drawing/2014/main" xmlns="" id="{35F552D1-C59C-4246-AA23-53EFA0BB3046}"/>
              </a:ext>
            </a:extLst>
          </p:cNvPr>
          <p:cNvGrpSpPr/>
          <p:nvPr/>
        </p:nvGrpSpPr>
        <p:grpSpPr>
          <a:xfrm>
            <a:off x="6964672" y="2026037"/>
            <a:ext cx="4608512" cy="1938992"/>
            <a:chOff x="6964672" y="1661193"/>
            <a:chExt cx="4608512" cy="1938992"/>
          </a:xfrm>
        </p:grpSpPr>
        <p:grpSp>
          <p:nvGrpSpPr>
            <p:cNvPr id="84" name="组合 83">
              <a:extLst>
                <a:ext uri="{FF2B5EF4-FFF2-40B4-BE49-F238E27FC236}">
                  <a16:creationId xmlns:a16="http://schemas.microsoft.com/office/drawing/2014/main" xmlns="" id="{E75F3485-9E48-4ED2-8E72-759E8CFCD090}"/>
                </a:ext>
              </a:extLst>
            </p:cNvPr>
            <p:cNvGrpSpPr/>
            <p:nvPr/>
          </p:nvGrpSpPr>
          <p:grpSpPr>
            <a:xfrm>
              <a:off x="6964672" y="1661193"/>
              <a:ext cx="4608512" cy="1938992"/>
              <a:chOff x="4933525" y="2102592"/>
              <a:chExt cx="4608512" cy="1938992"/>
            </a:xfrm>
          </p:grpSpPr>
          <p:sp>
            <p:nvSpPr>
              <p:cNvPr id="85" name="六边形 84">
                <a:extLst>
                  <a:ext uri="{FF2B5EF4-FFF2-40B4-BE49-F238E27FC236}">
                    <a16:creationId xmlns:a16="http://schemas.microsoft.com/office/drawing/2014/main" xmlns="" id="{59210724-2A81-417C-B1F4-5EF9A62AA5D9}"/>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itchFamily="34" charset="-122"/>
                  <a:ea typeface="微软雅黑" pitchFamily="34" charset="-122"/>
                </a:endParaRPr>
              </a:p>
            </p:txBody>
          </p:sp>
          <p:sp>
            <p:nvSpPr>
              <p:cNvPr id="86" name="文本框 7">
                <a:extLst>
                  <a:ext uri="{FF2B5EF4-FFF2-40B4-BE49-F238E27FC236}">
                    <a16:creationId xmlns:a16="http://schemas.microsoft.com/office/drawing/2014/main" xmlns="" id="{E6531E50-F805-4411-9BF2-1106D5F8A844}"/>
                  </a:ext>
                </a:extLst>
              </p:cNvPr>
              <p:cNvSpPr txBox="1">
                <a:spLocks noChangeArrowheads="1"/>
              </p:cNvSpPr>
              <p:nvPr/>
            </p:nvSpPr>
            <p:spPr bwMode="auto">
              <a:xfrm>
                <a:off x="6984268" y="2102592"/>
                <a:ext cx="255776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中断调用及返回指令。在执行</a:t>
                </a:r>
                <a:r>
                  <a:rPr lang="en-US" altLang="zh-CN" sz="2000" dirty="0">
                    <a:solidFill>
                      <a:schemeClr val="tx1">
                        <a:lumMod val="65000"/>
                        <a:lumOff val="35000"/>
                      </a:schemeClr>
                    </a:solidFill>
                    <a:latin typeface="微软雅黑" pitchFamily="34" charset="-122"/>
                  </a:rPr>
                  <a:t>INT</a:t>
                </a:r>
                <a:r>
                  <a:rPr lang="zh-CN" altLang="en-US" sz="2000" dirty="0">
                    <a:solidFill>
                      <a:schemeClr val="tx1">
                        <a:lumMod val="65000"/>
                        <a:lumOff val="35000"/>
                      </a:schemeClr>
                    </a:solidFill>
                    <a:latin typeface="微软雅黑" pitchFamily="34" charset="-122"/>
                  </a:rPr>
                  <a:t>时</a:t>
                </a:r>
                <a:r>
                  <a:rPr lang="en-US" altLang="zh-CN" sz="2000" dirty="0">
                    <a:solidFill>
                      <a:schemeClr val="tx1">
                        <a:lumMod val="65000"/>
                        <a:lumOff val="35000"/>
                      </a:schemeClr>
                    </a:solidFill>
                    <a:latin typeface="微软雅黑" pitchFamily="34" charset="-122"/>
                  </a:rPr>
                  <a:t>,CPU</a:t>
                </a:r>
                <a:r>
                  <a:rPr lang="zh-CN" altLang="en-US" sz="2000" dirty="0">
                    <a:solidFill>
                      <a:schemeClr val="tx1">
                        <a:lumMod val="65000"/>
                        <a:lumOff val="35000"/>
                      </a:schemeClr>
                    </a:solidFill>
                    <a:latin typeface="微软雅黑" pitchFamily="34" charset="-122"/>
                  </a:rPr>
                  <a:t>会自动将标志寄存器的值入栈</a:t>
                </a:r>
                <a:r>
                  <a:rPr lang="en-US" altLang="zh-CN" sz="2000" dirty="0">
                    <a:solidFill>
                      <a:schemeClr val="tx1">
                        <a:lumMod val="65000"/>
                        <a:lumOff val="35000"/>
                      </a:schemeClr>
                    </a:solidFill>
                    <a:latin typeface="微软雅黑" pitchFamily="34" charset="-122"/>
                  </a:rPr>
                  <a:t>,</a:t>
                </a:r>
                <a:r>
                  <a:rPr lang="zh-CN" altLang="en-US" sz="2000" dirty="0">
                    <a:solidFill>
                      <a:schemeClr val="tx1">
                        <a:lumMod val="65000"/>
                        <a:lumOff val="35000"/>
                      </a:schemeClr>
                    </a:solidFill>
                    <a:latin typeface="微软雅黑" pitchFamily="34" charset="-122"/>
                  </a:rPr>
                  <a:t>在执行</a:t>
                </a:r>
                <a:r>
                  <a:rPr lang="en-US" altLang="zh-CN" sz="2000" dirty="0">
                    <a:solidFill>
                      <a:schemeClr val="tx1">
                        <a:lumMod val="65000"/>
                        <a:lumOff val="35000"/>
                      </a:schemeClr>
                    </a:solidFill>
                    <a:latin typeface="微软雅黑" pitchFamily="34" charset="-122"/>
                  </a:rPr>
                  <a:t>IRET</a:t>
                </a:r>
                <a:r>
                  <a:rPr lang="zh-CN" altLang="en-US" sz="2000" dirty="0">
                    <a:solidFill>
                      <a:schemeClr val="tx1">
                        <a:lumMod val="65000"/>
                        <a:lumOff val="35000"/>
                      </a:schemeClr>
                    </a:solidFill>
                    <a:latin typeface="微软雅黑" pitchFamily="34" charset="-122"/>
                  </a:rPr>
                  <a:t>时则会将堆栈中的标志值弹回寄存器</a:t>
                </a:r>
                <a:endParaRPr lang="zh-CN" altLang="en-US" sz="1200" dirty="0">
                  <a:solidFill>
                    <a:schemeClr val="tx1">
                      <a:lumMod val="65000"/>
                      <a:lumOff val="35000"/>
                    </a:schemeClr>
                  </a:solidFill>
                  <a:latin typeface="微软雅黑" pitchFamily="34" charset="-122"/>
                </a:endParaRPr>
              </a:p>
            </p:txBody>
          </p:sp>
          <p:cxnSp>
            <p:nvCxnSpPr>
              <p:cNvPr id="87" name="直接连接符 86">
                <a:extLst>
                  <a:ext uri="{FF2B5EF4-FFF2-40B4-BE49-F238E27FC236}">
                    <a16:creationId xmlns:a16="http://schemas.microsoft.com/office/drawing/2014/main" xmlns="" id="{18E2694D-03FA-4C4D-9A2E-F7422018B2E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xmlns="" id="{F0139A08-C29F-4516-80C8-E9FF9A38FE7D}"/>
                </a:ext>
              </a:extLst>
            </p:cNvPr>
            <p:cNvSpPr/>
            <p:nvPr/>
          </p:nvSpPr>
          <p:spPr>
            <a:xfrm>
              <a:off x="6964672" y="2430634"/>
              <a:ext cx="1192121" cy="40011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INT,IRET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108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left)">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left)">
                                      <p:cBhvr>
                                        <p:cTn id="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EF92E0D8-C8F0-439E-8928-23E4EAFC7F4D}"/>
              </a:ext>
            </a:extLst>
          </p:cNvPr>
          <p:cNvSpPr txBox="1"/>
          <p:nvPr/>
        </p:nvSpPr>
        <p:spPr>
          <a:xfrm>
            <a:off x="879791" y="2320181"/>
            <a:ext cx="11099167" cy="2239988"/>
          </a:xfrm>
          <a:prstGeom prst="rect">
            <a:avLst/>
          </a:prstGeom>
          <a:noFill/>
        </p:spPr>
        <p:txBody>
          <a:bodyPr wrap="square" lIns="86376" tIns="43188" rIns="86376" bIns="43188" rtlCol="0">
            <a:spAutoFit/>
          </a:bodyPr>
          <a:lstStyle/>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CMP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目标数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源数</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指令比较两个值并且标记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t>CMP     EAX, EBX             ; </a:t>
            </a:r>
            <a:r>
              <a:rPr lang="zh-CN" altLang="zh-CN" sz="2400" dirty="0"/>
              <a:t>比较</a:t>
            </a:r>
            <a:r>
              <a:rPr lang="en-US" altLang="zh-CN" sz="2400" dirty="0" err="1"/>
              <a:t>eax</a:t>
            </a:r>
            <a:r>
              <a:rPr lang="zh-CN" altLang="zh-CN" sz="2400" dirty="0"/>
              <a:t>和</a:t>
            </a:r>
            <a:r>
              <a:rPr lang="en-US" altLang="zh-CN" sz="2400" dirty="0" err="1"/>
              <a:t>ebx</a:t>
            </a:r>
            <a:r>
              <a:rPr lang="zh-CN" altLang="zh-CN" sz="2400" dirty="0"/>
              <a:t>是否相等，</a:t>
            </a:r>
            <a:r>
              <a:rPr lang="zh-CN" altLang="zh-CN" sz="2400" b="1" dirty="0"/>
              <a:t>如果相等就设置</a:t>
            </a:r>
            <a:r>
              <a:rPr lang="en-US" altLang="zh-CN" sz="2400" b="1" dirty="0"/>
              <a:t>ZF</a:t>
            </a:r>
            <a:r>
              <a:rPr lang="zh-CN" altLang="zh-CN" sz="2400" b="1" dirty="0"/>
              <a:t>为</a:t>
            </a:r>
            <a:r>
              <a:rPr lang="en-US" altLang="zh-CN" sz="2400" b="1" dirty="0"/>
              <a:t>1</a:t>
            </a:r>
            <a:endPar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xmlns="" id="{4C95661E-544B-4417-AF36-5BB8C805491D}"/>
              </a:ext>
            </a:extLst>
          </p:cNvPr>
          <p:cNvGrpSpPr/>
          <p:nvPr/>
        </p:nvGrpSpPr>
        <p:grpSpPr>
          <a:xfrm>
            <a:off x="4917206" y="837929"/>
            <a:ext cx="2954655" cy="474140"/>
            <a:chOff x="5405846" y="837929"/>
            <a:chExt cx="1999890" cy="474140"/>
          </a:xfrm>
        </p:grpSpPr>
        <p:cxnSp>
          <p:nvCxnSpPr>
            <p:cNvPr id="9" name="íślíḋè-Straight Connector 13">
              <a:extLst>
                <a:ext uri="{FF2B5EF4-FFF2-40B4-BE49-F238E27FC236}">
                  <a16:creationId xmlns:a16="http://schemas.microsoft.com/office/drawing/2014/main" xmlns="" id="{6B45AAC6-C3D5-4EB2-A0CF-ECBA8379040D}"/>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780146A9-3310-4F56-9CC6-2099C6CC436A}"/>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spTree>
    <p:extLst>
      <p:ext uri="{BB962C8B-B14F-4D97-AF65-F5344CB8AC3E}">
        <p14:creationId xmlns:p14="http://schemas.microsoft.com/office/powerpoint/2010/main" val="329612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4C95661E-544B-4417-AF36-5BB8C805491D}"/>
              </a:ext>
            </a:extLst>
          </p:cNvPr>
          <p:cNvGrpSpPr/>
          <p:nvPr/>
        </p:nvGrpSpPr>
        <p:grpSpPr>
          <a:xfrm>
            <a:off x="4917206" y="837929"/>
            <a:ext cx="2954655" cy="474140"/>
            <a:chOff x="5405846" y="837929"/>
            <a:chExt cx="1999890" cy="474140"/>
          </a:xfrm>
        </p:grpSpPr>
        <p:cxnSp>
          <p:nvCxnSpPr>
            <p:cNvPr id="9" name="íślíḋè-Straight Connector 13">
              <a:extLst>
                <a:ext uri="{FF2B5EF4-FFF2-40B4-BE49-F238E27FC236}">
                  <a16:creationId xmlns:a16="http://schemas.microsoft.com/office/drawing/2014/main" xmlns="" id="{6B45AAC6-C3D5-4EB2-A0CF-ECBA8379040D}"/>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780146A9-3310-4F56-9CC6-2099C6CC436A}"/>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sp>
        <p:nvSpPr>
          <p:cNvPr id="6" name="文本框 5">
            <a:extLst>
              <a:ext uri="{FF2B5EF4-FFF2-40B4-BE49-F238E27FC236}">
                <a16:creationId xmlns:a16="http://schemas.microsoft.com/office/drawing/2014/main" xmlns="" id="{49E0A77D-6AED-4DCF-B5E8-DD410D21B5F2}"/>
              </a:ext>
            </a:extLst>
          </p:cNvPr>
          <p:cNvSpPr txBox="1"/>
          <p:nvPr/>
        </p:nvSpPr>
        <p:spPr>
          <a:xfrm>
            <a:off x="879791" y="1672109"/>
            <a:ext cx="11099167" cy="4729837"/>
          </a:xfrm>
          <a:prstGeom prst="rect">
            <a:avLst/>
          </a:prstGeom>
          <a:noFill/>
        </p:spPr>
        <p:txBody>
          <a:bodyPr wrap="square" lIns="86376" tIns="43188" rIns="86376" bIns="43188" rtlCol="0">
            <a:spAutoFit/>
          </a:bodyPr>
          <a:lstStyle/>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something</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指令将当前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中的指令地址压入栈中，并且调用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后的子程序</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可以这样使用：</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t>CALL 404000             ;; </a:t>
            </a:r>
            <a:r>
              <a:rPr lang="zh-CN" altLang="zh-CN" sz="2000" dirty="0"/>
              <a:t>最常见</a:t>
            </a:r>
            <a:r>
              <a:rPr lang="en-US" altLang="zh-CN" sz="2000" dirty="0"/>
              <a:t>: CALL </a:t>
            </a:r>
            <a:r>
              <a:rPr lang="zh-CN" altLang="zh-CN" sz="2000" dirty="0"/>
              <a:t>地址</a:t>
            </a:r>
          </a:p>
          <a:p>
            <a:pPr>
              <a:lnSpc>
                <a:spcPct val="150000"/>
              </a:lnSpc>
            </a:pPr>
            <a:r>
              <a:rPr lang="en-US" altLang="zh-CN" sz="2000" dirty="0"/>
              <a:t>CALL EAX                   ;; CALL </a:t>
            </a:r>
            <a:r>
              <a:rPr lang="zh-CN" altLang="zh-CN" sz="2000" dirty="0"/>
              <a:t>寄存器</a:t>
            </a:r>
            <a:r>
              <a:rPr lang="en-US" altLang="zh-CN" sz="2000" dirty="0"/>
              <a:t> - </a:t>
            </a:r>
            <a:r>
              <a:rPr lang="zh-CN" altLang="zh-CN" sz="2000" dirty="0"/>
              <a:t>如果寄存器存的值为</a:t>
            </a:r>
            <a:r>
              <a:rPr lang="en-US" altLang="zh-CN" sz="2000" dirty="0"/>
              <a:t>404000</a:t>
            </a:r>
            <a:r>
              <a:rPr lang="zh-CN" altLang="zh-CN" sz="2000" dirty="0"/>
              <a:t>，那就等同于第一种情况</a:t>
            </a:r>
            <a:endParaRPr lang="en-US" altLang="zh-CN" sz="2000" dirty="0"/>
          </a:p>
          <a:p>
            <a:pPr>
              <a:lnSpc>
                <a:spcPct val="150000"/>
              </a:lnSpc>
            </a:pPr>
            <a:endParaRPr lang="en-US" altLang="zh-CN" sz="2000" dirty="0"/>
          </a:p>
          <a:p>
            <a:pPr>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 </a:t>
            </a:r>
          </a:p>
          <a:p>
            <a:pPr>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指令的功能是从一个代码区域中退出到调用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的指令处</a:t>
            </a:r>
          </a:p>
          <a:p>
            <a:pPr>
              <a:lnSpc>
                <a:spcPct val="150000"/>
              </a:lnSpc>
            </a:pP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878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5237" y="837929"/>
            <a:ext cx="2376266" cy="474140"/>
            <a:chOff x="5600802" y="837929"/>
            <a:chExt cx="160840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718328"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条件转移命令</a:t>
              </a:r>
            </a:p>
          </p:txBody>
        </p:sp>
      </p:grpSp>
      <p:sp>
        <p:nvSpPr>
          <p:cNvPr id="2" name="矩形 1">
            <a:extLst>
              <a:ext uri="{FF2B5EF4-FFF2-40B4-BE49-F238E27FC236}">
                <a16:creationId xmlns:a16="http://schemas.microsoft.com/office/drawing/2014/main" xmlns="" id="{C76A5B24-6B43-431C-B8F2-9F16B7BF13A1}"/>
              </a:ext>
            </a:extLst>
          </p:cNvPr>
          <p:cNvSpPr/>
          <p:nvPr/>
        </p:nvSpPr>
        <p:spPr>
          <a:xfrm>
            <a:off x="884238" y="1600101"/>
            <a:ext cx="5870518" cy="461665"/>
          </a:xfrm>
          <a:prstGeom prst="rect">
            <a:avLst/>
          </a:prstGeom>
        </p:spPr>
        <p:txBody>
          <a:bodyPr wrap="none">
            <a:spAutoFit/>
          </a:bodyPr>
          <a:lstStyle/>
          <a:p>
            <a:r>
              <a:rPr lang="en-US" altLang="zh-CN"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JXX</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当特定条件成立则跳往指定地址执行</a:t>
            </a:r>
          </a:p>
        </p:txBody>
      </p:sp>
      <p:grpSp>
        <p:nvGrpSpPr>
          <p:cNvPr id="32" name="组合 31">
            <a:extLst>
              <a:ext uri="{FF2B5EF4-FFF2-40B4-BE49-F238E27FC236}">
                <a16:creationId xmlns:a16="http://schemas.microsoft.com/office/drawing/2014/main" xmlns="" id="{2AC5586E-1DF3-4455-85CF-67EB6A249F3C}"/>
              </a:ext>
            </a:extLst>
          </p:cNvPr>
          <p:cNvGrpSpPr/>
          <p:nvPr/>
        </p:nvGrpSpPr>
        <p:grpSpPr>
          <a:xfrm>
            <a:off x="5522358" y="3328293"/>
            <a:ext cx="1814034" cy="1727651"/>
            <a:chOff x="5522358" y="3328293"/>
            <a:chExt cx="1814034" cy="1727651"/>
          </a:xfrm>
        </p:grpSpPr>
        <p:sp>
          <p:nvSpPr>
            <p:cNvPr id="3" name="五边形 2">
              <a:extLst>
                <a:ext uri="{FF2B5EF4-FFF2-40B4-BE49-F238E27FC236}">
                  <a16:creationId xmlns:a16="http://schemas.microsoft.com/office/drawing/2014/main" xmlns="" id="{BCE5BF3C-CB37-4363-A063-DCE6F354F31A}"/>
                </a:ext>
              </a:extLst>
            </p:cNvPr>
            <p:cNvSpPr/>
            <p:nvPr/>
          </p:nvSpPr>
          <p:spPr>
            <a:xfrm flipH="1">
              <a:off x="5522358" y="3328293"/>
              <a:ext cx="1814034" cy="1727651"/>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503E7027-9097-496E-97C7-38F21FB0C63C}"/>
                </a:ext>
              </a:extLst>
            </p:cNvPr>
            <p:cNvSpPr/>
            <p:nvPr/>
          </p:nvSpPr>
          <p:spPr>
            <a:xfrm>
              <a:off x="5977969" y="4048373"/>
              <a:ext cx="90281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常用</a:t>
              </a:r>
            </a:p>
          </p:txBody>
        </p:sp>
      </p:grpSp>
      <p:grpSp>
        <p:nvGrpSpPr>
          <p:cNvPr id="13" name="组合 12">
            <a:extLst>
              <a:ext uri="{FF2B5EF4-FFF2-40B4-BE49-F238E27FC236}">
                <a16:creationId xmlns:a16="http://schemas.microsoft.com/office/drawing/2014/main" xmlns="" id="{B1506D0A-EB00-4D6A-801F-CD65581DD058}"/>
              </a:ext>
            </a:extLst>
          </p:cNvPr>
          <p:cNvGrpSpPr/>
          <p:nvPr/>
        </p:nvGrpSpPr>
        <p:grpSpPr>
          <a:xfrm>
            <a:off x="4787900" y="2181982"/>
            <a:ext cx="1446666" cy="1377777"/>
            <a:chOff x="4787900" y="2181982"/>
            <a:chExt cx="1446666" cy="1377777"/>
          </a:xfrm>
        </p:grpSpPr>
        <p:sp>
          <p:nvSpPr>
            <p:cNvPr id="7" name="五边形 6">
              <a:extLst>
                <a:ext uri="{FF2B5EF4-FFF2-40B4-BE49-F238E27FC236}">
                  <a16:creationId xmlns:a16="http://schemas.microsoft.com/office/drawing/2014/main" xmlns="" id="{2A757DB9-FFDE-44EF-97AB-47165669DEC6}"/>
                </a:ext>
              </a:extLst>
            </p:cNvPr>
            <p:cNvSpPr/>
            <p:nvPr/>
          </p:nvSpPr>
          <p:spPr>
            <a:xfrm rot="2161107">
              <a:off x="4787900" y="2181982"/>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矩形 5">
              <a:extLst>
                <a:ext uri="{FF2B5EF4-FFF2-40B4-BE49-F238E27FC236}">
                  <a16:creationId xmlns:a16="http://schemas.microsoft.com/office/drawing/2014/main" xmlns="" id="{831313F6-04F4-46D1-B567-14117B435783}"/>
                </a:ext>
              </a:extLst>
            </p:cNvPr>
            <p:cNvSpPr/>
            <p:nvPr/>
          </p:nvSpPr>
          <p:spPr>
            <a:xfrm>
              <a:off x="5282021" y="2473580"/>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Z</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xmlns="" id="{B4EE80AA-A9FD-4712-96A3-34CF03F9BE82}"/>
                </a:ext>
              </a:extLst>
            </p:cNvPr>
            <p:cNvSpPr/>
            <p:nvPr/>
          </p:nvSpPr>
          <p:spPr>
            <a:xfrm>
              <a:off x="4935375" y="2905229"/>
              <a:ext cx="1104790"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rPr>
                <a:t>0</a:t>
              </a:r>
              <a:r>
                <a:rPr lang="zh-CN" altLang="en-US" sz="2000" dirty="0">
                  <a:solidFill>
                    <a:schemeClr val="bg1"/>
                  </a:solidFill>
                  <a:latin typeface="微软雅黑" panose="020B0503020204020204" pitchFamily="34" charset="-122"/>
                  <a:ea typeface="微软雅黑" panose="020B0503020204020204" pitchFamily="34" charset="-122"/>
                </a:rPr>
                <a:t>转移</a:t>
              </a:r>
            </a:p>
          </p:txBody>
        </p:sp>
      </p:grpSp>
      <p:grpSp>
        <p:nvGrpSpPr>
          <p:cNvPr id="14" name="组合 13">
            <a:extLst>
              <a:ext uri="{FF2B5EF4-FFF2-40B4-BE49-F238E27FC236}">
                <a16:creationId xmlns:a16="http://schemas.microsoft.com/office/drawing/2014/main" xmlns="" id="{8418DF33-F0D8-495F-9F80-DD8B6CF50816}"/>
              </a:ext>
            </a:extLst>
          </p:cNvPr>
          <p:cNvGrpSpPr/>
          <p:nvPr/>
        </p:nvGrpSpPr>
        <p:grpSpPr>
          <a:xfrm>
            <a:off x="6664763" y="2181790"/>
            <a:ext cx="1478095" cy="1377777"/>
            <a:chOff x="6664763" y="2181790"/>
            <a:chExt cx="1478095" cy="1377777"/>
          </a:xfrm>
        </p:grpSpPr>
        <p:sp>
          <p:nvSpPr>
            <p:cNvPr id="10" name="五边形 9">
              <a:extLst>
                <a:ext uri="{FF2B5EF4-FFF2-40B4-BE49-F238E27FC236}">
                  <a16:creationId xmlns:a16="http://schemas.microsoft.com/office/drawing/2014/main" xmlns="" id="{48EACBDC-4D17-4EBF-A0BD-2635E2B08DCC}"/>
                </a:ext>
              </a:extLst>
            </p:cNvPr>
            <p:cNvSpPr/>
            <p:nvPr/>
          </p:nvSpPr>
          <p:spPr>
            <a:xfrm rot="2161107">
              <a:off x="6696192" y="2181790"/>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矩形 18">
              <a:extLst>
                <a:ext uri="{FF2B5EF4-FFF2-40B4-BE49-F238E27FC236}">
                  <a16:creationId xmlns:a16="http://schemas.microsoft.com/office/drawing/2014/main" xmlns="" id="{1405C722-9118-403B-A622-05E439B39658}"/>
                </a:ext>
              </a:extLst>
            </p:cNvPr>
            <p:cNvSpPr/>
            <p:nvPr/>
          </p:nvSpPr>
          <p:spPr>
            <a:xfrm>
              <a:off x="7170697" y="2473580"/>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G</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xmlns="" id="{734F88FD-B5FA-48AC-A36F-EB67B0D5E2C4}"/>
                </a:ext>
              </a:extLst>
            </p:cNvPr>
            <p:cNvSpPr/>
            <p:nvPr/>
          </p:nvSpPr>
          <p:spPr>
            <a:xfrm>
              <a:off x="6664763" y="2892217"/>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大于则转移</a:t>
              </a:r>
            </a:p>
          </p:txBody>
        </p:sp>
      </p:grpSp>
      <p:grpSp>
        <p:nvGrpSpPr>
          <p:cNvPr id="15" name="组合 14">
            <a:extLst>
              <a:ext uri="{FF2B5EF4-FFF2-40B4-BE49-F238E27FC236}">
                <a16:creationId xmlns:a16="http://schemas.microsoft.com/office/drawing/2014/main" xmlns="" id="{AFC51CDC-7A76-4EF1-A13E-6D3D024761EC}"/>
              </a:ext>
            </a:extLst>
          </p:cNvPr>
          <p:cNvGrpSpPr/>
          <p:nvPr/>
        </p:nvGrpSpPr>
        <p:grpSpPr>
          <a:xfrm>
            <a:off x="7317221" y="4008848"/>
            <a:ext cx="1509633" cy="1377777"/>
            <a:chOff x="7317221" y="4008848"/>
            <a:chExt cx="1509633" cy="1377777"/>
          </a:xfrm>
        </p:grpSpPr>
        <p:sp>
          <p:nvSpPr>
            <p:cNvPr id="9" name="五边形 8">
              <a:extLst>
                <a:ext uri="{FF2B5EF4-FFF2-40B4-BE49-F238E27FC236}">
                  <a16:creationId xmlns:a16="http://schemas.microsoft.com/office/drawing/2014/main" xmlns="" id="{38E7F092-0866-442C-8530-48FA7F13A2B0}"/>
                </a:ext>
              </a:extLst>
            </p:cNvPr>
            <p:cNvSpPr/>
            <p:nvPr/>
          </p:nvSpPr>
          <p:spPr>
            <a:xfrm rot="2161107">
              <a:off x="7380188" y="4008848"/>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矩形 23">
              <a:extLst>
                <a:ext uri="{FF2B5EF4-FFF2-40B4-BE49-F238E27FC236}">
                  <a16:creationId xmlns:a16="http://schemas.microsoft.com/office/drawing/2014/main" xmlns="" id="{B421472D-AC33-4E27-8553-3C8EAFBD4CD7}"/>
                </a:ext>
              </a:extLst>
            </p:cNvPr>
            <p:cNvSpPr/>
            <p:nvPr/>
          </p:nvSpPr>
          <p:spPr>
            <a:xfrm>
              <a:off x="7823155" y="4276055"/>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xmlns="" id="{8E183281-7F4E-4672-A50E-32471FA9C384}"/>
                </a:ext>
              </a:extLst>
            </p:cNvPr>
            <p:cNvSpPr/>
            <p:nvPr/>
          </p:nvSpPr>
          <p:spPr>
            <a:xfrm>
              <a:off x="7317221" y="4694692"/>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小于则转移</a:t>
              </a:r>
            </a:p>
          </p:txBody>
        </p:sp>
      </p:grpSp>
      <p:grpSp>
        <p:nvGrpSpPr>
          <p:cNvPr id="31" name="组合 30">
            <a:extLst>
              <a:ext uri="{FF2B5EF4-FFF2-40B4-BE49-F238E27FC236}">
                <a16:creationId xmlns:a16="http://schemas.microsoft.com/office/drawing/2014/main" xmlns="" id="{66491CD9-6C48-4A15-858E-B80661ED5CD2}"/>
              </a:ext>
            </a:extLst>
          </p:cNvPr>
          <p:cNvGrpSpPr/>
          <p:nvPr/>
        </p:nvGrpSpPr>
        <p:grpSpPr>
          <a:xfrm>
            <a:off x="4167851" y="4004887"/>
            <a:ext cx="1542410" cy="1377777"/>
            <a:chOff x="4167851" y="4004887"/>
            <a:chExt cx="1542410" cy="1377777"/>
          </a:xfrm>
        </p:grpSpPr>
        <p:sp>
          <p:nvSpPr>
            <p:cNvPr id="8" name="五边形 7">
              <a:extLst>
                <a:ext uri="{FF2B5EF4-FFF2-40B4-BE49-F238E27FC236}">
                  <a16:creationId xmlns:a16="http://schemas.microsoft.com/office/drawing/2014/main" xmlns="" id="{DB0DF5B6-CEF2-4B9F-9D63-15726C236CC5}"/>
                </a:ext>
              </a:extLst>
            </p:cNvPr>
            <p:cNvSpPr/>
            <p:nvPr/>
          </p:nvSpPr>
          <p:spPr>
            <a:xfrm rot="2161107">
              <a:off x="4211836" y="4004887"/>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矩形 25">
              <a:extLst>
                <a:ext uri="{FF2B5EF4-FFF2-40B4-BE49-F238E27FC236}">
                  <a16:creationId xmlns:a16="http://schemas.microsoft.com/office/drawing/2014/main" xmlns="" id="{A76F659F-E2E5-4F25-BE10-5BA04746A622}"/>
                </a:ext>
              </a:extLst>
            </p:cNvPr>
            <p:cNvSpPr/>
            <p:nvPr/>
          </p:nvSpPr>
          <p:spPr>
            <a:xfrm>
              <a:off x="4673785" y="4276055"/>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xmlns="" id="{539B1251-AE12-4DA0-9727-06A26A959186}"/>
                </a:ext>
              </a:extLst>
            </p:cNvPr>
            <p:cNvSpPr/>
            <p:nvPr/>
          </p:nvSpPr>
          <p:spPr>
            <a:xfrm>
              <a:off x="4167851" y="4694692"/>
              <a:ext cx="1542410"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取相反条件 </a:t>
              </a:r>
            </a:p>
          </p:txBody>
        </p:sp>
      </p:grpSp>
      <p:grpSp>
        <p:nvGrpSpPr>
          <p:cNvPr id="30" name="组合 29">
            <a:extLst>
              <a:ext uri="{FF2B5EF4-FFF2-40B4-BE49-F238E27FC236}">
                <a16:creationId xmlns:a16="http://schemas.microsoft.com/office/drawing/2014/main" xmlns="" id="{F2E2D3AB-4308-48FA-8C5B-B0A600836E87}"/>
              </a:ext>
            </a:extLst>
          </p:cNvPr>
          <p:cNvGrpSpPr/>
          <p:nvPr/>
        </p:nvGrpSpPr>
        <p:grpSpPr>
          <a:xfrm>
            <a:off x="5734252" y="5190876"/>
            <a:ext cx="1472502" cy="1377777"/>
            <a:chOff x="5734252" y="5151799"/>
            <a:chExt cx="1472502" cy="1377777"/>
          </a:xfrm>
        </p:grpSpPr>
        <p:sp>
          <p:nvSpPr>
            <p:cNvPr id="11" name="五边形 10">
              <a:extLst>
                <a:ext uri="{FF2B5EF4-FFF2-40B4-BE49-F238E27FC236}">
                  <a16:creationId xmlns:a16="http://schemas.microsoft.com/office/drawing/2014/main" xmlns="" id="{CE20854F-EBC7-435D-B19F-3BDB01594D29}"/>
                </a:ext>
              </a:extLst>
            </p:cNvPr>
            <p:cNvSpPr/>
            <p:nvPr/>
          </p:nvSpPr>
          <p:spPr>
            <a:xfrm rot="2161107">
              <a:off x="5760088" y="5151799"/>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矩形 27">
              <a:extLst>
                <a:ext uri="{FF2B5EF4-FFF2-40B4-BE49-F238E27FC236}">
                  <a16:creationId xmlns:a16="http://schemas.microsoft.com/office/drawing/2014/main" xmlns="" id="{5ABC7382-2F82-42B9-B12D-F0AB042B6286}"/>
                </a:ext>
              </a:extLst>
            </p:cNvPr>
            <p:cNvSpPr/>
            <p:nvPr/>
          </p:nvSpPr>
          <p:spPr>
            <a:xfrm>
              <a:off x="6240186" y="5412521"/>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E</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xmlns="" id="{493CC8D7-4624-45CB-B642-30F67A18AE1A}"/>
                </a:ext>
              </a:extLst>
            </p:cNvPr>
            <p:cNvSpPr/>
            <p:nvPr/>
          </p:nvSpPr>
          <p:spPr>
            <a:xfrm>
              <a:off x="5734252" y="5831158"/>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等于则转移</a:t>
              </a:r>
            </a:p>
          </p:txBody>
        </p:sp>
      </p:grpSp>
    </p:spTree>
    <p:extLst>
      <p:ext uri="{BB962C8B-B14F-4D97-AF65-F5344CB8AC3E}">
        <p14:creationId xmlns:p14="http://schemas.microsoft.com/office/powerpoint/2010/main" val="9215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anim calcmode="lin" valueType="num">
                                      <p:cBhvr>
                                        <p:cTn id="16" dur="500" fill="hold"/>
                                        <p:tgtEl>
                                          <p:spTgt spid="32"/>
                                        </p:tgtEl>
                                        <p:attrNameLst>
                                          <p:attrName>ppt_x</p:attrName>
                                        </p:attrNameLst>
                                      </p:cBhvr>
                                      <p:tavLst>
                                        <p:tav tm="0">
                                          <p:val>
                                            <p:strVal val="#ppt_x"/>
                                          </p:val>
                                        </p:tav>
                                        <p:tav tm="100000">
                                          <p:val>
                                            <p:strVal val="#ppt_x"/>
                                          </p:val>
                                        </p:tav>
                                      </p:tavLst>
                                    </p:anim>
                                    <p:anim calcmode="lin" valueType="num">
                                      <p:cBhvr>
                                        <p:cTn id="17" dur="500" fill="hold"/>
                                        <p:tgtEl>
                                          <p:spTgt spid="3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1" presetClass="entr" presetSubtype="2"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2)">
                                      <p:cBhvr>
                                        <p:cTn id="21" dur="1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2"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2)">
                                      <p:cBhvr>
                                        <p:cTn id="26" dur="1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heel(2)">
                                      <p:cBhvr>
                                        <p:cTn id="31" dur="1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2"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2)">
                                      <p:cBhvr>
                                        <p:cTn id="36" dur="1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2"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heel(2)">
                                      <p:cBhvr>
                                        <p:cTn id="41"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071097" y="837929"/>
            <a:ext cx="2646879" cy="474140"/>
            <a:chOff x="5510007" y="837929"/>
            <a:chExt cx="1791568"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flipH="1">
              <a:off x="5510007"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字符串操作指令集</a:t>
              </a:r>
            </a:p>
          </p:txBody>
        </p:sp>
      </p:grpSp>
      <p:grpSp>
        <p:nvGrpSpPr>
          <p:cNvPr id="22" name="组合 21">
            <a:extLst>
              <a:ext uri="{FF2B5EF4-FFF2-40B4-BE49-F238E27FC236}">
                <a16:creationId xmlns:a16="http://schemas.microsoft.com/office/drawing/2014/main" xmlns="" id="{4F8EF5AC-F356-410E-AE89-2F7E9032EF96}"/>
              </a:ext>
            </a:extLst>
          </p:cNvPr>
          <p:cNvGrpSpPr/>
          <p:nvPr/>
        </p:nvGrpSpPr>
        <p:grpSpPr>
          <a:xfrm>
            <a:off x="1028775" y="1895785"/>
            <a:ext cx="6429375" cy="789669"/>
            <a:chOff x="1854226" y="1895785"/>
            <a:chExt cx="6429375" cy="789669"/>
          </a:xfrm>
        </p:grpSpPr>
        <p:grpSp>
          <p:nvGrpSpPr>
            <p:cNvPr id="18" name="组合 17">
              <a:extLst>
                <a:ext uri="{FF2B5EF4-FFF2-40B4-BE49-F238E27FC236}">
                  <a16:creationId xmlns:a16="http://schemas.microsoft.com/office/drawing/2014/main" xmlns="" id="{50005B7C-3B84-4B9A-98D7-D6706951EB6B}"/>
                </a:ext>
              </a:extLst>
            </p:cNvPr>
            <p:cNvGrpSpPr/>
            <p:nvPr/>
          </p:nvGrpSpPr>
          <p:grpSpPr>
            <a:xfrm>
              <a:off x="1854226" y="1895785"/>
              <a:ext cx="6429375" cy="789669"/>
              <a:chOff x="2072890" y="1875666"/>
              <a:chExt cx="6429375" cy="789669"/>
            </a:xfrm>
          </p:grpSpPr>
          <p:sp>
            <p:nvSpPr>
              <p:cNvPr id="17" name="矩形 16">
                <a:extLst>
                  <a:ext uri="{FF2B5EF4-FFF2-40B4-BE49-F238E27FC236}">
                    <a16:creationId xmlns:a16="http://schemas.microsoft.com/office/drawing/2014/main" xmlns="" id="{12CE0740-9D2F-44F4-AE41-7A0B0F28F7BB}"/>
                  </a:ext>
                </a:extLst>
              </p:cNvPr>
              <p:cNvSpPr/>
              <p:nvPr/>
            </p:nvSpPr>
            <p:spPr>
              <a:xfrm>
                <a:off x="2072890" y="1875666"/>
                <a:ext cx="6264696" cy="660539"/>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DC654BC9-E6D8-4392-8575-7F345568564D}"/>
                  </a:ext>
                </a:extLst>
              </p:cNvPr>
              <p:cNvSpPr/>
              <p:nvPr/>
            </p:nvSpPr>
            <p:spPr>
              <a:xfrm>
                <a:off x="2237569" y="2004796"/>
                <a:ext cx="6264696" cy="6605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xmlns="" id="{5298EDDE-553A-4B98-A316-83CD33013E1C}"/>
                </a:ext>
              </a:extLst>
            </p:cNvPr>
            <p:cNvSpPr/>
            <p:nvPr/>
          </p:nvSpPr>
          <p:spPr>
            <a:xfrm>
              <a:off x="2756967" y="2149854"/>
              <a:ext cx="5170518"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MOVSB,MOVSW,MOVSD: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字符串传送指令</a:t>
              </a:r>
            </a:p>
          </p:txBody>
        </p:sp>
      </p:grpSp>
      <p:grpSp>
        <p:nvGrpSpPr>
          <p:cNvPr id="41" name="组合 40">
            <a:extLst>
              <a:ext uri="{FF2B5EF4-FFF2-40B4-BE49-F238E27FC236}">
                <a16:creationId xmlns:a16="http://schemas.microsoft.com/office/drawing/2014/main" xmlns="" id="{C7863745-4124-4746-A3AF-9A17DDDD4D21}"/>
              </a:ext>
            </a:extLst>
          </p:cNvPr>
          <p:cNvGrpSpPr/>
          <p:nvPr/>
        </p:nvGrpSpPr>
        <p:grpSpPr>
          <a:xfrm>
            <a:off x="1028775" y="4048373"/>
            <a:ext cx="6429375" cy="789669"/>
            <a:chOff x="1854226" y="1895785"/>
            <a:chExt cx="6429375" cy="789669"/>
          </a:xfrm>
        </p:grpSpPr>
        <p:grpSp>
          <p:nvGrpSpPr>
            <p:cNvPr id="42" name="组合 41">
              <a:extLst>
                <a:ext uri="{FF2B5EF4-FFF2-40B4-BE49-F238E27FC236}">
                  <a16:creationId xmlns:a16="http://schemas.microsoft.com/office/drawing/2014/main" xmlns="" id="{B3102351-7464-4FB7-BA09-96CB32B8D34E}"/>
                </a:ext>
              </a:extLst>
            </p:cNvPr>
            <p:cNvGrpSpPr/>
            <p:nvPr/>
          </p:nvGrpSpPr>
          <p:grpSpPr>
            <a:xfrm>
              <a:off x="1854226" y="1895785"/>
              <a:ext cx="6429375" cy="789669"/>
              <a:chOff x="2072890" y="1875666"/>
              <a:chExt cx="6429375" cy="789669"/>
            </a:xfrm>
          </p:grpSpPr>
          <p:sp>
            <p:nvSpPr>
              <p:cNvPr id="44" name="矩形 43">
                <a:extLst>
                  <a:ext uri="{FF2B5EF4-FFF2-40B4-BE49-F238E27FC236}">
                    <a16:creationId xmlns:a16="http://schemas.microsoft.com/office/drawing/2014/main" xmlns="" id="{F3F8DE5B-4622-4A71-AAB4-C7B24EB57BD1}"/>
                  </a:ext>
                </a:extLst>
              </p:cNvPr>
              <p:cNvSpPr/>
              <p:nvPr/>
            </p:nvSpPr>
            <p:spPr>
              <a:xfrm>
                <a:off x="2072890" y="1875666"/>
                <a:ext cx="6264696" cy="660539"/>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9BEAB09F-CA9A-4267-88BE-8C32F3DF4AD4}"/>
                  </a:ext>
                </a:extLst>
              </p:cNvPr>
              <p:cNvSpPr/>
              <p:nvPr/>
            </p:nvSpPr>
            <p:spPr>
              <a:xfrm>
                <a:off x="2237569" y="2004796"/>
                <a:ext cx="6264696" cy="6605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 name="矩形 42">
              <a:extLst>
                <a:ext uri="{FF2B5EF4-FFF2-40B4-BE49-F238E27FC236}">
                  <a16:creationId xmlns:a16="http://schemas.microsoft.com/office/drawing/2014/main" xmlns="" id="{BAA9B23A-5CBC-4854-871A-D1DB19E9C5AC}"/>
                </a:ext>
              </a:extLst>
            </p:cNvPr>
            <p:cNvSpPr/>
            <p:nvPr/>
          </p:nvSpPr>
          <p:spPr>
            <a:xfrm>
              <a:off x="2756967" y="2149854"/>
              <a:ext cx="3868495"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SCASB,SCASW: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字符串搜索指令</a:t>
              </a:r>
            </a:p>
          </p:txBody>
        </p:sp>
      </p:grpSp>
      <p:grpSp>
        <p:nvGrpSpPr>
          <p:cNvPr id="46" name="组合 45">
            <a:extLst>
              <a:ext uri="{FF2B5EF4-FFF2-40B4-BE49-F238E27FC236}">
                <a16:creationId xmlns:a16="http://schemas.microsoft.com/office/drawing/2014/main" xmlns="" id="{1321CB63-2D95-4936-822F-6DDF6AFC6C5D}"/>
              </a:ext>
            </a:extLst>
          </p:cNvPr>
          <p:cNvGrpSpPr/>
          <p:nvPr/>
        </p:nvGrpSpPr>
        <p:grpSpPr>
          <a:xfrm>
            <a:off x="5256584" y="2945929"/>
            <a:ext cx="6429375" cy="789669"/>
            <a:chOff x="1854226" y="1895785"/>
            <a:chExt cx="6429375" cy="789669"/>
          </a:xfrm>
        </p:grpSpPr>
        <p:grpSp>
          <p:nvGrpSpPr>
            <p:cNvPr id="47" name="组合 46">
              <a:extLst>
                <a:ext uri="{FF2B5EF4-FFF2-40B4-BE49-F238E27FC236}">
                  <a16:creationId xmlns:a16="http://schemas.microsoft.com/office/drawing/2014/main" xmlns="" id="{09D8EBDC-B144-4BD0-8309-BA8A9CB5A762}"/>
                </a:ext>
              </a:extLst>
            </p:cNvPr>
            <p:cNvGrpSpPr/>
            <p:nvPr/>
          </p:nvGrpSpPr>
          <p:grpSpPr>
            <a:xfrm>
              <a:off x="1854226" y="1895785"/>
              <a:ext cx="6429375" cy="789669"/>
              <a:chOff x="2072890" y="1875666"/>
              <a:chExt cx="6429375" cy="789669"/>
            </a:xfrm>
          </p:grpSpPr>
          <p:sp>
            <p:nvSpPr>
              <p:cNvPr id="49" name="矩形 48">
                <a:extLst>
                  <a:ext uri="{FF2B5EF4-FFF2-40B4-BE49-F238E27FC236}">
                    <a16:creationId xmlns:a16="http://schemas.microsoft.com/office/drawing/2014/main" xmlns="" id="{D3E9023D-28E0-4EE5-92DD-A61571DA5D29}"/>
                  </a:ext>
                </a:extLst>
              </p:cNvPr>
              <p:cNvSpPr/>
              <p:nvPr/>
            </p:nvSpPr>
            <p:spPr>
              <a:xfrm>
                <a:off x="2072890" y="1875666"/>
                <a:ext cx="6264696" cy="6605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xmlns="" id="{FFEA6673-1210-4B49-B054-44E75D396543}"/>
                  </a:ext>
                </a:extLst>
              </p:cNvPr>
              <p:cNvSpPr/>
              <p:nvPr/>
            </p:nvSpPr>
            <p:spPr>
              <a:xfrm>
                <a:off x="2237569" y="2004796"/>
                <a:ext cx="6264696" cy="660539"/>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a:extLst>
                <a:ext uri="{FF2B5EF4-FFF2-40B4-BE49-F238E27FC236}">
                  <a16:creationId xmlns:a16="http://schemas.microsoft.com/office/drawing/2014/main" xmlns="" id="{F13C2320-2D3D-4422-B036-5FD6EA1B8979}"/>
                </a:ext>
              </a:extLst>
            </p:cNvPr>
            <p:cNvSpPr/>
            <p:nvPr/>
          </p:nvSpPr>
          <p:spPr>
            <a:xfrm>
              <a:off x="2756967" y="2149854"/>
              <a:ext cx="4872359"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CMPSB,CMPSW,CMPSD: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字符串比较指令</a:t>
              </a:r>
            </a:p>
          </p:txBody>
        </p:sp>
      </p:grpSp>
      <p:grpSp>
        <p:nvGrpSpPr>
          <p:cNvPr id="51" name="组合 50">
            <a:extLst>
              <a:ext uri="{FF2B5EF4-FFF2-40B4-BE49-F238E27FC236}">
                <a16:creationId xmlns:a16="http://schemas.microsoft.com/office/drawing/2014/main" xmlns="" id="{88717D0B-1F2E-417B-8804-DE4B2763D3F9}"/>
              </a:ext>
            </a:extLst>
          </p:cNvPr>
          <p:cNvGrpSpPr/>
          <p:nvPr/>
        </p:nvGrpSpPr>
        <p:grpSpPr>
          <a:xfrm>
            <a:off x="4895403" y="5098517"/>
            <a:ext cx="6790556" cy="789669"/>
            <a:chOff x="1493045" y="1895785"/>
            <a:chExt cx="6790556" cy="789669"/>
          </a:xfrm>
        </p:grpSpPr>
        <p:grpSp>
          <p:nvGrpSpPr>
            <p:cNvPr id="52" name="组合 51">
              <a:extLst>
                <a:ext uri="{FF2B5EF4-FFF2-40B4-BE49-F238E27FC236}">
                  <a16:creationId xmlns:a16="http://schemas.microsoft.com/office/drawing/2014/main" xmlns="" id="{C3C52965-1218-4C25-8A3F-D47C1D75728E}"/>
                </a:ext>
              </a:extLst>
            </p:cNvPr>
            <p:cNvGrpSpPr/>
            <p:nvPr/>
          </p:nvGrpSpPr>
          <p:grpSpPr>
            <a:xfrm>
              <a:off x="1493045" y="1895785"/>
              <a:ext cx="6790556" cy="789669"/>
              <a:chOff x="1711709" y="1875666"/>
              <a:chExt cx="6790556" cy="789669"/>
            </a:xfrm>
          </p:grpSpPr>
          <p:sp>
            <p:nvSpPr>
              <p:cNvPr id="54" name="矩形 53">
                <a:extLst>
                  <a:ext uri="{FF2B5EF4-FFF2-40B4-BE49-F238E27FC236}">
                    <a16:creationId xmlns:a16="http://schemas.microsoft.com/office/drawing/2014/main" xmlns="" id="{0561E450-6B5C-42CB-ABE3-E93917A186BA}"/>
                  </a:ext>
                </a:extLst>
              </p:cNvPr>
              <p:cNvSpPr/>
              <p:nvPr/>
            </p:nvSpPr>
            <p:spPr>
              <a:xfrm>
                <a:off x="1711709" y="1875666"/>
                <a:ext cx="6625877" cy="6605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xmlns="" id="{08CEE975-C449-4075-9A55-9A3BFD59F63E}"/>
                  </a:ext>
                </a:extLst>
              </p:cNvPr>
              <p:cNvSpPr/>
              <p:nvPr/>
            </p:nvSpPr>
            <p:spPr>
              <a:xfrm>
                <a:off x="1876388" y="2004796"/>
                <a:ext cx="6625877" cy="660539"/>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a:extLst>
                <a:ext uri="{FF2B5EF4-FFF2-40B4-BE49-F238E27FC236}">
                  <a16:creationId xmlns:a16="http://schemas.microsoft.com/office/drawing/2014/main" xmlns="" id="{2C1E9485-C07F-42E6-B382-37E5D97DDD4E}"/>
                </a:ext>
              </a:extLst>
            </p:cNvPr>
            <p:cNvSpPr/>
            <p:nvPr/>
          </p:nvSpPr>
          <p:spPr>
            <a:xfrm>
              <a:off x="1798901" y="2149854"/>
              <a:ext cx="6461449"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LODSB,LODSW,STOSB,STOSW: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字符串载入或存贮指令</a:t>
              </a:r>
            </a:p>
          </p:txBody>
        </p:sp>
      </p:grpSp>
    </p:spTree>
    <p:extLst>
      <p:ext uri="{BB962C8B-B14F-4D97-AF65-F5344CB8AC3E}">
        <p14:creationId xmlns:p14="http://schemas.microsoft.com/office/powerpoint/2010/main" val="234858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1+#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1+#ppt_w/2"/>
                                          </p:val>
                                        </p:tav>
                                        <p:tav tm="100000">
                                          <p:val>
                                            <p:strVal val="#ppt_x"/>
                                          </p:val>
                                        </p:tav>
                                      </p:tavLst>
                                    </p:anim>
                                    <p:anim calcmode="lin" valueType="num">
                                      <p:cBhvr additive="base">
                                        <p:cTn id="3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函数调用示例</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EFCD2D8B-A26E-44BE-8D60-02066AA39DEC}"/>
              </a:ext>
            </a:extLst>
          </p:cNvPr>
          <p:cNvGrpSpPr/>
          <p:nvPr/>
        </p:nvGrpSpPr>
        <p:grpSpPr>
          <a:xfrm>
            <a:off x="2819428" y="930130"/>
            <a:ext cx="7685897" cy="1177478"/>
            <a:chOff x="2025743" y="3151348"/>
            <a:chExt cx="9339093" cy="2237208"/>
          </a:xfrm>
        </p:grpSpPr>
        <p:grpSp>
          <p:nvGrpSpPr>
            <p:cNvPr id="5" name="组合 4">
              <a:extLst>
                <a:ext uri="{FF2B5EF4-FFF2-40B4-BE49-F238E27FC236}">
                  <a16:creationId xmlns:a16="http://schemas.microsoft.com/office/drawing/2014/main" xmlns="" id="{D61C7D4D-59A8-4EA3-B19A-1E3E61BC600A}"/>
                </a:ext>
              </a:extLst>
            </p:cNvPr>
            <p:cNvGrpSpPr/>
            <p:nvPr/>
          </p:nvGrpSpPr>
          <p:grpSpPr>
            <a:xfrm>
              <a:off x="2025743" y="3151348"/>
              <a:ext cx="9012144" cy="1368152"/>
              <a:chOff x="2025743" y="3151348"/>
              <a:chExt cx="9012144" cy="1368152"/>
            </a:xfrm>
          </p:grpSpPr>
          <p:sp>
            <p:nvSpPr>
              <p:cNvPr id="3" name="矩形: 圆角 2">
                <a:extLst>
                  <a:ext uri="{FF2B5EF4-FFF2-40B4-BE49-F238E27FC236}">
                    <a16:creationId xmlns:a16="http://schemas.microsoft.com/office/drawing/2014/main" xmlns="" id="{0FE0C827-1134-433D-A1A4-E91EB3EF9DF3}"/>
                  </a:ext>
                </a:extLst>
              </p:cNvPr>
              <p:cNvSpPr/>
              <p:nvPr/>
            </p:nvSpPr>
            <p:spPr>
              <a:xfrm>
                <a:off x="2180903" y="3256285"/>
                <a:ext cx="8712968" cy="1152128"/>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xmlns="" id="{A9844954-E0B1-4981-86D5-36E77C2577DE}"/>
                  </a:ext>
                </a:extLst>
              </p:cNvPr>
              <p:cNvSpPr/>
              <p:nvPr/>
            </p:nvSpPr>
            <p:spPr>
              <a:xfrm>
                <a:off x="2025743" y="3151348"/>
                <a:ext cx="9012144" cy="1368152"/>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xmlns="" id="{FB6C00C5-3178-4462-AF93-CFC6145076AC}"/>
                </a:ext>
              </a:extLst>
            </p:cNvPr>
            <p:cNvSpPr/>
            <p:nvPr/>
          </p:nvSpPr>
          <p:spPr>
            <a:xfrm>
              <a:off x="2352692" y="3232318"/>
              <a:ext cx="9012144" cy="2156238"/>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一个简单的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语言程序（</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控制台程序），如下：</a:t>
              </a:r>
            </a:p>
          </p:txBody>
        </p:sp>
      </p:grpSp>
      <p:grpSp>
        <p:nvGrpSpPr>
          <p:cNvPr id="11" name="组合 10">
            <a:extLst>
              <a:ext uri="{FF2B5EF4-FFF2-40B4-BE49-F238E27FC236}">
                <a16:creationId xmlns:a16="http://schemas.microsoft.com/office/drawing/2014/main" xmlns="" id="{716DEDEB-392E-499C-81FC-7DA5F234EC9A}"/>
              </a:ext>
            </a:extLst>
          </p:cNvPr>
          <p:cNvGrpSpPr/>
          <p:nvPr/>
        </p:nvGrpSpPr>
        <p:grpSpPr>
          <a:xfrm>
            <a:off x="6033853" y="1973682"/>
            <a:ext cx="5796122" cy="4952114"/>
            <a:chOff x="6033853" y="1973682"/>
            <a:chExt cx="7075223" cy="4952114"/>
          </a:xfrm>
        </p:grpSpPr>
        <p:sp>
          <p:nvSpPr>
            <p:cNvPr id="8" name="矩形 7">
              <a:extLst>
                <a:ext uri="{FF2B5EF4-FFF2-40B4-BE49-F238E27FC236}">
                  <a16:creationId xmlns:a16="http://schemas.microsoft.com/office/drawing/2014/main" xmlns="" id="{16EDA13F-2B5C-4017-AFDE-A1BD0EAF1881}"/>
                </a:ext>
              </a:extLst>
            </p:cNvPr>
            <p:cNvSpPr/>
            <p:nvPr/>
          </p:nvSpPr>
          <p:spPr>
            <a:xfrm>
              <a:off x="6033853" y="1973682"/>
              <a:ext cx="5668840" cy="4893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xmlns="" id="{DC68AF5F-E239-46AA-AE54-9A317B9C3025}"/>
                </a:ext>
              </a:extLst>
            </p:cNvPr>
            <p:cNvSpPr/>
            <p:nvPr/>
          </p:nvSpPr>
          <p:spPr>
            <a:xfrm>
              <a:off x="6679701" y="2032149"/>
              <a:ext cx="6429375" cy="4893647"/>
            </a:xfrm>
            <a:prstGeom prst="rect">
              <a:avLst/>
            </a:prstGeom>
          </p:spPr>
          <p:txBody>
            <a:bodyPr>
              <a:spAutoFit/>
            </a:bodyPr>
            <a:lstStyle/>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#include </a:t>
              </a:r>
              <a:r>
                <a:rPr lang="en-US" altLang="zh-CN" sz="240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&lt;iostream&gt;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add(</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kern="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z=0;</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return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void</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n=0;</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n=add(1,3);</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kern="0" dirty="0" err="1">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kern="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50" name="Picture 2" descr="http://www.hackbase.com/data/attachment/portal/201702/16/JZ62x2CyhHE5p45CwwHrEh.jpg">
            <a:extLst>
              <a:ext uri="{FF2B5EF4-FFF2-40B4-BE49-F238E27FC236}">
                <a16:creationId xmlns:a16="http://schemas.microsoft.com/office/drawing/2014/main" xmlns="" id="{A09747CA-72D2-4273-B400-6565DB674898}"/>
              </a:ext>
            </a:extLst>
          </p:cNvPr>
          <p:cNvPicPr>
            <a:picLocks noChangeAspect="1" noChangeArrowheads="1"/>
          </p:cNvPicPr>
          <p:nvPr/>
        </p:nvPicPr>
        <p:blipFill rotWithShape="1">
          <a:blip r:embed="rId2">
            <a:clrChange>
              <a:clrFrom>
                <a:srgbClr val="E6F1F3"/>
              </a:clrFrom>
              <a:clrTo>
                <a:srgbClr val="E6F1F3">
                  <a:alpha val="0"/>
                </a:srgbClr>
              </a:clrTo>
            </a:clrChange>
            <a:extLst>
              <a:ext uri="{28A0092B-C50C-407E-A947-70E740481C1C}">
                <a14:useLocalDpi xmlns:a14="http://schemas.microsoft.com/office/drawing/2010/main" val="0"/>
              </a:ext>
            </a:extLst>
          </a:blip>
          <a:srcRect t="6341" r="4158"/>
          <a:stretch/>
        </p:blipFill>
        <p:spPr bwMode="auto">
          <a:xfrm>
            <a:off x="2783947" y="2476071"/>
            <a:ext cx="3249907"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 calcmode="lin" valueType="num">
                                      <p:cBhvr>
                                        <p:cTn id="13" dur="500" fill="hold"/>
                                        <p:tgtEl>
                                          <p:spTgt spid="2050"/>
                                        </p:tgtEl>
                                        <p:attrNameLst>
                                          <p:attrName>style.rotation</p:attrName>
                                        </p:attrNameLst>
                                      </p:cBhvr>
                                      <p:tavLst>
                                        <p:tav tm="0">
                                          <p:val>
                                            <p:fltVal val="360"/>
                                          </p:val>
                                        </p:tav>
                                        <p:tav tm="100000">
                                          <p:val>
                                            <p:fltVal val="0"/>
                                          </p:val>
                                        </p:tav>
                                      </p:tavLst>
                                    </p:anim>
                                    <p:animEffect transition="in" filter="fade">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xmlns="" id="{B6043767-DC6B-4254-9127-2CD5CBDB1CF9}"/>
              </a:ext>
            </a:extLst>
          </p:cNvPr>
          <p:cNvSpPr/>
          <p:nvPr/>
        </p:nvSpPr>
        <p:spPr>
          <a:xfrm>
            <a:off x="1596519" y="519407"/>
            <a:ext cx="10390565" cy="2241960"/>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中，使用调试模式，可以通过</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右键</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转到反汇编</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看所写程序的汇编代码。</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具体做法如下：</a:t>
            </a:r>
            <a:b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1846E06B-3B3E-498E-85A2-6483E36ACF8D}"/>
              </a:ext>
            </a:extLst>
          </p:cNvPr>
          <p:cNvGrpSpPr/>
          <p:nvPr/>
        </p:nvGrpSpPr>
        <p:grpSpPr>
          <a:xfrm>
            <a:off x="1748855" y="2392189"/>
            <a:ext cx="4680520" cy="1804638"/>
            <a:chOff x="1718702" y="2279990"/>
            <a:chExt cx="4369742" cy="1804638"/>
          </a:xfrm>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1718702" y="2279990"/>
              <a:ext cx="4369742"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FE2BD1DD-FF36-4872-9C31-1D626FBDE751}"/>
                </a:ext>
              </a:extLst>
            </p:cNvPr>
            <p:cNvSpPr/>
            <p:nvPr/>
          </p:nvSpPr>
          <p:spPr>
            <a:xfrm>
              <a:off x="1913871" y="2766810"/>
              <a:ext cx="3979403" cy="830997"/>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、在主函数中设置一个断点，比如在</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该行代码处。</a:t>
              </a:r>
            </a:p>
          </p:txBody>
        </p:sp>
      </p:grpSp>
      <p:grpSp>
        <p:nvGrpSpPr>
          <p:cNvPr id="6" name="组合 5">
            <a:extLst>
              <a:ext uri="{FF2B5EF4-FFF2-40B4-BE49-F238E27FC236}">
                <a16:creationId xmlns:a16="http://schemas.microsoft.com/office/drawing/2014/main" xmlns="" id="{9118F1E8-73F7-441C-AC0C-0D47566E9D2E}"/>
              </a:ext>
            </a:extLst>
          </p:cNvPr>
          <p:cNvGrpSpPr/>
          <p:nvPr/>
        </p:nvGrpSpPr>
        <p:grpSpPr>
          <a:xfrm>
            <a:off x="1760048" y="4485452"/>
            <a:ext cx="2023640" cy="1804637"/>
            <a:chOff x="1729895" y="4373253"/>
            <a:chExt cx="2023640" cy="1804637"/>
          </a:xfrm>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1729895" y="4373253"/>
              <a:ext cx="2023640" cy="1804637"/>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548F6296-DB91-416E-A0BD-E6FA0F248317}"/>
                </a:ext>
              </a:extLst>
            </p:cNvPr>
            <p:cNvSpPr/>
            <p:nvPr/>
          </p:nvSpPr>
          <p:spPr>
            <a:xfrm>
              <a:off x="1914568" y="4675406"/>
              <a:ext cx="1654293" cy="1200329"/>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、按</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F5</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进入调试状态。</a:t>
              </a:r>
            </a:p>
          </p:txBody>
        </p:sp>
      </p:grpSp>
      <p:grpSp>
        <p:nvGrpSpPr>
          <p:cNvPr id="7" name="组合 6">
            <a:extLst>
              <a:ext uri="{FF2B5EF4-FFF2-40B4-BE49-F238E27FC236}">
                <a16:creationId xmlns:a16="http://schemas.microsoft.com/office/drawing/2014/main" xmlns="" id="{58ED349F-D01B-4631-8936-A2B17D94187F}"/>
              </a:ext>
            </a:extLst>
          </p:cNvPr>
          <p:cNvGrpSpPr/>
          <p:nvPr/>
        </p:nvGrpSpPr>
        <p:grpSpPr>
          <a:xfrm>
            <a:off x="4030596" y="4485450"/>
            <a:ext cx="2398779" cy="1804638"/>
            <a:chOff x="4075997" y="4390012"/>
            <a:chExt cx="2398779" cy="1804638"/>
          </a:xfrm>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4075997" y="4390012"/>
              <a:ext cx="2398779" cy="1804638"/>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xmlns="" id="{0A1CB868-9D88-4983-BCA1-47CC8C04698A}"/>
                </a:ext>
              </a:extLst>
            </p:cNvPr>
            <p:cNvSpPr/>
            <p:nvPr/>
          </p:nvSpPr>
          <p:spPr>
            <a:xfrm>
              <a:off x="4184249" y="4624990"/>
              <a:ext cx="2218410" cy="1569660"/>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点右键，选择“转到反汇编”。</a:t>
              </a:r>
              <a:b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0" name="组合 9">
            <a:extLst>
              <a:ext uri="{FF2B5EF4-FFF2-40B4-BE49-F238E27FC236}">
                <a16:creationId xmlns:a16="http://schemas.microsoft.com/office/drawing/2014/main" xmlns="" id="{91E62E99-8ED6-4BF7-8335-33450FA2B5A1}"/>
              </a:ext>
            </a:extLst>
          </p:cNvPr>
          <p:cNvGrpSpPr/>
          <p:nvPr/>
        </p:nvGrpSpPr>
        <p:grpSpPr>
          <a:xfrm>
            <a:off x="6706125" y="1622445"/>
            <a:ext cx="5433295" cy="5090797"/>
            <a:chOff x="7509495" y="2320181"/>
            <a:chExt cx="4528184" cy="4320480"/>
          </a:xfrm>
        </p:grpSpPr>
        <p:sp>
          <p:nvSpPr>
            <p:cNvPr id="8" name="文本框 7">
              <a:extLst>
                <a:ext uri="{FF2B5EF4-FFF2-40B4-BE49-F238E27FC236}">
                  <a16:creationId xmlns:a16="http://schemas.microsoft.com/office/drawing/2014/main" xmlns="" id="{08187F7A-9463-4134-89F4-1C02715172C4}"/>
                </a:ext>
              </a:extLst>
            </p:cNvPr>
            <p:cNvSpPr txBox="1"/>
            <p:nvPr/>
          </p:nvSpPr>
          <p:spPr>
            <a:xfrm>
              <a:off x="7653511" y="2392189"/>
              <a:ext cx="4161639" cy="4153162"/>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Void main()</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int n=0;</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004114OE   mov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[n],0</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n=add(1,3);</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00411415   push         3</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00411417   push         1</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00411419   call            add(411096h)</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0041141E   add           esp,8</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00411421   mov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dwod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eax</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 name="矩形 8">
              <a:extLst>
                <a:ext uri="{FF2B5EF4-FFF2-40B4-BE49-F238E27FC236}">
                  <a16:creationId xmlns:a16="http://schemas.microsoft.com/office/drawing/2014/main" xmlns="" id="{20D8A995-29CA-47C7-A9BB-26B48554F49A}"/>
                </a:ext>
              </a:extLst>
            </p:cNvPr>
            <p:cNvSpPr/>
            <p:nvPr/>
          </p:nvSpPr>
          <p:spPr>
            <a:xfrm>
              <a:off x="7509495" y="2320181"/>
              <a:ext cx="4528184" cy="4320480"/>
            </a:xfrm>
            <a:prstGeom prst="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矩形 10">
            <a:extLst>
              <a:ext uri="{FF2B5EF4-FFF2-40B4-BE49-F238E27FC236}">
                <a16:creationId xmlns:a16="http://schemas.microsoft.com/office/drawing/2014/main" xmlns="" id="{C183435F-8A4E-4459-B4F6-4C572A5B0BD9}"/>
              </a:ext>
            </a:extLst>
          </p:cNvPr>
          <p:cNvSpPr/>
          <p:nvPr/>
        </p:nvSpPr>
        <p:spPr>
          <a:xfrm>
            <a:off x="6676133" y="1210690"/>
            <a:ext cx="3185487" cy="369332"/>
          </a:xfrm>
          <a:prstGeom prst="rect">
            <a:avLst/>
          </a:prstGeom>
        </p:spPr>
        <p:txBody>
          <a:bodyPr wrap="none">
            <a:spAutoFit/>
          </a:bodyPr>
          <a:lstStyle/>
          <a:p>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得到主函数的汇编结果如下：</a:t>
            </a:r>
            <a:endParaRPr lang="zh-CN" altLang="en-US" dirty="0">
              <a:solidFill>
                <a:srgbClr val="FF0000"/>
              </a:solidFill>
            </a:endParaRPr>
          </a:p>
        </p:txBody>
      </p:sp>
    </p:spTree>
    <p:extLst>
      <p:ext uri="{BB962C8B-B14F-4D97-AF65-F5344CB8AC3E}">
        <p14:creationId xmlns:p14="http://schemas.microsoft.com/office/powerpoint/2010/main" val="409083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par>
                          <p:cTn id="31" fill="hold">
                            <p:stCondLst>
                              <p:cond delay="500"/>
                            </p:stCondLst>
                            <p:childTnLst>
                              <p:par>
                                <p:cTn id="32" presetID="1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50986A23-5577-467A-A251-0CA6164BD219}"/>
              </a:ext>
            </a:extLst>
          </p:cNvPr>
          <p:cNvSpPr/>
          <p:nvPr/>
        </p:nvSpPr>
        <p:spPr>
          <a:xfrm rot="19376134">
            <a:off x="884759" y="-956182"/>
            <a:ext cx="11089232" cy="9145016"/>
          </a:xfrm>
          <a:prstGeom prst="rect">
            <a:avLst/>
          </a:prstGeom>
          <a:noFill/>
          <a:ln w="762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xmlns="" id="{337511F4-3E2F-4DA1-85C9-E23F21161681}"/>
              </a:ext>
            </a:extLst>
          </p:cNvPr>
          <p:cNvSpPr/>
          <p:nvPr/>
        </p:nvSpPr>
        <p:spPr>
          <a:xfrm>
            <a:off x="2063850" y="3268777"/>
            <a:ext cx="6429375" cy="1607428"/>
          </a:xfrm>
          <a:prstGeom prst="rect">
            <a:avLst/>
          </a:prstGeom>
        </p:spPr>
        <p:txBody>
          <a:bodyPr>
            <a:spAutoFit/>
          </a:bodyPr>
          <a:lstStyle/>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00411415  push        3    </a:t>
            </a: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00411417  push        1    </a:t>
            </a:r>
          </a:p>
          <a:p>
            <a:pPr fontAlgn="auto">
              <a:lnSpc>
                <a:spcPct val="150000"/>
              </a:lnSpc>
              <a:spcBef>
                <a:spcPts val="0"/>
              </a:spcBef>
              <a:spcAft>
                <a:spcPts val="0"/>
              </a:spcAft>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将参数入栈，此时栈区状态为：</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1">
            <a:extLst>
              <a:ext uri="{FF2B5EF4-FFF2-40B4-BE49-F238E27FC236}">
                <a16:creationId xmlns:a16="http://schemas.microsoft.com/office/drawing/2014/main" xmlns="" id="{556FCCAB-6905-4C90-8EA1-1DD29428A59B}"/>
              </a:ext>
            </a:extLst>
          </p:cNvPr>
          <p:cNvGraphicFramePr>
            <a:graphicFrameLocks noChangeAspect="1"/>
          </p:cNvGraphicFramePr>
          <p:nvPr>
            <p:extLst>
              <p:ext uri="{D42A27DB-BD31-4B8C-83A1-F6EECF244321}">
                <p14:modId xmlns:p14="http://schemas.microsoft.com/office/powerpoint/2010/main" val="4187734984"/>
              </p:ext>
            </p:extLst>
          </p:nvPr>
        </p:nvGraphicFramePr>
        <p:xfrm>
          <a:off x="5843103" y="2157974"/>
          <a:ext cx="6279862" cy="2523906"/>
        </p:xfrm>
        <a:graphic>
          <a:graphicData uri="http://schemas.openxmlformats.org/presentationml/2006/ole">
            <mc:AlternateContent xmlns:mc="http://schemas.openxmlformats.org/markup-compatibility/2006">
              <mc:Choice xmlns:v="urn:schemas-microsoft-com:vml" Requires="v">
                <p:oleObj spid="_x0000_s1066" name="Visio" r:id="rId4" imgW="3034945" imgH="1240345" progId="Visio.Drawing.11">
                  <p:embed/>
                </p:oleObj>
              </mc:Choice>
              <mc:Fallback>
                <p:oleObj name="Visio" r:id="rId4" imgW="3034945" imgH="1240345" progId="Visio.Drawing.11">
                  <p:embed/>
                  <p:pic>
                    <p:nvPicPr>
                      <p:cNvPr id="10" name="Object 1">
                        <a:extLst>
                          <a:ext uri="{FF2B5EF4-FFF2-40B4-BE49-F238E27FC236}">
                            <a16:creationId xmlns:a16="http://schemas.microsoft.com/office/drawing/2014/main" xmlns="" id="{556FCCAB-6905-4C90-8EA1-1DD29428A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3103" y="2157974"/>
                        <a:ext cx="6279862" cy="2523906"/>
                      </a:xfrm>
                      <a:prstGeom prst="rect">
                        <a:avLst/>
                      </a:prstGeom>
                      <a:noFill/>
                      <a:ln>
                        <a:solidFill>
                          <a:srgbClr val="0050A3"/>
                        </a:solidFill>
                      </a:ln>
                      <a:extLst/>
                    </p:spPr>
                  </p:pic>
                </p:oleObj>
              </mc:Fallback>
            </mc:AlternateContent>
          </a:graphicData>
        </a:graphic>
      </p:graphicFrame>
      <p:grpSp>
        <p:nvGrpSpPr>
          <p:cNvPr id="11" name="组合 10">
            <a:extLst>
              <a:ext uri="{FF2B5EF4-FFF2-40B4-BE49-F238E27FC236}">
                <a16:creationId xmlns:a16="http://schemas.microsoft.com/office/drawing/2014/main" xmlns="" id="{CB51B561-489C-4677-B147-9C09BD399084}"/>
              </a:ext>
            </a:extLst>
          </p:cNvPr>
          <p:cNvGrpSpPr/>
          <p:nvPr/>
        </p:nvGrpSpPr>
        <p:grpSpPr>
          <a:xfrm>
            <a:off x="2140244" y="1828987"/>
            <a:ext cx="2809603" cy="508861"/>
            <a:chOff x="1420106" y="1402730"/>
            <a:chExt cx="2809603"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D1B03B11-6085-43B4-921B-6D11B4CD9BC6}"/>
                </a:ext>
              </a:extLst>
            </p:cNvPr>
            <p:cNvSpPr/>
            <p:nvPr/>
          </p:nvSpPr>
          <p:spPr>
            <a:xfrm rot="5400000">
              <a:off x="2857525" y="539407"/>
              <a:ext cx="508859" cy="223550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xmlns="" id="{355FB639-7307-424A-B0E2-11BF1DCE39D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xmlns="" id="{6B781619-E6B3-4002-BB85-2A55E2E8F437}"/>
                </a:ext>
              </a:extLst>
            </p:cNvPr>
            <p:cNvSpPr/>
            <p:nvPr/>
          </p:nvSpPr>
          <p:spPr>
            <a:xfrm>
              <a:off x="2053958" y="1402731"/>
              <a:ext cx="188771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函数调用前：</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xmlns="" id="{AF1D3A90-ACD4-41F5-ABE1-1CC9455A30BB}"/>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8" name="矩形 7">
            <a:extLst>
              <a:ext uri="{FF2B5EF4-FFF2-40B4-BE49-F238E27FC236}">
                <a16:creationId xmlns:a16="http://schemas.microsoft.com/office/drawing/2014/main" xmlns="" id="{2A249250-08BA-46A4-8139-07763779823E}"/>
              </a:ext>
            </a:extLst>
          </p:cNvPr>
          <p:cNvSpPr/>
          <p:nvPr/>
        </p:nvSpPr>
        <p:spPr>
          <a:xfrm>
            <a:off x="2048096" y="2788366"/>
            <a:ext cx="1415772" cy="461665"/>
          </a:xfrm>
          <a:prstGeom prst="rect">
            <a:avLst/>
          </a:prstGeom>
        </p:spPr>
        <p:txBody>
          <a:bodyPr wrap="none">
            <a:spAutoFit/>
          </a:bodyPr>
          <a:lstStyle/>
          <a:p>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参数入栈</a:t>
            </a:r>
          </a:p>
        </p:txBody>
      </p:sp>
    </p:spTree>
    <p:extLst>
      <p:ext uri="{BB962C8B-B14F-4D97-AF65-F5344CB8AC3E}">
        <p14:creationId xmlns:p14="http://schemas.microsoft.com/office/powerpoint/2010/main" val="88558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数据寄存器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948994"/>
          </a:xfrm>
          <a:prstGeom prst="rect">
            <a:avLst/>
          </a:prstGeom>
          <a:noFill/>
        </p:spPr>
        <p:txBody>
          <a:bodyPr wrap="square" lIns="86376" tIns="43188" rIns="86376" bIns="43188" rtlCol="0">
            <a:spAutoFit/>
          </a:bodyPr>
          <a:lstStyle/>
          <a:p>
            <a:pPr algn="just"/>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数据寄存器主要用来保存操作数和运算结果等信息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，从而节省读取操作数所需占用总线和访问存储器的时间。</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xmlns="" id="{95947858-2762-4BDD-87C5-A75A77F7048B}"/>
              </a:ext>
            </a:extLst>
          </p:cNvPr>
          <p:cNvSpPr/>
          <p:nvPr/>
        </p:nvSpPr>
        <p:spPr>
          <a:xfrm>
            <a:off x="1280803" y="2571164"/>
            <a:ext cx="10333148" cy="1837249"/>
          </a:xfrm>
          <a:prstGeom prst="roundRect">
            <a:avLst>
              <a:gd name="adj" fmla="val 7821"/>
            </a:avLst>
          </a:prstGeom>
          <a:solidFill>
            <a:srgbClr val="0050A3"/>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位的通用寄存器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。对低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位数据的存取，不会影响高</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位的数据。这些低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位寄存器分别命名为：</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，它和先前的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中的寄存器相一致。</a:t>
            </a:r>
          </a:p>
        </p:txBody>
      </p:sp>
      <p:sp>
        <p:nvSpPr>
          <p:cNvPr id="27" name="íṡľíḍè-Rectangle 17">
            <a:extLst>
              <a:ext uri="{FF2B5EF4-FFF2-40B4-BE49-F238E27FC236}">
                <a16:creationId xmlns:a16="http://schemas.microsoft.com/office/drawing/2014/main" xmlns="" id="{A5CAADFC-AF19-403A-8FDD-4CC67175A35D}"/>
              </a:ext>
            </a:extLst>
          </p:cNvPr>
          <p:cNvSpPr/>
          <p:nvPr/>
        </p:nvSpPr>
        <p:spPr>
          <a:xfrm>
            <a:off x="1262801" y="4768453"/>
            <a:ext cx="10333148" cy="1449706"/>
          </a:xfrm>
          <a:prstGeom prst="roundRect">
            <a:avLst>
              <a:gd name="adj" fmla="val 7863"/>
            </a:avLst>
          </a:prstGeom>
          <a:solidFill>
            <a:srgbClr val="1092F1"/>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位寄存器又可分割成</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个独立的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AH-AL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BH-BL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CH-CL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DH-DL)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，每个寄存器都有自己的名称，可独立存取。</a:t>
            </a:r>
          </a:p>
        </p:txBody>
      </p:sp>
      <p:sp>
        <p:nvSpPr>
          <p:cNvPr id="3" name="矩形 2">
            <a:extLst>
              <a:ext uri="{FF2B5EF4-FFF2-40B4-BE49-F238E27FC236}">
                <a16:creationId xmlns:a16="http://schemas.microsoft.com/office/drawing/2014/main" xmlns="" id="{D36F10FF-B56F-42F9-9D48-694C4D128AE9}"/>
              </a:ext>
            </a:extLst>
          </p:cNvPr>
          <p:cNvSpPr/>
          <p:nvPr/>
        </p:nvSpPr>
        <p:spPr>
          <a:xfrm>
            <a:off x="2107908" y="6417275"/>
            <a:ext cx="9145015" cy="369332"/>
          </a:xfrm>
          <a:prstGeom prst="rect">
            <a:avLst/>
          </a:prstGeom>
        </p:spPr>
        <p:txBody>
          <a:bodyPr wrap="square">
            <a:spAutoFit/>
          </a:bodyPr>
          <a:lstStyle/>
          <a:p>
            <a:r>
              <a:rPr lang="zh-CN" altLang="en-US" dirty="0"/>
              <a:t>程序员可利用数据寄存器的这种“可分可合”的特性，灵活地处理字</a:t>
            </a:r>
            <a:r>
              <a:rPr lang="en-US" altLang="zh-CN" dirty="0"/>
              <a:t>/</a:t>
            </a:r>
            <a:r>
              <a:rPr lang="zh-CN" altLang="en-US" dirty="0"/>
              <a:t>字节的信息。</a:t>
            </a:r>
          </a:p>
        </p:txBody>
      </p:sp>
    </p:spTree>
    <p:extLst>
      <p:ext uri="{BB962C8B-B14F-4D97-AF65-F5344CB8AC3E}">
        <p14:creationId xmlns:p14="http://schemas.microsoft.com/office/powerpoint/2010/main" val="278480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0-#ppt_w/2"/>
                                          </p:val>
                                        </p:tav>
                                        <p:tav tm="100000">
                                          <p:val>
                                            <p:strVal val="#ppt_x"/>
                                          </p:val>
                                        </p:tav>
                                      </p:tavLst>
                                    </p:anim>
                                    <p:anim calcmode="lin" valueType="num">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decel="6000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50986A23-5577-467A-A251-0CA6164BD219}"/>
              </a:ext>
            </a:extLst>
          </p:cNvPr>
          <p:cNvSpPr/>
          <p:nvPr/>
        </p:nvSpPr>
        <p:spPr>
          <a:xfrm rot="19376134">
            <a:off x="884759" y="-956182"/>
            <a:ext cx="11089232" cy="9145016"/>
          </a:xfrm>
          <a:prstGeom prst="rect">
            <a:avLst/>
          </a:prstGeom>
          <a:noFill/>
          <a:ln w="762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337511F4-3E2F-4DA1-85C9-E23F21161681}"/>
              </a:ext>
            </a:extLst>
          </p:cNvPr>
          <p:cNvSpPr/>
          <p:nvPr/>
        </p:nvSpPr>
        <p:spPr>
          <a:xfrm>
            <a:off x="1442286" y="2453009"/>
            <a:ext cx="5022046" cy="3904852"/>
          </a:xfrm>
          <a:prstGeom prst="rect">
            <a:avLst/>
          </a:prstGeom>
        </p:spPr>
        <p:txBody>
          <a:bodyPr wrap="square">
            <a:spAutoFit/>
          </a:bodyPr>
          <a:lstStyle/>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00411419  call        add (411096h)</a:t>
            </a:r>
          </a:p>
          <a:p>
            <a:pPr fontAlgn="auto">
              <a:lnSpc>
                <a:spcPct val="150000"/>
              </a:lnSpc>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函数调用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语句完成两个主要功能：</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向栈中压入当前指令在内存中的位置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保存返回地址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跳转到所调用函数的入口地址</a:t>
            </a:r>
            <a:r>
              <a:rPr lang="zh-CN" altLang="en-US"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，即函数入口处。</a:t>
            </a:r>
          </a:p>
          <a:p>
            <a:pPr algn="r" fontAlgn="auto">
              <a:lnSpc>
                <a:spcPct val="150000"/>
              </a:lnSpc>
              <a:spcBef>
                <a:spcPts val="0"/>
              </a:spcBef>
              <a:spcAft>
                <a:spcPts val="0"/>
              </a:spcAft>
              <a:defRPr/>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此时栈区状态为：</a:t>
            </a:r>
          </a:p>
        </p:txBody>
      </p:sp>
      <p:graphicFrame>
        <p:nvGraphicFramePr>
          <p:cNvPr id="8" name="Object 3">
            <a:extLst>
              <a:ext uri="{FF2B5EF4-FFF2-40B4-BE49-F238E27FC236}">
                <a16:creationId xmlns:a16="http://schemas.microsoft.com/office/drawing/2014/main" xmlns="" id="{ADE77811-D01E-478E-B2A4-E37B8B6AAF0E}"/>
              </a:ext>
            </a:extLst>
          </p:cNvPr>
          <p:cNvGraphicFramePr>
            <a:graphicFrameLocks noChangeAspect="1"/>
          </p:cNvGraphicFramePr>
          <p:nvPr>
            <p:extLst>
              <p:ext uri="{D42A27DB-BD31-4B8C-83A1-F6EECF244321}">
                <p14:modId xmlns:p14="http://schemas.microsoft.com/office/powerpoint/2010/main" val="3706106702"/>
              </p:ext>
            </p:extLst>
          </p:nvPr>
        </p:nvGraphicFramePr>
        <p:xfrm>
          <a:off x="6427720" y="2545234"/>
          <a:ext cx="5333384" cy="2535652"/>
        </p:xfrm>
        <a:graphic>
          <a:graphicData uri="http://schemas.openxmlformats.org/presentationml/2006/ole">
            <mc:AlternateContent xmlns:mc="http://schemas.openxmlformats.org/markup-compatibility/2006">
              <mc:Choice xmlns:v="urn:schemas-microsoft-com:vml" Requires="v">
                <p:oleObj spid="_x0000_s2090" name="Visio" r:id="rId4" imgW="3034945" imgH="1420390" progId="Visio.Drawing.11">
                  <p:embed/>
                </p:oleObj>
              </mc:Choice>
              <mc:Fallback>
                <p:oleObj name="Visio" r:id="rId4" imgW="3034945" imgH="1420390" progId="Visio.Drawing.11">
                  <p:embed/>
                  <p:pic>
                    <p:nvPicPr>
                      <p:cNvPr id="8" name="Object 3">
                        <a:extLst>
                          <a:ext uri="{FF2B5EF4-FFF2-40B4-BE49-F238E27FC236}">
                            <a16:creationId xmlns:a16="http://schemas.microsoft.com/office/drawing/2014/main" xmlns="" id="{ADE77811-D01E-478E-B2A4-E37B8B6AA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7720" y="2545234"/>
                        <a:ext cx="5333384" cy="2535652"/>
                      </a:xfrm>
                      <a:prstGeom prst="rect">
                        <a:avLst/>
                      </a:prstGeom>
                      <a:noFill/>
                      <a:ln>
                        <a:solidFill>
                          <a:srgbClr val="0050A3"/>
                        </a:solidFill>
                      </a:ln>
                      <a:extLst/>
                    </p:spPr>
                  </p:pic>
                </p:oleObj>
              </mc:Fallback>
            </mc:AlternateContent>
          </a:graphicData>
        </a:graphic>
      </p:graphicFrame>
      <p:grpSp>
        <p:nvGrpSpPr>
          <p:cNvPr id="11" name="组合 10">
            <a:extLst>
              <a:ext uri="{FF2B5EF4-FFF2-40B4-BE49-F238E27FC236}">
                <a16:creationId xmlns:a16="http://schemas.microsoft.com/office/drawing/2014/main" xmlns="" id="{C0D8A194-F5B3-4439-91C7-E093D4957797}"/>
              </a:ext>
            </a:extLst>
          </p:cNvPr>
          <p:cNvGrpSpPr/>
          <p:nvPr/>
        </p:nvGrpSpPr>
        <p:grpSpPr>
          <a:xfrm>
            <a:off x="1901277" y="1312069"/>
            <a:ext cx="2809603" cy="508861"/>
            <a:chOff x="1420106" y="1402730"/>
            <a:chExt cx="2809603"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F93B65A3-CA2E-4822-A9BA-C1E97428D475}"/>
                </a:ext>
              </a:extLst>
            </p:cNvPr>
            <p:cNvSpPr/>
            <p:nvPr/>
          </p:nvSpPr>
          <p:spPr>
            <a:xfrm rot="5400000">
              <a:off x="2857525" y="539407"/>
              <a:ext cx="508859" cy="223550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xmlns="" id="{7FA346B5-F49E-4018-83C9-87CE96D40CA1}"/>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xmlns="" id="{F2AF31BA-05D4-4C35-8F52-992DDA03D350}"/>
                </a:ext>
              </a:extLst>
            </p:cNvPr>
            <p:cNvSpPr/>
            <p:nvPr/>
          </p:nvSpPr>
          <p:spPr>
            <a:xfrm>
              <a:off x="2053958" y="1402731"/>
              <a:ext cx="188771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函数调用时：</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xmlns="" id="{8F97B4E2-BA4E-4D18-A7A8-3E5D16F4963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16" name="矩形 15">
            <a:extLst>
              <a:ext uri="{FF2B5EF4-FFF2-40B4-BE49-F238E27FC236}">
                <a16:creationId xmlns:a16="http://schemas.microsoft.com/office/drawing/2014/main" xmlns="" id="{D76BE768-2C56-4749-8C16-AA3108493288}"/>
              </a:ext>
            </a:extLst>
          </p:cNvPr>
          <p:cNvSpPr/>
          <p:nvPr/>
        </p:nvSpPr>
        <p:spPr>
          <a:xfrm>
            <a:off x="1578564" y="1991342"/>
            <a:ext cx="2031325" cy="461665"/>
          </a:xfrm>
          <a:prstGeom prst="rect">
            <a:avLst/>
          </a:prstGeom>
        </p:spPr>
        <p:txBody>
          <a:bodyPr wrap="none">
            <a:spAutoFit/>
          </a:bodyPr>
          <a:lstStyle/>
          <a:p>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返回地址入栈</a:t>
            </a:r>
          </a:p>
        </p:txBody>
      </p:sp>
    </p:spTree>
    <p:extLst>
      <p:ext uri="{BB962C8B-B14F-4D97-AF65-F5344CB8AC3E}">
        <p14:creationId xmlns:p14="http://schemas.microsoft.com/office/powerpoint/2010/main" val="185353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ppt_x</p:attrName>
                                        </p:attrNameLst>
                                      </p:cBhvr>
                                      <p:tavLst>
                                        <p:tav tm="0">
                                          <p:val>
                                            <p:strVal val="#ppt_x-#ppt_w*1.125000"/>
                                          </p:val>
                                        </p:tav>
                                        <p:tav tm="100000">
                                          <p:val>
                                            <p:strVal val="#ppt_x"/>
                                          </p:val>
                                        </p:tav>
                                      </p:tavLst>
                                    </p:anim>
                                    <p:animEffect transition="in" filter="wipe(righ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6C8C99C7-2E19-485C-8F65-98722BA81F5F}"/>
              </a:ext>
            </a:extLst>
          </p:cNvPr>
          <p:cNvSpPr/>
          <p:nvPr/>
        </p:nvSpPr>
        <p:spPr>
          <a:xfrm>
            <a:off x="-34170" y="1690972"/>
            <a:ext cx="4608512" cy="5308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xmlns="" id="{50678642-6B6C-4B9B-A7C0-0480FDE7188E}"/>
              </a:ext>
            </a:extLst>
          </p:cNvPr>
          <p:cNvGrpSpPr/>
          <p:nvPr/>
        </p:nvGrpSpPr>
        <p:grpSpPr>
          <a:xfrm>
            <a:off x="380703" y="663997"/>
            <a:ext cx="4534531" cy="508861"/>
            <a:chOff x="1420106" y="1402730"/>
            <a:chExt cx="4534531"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C6162E2A-BFEB-48F4-8A12-F4877E4BCCF8}"/>
                </a:ext>
              </a:extLst>
            </p:cNvPr>
            <p:cNvSpPr/>
            <p:nvPr/>
          </p:nvSpPr>
          <p:spPr>
            <a:xfrm rot="5400000">
              <a:off x="3432942" y="-36012"/>
              <a:ext cx="508859" cy="338634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xmlns="" id="{ECBF2077-7301-4273-A7C9-1FFF19EF3375}"/>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xmlns="" id="{43F47EED-079F-4B1B-AF0D-263FD9A81B64}"/>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Add</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函数的汇编代码</a:t>
              </a:r>
            </a:p>
          </p:txBody>
        </p:sp>
        <p:sp>
          <p:nvSpPr>
            <p:cNvPr id="23" name="Rectangle 62">
              <a:extLst>
                <a:ext uri="{FF2B5EF4-FFF2-40B4-BE49-F238E27FC236}">
                  <a16:creationId xmlns:a16="http://schemas.microsoft.com/office/drawing/2014/main" xmlns="" id="{03F30E1D-21C6-4F40-9BA1-66CCC717ACD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4" name="组合 3">
            <a:extLst>
              <a:ext uri="{FF2B5EF4-FFF2-40B4-BE49-F238E27FC236}">
                <a16:creationId xmlns:a16="http://schemas.microsoft.com/office/drawing/2014/main" xmlns="" id="{303650B8-FF25-4D82-B621-FFA13DFF5697}"/>
              </a:ext>
            </a:extLst>
          </p:cNvPr>
          <p:cNvGrpSpPr/>
          <p:nvPr/>
        </p:nvGrpSpPr>
        <p:grpSpPr>
          <a:xfrm>
            <a:off x="4574341" y="464959"/>
            <a:ext cx="6103505" cy="6524865"/>
            <a:chOff x="4764601" y="1578174"/>
            <a:chExt cx="5121158" cy="5529155"/>
          </a:xfrm>
        </p:grpSpPr>
        <p:sp>
          <p:nvSpPr>
            <p:cNvPr id="2" name="文本框 1">
              <a:extLst>
                <a:ext uri="{FF2B5EF4-FFF2-40B4-BE49-F238E27FC236}">
                  <a16:creationId xmlns:a16="http://schemas.microsoft.com/office/drawing/2014/main" xmlns="" id="{7C814DA8-9D4D-4F8A-8551-C36FCAE88067}"/>
                </a:ext>
              </a:extLst>
            </p:cNvPr>
            <p:cNvSpPr txBox="1"/>
            <p:nvPr/>
          </p:nvSpPr>
          <p:spPr>
            <a:xfrm>
              <a:off x="5096945" y="1578176"/>
              <a:ext cx="4041038" cy="5529153"/>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Int  add (int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y)</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004113A0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ebp</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004113A1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ebp,esp</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004113A3    sub            esp.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OCCh</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004113A9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exb</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004113AA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esi</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004113AB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004113AC    lea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ebp-OCCh</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004113B2    mov           ecx,33h</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004113B7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eax,OCCCCCCCCh</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004113BC    rep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stos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es:[</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int z=0;</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004113BE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[z],0</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004113C5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[x]</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004113C8    add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[y]</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004113CB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return z;</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004113CE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[z]</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08E58E3F-6231-4AC9-AC90-36A37D85881D}"/>
                </a:ext>
              </a:extLst>
            </p:cNvPr>
            <p:cNvSpPr/>
            <p:nvPr/>
          </p:nvSpPr>
          <p:spPr>
            <a:xfrm>
              <a:off x="4764601" y="1578174"/>
              <a:ext cx="5121158" cy="5529153"/>
            </a:xfrm>
            <a:prstGeom prst="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2" name="图片 11">
            <a:extLst>
              <a:ext uri="{FF2B5EF4-FFF2-40B4-BE49-F238E27FC236}">
                <a16:creationId xmlns:a16="http://schemas.microsoft.com/office/drawing/2014/main" xmlns="" id="{9CC6F456-3F7D-42C6-83BC-868AD48E6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695" y="4689135"/>
            <a:ext cx="2520132" cy="2520132"/>
          </a:xfrm>
          <a:prstGeom prst="rect">
            <a:avLst/>
          </a:prstGeom>
        </p:spPr>
      </p:pic>
    </p:spTree>
    <p:extLst>
      <p:ext uri="{BB962C8B-B14F-4D97-AF65-F5344CB8AC3E}">
        <p14:creationId xmlns:p14="http://schemas.microsoft.com/office/powerpoint/2010/main" val="2168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2" presetClass="entr" presetSubtype="2" decel="6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324919" y="1816125"/>
            <a:ext cx="8887287" cy="954107"/>
            <a:chOff x="5481967" y="2595035"/>
            <a:chExt cx="7588462" cy="954107"/>
          </a:xfrm>
        </p:grpSpPr>
        <p:sp>
          <p:nvSpPr>
            <p:cNvPr id="14" name="六边形 13">
              <a:extLst>
                <a:ext uri="{FF2B5EF4-FFF2-40B4-BE49-F238E27FC236}">
                  <a16:creationId xmlns:a16="http://schemas.microsoft.com/office/drawing/2014/main" xmlns=""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95035"/>
              <a:ext cx="60861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004113A0  push        </a:t>
              </a:r>
              <a:r>
                <a:rPr lang="en-US" altLang="zh-CN" sz="2800" dirty="0" err="1">
                  <a:solidFill>
                    <a:schemeClr val="tx1">
                      <a:lumMod val="75000"/>
                      <a:lumOff val="25000"/>
                    </a:schemeClr>
                  </a:solidFill>
                  <a:latin typeface="Times New Roman" panose="02020603050405020304" pitchFamily="18" charset="0"/>
                  <a:cs typeface="Times New Roman" panose="02020603050405020304" pitchFamily="18" charset="0"/>
                </a:rPr>
                <a:t>ebp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zh-CN" altLang="en-US" sz="2800" dirty="0">
                  <a:solidFill>
                    <a:srgbClr val="0050A3"/>
                  </a:solidFill>
                  <a:latin typeface="Times New Roman" panose="02020603050405020304" pitchFamily="18" charset="0"/>
                  <a:cs typeface="Times New Roman" panose="02020603050405020304" pitchFamily="18" charset="0"/>
                </a:rPr>
                <a:t>将</a:t>
              </a:r>
              <a:r>
                <a:rPr lang="en-US" altLang="zh-CN" sz="2800" dirty="0">
                  <a:solidFill>
                    <a:srgbClr val="0050A3"/>
                  </a:solidFill>
                  <a:latin typeface="Times New Roman" panose="02020603050405020304" pitchFamily="18" charset="0"/>
                  <a:cs typeface="Times New Roman" panose="02020603050405020304" pitchFamily="18" charset="0"/>
                </a:rPr>
                <a:t>EBP</a:t>
              </a:r>
              <a:r>
                <a:rPr lang="zh-CN" altLang="en-US" sz="2800" dirty="0">
                  <a:solidFill>
                    <a:srgbClr val="0050A3"/>
                  </a:solidFill>
                  <a:latin typeface="Times New Roman" panose="02020603050405020304" pitchFamily="18" charset="0"/>
                  <a:cs typeface="Times New Roman" panose="02020603050405020304" pitchFamily="18" charset="0"/>
                </a:rPr>
                <a:t>的值入栈。 </a:t>
              </a:r>
              <a:endParaRPr lang="zh-CN" altLang="en-US" sz="1600" dirty="0">
                <a:solidFill>
                  <a:srgbClr val="0050A3"/>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088B97B6-D441-4003-BE8D-0905540C8A1E}"/>
              </a:ext>
            </a:extLst>
          </p:cNvPr>
          <p:cNvGrpSpPr/>
          <p:nvPr/>
        </p:nvGrpSpPr>
        <p:grpSpPr>
          <a:xfrm>
            <a:off x="596727" y="875216"/>
            <a:ext cx="4534531" cy="508862"/>
            <a:chOff x="1420106" y="1402730"/>
            <a:chExt cx="4534531" cy="508862"/>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51F56EB7-369F-4FD3-93E9-82556098603E}"/>
                </a:ext>
              </a:extLst>
            </p:cNvPr>
            <p:cNvSpPr/>
            <p:nvPr/>
          </p:nvSpPr>
          <p:spPr>
            <a:xfrm rot="5400000">
              <a:off x="2640855" y="756076"/>
              <a:ext cx="508860" cy="18021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xmlns=""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xmlns="" id="{3F990FA9-7406-496D-A5E3-00D448AD311A}"/>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栈帧切换</a:t>
              </a:r>
            </a:p>
          </p:txBody>
        </p:sp>
        <p:sp>
          <p:nvSpPr>
            <p:cNvPr id="23" name="Rectangle 62">
              <a:extLst>
                <a:ext uri="{FF2B5EF4-FFF2-40B4-BE49-F238E27FC236}">
                  <a16:creationId xmlns:a16="http://schemas.microsoft.com/office/drawing/2014/main" xmlns=""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xmlns="" id="{2F4DB58F-74FA-483C-9BBE-4C27E7A5753F}"/>
              </a:ext>
            </a:extLst>
          </p:cNvPr>
          <p:cNvGrpSpPr/>
          <p:nvPr/>
        </p:nvGrpSpPr>
        <p:grpSpPr>
          <a:xfrm>
            <a:off x="2309998" y="3190851"/>
            <a:ext cx="9986919" cy="954107"/>
            <a:chOff x="2888049" y="3102104"/>
            <a:chExt cx="8293854" cy="954107"/>
          </a:xfrm>
        </p:grpSpPr>
        <p:grpSp>
          <p:nvGrpSpPr>
            <p:cNvPr id="15" name="组合 14">
              <a:extLst>
                <a:ext uri="{FF2B5EF4-FFF2-40B4-BE49-F238E27FC236}">
                  <a16:creationId xmlns:a16="http://schemas.microsoft.com/office/drawing/2014/main" xmlns="" id="{35C1935A-C738-40F2-BBEB-DD17E5F1288C}"/>
                </a:ext>
              </a:extLst>
            </p:cNvPr>
            <p:cNvGrpSpPr/>
            <p:nvPr/>
          </p:nvGrpSpPr>
          <p:grpSpPr>
            <a:xfrm>
              <a:off x="3687379" y="3102104"/>
              <a:ext cx="7494524" cy="954107"/>
              <a:chOff x="6259981" y="2595034"/>
              <a:chExt cx="7494524" cy="954107"/>
            </a:xfrm>
          </p:grpSpPr>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595034"/>
                <a:ext cx="6770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004113A1  mov        </a:t>
                </a:r>
                <a:r>
                  <a:rPr lang="en-US" altLang="zh-CN" sz="2800" dirty="0" err="1">
                    <a:solidFill>
                      <a:schemeClr val="tx1">
                        <a:lumMod val="75000"/>
                        <a:lumOff val="25000"/>
                      </a:schemeClr>
                    </a:solidFill>
                    <a:latin typeface="Times New Roman" panose="02020603050405020304" pitchFamily="18" charset="0"/>
                    <a:cs typeface="Times New Roman" panose="02020603050405020304" pitchFamily="18" charset="0"/>
                  </a:rPr>
                  <a:t>ebp,esp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rgbClr val="FFC000"/>
                    </a:solidFill>
                    <a:latin typeface="Times New Roman" panose="02020603050405020304" pitchFamily="18" charset="0"/>
                    <a:cs typeface="Times New Roman" panose="02020603050405020304" pitchFamily="18" charset="0"/>
                  </a:rPr>
                  <a:t>将</a:t>
                </a:r>
                <a:r>
                  <a:rPr lang="en-US" altLang="zh-CN" sz="2800" dirty="0">
                    <a:solidFill>
                      <a:srgbClr val="FFC000"/>
                    </a:solidFill>
                    <a:latin typeface="Times New Roman" panose="02020603050405020304" pitchFamily="18" charset="0"/>
                    <a:cs typeface="Times New Roman" panose="02020603050405020304" pitchFamily="18" charset="0"/>
                  </a:rPr>
                  <a:t>ESP</a:t>
                </a:r>
                <a:r>
                  <a:rPr lang="zh-CN" altLang="en-US" sz="2800" dirty="0">
                    <a:solidFill>
                      <a:srgbClr val="FFC000"/>
                    </a:solidFill>
                    <a:latin typeface="Times New Roman" panose="02020603050405020304" pitchFamily="18" charset="0"/>
                    <a:cs typeface="Times New Roman" panose="02020603050405020304" pitchFamily="18" charset="0"/>
                  </a:rPr>
                  <a:t>的值赋值给</a:t>
                </a:r>
                <a:r>
                  <a:rPr lang="en-US" altLang="zh-CN" sz="2800" dirty="0">
                    <a:solidFill>
                      <a:srgbClr val="FFC000"/>
                    </a:solidFill>
                    <a:latin typeface="Times New Roman" panose="02020603050405020304" pitchFamily="18" charset="0"/>
                    <a:cs typeface="Times New Roman" panose="02020603050405020304" pitchFamily="18" charset="0"/>
                  </a:rPr>
                  <a:t>EBP</a:t>
                </a:r>
                <a:r>
                  <a:rPr lang="zh-CN" altLang="en-US" sz="2800" dirty="0">
                    <a:solidFill>
                      <a:srgbClr val="FFC000"/>
                    </a:solidFill>
                    <a:latin typeface="Times New Roman" panose="02020603050405020304" pitchFamily="18" charset="0"/>
                    <a:cs typeface="Times New Roman" panose="02020603050405020304" pitchFamily="18" charset="0"/>
                  </a:rPr>
                  <a:t>。</a:t>
                </a:r>
                <a:r>
                  <a:rPr lang="en-US" altLang="zh-CN" sz="2800" dirty="0">
                    <a:solidFill>
                      <a:srgbClr val="FFC000"/>
                    </a:solidFill>
                    <a:latin typeface="Times New Roman" panose="02020603050405020304" pitchFamily="18" charset="0"/>
                    <a:cs typeface="Times New Roman" panose="02020603050405020304" pitchFamily="18" charset="0"/>
                  </a:rPr>
                  <a:t> </a:t>
                </a: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xmlns=""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1A64EA5E-588C-45D9-9E43-E224246CA041}"/>
              </a:ext>
            </a:extLst>
          </p:cNvPr>
          <p:cNvGrpSpPr/>
          <p:nvPr/>
        </p:nvGrpSpPr>
        <p:grpSpPr>
          <a:xfrm>
            <a:off x="2309998" y="4660159"/>
            <a:ext cx="9594656" cy="954107"/>
            <a:chOff x="2951676" y="4425543"/>
            <a:chExt cx="7524016" cy="954107"/>
          </a:xfrm>
        </p:grpSpPr>
        <p:sp>
          <p:nvSpPr>
            <p:cNvPr id="25" name="六边形 24">
              <a:extLst>
                <a:ext uri="{FF2B5EF4-FFF2-40B4-BE49-F238E27FC236}">
                  <a16:creationId xmlns:a16="http://schemas.microsoft.com/office/drawing/2014/main" xmlns=""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xmlns="" id="{58A59AE1-ECF1-415B-BD99-0A7A5E2D5474}"/>
                </a:ext>
              </a:extLst>
            </p:cNvPr>
            <p:cNvSpPr txBox="1">
              <a:spLocks noChangeArrowheads="1"/>
            </p:cNvSpPr>
            <p:nvPr/>
          </p:nvSpPr>
          <p:spPr bwMode="auto">
            <a:xfrm>
              <a:off x="4389531" y="4425543"/>
              <a:ext cx="60861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004113A3  sub         </a:t>
              </a:r>
              <a:r>
                <a:rPr lang="en-US" altLang="zh-CN" sz="2800" dirty="0" err="1">
                  <a:solidFill>
                    <a:schemeClr val="tx1">
                      <a:lumMod val="65000"/>
                      <a:lumOff val="35000"/>
                    </a:schemeClr>
                  </a:solidFill>
                  <a:latin typeface="Times New Roman" panose="02020603050405020304" pitchFamily="18" charset="0"/>
                  <a:cs typeface="Times New Roman" panose="02020603050405020304" pitchFamily="18" charset="0"/>
                </a:rPr>
                <a:t>esp</a:t>
              </a:r>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 0CCh</a:t>
              </a:r>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800" dirty="0">
                  <a:solidFill>
                    <a:srgbClr val="0050A3"/>
                  </a:solidFill>
                  <a:latin typeface="Times New Roman" panose="02020603050405020304" pitchFamily="18" charset="0"/>
                  <a:cs typeface="Times New Roman" panose="02020603050405020304" pitchFamily="18" charset="0"/>
                </a:rPr>
                <a:t>将</a:t>
              </a:r>
              <a:r>
                <a:rPr lang="en-US" altLang="zh-CN" sz="2800" dirty="0">
                  <a:solidFill>
                    <a:srgbClr val="0050A3"/>
                  </a:solidFill>
                  <a:latin typeface="Times New Roman" panose="02020603050405020304" pitchFamily="18" charset="0"/>
                  <a:cs typeface="Times New Roman" panose="02020603050405020304" pitchFamily="18" charset="0"/>
                </a:rPr>
                <a:t>ESP</a:t>
              </a:r>
              <a:r>
                <a:rPr lang="zh-CN" altLang="en-US" sz="2800" dirty="0">
                  <a:solidFill>
                    <a:srgbClr val="0050A3"/>
                  </a:solidFill>
                  <a:latin typeface="Times New Roman" panose="02020603050405020304" pitchFamily="18" charset="0"/>
                  <a:cs typeface="Times New Roman" panose="02020603050405020304" pitchFamily="18" charset="0"/>
                </a:rPr>
                <a:t>太高。</a:t>
              </a:r>
            </a:p>
          </p:txBody>
        </p:sp>
        <p:cxnSp>
          <p:nvCxnSpPr>
            <p:cNvPr id="29" name="直接连接符 28">
              <a:extLst>
                <a:ext uri="{FF2B5EF4-FFF2-40B4-BE49-F238E27FC236}">
                  <a16:creationId xmlns:a16="http://schemas.microsoft.com/office/drawing/2014/main" xmlns=""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6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EFCD2D8B-A26E-44BE-8D60-02066AA39DEC}"/>
              </a:ext>
            </a:extLst>
          </p:cNvPr>
          <p:cNvGrpSpPr/>
          <p:nvPr/>
        </p:nvGrpSpPr>
        <p:grpSpPr>
          <a:xfrm>
            <a:off x="740743" y="2176165"/>
            <a:ext cx="4828210" cy="3876262"/>
            <a:chOff x="1704579" y="1963751"/>
            <a:chExt cx="9567301" cy="1662569"/>
          </a:xfrm>
        </p:grpSpPr>
        <p:grpSp>
          <p:nvGrpSpPr>
            <p:cNvPr id="5" name="组合 4">
              <a:extLst>
                <a:ext uri="{FF2B5EF4-FFF2-40B4-BE49-F238E27FC236}">
                  <a16:creationId xmlns:a16="http://schemas.microsoft.com/office/drawing/2014/main" xmlns="" id="{D61C7D4D-59A8-4EA3-B19A-1E3E61BC600A}"/>
                </a:ext>
              </a:extLst>
            </p:cNvPr>
            <p:cNvGrpSpPr/>
            <p:nvPr/>
          </p:nvGrpSpPr>
          <p:grpSpPr>
            <a:xfrm>
              <a:off x="1704579" y="1963751"/>
              <a:ext cx="9567301" cy="1662569"/>
              <a:chOff x="1704579" y="1963751"/>
              <a:chExt cx="9567301" cy="1662569"/>
            </a:xfrm>
          </p:grpSpPr>
          <p:sp>
            <p:nvSpPr>
              <p:cNvPr id="3" name="矩形: 圆角 2">
                <a:extLst>
                  <a:ext uri="{FF2B5EF4-FFF2-40B4-BE49-F238E27FC236}">
                    <a16:creationId xmlns:a16="http://schemas.microsoft.com/office/drawing/2014/main" xmlns="" id="{0FE0C827-1134-433D-A1A4-E91EB3EF9DF3}"/>
                  </a:ext>
                </a:extLst>
              </p:cNvPr>
              <p:cNvSpPr/>
              <p:nvPr/>
            </p:nvSpPr>
            <p:spPr>
              <a:xfrm>
                <a:off x="2180903" y="2066062"/>
                <a:ext cx="8712968" cy="1484426"/>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xmlns="" id="{A9844954-E0B1-4981-86D5-36E77C2577DE}"/>
                  </a:ext>
                </a:extLst>
              </p:cNvPr>
              <p:cNvSpPr/>
              <p:nvPr/>
            </p:nvSpPr>
            <p:spPr>
              <a:xfrm>
                <a:off x="1704579" y="1963751"/>
                <a:ext cx="9567301" cy="1662569"/>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xmlns="" id="{FB6C00C5-3178-4462-AF93-CFC6145076AC}"/>
                </a:ext>
              </a:extLst>
            </p:cNvPr>
            <p:cNvSpPr/>
            <p:nvPr/>
          </p:nvSpPr>
          <p:spPr>
            <a:xfrm>
              <a:off x="2535626" y="2120826"/>
              <a:ext cx="8358245" cy="1437216"/>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上面三行汇编代码完成了栈帧切换，即保存了主函数栈帧的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的值，也通过改变</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寄存器的值，为</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add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函数分配了栈帧空间。</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此时栈区状态为：</a:t>
              </a:r>
            </a:p>
          </p:txBody>
        </p:sp>
      </p:grpSp>
      <p:pic>
        <p:nvPicPr>
          <p:cNvPr id="15" name="图片 14">
            <a:extLst>
              <a:ext uri="{FF2B5EF4-FFF2-40B4-BE49-F238E27FC236}">
                <a16:creationId xmlns:a16="http://schemas.microsoft.com/office/drawing/2014/main" xmlns="" id="{388895E7-00E9-4409-8590-F719510B5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525345" y="548626"/>
            <a:ext cx="2300584" cy="2011753"/>
          </a:xfrm>
          <a:prstGeom prst="rect">
            <a:avLst/>
          </a:prstGeom>
        </p:spPr>
      </p:pic>
      <p:grpSp>
        <p:nvGrpSpPr>
          <p:cNvPr id="7" name="组合 6">
            <a:extLst>
              <a:ext uri="{FF2B5EF4-FFF2-40B4-BE49-F238E27FC236}">
                <a16:creationId xmlns:a16="http://schemas.microsoft.com/office/drawing/2014/main" xmlns="" id="{CD305B05-5F5C-45F2-8D6E-85CBD65E2CC6}"/>
              </a:ext>
            </a:extLst>
          </p:cNvPr>
          <p:cNvGrpSpPr/>
          <p:nvPr/>
        </p:nvGrpSpPr>
        <p:grpSpPr>
          <a:xfrm>
            <a:off x="5922410" y="994117"/>
            <a:ext cx="5608183" cy="5244414"/>
            <a:chOff x="6369299" y="1630930"/>
            <a:chExt cx="5116018" cy="4584173"/>
          </a:xfrm>
        </p:grpSpPr>
        <p:sp>
          <p:nvSpPr>
            <p:cNvPr id="12" name="矩形 11">
              <a:extLst>
                <a:ext uri="{FF2B5EF4-FFF2-40B4-BE49-F238E27FC236}">
                  <a16:creationId xmlns:a16="http://schemas.microsoft.com/office/drawing/2014/main" xmlns="" id="{F64B0172-1215-4FA4-B54A-0A3EAA687BB1}"/>
                </a:ext>
              </a:extLst>
            </p:cNvPr>
            <p:cNvSpPr/>
            <p:nvPr/>
          </p:nvSpPr>
          <p:spPr>
            <a:xfrm>
              <a:off x="6369299" y="1630930"/>
              <a:ext cx="5089368" cy="4584173"/>
            </a:xfrm>
            <a:prstGeom prst="rect">
              <a:avLst/>
            </a:prstGeom>
            <a:noFill/>
            <a:ln w="1905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Object 1">
              <a:extLst>
                <a:ext uri="{FF2B5EF4-FFF2-40B4-BE49-F238E27FC236}">
                  <a16:creationId xmlns:a16="http://schemas.microsoft.com/office/drawing/2014/main" xmlns="" id="{0F922035-CC16-4DB3-93C5-AB1057D95EAC}"/>
                </a:ext>
              </a:extLst>
            </p:cNvPr>
            <p:cNvGraphicFramePr>
              <a:graphicFrameLocks noChangeAspect="1"/>
            </p:cNvGraphicFramePr>
            <p:nvPr>
              <p:extLst>
                <p:ext uri="{D42A27DB-BD31-4B8C-83A1-F6EECF244321}">
                  <p14:modId xmlns:p14="http://schemas.microsoft.com/office/powerpoint/2010/main" val="2416552662"/>
                </p:ext>
              </p:extLst>
            </p:nvPr>
          </p:nvGraphicFramePr>
          <p:xfrm>
            <a:off x="6395949" y="1630930"/>
            <a:ext cx="5089368" cy="4584173"/>
          </p:xfrm>
          <a:graphic>
            <a:graphicData uri="http://schemas.openxmlformats.org/presentationml/2006/ole">
              <mc:AlternateContent xmlns:mc="http://schemas.openxmlformats.org/markup-compatibility/2006">
                <mc:Choice xmlns:v="urn:schemas-microsoft-com:vml" Requires="v">
                  <p:oleObj spid="_x0000_s3114" name="Visio" r:id="rId4" imgW="3124836" imgH="2804610" progId="Visio.Drawing.11">
                    <p:embed/>
                  </p:oleObj>
                </mc:Choice>
                <mc:Fallback>
                  <p:oleObj name="Visio" r:id="rId4" imgW="3124836" imgH="2804610" progId="Visio.Drawing.11">
                    <p:embed/>
                    <p:pic>
                      <p:nvPicPr>
                        <p:cNvPr id="16" name="Object 1">
                          <a:extLst>
                            <a:ext uri="{FF2B5EF4-FFF2-40B4-BE49-F238E27FC236}">
                              <a16:creationId xmlns:a16="http://schemas.microsoft.com/office/drawing/2014/main" xmlns="" id="{0F922035-CC16-4DB3-93C5-AB1057D95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5949" y="1630930"/>
                          <a:ext cx="5089368" cy="4584173"/>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114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047983" y="1888133"/>
            <a:ext cx="8762783" cy="830997"/>
            <a:chOff x="5481967" y="2656590"/>
            <a:chExt cx="8762783" cy="830997"/>
          </a:xfrm>
        </p:grpSpPr>
        <p:sp>
          <p:nvSpPr>
            <p:cNvPr id="14" name="六边形 13">
              <a:extLst>
                <a:ext uri="{FF2B5EF4-FFF2-40B4-BE49-F238E27FC236}">
                  <a16:creationId xmlns:a16="http://schemas.microsoft.com/office/drawing/2014/main" xmlns=""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656590"/>
              <a:ext cx="7260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004113A9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ebx</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ebx</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作为内存偏移指针使用。</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088B97B6-D441-4003-BE8D-0905540C8A1E}"/>
              </a:ext>
            </a:extLst>
          </p:cNvPr>
          <p:cNvGrpSpPr/>
          <p:nvPr/>
        </p:nvGrpSpPr>
        <p:grpSpPr>
          <a:xfrm>
            <a:off x="596727" y="851918"/>
            <a:ext cx="4405808" cy="532160"/>
            <a:chOff x="1420106" y="1379432"/>
            <a:chExt cx="4405808" cy="532160"/>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51F56EB7-369F-4FD3-93E9-82556098603E}"/>
                </a:ext>
              </a:extLst>
            </p:cNvPr>
            <p:cNvSpPr/>
            <p:nvPr/>
          </p:nvSpPr>
          <p:spPr>
            <a:xfrm rot="5400000">
              <a:off x="2783941" y="612990"/>
              <a:ext cx="508860" cy="20883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xmlns=""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xmlns="" id="{3F990FA9-7406-496D-A5E3-00D448AD311A}"/>
                </a:ext>
              </a:extLst>
            </p:cNvPr>
            <p:cNvSpPr/>
            <p:nvPr/>
          </p:nvSpPr>
          <p:spPr>
            <a:xfrm>
              <a:off x="1994199" y="1379432"/>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函数状态保存</a:t>
              </a:r>
            </a:p>
          </p:txBody>
        </p:sp>
        <p:sp>
          <p:nvSpPr>
            <p:cNvPr id="23" name="Rectangle 62">
              <a:extLst>
                <a:ext uri="{FF2B5EF4-FFF2-40B4-BE49-F238E27FC236}">
                  <a16:creationId xmlns:a16="http://schemas.microsoft.com/office/drawing/2014/main" xmlns=""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xmlns="" id="{2F4DB58F-74FA-483C-9BBE-4C27E7A5753F}"/>
              </a:ext>
            </a:extLst>
          </p:cNvPr>
          <p:cNvGrpSpPr/>
          <p:nvPr/>
        </p:nvGrpSpPr>
        <p:grpSpPr>
          <a:xfrm>
            <a:off x="2025933" y="2977062"/>
            <a:ext cx="8640817" cy="830997"/>
            <a:chOff x="2888049" y="3163659"/>
            <a:chExt cx="8640817" cy="830997"/>
          </a:xfrm>
        </p:grpSpPr>
        <p:grpSp>
          <p:nvGrpSpPr>
            <p:cNvPr id="15" name="组合 14">
              <a:extLst>
                <a:ext uri="{FF2B5EF4-FFF2-40B4-BE49-F238E27FC236}">
                  <a16:creationId xmlns:a16="http://schemas.microsoft.com/office/drawing/2014/main" xmlns="" id="{35C1935A-C738-40F2-BBEB-DD17E5F1288C}"/>
                </a:ext>
              </a:extLst>
            </p:cNvPr>
            <p:cNvGrpSpPr/>
            <p:nvPr/>
          </p:nvGrpSpPr>
          <p:grpSpPr>
            <a:xfrm>
              <a:off x="3687379" y="3163659"/>
              <a:ext cx="7841487" cy="830997"/>
              <a:chOff x="6259981" y="2656589"/>
              <a:chExt cx="7841487" cy="830997"/>
            </a:xfrm>
          </p:grpSpPr>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656589"/>
                <a:ext cx="711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004113AA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esi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esi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是源地址指针寄存器。</a:t>
                </a: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xmlns=""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1A64EA5E-588C-45D9-9E43-E224246CA041}"/>
              </a:ext>
            </a:extLst>
          </p:cNvPr>
          <p:cNvGrpSpPr/>
          <p:nvPr/>
        </p:nvGrpSpPr>
        <p:grpSpPr>
          <a:xfrm>
            <a:off x="2047983" y="4130938"/>
            <a:ext cx="8618767" cy="830997"/>
            <a:chOff x="2951676" y="4487098"/>
            <a:chExt cx="8618767" cy="830997"/>
          </a:xfrm>
        </p:grpSpPr>
        <p:sp>
          <p:nvSpPr>
            <p:cNvPr id="25" name="六边形 24">
              <a:extLst>
                <a:ext uri="{FF2B5EF4-FFF2-40B4-BE49-F238E27FC236}">
                  <a16:creationId xmlns:a16="http://schemas.microsoft.com/office/drawing/2014/main" xmlns=""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xmlns="" id="{58A59AE1-ECF1-415B-BD99-0A7A5E2D5474}"/>
                </a:ext>
              </a:extLst>
            </p:cNvPr>
            <p:cNvSpPr txBox="1">
              <a:spLocks noChangeArrowheads="1"/>
            </p:cNvSpPr>
            <p:nvPr/>
          </p:nvSpPr>
          <p:spPr bwMode="auto">
            <a:xfrm>
              <a:off x="4389531" y="4487098"/>
              <a:ext cx="7180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004113AB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是目的地址指针寄存器。</a:t>
              </a:r>
            </a:p>
          </p:txBody>
        </p:sp>
        <p:cxnSp>
          <p:nvCxnSpPr>
            <p:cNvPr id="29" name="直接连接符 28">
              <a:extLst>
                <a:ext uri="{FF2B5EF4-FFF2-40B4-BE49-F238E27FC236}">
                  <a16:creationId xmlns:a16="http://schemas.microsoft.com/office/drawing/2014/main" xmlns=""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3D4C34D9-9278-40B6-8AB4-0B38045DE30E}"/>
              </a:ext>
            </a:extLst>
          </p:cNvPr>
          <p:cNvGrpSpPr/>
          <p:nvPr/>
        </p:nvGrpSpPr>
        <p:grpSpPr>
          <a:xfrm>
            <a:off x="2047983" y="5253201"/>
            <a:ext cx="8680723" cy="830997"/>
            <a:chOff x="2888049" y="3224688"/>
            <a:chExt cx="8680723" cy="830997"/>
          </a:xfrm>
        </p:grpSpPr>
        <p:grpSp>
          <p:nvGrpSpPr>
            <p:cNvPr id="27" name="组合 26">
              <a:extLst>
                <a:ext uri="{FF2B5EF4-FFF2-40B4-BE49-F238E27FC236}">
                  <a16:creationId xmlns:a16="http://schemas.microsoft.com/office/drawing/2014/main" xmlns="" id="{41933B81-C272-49F9-9C1E-EA3F56FBF32B}"/>
                </a:ext>
              </a:extLst>
            </p:cNvPr>
            <p:cNvGrpSpPr/>
            <p:nvPr/>
          </p:nvGrpSpPr>
          <p:grpSpPr>
            <a:xfrm>
              <a:off x="3687379" y="3224688"/>
              <a:ext cx="7881393" cy="830997"/>
              <a:chOff x="6259981" y="2717618"/>
              <a:chExt cx="7881393" cy="830997"/>
            </a:xfrm>
          </p:grpSpPr>
          <p:sp>
            <p:nvSpPr>
              <p:cNvPr id="31" name="文本框 7">
                <a:extLst>
                  <a:ext uri="{FF2B5EF4-FFF2-40B4-BE49-F238E27FC236}">
                    <a16:creationId xmlns:a16="http://schemas.microsoft.com/office/drawing/2014/main" xmlns="" id="{1F085676-5957-4DAC-B120-186B05E15B28}"/>
                  </a:ext>
                </a:extLst>
              </p:cNvPr>
              <p:cNvSpPr txBox="1">
                <a:spLocks noChangeArrowheads="1"/>
              </p:cNvSpPr>
              <p:nvPr/>
            </p:nvSpPr>
            <p:spPr bwMode="auto">
              <a:xfrm>
                <a:off x="6960462" y="2717618"/>
                <a:ext cx="7180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004113AC  lea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,[ebp-0CCh] </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ebp-0CCh</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地址装入</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xmlns="" id="{368261B6-B77D-4A6C-9BFC-B8B1A6AEAB1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六边形 29">
              <a:extLst>
                <a:ext uri="{FF2B5EF4-FFF2-40B4-BE49-F238E27FC236}">
                  <a16:creationId xmlns:a16="http://schemas.microsoft.com/office/drawing/2014/main" xmlns="" id="{7FC1302A-AF20-42F5-AD27-4B5B2EB7FDBB}"/>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0993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20C6541C-8EC9-48D8-9AFF-ED82557050FD}"/>
              </a:ext>
            </a:extLst>
          </p:cNvPr>
          <p:cNvGrpSpPr/>
          <p:nvPr/>
        </p:nvGrpSpPr>
        <p:grpSpPr>
          <a:xfrm>
            <a:off x="3289663" y="4877811"/>
            <a:ext cx="7534456" cy="1267612"/>
            <a:chOff x="3289663" y="4877811"/>
            <a:chExt cx="7534456" cy="1267612"/>
          </a:xfrm>
        </p:grpSpPr>
        <p:sp>
          <p:nvSpPr>
            <p:cNvPr id="6" name="矩形: 剪去单角 5">
              <a:extLst>
                <a:ext uri="{FF2B5EF4-FFF2-40B4-BE49-F238E27FC236}">
                  <a16:creationId xmlns:a16="http://schemas.microsoft.com/office/drawing/2014/main" xmlns="" id="{6F35C1B6-D85D-41DE-8C52-8BA17D3CD79D}"/>
                </a:ext>
              </a:extLst>
            </p:cNvPr>
            <p:cNvSpPr/>
            <p:nvPr/>
          </p:nvSpPr>
          <p:spPr>
            <a:xfrm>
              <a:off x="3289663" y="4877811"/>
              <a:ext cx="7534455" cy="1267612"/>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xmlns="" id="{8EAFA718-ED80-4E39-AE71-4A24B3D5A254}"/>
                </a:ext>
              </a:extLst>
            </p:cNvPr>
            <p:cNvSpPr/>
            <p:nvPr/>
          </p:nvSpPr>
          <p:spPr>
            <a:xfrm>
              <a:off x="3476925" y="5074413"/>
              <a:ext cx="7347194" cy="961097"/>
            </a:xfrm>
            <a:prstGeom prst="rect">
              <a:avLst/>
            </a:prstGeom>
          </p:spPr>
          <p:txBody>
            <a:bodyPr wrap="square">
              <a:spAutoFit/>
            </a:bodyPr>
            <a:lstStyle/>
            <a:p>
              <a:pPr fontAlgn="auto">
                <a:lnSpc>
                  <a:spcPct val="150000"/>
                </a:lnSpc>
                <a:spcBef>
                  <a:spcPts val="0"/>
                </a:spcBef>
                <a:spcAft>
                  <a:spcPts val="0"/>
                </a:spcAft>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指令的目的是重复其上面的指令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的值是重复的次数</a:t>
              </a:r>
              <a:r>
                <a:rPr lang="en-US" altLang="zh-CN" sz="2000" dirty="0">
                  <a:latin typeface="Times New Roman" panose="02020603050405020304" pitchFamily="18" charset="0"/>
                  <a:ea typeface="微软雅黑" pitchFamily="34" charset="-122"/>
                  <a:cs typeface="Times New Roman" panose="02020603050405020304" pitchFamily="18" charset="0"/>
                </a:rPr>
                <a:t>. </a:t>
              </a:r>
            </a:p>
            <a:p>
              <a:pPr fontAlgn="auto">
                <a:lnSpc>
                  <a:spcPct val="150000"/>
                </a:lnSpc>
                <a:spcBef>
                  <a:spcPts val="0"/>
                </a:spcBef>
                <a:spcAft>
                  <a:spcPts val="0"/>
                </a:spcAft>
                <a:defRPr/>
              </a:pPr>
              <a:r>
                <a:rPr lang="en-US" altLang="zh-CN" sz="2000" dirty="0">
                  <a:latin typeface="Times New Roman" panose="02020603050405020304" pitchFamily="18" charset="0"/>
                  <a:ea typeface="微软雅黑" pitchFamily="34" charset="-122"/>
                  <a:cs typeface="Times New Roman" panose="02020603050405020304" pitchFamily="18" charset="0"/>
                </a:rPr>
                <a:t>STOS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指令的作用是将</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中的值拷贝到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ES:EDI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指向的地址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xmlns="" id="{0D98A0A7-16A2-492D-A55A-19B5647E7119}"/>
              </a:ext>
            </a:extLst>
          </p:cNvPr>
          <p:cNvGrpSpPr/>
          <p:nvPr/>
        </p:nvGrpSpPr>
        <p:grpSpPr>
          <a:xfrm>
            <a:off x="2677594" y="1623242"/>
            <a:ext cx="8272538" cy="830997"/>
            <a:chOff x="5481967" y="2656590"/>
            <a:chExt cx="8272538" cy="830997"/>
          </a:xfrm>
        </p:grpSpPr>
        <p:sp>
          <p:nvSpPr>
            <p:cNvPr id="14" name="六边形 13">
              <a:extLst>
                <a:ext uri="{FF2B5EF4-FFF2-40B4-BE49-F238E27FC236}">
                  <a16:creationId xmlns:a16="http://schemas.microsoft.com/office/drawing/2014/main" xmlns=""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656590"/>
              <a:ext cx="677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004113B2  mov         ecx,33h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设置计数器数值，即将</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ECX</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寄存器赋值为</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33h</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088B97B6-D441-4003-BE8D-0905540C8A1E}"/>
              </a:ext>
            </a:extLst>
          </p:cNvPr>
          <p:cNvGrpSpPr/>
          <p:nvPr/>
        </p:nvGrpSpPr>
        <p:grpSpPr>
          <a:xfrm>
            <a:off x="596727" y="875216"/>
            <a:ext cx="4534531" cy="508862"/>
            <a:chOff x="1420106" y="1402730"/>
            <a:chExt cx="4534531" cy="508862"/>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51F56EB7-369F-4FD3-93E9-82556098603E}"/>
                </a:ext>
              </a:extLst>
            </p:cNvPr>
            <p:cNvSpPr/>
            <p:nvPr/>
          </p:nvSpPr>
          <p:spPr>
            <a:xfrm rot="5400000">
              <a:off x="2640855" y="756076"/>
              <a:ext cx="508860" cy="18021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xmlns=""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xmlns="" id="{3F990FA9-7406-496D-A5E3-00D448AD311A}"/>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栈帧切换</a:t>
              </a:r>
            </a:p>
          </p:txBody>
        </p:sp>
        <p:sp>
          <p:nvSpPr>
            <p:cNvPr id="23" name="Rectangle 62">
              <a:extLst>
                <a:ext uri="{FF2B5EF4-FFF2-40B4-BE49-F238E27FC236}">
                  <a16:creationId xmlns:a16="http://schemas.microsoft.com/office/drawing/2014/main" xmlns=""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xmlns="" id="{2F4DB58F-74FA-483C-9BBE-4C27E7A5753F}"/>
              </a:ext>
            </a:extLst>
          </p:cNvPr>
          <p:cNvGrpSpPr/>
          <p:nvPr/>
        </p:nvGrpSpPr>
        <p:grpSpPr>
          <a:xfrm>
            <a:off x="2677594" y="2640224"/>
            <a:ext cx="8293854" cy="830997"/>
            <a:chOff x="2888049" y="3163659"/>
            <a:chExt cx="8293854" cy="830997"/>
          </a:xfrm>
        </p:grpSpPr>
        <p:grpSp>
          <p:nvGrpSpPr>
            <p:cNvPr id="15" name="组合 14">
              <a:extLst>
                <a:ext uri="{FF2B5EF4-FFF2-40B4-BE49-F238E27FC236}">
                  <a16:creationId xmlns:a16="http://schemas.microsoft.com/office/drawing/2014/main" xmlns="" id="{35C1935A-C738-40F2-BBEB-DD17E5F1288C}"/>
                </a:ext>
              </a:extLst>
            </p:cNvPr>
            <p:cNvGrpSpPr/>
            <p:nvPr/>
          </p:nvGrpSpPr>
          <p:grpSpPr>
            <a:xfrm>
              <a:off x="3687379" y="3163659"/>
              <a:ext cx="7494524" cy="830997"/>
              <a:chOff x="6259981" y="2656589"/>
              <a:chExt cx="7494524" cy="830997"/>
            </a:xfrm>
          </p:grpSpPr>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656589"/>
                <a:ext cx="677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004113B7  mov         eax,0CCCCCCCCh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向寄存器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EAX</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赋值</a:t>
                </a: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xmlns=""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1A64EA5E-588C-45D9-9E43-E224246CA041}"/>
              </a:ext>
            </a:extLst>
          </p:cNvPr>
          <p:cNvGrpSpPr/>
          <p:nvPr/>
        </p:nvGrpSpPr>
        <p:grpSpPr>
          <a:xfrm>
            <a:off x="2742443" y="3649424"/>
            <a:ext cx="7524016" cy="830997"/>
            <a:chOff x="2951676" y="4487098"/>
            <a:chExt cx="7524016" cy="830997"/>
          </a:xfrm>
        </p:grpSpPr>
        <p:sp>
          <p:nvSpPr>
            <p:cNvPr id="25" name="六边形 24">
              <a:extLst>
                <a:ext uri="{FF2B5EF4-FFF2-40B4-BE49-F238E27FC236}">
                  <a16:creationId xmlns:a16="http://schemas.microsoft.com/office/drawing/2014/main" xmlns=""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xmlns="" id="{58A59AE1-ECF1-415B-BD99-0A7A5E2D5474}"/>
                </a:ext>
              </a:extLst>
            </p:cNvPr>
            <p:cNvSpPr txBox="1">
              <a:spLocks noChangeArrowheads="1"/>
            </p:cNvSpPr>
            <p:nvPr/>
          </p:nvSpPr>
          <p:spPr bwMode="auto">
            <a:xfrm>
              <a:off x="4389531" y="4487098"/>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004113BC  rep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stos</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dword</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ptr</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es:[</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edi</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循环将栈区数据都初始化为</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CCh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。其中：</a:t>
              </a:r>
            </a:p>
          </p:txBody>
        </p:sp>
        <p:cxnSp>
          <p:nvCxnSpPr>
            <p:cNvPr id="29" name="直接连接符 28">
              <a:extLst>
                <a:ext uri="{FF2B5EF4-FFF2-40B4-BE49-F238E27FC236}">
                  <a16:creationId xmlns:a16="http://schemas.microsoft.com/office/drawing/2014/main" xmlns=""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73265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1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ppt_x</p:attrName>
                                        </p:attrNameLst>
                                      </p:cBhvr>
                                      <p:tavLst>
                                        <p:tav tm="0">
                                          <p:val>
                                            <p:strVal val="#ppt_x-#ppt_w*1.125000"/>
                                          </p:val>
                                        </p:tav>
                                        <p:tav tm="100000">
                                          <p:val>
                                            <p:strVal val="#ppt_x"/>
                                          </p:val>
                                        </p:tav>
                                      </p:tavLst>
                                    </p:anim>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088B97B6-D441-4003-BE8D-0905540C8A1E}"/>
              </a:ext>
            </a:extLst>
          </p:cNvPr>
          <p:cNvGrpSpPr/>
          <p:nvPr/>
        </p:nvGrpSpPr>
        <p:grpSpPr>
          <a:xfrm>
            <a:off x="596727" y="875216"/>
            <a:ext cx="4608793" cy="508861"/>
            <a:chOff x="1420106" y="1402730"/>
            <a:chExt cx="4608793"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51F56EB7-369F-4FD3-93E9-82556098603E}"/>
                </a:ext>
              </a:extLst>
            </p:cNvPr>
            <p:cNvSpPr/>
            <p:nvPr/>
          </p:nvSpPr>
          <p:spPr>
            <a:xfrm rot="5400000">
              <a:off x="2856880" y="540051"/>
              <a:ext cx="508858" cy="223421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xmlns=""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xmlns="" id="{3F990FA9-7406-496D-A5E3-00D448AD311A}"/>
                </a:ext>
              </a:extLst>
            </p:cNvPr>
            <p:cNvSpPr/>
            <p:nvPr/>
          </p:nvSpPr>
          <p:spPr>
            <a:xfrm>
              <a:off x="2197184"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执行函数体</a:t>
              </a:r>
            </a:p>
          </p:txBody>
        </p:sp>
        <p:sp>
          <p:nvSpPr>
            <p:cNvPr id="23" name="Rectangle 62">
              <a:extLst>
                <a:ext uri="{FF2B5EF4-FFF2-40B4-BE49-F238E27FC236}">
                  <a16:creationId xmlns:a16="http://schemas.microsoft.com/office/drawing/2014/main" xmlns=""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2" name="组合 1">
            <a:extLst>
              <a:ext uri="{FF2B5EF4-FFF2-40B4-BE49-F238E27FC236}">
                <a16:creationId xmlns:a16="http://schemas.microsoft.com/office/drawing/2014/main" xmlns="" id="{8A4DFF9C-452F-4E69-A642-AE3E220EB167}"/>
              </a:ext>
            </a:extLst>
          </p:cNvPr>
          <p:cNvGrpSpPr/>
          <p:nvPr/>
        </p:nvGrpSpPr>
        <p:grpSpPr>
          <a:xfrm>
            <a:off x="3289663" y="1240061"/>
            <a:ext cx="8195282" cy="4905362"/>
            <a:chOff x="3289663" y="1960141"/>
            <a:chExt cx="7534455" cy="4185282"/>
          </a:xfrm>
        </p:grpSpPr>
        <p:sp>
          <p:nvSpPr>
            <p:cNvPr id="6" name="矩形: 剪去单角 5">
              <a:extLst>
                <a:ext uri="{FF2B5EF4-FFF2-40B4-BE49-F238E27FC236}">
                  <a16:creationId xmlns:a16="http://schemas.microsoft.com/office/drawing/2014/main" xmlns="" id="{6F35C1B6-D85D-41DE-8C52-8BA17D3CD79D}"/>
                </a:ext>
              </a:extLst>
            </p:cNvPr>
            <p:cNvSpPr/>
            <p:nvPr/>
          </p:nvSpPr>
          <p:spPr>
            <a:xfrm>
              <a:off x="3289663" y="1960141"/>
              <a:ext cx="7534455" cy="4185282"/>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xmlns="" id="{8EAFA718-ED80-4E39-AE71-4A24B3D5A254}"/>
                </a:ext>
              </a:extLst>
            </p:cNvPr>
            <p:cNvSpPr/>
            <p:nvPr/>
          </p:nvSpPr>
          <p:spPr>
            <a:xfrm>
              <a:off x="3842203" y="2154854"/>
              <a:ext cx="6769510" cy="3860171"/>
            </a:xfrm>
            <a:prstGeom prst="rect">
              <a:avLst/>
            </a:prstGeom>
          </p:spPr>
          <p:txBody>
            <a:bodyPr wrap="square">
              <a:spAutoFit/>
            </a:bodyPr>
            <a:lstStyle/>
            <a:p>
              <a:pPr fontAlgn="auto">
                <a:spcBef>
                  <a:spcPts val="0"/>
                </a:spcBef>
                <a:spcAft>
                  <a:spcPts val="0"/>
                </a:spcAft>
                <a:defRPr/>
              </a:pPr>
              <a:r>
                <a:rPr lang="en-US" altLang="zh-CN" sz="2400" dirty="0">
                  <a:latin typeface="Times New Roman" panose="02020603050405020304" pitchFamily="18" charset="0"/>
                  <a:ea typeface="微软雅黑"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int z=0;</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004113BE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[z],0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初始化为</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	z=</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004113C5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的值设置为形参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004113C8  add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[y]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累加形参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004113CB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的值复制给</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z</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	return z;</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004113CE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的值存储到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寄存器中</a:t>
              </a:r>
            </a:p>
          </p:txBody>
        </p:sp>
      </p:grpSp>
      <p:pic>
        <p:nvPicPr>
          <p:cNvPr id="8" name="图片 7">
            <a:extLst>
              <a:ext uri="{FF2B5EF4-FFF2-40B4-BE49-F238E27FC236}">
                <a16:creationId xmlns:a16="http://schemas.microsoft.com/office/drawing/2014/main" xmlns="" id="{988F98EB-B98B-4A40-8A5B-AFACD5E7380D}"/>
              </a:ext>
            </a:extLst>
          </p:cNvPr>
          <p:cNvPicPr>
            <a:picLocks noChangeAspect="1"/>
          </p:cNvPicPr>
          <p:nvPr/>
        </p:nvPicPr>
        <p:blipFill rotWithShape="1">
          <a:blip r:embed="rId3">
            <a:extLst>
              <a:ext uri="{28A0092B-C50C-407E-A947-70E740481C1C}">
                <a14:useLocalDpi xmlns:a14="http://schemas.microsoft.com/office/drawing/2010/main" val="0"/>
              </a:ext>
            </a:extLst>
          </a:blip>
          <a:srcRect b="18490"/>
          <a:stretch/>
        </p:blipFill>
        <p:spPr>
          <a:xfrm>
            <a:off x="-702609" y="3268474"/>
            <a:ext cx="5714286" cy="3105162"/>
          </a:xfrm>
          <a:prstGeom prst="rect">
            <a:avLst/>
          </a:prstGeom>
          <a:effectLst>
            <a:reflection blurRad="6350" stA="33000" endPos="17000" dir="5400000" sy="-100000" algn="bl" rotWithShape="0"/>
          </a:effectLst>
        </p:spPr>
      </p:pic>
    </p:spTree>
    <p:extLst>
      <p:ext uri="{BB962C8B-B14F-4D97-AF65-F5344CB8AC3E}">
        <p14:creationId xmlns:p14="http://schemas.microsoft.com/office/powerpoint/2010/main" val="147382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xmlns="" id="{D1AAB920-35E5-4D12-9BF8-F4C74E4E4EA2}"/>
              </a:ext>
            </a:extLst>
          </p:cNvPr>
          <p:cNvGrpSpPr/>
          <p:nvPr/>
        </p:nvGrpSpPr>
        <p:grpSpPr>
          <a:xfrm>
            <a:off x="2272028" y="1888133"/>
            <a:ext cx="3149922" cy="3699654"/>
            <a:chOff x="1263230" y="1989440"/>
            <a:chExt cx="10332290" cy="3067045"/>
          </a:xfrm>
        </p:grpSpPr>
        <p:sp>
          <p:nvSpPr>
            <p:cNvPr id="27" name="矩形: 圆角 26">
              <a:extLst>
                <a:ext uri="{FF2B5EF4-FFF2-40B4-BE49-F238E27FC236}">
                  <a16:creationId xmlns:a16="http://schemas.microsoft.com/office/drawing/2014/main" xmlns="" id="{81C3FDDB-47FA-4010-99C3-2BD38C49F41B}"/>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xmlns="" id="{1F5D1C92-50A8-4A6B-BBDD-AE91CC8E8F4A}"/>
                </a:ext>
              </a:extLst>
            </p:cNvPr>
            <p:cNvSpPr/>
            <p:nvPr/>
          </p:nvSpPr>
          <p:spPr>
            <a:xfrm>
              <a:off x="1676847" y="2707354"/>
              <a:ext cx="9505057" cy="396324"/>
            </a:xfrm>
            <a:prstGeom prst="rect">
              <a:avLst/>
            </a:prstGeom>
          </p:spPr>
          <p:txBody>
            <a:bodyPr wrap="square">
              <a:spAutoFit/>
            </a:bodyPr>
            <a:lstStyle/>
            <a:p>
              <a:pPr algn="just">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a:extLst>
              <a:ext uri="{FF2B5EF4-FFF2-40B4-BE49-F238E27FC236}">
                <a16:creationId xmlns:a16="http://schemas.microsoft.com/office/drawing/2014/main" xmlns="" id="{B12C162B-9146-4413-A8F2-67E8D1788DAC}"/>
              </a:ext>
            </a:extLst>
          </p:cNvPr>
          <p:cNvSpPr/>
          <p:nvPr/>
        </p:nvSpPr>
        <p:spPr>
          <a:xfrm>
            <a:off x="2724238" y="2062533"/>
            <a:ext cx="2558321" cy="3350854"/>
          </a:xfrm>
          <a:prstGeom prst="rect">
            <a:avLst/>
          </a:prstGeom>
          <a:noFill/>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此时栈帧如下：</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[x]=[ebp+8]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[y]=[ebp+0ch]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[z]=[ebp-8]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注意，这个是基于</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VS2005</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编译的</a:t>
            </a:r>
          </a:p>
        </p:txBody>
      </p:sp>
      <p:grpSp>
        <p:nvGrpSpPr>
          <p:cNvPr id="16" name="组合 15">
            <a:extLst>
              <a:ext uri="{FF2B5EF4-FFF2-40B4-BE49-F238E27FC236}">
                <a16:creationId xmlns:a16="http://schemas.microsoft.com/office/drawing/2014/main" xmlns="" id="{6695794B-8D09-42DC-80D5-821EBD52D48F}"/>
              </a:ext>
            </a:extLst>
          </p:cNvPr>
          <p:cNvGrpSpPr/>
          <p:nvPr/>
        </p:nvGrpSpPr>
        <p:grpSpPr>
          <a:xfrm>
            <a:off x="5769501" y="707230"/>
            <a:ext cx="5272393" cy="5818190"/>
            <a:chOff x="5769501" y="707230"/>
            <a:chExt cx="5272393" cy="5818190"/>
          </a:xfrm>
        </p:grpSpPr>
        <p:sp>
          <p:nvSpPr>
            <p:cNvPr id="6" name="矩形: 剪去单角 5">
              <a:extLst>
                <a:ext uri="{FF2B5EF4-FFF2-40B4-BE49-F238E27FC236}">
                  <a16:creationId xmlns:a16="http://schemas.microsoft.com/office/drawing/2014/main" xmlns="" id="{6F35C1B6-D85D-41DE-8C52-8BA17D3CD79D}"/>
                </a:ext>
              </a:extLst>
            </p:cNvPr>
            <p:cNvSpPr/>
            <p:nvPr/>
          </p:nvSpPr>
          <p:spPr>
            <a:xfrm>
              <a:off x="6592508" y="707230"/>
              <a:ext cx="3683427" cy="5818190"/>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1" name="Object 1">
              <a:extLst>
                <a:ext uri="{FF2B5EF4-FFF2-40B4-BE49-F238E27FC236}">
                  <a16:creationId xmlns:a16="http://schemas.microsoft.com/office/drawing/2014/main" xmlns="" id="{AE7ED60D-22C2-439B-AFD1-0537E885A0D1}"/>
                </a:ext>
              </a:extLst>
            </p:cNvPr>
            <p:cNvGraphicFramePr>
              <a:graphicFrameLocks noChangeAspect="1"/>
            </p:cNvGraphicFramePr>
            <p:nvPr>
              <p:extLst/>
            </p:nvPr>
          </p:nvGraphicFramePr>
          <p:xfrm>
            <a:off x="5769501" y="873421"/>
            <a:ext cx="5272393" cy="5500726"/>
          </p:xfrm>
          <a:graphic>
            <a:graphicData uri="http://schemas.openxmlformats.org/presentationml/2006/ole">
              <mc:AlternateContent xmlns:mc="http://schemas.openxmlformats.org/markup-compatibility/2006">
                <mc:Choice xmlns:v="urn:schemas-microsoft-com:vml" Requires="v">
                  <p:oleObj spid="_x0000_s4138" name="Visio" r:id="rId4" imgW="3124836" imgH="3236504" progId="Visio.Drawing.11">
                    <p:embed/>
                  </p:oleObj>
                </mc:Choice>
                <mc:Fallback>
                  <p:oleObj name="Visio" r:id="rId4" imgW="3124836" imgH="3236504" progId="Visio.Drawing.11">
                    <p:embed/>
                    <p:pic>
                      <p:nvPicPr>
                        <p:cNvPr id="31" name="Object 1">
                          <a:extLst>
                            <a:ext uri="{FF2B5EF4-FFF2-40B4-BE49-F238E27FC236}">
                              <a16:creationId xmlns:a16="http://schemas.microsoft.com/office/drawing/2014/main" xmlns="" id="{AE7ED60D-22C2-439B-AFD1-0537E885A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9501" y="873421"/>
                          <a:ext cx="5272393" cy="5500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9394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ppt_x</p:attrName>
                                        </p:attrNameLst>
                                      </p:cBhvr>
                                      <p:tavLst>
                                        <p:tav tm="0">
                                          <p:val>
                                            <p:strVal val="#ppt_x-#ppt_w*1.125000"/>
                                          </p:val>
                                        </p:tav>
                                        <p:tav tm="100000">
                                          <p:val>
                                            <p:strVal val="#ppt_x"/>
                                          </p:val>
                                        </p:tav>
                                      </p:tavLst>
                                    </p:anim>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B12C162B-9146-4413-A8F2-67E8D1788DAC}"/>
              </a:ext>
            </a:extLst>
          </p:cNvPr>
          <p:cNvSpPr/>
          <p:nvPr/>
        </p:nvSpPr>
        <p:spPr>
          <a:xfrm>
            <a:off x="2837583" y="2640065"/>
            <a:ext cx="2018811" cy="2796856"/>
          </a:xfrm>
          <a:prstGeom prst="rect">
            <a:avLst/>
          </a:prstGeom>
          <a:noFill/>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此时栈帧如下：</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[x]=[edp+8]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[y]=[edp+0ch]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[z]=[edp-8]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8" name="组合 7">
            <a:extLst>
              <a:ext uri="{FF2B5EF4-FFF2-40B4-BE49-F238E27FC236}">
                <a16:creationId xmlns:a16="http://schemas.microsoft.com/office/drawing/2014/main" xmlns="" id="{A351BFE0-0663-40E6-A3C7-5AB359375FA9}"/>
              </a:ext>
            </a:extLst>
          </p:cNvPr>
          <p:cNvGrpSpPr/>
          <p:nvPr/>
        </p:nvGrpSpPr>
        <p:grpSpPr>
          <a:xfrm>
            <a:off x="596727" y="851918"/>
            <a:ext cx="4405808" cy="532159"/>
            <a:chOff x="1420106" y="1379432"/>
            <a:chExt cx="4405808" cy="532159"/>
          </a:xfrm>
          <a:effectLst>
            <a:outerShdw blurRad="50800" dist="38100" dir="2700000" algn="tl" rotWithShape="0">
              <a:prstClr val="black">
                <a:alpha val="20000"/>
              </a:prstClr>
            </a:outerShdw>
          </a:effectLst>
        </p:grpSpPr>
        <p:sp>
          <p:nvSpPr>
            <p:cNvPr id="9" name="Round Same Side Corner Rectangle 29">
              <a:extLst>
                <a:ext uri="{FF2B5EF4-FFF2-40B4-BE49-F238E27FC236}">
                  <a16:creationId xmlns:a16="http://schemas.microsoft.com/office/drawing/2014/main" xmlns="" id="{209FB386-93F2-488E-80EA-11D36AEC36A1}"/>
                </a:ext>
              </a:extLst>
            </p:cNvPr>
            <p:cNvSpPr/>
            <p:nvPr/>
          </p:nvSpPr>
          <p:spPr>
            <a:xfrm rot="5400000">
              <a:off x="2546407" y="850524"/>
              <a:ext cx="485559" cy="158997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1" name="Round Same Side Corner Rectangle 45">
              <a:extLst>
                <a:ext uri="{FF2B5EF4-FFF2-40B4-BE49-F238E27FC236}">
                  <a16:creationId xmlns:a16="http://schemas.microsoft.com/office/drawing/2014/main" xmlns="" id="{3872835D-DB95-460C-85F2-ECA1E6775FC3}"/>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2" name="Rectangle 62">
              <a:extLst>
                <a:ext uri="{FF2B5EF4-FFF2-40B4-BE49-F238E27FC236}">
                  <a16:creationId xmlns:a16="http://schemas.microsoft.com/office/drawing/2014/main" xmlns="" id="{A18D2D06-251B-480D-AE66-57483F153758}"/>
                </a:ext>
              </a:extLst>
            </p:cNvPr>
            <p:cNvSpPr/>
            <p:nvPr/>
          </p:nvSpPr>
          <p:spPr>
            <a:xfrm>
              <a:off x="1994199" y="1379432"/>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恢复状态</a:t>
              </a:r>
            </a:p>
          </p:txBody>
        </p:sp>
        <p:sp>
          <p:nvSpPr>
            <p:cNvPr id="13" name="Rectangle 62">
              <a:extLst>
                <a:ext uri="{FF2B5EF4-FFF2-40B4-BE49-F238E27FC236}">
                  <a16:creationId xmlns:a16="http://schemas.microsoft.com/office/drawing/2014/main" xmlns="" id="{D7EFBBEA-ABB5-4F25-8313-F5BBBDC4BD99}"/>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14" name="组合 13">
            <a:extLst>
              <a:ext uri="{FF2B5EF4-FFF2-40B4-BE49-F238E27FC236}">
                <a16:creationId xmlns:a16="http://schemas.microsoft.com/office/drawing/2014/main" xmlns="" id="{2A502AFE-2E5B-480D-BC81-CC61AAB07728}"/>
              </a:ext>
            </a:extLst>
          </p:cNvPr>
          <p:cNvGrpSpPr/>
          <p:nvPr/>
        </p:nvGrpSpPr>
        <p:grpSpPr>
          <a:xfrm>
            <a:off x="1053012" y="1601278"/>
            <a:ext cx="10500702" cy="4756154"/>
            <a:chOff x="1263230" y="1989440"/>
            <a:chExt cx="10782038" cy="3185556"/>
          </a:xfrm>
        </p:grpSpPr>
        <p:sp>
          <p:nvSpPr>
            <p:cNvPr id="15" name="矩形: 圆角 14">
              <a:extLst>
                <a:ext uri="{FF2B5EF4-FFF2-40B4-BE49-F238E27FC236}">
                  <a16:creationId xmlns:a16="http://schemas.microsoft.com/office/drawing/2014/main" xmlns="" id="{046B3441-6CAC-4363-B346-39AC16193415}"/>
                </a:ext>
              </a:extLst>
            </p:cNvPr>
            <p:cNvSpPr/>
            <p:nvPr/>
          </p:nvSpPr>
          <p:spPr>
            <a:xfrm>
              <a:off x="1263230" y="1989440"/>
              <a:ext cx="10782038" cy="318555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xmlns="" id="{7C1467E1-4EA3-40CE-B7EF-12FF2F5A1F86}"/>
                </a:ext>
              </a:extLst>
            </p:cNvPr>
            <p:cNvSpPr/>
            <p:nvPr/>
          </p:nvSpPr>
          <p:spPr>
            <a:xfrm>
              <a:off x="1895321" y="2106406"/>
              <a:ext cx="9505056" cy="2986428"/>
            </a:xfrm>
            <a:prstGeom prst="rect">
              <a:avLst/>
            </a:prstGeom>
          </p:spPr>
          <p:txBody>
            <a:bodyPr wrap="square">
              <a:spAutoFit/>
            </a:bodyPr>
            <a:lstStyle/>
            <a:p>
              <a:pPr algn="just">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函数调用完毕，而函数的返回值将存储在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寄存器中。</a:t>
              </a:r>
            </a:p>
            <a:p>
              <a:pPr algn="just">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之后，函数调用完毕后，将恢复栈状态到</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004113D1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004113D2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esi</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004113D3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ebx</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004113D4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esp,ebp</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004113D6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004113D7  ret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；根据返回地址恢复</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值，相当于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pop 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7" name="图片 16">
            <a:extLst>
              <a:ext uri="{FF2B5EF4-FFF2-40B4-BE49-F238E27FC236}">
                <a16:creationId xmlns:a16="http://schemas.microsoft.com/office/drawing/2014/main" xmlns="" id="{2B44C7A9-7564-4660-9C21-C950690E14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3648" y="4302463"/>
            <a:ext cx="2520132" cy="2520132"/>
          </a:xfrm>
          <a:prstGeom prst="rect">
            <a:avLst/>
          </a:prstGeom>
        </p:spPr>
      </p:pic>
    </p:spTree>
    <p:extLst>
      <p:ext uri="{BB962C8B-B14F-4D97-AF65-F5344CB8AC3E}">
        <p14:creationId xmlns:p14="http://schemas.microsoft.com/office/powerpoint/2010/main" val="372442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028775" y="1176274"/>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可用于乘、 除、输入</a:t>
            </a:r>
            <a:r>
              <a:rPr lang="en-US" altLang="zh-CN" sz="2400" kern="0" dirty="0">
                <a:solidFill>
                  <a:schemeClr val="tx1">
                    <a:lumMod val="75000"/>
                    <a:lumOff val="25000"/>
                  </a:schemeClr>
                </a:solidFill>
                <a:latin typeface="Arial"/>
                <a:ea typeface="微软雅黑"/>
              </a:rPr>
              <a:t>/</a:t>
            </a:r>
            <a:r>
              <a:rPr lang="zh-CN" altLang="en-US" sz="2400" kern="0" dirty="0">
                <a:solidFill>
                  <a:schemeClr val="tx1">
                    <a:lumMod val="75000"/>
                    <a:lumOff val="25000"/>
                  </a:schemeClr>
                </a:solidFill>
                <a:latin typeface="Arial"/>
                <a:ea typeface="微软雅黑"/>
              </a:rPr>
              <a:t>输出等操作，它们的使用频率很高。</a:t>
            </a:r>
            <a:r>
              <a:rPr lang="en-US" altLang="zh-CN" sz="2400" kern="0" dirty="0">
                <a:solidFill>
                  <a:schemeClr val="tx1">
                    <a:lumMod val="75000"/>
                    <a:lumOff val="25000"/>
                  </a:schemeClr>
                </a:solidFill>
                <a:latin typeface="Arial"/>
                <a:ea typeface="微软雅黑"/>
              </a:rPr>
              <a:t>EAX</a:t>
            </a:r>
            <a:r>
              <a:rPr lang="zh-CN" altLang="en-US" sz="2400" kern="0" dirty="0">
                <a:solidFill>
                  <a:schemeClr val="tx1">
                    <a:lumMod val="75000"/>
                    <a:lumOff val="25000"/>
                  </a:schemeClr>
                </a:solidFill>
                <a:latin typeface="Arial"/>
                <a:ea typeface="微软雅黑"/>
              </a:rPr>
              <a:t>还通常用于存储函数的返回值。</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028775" y="600209"/>
            <a:ext cx="6552728" cy="56799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EAX</a:t>
            </a:r>
            <a:r>
              <a:rPr lang="zh-CN" altLang="en-US" sz="2400" kern="0" dirty="0">
                <a:solidFill>
                  <a:prstClr val="white"/>
                </a:solidFill>
                <a:latin typeface="Arial"/>
                <a:ea typeface="微软雅黑"/>
              </a:rPr>
              <a:t>通常称为累加器</a:t>
            </a:r>
            <a:r>
              <a:rPr lang="en-US" altLang="zh-CN" sz="2400" kern="0" dirty="0">
                <a:solidFill>
                  <a:prstClr val="white"/>
                </a:solidFill>
                <a:latin typeface="Arial"/>
                <a:ea typeface="微软雅黑"/>
              </a:rPr>
              <a:t>(Accumulator)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028775" y="2896245"/>
            <a:ext cx="10765195" cy="5760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它可作为存储器指针来使用，用来访问存储器。</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028775" y="2328253"/>
            <a:ext cx="6552728" cy="567992"/>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EBX</a:t>
            </a:r>
            <a:r>
              <a:rPr lang="zh-CN" altLang="en-US" sz="2400" kern="0" dirty="0">
                <a:solidFill>
                  <a:prstClr val="white"/>
                </a:solidFill>
                <a:latin typeface="Arial"/>
                <a:ea typeface="微软雅黑"/>
              </a:rPr>
              <a:t>称为基地址寄存器</a:t>
            </a:r>
            <a:r>
              <a:rPr lang="en-US" altLang="zh-CN" sz="2400" kern="0" dirty="0">
                <a:solidFill>
                  <a:prstClr val="white"/>
                </a:solidFill>
                <a:latin typeface="Arial"/>
                <a:ea typeface="微软雅黑"/>
              </a:rPr>
              <a:t>(Base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xmlns="" id="{DF16C0EE-F047-4513-ABE9-3621ABC453F7}"/>
              </a:ext>
            </a:extLst>
          </p:cNvPr>
          <p:cNvSpPr/>
          <p:nvPr/>
        </p:nvSpPr>
        <p:spPr>
          <a:xfrm>
            <a:off x="1028775" y="4336405"/>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在循环和字符串操作时，要用它来控制循环次数；在位操作中，当移多位时，要用</a:t>
            </a:r>
            <a:r>
              <a:rPr lang="en-US" altLang="zh-CN" sz="2400" kern="0" dirty="0">
                <a:solidFill>
                  <a:schemeClr val="tx1">
                    <a:lumMod val="75000"/>
                    <a:lumOff val="25000"/>
                  </a:schemeClr>
                </a:solidFill>
                <a:latin typeface="Arial"/>
                <a:ea typeface="微软雅黑"/>
              </a:rPr>
              <a:t>CL</a:t>
            </a:r>
            <a:r>
              <a:rPr lang="zh-CN" altLang="en-US" sz="2400" kern="0" dirty="0">
                <a:solidFill>
                  <a:schemeClr val="tx1">
                    <a:lumMod val="75000"/>
                    <a:lumOff val="25000"/>
                  </a:schemeClr>
                </a:solidFill>
                <a:latin typeface="Arial"/>
                <a:ea typeface="微软雅黑"/>
              </a:rPr>
              <a:t>来指明移位的位数。</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0" name="íṡľíḍè-Rectangle 17">
            <a:extLst>
              <a:ext uri="{FF2B5EF4-FFF2-40B4-BE49-F238E27FC236}">
                <a16:creationId xmlns:a16="http://schemas.microsoft.com/office/drawing/2014/main" xmlns="" id="{95947858-2762-4BDD-87C5-A75A77F7048B}"/>
              </a:ext>
            </a:extLst>
          </p:cNvPr>
          <p:cNvSpPr/>
          <p:nvPr/>
        </p:nvSpPr>
        <p:spPr>
          <a:xfrm>
            <a:off x="1028774" y="3760193"/>
            <a:ext cx="6552728" cy="58398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ECX</a:t>
            </a:r>
            <a:r>
              <a:rPr lang="zh-CN" altLang="en-US" sz="2400" kern="0" dirty="0">
                <a:solidFill>
                  <a:prstClr val="white"/>
                </a:solidFill>
                <a:latin typeface="Arial"/>
                <a:ea typeface="微软雅黑"/>
              </a:rPr>
              <a:t>称为计数寄存器</a:t>
            </a:r>
            <a:r>
              <a:rPr lang="en-US" altLang="zh-CN" sz="2400" kern="0" dirty="0">
                <a:solidFill>
                  <a:prstClr val="white"/>
                </a:solidFill>
                <a:latin typeface="Arial"/>
                <a:ea typeface="微软雅黑"/>
              </a:rPr>
              <a:t>(Count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11" name="íṡľíḍè-Rectangle 17">
            <a:extLst>
              <a:ext uri="{FF2B5EF4-FFF2-40B4-BE49-F238E27FC236}">
                <a16:creationId xmlns:a16="http://schemas.microsoft.com/office/drawing/2014/main" xmlns="" id="{2B3CFB2C-5281-4F62-9C80-76D4A8EE959C}"/>
              </a:ext>
            </a:extLst>
          </p:cNvPr>
          <p:cNvSpPr/>
          <p:nvPr/>
        </p:nvSpPr>
        <p:spPr>
          <a:xfrm>
            <a:off x="1028775" y="6064449"/>
            <a:ext cx="10765195" cy="8639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在进行乘、除运算时，可作为默认操作数参与运算，也可用于存放</a:t>
            </a:r>
            <a:r>
              <a:rPr lang="en-US" altLang="zh-CN" sz="2400" kern="0" dirty="0">
                <a:solidFill>
                  <a:schemeClr val="tx1">
                    <a:lumMod val="75000"/>
                    <a:lumOff val="25000"/>
                  </a:schemeClr>
                </a:solidFill>
                <a:latin typeface="Arial"/>
                <a:ea typeface="微软雅黑"/>
              </a:rPr>
              <a:t>I/O</a:t>
            </a:r>
            <a:r>
              <a:rPr lang="zh-CN" altLang="en-US" sz="2400" kern="0" dirty="0">
                <a:solidFill>
                  <a:schemeClr val="tx1">
                    <a:lumMod val="75000"/>
                    <a:lumOff val="25000"/>
                  </a:schemeClr>
                </a:solidFill>
                <a:latin typeface="Arial"/>
                <a:ea typeface="微软雅黑"/>
              </a:rPr>
              <a:t>的端口地址。</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2" name="íṡľíḍè-Rectangle 17">
            <a:extLst>
              <a:ext uri="{FF2B5EF4-FFF2-40B4-BE49-F238E27FC236}">
                <a16:creationId xmlns:a16="http://schemas.microsoft.com/office/drawing/2014/main" xmlns="" id="{A5CAADFC-AF19-403A-8FDD-4CC67175A35D}"/>
              </a:ext>
            </a:extLst>
          </p:cNvPr>
          <p:cNvSpPr/>
          <p:nvPr/>
        </p:nvSpPr>
        <p:spPr>
          <a:xfrm>
            <a:off x="1028775" y="5488385"/>
            <a:ext cx="6552727"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EDX</a:t>
            </a:r>
            <a:r>
              <a:rPr lang="zh-CN" altLang="en-US" sz="2400" kern="0" dirty="0">
                <a:solidFill>
                  <a:prstClr val="white"/>
                </a:solidFill>
                <a:latin typeface="Arial"/>
                <a:ea typeface="微软雅黑"/>
              </a:rPr>
              <a:t>称为数据寄存器</a:t>
            </a:r>
            <a:r>
              <a:rPr lang="en-US" altLang="zh-CN" sz="2400" kern="0" dirty="0">
                <a:solidFill>
                  <a:prstClr val="white"/>
                </a:solidFill>
                <a:latin typeface="Arial"/>
                <a:ea typeface="微软雅黑"/>
              </a:rPr>
              <a:t>(Data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8245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6000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decel="6000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decel="6000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2" decel="6000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变址寄存器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变址寄存器主要用来存放操作数的地址，用于堆栈操作和变址运算中计算操作数的有效地址。</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1460823" y="2718602"/>
            <a:ext cx="3671202" cy="4157992"/>
            <a:chOff x="524197" y="4410982"/>
            <a:chExt cx="3060051" cy="3769566"/>
          </a:xfrm>
          <a:effectLst>
            <a:outerShdw blurRad="50800" dist="38100" dir="2700000" algn="tl" rotWithShape="0">
              <a:prstClr val="black">
                <a:alpha val="40000"/>
              </a:prstClr>
            </a:outerShdw>
          </a:effectLst>
        </p:grpSpPr>
        <p:grpSp>
          <p:nvGrpSpPr>
            <p:cNvPr id="16" name="组合 15">
              <a:extLst>
                <a:ext uri="{FF2B5EF4-FFF2-40B4-BE49-F238E27FC236}">
                  <a16:creationId xmlns:a16="http://schemas.microsoft.com/office/drawing/2014/main" xmlns="" id="{88329C38-E752-4312-A8F9-EE319E413FEC}"/>
                </a:ext>
              </a:extLst>
            </p:cNvPr>
            <p:cNvGrpSpPr/>
            <p:nvPr/>
          </p:nvGrpSpPr>
          <p:grpSpPr>
            <a:xfrm>
              <a:off x="524197" y="4410982"/>
              <a:ext cx="3060051" cy="3769566"/>
              <a:chOff x="2872958" y="1672820"/>
              <a:chExt cx="2686221" cy="3309060"/>
            </a:xfrm>
            <a:effectLst>
              <a:outerShdw blurRad="50800" dist="38100" dir="2700000" algn="tl" rotWithShape="0">
                <a:prstClr val="black">
                  <a:alpha val="20000"/>
                </a:prstClr>
              </a:outerShdw>
            </a:effectLst>
          </p:grpSpPr>
          <p:sp>
            <p:nvSpPr>
              <p:cNvPr id="17" name="íṡľíḍè-Rectangle 17">
                <a:extLst>
                  <a:ext uri="{FF2B5EF4-FFF2-40B4-BE49-F238E27FC236}">
                    <a16:creationId xmlns:a16="http://schemas.microsoft.com/office/drawing/2014/main" xmlns="" id="{C6631384-B0F7-4805-BD3B-91B1FDD1DB43}"/>
                  </a:ext>
                </a:extLst>
              </p:cNvPr>
              <p:cNvSpPr/>
              <p:nvPr/>
            </p:nvSpPr>
            <p:spPr>
              <a:xfrm>
                <a:off x="2872958" y="1672820"/>
                <a:ext cx="2591658" cy="2956435"/>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xmlns="" id="{C2B15A79-337F-4D6D-929D-9DD67B264633}"/>
                  </a:ext>
                </a:extLst>
              </p:cNvPr>
              <p:cNvSpPr txBox="1"/>
              <p:nvPr/>
            </p:nvSpPr>
            <p:spPr>
              <a:xfrm>
                <a:off x="2941461" y="2631338"/>
                <a:ext cx="2617718" cy="2350542"/>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位通用寄存器</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。其低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位对应先前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位数据的存取，不影响高</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位的数据。</a:t>
                </a:r>
              </a:p>
            </p:txBody>
          </p:sp>
        </p:grpSp>
        <p:sp>
          <p:nvSpPr>
            <p:cNvPr id="14" name="tools-and-utensils_358962"/>
            <p:cNvSpPr>
              <a:spLocks noChangeAspect="1"/>
            </p:cNvSpPr>
            <p:nvPr/>
          </p:nvSpPr>
          <p:spPr bwMode="auto">
            <a:xfrm>
              <a:off x="1695519" y="4703727"/>
              <a:ext cx="609685" cy="608764"/>
            </a:xfrm>
            <a:custGeom>
              <a:avLst/>
              <a:gdLst>
                <a:gd name="connsiteX0" fmla="*/ 210920 w 607639"/>
                <a:gd name="connsiteY0" fmla="*/ 210638 h 606722"/>
                <a:gd name="connsiteX1" fmla="*/ 396578 w 607639"/>
                <a:gd name="connsiteY1" fmla="*/ 210638 h 606722"/>
                <a:gd name="connsiteX2" fmla="*/ 396578 w 607639"/>
                <a:gd name="connsiteY2" fmla="*/ 396014 h 606722"/>
                <a:gd name="connsiteX3" fmla="*/ 210920 w 607639"/>
                <a:gd name="connsiteY3" fmla="*/ 396014 h 606722"/>
                <a:gd name="connsiteX4" fmla="*/ 160299 w 607639"/>
                <a:gd name="connsiteY4" fmla="*/ 160057 h 606722"/>
                <a:gd name="connsiteX5" fmla="*/ 160299 w 607639"/>
                <a:gd name="connsiteY5" fmla="*/ 446577 h 606722"/>
                <a:gd name="connsiteX6" fmla="*/ 447252 w 607639"/>
                <a:gd name="connsiteY6" fmla="*/ 446577 h 606722"/>
                <a:gd name="connsiteX7" fmla="*/ 447252 w 607639"/>
                <a:gd name="connsiteY7" fmla="*/ 160057 h 606722"/>
                <a:gd name="connsiteX8" fmla="*/ 160299 w 607639"/>
                <a:gd name="connsiteY8" fmla="*/ 0 h 606722"/>
                <a:gd name="connsiteX9" fmla="*/ 210943 w 607639"/>
                <a:gd name="connsiteY9" fmla="*/ 0 h 606722"/>
                <a:gd name="connsiteX10" fmla="*/ 210943 w 607639"/>
                <a:gd name="connsiteY10" fmla="*/ 59010 h 606722"/>
                <a:gd name="connsiteX11" fmla="*/ 278498 w 607639"/>
                <a:gd name="connsiteY11" fmla="*/ 59010 h 606722"/>
                <a:gd name="connsiteX12" fmla="*/ 278498 w 607639"/>
                <a:gd name="connsiteY12" fmla="*/ 0 h 606722"/>
                <a:gd name="connsiteX13" fmla="*/ 329142 w 607639"/>
                <a:gd name="connsiteY13" fmla="*/ 0 h 606722"/>
                <a:gd name="connsiteX14" fmla="*/ 329142 w 607639"/>
                <a:gd name="connsiteY14" fmla="*/ 59010 h 606722"/>
                <a:gd name="connsiteX15" fmla="*/ 396608 w 607639"/>
                <a:gd name="connsiteY15" fmla="*/ 59010 h 606722"/>
                <a:gd name="connsiteX16" fmla="*/ 396608 w 607639"/>
                <a:gd name="connsiteY16" fmla="*/ 0 h 606722"/>
                <a:gd name="connsiteX17" fmla="*/ 447252 w 607639"/>
                <a:gd name="connsiteY17" fmla="*/ 0 h 606722"/>
                <a:gd name="connsiteX18" fmla="*/ 447252 w 607639"/>
                <a:gd name="connsiteY18" fmla="*/ 59010 h 606722"/>
                <a:gd name="connsiteX19" fmla="*/ 472618 w 607639"/>
                <a:gd name="connsiteY19" fmla="*/ 59010 h 606722"/>
                <a:gd name="connsiteX20" fmla="*/ 548540 w 607639"/>
                <a:gd name="connsiteY20" fmla="*/ 134817 h 606722"/>
                <a:gd name="connsiteX21" fmla="*/ 548540 w 607639"/>
                <a:gd name="connsiteY21" fmla="*/ 160057 h 606722"/>
                <a:gd name="connsiteX22" fmla="*/ 607639 w 607639"/>
                <a:gd name="connsiteY22" fmla="*/ 160057 h 606722"/>
                <a:gd name="connsiteX23" fmla="*/ 607639 w 607639"/>
                <a:gd name="connsiteY23" fmla="*/ 210624 h 606722"/>
                <a:gd name="connsiteX24" fmla="*/ 548540 w 607639"/>
                <a:gd name="connsiteY24" fmla="*/ 210624 h 606722"/>
                <a:gd name="connsiteX25" fmla="*/ 548540 w 607639"/>
                <a:gd name="connsiteY25" fmla="*/ 278077 h 606722"/>
                <a:gd name="connsiteX26" fmla="*/ 607639 w 607639"/>
                <a:gd name="connsiteY26" fmla="*/ 278077 h 606722"/>
                <a:gd name="connsiteX27" fmla="*/ 607639 w 607639"/>
                <a:gd name="connsiteY27" fmla="*/ 328645 h 606722"/>
                <a:gd name="connsiteX28" fmla="*/ 548540 w 607639"/>
                <a:gd name="connsiteY28" fmla="*/ 328645 h 606722"/>
                <a:gd name="connsiteX29" fmla="*/ 548540 w 607639"/>
                <a:gd name="connsiteY29" fmla="*/ 396009 h 606722"/>
                <a:gd name="connsiteX30" fmla="*/ 607639 w 607639"/>
                <a:gd name="connsiteY30" fmla="*/ 396009 h 606722"/>
                <a:gd name="connsiteX31" fmla="*/ 607639 w 607639"/>
                <a:gd name="connsiteY31" fmla="*/ 446577 h 606722"/>
                <a:gd name="connsiteX32" fmla="*/ 548540 w 607639"/>
                <a:gd name="connsiteY32" fmla="*/ 446577 h 606722"/>
                <a:gd name="connsiteX33" fmla="*/ 548540 w 607639"/>
                <a:gd name="connsiteY33" fmla="*/ 471905 h 606722"/>
                <a:gd name="connsiteX34" fmla="*/ 472618 w 607639"/>
                <a:gd name="connsiteY34" fmla="*/ 547712 h 606722"/>
                <a:gd name="connsiteX35" fmla="*/ 447252 w 607639"/>
                <a:gd name="connsiteY35" fmla="*/ 547712 h 606722"/>
                <a:gd name="connsiteX36" fmla="*/ 447252 w 607639"/>
                <a:gd name="connsiteY36" fmla="*/ 606722 h 606722"/>
                <a:gd name="connsiteX37" fmla="*/ 396608 w 607639"/>
                <a:gd name="connsiteY37" fmla="*/ 606722 h 606722"/>
                <a:gd name="connsiteX38" fmla="*/ 396608 w 607639"/>
                <a:gd name="connsiteY38" fmla="*/ 547712 h 606722"/>
                <a:gd name="connsiteX39" fmla="*/ 329142 w 607639"/>
                <a:gd name="connsiteY39" fmla="*/ 547712 h 606722"/>
                <a:gd name="connsiteX40" fmla="*/ 329142 w 607639"/>
                <a:gd name="connsiteY40" fmla="*/ 606722 h 606722"/>
                <a:gd name="connsiteX41" fmla="*/ 278498 w 607639"/>
                <a:gd name="connsiteY41" fmla="*/ 606722 h 606722"/>
                <a:gd name="connsiteX42" fmla="*/ 278498 w 607639"/>
                <a:gd name="connsiteY42" fmla="*/ 547712 h 606722"/>
                <a:gd name="connsiteX43" fmla="*/ 210943 w 607639"/>
                <a:gd name="connsiteY43" fmla="*/ 547712 h 606722"/>
                <a:gd name="connsiteX44" fmla="*/ 210943 w 607639"/>
                <a:gd name="connsiteY44" fmla="*/ 606722 h 606722"/>
                <a:gd name="connsiteX45" fmla="*/ 160299 w 607639"/>
                <a:gd name="connsiteY45" fmla="*/ 606722 h 606722"/>
                <a:gd name="connsiteX46" fmla="*/ 160299 w 607639"/>
                <a:gd name="connsiteY46" fmla="*/ 547712 h 606722"/>
                <a:gd name="connsiteX47" fmla="*/ 135021 w 607639"/>
                <a:gd name="connsiteY47" fmla="*/ 547712 h 606722"/>
                <a:gd name="connsiteX48" fmla="*/ 59100 w 607639"/>
                <a:gd name="connsiteY48" fmla="*/ 471905 h 606722"/>
                <a:gd name="connsiteX49" fmla="*/ 59100 w 607639"/>
                <a:gd name="connsiteY49" fmla="*/ 446577 h 606722"/>
                <a:gd name="connsiteX50" fmla="*/ 0 w 607639"/>
                <a:gd name="connsiteY50" fmla="*/ 446577 h 606722"/>
                <a:gd name="connsiteX51" fmla="*/ 0 w 607639"/>
                <a:gd name="connsiteY51" fmla="*/ 396009 h 606722"/>
                <a:gd name="connsiteX52" fmla="*/ 59100 w 607639"/>
                <a:gd name="connsiteY52" fmla="*/ 396009 h 606722"/>
                <a:gd name="connsiteX53" fmla="*/ 59100 w 607639"/>
                <a:gd name="connsiteY53" fmla="*/ 328645 h 606722"/>
                <a:gd name="connsiteX54" fmla="*/ 0 w 607639"/>
                <a:gd name="connsiteY54" fmla="*/ 328645 h 606722"/>
                <a:gd name="connsiteX55" fmla="*/ 0 w 607639"/>
                <a:gd name="connsiteY55" fmla="*/ 278077 h 606722"/>
                <a:gd name="connsiteX56" fmla="*/ 59100 w 607639"/>
                <a:gd name="connsiteY56" fmla="*/ 278077 h 606722"/>
                <a:gd name="connsiteX57" fmla="*/ 59100 w 607639"/>
                <a:gd name="connsiteY57" fmla="*/ 210624 h 606722"/>
                <a:gd name="connsiteX58" fmla="*/ 0 w 607639"/>
                <a:gd name="connsiteY58" fmla="*/ 210624 h 606722"/>
                <a:gd name="connsiteX59" fmla="*/ 0 w 607639"/>
                <a:gd name="connsiteY59" fmla="*/ 160057 h 606722"/>
                <a:gd name="connsiteX60" fmla="*/ 59100 w 607639"/>
                <a:gd name="connsiteY60" fmla="*/ 160057 h 606722"/>
                <a:gd name="connsiteX61" fmla="*/ 59100 w 607639"/>
                <a:gd name="connsiteY61" fmla="*/ 134817 h 606722"/>
                <a:gd name="connsiteX62" fmla="*/ 135021 w 607639"/>
                <a:gd name="connsiteY62" fmla="*/ 59010 h 606722"/>
                <a:gd name="connsiteX63" fmla="*/ 160299 w 607639"/>
                <a:gd name="connsiteY63" fmla="*/ 5901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639" h="606722">
                  <a:moveTo>
                    <a:pt x="210920" y="210638"/>
                  </a:moveTo>
                  <a:lnTo>
                    <a:pt x="396578" y="210638"/>
                  </a:lnTo>
                  <a:lnTo>
                    <a:pt x="396578" y="396014"/>
                  </a:lnTo>
                  <a:lnTo>
                    <a:pt x="210920" y="396014"/>
                  </a:lnTo>
                  <a:close/>
                  <a:moveTo>
                    <a:pt x="160299" y="160057"/>
                  </a:moveTo>
                  <a:lnTo>
                    <a:pt x="160299" y="446577"/>
                  </a:lnTo>
                  <a:lnTo>
                    <a:pt x="447252" y="446577"/>
                  </a:lnTo>
                  <a:lnTo>
                    <a:pt x="447252" y="160057"/>
                  </a:lnTo>
                  <a:close/>
                  <a:moveTo>
                    <a:pt x="160299" y="0"/>
                  </a:moveTo>
                  <a:lnTo>
                    <a:pt x="210943" y="0"/>
                  </a:lnTo>
                  <a:lnTo>
                    <a:pt x="210943" y="59010"/>
                  </a:lnTo>
                  <a:lnTo>
                    <a:pt x="278498" y="59010"/>
                  </a:lnTo>
                  <a:lnTo>
                    <a:pt x="278498" y="0"/>
                  </a:lnTo>
                  <a:lnTo>
                    <a:pt x="329142" y="0"/>
                  </a:lnTo>
                  <a:lnTo>
                    <a:pt x="329142" y="59010"/>
                  </a:lnTo>
                  <a:lnTo>
                    <a:pt x="396608" y="59010"/>
                  </a:lnTo>
                  <a:lnTo>
                    <a:pt x="396608" y="0"/>
                  </a:lnTo>
                  <a:lnTo>
                    <a:pt x="447252" y="0"/>
                  </a:lnTo>
                  <a:lnTo>
                    <a:pt x="447252" y="59010"/>
                  </a:lnTo>
                  <a:lnTo>
                    <a:pt x="472618" y="59010"/>
                  </a:lnTo>
                  <a:cubicBezTo>
                    <a:pt x="514451" y="59010"/>
                    <a:pt x="548540" y="93048"/>
                    <a:pt x="548540" y="134817"/>
                  </a:cubicBezTo>
                  <a:lnTo>
                    <a:pt x="548540" y="160057"/>
                  </a:lnTo>
                  <a:lnTo>
                    <a:pt x="607639" y="160057"/>
                  </a:lnTo>
                  <a:lnTo>
                    <a:pt x="607639" y="210624"/>
                  </a:lnTo>
                  <a:lnTo>
                    <a:pt x="548540" y="210624"/>
                  </a:lnTo>
                  <a:lnTo>
                    <a:pt x="548540" y="278077"/>
                  </a:lnTo>
                  <a:lnTo>
                    <a:pt x="607639" y="278077"/>
                  </a:lnTo>
                  <a:lnTo>
                    <a:pt x="607639" y="328645"/>
                  </a:lnTo>
                  <a:lnTo>
                    <a:pt x="548540" y="328645"/>
                  </a:lnTo>
                  <a:lnTo>
                    <a:pt x="548540" y="396009"/>
                  </a:lnTo>
                  <a:lnTo>
                    <a:pt x="607639" y="396009"/>
                  </a:lnTo>
                  <a:lnTo>
                    <a:pt x="607639" y="446577"/>
                  </a:lnTo>
                  <a:lnTo>
                    <a:pt x="548540" y="446577"/>
                  </a:lnTo>
                  <a:lnTo>
                    <a:pt x="548540" y="471905"/>
                  </a:lnTo>
                  <a:cubicBezTo>
                    <a:pt x="548540" y="513674"/>
                    <a:pt x="514451" y="547712"/>
                    <a:pt x="472618" y="547712"/>
                  </a:cubicBezTo>
                  <a:lnTo>
                    <a:pt x="447252" y="547712"/>
                  </a:lnTo>
                  <a:lnTo>
                    <a:pt x="447252" y="606722"/>
                  </a:lnTo>
                  <a:lnTo>
                    <a:pt x="396608" y="606722"/>
                  </a:lnTo>
                  <a:lnTo>
                    <a:pt x="396608" y="547712"/>
                  </a:lnTo>
                  <a:lnTo>
                    <a:pt x="329142" y="547712"/>
                  </a:lnTo>
                  <a:lnTo>
                    <a:pt x="329142" y="606722"/>
                  </a:lnTo>
                  <a:lnTo>
                    <a:pt x="278498" y="606722"/>
                  </a:lnTo>
                  <a:lnTo>
                    <a:pt x="278498" y="547712"/>
                  </a:lnTo>
                  <a:lnTo>
                    <a:pt x="210943" y="547712"/>
                  </a:lnTo>
                  <a:lnTo>
                    <a:pt x="210943" y="606722"/>
                  </a:lnTo>
                  <a:lnTo>
                    <a:pt x="160299" y="606722"/>
                  </a:lnTo>
                  <a:lnTo>
                    <a:pt x="160299" y="547712"/>
                  </a:lnTo>
                  <a:lnTo>
                    <a:pt x="135021" y="547712"/>
                  </a:lnTo>
                  <a:cubicBezTo>
                    <a:pt x="93189" y="547712"/>
                    <a:pt x="59100" y="513674"/>
                    <a:pt x="59100" y="471905"/>
                  </a:cubicBezTo>
                  <a:lnTo>
                    <a:pt x="59100" y="446577"/>
                  </a:lnTo>
                  <a:lnTo>
                    <a:pt x="0" y="446577"/>
                  </a:lnTo>
                  <a:lnTo>
                    <a:pt x="0" y="396009"/>
                  </a:lnTo>
                  <a:lnTo>
                    <a:pt x="59100" y="396009"/>
                  </a:lnTo>
                  <a:lnTo>
                    <a:pt x="59100" y="328645"/>
                  </a:lnTo>
                  <a:lnTo>
                    <a:pt x="0" y="328645"/>
                  </a:lnTo>
                  <a:lnTo>
                    <a:pt x="0" y="278077"/>
                  </a:lnTo>
                  <a:lnTo>
                    <a:pt x="59100" y="278077"/>
                  </a:lnTo>
                  <a:lnTo>
                    <a:pt x="59100" y="210624"/>
                  </a:lnTo>
                  <a:lnTo>
                    <a:pt x="0" y="210624"/>
                  </a:lnTo>
                  <a:lnTo>
                    <a:pt x="0" y="160057"/>
                  </a:lnTo>
                  <a:lnTo>
                    <a:pt x="59100" y="160057"/>
                  </a:lnTo>
                  <a:lnTo>
                    <a:pt x="59100" y="134817"/>
                  </a:lnTo>
                  <a:cubicBezTo>
                    <a:pt x="59100" y="93048"/>
                    <a:pt x="93100" y="59010"/>
                    <a:pt x="135021" y="59010"/>
                  </a:cubicBezTo>
                  <a:lnTo>
                    <a:pt x="160299" y="59010"/>
                  </a:lnTo>
                  <a:close/>
                </a:path>
              </a:pathLst>
            </a:custGeom>
            <a:solidFill>
              <a:schemeClr val="bg1"/>
            </a:solidFill>
            <a:ln>
              <a:noFill/>
            </a:ln>
          </p:spPr>
        </p:sp>
      </p:grpSp>
      <p:grpSp>
        <p:nvGrpSpPr>
          <p:cNvPr id="6" name="组合 5"/>
          <p:cNvGrpSpPr/>
          <p:nvPr/>
        </p:nvGrpSpPr>
        <p:grpSpPr>
          <a:xfrm>
            <a:off x="7725519" y="2717792"/>
            <a:ext cx="4032448" cy="4083037"/>
            <a:chOff x="3236388" y="4410172"/>
            <a:chExt cx="2952328" cy="3773739"/>
          </a:xfrm>
          <a:effectLst>
            <a:outerShdw blurRad="50800" dist="38100" dir="2700000" algn="tl" rotWithShape="0">
              <a:prstClr val="black">
                <a:alpha val="40000"/>
              </a:prstClr>
            </a:outerShdw>
          </a:effectLst>
        </p:grpSpPr>
        <p:grpSp>
          <p:nvGrpSpPr>
            <p:cNvPr id="22" name="组合 21">
              <a:extLst>
                <a:ext uri="{FF2B5EF4-FFF2-40B4-BE49-F238E27FC236}">
                  <a16:creationId xmlns:a16="http://schemas.microsoft.com/office/drawing/2014/main" xmlns="" id="{1961CFDF-CDB0-45F8-932F-0DD3A546804A}"/>
                </a:ext>
              </a:extLst>
            </p:cNvPr>
            <p:cNvGrpSpPr/>
            <p:nvPr/>
          </p:nvGrpSpPr>
          <p:grpSpPr>
            <a:xfrm>
              <a:off x="3236388" y="4410172"/>
              <a:ext cx="2952328" cy="3773739"/>
              <a:chOff x="3189015" y="1672109"/>
              <a:chExt cx="2591658" cy="3312725"/>
            </a:xfrm>
            <a:effectLst>
              <a:outerShdw blurRad="50800" dist="38100" dir="2700000" algn="tl" rotWithShape="0">
                <a:prstClr val="black">
                  <a:alpha val="20000"/>
                </a:prstClr>
              </a:outerShdw>
            </a:effectLst>
          </p:grpSpPr>
          <p:sp>
            <p:nvSpPr>
              <p:cNvPr id="23" name="íṡľíḍè-Rectangle 17">
                <a:extLst>
                  <a:ext uri="{FF2B5EF4-FFF2-40B4-BE49-F238E27FC236}">
                    <a16:creationId xmlns:a16="http://schemas.microsoft.com/office/drawing/2014/main" xmlns="" id="{123A49EE-A712-4108-8829-C09CFEE7162A}"/>
                  </a:ext>
                </a:extLst>
              </p:cNvPr>
              <p:cNvSpPr/>
              <p:nvPr/>
            </p:nvSpPr>
            <p:spPr>
              <a:xfrm>
                <a:off x="3189015" y="1672109"/>
                <a:ext cx="2591658" cy="2957147"/>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4" name="文本框 23">
                <a:extLst>
                  <a:ext uri="{FF2B5EF4-FFF2-40B4-BE49-F238E27FC236}">
                    <a16:creationId xmlns:a16="http://schemas.microsoft.com/office/drawing/2014/main" xmlns="" id="{0F5E84CD-3160-468A-8693-302B1951E0A0}"/>
                  </a:ext>
                </a:extLst>
              </p:cNvPr>
              <p:cNvSpPr txBox="1"/>
              <p:nvPr/>
            </p:nvSpPr>
            <p:spPr>
              <a:xfrm>
                <a:off x="3378648" y="2634291"/>
                <a:ext cx="2212390" cy="2350543"/>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ESI</a:t>
                </a:r>
                <a:r>
                  <a:rPr lang="zh-CN" altLang="en-US" sz="2400" b="1" dirty="0">
                    <a:solidFill>
                      <a:prstClr val="white"/>
                    </a:solidFill>
                    <a:latin typeface="微软雅黑"/>
                    <a:ea typeface="微软雅黑"/>
                  </a:rPr>
                  <a:t>通常在内存操作指令中作为“源地址指针”使用，而</a:t>
                </a:r>
                <a:r>
                  <a:rPr lang="en-US" altLang="zh-CN" sz="2400" b="1" dirty="0">
                    <a:solidFill>
                      <a:prstClr val="white"/>
                    </a:solidFill>
                    <a:latin typeface="微软雅黑"/>
                    <a:ea typeface="微软雅黑"/>
                  </a:rPr>
                  <a:t>EDI</a:t>
                </a:r>
                <a:r>
                  <a:rPr lang="zh-CN" altLang="en-US" sz="2400" b="1" dirty="0">
                    <a:solidFill>
                      <a:prstClr val="white"/>
                    </a:solidFill>
                    <a:latin typeface="微软雅黑"/>
                    <a:ea typeface="微软雅黑"/>
                  </a:rPr>
                  <a:t>通常在内存操作指令中作为“目的地址指针”使用。</a:t>
                </a:r>
              </a:p>
            </p:txBody>
          </p:sp>
        </p:grpSp>
        <p:sp>
          <p:nvSpPr>
            <p:cNvPr id="15" name="save-file_358993"/>
            <p:cNvSpPr>
              <a:spLocks noChangeAspect="1"/>
            </p:cNvSpPr>
            <p:nvPr/>
          </p:nvSpPr>
          <p:spPr bwMode="auto">
            <a:xfrm>
              <a:off x="4407709" y="4703727"/>
              <a:ext cx="609685" cy="608764"/>
            </a:xfrm>
            <a:custGeom>
              <a:avLst/>
              <a:gdLst>
                <a:gd name="connsiteX0" fmla="*/ 217015 w 607639"/>
                <a:gd name="connsiteY0" fmla="*/ 476690 h 606722"/>
                <a:gd name="connsiteX1" fmla="*/ 217015 w 607639"/>
                <a:gd name="connsiteY1" fmla="*/ 528685 h 606722"/>
                <a:gd name="connsiteX2" fmla="*/ 390643 w 607639"/>
                <a:gd name="connsiteY2" fmla="*/ 528685 h 606722"/>
                <a:gd name="connsiteX3" fmla="*/ 390643 w 607639"/>
                <a:gd name="connsiteY3" fmla="*/ 476690 h 606722"/>
                <a:gd name="connsiteX4" fmla="*/ 156232 w 607639"/>
                <a:gd name="connsiteY4" fmla="*/ 415984 h 606722"/>
                <a:gd name="connsiteX5" fmla="*/ 451337 w 607639"/>
                <a:gd name="connsiteY5" fmla="*/ 415984 h 606722"/>
                <a:gd name="connsiteX6" fmla="*/ 451337 w 607639"/>
                <a:gd name="connsiteY6" fmla="*/ 606722 h 606722"/>
                <a:gd name="connsiteX7" fmla="*/ 156232 w 607639"/>
                <a:gd name="connsiteY7" fmla="*/ 606722 h 606722"/>
                <a:gd name="connsiteX8" fmla="*/ 191029 w 607639"/>
                <a:gd name="connsiteY8" fmla="*/ 60706 h 606722"/>
                <a:gd name="connsiteX9" fmla="*/ 191029 w 607639"/>
                <a:gd name="connsiteY9" fmla="*/ 147364 h 606722"/>
                <a:gd name="connsiteX10" fmla="*/ 243090 w 607639"/>
                <a:gd name="connsiteY10" fmla="*/ 147364 h 606722"/>
                <a:gd name="connsiteX11" fmla="*/ 243090 w 607639"/>
                <a:gd name="connsiteY11" fmla="*/ 60706 h 606722"/>
                <a:gd name="connsiteX12" fmla="*/ 156232 w 607639"/>
                <a:gd name="connsiteY12" fmla="*/ 0 h 606722"/>
                <a:gd name="connsiteX13" fmla="*/ 451337 w 607639"/>
                <a:gd name="connsiteY13" fmla="*/ 0 h 606722"/>
                <a:gd name="connsiteX14" fmla="*/ 451337 w 607639"/>
                <a:gd name="connsiteY14" fmla="*/ 190738 h 606722"/>
                <a:gd name="connsiteX15" fmla="*/ 156232 w 607639"/>
                <a:gd name="connsiteY15" fmla="*/ 190738 h 606722"/>
                <a:gd name="connsiteX16" fmla="*/ 0 w 607639"/>
                <a:gd name="connsiteY16" fmla="*/ 0 h 606722"/>
                <a:gd name="connsiteX17" fmla="*/ 104136 w 607639"/>
                <a:gd name="connsiteY17" fmla="*/ 0 h 606722"/>
                <a:gd name="connsiteX18" fmla="*/ 104136 w 607639"/>
                <a:gd name="connsiteY18" fmla="*/ 242707 h 606722"/>
                <a:gd name="connsiteX19" fmla="*/ 503414 w 607639"/>
                <a:gd name="connsiteY19" fmla="*/ 242707 h 606722"/>
                <a:gd name="connsiteX20" fmla="*/ 503414 w 607639"/>
                <a:gd name="connsiteY20" fmla="*/ 15197 h 606722"/>
                <a:gd name="connsiteX21" fmla="*/ 607639 w 607639"/>
                <a:gd name="connsiteY21" fmla="*/ 119265 h 606722"/>
                <a:gd name="connsiteX22" fmla="*/ 607639 w 607639"/>
                <a:gd name="connsiteY22" fmla="*/ 606722 h 606722"/>
                <a:gd name="connsiteX23" fmla="*/ 503414 w 607639"/>
                <a:gd name="connsiteY23" fmla="*/ 606722 h 606722"/>
                <a:gd name="connsiteX24" fmla="*/ 503414 w 607639"/>
                <a:gd name="connsiteY24" fmla="*/ 364015 h 606722"/>
                <a:gd name="connsiteX25" fmla="*/ 104136 w 607639"/>
                <a:gd name="connsiteY25" fmla="*/ 364015 h 606722"/>
                <a:gd name="connsiteX26" fmla="*/ 104136 w 607639"/>
                <a:gd name="connsiteY26" fmla="*/ 606722 h 606722"/>
                <a:gd name="connsiteX27" fmla="*/ 0 w 607639"/>
                <a:gd name="connsiteY27"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606722">
                  <a:moveTo>
                    <a:pt x="217015" y="476690"/>
                  </a:moveTo>
                  <a:lnTo>
                    <a:pt x="217015" y="528685"/>
                  </a:lnTo>
                  <a:lnTo>
                    <a:pt x="390643" y="528685"/>
                  </a:lnTo>
                  <a:lnTo>
                    <a:pt x="390643" y="476690"/>
                  </a:lnTo>
                  <a:close/>
                  <a:moveTo>
                    <a:pt x="156232" y="415984"/>
                  </a:moveTo>
                  <a:lnTo>
                    <a:pt x="451337" y="415984"/>
                  </a:lnTo>
                  <a:lnTo>
                    <a:pt x="451337" y="606722"/>
                  </a:lnTo>
                  <a:lnTo>
                    <a:pt x="156232" y="606722"/>
                  </a:lnTo>
                  <a:close/>
                  <a:moveTo>
                    <a:pt x="191029" y="60706"/>
                  </a:moveTo>
                  <a:lnTo>
                    <a:pt x="191029" y="147364"/>
                  </a:lnTo>
                  <a:lnTo>
                    <a:pt x="243090" y="147364"/>
                  </a:lnTo>
                  <a:lnTo>
                    <a:pt x="243090" y="60706"/>
                  </a:lnTo>
                  <a:close/>
                  <a:moveTo>
                    <a:pt x="156232" y="0"/>
                  </a:moveTo>
                  <a:lnTo>
                    <a:pt x="451337" y="0"/>
                  </a:lnTo>
                  <a:lnTo>
                    <a:pt x="451337" y="190738"/>
                  </a:lnTo>
                  <a:lnTo>
                    <a:pt x="156232" y="190738"/>
                  </a:lnTo>
                  <a:close/>
                  <a:moveTo>
                    <a:pt x="0" y="0"/>
                  </a:moveTo>
                  <a:lnTo>
                    <a:pt x="104136" y="0"/>
                  </a:lnTo>
                  <a:lnTo>
                    <a:pt x="104136" y="242707"/>
                  </a:lnTo>
                  <a:lnTo>
                    <a:pt x="503414" y="242707"/>
                  </a:lnTo>
                  <a:lnTo>
                    <a:pt x="503414" y="15197"/>
                  </a:lnTo>
                  <a:lnTo>
                    <a:pt x="607639" y="119265"/>
                  </a:lnTo>
                  <a:lnTo>
                    <a:pt x="607639" y="606722"/>
                  </a:lnTo>
                  <a:lnTo>
                    <a:pt x="503414" y="606722"/>
                  </a:lnTo>
                  <a:lnTo>
                    <a:pt x="503414" y="364015"/>
                  </a:lnTo>
                  <a:lnTo>
                    <a:pt x="104136" y="364015"/>
                  </a:lnTo>
                  <a:lnTo>
                    <a:pt x="104136" y="606722"/>
                  </a:lnTo>
                  <a:lnTo>
                    <a:pt x="0" y="606722"/>
                  </a:lnTo>
                  <a:close/>
                </a:path>
              </a:pathLst>
            </a:custGeom>
            <a:solidFill>
              <a:schemeClr val="bg1"/>
            </a:solidFill>
            <a:ln>
              <a:noFill/>
            </a:ln>
          </p:spPr>
        </p:sp>
      </p:grpSp>
    </p:spTree>
    <p:extLst>
      <p:ext uri="{BB962C8B-B14F-4D97-AF65-F5344CB8AC3E}">
        <p14:creationId xmlns:p14="http://schemas.microsoft.com/office/powerpoint/2010/main" val="373751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指针寄存器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称为指针寄存器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(Pointer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主要用于存放堆栈内存储单元的偏移量，用它们可实现多种存储器操作数的寻址方式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，为以不同的地址形式访问存储单元提供方便。</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指针寄存器不可分割成</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。作为通用寄存器，也可存储算术逻辑运算的操作数和运算结果。</a:t>
            </a:r>
          </a:p>
        </p:txBody>
      </p:sp>
      <p:grpSp>
        <p:nvGrpSpPr>
          <p:cNvPr id="19" name="组合 18">
            <a:extLst>
              <a:ext uri="{FF2B5EF4-FFF2-40B4-BE49-F238E27FC236}">
                <a16:creationId xmlns:a16="http://schemas.microsoft.com/office/drawing/2014/main" xmlns="" id="{DAF33B85-68C5-49B5-9A2E-0B8AB0B2CC7F}"/>
              </a:ext>
            </a:extLst>
          </p:cNvPr>
          <p:cNvGrpSpPr/>
          <p:nvPr/>
        </p:nvGrpSpPr>
        <p:grpSpPr>
          <a:xfrm>
            <a:off x="4537513" y="3339438"/>
            <a:ext cx="3783724" cy="2569998"/>
            <a:chOff x="4537513" y="3339438"/>
            <a:chExt cx="3783724" cy="2569998"/>
          </a:xfrm>
        </p:grpSpPr>
        <p:sp>
          <p:nvSpPr>
            <p:cNvPr id="20" name="椭圆 19">
              <a:extLst>
                <a:ext uri="{FF2B5EF4-FFF2-40B4-BE49-F238E27FC236}">
                  <a16:creationId xmlns:a16="http://schemas.microsoft.com/office/drawing/2014/main" xmlns="" id="{65988080-8340-460E-A780-246FE9A25FD7}"/>
                </a:ext>
              </a:extLst>
            </p:cNvPr>
            <p:cNvSpPr/>
            <p:nvPr/>
          </p:nvSpPr>
          <p:spPr>
            <a:xfrm>
              <a:off x="4537513" y="3339438"/>
              <a:ext cx="3783724" cy="256999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a:extLst>
                <a:ext uri="{FF2B5EF4-FFF2-40B4-BE49-F238E27FC236}">
                  <a16:creationId xmlns:a16="http://schemas.microsoft.com/office/drawing/2014/main" xmlns="" id="{761F00D3-D0DD-4B7E-97CF-B05028FF5F2A}"/>
                </a:ext>
              </a:extLst>
            </p:cNvPr>
            <p:cNvSpPr txBox="1"/>
            <p:nvPr/>
          </p:nvSpPr>
          <p:spPr>
            <a:xfrm>
              <a:off x="5235173" y="4026829"/>
              <a:ext cx="2408134" cy="1195215"/>
            </a:xfrm>
            <a:prstGeom prst="rect">
              <a:avLst/>
            </a:prstGeom>
            <a:noFill/>
          </p:spPr>
          <p:txBody>
            <a:bodyPr wrap="square" lIns="86376" tIns="43188" rIns="86376" bIns="43188"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它们主要用于访问堆栈内的存储单元，并且规定：</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xmlns="" id="{449F9E67-FAD7-4597-838D-CFB4C1BCC2BE}"/>
              </a:ext>
            </a:extLst>
          </p:cNvPr>
          <p:cNvGrpSpPr/>
          <p:nvPr/>
        </p:nvGrpSpPr>
        <p:grpSpPr>
          <a:xfrm>
            <a:off x="1004392" y="3911830"/>
            <a:ext cx="4092637" cy="2029445"/>
            <a:chOff x="2777786" y="4855409"/>
            <a:chExt cx="2750723" cy="1672784"/>
          </a:xfrm>
          <a:effectLst>
            <a:outerShdw blurRad="50800" dist="38100" dir="2700000" algn="tl" rotWithShape="0">
              <a:prstClr val="black">
                <a:alpha val="20000"/>
              </a:prstClr>
            </a:outerShdw>
          </a:effectLst>
        </p:grpSpPr>
        <p:sp>
          <p:nvSpPr>
            <p:cNvPr id="39" name="íṡľíḍè-Rectangle 17">
              <a:extLst>
                <a:ext uri="{FF2B5EF4-FFF2-40B4-BE49-F238E27FC236}">
                  <a16:creationId xmlns:a16="http://schemas.microsoft.com/office/drawing/2014/main" xmlns="" id="{7367256A-3B3A-4DDE-A76D-79A5E8EC5AE8}"/>
                </a:ext>
              </a:extLst>
            </p:cNvPr>
            <p:cNvSpPr/>
            <p:nvPr/>
          </p:nvSpPr>
          <p:spPr>
            <a:xfrm>
              <a:off x="2777786" y="4855409"/>
              <a:ext cx="2750723" cy="1425211"/>
            </a:xfrm>
            <a:prstGeom prst="roundRect">
              <a:avLst/>
            </a:prstGeom>
            <a:solidFill>
              <a:srgbClr val="0050A3"/>
            </a:solidFill>
            <a:ln w="38100" cap="flat" cmpd="sng" algn="ctr">
              <a:noFill/>
              <a:prstDash val="solid"/>
              <a:miter lim="800000"/>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40" name="文本框 26">
              <a:extLst>
                <a:ext uri="{FF2B5EF4-FFF2-40B4-BE49-F238E27FC236}">
                  <a16:creationId xmlns:a16="http://schemas.microsoft.com/office/drawing/2014/main" xmlns="" id="{44826FDE-36B2-4D76-8481-8B95816D2898}"/>
                </a:ext>
              </a:extLst>
            </p:cNvPr>
            <p:cNvSpPr txBox="1"/>
            <p:nvPr/>
          </p:nvSpPr>
          <p:spPr>
            <a:xfrm>
              <a:off x="2842572" y="4958533"/>
              <a:ext cx="2639427" cy="1569660"/>
            </a:xfrm>
            <a:prstGeom prst="rect">
              <a:avLst/>
            </a:prstGeom>
            <a:noFill/>
          </p:spPr>
          <p:txBody>
            <a:bodyPr wrap="square" rtlCol="0">
              <a:spAutoFit/>
              <a:scene3d>
                <a:camera prst="orthographicFront"/>
                <a:lightRig rig="threePt" dir="t"/>
              </a:scene3d>
              <a:sp3d contourW="127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pPr>
              <a:r>
                <a:rPr lang="en-US" altLang="zh-CN" sz="2400" b="1" dirty="0">
                  <a:solidFill>
                    <a:prstClr val="white"/>
                  </a:solidFill>
                  <a:latin typeface="微软雅黑"/>
                  <a:ea typeface="微软雅黑"/>
                </a:rPr>
                <a:t>EBP</a:t>
              </a:r>
              <a:r>
                <a:rPr lang="zh-CN" altLang="en-US" sz="2400" b="1" dirty="0">
                  <a:solidFill>
                    <a:prstClr val="white"/>
                  </a:solidFill>
                  <a:latin typeface="微软雅黑"/>
                  <a:ea typeface="微软雅黑"/>
                </a:rPr>
                <a:t>为基指针</a:t>
              </a:r>
              <a:r>
                <a:rPr lang="en-US" altLang="zh-CN" sz="2400" b="1" dirty="0">
                  <a:solidFill>
                    <a:prstClr val="white"/>
                  </a:solidFill>
                  <a:latin typeface="微软雅黑"/>
                  <a:ea typeface="微软雅黑"/>
                </a:rPr>
                <a:t>(Base Pointer)</a:t>
              </a:r>
              <a:r>
                <a:rPr lang="zh-CN" altLang="en-US" sz="2400" b="1" dirty="0">
                  <a:solidFill>
                    <a:prstClr val="white"/>
                  </a:solidFill>
                  <a:latin typeface="微软雅黑"/>
                  <a:ea typeface="微软雅黑"/>
                </a:rPr>
                <a:t>寄存器，通过它减去一定的偏移值，来访问栈中的元素；</a:t>
              </a:r>
            </a:p>
          </p:txBody>
        </p:sp>
      </p:grpSp>
      <p:grpSp>
        <p:nvGrpSpPr>
          <p:cNvPr id="29" name="组合 28">
            <a:extLst>
              <a:ext uri="{FF2B5EF4-FFF2-40B4-BE49-F238E27FC236}">
                <a16:creationId xmlns:a16="http://schemas.microsoft.com/office/drawing/2014/main" xmlns="" id="{E42F6AAD-3EC0-49C9-BFFD-C6BCFF26A880}"/>
              </a:ext>
            </a:extLst>
          </p:cNvPr>
          <p:cNvGrpSpPr/>
          <p:nvPr/>
        </p:nvGrpSpPr>
        <p:grpSpPr>
          <a:xfrm>
            <a:off x="7761721" y="3911829"/>
            <a:ext cx="4088648" cy="1824577"/>
            <a:chOff x="7330242" y="4855409"/>
            <a:chExt cx="2628267" cy="1425212"/>
          </a:xfrm>
          <a:effectLst>
            <a:outerShdw blurRad="50800" dist="38100" dir="2700000" algn="tl" rotWithShape="0">
              <a:prstClr val="black">
                <a:alpha val="20000"/>
              </a:prstClr>
            </a:outerShdw>
          </a:effectLst>
        </p:grpSpPr>
        <p:sp>
          <p:nvSpPr>
            <p:cNvPr id="34" name="íṡľíḍè-Rectangle 17">
              <a:extLst>
                <a:ext uri="{FF2B5EF4-FFF2-40B4-BE49-F238E27FC236}">
                  <a16:creationId xmlns:a16="http://schemas.microsoft.com/office/drawing/2014/main" xmlns="" id="{54CCB430-C36C-40D2-98AF-FF1B9E27F0B9}"/>
                </a:ext>
              </a:extLst>
            </p:cNvPr>
            <p:cNvSpPr/>
            <p:nvPr/>
          </p:nvSpPr>
          <p:spPr>
            <a:xfrm>
              <a:off x="7330242" y="4855409"/>
              <a:ext cx="2524386" cy="1425212"/>
            </a:xfrm>
            <a:prstGeom prst="round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文本框 35">
              <a:extLst>
                <a:ext uri="{FF2B5EF4-FFF2-40B4-BE49-F238E27FC236}">
                  <a16:creationId xmlns:a16="http://schemas.microsoft.com/office/drawing/2014/main" xmlns="" id="{6CD0D02A-FA1D-45CA-8B2F-479DC34CED0C}"/>
                </a:ext>
              </a:extLst>
            </p:cNvPr>
            <p:cNvSpPr txBox="1"/>
            <p:nvPr/>
          </p:nvSpPr>
          <p:spPr>
            <a:xfrm>
              <a:off x="7526253" y="5080292"/>
              <a:ext cx="2432256" cy="937600"/>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ESP</a:t>
              </a:r>
              <a:r>
                <a:rPr lang="zh-CN" altLang="en-US" sz="2400" b="1" dirty="0">
                  <a:solidFill>
                    <a:prstClr val="white"/>
                  </a:solidFill>
                  <a:latin typeface="微软雅黑"/>
                  <a:ea typeface="微软雅黑"/>
                </a:rPr>
                <a:t>为堆栈指针</a:t>
              </a:r>
              <a:r>
                <a:rPr lang="en-US" altLang="zh-CN" sz="2400" b="1" dirty="0">
                  <a:solidFill>
                    <a:prstClr val="white"/>
                  </a:solidFill>
                  <a:latin typeface="微软雅黑"/>
                  <a:ea typeface="微软雅黑"/>
                </a:rPr>
                <a:t>(Stack Pointer)</a:t>
              </a:r>
              <a:r>
                <a:rPr lang="zh-CN" altLang="en-US" sz="2400" b="1" dirty="0">
                  <a:solidFill>
                    <a:prstClr val="white"/>
                  </a:solidFill>
                  <a:latin typeface="微软雅黑"/>
                  <a:ea typeface="微软雅黑"/>
                </a:rPr>
                <a:t>寄存器，它始终指向栈顶。</a:t>
              </a:r>
            </a:p>
          </p:txBody>
        </p:sp>
      </p:grpSp>
    </p:spTree>
    <p:extLst>
      <p:ext uri="{BB962C8B-B14F-4D97-AF65-F5344CB8AC3E}">
        <p14:creationId xmlns:p14="http://schemas.microsoft.com/office/powerpoint/2010/main" val="277484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500"/>
                                        <p:tgtEl>
                                          <p:spTgt spid="19"/>
                                        </p:tgtEl>
                                      </p:cBhvr>
                                    </p:animEffect>
                                  </p:childTnLst>
                                </p:cTn>
                              </p:par>
                              <p:par>
                                <p:cTn id="17" presetID="5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14098" y="474279"/>
            <a:ext cx="2232248" cy="508862"/>
            <a:chOff x="1420106" y="1402730"/>
            <a:chExt cx="2232248"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846" y="828085"/>
              <a:ext cx="508859" cy="1658156"/>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段寄存器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061063" y="1033768"/>
            <a:ext cx="10657184" cy="1195215"/>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段寄存器是根据内存分段的管理模式而设置的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内存单元的物理地址由段寄存器的值和一个偏移量组合而成的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，标准形式为“段：偏移量”，这样可用两个较少位数的值组合成一个可访问较大物理空间的内存地址。</a:t>
            </a:r>
          </a:p>
        </p:txBody>
      </p:sp>
      <p:sp>
        <p:nvSpPr>
          <p:cNvPr id="4" name="矩形 3"/>
          <p:cNvSpPr/>
          <p:nvPr/>
        </p:nvSpPr>
        <p:spPr>
          <a:xfrm>
            <a:off x="1503172" y="6206639"/>
            <a:ext cx="9852405"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融合变址寄存器，在很多字符串操作指令中，</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DS:ESI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指向源串，而</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ES:EDI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指向目标串。</a:t>
            </a:r>
          </a:p>
        </p:txBody>
      </p:sp>
      <p:grpSp>
        <p:nvGrpSpPr>
          <p:cNvPr id="9" name="组合 8"/>
          <p:cNvGrpSpPr/>
          <p:nvPr/>
        </p:nvGrpSpPr>
        <p:grpSpPr>
          <a:xfrm>
            <a:off x="863634" y="3002851"/>
            <a:ext cx="5353598" cy="829498"/>
            <a:chOff x="863634" y="2383222"/>
            <a:chExt cx="5353598" cy="829498"/>
          </a:xfrm>
        </p:grpSpPr>
        <p:sp>
          <p:nvSpPr>
            <p:cNvPr id="5" name="圆角矩形 4"/>
            <p:cNvSpPr/>
            <p:nvPr/>
          </p:nvSpPr>
          <p:spPr>
            <a:xfrm>
              <a:off x="1440551" y="2558943"/>
              <a:ext cx="4776681"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i$liḋe-Freeform: Shape 21">
              <a:extLst>
                <a:ext uri="{FF2B5EF4-FFF2-40B4-BE49-F238E27FC236}">
                  <a16:creationId xmlns:a16="http://schemas.microsoft.com/office/drawing/2014/main" xmlns="" id="{201749AA-5AD2-46D3-A336-94728C25DE4E}"/>
                </a:ext>
              </a:extLst>
            </p:cNvPr>
            <p:cNvSpPr/>
            <p:nvPr/>
          </p:nvSpPr>
          <p:spPr>
            <a:xfrm rot="18900000">
              <a:off x="863634" y="2383222"/>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 name="矩形 5"/>
            <p:cNvSpPr/>
            <p:nvPr/>
          </p:nvSpPr>
          <p:spPr>
            <a:xfrm>
              <a:off x="970173" y="2507598"/>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CS</a:t>
              </a:r>
              <a:endParaRPr lang="zh-CN" altLang="en-US" sz="3200" dirty="0">
                <a:solidFill>
                  <a:schemeClr val="bg1"/>
                </a:solidFill>
              </a:endParaRPr>
            </a:p>
          </p:txBody>
        </p:sp>
        <p:sp>
          <p:nvSpPr>
            <p:cNvPr id="7" name="矩形 6"/>
            <p:cNvSpPr/>
            <p:nvPr/>
          </p:nvSpPr>
          <p:spPr>
            <a:xfrm>
              <a:off x="1855664" y="2608550"/>
              <a:ext cx="3945558"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代码段寄存器，其值为代码段的段值</a:t>
              </a:r>
              <a:endParaRPr lang="zh-CN" altLang="en-US" dirty="0">
                <a:solidFill>
                  <a:schemeClr val="bg1"/>
                </a:solidFill>
              </a:endParaRPr>
            </a:p>
          </p:txBody>
        </p:sp>
      </p:grpSp>
      <p:grpSp>
        <p:nvGrpSpPr>
          <p:cNvPr id="10" name="组合 9"/>
          <p:cNvGrpSpPr/>
          <p:nvPr/>
        </p:nvGrpSpPr>
        <p:grpSpPr>
          <a:xfrm>
            <a:off x="902037" y="4154979"/>
            <a:ext cx="5315195" cy="829498"/>
            <a:chOff x="902037" y="3628700"/>
            <a:chExt cx="5315195" cy="829498"/>
          </a:xfrm>
        </p:grpSpPr>
        <p:sp>
          <p:nvSpPr>
            <p:cNvPr id="42" name="圆角矩形 41"/>
            <p:cNvSpPr/>
            <p:nvPr/>
          </p:nvSpPr>
          <p:spPr>
            <a:xfrm>
              <a:off x="1440551" y="3782072"/>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i$liḋe-Freeform: Shape 21">
              <a:extLst>
                <a:ext uri="{FF2B5EF4-FFF2-40B4-BE49-F238E27FC236}">
                  <a16:creationId xmlns:a16="http://schemas.microsoft.com/office/drawing/2014/main" xmlns="" id="{201749AA-5AD2-46D3-A336-94728C25DE4E}"/>
                </a:ext>
              </a:extLst>
            </p:cNvPr>
            <p:cNvSpPr/>
            <p:nvPr/>
          </p:nvSpPr>
          <p:spPr>
            <a:xfrm rot="18900000">
              <a:off x="902037" y="3628700"/>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44" name="矩形 43"/>
            <p:cNvSpPr/>
            <p:nvPr/>
          </p:nvSpPr>
          <p:spPr>
            <a:xfrm>
              <a:off x="982592" y="3755861"/>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DS</a:t>
              </a:r>
              <a:endParaRPr lang="zh-CN" altLang="en-US" sz="3200" dirty="0">
                <a:solidFill>
                  <a:schemeClr val="bg1"/>
                </a:solidFill>
              </a:endParaRPr>
            </a:p>
          </p:txBody>
        </p:sp>
        <p:sp>
          <p:nvSpPr>
            <p:cNvPr id="45" name="矩形 44"/>
            <p:cNvSpPr/>
            <p:nvPr/>
          </p:nvSpPr>
          <p:spPr>
            <a:xfrm>
              <a:off x="1855665" y="3831679"/>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数据段寄存器，其值为数据段的段值</a:t>
              </a:r>
              <a:endParaRPr lang="zh-CN" altLang="en-US" dirty="0">
                <a:solidFill>
                  <a:schemeClr val="bg1"/>
                </a:solidFill>
              </a:endParaRPr>
            </a:p>
          </p:txBody>
        </p:sp>
      </p:grpSp>
      <p:grpSp>
        <p:nvGrpSpPr>
          <p:cNvPr id="11" name="组合 10"/>
          <p:cNvGrpSpPr/>
          <p:nvPr/>
        </p:nvGrpSpPr>
        <p:grpSpPr>
          <a:xfrm>
            <a:off x="896540" y="5235099"/>
            <a:ext cx="5382303" cy="829498"/>
            <a:chOff x="896540" y="4875059"/>
            <a:chExt cx="5382303" cy="829498"/>
          </a:xfrm>
        </p:grpSpPr>
        <p:sp>
          <p:nvSpPr>
            <p:cNvPr id="47" name="圆角矩形 46"/>
            <p:cNvSpPr/>
            <p:nvPr/>
          </p:nvSpPr>
          <p:spPr>
            <a:xfrm>
              <a:off x="1446215" y="5049488"/>
              <a:ext cx="4776681"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liḋe-Freeform: Shape 21">
              <a:extLst>
                <a:ext uri="{FF2B5EF4-FFF2-40B4-BE49-F238E27FC236}">
                  <a16:creationId xmlns:a16="http://schemas.microsoft.com/office/drawing/2014/main" xmlns="" id="{201749AA-5AD2-46D3-A336-94728C25DE4E}"/>
                </a:ext>
              </a:extLst>
            </p:cNvPr>
            <p:cNvSpPr/>
            <p:nvPr/>
          </p:nvSpPr>
          <p:spPr>
            <a:xfrm rot="18900000">
              <a:off x="896540" y="4875059"/>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49" name="矩形 48"/>
            <p:cNvSpPr/>
            <p:nvPr/>
          </p:nvSpPr>
          <p:spPr>
            <a:xfrm>
              <a:off x="998685" y="5014144"/>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a:t>
              </a:r>
              <a:endParaRPr lang="zh-CN" altLang="en-US" sz="3200" dirty="0">
                <a:solidFill>
                  <a:schemeClr val="bg1"/>
                </a:solidFill>
              </a:endParaRPr>
            </a:p>
          </p:txBody>
        </p:sp>
        <p:sp>
          <p:nvSpPr>
            <p:cNvPr id="50" name="矩形 49"/>
            <p:cNvSpPr/>
            <p:nvPr/>
          </p:nvSpPr>
          <p:spPr>
            <a:xfrm>
              <a:off x="1861329" y="5099096"/>
              <a:ext cx="4417514"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endParaRPr lang="zh-CN" altLang="en-US" dirty="0">
                <a:solidFill>
                  <a:schemeClr val="bg1"/>
                </a:solidFill>
              </a:endParaRPr>
            </a:p>
          </p:txBody>
        </p:sp>
      </p:grpSp>
      <p:grpSp>
        <p:nvGrpSpPr>
          <p:cNvPr id="12" name="组合 11"/>
          <p:cNvGrpSpPr/>
          <p:nvPr/>
        </p:nvGrpSpPr>
        <p:grpSpPr>
          <a:xfrm>
            <a:off x="6561450" y="2987397"/>
            <a:ext cx="5340038" cy="829498"/>
            <a:chOff x="6561450" y="2367768"/>
            <a:chExt cx="5340038" cy="829498"/>
          </a:xfrm>
        </p:grpSpPr>
        <p:sp>
          <p:nvSpPr>
            <p:cNvPr id="52" name="圆角矩形 51"/>
            <p:cNvSpPr/>
            <p:nvPr/>
          </p:nvSpPr>
          <p:spPr>
            <a:xfrm>
              <a:off x="7124807" y="2552898"/>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i$liḋe-Freeform: Shape 21">
              <a:extLst>
                <a:ext uri="{FF2B5EF4-FFF2-40B4-BE49-F238E27FC236}">
                  <a16:creationId xmlns:a16="http://schemas.microsoft.com/office/drawing/2014/main" xmlns="" id="{201749AA-5AD2-46D3-A336-94728C25DE4E}"/>
                </a:ext>
              </a:extLst>
            </p:cNvPr>
            <p:cNvSpPr/>
            <p:nvPr/>
          </p:nvSpPr>
          <p:spPr>
            <a:xfrm rot="18900000">
              <a:off x="6561450" y="2367768"/>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54" name="矩形 53"/>
            <p:cNvSpPr/>
            <p:nvPr/>
          </p:nvSpPr>
          <p:spPr>
            <a:xfrm>
              <a:off x="6669654" y="252171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SS</a:t>
              </a:r>
              <a:endParaRPr lang="zh-CN" altLang="en-US" sz="3200" dirty="0">
                <a:solidFill>
                  <a:schemeClr val="bg1"/>
                </a:solidFill>
              </a:endParaRPr>
            </a:p>
          </p:txBody>
        </p:sp>
        <p:sp>
          <p:nvSpPr>
            <p:cNvPr id="55" name="矩形 54"/>
            <p:cNvSpPr/>
            <p:nvPr/>
          </p:nvSpPr>
          <p:spPr>
            <a:xfrm>
              <a:off x="7539920" y="2602506"/>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堆栈段寄存器，其值为堆栈段的段值</a:t>
              </a:r>
              <a:endParaRPr lang="zh-CN" altLang="en-US" dirty="0">
                <a:solidFill>
                  <a:schemeClr val="bg1"/>
                </a:solidFill>
              </a:endParaRPr>
            </a:p>
          </p:txBody>
        </p:sp>
      </p:grpSp>
      <p:grpSp>
        <p:nvGrpSpPr>
          <p:cNvPr id="13" name="组合 12"/>
          <p:cNvGrpSpPr/>
          <p:nvPr/>
        </p:nvGrpSpPr>
        <p:grpSpPr>
          <a:xfrm>
            <a:off x="6561450" y="4133920"/>
            <a:ext cx="5401650" cy="829498"/>
            <a:chOff x="6561450" y="3607641"/>
            <a:chExt cx="5401650" cy="829498"/>
          </a:xfrm>
        </p:grpSpPr>
        <p:sp>
          <p:nvSpPr>
            <p:cNvPr id="57" name="圆角矩形 56"/>
            <p:cNvSpPr/>
            <p:nvPr/>
          </p:nvSpPr>
          <p:spPr>
            <a:xfrm>
              <a:off x="7130472" y="3776026"/>
              <a:ext cx="4776682"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i$liḋe-Freeform: Shape 21">
              <a:extLst>
                <a:ext uri="{FF2B5EF4-FFF2-40B4-BE49-F238E27FC236}">
                  <a16:creationId xmlns:a16="http://schemas.microsoft.com/office/drawing/2014/main" xmlns="" id="{201749AA-5AD2-46D3-A336-94728C25DE4E}"/>
                </a:ext>
              </a:extLst>
            </p:cNvPr>
            <p:cNvSpPr/>
            <p:nvPr/>
          </p:nvSpPr>
          <p:spPr>
            <a:xfrm rot="18900000">
              <a:off x="6561450" y="3607641"/>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59" name="矩形 58"/>
            <p:cNvSpPr/>
            <p:nvPr/>
          </p:nvSpPr>
          <p:spPr>
            <a:xfrm>
              <a:off x="6682461" y="370924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FS</a:t>
              </a:r>
              <a:endParaRPr lang="zh-CN" altLang="en-US" sz="3200" dirty="0">
                <a:solidFill>
                  <a:schemeClr val="bg1"/>
                </a:solidFill>
              </a:endParaRPr>
            </a:p>
          </p:txBody>
        </p:sp>
        <p:sp>
          <p:nvSpPr>
            <p:cNvPr id="60" name="矩形 59"/>
            <p:cNvSpPr/>
            <p:nvPr/>
          </p:nvSpPr>
          <p:spPr>
            <a:xfrm>
              <a:off x="7545585" y="3825634"/>
              <a:ext cx="4417515"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endParaRPr lang="zh-CN" altLang="en-US" dirty="0">
                <a:solidFill>
                  <a:schemeClr val="bg1"/>
                </a:solidFill>
              </a:endParaRPr>
            </a:p>
          </p:txBody>
        </p:sp>
      </p:grpSp>
      <p:grpSp>
        <p:nvGrpSpPr>
          <p:cNvPr id="14" name="组合 13"/>
          <p:cNvGrpSpPr/>
          <p:nvPr/>
        </p:nvGrpSpPr>
        <p:grpSpPr>
          <a:xfrm>
            <a:off x="6561450" y="5172355"/>
            <a:ext cx="5401650" cy="829498"/>
            <a:chOff x="6561450" y="4812315"/>
            <a:chExt cx="5401650" cy="829498"/>
          </a:xfrm>
        </p:grpSpPr>
        <p:sp>
          <p:nvSpPr>
            <p:cNvPr id="62" name="圆角矩形 61"/>
            <p:cNvSpPr/>
            <p:nvPr/>
          </p:nvSpPr>
          <p:spPr>
            <a:xfrm>
              <a:off x="7130472" y="4981742"/>
              <a:ext cx="4776682"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i$liḋe-Freeform: Shape 21">
              <a:extLst>
                <a:ext uri="{FF2B5EF4-FFF2-40B4-BE49-F238E27FC236}">
                  <a16:creationId xmlns:a16="http://schemas.microsoft.com/office/drawing/2014/main" xmlns="" id="{201749AA-5AD2-46D3-A336-94728C25DE4E}"/>
                </a:ext>
              </a:extLst>
            </p:cNvPr>
            <p:cNvSpPr/>
            <p:nvPr/>
          </p:nvSpPr>
          <p:spPr>
            <a:xfrm rot="18900000">
              <a:off x="6561450" y="4812315"/>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4" name="矩形 63"/>
            <p:cNvSpPr/>
            <p:nvPr/>
          </p:nvSpPr>
          <p:spPr>
            <a:xfrm>
              <a:off x="6650106" y="4949114"/>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sz="3200" dirty="0">
                <a:solidFill>
                  <a:schemeClr val="bg1"/>
                </a:solidFill>
              </a:endParaRPr>
            </a:p>
          </p:txBody>
        </p:sp>
        <p:sp>
          <p:nvSpPr>
            <p:cNvPr id="65" name="矩形 64"/>
            <p:cNvSpPr/>
            <p:nvPr/>
          </p:nvSpPr>
          <p:spPr>
            <a:xfrm>
              <a:off x="7545585" y="5031350"/>
              <a:ext cx="4417515"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p>
          </p:txBody>
        </p:sp>
      </p:grpSp>
      <p:sp>
        <p:nvSpPr>
          <p:cNvPr id="3" name="矩形 2">
            <a:extLst>
              <a:ext uri="{FF2B5EF4-FFF2-40B4-BE49-F238E27FC236}">
                <a16:creationId xmlns:a16="http://schemas.microsoft.com/office/drawing/2014/main" xmlns="" id="{8D9ABF88-7245-4D15-8161-0FD0485700EB}"/>
              </a:ext>
            </a:extLst>
          </p:cNvPr>
          <p:cNvSpPr/>
          <p:nvPr/>
        </p:nvSpPr>
        <p:spPr>
          <a:xfrm>
            <a:off x="2746346" y="2330853"/>
            <a:ext cx="6417141" cy="369332"/>
          </a:xfrm>
          <a:prstGeom prst="rect">
            <a:avLst/>
          </a:prstGeom>
        </p:spPr>
        <p:txBody>
          <a:bodyPr wrap="none">
            <a:spAutoFit/>
          </a:bodyPr>
          <a:lstStyle/>
          <a:p>
            <a:r>
              <a:rPr lang="zh-CN" altLang="zh-CN" b="1" kern="100" dirty="0">
                <a:solidFill>
                  <a:srgbClr val="FF0000"/>
                </a:solidFill>
                <a:latin typeface="Times New Roman" panose="02020603050405020304" pitchFamily="18" charset="0"/>
                <a:cs typeface="Times New Roman" panose="02020603050405020304" pitchFamily="18" charset="0"/>
              </a:rPr>
              <a:t>可以认为，一个段是一本书的某一页，偏移量是一页的某一行</a:t>
            </a:r>
            <a:endParaRPr lang="zh-CN" altLang="en-US" b="1" dirty="0">
              <a:solidFill>
                <a:srgbClr val="FF0000"/>
              </a:solidFill>
            </a:endParaRPr>
          </a:p>
        </p:txBody>
      </p:sp>
    </p:spTree>
    <p:extLst>
      <p:ext uri="{BB962C8B-B14F-4D97-AF65-F5344CB8AC3E}">
        <p14:creationId xmlns:p14="http://schemas.microsoft.com/office/powerpoint/2010/main" val="274696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指令指针寄存器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xmlns="" id="{D8A8E474-C8FC-4BFD-A0B5-61CD901035BD}"/>
              </a:ext>
            </a:extLst>
          </p:cNvPr>
          <p:cNvSpPr txBox="1"/>
          <p:nvPr/>
        </p:nvSpPr>
        <p:spPr>
          <a:xfrm>
            <a:off x="1100783" y="1762234"/>
            <a:ext cx="10657184" cy="1564547"/>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指令寄存器（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Register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），是临时放置从内存里面取得的程序指令的寄存器，用于存放当前从主存储器读出的正在执行的一条指令。</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当执行一条指令时，先把它从内存取到数据寄存器（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Data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）中，然后再传送至</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。指令划分为操作码和地址码字段，由二进制数字组成。</a:t>
            </a:r>
          </a:p>
        </p:txBody>
      </p:sp>
      <p:sp>
        <p:nvSpPr>
          <p:cNvPr id="17" name="文本框 16">
            <a:extLst>
              <a:ext uri="{FF2B5EF4-FFF2-40B4-BE49-F238E27FC236}">
                <a16:creationId xmlns:a16="http://schemas.microsoft.com/office/drawing/2014/main" xmlns="" id="{02E5B3C2-8DAE-4C9A-BE23-393E32232FB3}"/>
              </a:ext>
            </a:extLst>
          </p:cNvPr>
          <p:cNvSpPr txBox="1"/>
          <p:nvPr/>
        </p:nvSpPr>
        <p:spPr>
          <a:xfrm>
            <a:off x="1066275" y="3536537"/>
            <a:ext cx="10657184" cy="1933879"/>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指令指针寄存器用英文简称为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Pointer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），它虽然也是一种指令寄存器，但是严格意义上和传统的指令寄存器有很大的区别。指令指针寄存器存放下次将要执行的指令在代码段的偏移量。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在计算机工作的时候，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中获得关于指令的相关内存地址，然后按照正确的方式取出指令，并将指令放置到原来的指令寄存器中。</a:t>
            </a:r>
          </a:p>
        </p:txBody>
      </p:sp>
      <p:sp>
        <p:nvSpPr>
          <p:cNvPr id="3" name="矩形 2">
            <a:extLst>
              <a:ext uri="{FF2B5EF4-FFF2-40B4-BE49-F238E27FC236}">
                <a16:creationId xmlns:a16="http://schemas.microsoft.com/office/drawing/2014/main" xmlns="" id="{4AF7BD69-963B-4374-9148-2839DB245985}"/>
              </a:ext>
            </a:extLst>
          </p:cNvPr>
          <p:cNvSpPr/>
          <p:nvPr/>
        </p:nvSpPr>
        <p:spPr>
          <a:xfrm>
            <a:off x="1100783" y="5745721"/>
            <a:ext cx="6563015" cy="461665"/>
          </a:xfrm>
          <a:prstGeom prst="rect">
            <a:avLst/>
          </a:prstGeom>
        </p:spPr>
        <p:txBody>
          <a:bodyPr wrap="none">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把指令指针扩展到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位，并记作</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7428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3668</Words>
  <Application>Microsoft Office PowerPoint</Application>
  <PresentationFormat>自定义</PresentationFormat>
  <Paragraphs>401</Paragraphs>
  <Slides>48</Slides>
  <Notes>46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7" baseType="lpstr">
      <vt:lpstr>宋体</vt:lpstr>
      <vt:lpstr>微软雅黑</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2020-02-10T14:27:09Z</dcterms:modified>
</cp:coreProperties>
</file>