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37"/>
  </p:notesMasterIdLst>
  <p:handoutMasterIdLst>
    <p:handoutMasterId r:id="rId38"/>
  </p:handoutMasterIdLst>
  <p:sldIdLst>
    <p:sldId id="9228" r:id="rId2"/>
    <p:sldId id="9234" r:id="rId3"/>
    <p:sldId id="9359" r:id="rId4"/>
    <p:sldId id="9360" r:id="rId5"/>
    <p:sldId id="9361" r:id="rId6"/>
    <p:sldId id="9218" r:id="rId7"/>
    <p:sldId id="9232" r:id="rId8"/>
    <p:sldId id="9363" r:id="rId9"/>
    <p:sldId id="9364" r:id="rId10"/>
    <p:sldId id="9235" r:id="rId11"/>
    <p:sldId id="9365" r:id="rId12"/>
    <p:sldId id="9366" r:id="rId13"/>
    <p:sldId id="9367" r:id="rId14"/>
    <p:sldId id="9368" r:id="rId15"/>
    <p:sldId id="9369" r:id="rId16"/>
    <p:sldId id="9305" r:id="rId17"/>
    <p:sldId id="9371" r:id="rId18"/>
    <p:sldId id="9229" r:id="rId19"/>
    <p:sldId id="9230" r:id="rId20"/>
    <p:sldId id="9231" r:id="rId21"/>
    <p:sldId id="9372" r:id="rId22"/>
    <p:sldId id="9373" r:id="rId23"/>
    <p:sldId id="9374" r:id="rId24"/>
    <p:sldId id="9375" r:id="rId25"/>
    <p:sldId id="9236" r:id="rId26"/>
    <p:sldId id="9318" r:id="rId27"/>
    <p:sldId id="9377" r:id="rId28"/>
    <p:sldId id="9378" r:id="rId29"/>
    <p:sldId id="9379" r:id="rId30"/>
    <p:sldId id="9381" r:id="rId31"/>
    <p:sldId id="9380" r:id="rId32"/>
    <p:sldId id="9382" r:id="rId33"/>
    <p:sldId id="9383" r:id="rId34"/>
    <p:sldId id="9237" r:id="rId35"/>
    <p:sldId id="9238" r:id="rId36"/>
  </p:sldIdLst>
  <p:sldSz cx="12858750" cy="7232650"/>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76687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a:t>（</a:t>
            </a:r>
            <a:r>
              <a:rPr lang="en-US" altLang="zh-CN" sz="1400" b="1" dirty="0"/>
              <a:t>3</a:t>
            </a:r>
            <a:r>
              <a:rPr lang="zh-CN" altLang="en-US" sz="1400" b="1" dirty="0"/>
              <a:t>）根据漏洞生命周期不同阶段的分类</a:t>
            </a:r>
            <a:br>
              <a:rPr lang="zh-CN" altLang="en-US" sz="1400" b="1" dirty="0"/>
            </a:br>
            <a:r>
              <a:rPr lang="zh-CN" altLang="en-US" sz="1400" dirty="0"/>
              <a:t>一个漏洞从被攻击者发现并利用，到被厂商截获并发布补丁，再到补丁被大多数用户安装导致漏洞失去了利用价值，一般都要经历一个完整的生命周期。</a:t>
            </a:r>
            <a:r>
              <a:rPr lang="en-US" altLang="zh-CN" sz="1400" dirty="0"/>
              <a:t/>
            </a:r>
            <a:br>
              <a:rPr lang="en-US" altLang="zh-CN" sz="1400" dirty="0"/>
            </a:br>
            <a:r>
              <a:rPr lang="zh-CN" altLang="en-US" sz="1400" dirty="0"/>
              <a:t>按照漏洞生命周期的阶段进行分类的方法包括以下三种：</a:t>
            </a:r>
            <a:br>
              <a:rPr lang="zh-CN" altLang="en-US" sz="1400" dirty="0"/>
            </a:br>
            <a:r>
              <a:rPr lang="en-US" altLang="zh-CN" sz="1400" b="1" dirty="0">
                <a:solidFill>
                  <a:srgbClr val="FF0000"/>
                </a:solidFill>
              </a:rPr>
              <a:t>0day</a:t>
            </a:r>
            <a:r>
              <a:rPr lang="zh-CN" altLang="en-US" sz="1400" b="1" dirty="0">
                <a:solidFill>
                  <a:srgbClr val="FF0000"/>
                </a:solidFill>
              </a:rPr>
              <a:t>漏洞</a:t>
            </a:r>
            <a:br>
              <a:rPr lang="zh-CN" altLang="en-US" sz="1400" b="1" dirty="0">
                <a:solidFill>
                  <a:srgbClr val="FF0000"/>
                </a:solidFill>
              </a:rPr>
            </a:br>
            <a:r>
              <a:rPr lang="en-US" altLang="zh-CN" sz="1400" b="1" dirty="0"/>
              <a:t>0day</a:t>
            </a:r>
            <a:r>
              <a:rPr lang="zh-CN" altLang="en-US" sz="1400" b="1" dirty="0"/>
              <a:t>漏洞指还处于未公开状态的漏洞</a:t>
            </a:r>
            <a:r>
              <a:rPr lang="zh-CN" altLang="en-US" sz="1400" dirty="0"/>
              <a:t>。这类漏洞只在攻击者个人或者小范围黑客团体内使用，网络用户和厂商都不知情，因此没有任何防范手段，危害非常大。</a:t>
            </a:r>
            <a:endParaRPr lang="en-US" altLang="zh-CN" sz="1400" dirty="0"/>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破解者和黑客们，已经把目光从率先发布漏洞信息的荣誉感转变到利用这些漏洞而得到的经济利益上，于是，</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漏洞有了市场。 </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多年前就有了</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漏洞的网上交易，黑客们通过网上报价出售手中未公开的漏洞信息，一个操作系统或数据库的远程溢出源码可以卖到上千美元甚至更高。</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带来的潜在经济利益不可抹杀，而其将来对信息安全的影响以及危害也绝不能轻视。 </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软件上的</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几乎不可避免，那硬件呢？硬件是否存在</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？答案无疑是肯定的。近年来，思科路由器漏洞频繁出现，对于那些基于</a:t>
            </a:r>
            <a:r>
              <a:rPr lang="en-US" altLang="zh-CN" sz="1400" dirty="0">
                <a:latin typeface="微软雅黑" pitchFamily="34" charset="-122"/>
                <a:ea typeface="微软雅黑" pitchFamily="34" charset="-122"/>
              </a:rPr>
              <a:t>IP</a:t>
            </a:r>
            <a:r>
              <a:rPr lang="zh-CN" altLang="en-US" sz="1400" dirty="0">
                <a:latin typeface="微软雅黑" pitchFamily="34" charset="-122"/>
                <a:ea typeface="微软雅黑" pitchFamily="34" charset="-122"/>
              </a:rPr>
              <a:t>协议连接网络的路由、网关、交换机，哪个电信运营商敢百分之百地保证自己的网络设备万无一失？</a:t>
            </a:r>
          </a:p>
          <a:p>
            <a:r>
              <a:rPr lang="zh-CN" altLang="en-US" sz="1400" b="1" dirty="0"/>
              <a:t>（</a:t>
            </a:r>
            <a:r>
              <a:rPr lang="en-US" altLang="zh-CN" sz="1400" b="1" dirty="0"/>
              <a:t>3</a:t>
            </a:r>
            <a:r>
              <a:rPr lang="zh-CN" altLang="en-US" sz="1400" b="1" dirty="0"/>
              <a:t>）根据漏洞生命周期不同阶段的分类</a:t>
            </a:r>
            <a:br>
              <a:rPr lang="zh-CN" altLang="en-US" sz="1400" b="1" dirty="0"/>
            </a:br>
            <a:r>
              <a:rPr lang="zh-CN" altLang="en-US" sz="1400" dirty="0"/>
              <a:t>一个漏洞从被攻击者发现并利用，到被厂商截获并发布补丁，再到补丁被大多数用户安装导致漏洞失去了利用价值，一般都要经历一个完整的生命周期。</a:t>
            </a:r>
            <a:r>
              <a:rPr lang="en-US" altLang="zh-CN" sz="1400" dirty="0"/>
              <a:t/>
            </a:r>
            <a:br>
              <a:rPr lang="en-US" altLang="zh-CN" sz="1400" dirty="0"/>
            </a:br>
            <a:r>
              <a:rPr lang="zh-CN" altLang="en-US" sz="1400" dirty="0"/>
              <a:t>按照漏洞生命周期的阶段进行分类的方法包括以下三种：</a:t>
            </a:r>
            <a:br>
              <a:rPr lang="zh-CN" altLang="en-US" sz="1400" dirty="0"/>
            </a:br>
            <a:r>
              <a:rPr lang="en-US" altLang="zh-CN" sz="1400" b="1" dirty="0">
                <a:solidFill>
                  <a:srgbClr val="FF0000"/>
                </a:solidFill>
              </a:rPr>
              <a:t>0day</a:t>
            </a:r>
            <a:r>
              <a:rPr lang="zh-CN" altLang="en-US" sz="1400" b="1" dirty="0">
                <a:solidFill>
                  <a:srgbClr val="FF0000"/>
                </a:solidFill>
              </a:rPr>
              <a:t>漏洞</a:t>
            </a:r>
            <a:br>
              <a:rPr lang="zh-CN" altLang="en-US" sz="1400" b="1" dirty="0">
                <a:solidFill>
                  <a:srgbClr val="FF0000"/>
                </a:solidFill>
              </a:rPr>
            </a:br>
            <a:r>
              <a:rPr lang="en-US" altLang="zh-CN" sz="1400" b="1" dirty="0"/>
              <a:t>0day</a:t>
            </a:r>
            <a:r>
              <a:rPr lang="zh-CN" altLang="en-US" sz="1400" b="1" dirty="0"/>
              <a:t>漏洞指还处于未公开状态的漏洞</a:t>
            </a:r>
            <a:r>
              <a:rPr lang="zh-CN" altLang="en-US" sz="1400" dirty="0"/>
              <a:t>。这类漏洞只在攻击者个人或者小范围黑客团体内使用，网络用户和厂商都不知情，因此没有任何防范手段，危害非常大。</a:t>
            </a:r>
            <a:endParaRPr lang="en-US" altLang="zh-CN" sz="1400" dirty="0"/>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破解者和黑客们，已经把目光从率先发布漏洞信息的荣誉感转变到利用这些漏洞而得到的经济利益上，于是，</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漏洞有了市场。 </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多年前就有了</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漏洞的网上交易，黑客们通过网上报价出售手中未公开的漏洞信息，一个操作系统或数据库的远程溢出源码可以卖到上千美元甚至更高。</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带来的潜在经济利益不可抹杀，而其将来对信息安全的影响以及危害也绝不能轻视。 </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软件上的</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几乎不可避免，那硬件呢？硬件是否存在</a:t>
            </a:r>
            <a:r>
              <a:rPr lang="en-US" altLang="zh-CN" sz="1400" dirty="0">
                <a:latin typeface="微软雅黑" pitchFamily="34" charset="-122"/>
                <a:ea typeface="微软雅黑" pitchFamily="34" charset="-122"/>
              </a:rPr>
              <a:t>0Day</a:t>
            </a:r>
            <a:r>
              <a:rPr lang="zh-CN" altLang="en-US" sz="1400" dirty="0">
                <a:latin typeface="微软雅黑" pitchFamily="34" charset="-122"/>
                <a:ea typeface="微软雅黑" pitchFamily="34" charset="-122"/>
              </a:rPr>
              <a:t>？答案无疑是肯定的。近年来，思科路由器漏洞频繁出现，对于那些基于</a:t>
            </a:r>
            <a:r>
              <a:rPr lang="en-US" altLang="zh-CN" sz="1400" dirty="0">
                <a:latin typeface="微软雅黑" pitchFamily="34" charset="-122"/>
                <a:ea typeface="微软雅黑" pitchFamily="34" charset="-122"/>
              </a:rPr>
              <a:t>IP</a:t>
            </a:r>
            <a:r>
              <a:rPr lang="zh-CN" altLang="en-US" sz="1400" dirty="0">
                <a:latin typeface="微软雅黑" pitchFamily="34" charset="-122"/>
                <a:ea typeface="微软雅黑" pitchFamily="34" charset="-122"/>
              </a:rPr>
              <a:t>协议连接网络的路由、网关、交换机，哪个电信运营商敢百分之百地保证自己的网络设备万无一失？</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405785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1" dirty="0"/>
              <a:t>1day</a:t>
            </a:r>
            <a:r>
              <a:rPr lang="zh-CN" altLang="en-US" sz="1400" b="1" dirty="0"/>
              <a:t>漏洞</a:t>
            </a:r>
            <a:br>
              <a:rPr lang="zh-CN" altLang="en-US" sz="1400" b="1" dirty="0"/>
            </a:br>
            <a:r>
              <a:rPr lang="en-US" altLang="zh-CN" sz="1400" dirty="0"/>
              <a:t>1day</a:t>
            </a:r>
            <a:r>
              <a:rPr lang="zh-CN" altLang="en-US" sz="1400" dirty="0"/>
              <a:t>漏洞原义是指补丁发布在</a:t>
            </a:r>
            <a:r>
              <a:rPr lang="en-US" altLang="zh-CN" sz="1400" dirty="0"/>
              <a:t>1</a:t>
            </a:r>
            <a:r>
              <a:rPr lang="zh-CN" altLang="en-US" sz="1400" dirty="0"/>
              <a:t>天内的漏洞，不过</a:t>
            </a:r>
            <a:r>
              <a:rPr lang="zh-CN" altLang="en-US" sz="1400" b="1" dirty="0"/>
              <a:t>通常指发布补丁时间不长的漏洞</a:t>
            </a:r>
            <a:r>
              <a:rPr lang="zh-CN" altLang="en-US" sz="1400" dirty="0"/>
              <a:t>。由于了解此漏洞并且安装补丁的人还不多，这种漏洞仍然存在一定的危害。</a:t>
            </a:r>
            <a:endParaRPr lang="en-US" altLang="zh-CN" sz="1400" dirty="0"/>
          </a:p>
          <a:p>
            <a:r>
              <a:rPr lang="zh-CN" altLang="en-US" sz="1400" dirty="0"/>
              <a:t>利用</a:t>
            </a:r>
            <a:r>
              <a:rPr lang="en-US" altLang="zh-CN" sz="1400" dirty="0"/>
              <a:t>1day</a:t>
            </a:r>
            <a:r>
              <a:rPr lang="zh-CN" altLang="en-US" sz="1400" dirty="0"/>
              <a:t>漏洞进行扩散的蠕虫及漏洞利用程序，趁着大量用户还未打补丁这个时间差，会攻击大批的计算机系统。</a:t>
            </a:r>
            <a:br>
              <a:rPr lang="zh-CN" altLang="en-US" sz="1400" dirty="0"/>
            </a:br>
            <a:r>
              <a:rPr lang="zh-CN" altLang="en-US" sz="1400" b="1" dirty="0"/>
              <a:t>已公开漏洞</a:t>
            </a:r>
            <a:br>
              <a:rPr lang="zh-CN" altLang="en-US" sz="1400" b="1" dirty="0"/>
            </a:br>
            <a:r>
              <a:rPr lang="zh-CN" altLang="en-US" sz="1400" b="1" dirty="0"/>
              <a:t>已公开漏洞是指厂商已经发布补丁或修补方法，大多数用户都已打过补丁的漏洞</a:t>
            </a:r>
            <a:r>
              <a:rPr lang="zh-CN" altLang="en-US" sz="1400" dirty="0"/>
              <a:t>。这类漏洞从技术上因为已经有防范手段，并且大部分用户已经进行了修补，危害比较小。</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40757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b="1" dirty="0">
                <a:solidFill>
                  <a:prstClr val="black"/>
                </a:solidFill>
              </a:rPr>
              <a:t>危险等级划分</a:t>
            </a:r>
            <a:r>
              <a:rPr lang="zh-CN" altLang="en-US" sz="1400" dirty="0">
                <a:solidFill>
                  <a:prstClr val="black"/>
                </a:solidFill>
              </a:rPr>
              <a:t>：软件漏洞的危险等级划分，是根据软件漏洞在破坏性、危害性、严重性方面造成的潜在威胁程度，以及漏洞被利用的可能性，对各种软件漏洞进行分级。软件漏洞危险等级划分的方法很多，一般被分为高危、中危、低危三个危险级别，或者进一步细分为四个危险级别：</a:t>
            </a:r>
            <a:r>
              <a:rPr lang="zh-CN" altLang="en-US" sz="1400" b="1" dirty="0">
                <a:solidFill>
                  <a:prstClr val="black"/>
                </a:solidFill>
              </a:rPr>
              <a:t>紧急、重要、中危、低危</a:t>
            </a:r>
            <a:r>
              <a:rPr lang="zh-CN" altLang="en-US" sz="1400" dirty="0">
                <a:solidFill>
                  <a:prstClr val="black"/>
                </a:solidFil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fontAlgn="auto">
              <a:lnSpc>
                <a:spcPct val="150000"/>
              </a:lnSpc>
              <a:spcBef>
                <a:spcPts val="0"/>
              </a:spcBef>
              <a:spcAft>
                <a:spcPts val="0"/>
              </a:spcAft>
              <a:defRPr/>
            </a:pPr>
            <a:r>
              <a:rPr lang="zh-CN" altLang="en-US" sz="1400" b="1" dirty="0">
                <a:solidFill>
                  <a:prstClr val="black"/>
                </a:solidFill>
                <a:latin typeface="微软雅黑" pitchFamily="34" charset="-122"/>
                <a:ea typeface="微软雅黑" pitchFamily="34" charset="-122"/>
              </a:rPr>
              <a:t>（</a:t>
            </a:r>
            <a:r>
              <a:rPr lang="en-US" altLang="zh-CN" sz="1400" b="1" dirty="0">
                <a:solidFill>
                  <a:prstClr val="black"/>
                </a:solidFill>
                <a:latin typeface="微软雅黑" pitchFamily="34" charset="-122"/>
                <a:ea typeface="微软雅黑" pitchFamily="34" charset="-122"/>
              </a:rPr>
              <a:t>1</a:t>
            </a:r>
            <a:r>
              <a:rPr lang="zh-CN" altLang="en-US" sz="1400" b="1" dirty="0">
                <a:solidFill>
                  <a:prstClr val="black"/>
                </a:solidFill>
                <a:latin typeface="微软雅黑" pitchFamily="34" charset="-122"/>
                <a:ea typeface="微软雅黑" pitchFamily="34" charset="-122"/>
              </a:rPr>
              <a:t>）第一级：紧急</a:t>
            </a:r>
          </a:p>
          <a:p>
            <a:pPr lvl="0"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这是危险级别最高的等级，紧急级别漏洞的利用可以导致网络蠕虫和病毒在用户不知情的情况下在网络上任意传播和繁殖，或者导致执行远程恶意代码。这类漏洞可被攻击者进行利用的软件环境较为普遍，并且适用的操作系统较广泛。对于紧急级别的漏洞，需要立即安装升级包 </a:t>
            </a:r>
            <a:r>
              <a:rPr lang="en-US" altLang="zh-CN" sz="1400" dirty="0">
                <a:solidFill>
                  <a:prstClr val="black"/>
                </a:solidFill>
                <a:latin typeface="微软雅黑" pitchFamily="34" charset="-122"/>
                <a:ea typeface="微软雅黑" pitchFamily="34" charset="-122"/>
              </a:rPr>
              <a:t>(</a:t>
            </a:r>
            <a:r>
              <a:rPr lang="zh-CN" altLang="en-US" sz="1400" dirty="0">
                <a:solidFill>
                  <a:prstClr val="black"/>
                </a:solidFill>
                <a:latin typeface="微软雅黑" pitchFamily="34" charset="-122"/>
                <a:ea typeface="微软雅黑" pitchFamily="34" charset="-122"/>
              </a:rPr>
              <a:t>补丁程序</a:t>
            </a:r>
            <a:r>
              <a:rPr lang="en-US" altLang="zh-CN" sz="1400" dirty="0">
                <a:solidFill>
                  <a:prstClr val="black"/>
                </a:solidFill>
                <a:latin typeface="微软雅黑" pitchFamily="34" charset="-122"/>
                <a:ea typeface="微软雅黑" pitchFamily="34" charset="-122"/>
              </a:rPr>
              <a:t>)</a:t>
            </a:r>
            <a:r>
              <a:rPr lang="zh-CN" altLang="en-US" sz="1400" dirty="0">
                <a:solidFill>
                  <a:prstClr val="black"/>
                </a:solidFill>
                <a:latin typeface="微软雅黑" pitchFamily="34" charset="-122"/>
                <a:ea typeface="微软雅黑" pitchFamily="34" charset="-122"/>
              </a:rPr>
              <a:t>。微软公司安全公告的第一级定义为“严重”。</a:t>
            </a:r>
            <a:endParaRPr lang="en-US" altLang="zh-CN" sz="1400" dirty="0">
              <a:solidFill>
                <a:prstClr val="black"/>
              </a:solidFill>
              <a:latin typeface="微软雅黑" pitchFamily="34" charset="-122"/>
              <a:ea typeface="微软雅黑" pitchFamily="34" charset="-122"/>
            </a:endParaRPr>
          </a:p>
          <a:p>
            <a:pPr lvl="0" fontAlgn="auto">
              <a:lnSpc>
                <a:spcPct val="150000"/>
              </a:lnSpc>
              <a:spcBef>
                <a:spcPts val="0"/>
              </a:spcBef>
              <a:spcAft>
                <a:spcPts val="0"/>
              </a:spcAft>
              <a:defRPr/>
            </a:pPr>
            <a:r>
              <a:rPr lang="zh-CN" altLang="en-US" sz="1400" b="1" dirty="0">
                <a:solidFill>
                  <a:prstClr val="black"/>
                </a:solidFill>
                <a:latin typeface="微软雅黑" pitchFamily="34" charset="-122"/>
                <a:ea typeface="微软雅黑" pitchFamily="34" charset="-122"/>
              </a:rPr>
              <a:t>（</a:t>
            </a:r>
            <a:r>
              <a:rPr lang="en-US" altLang="zh-CN" sz="1400" b="1" dirty="0">
                <a:solidFill>
                  <a:prstClr val="black"/>
                </a:solidFill>
                <a:latin typeface="微软雅黑" pitchFamily="34" charset="-122"/>
                <a:ea typeface="微软雅黑" pitchFamily="34" charset="-122"/>
              </a:rPr>
              <a:t>2</a:t>
            </a:r>
            <a:r>
              <a:rPr lang="zh-CN" altLang="en-US" sz="1400" b="1" dirty="0">
                <a:solidFill>
                  <a:prstClr val="black"/>
                </a:solidFill>
                <a:latin typeface="微软雅黑" pitchFamily="34" charset="-122"/>
                <a:ea typeface="微软雅黑" pitchFamily="34" charset="-122"/>
              </a:rPr>
              <a:t>）第二级：重要</a:t>
            </a:r>
          </a:p>
          <a:p>
            <a:pPr lvl="0"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对重要级别漏洞的利用可以导致严重的后果，包括导致执行远程恶意代码，或者导致权限提升。这类漏洞可被攻击者进行利用的软件环境和适用的操作系统比第一级要苛刻，利用的限制较多，但也可以危害到用户数据和相关资源的机密性、完整性和有效性。对于被评为重要级别的安全漏洞，需要安装升级包 </a:t>
            </a:r>
            <a:r>
              <a:rPr lang="en-US" altLang="zh-CN" sz="1400" dirty="0">
                <a:solidFill>
                  <a:prstClr val="black"/>
                </a:solidFill>
                <a:latin typeface="微软雅黑" pitchFamily="34" charset="-122"/>
                <a:ea typeface="微软雅黑" pitchFamily="34" charset="-122"/>
              </a:rPr>
              <a:t>(</a:t>
            </a:r>
            <a:r>
              <a:rPr lang="zh-CN" altLang="en-US" sz="1400" dirty="0">
                <a:solidFill>
                  <a:prstClr val="black"/>
                </a:solidFill>
                <a:latin typeface="微软雅黑" pitchFamily="34" charset="-122"/>
                <a:ea typeface="微软雅黑" pitchFamily="34" charset="-122"/>
              </a:rPr>
              <a:t>补丁程序</a:t>
            </a:r>
            <a:r>
              <a:rPr lang="en-US" altLang="zh-CN" sz="1400" dirty="0">
                <a:solidFill>
                  <a:prstClr val="black"/>
                </a:solidFill>
                <a:latin typeface="微软雅黑" pitchFamily="34" charset="-122"/>
                <a:ea typeface="微软雅黑" pitchFamily="34" charset="-122"/>
              </a:rPr>
              <a:t>)</a:t>
            </a:r>
            <a:r>
              <a:rPr lang="zh-CN" altLang="en-US" sz="1400" dirty="0">
                <a:solidFill>
                  <a:prstClr val="black"/>
                </a:solidFill>
                <a:latin typeface="微软雅黑" pitchFamily="34" charset="-122"/>
                <a:ea typeface="微软雅黑" pitchFamily="34" charset="-122"/>
              </a:rPr>
              <a:t>。微软公司安全公告的第二级也定义为“重要”。</a:t>
            </a:r>
          </a:p>
          <a:p>
            <a:pPr lvl="0"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31843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fontAlgn="auto">
              <a:lnSpc>
                <a:spcPct val="150000"/>
              </a:lnSpc>
              <a:spcBef>
                <a:spcPts val="0"/>
              </a:spcBef>
              <a:spcAft>
                <a:spcPts val="0"/>
              </a:spcAft>
              <a:defRPr/>
            </a:pPr>
            <a:r>
              <a:rPr lang="zh-CN" altLang="en-US" sz="1400" b="1" dirty="0">
                <a:solidFill>
                  <a:prstClr val="black"/>
                </a:solidFill>
              </a:rPr>
              <a:t>（</a:t>
            </a:r>
            <a:r>
              <a:rPr lang="en-US" altLang="zh-CN" sz="1400" b="1" dirty="0">
                <a:solidFill>
                  <a:prstClr val="black"/>
                </a:solidFill>
              </a:rPr>
              <a:t>3</a:t>
            </a:r>
            <a:r>
              <a:rPr lang="zh-CN" altLang="en-US" sz="1400" b="1" dirty="0">
                <a:solidFill>
                  <a:prstClr val="black"/>
                </a:solidFill>
              </a:rPr>
              <a:t>）第三级：中危</a:t>
            </a:r>
            <a:br>
              <a:rPr lang="zh-CN" altLang="en-US" sz="1400" b="1" dirty="0">
                <a:solidFill>
                  <a:prstClr val="black"/>
                </a:solidFill>
              </a:rPr>
            </a:br>
            <a:r>
              <a:rPr lang="zh-CN" altLang="en-US" sz="1400" dirty="0">
                <a:solidFill>
                  <a:prstClr val="black"/>
                </a:solidFill>
              </a:rPr>
              <a:t>对于中危级别漏洞，由于默认配置、审核或难以利用因素的影响，中危级别漏洞的利用效果显著降低，可以危害到用户数据和相关资源的可用性、完整性和有效性。这类漏洞包括拒绝服务攻击漏洞等。针对中危级别的漏洞，可以安装升级包。微软公司安全公告的第三级定义为“中等”</a:t>
            </a:r>
            <a:r>
              <a:rPr lang="zh-CN" altLang="en-US" sz="1400" b="1" dirty="0">
                <a:solidFill>
                  <a:prstClr val="black"/>
                </a:solidFill>
              </a:rPr>
              <a:t>。</a:t>
            </a:r>
            <a:endParaRPr lang="en-US" altLang="zh-CN" sz="1400" b="1" dirty="0">
              <a:solidFill>
                <a:prstClr val="black"/>
              </a:solidFill>
            </a:endParaRPr>
          </a:p>
          <a:p>
            <a:pPr lvl="0" fontAlgn="auto">
              <a:lnSpc>
                <a:spcPct val="150000"/>
              </a:lnSpc>
              <a:spcBef>
                <a:spcPts val="0"/>
              </a:spcBef>
              <a:spcAft>
                <a:spcPts val="0"/>
              </a:spcAft>
              <a:defRPr/>
            </a:pPr>
            <a:r>
              <a:rPr lang="zh-CN" altLang="en-US" sz="1400" b="1" dirty="0">
                <a:solidFill>
                  <a:prstClr val="black"/>
                </a:solidFill>
              </a:rPr>
              <a:t>（</a:t>
            </a:r>
            <a:r>
              <a:rPr lang="en-US" altLang="zh-CN" sz="1400" b="1" dirty="0">
                <a:solidFill>
                  <a:prstClr val="black"/>
                </a:solidFill>
              </a:rPr>
              <a:t>4</a:t>
            </a:r>
            <a:r>
              <a:rPr lang="zh-CN" altLang="en-US" sz="1400" b="1" dirty="0">
                <a:solidFill>
                  <a:prstClr val="black"/>
                </a:solidFill>
              </a:rPr>
              <a:t>）第四级：低危</a:t>
            </a:r>
            <a:br>
              <a:rPr lang="zh-CN" altLang="en-US" sz="1400" b="1" dirty="0">
                <a:solidFill>
                  <a:prstClr val="black"/>
                </a:solidFill>
              </a:rPr>
            </a:br>
            <a:r>
              <a:rPr lang="zh-CN" altLang="en-US" sz="1400" dirty="0">
                <a:solidFill>
                  <a:prstClr val="black"/>
                </a:solidFill>
              </a:rPr>
              <a:t>低危级别漏洞的利用难度非常大，其利用的效果已经起不到危害用户数据的可用性、完整性，或者已降至最低限度。关于“低危”系统安全漏洞则应该在阅读安全信息以后判断该安全漏洞是否对此系统产生影响。针对低危级别的漏洞，可以安装升级包。微软公司安全公告的第四级定义为“警告”。</a:t>
            </a: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75423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随着计算机软件技术的快速发展，大量的软件漏洞需要一个统一的命名和管理规范，以便开展针对软件漏洞的研究，提升漏洞的检测水平，并为软件使用者和厂商提供有关软件漏洞的确切信息。在这种需求推动下，多个机构和相关国家建立了漏洞数据库，这些数据库分为</a:t>
            </a:r>
            <a:r>
              <a:rPr lang="zh-CN" altLang="en-US" sz="1400" b="1" dirty="0">
                <a:solidFill>
                  <a:prstClr val="black"/>
                </a:solidFill>
                <a:latin typeface="微软雅黑" pitchFamily="34" charset="-122"/>
                <a:ea typeface="微软雅黑" pitchFamily="34" charset="-122"/>
              </a:rPr>
              <a:t>公开</a:t>
            </a:r>
            <a:r>
              <a:rPr lang="zh-CN" altLang="en-US" sz="1400" dirty="0">
                <a:solidFill>
                  <a:prstClr val="black"/>
                </a:solidFill>
                <a:latin typeface="微软雅黑" pitchFamily="34" charset="-122"/>
                <a:ea typeface="微软雅黑" pitchFamily="34" charset="-122"/>
              </a:rPr>
              <a:t>的和某些组织机构私有的</a:t>
            </a:r>
            <a:r>
              <a:rPr lang="zh-CN" altLang="en-US" sz="1400" b="1" dirty="0">
                <a:solidFill>
                  <a:prstClr val="black"/>
                </a:solidFill>
                <a:latin typeface="微软雅黑" pitchFamily="34" charset="-122"/>
                <a:ea typeface="微软雅黑" pitchFamily="34" charset="-122"/>
              </a:rPr>
              <a:t>不公开数据库</a:t>
            </a:r>
            <a:r>
              <a:rPr lang="zh-CN" altLang="en-US" sz="1400" dirty="0">
                <a:solidFill>
                  <a:prstClr val="black"/>
                </a:solidFill>
                <a:latin typeface="微软雅黑" pitchFamily="34" charset="-122"/>
                <a:ea typeface="微软雅黑" pitchFamily="34" charset="-122"/>
              </a:rPr>
              <a:t>。公开的数据库包括</a:t>
            </a:r>
            <a:r>
              <a:rPr lang="en-US" altLang="zh-CN" sz="1400" dirty="0">
                <a:solidFill>
                  <a:prstClr val="black"/>
                </a:solidFill>
                <a:latin typeface="微软雅黑" pitchFamily="34" charset="-122"/>
                <a:ea typeface="微软雅黑" pitchFamily="34" charset="-122"/>
              </a:rPr>
              <a:t>CVE</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NVD</a:t>
            </a:r>
            <a:r>
              <a:rPr lang="zh-CN" altLang="en-US" sz="1400" dirty="0">
                <a:solidFill>
                  <a:prstClr val="black"/>
                </a:solidFill>
                <a:latin typeface="微软雅黑" pitchFamily="34" charset="-122"/>
                <a:ea typeface="微软雅黑" pitchFamily="34" charset="-122"/>
              </a:rPr>
              <a:t>、</a:t>
            </a:r>
            <a:r>
              <a:rPr lang="en-US" altLang="zh-CN" sz="1400" dirty="0" err="1">
                <a:solidFill>
                  <a:prstClr val="black"/>
                </a:solidFill>
                <a:latin typeface="微软雅黑" pitchFamily="34" charset="-122"/>
                <a:ea typeface="微软雅黑" pitchFamily="34" charset="-122"/>
              </a:rPr>
              <a:t>BugTraq</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CNNVD</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CNVD</a:t>
            </a:r>
            <a:r>
              <a:rPr lang="zh-CN" altLang="en-US" sz="1400" dirty="0">
                <a:solidFill>
                  <a:prstClr val="black"/>
                </a:solidFill>
                <a:latin typeface="微软雅黑" pitchFamily="34" charset="-122"/>
                <a:ea typeface="微软雅黑" pitchFamily="34" charset="-122"/>
              </a:rPr>
              <a:t>等。除了这些软件漏洞的公开来源外，还应该存在着大量的没有对公众开放的漏洞数据库。例如，</a:t>
            </a:r>
            <a:r>
              <a:rPr lang="en-US" altLang="zh-CN" sz="1400" dirty="0">
                <a:solidFill>
                  <a:prstClr val="black"/>
                </a:solidFill>
                <a:latin typeface="微软雅黑" pitchFamily="34" charset="-122"/>
                <a:ea typeface="微软雅黑" pitchFamily="34" charset="-122"/>
              </a:rPr>
              <a:t>IBM</a:t>
            </a:r>
            <a:r>
              <a:rPr lang="zh-CN" altLang="en-US" sz="1400" dirty="0">
                <a:solidFill>
                  <a:prstClr val="black"/>
                </a:solidFill>
                <a:latin typeface="微软雅黑" pitchFamily="34" charset="-122"/>
                <a:ea typeface="微软雅黑" pitchFamily="34" charset="-122"/>
              </a:rPr>
              <a:t>建立的内部专用漏洞库</a:t>
            </a:r>
            <a:r>
              <a:rPr lang="en-US" altLang="zh-CN" sz="1400" dirty="0" err="1">
                <a:solidFill>
                  <a:prstClr val="black"/>
                </a:solidFill>
                <a:latin typeface="微软雅黑" pitchFamily="34" charset="-122"/>
                <a:ea typeface="微软雅黑" pitchFamily="34" charset="-122"/>
              </a:rPr>
              <a:t>Vulda</a:t>
            </a:r>
            <a:r>
              <a:rPr lang="zh-CN" altLang="en-US" sz="1400" dirty="0">
                <a:solidFill>
                  <a:prstClr val="black"/>
                </a:solidFill>
                <a:latin typeface="微软雅黑" pitchFamily="34" charset="-122"/>
                <a:ea typeface="微软雅黑" pitchFamily="34" charset="-122"/>
              </a:rPr>
              <a:t>等。</a:t>
            </a:r>
            <a:endParaRPr lang="en-US" altLang="zh-CN"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a:solidFill>
                  <a:prstClr val="black"/>
                </a:solidFill>
              </a:rPr>
              <a:t>通过这些漏洞信息数据库，可以从中找到操作系统和应用程序的特定版本所包含的漏洞信息，有的还提供针对某些漏洞的专家建议、修复办法和专门的补丁程序。</a:t>
            </a:r>
            <a:r>
              <a:rPr lang="en-US" altLang="zh-CN" sz="1400" dirty="0">
                <a:solidFill>
                  <a:prstClr val="black"/>
                </a:solidFill>
              </a:rPr>
              <a:t/>
            </a:r>
            <a:br>
              <a:rPr lang="en-US" altLang="zh-CN" sz="1400" dirty="0">
                <a:solidFill>
                  <a:prstClr val="black"/>
                </a:solidFill>
              </a:rPr>
            </a:br>
            <a:r>
              <a:rPr lang="en-US" altLang="zh-CN" sz="1400" b="1" dirty="0">
                <a:solidFill>
                  <a:prstClr val="black"/>
                </a:solidFill>
              </a:rPr>
              <a:t>POC</a:t>
            </a:r>
            <a:r>
              <a:rPr lang="zh-CN" altLang="en-US" sz="1400" b="1" dirty="0">
                <a:solidFill>
                  <a:prstClr val="black"/>
                </a:solidFill>
              </a:rPr>
              <a:t>（</a:t>
            </a:r>
            <a:r>
              <a:rPr lang="en-US" altLang="zh-CN" sz="1400" b="1" dirty="0">
                <a:solidFill>
                  <a:prstClr val="black"/>
                </a:solidFill>
              </a:rPr>
              <a:t>proof-of-concepts</a:t>
            </a:r>
            <a:r>
              <a:rPr lang="zh-CN" altLang="en-US" sz="1400" b="1" dirty="0">
                <a:solidFill>
                  <a:prstClr val="black"/>
                </a:solidFill>
              </a:rPr>
              <a:t>，为观点提供证据）样本</a:t>
            </a:r>
            <a:r>
              <a:rPr lang="zh-CN" altLang="en-US" sz="1400" dirty="0">
                <a:solidFill>
                  <a:prstClr val="black"/>
                </a:solidFill>
              </a:rPr>
              <a:t>验证代码。极少的漏洞库还提供检测、测试漏洞的</a:t>
            </a:r>
            <a:r>
              <a:rPr lang="en-US" altLang="zh-CN" sz="1400" b="1" dirty="0">
                <a:solidFill>
                  <a:prstClr val="black"/>
                </a:solidFill>
              </a:rPr>
              <a:t>POC</a:t>
            </a:r>
            <a:r>
              <a:rPr lang="zh-CN" altLang="en-US" sz="1400" dirty="0">
                <a:solidFill>
                  <a:prstClr val="black"/>
                </a:solidFill>
              </a:rPr>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616325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65193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00774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solidFill>
                  <a:prstClr val="black"/>
                </a:solidFill>
              </a:rPr>
              <a:t>2. NVD</a:t>
            </a:r>
            <a:br>
              <a:rPr lang="en-US" altLang="zh-CN" sz="1400" dirty="0">
                <a:solidFill>
                  <a:prstClr val="black"/>
                </a:solidFill>
              </a:rPr>
            </a:br>
            <a:r>
              <a:rPr lang="zh-CN" altLang="en-US" sz="1400" b="1" dirty="0">
                <a:solidFill>
                  <a:prstClr val="black"/>
                </a:solidFill>
              </a:rPr>
              <a:t>美国国家漏洞数据库</a:t>
            </a:r>
            <a:r>
              <a:rPr lang="en-US" altLang="zh-CN" sz="1400" b="1" dirty="0">
                <a:solidFill>
                  <a:prstClr val="black"/>
                </a:solidFill>
              </a:rPr>
              <a:t>NVD</a:t>
            </a:r>
            <a:r>
              <a:rPr lang="zh-CN" altLang="en-US" sz="1400" dirty="0">
                <a:solidFill>
                  <a:prstClr val="black"/>
                </a:solidFill>
              </a:rPr>
              <a:t>（</a:t>
            </a:r>
            <a:r>
              <a:rPr lang="en-US" altLang="zh-CN" sz="1400" dirty="0">
                <a:solidFill>
                  <a:prstClr val="black"/>
                </a:solidFill>
              </a:rPr>
              <a:t>National Vulnerabilities Database</a:t>
            </a:r>
            <a:r>
              <a:rPr lang="zh-CN" altLang="en-US" sz="1400" dirty="0">
                <a:solidFill>
                  <a:prstClr val="black"/>
                </a:solidFill>
              </a:rPr>
              <a:t>）是美国国家标准与技术局</a:t>
            </a:r>
            <a:r>
              <a:rPr lang="en-US" altLang="zh-CN" sz="1400" dirty="0">
                <a:solidFill>
                  <a:prstClr val="black"/>
                </a:solidFill>
              </a:rPr>
              <a:t>NIST</a:t>
            </a:r>
            <a:r>
              <a:rPr lang="zh-CN" altLang="en-US" sz="1400" dirty="0">
                <a:solidFill>
                  <a:prstClr val="black"/>
                </a:solidFill>
              </a:rPr>
              <a:t>于</a:t>
            </a:r>
            <a:r>
              <a:rPr lang="en-US" altLang="zh-CN" sz="1400" dirty="0">
                <a:solidFill>
                  <a:prstClr val="black"/>
                </a:solidFill>
              </a:rPr>
              <a:t>2005</a:t>
            </a:r>
            <a:r>
              <a:rPr lang="zh-CN" altLang="en-US" sz="1400" dirty="0">
                <a:solidFill>
                  <a:prstClr val="black"/>
                </a:solidFill>
              </a:rPr>
              <a:t>年创建的。</a:t>
            </a:r>
            <a:br>
              <a:rPr lang="zh-CN" altLang="en-US" sz="1400" dirty="0">
                <a:solidFill>
                  <a:prstClr val="black"/>
                </a:solidFill>
              </a:rPr>
            </a:br>
            <a:r>
              <a:rPr lang="en-US" altLang="zh-CN" sz="1400" dirty="0">
                <a:solidFill>
                  <a:prstClr val="black"/>
                </a:solidFill>
              </a:rPr>
              <a:t>NVD</a:t>
            </a:r>
            <a:r>
              <a:rPr lang="zh-CN" altLang="en-US" sz="1400" dirty="0">
                <a:solidFill>
                  <a:prstClr val="black"/>
                </a:solidFill>
              </a:rPr>
              <a:t>同时收录三个漏洞数据库的信息，</a:t>
            </a:r>
            <a:r>
              <a:rPr lang="en-US" altLang="zh-CN" sz="1400" dirty="0">
                <a:solidFill>
                  <a:prstClr val="black"/>
                </a:solidFill>
              </a:rPr>
              <a:t>CVE</a:t>
            </a:r>
            <a:r>
              <a:rPr lang="zh-CN" altLang="en-US" sz="1400" dirty="0">
                <a:solidFill>
                  <a:prstClr val="black"/>
                </a:solidFill>
              </a:rPr>
              <a:t>漏洞公告，</a:t>
            </a:r>
            <a:r>
              <a:rPr lang="en-US" altLang="zh-CN" sz="1400" dirty="0">
                <a:solidFill>
                  <a:prstClr val="black"/>
                </a:solidFill>
              </a:rPr>
              <a:t>US-CERT</a:t>
            </a:r>
            <a:r>
              <a:rPr lang="zh-CN" altLang="en-US" sz="1400" dirty="0">
                <a:solidFill>
                  <a:prstClr val="black"/>
                </a:solidFill>
              </a:rPr>
              <a:t>漏洞公告，</a:t>
            </a:r>
            <a:r>
              <a:rPr lang="en-US" altLang="zh-CN" sz="1400" dirty="0">
                <a:solidFill>
                  <a:prstClr val="black"/>
                </a:solidFill>
              </a:rPr>
              <a:t>US-CERT</a:t>
            </a:r>
            <a:r>
              <a:rPr lang="zh-CN" altLang="en-US" sz="1400" dirty="0">
                <a:solidFill>
                  <a:prstClr val="black"/>
                </a:solidFill>
              </a:rPr>
              <a:t>安全警告，也自己发布的漏洞公告和安全警告，</a:t>
            </a:r>
            <a:r>
              <a:rPr lang="zh-CN" altLang="en-US" sz="1400" b="1" dirty="0">
                <a:solidFill>
                  <a:prstClr val="black"/>
                </a:solidFill>
              </a:rPr>
              <a:t>是目前世界上数据量最大，条目最多的漏洞数据库之一。</a:t>
            </a:r>
            <a:r>
              <a:rPr lang="en-US" altLang="zh-CN" sz="1400" dirty="0">
                <a:solidFill>
                  <a:prstClr val="black"/>
                </a:solidFill>
              </a:rPr>
              <a:t>NVD</a:t>
            </a:r>
            <a:r>
              <a:rPr lang="zh-CN" altLang="en-US" sz="1400" dirty="0">
                <a:solidFill>
                  <a:prstClr val="black"/>
                </a:solidFill>
              </a:rPr>
              <a:t>漏洞库与</a:t>
            </a:r>
            <a:r>
              <a:rPr lang="en-US" altLang="zh-CN" sz="1400" dirty="0">
                <a:solidFill>
                  <a:prstClr val="black"/>
                </a:solidFill>
              </a:rPr>
              <a:t>CVE</a:t>
            </a:r>
            <a:r>
              <a:rPr lang="zh-CN" altLang="en-US" sz="1400" dirty="0">
                <a:solidFill>
                  <a:prstClr val="black"/>
                </a:solidFill>
              </a:rPr>
              <a:t>是同步和兼容的，</a:t>
            </a:r>
            <a:r>
              <a:rPr lang="en-US" altLang="zh-CN" sz="1400" dirty="0">
                <a:solidFill>
                  <a:prstClr val="black"/>
                </a:solidFill>
              </a:rPr>
              <a:t>CVE</a:t>
            </a:r>
            <a:r>
              <a:rPr lang="zh-CN" altLang="en-US" sz="1400" dirty="0">
                <a:solidFill>
                  <a:prstClr val="black"/>
                </a:solidFill>
              </a:rPr>
              <a:t>发布的新漏洞都会同步到</a:t>
            </a:r>
            <a:r>
              <a:rPr lang="en-US" altLang="zh-CN" sz="1400" dirty="0">
                <a:solidFill>
                  <a:prstClr val="black"/>
                </a:solidFill>
              </a:rPr>
              <a:t>NVD</a:t>
            </a:r>
            <a:r>
              <a:rPr lang="zh-CN" altLang="en-US" sz="1400" dirty="0">
                <a:solidFill>
                  <a:prstClr val="black"/>
                </a:solidFill>
              </a:rPr>
              <a:t>漏洞库中。所以，</a:t>
            </a:r>
            <a:r>
              <a:rPr lang="en-US" altLang="zh-CN" sz="1400" dirty="0">
                <a:solidFill>
                  <a:prstClr val="black"/>
                </a:solidFill>
              </a:rPr>
              <a:t>NVD</a:t>
            </a:r>
            <a:r>
              <a:rPr lang="zh-CN" altLang="en-US" sz="1400" dirty="0">
                <a:solidFill>
                  <a:prstClr val="black"/>
                </a:solidFill>
              </a:rPr>
              <a:t>能够第一时间发布最新的漏洞公告，信息发布的速度非常快。</a:t>
            </a:r>
            <a:r>
              <a:rPr lang="en-US" altLang="zh-CN" sz="1400" dirty="0">
                <a:solidFill>
                  <a:prstClr val="black"/>
                </a:solidFill>
              </a:rPr>
              <a:t>NVD</a:t>
            </a:r>
            <a:r>
              <a:rPr lang="zh-CN" altLang="en-US" sz="1400" dirty="0">
                <a:solidFill>
                  <a:prstClr val="black"/>
                </a:solidFill>
              </a:rPr>
              <a:t>数据库条目非常多且信息准确可靠，所以信息权威性非常高。</a:t>
            </a:r>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299497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solidFill>
                  <a:prstClr val="black"/>
                </a:solidFill>
              </a:rPr>
              <a:t>4. CNNVD </a:t>
            </a:r>
            <a:br>
              <a:rPr lang="en-US" altLang="zh-CN" sz="1400" dirty="0">
                <a:solidFill>
                  <a:prstClr val="black"/>
                </a:solidFill>
              </a:rPr>
            </a:br>
            <a:r>
              <a:rPr lang="zh-CN" altLang="en-US" sz="1400" b="1" dirty="0">
                <a:solidFill>
                  <a:prstClr val="black"/>
                </a:solidFill>
              </a:rPr>
              <a:t>中国国家信息安全漏洞库</a:t>
            </a:r>
            <a:r>
              <a:rPr lang="en-US" altLang="zh-CN" sz="1400" b="1" dirty="0">
                <a:solidFill>
                  <a:prstClr val="black"/>
                </a:solidFill>
              </a:rPr>
              <a:t>CNNVD</a:t>
            </a:r>
            <a:r>
              <a:rPr lang="zh-CN" altLang="en-US" sz="1400" dirty="0">
                <a:solidFill>
                  <a:prstClr val="black"/>
                </a:solidFill>
              </a:rPr>
              <a:t>（</a:t>
            </a:r>
            <a:r>
              <a:rPr lang="en-US" altLang="zh-CN" sz="1400" dirty="0">
                <a:solidFill>
                  <a:prstClr val="black"/>
                </a:solidFill>
              </a:rPr>
              <a:t>China National Vulnerability Database of Information Security</a:t>
            </a:r>
            <a:r>
              <a:rPr lang="zh-CN" altLang="en-US" sz="1400" dirty="0">
                <a:solidFill>
                  <a:prstClr val="black"/>
                </a:solidFill>
              </a:rPr>
              <a:t>）隶属于</a:t>
            </a:r>
            <a:r>
              <a:rPr lang="zh-CN" altLang="en-US" sz="1400" b="1" dirty="0">
                <a:solidFill>
                  <a:prstClr val="black"/>
                </a:solidFill>
              </a:rPr>
              <a:t>中国信息安全测评中心</a:t>
            </a:r>
            <a:r>
              <a:rPr lang="zh-CN" altLang="en-US" sz="1400" dirty="0">
                <a:solidFill>
                  <a:prstClr val="black"/>
                </a:solidFill>
              </a:rPr>
              <a:t>，是中国信息安全测评中心为切实履行漏洞分析和风险评估的职能，负责建设运维的国家级信息安全漏洞库，为我国信息安全保障提供基础服务。</a:t>
            </a:r>
            <a:br>
              <a:rPr lang="zh-CN" altLang="en-US" sz="1400" dirty="0">
                <a:solidFill>
                  <a:prstClr val="black"/>
                </a:solidFill>
              </a:rPr>
            </a:br>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1572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solidFill>
                  <a:prstClr val="black"/>
                </a:solidFill>
              </a:rPr>
              <a:t>CNNVD</a:t>
            </a:r>
            <a:r>
              <a:rPr lang="zh-CN" altLang="en-US" sz="1400" dirty="0">
                <a:solidFill>
                  <a:prstClr val="black"/>
                </a:solidFill>
              </a:rPr>
              <a:t>信息安全漏洞定向通报服务是测评中心面向各级政府机关及企事业单位，及时、准确推送涵盖以漏洞信息为核心的各类数据及应用服务，主要包括定期向委托方提供与委托方相关的高危信息安全漏洞的分析及整改方案等。</a:t>
            </a:r>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97984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400" dirty="0">
                <a:solidFill>
                  <a:prstClr val="black"/>
                </a:solidFill>
              </a:rPr>
              <a:t>4. CNVD </a:t>
            </a:r>
            <a:br>
              <a:rPr lang="en-US" altLang="zh-CN" sz="1400" dirty="0">
                <a:solidFill>
                  <a:prstClr val="black"/>
                </a:solidFill>
              </a:rPr>
            </a:br>
            <a:r>
              <a:rPr lang="zh-CN" altLang="en-US" sz="1400" dirty="0">
                <a:solidFill>
                  <a:prstClr val="black"/>
                </a:solidFill>
              </a:rPr>
              <a:t>国家互联网应急中心（</a:t>
            </a:r>
            <a:r>
              <a:rPr lang="en-US" altLang="zh-CN" sz="1400" dirty="0">
                <a:solidFill>
                  <a:prstClr val="black"/>
                </a:solidFill>
              </a:rPr>
              <a:t>CNCERT</a:t>
            </a:r>
            <a:r>
              <a:rPr lang="zh-CN" altLang="en-US" sz="1400" dirty="0">
                <a:solidFill>
                  <a:prstClr val="black"/>
                </a:solidFill>
              </a:rPr>
              <a:t>或</a:t>
            </a:r>
            <a:r>
              <a:rPr lang="en-US" altLang="zh-CN" sz="1400" dirty="0">
                <a:solidFill>
                  <a:prstClr val="black"/>
                </a:solidFill>
              </a:rPr>
              <a:t>CNCERT/CC</a:t>
            </a:r>
            <a:r>
              <a:rPr lang="zh-CN" altLang="en-US" sz="1400" dirty="0">
                <a:solidFill>
                  <a:prstClr val="black"/>
                </a:solidFill>
              </a:rPr>
              <a:t>）成立于</a:t>
            </a:r>
            <a:r>
              <a:rPr lang="en-US" altLang="zh-CN" sz="1400" dirty="0">
                <a:solidFill>
                  <a:prstClr val="black"/>
                </a:solidFill>
              </a:rPr>
              <a:t>1999</a:t>
            </a:r>
            <a:r>
              <a:rPr lang="zh-CN" altLang="en-US" sz="1400" dirty="0">
                <a:solidFill>
                  <a:prstClr val="black"/>
                </a:solidFill>
              </a:rPr>
              <a:t>年</a:t>
            </a:r>
            <a:r>
              <a:rPr lang="en-US" altLang="zh-CN" sz="1400" dirty="0">
                <a:solidFill>
                  <a:prstClr val="black"/>
                </a:solidFill>
              </a:rPr>
              <a:t>9</a:t>
            </a:r>
            <a:r>
              <a:rPr lang="zh-CN" altLang="en-US" sz="1400" dirty="0">
                <a:solidFill>
                  <a:prstClr val="black"/>
                </a:solidFill>
              </a:rPr>
              <a:t>月。</a:t>
            </a:r>
            <a:r>
              <a:rPr lang="zh-CN" altLang="en-US" sz="1400" b="1" dirty="0">
                <a:solidFill>
                  <a:prstClr val="black"/>
                </a:solidFill>
              </a:rPr>
              <a:t>国家信息安全漏洞共享平台</a:t>
            </a:r>
            <a:r>
              <a:rPr lang="en-US" altLang="zh-CN" sz="1400" b="1" dirty="0">
                <a:solidFill>
                  <a:prstClr val="black"/>
                </a:solidFill>
              </a:rPr>
              <a:t>CNVD</a:t>
            </a:r>
            <a:r>
              <a:rPr lang="zh-CN" altLang="en-US" sz="1400" b="1" dirty="0">
                <a:solidFill>
                  <a:prstClr val="black"/>
                </a:solidFill>
              </a:rPr>
              <a:t>（</a:t>
            </a:r>
            <a:r>
              <a:rPr lang="en-US" altLang="zh-CN" sz="1400" b="1" dirty="0">
                <a:solidFill>
                  <a:prstClr val="black"/>
                </a:solidFill>
              </a:rPr>
              <a:t>China National Vulnerability Database</a:t>
            </a:r>
            <a:r>
              <a:rPr lang="zh-CN" altLang="en-US" sz="1400" b="1" dirty="0">
                <a:solidFill>
                  <a:prstClr val="black"/>
                </a:solidFill>
              </a:rPr>
              <a:t>）</a:t>
            </a:r>
            <a:r>
              <a:rPr lang="zh-CN" altLang="en-US" sz="1400" dirty="0">
                <a:solidFill>
                  <a:prstClr val="black"/>
                </a:solidFill>
              </a:rPr>
              <a:t>是</a:t>
            </a:r>
            <a:r>
              <a:rPr lang="en-US" altLang="zh-CN" sz="1400" dirty="0">
                <a:solidFill>
                  <a:prstClr val="black"/>
                </a:solidFill>
              </a:rPr>
              <a:t>CNCERT</a:t>
            </a:r>
            <a:r>
              <a:rPr lang="zh-CN" altLang="en-US" sz="1400" dirty="0">
                <a:solidFill>
                  <a:prstClr val="black"/>
                </a:solidFill>
              </a:rPr>
              <a:t>联合国内重要信息系统单位、基础电信运营商、网络安全厂商建立的信息安全漏洞信息共享知识库，致力于建立国家统一的信息安全漏洞收集、发布、验证、分析等应急处理体系。</a:t>
            </a:r>
            <a:br>
              <a:rPr lang="zh-CN" altLang="en-US" sz="1400" dirty="0">
                <a:solidFill>
                  <a:prstClr val="black"/>
                </a:solidFill>
              </a:rPr>
            </a:br>
            <a:r>
              <a:rPr lang="en-US" altLang="zh-CN" sz="1400" dirty="0">
                <a:solidFill>
                  <a:prstClr val="black"/>
                </a:solidFill>
              </a:rPr>
              <a:t>CNCERT</a:t>
            </a:r>
            <a:r>
              <a:rPr lang="zh-CN" altLang="en-US" sz="1400" dirty="0">
                <a:solidFill>
                  <a:prstClr val="black"/>
                </a:solidFill>
              </a:rPr>
              <a:t>通过</a:t>
            </a:r>
            <a:r>
              <a:rPr lang="en-US" altLang="zh-CN" sz="1400" dirty="0">
                <a:solidFill>
                  <a:prstClr val="black"/>
                </a:solidFill>
              </a:rPr>
              <a:t>CNVD</a:t>
            </a:r>
            <a:r>
              <a:rPr lang="zh-CN" altLang="en-US" sz="1400" dirty="0">
                <a:solidFill>
                  <a:prstClr val="black"/>
                </a:solidFill>
              </a:rPr>
              <a:t>进行漏洞的收集整理、验证和漏洞库的建设，处理国内重要软件厂商、互联网厂商的漏洞安全事件，并提供相应的应急响应和技术支撑服务。</a:t>
            </a:r>
            <a:endParaRPr lang="zh-CN" altLang="en-US" sz="1400" dirty="0">
              <a:solidFill>
                <a:prstClr val="black"/>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88987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1806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422655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105285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solidFill>
                  <a:prstClr val="black"/>
                </a:solidFill>
              </a:rPr>
              <a:t>出现此类运行结果的根本原因是发生了缓冲区溢出。在函数</a:t>
            </a:r>
            <a:r>
              <a:rPr lang="en-US" altLang="zh-CN" sz="1400" dirty="0">
                <a:solidFill>
                  <a:prstClr val="black"/>
                </a:solidFill>
              </a:rPr>
              <a:t>f</a:t>
            </a:r>
            <a:r>
              <a:rPr lang="zh-CN" altLang="en-US" sz="1400" dirty="0">
                <a:solidFill>
                  <a:prstClr val="black"/>
                </a:solidFill>
              </a:rPr>
              <a:t>中，所声明的数组</a:t>
            </a:r>
            <a:r>
              <a:rPr lang="en-US" altLang="zh-CN" sz="1400" dirty="0">
                <a:solidFill>
                  <a:prstClr val="black"/>
                </a:solidFill>
              </a:rPr>
              <a:t>buff</a:t>
            </a:r>
            <a:r>
              <a:rPr lang="zh-CN" altLang="en-US" sz="1400" dirty="0">
                <a:solidFill>
                  <a:prstClr val="black"/>
                </a:solidFill>
              </a:rPr>
              <a:t>长度为</a:t>
            </a:r>
            <a:r>
              <a:rPr lang="en-US" altLang="zh-CN" sz="1400" dirty="0">
                <a:solidFill>
                  <a:prstClr val="black"/>
                </a:solidFill>
              </a:rPr>
              <a:t>1</a:t>
            </a:r>
            <a:r>
              <a:rPr lang="zh-CN" altLang="en-US" sz="1400" dirty="0">
                <a:solidFill>
                  <a:prstClr val="black"/>
                </a:solidFill>
              </a:rPr>
              <a:t>，但是由于没有对访问下标的值的校验，程序中对数组外的内存进行了读写。</a:t>
            </a:r>
            <a:endParaRPr lang="en-US" altLang="zh-CN" sz="1400" dirty="0">
              <a:solidFill>
                <a:prstClr val="black"/>
              </a:solidFill>
            </a:endParaRPr>
          </a:p>
          <a:p>
            <a:r>
              <a:rPr lang="zh-CN" altLang="en-US" sz="1400" b="1" dirty="0">
                <a:solidFill>
                  <a:prstClr val="black"/>
                </a:solidFill>
              </a:rPr>
              <a:t>我们观察一下函数</a:t>
            </a:r>
            <a:r>
              <a:rPr lang="en-US" altLang="zh-CN" sz="1400" b="1" dirty="0">
                <a:solidFill>
                  <a:prstClr val="black"/>
                </a:solidFill>
              </a:rPr>
              <a:t>f</a:t>
            </a:r>
            <a:r>
              <a:rPr lang="zh-CN" altLang="en-US" sz="1400" b="1" dirty="0">
                <a:solidFill>
                  <a:prstClr val="black"/>
                </a:solidFill>
              </a:rPr>
              <a:t>的局部变量</a:t>
            </a:r>
            <a:r>
              <a:rPr lang="en-US" altLang="zh-CN" sz="1400" b="1" dirty="0">
                <a:solidFill>
                  <a:prstClr val="black"/>
                </a:solidFill>
              </a:rPr>
              <a:t>buff</a:t>
            </a:r>
            <a:r>
              <a:rPr lang="zh-CN" altLang="en-US" sz="1400" b="1" dirty="0">
                <a:solidFill>
                  <a:prstClr val="black"/>
                </a:solidFill>
              </a:rPr>
              <a:t>的内存示意。</a:t>
            </a:r>
            <a:r>
              <a:rPr lang="en-US" altLang="zh-CN" sz="1400" b="1" dirty="0">
                <a:solidFill>
                  <a:prstClr val="black"/>
                </a:solidFill>
              </a:rPr>
              <a:t>Buff</a:t>
            </a:r>
            <a:r>
              <a:rPr lang="zh-CN" altLang="en-US" sz="1400" b="1" dirty="0">
                <a:solidFill>
                  <a:prstClr val="black"/>
                </a:solidFill>
              </a:rPr>
              <a:t>是静态数组，</a:t>
            </a:r>
            <a:r>
              <a:rPr lang="en-US" altLang="zh-CN" sz="1400" b="1" dirty="0">
                <a:solidFill>
                  <a:prstClr val="black"/>
                </a:solidFill>
              </a:rPr>
              <a:t>buff</a:t>
            </a:r>
            <a:r>
              <a:rPr lang="zh-CN" altLang="en-US" sz="1400" b="1" dirty="0">
                <a:solidFill>
                  <a:prstClr val="black"/>
                </a:solidFill>
              </a:rPr>
              <a:t>的值就是数组在内存的首地址。而</a:t>
            </a:r>
            <a:r>
              <a:rPr lang="en-US" altLang="zh-CN" sz="1400" b="1" dirty="0">
                <a:solidFill>
                  <a:prstClr val="black"/>
                </a:solidFill>
              </a:rPr>
              <a:t>inf buff[1]</a:t>
            </a:r>
            <a:r>
              <a:rPr lang="zh-CN" altLang="en-US" sz="1400" b="1" dirty="0">
                <a:solidFill>
                  <a:prstClr val="black"/>
                </a:solidFill>
              </a:rPr>
              <a:t>意味着开辟了一个四字节的整数数组的空间。如图所示（动画）。</a:t>
            </a:r>
            <a:endParaRPr lang="en-US" altLang="zh-CN" sz="1400" b="1" dirty="0">
              <a:solidFill>
                <a:prstClr val="black"/>
              </a:solidFill>
            </a:endParaRPr>
          </a:p>
          <a:p>
            <a:r>
              <a:rPr lang="zh-CN" altLang="en-US" sz="1400" b="1" dirty="0">
                <a:solidFill>
                  <a:prstClr val="black"/>
                </a:solidFill>
              </a:rPr>
              <a:t>函数的栈区中，局部变量区域存的是数组元素</a:t>
            </a:r>
            <a:r>
              <a:rPr lang="en-US" altLang="zh-CN" sz="1400" b="1" dirty="0">
                <a:solidFill>
                  <a:prstClr val="black"/>
                </a:solidFill>
              </a:rPr>
              <a:t>buff[0]</a:t>
            </a:r>
            <a:r>
              <a:rPr lang="zh-CN" altLang="en-US" sz="1400" b="1" dirty="0">
                <a:solidFill>
                  <a:prstClr val="black"/>
                </a:solidFill>
              </a:rPr>
              <a:t>的值。而</a:t>
            </a:r>
            <a:r>
              <a:rPr lang="en-US" altLang="zh-CN" sz="1400" b="1" dirty="0">
                <a:solidFill>
                  <a:prstClr val="black"/>
                </a:solidFill>
              </a:rPr>
              <a:t>Buff[2]</a:t>
            </a:r>
            <a:r>
              <a:rPr lang="zh-CN" altLang="en-US" sz="1400" b="1" dirty="0">
                <a:solidFill>
                  <a:prstClr val="black"/>
                </a:solidFill>
              </a:rPr>
              <a:t>则指向了返回地址。而</a:t>
            </a:r>
            <a:r>
              <a:rPr lang="en-US" altLang="zh-CN" sz="1400" b="1" dirty="0">
                <a:solidFill>
                  <a:prstClr val="black"/>
                </a:solidFill>
              </a:rPr>
              <a:t>Buff[2]</a:t>
            </a:r>
            <a:r>
              <a:rPr lang="zh-CN" altLang="en-US" sz="1400" b="1" dirty="0">
                <a:solidFill>
                  <a:prstClr val="black"/>
                </a:solidFill>
              </a:rPr>
              <a:t>赋值为</a:t>
            </a:r>
            <a:r>
              <a:rPr lang="en-US" altLang="zh-CN" sz="1400" b="1" dirty="0" err="1">
                <a:solidFill>
                  <a:prstClr val="black"/>
                </a:solidFill>
              </a:rPr>
              <a:t>why_here</a:t>
            </a:r>
            <a:r>
              <a:rPr lang="zh-CN" altLang="en-US" sz="1400" b="1" dirty="0">
                <a:solidFill>
                  <a:prstClr val="black"/>
                </a:solidFill>
              </a:rPr>
              <a:t>，意味着返回地址被写入了</a:t>
            </a:r>
            <a:r>
              <a:rPr lang="en-US" altLang="zh-CN" sz="1400" b="1" dirty="0">
                <a:solidFill>
                  <a:prstClr val="black"/>
                </a:solidFill>
              </a:rPr>
              <a:t>4</a:t>
            </a:r>
            <a:r>
              <a:rPr lang="zh-CN" altLang="en-US" sz="1400" b="1" dirty="0">
                <a:solidFill>
                  <a:prstClr val="black"/>
                </a:solidFill>
              </a:rPr>
              <a:t>字节的函数</a:t>
            </a:r>
            <a:r>
              <a:rPr lang="en-US" altLang="zh-CN" sz="1400" b="1" dirty="0" err="1">
                <a:solidFill>
                  <a:prstClr val="black"/>
                </a:solidFill>
              </a:rPr>
              <a:t>why_here</a:t>
            </a:r>
            <a:r>
              <a:rPr lang="zh-CN" altLang="en-US" sz="1400" b="1" dirty="0">
                <a:solidFill>
                  <a:prstClr val="black"/>
                </a:solidFill>
              </a:rPr>
              <a:t>的地址。</a:t>
            </a:r>
            <a:r>
              <a:rPr lang="zh-CN" altLang="en-US" sz="1400" dirty="0">
                <a:solidFill>
                  <a:prstClr val="black"/>
                </a:solidFill>
              </a:rPr>
              <a:t>这样，在函数</a:t>
            </a:r>
            <a:r>
              <a:rPr lang="en-US" altLang="zh-CN" sz="1400" dirty="0">
                <a:solidFill>
                  <a:prstClr val="black"/>
                </a:solidFill>
              </a:rPr>
              <a:t>f</a:t>
            </a:r>
            <a:r>
              <a:rPr lang="zh-CN" altLang="en-US" sz="1400" dirty="0">
                <a:solidFill>
                  <a:prstClr val="black"/>
                </a:solidFill>
              </a:rPr>
              <a:t>执行完毕恢复到主函数</a:t>
            </a:r>
            <a:r>
              <a:rPr lang="en-US" altLang="zh-CN" sz="1400" dirty="0">
                <a:solidFill>
                  <a:prstClr val="black"/>
                </a:solidFill>
              </a:rPr>
              <a:t>main</a:t>
            </a:r>
            <a:r>
              <a:rPr lang="zh-CN" altLang="en-US" sz="1400" dirty="0">
                <a:solidFill>
                  <a:prstClr val="black"/>
                </a:solidFill>
              </a:rPr>
              <a:t>继续运行时，因为</a:t>
            </a:r>
            <a:r>
              <a:rPr lang="zh-CN" altLang="en-US" sz="1400" b="1" dirty="0">
                <a:solidFill>
                  <a:prstClr val="black"/>
                </a:solidFill>
              </a:rPr>
              <a:t>返回地址被改写成了</a:t>
            </a:r>
            <a:r>
              <a:rPr lang="en-US" altLang="zh-CN" sz="1400" b="1" dirty="0" err="1">
                <a:solidFill>
                  <a:prstClr val="black"/>
                </a:solidFill>
              </a:rPr>
              <a:t>why_here</a:t>
            </a:r>
            <a:r>
              <a:rPr lang="zh-CN" altLang="en-US" sz="1400" b="1" dirty="0">
                <a:solidFill>
                  <a:prstClr val="black"/>
                </a:solidFill>
              </a:rPr>
              <a:t>函数的地址</a:t>
            </a:r>
            <a:r>
              <a:rPr lang="zh-CN" altLang="en-US" sz="1400" dirty="0">
                <a:solidFill>
                  <a:prstClr val="black"/>
                </a:solidFill>
              </a:rPr>
              <a:t>，而覆盖了原来的主函数</a:t>
            </a:r>
            <a:r>
              <a:rPr lang="en-US" altLang="zh-CN" sz="1400" dirty="0">
                <a:solidFill>
                  <a:prstClr val="black"/>
                </a:solidFill>
              </a:rPr>
              <a:t>main</a:t>
            </a:r>
            <a:r>
              <a:rPr lang="zh-CN" altLang="en-US" sz="1400" dirty="0">
                <a:solidFill>
                  <a:prstClr val="black"/>
                </a:solidFill>
              </a:rPr>
              <a:t>的下一条指令的地址，因此，发生了执行跳转。这是一个典型的溢出漏洞。</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759858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531167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664612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r>
              <a:rPr lang="en-US" altLang="zh-CN" sz="1400" dirty="0"/>
              <a:t>b</a:t>
            </a:r>
            <a:r>
              <a:rPr lang="zh-CN" altLang="en-US" sz="1400" dirty="0"/>
              <a:t>）</a:t>
            </a:r>
            <a:r>
              <a:rPr lang="zh-CN" altLang="en-US" sz="1400" b="1" dirty="0"/>
              <a:t>修改临接变量</a:t>
            </a:r>
            <a:br>
              <a:rPr lang="zh-CN" altLang="en-US" sz="1400" b="1" dirty="0"/>
            </a:br>
            <a:r>
              <a:rPr lang="zh-CN" altLang="en-US" sz="1400" b="1" dirty="0"/>
              <a:t>如果返回临近变量的值，可能会更改程序执行流程</a:t>
            </a:r>
            <a:r>
              <a:rPr lang="zh-CN" altLang="en-US" sz="1400" dirty="0"/>
              <a:t>。</a:t>
            </a:r>
            <a:br>
              <a:rPr lang="zh-CN" altLang="en-US" sz="1400" dirty="0"/>
            </a:br>
            <a:r>
              <a:rPr lang="zh-CN" altLang="en-US" sz="1400" dirty="0"/>
              <a:t>函数的局部变量在栈中一个挨着一个排列。如果这些局部变量中有数组之类的缓冲区，并且程序中存在数组越界的缺陷，那么越界的数组元素就有可能破坏栈中相邻变量的值，甚至破坏栈帧中所保存的</a:t>
            </a:r>
            <a:r>
              <a:rPr lang="en-US" altLang="zh-CN" sz="1400" dirty="0"/>
              <a:t>EBP</a:t>
            </a:r>
            <a:r>
              <a:rPr lang="zh-CN" altLang="en-US" sz="1400" dirty="0"/>
              <a:t>值、返回地址等重要数据。</a:t>
            </a:r>
            <a:endParaRPr lang="en-US" altLang="zh-CN" sz="14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itchFamily="34" charset="-122"/>
                <a:ea typeface="微软雅黑" pitchFamily="34" charset="-122"/>
              </a:rPr>
              <a:t>我们将用一个非常简单的例子来说明破坏栈内局部变量对程序的安全性有什么影响。</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713873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zh-CN" sz="1400" kern="1200" dirty="0">
              <a:solidFill>
                <a:schemeClr val="tx1"/>
              </a:solidFill>
              <a:effectLst/>
              <a:latin typeface="+mn-lt"/>
              <a:ea typeface="+mn-ea"/>
              <a:cs typeface="+mn-cs"/>
            </a:endParaRPr>
          </a:p>
          <a:p>
            <a:pPr lvl="0"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在</a:t>
            </a:r>
            <a:r>
              <a:rPr lang="en-US" altLang="zh-CN" sz="1400" dirty="0" err="1">
                <a:solidFill>
                  <a:prstClr val="black"/>
                </a:solidFill>
                <a:latin typeface="微软雅黑" pitchFamily="34" charset="-122"/>
                <a:ea typeface="微软雅黑" pitchFamily="34" charset="-122"/>
              </a:rPr>
              <a:t>verify_password</a:t>
            </a:r>
            <a:r>
              <a:rPr lang="zh-CN" altLang="en-US" sz="1400" dirty="0">
                <a:solidFill>
                  <a:prstClr val="black"/>
                </a:solidFill>
                <a:latin typeface="微软雅黑" pitchFamily="34" charset="-122"/>
                <a:ea typeface="微软雅黑" pitchFamily="34" charset="-122"/>
              </a:rPr>
              <a:t>函数的栈帧中，局部变量</a:t>
            </a:r>
            <a:r>
              <a:rPr lang="en-US" altLang="zh-CN" sz="1400" dirty="0">
                <a:solidFill>
                  <a:prstClr val="black"/>
                </a:solidFill>
                <a:latin typeface="微软雅黑" pitchFamily="34" charset="-122"/>
                <a:ea typeface="微软雅黑" pitchFamily="34" charset="-122"/>
              </a:rPr>
              <a:t>int authenticated</a:t>
            </a:r>
            <a:r>
              <a:rPr lang="zh-CN" altLang="en-US" sz="1400" dirty="0">
                <a:solidFill>
                  <a:prstClr val="black"/>
                </a:solidFill>
                <a:latin typeface="微软雅黑" pitchFamily="34" charset="-122"/>
                <a:ea typeface="微软雅黑" pitchFamily="34" charset="-122"/>
              </a:rPr>
              <a:t>恰好位于缓冲区</a:t>
            </a:r>
            <a:r>
              <a:rPr lang="en-US" altLang="zh-CN" sz="1400" dirty="0">
                <a:solidFill>
                  <a:prstClr val="black"/>
                </a:solidFill>
                <a:latin typeface="微软雅黑" pitchFamily="34" charset="-122"/>
                <a:ea typeface="微软雅黑" pitchFamily="34" charset="-122"/>
              </a:rPr>
              <a:t>char buffer[8]</a:t>
            </a:r>
            <a:r>
              <a:rPr lang="zh-CN" altLang="en-US" sz="1400" dirty="0">
                <a:solidFill>
                  <a:prstClr val="black"/>
                </a:solidFill>
                <a:latin typeface="微软雅黑" pitchFamily="34" charset="-122"/>
                <a:ea typeface="微软雅黑" pitchFamily="34" charset="-122"/>
              </a:rPr>
              <a:t>的“下方”。</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为</a:t>
            </a:r>
            <a:r>
              <a:rPr lang="en-US" altLang="zh-CN" sz="1400" dirty="0">
                <a:solidFill>
                  <a:prstClr val="black"/>
                </a:solidFill>
                <a:latin typeface="微软雅黑" pitchFamily="34" charset="-122"/>
                <a:ea typeface="微软雅黑" pitchFamily="34" charset="-122"/>
              </a:rPr>
              <a:t>int</a:t>
            </a:r>
            <a:r>
              <a:rPr lang="zh-CN" altLang="en-US" sz="1400" dirty="0">
                <a:solidFill>
                  <a:prstClr val="black"/>
                </a:solidFill>
                <a:latin typeface="微软雅黑" pitchFamily="34" charset="-122"/>
                <a:ea typeface="微软雅黑" pitchFamily="34" charset="-122"/>
              </a:rPr>
              <a:t>类型，在内存中是一个</a:t>
            </a:r>
            <a:r>
              <a:rPr lang="en-US" altLang="zh-CN" sz="1400" dirty="0">
                <a:solidFill>
                  <a:prstClr val="black"/>
                </a:solidFill>
                <a:latin typeface="微软雅黑" pitchFamily="34" charset="-122"/>
                <a:ea typeface="微软雅黑" pitchFamily="34" charset="-122"/>
              </a:rPr>
              <a:t>DWORD</a:t>
            </a:r>
            <a:r>
              <a:rPr lang="zh-CN" altLang="en-US" sz="1400" dirty="0">
                <a:solidFill>
                  <a:prstClr val="black"/>
                </a:solidFill>
                <a:latin typeface="微软雅黑" pitchFamily="34" charset="-122"/>
                <a:ea typeface="微软雅黑" pitchFamily="34" charset="-122"/>
              </a:rPr>
              <a:t>，占</a:t>
            </a:r>
            <a:r>
              <a:rPr lang="en-US" altLang="zh-CN" sz="1400" dirty="0">
                <a:solidFill>
                  <a:prstClr val="black"/>
                </a:solidFill>
                <a:latin typeface="微软雅黑" pitchFamily="34" charset="-122"/>
                <a:ea typeface="微软雅黑" pitchFamily="34" charset="-122"/>
              </a:rPr>
              <a:t>4</a:t>
            </a:r>
            <a:r>
              <a:rPr lang="zh-CN" altLang="en-US" sz="1400" dirty="0">
                <a:solidFill>
                  <a:prstClr val="black"/>
                </a:solidFill>
                <a:latin typeface="微软雅黑" pitchFamily="34" charset="-122"/>
                <a:ea typeface="微软雅黑" pitchFamily="34" charset="-122"/>
              </a:rPr>
              <a:t>个字节。所以，如果能够让</a:t>
            </a:r>
            <a:r>
              <a:rPr lang="en-US" altLang="zh-CN" sz="1400" dirty="0">
                <a:solidFill>
                  <a:prstClr val="black"/>
                </a:solidFill>
                <a:latin typeface="微软雅黑" pitchFamily="34" charset="-122"/>
                <a:ea typeface="微软雅黑" pitchFamily="34" charset="-122"/>
              </a:rPr>
              <a:t>buffer</a:t>
            </a:r>
            <a:r>
              <a:rPr lang="zh-CN" altLang="en-US" sz="1400" dirty="0">
                <a:solidFill>
                  <a:prstClr val="black"/>
                </a:solidFill>
                <a:latin typeface="微软雅黑" pitchFamily="34" charset="-122"/>
                <a:ea typeface="微软雅黑" pitchFamily="34" charset="-122"/>
              </a:rPr>
              <a:t>数组越界，</a:t>
            </a:r>
            <a:r>
              <a:rPr lang="en-US" altLang="zh-CN" sz="1400" dirty="0">
                <a:solidFill>
                  <a:prstClr val="black"/>
                </a:solidFill>
                <a:latin typeface="微软雅黑" pitchFamily="34" charset="-122"/>
                <a:ea typeface="微软雅黑" pitchFamily="34" charset="-122"/>
              </a:rPr>
              <a:t>buffer[8]</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buffer[9]</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buffer[10]</a:t>
            </a:r>
            <a:r>
              <a:rPr lang="zh-CN" altLang="en-US" sz="1400" dirty="0">
                <a:solidFill>
                  <a:prstClr val="black"/>
                </a:solidFill>
                <a:latin typeface="微软雅黑" pitchFamily="34" charset="-122"/>
                <a:ea typeface="微软雅黑" pitchFamily="34" charset="-122"/>
              </a:rPr>
              <a:t>、</a:t>
            </a:r>
            <a:r>
              <a:rPr lang="en-US" altLang="zh-CN" sz="1400" dirty="0">
                <a:solidFill>
                  <a:prstClr val="black"/>
                </a:solidFill>
                <a:latin typeface="微软雅黑" pitchFamily="34" charset="-122"/>
                <a:ea typeface="微软雅黑" pitchFamily="34" charset="-122"/>
              </a:rPr>
              <a:t>buffer[11]</a:t>
            </a:r>
            <a:r>
              <a:rPr lang="zh-CN" altLang="en-US" sz="1400" dirty="0">
                <a:solidFill>
                  <a:prstClr val="black"/>
                </a:solidFill>
                <a:latin typeface="微软雅黑" pitchFamily="34" charset="-122"/>
                <a:ea typeface="微软雅黑" pitchFamily="34" charset="-122"/>
              </a:rPr>
              <a:t>将写入相邻的变量</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中。</a:t>
            </a:r>
          </a:p>
          <a:p>
            <a:pPr lvl="0"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观察一下源代码不难发现，</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变量的值来源于</a:t>
            </a:r>
            <a:r>
              <a:rPr lang="en-US" altLang="zh-CN" sz="1400" dirty="0" err="1">
                <a:solidFill>
                  <a:prstClr val="black"/>
                </a:solidFill>
                <a:latin typeface="微软雅黑" pitchFamily="34" charset="-122"/>
                <a:ea typeface="微软雅黑" pitchFamily="34" charset="-122"/>
              </a:rPr>
              <a:t>strcmp</a:t>
            </a:r>
            <a:r>
              <a:rPr lang="zh-CN" altLang="en-US" sz="1400" dirty="0">
                <a:solidFill>
                  <a:prstClr val="black"/>
                </a:solidFill>
                <a:latin typeface="微软雅黑" pitchFamily="34" charset="-122"/>
                <a:ea typeface="微软雅黑" pitchFamily="34" charset="-122"/>
              </a:rPr>
              <a:t>函数的返回值，之后会返回给</a:t>
            </a:r>
            <a:r>
              <a:rPr lang="en-US" altLang="zh-CN" sz="1400" dirty="0">
                <a:solidFill>
                  <a:prstClr val="black"/>
                </a:solidFill>
                <a:latin typeface="微软雅黑" pitchFamily="34" charset="-122"/>
                <a:ea typeface="微软雅黑" pitchFamily="34" charset="-122"/>
              </a:rPr>
              <a:t>main</a:t>
            </a:r>
            <a:r>
              <a:rPr lang="zh-CN" altLang="en-US" sz="1400" dirty="0">
                <a:solidFill>
                  <a:prstClr val="black"/>
                </a:solidFill>
                <a:latin typeface="微软雅黑" pitchFamily="34" charset="-122"/>
                <a:ea typeface="微软雅黑" pitchFamily="34" charset="-122"/>
              </a:rPr>
              <a:t>函数作为密码验证成功与否的标志变量：当</a:t>
            </a:r>
            <a:r>
              <a:rPr lang="en-US" altLang="zh-CN" sz="1400" dirty="0">
                <a:solidFill>
                  <a:prstClr val="black"/>
                </a:solidFill>
                <a:latin typeface="微软雅黑" pitchFamily="34" charset="-122"/>
                <a:ea typeface="微软雅黑" pitchFamily="34" charset="-122"/>
              </a:rPr>
              <a:t>authenticated</a:t>
            </a:r>
            <a:r>
              <a:rPr lang="zh-CN" altLang="en-US" sz="1400" dirty="0">
                <a:solidFill>
                  <a:prstClr val="black"/>
                </a:solidFill>
                <a:latin typeface="微软雅黑" pitchFamily="34" charset="-122"/>
                <a:ea typeface="微软雅黑" pitchFamily="34" charset="-122"/>
              </a:rPr>
              <a:t>为</a:t>
            </a:r>
            <a:r>
              <a:rPr lang="en-US" altLang="zh-CN" sz="1400" dirty="0">
                <a:solidFill>
                  <a:prstClr val="black"/>
                </a:solidFill>
                <a:latin typeface="微软雅黑" pitchFamily="34" charset="-122"/>
                <a:ea typeface="微软雅黑" pitchFamily="34" charset="-122"/>
              </a:rPr>
              <a:t>0</a:t>
            </a:r>
            <a:r>
              <a:rPr lang="zh-CN" altLang="en-US" sz="1400" dirty="0">
                <a:solidFill>
                  <a:prstClr val="black"/>
                </a:solidFill>
                <a:latin typeface="微软雅黑" pitchFamily="34" charset="-122"/>
                <a:ea typeface="微软雅黑" pitchFamily="34" charset="-122"/>
              </a:rPr>
              <a:t>时，表示验证成功</a:t>
            </a:r>
            <a:r>
              <a:rPr lang="en-US" altLang="zh-CN" sz="1400" dirty="0">
                <a:solidFill>
                  <a:prstClr val="black"/>
                </a:solidFill>
                <a:latin typeface="微软雅黑" pitchFamily="34" charset="-122"/>
                <a:ea typeface="微软雅黑" pitchFamily="34" charset="-122"/>
              </a:rPr>
              <a:t>;</a:t>
            </a:r>
            <a:r>
              <a:rPr lang="zh-CN" altLang="en-US" sz="1400" dirty="0">
                <a:solidFill>
                  <a:prstClr val="black"/>
                </a:solidFill>
                <a:latin typeface="微软雅黑" pitchFamily="34" charset="-122"/>
                <a:ea typeface="微软雅黑" pitchFamily="34" charset="-122"/>
              </a:rPr>
              <a:t>反之，验证不成功。</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2502624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54672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04632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76646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zh-CN" altLang="en-US" sz="1400" dirty="0">
                <a:latin typeface="微软雅黑" pitchFamily="34" charset="-122"/>
                <a:ea typeface="微软雅黑" pitchFamily="34" charset="-122"/>
              </a:rPr>
              <a:t>软件漏洞对软件的安全运行影响很大，它主要具有以下几个方面的特点。</a:t>
            </a:r>
          </a:p>
          <a:p>
            <a:pPr fontAlgn="auto">
              <a:lnSpc>
                <a:spcPct val="150000"/>
              </a:lnSpc>
              <a:spcBef>
                <a:spcPts val="0"/>
              </a:spcBef>
              <a:spcAft>
                <a:spcPts val="0"/>
              </a:spcAft>
              <a:defRPr/>
            </a:pP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）软件漏洞危害性大</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软件漏洞一旦被攻击者利用，会威胁软件系统的安全。软件漏洞的恶意利用能够影响网民的工作、生活，甚至为社会和国家带来灾难性后果。</a:t>
            </a:r>
          </a:p>
          <a:p>
            <a:pPr fontAlgn="auto">
              <a:lnSpc>
                <a:spcPct val="150000"/>
              </a:lnSpc>
              <a:spcBef>
                <a:spcPts val="0"/>
              </a:spcBef>
              <a:spcAft>
                <a:spcPts val="0"/>
              </a:spcAft>
              <a:defRPr/>
            </a:pP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2</a:t>
            </a:r>
            <a:r>
              <a:rPr lang="zh-CN" altLang="en-US" sz="1400" b="1" dirty="0">
                <a:latin typeface="微软雅黑" pitchFamily="34" charset="-122"/>
                <a:ea typeface="微软雅黑" pitchFamily="34" charset="-122"/>
              </a:rPr>
              <a:t>）软件漏洞影响广泛</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计算机系统中的软硬件都离不开软件程序，大多数硬件的正常运行也离不开硬件控制程序。因而，软件漏洞会影响绝大多数的软硬件设备，包括操作系统本身及其支撑软件，网络和服务器软件，网络路由器和安全防火墙等。</a:t>
            </a:r>
          </a:p>
          <a:p>
            <a:pPr fontAlgn="auto">
              <a:lnSpc>
                <a:spcPct val="150000"/>
              </a:lnSpc>
              <a:spcBef>
                <a:spcPts val="0"/>
              </a:spcBef>
              <a:spcAft>
                <a:spcPts val="0"/>
              </a:spcAft>
              <a:defRPr/>
            </a:pP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3</a:t>
            </a:r>
            <a:r>
              <a:rPr lang="zh-CN" altLang="en-US" sz="1400" b="1" dirty="0">
                <a:latin typeface="微软雅黑" pitchFamily="34" charset="-122"/>
                <a:ea typeface="微软雅黑" pitchFamily="34" charset="-122"/>
              </a:rPr>
              <a:t>）软件漏洞存在的长久性</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软件漏洞随着软件系统的发布而不断暴露出来，一个软件系统的漏洞会伴随这个系统整个生命周期。在推出新版系统纠正旧版本中漏洞的同时，也会引入一些新的漏洞和错误。因而随着时间的推移，漏洞问题也会长期存在。</a:t>
            </a:r>
          </a:p>
          <a:p>
            <a:pPr fontAlgn="auto">
              <a:lnSpc>
                <a:spcPct val="150000"/>
              </a:lnSpc>
              <a:spcBef>
                <a:spcPts val="0"/>
              </a:spcBef>
              <a:spcAft>
                <a:spcPts val="0"/>
              </a:spcAft>
              <a:defRPr/>
            </a:pP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4</a:t>
            </a:r>
            <a:r>
              <a:rPr lang="zh-CN" altLang="en-US" sz="1400" b="1" dirty="0">
                <a:latin typeface="微软雅黑" pitchFamily="34" charset="-122"/>
                <a:ea typeface="微软雅黑" pitchFamily="34" charset="-122"/>
              </a:rPr>
              <a:t>）软件漏洞的隐蔽性</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软件漏洞本身的存在没有危害，在通常情况下并不会对系统安全造成危害，只有被攻击者在一定条件下利用才会影响系统安全，因此这些软件漏洞具有很大的隐蔽性。</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400" dirty="0"/>
              <a:t>漏洞的分类方法有很多种，下面从多个角度来区分不同类别的漏洞。</a:t>
            </a:r>
            <a:r>
              <a:rPr lang="en-US" altLang="zh-CN" sz="1400" dirty="0"/>
              <a:t> </a:t>
            </a:r>
          </a:p>
          <a:p>
            <a:r>
              <a:rPr lang="en-US" altLang="zh-CN" sz="1400" b="1" dirty="0"/>
              <a:t>1</a:t>
            </a:r>
            <a:r>
              <a:rPr lang="zh-CN" altLang="en-US" sz="1400" b="1" dirty="0"/>
              <a:t>）按照软件漏洞被攻击者利用的地点进行分类</a:t>
            </a:r>
            <a:br>
              <a:rPr lang="zh-CN" altLang="en-US" sz="1400" b="1" dirty="0"/>
            </a:br>
            <a:r>
              <a:rPr lang="zh-CN" altLang="en-US" sz="1400" b="1" dirty="0"/>
              <a:t>本地利用漏洞</a:t>
            </a:r>
            <a:br>
              <a:rPr lang="zh-CN" altLang="en-US" sz="1400" b="1" dirty="0"/>
            </a:br>
            <a:r>
              <a:rPr lang="zh-CN" altLang="en-US" sz="1400" dirty="0"/>
              <a:t>本地利用漏洞是指攻击者必须在本机拥有访问权限的前提下才能攻击并利用的软件漏洞。比较典型的是没有网络服务功能的本地软件漏洞，以及本地权限提升漏洞。本地提权漏洞能让普通用户获得最高管理员权限甚至系统内核的权限。</a:t>
            </a:r>
            <a:br>
              <a:rPr lang="zh-CN" altLang="en-US" sz="1400" dirty="0"/>
            </a:br>
            <a:r>
              <a:rPr lang="zh-CN" altLang="en-US" sz="1400" b="1" dirty="0"/>
              <a:t>远程利用漏洞</a:t>
            </a:r>
            <a:br>
              <a:rPr lang="zh-CN" altLang="en-US" sz="1400" b="1" dirty="0"/>
            </a:br>
            <a:r>
              <a:rPr lang="zh-CN" altLang="en-US" sz="1400" dirty="0"/>
              <a:t>远程利用漏洞是指攻击者可以直接通过网络发起攻击并利用的软件漏洞。这类软件漏洞危害极大，攻击者能随心所欲地通过此漏洞对远端计算机进行远程控制，此类漏洞也是蠕虫病毒主要利用的漏洞。</a:t>
            </a:r>
            <a:br>
              <a:rPr lang="zh-CN" altLang="en-US" sz="1400"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7180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150296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874983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2020/2/10</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2020/2/10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6.tmp"/><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748855" y="1631166"/>
            <a:ext cx="10657184" cy="3293209"/>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第三章   漏洞概念</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知识点一：漏洞概念</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知识点二：漏洞库</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知识点三：第一个漏洞</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xmlns="" id="{6AEEC97A-0CB2-4683-B2AE-0245D9F93D23}"/>
              </a:ext>
            </a:extLst>
          </p:cNvPr>
          <p:cNvGrpSpPr/>
          <p:nvPr/>
        </p:nvGrpSpPr>
        <p:grpSpPr>
          <a:xfrm>
            <a:off x="1585553" y="1993379"/>
            <a:ext cx="1622946" cy="1622946"/>
            <a:chOff x="2716147" y="2106202"/>
            <a:chExt cx="1622946" cy="1622946"/>
          </a:xfrm>
        </p:grpSpPr>
        <p:sp>
          <p:nvSpPr>
            <p:cNvPr id="25" name="is1ide-Oval 8">
              <a:extLst>
                <a:ext uri="{FF2B5EF4-FFF2-40B4-BE49-F238E27FC236}">
                  <a16:creationId xmlns:a16="http://schemas.microsoft.com/office/drawing/2014/main" xmlns="" id="{D8647711-E362-434F-9700-46B11D9897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6" name="组合 25">
              <a:extLst>
                <a:ext uri="{FF2B5EF4-FFF2-40B4-BE49-F238E27FC236}">
                  <a16:creationId xmlns:a16="http://schemas.microsoft.com/office/drawing/2014/main" xmlns="" id="{9092E88E-79EE-4D61-A060-EE31D37598FD}"/>
                </a:ext>
              </a:extLst>
            </p:cNvPr>
            <p:cNvGrpSpPr/>
            <p:nvPr/>
          </p:nvGrpSpPr>
          <p:grpSpPr>
            <a:xfrm>
              <a:off x="2828972" y="2219027"/>
              <a:ext cx="1397296" cy="1397296"/>
              <a:chOff x="2696934" y="2774952"/>
              <a:chExt cx="1035027" cy="1035027"/>
            </a:xfrm>
          </p:grpSpPr>
          <p:sp>
            <p:nvSpPr>
              <p:cNvPr id="27" name="is1ide-Oval 8">
                <a:extLst>
                  <a:ext uri="{FF2B5EF4-FFF2-40B4-BE49-F238E27FC236}">
                    <a16:creationId xmlns:a16="http://schemas.microsoft.com/office/drawing/2014/main" xmlns="" id="{19FFF8D2-EA2E-416B-B39B-C2D47727AE74}"/>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8" name="矩形 27">
                <a:extLst>
                  <a:ext uri="{FF2B5EF4-FFF2-40B4-BE49-F238E27FC236}">
                    <a16:creationId xmlns:a16="http://schemas.microsoft.com/office/drawing/2014/main" xmlns="" id="{10839E0B-F9DA-44C4-999B-0A9D66710647}"/>
                  </a:ext>
                </a:extLst>
              </p:cNvPr>
              <p:cNvSpPr/>
              <p:nvPr/>
            </p:nvSpPr>
            <p:spPr>
              <a:xfrm>
                <a:off x="2696934" y="3065232"/>
                <a:ext cx="1035027"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竞争条件漏洞</a:t>
                </a:r>
              </a:p>
            </p:txBody>
          </p:sp>
        </p:grpSp>
      </p:grpSp>
      <p:sp>
        <p:nvSpPr>
          <p:cNvPr id="29" name="文本框 28">
            <a:extLst>
              <a:ext uri="{FF2B5EF4-FFF2-40B4-BE49-F238E27FC236}">
                <a16:creationId xmlns:a16="http://schemas.microsoft.com/office/drawing/2014/main" xmlns="" id="{760F7BEF-B489-4A82-9FFC-86D2414E0A67}"/>
              </a:ext>
            </a:extLst>
          </p:cNvPr>
          <p:cNvSpPr txBox="1"/>
          <p:nvPr/>
        </p:nvSpPr>
        <p:spPr>
          <a:xfrm>
            <a:off x="740942" y="3790123"/>
            <a:ext cx="3312169" cy="1626102"/>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是由于程序处理文件等实体时在时序和同步方面存在缺陷，导致攻击者可以利用存在的机会窗口施以外来影响。</a:t>
            </a:r>
            <a:b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a:extLst>
              <a:ext uri="{FF2B5EF4-FFF2-40B4-BE49-F238E27FC236}">
                <a16:creationId xmlns:a16="http://schemas.microsoft.com/office/drawing/2014/main" xmlns="" id="{F2AEAF3D-3EFC-487B-B521-CA7CFEFE685C}"/>
              </a:ext>
            </a:extLst>
          </p:cNvPr>
          <p:cNvGrpSpPr/>
          <p:nvPr/>
        </p:nvGrpSpPr>
        <p:grpSpPr>
          <a:xfrm>
            <a:off x="5617902" y="1958166"/>
            <a:ext cx="1622946" cy="1622946"/>
            <a:chOff x="2716147" y="2106202"/>
            <a:chExt cx="1622946" cy="1622946"/>
          </a:xfrm>
        </p:grpSpPr>
        <p:sp>
          <p:nvSpPr>
            <p:cNvPr id="31" name="is1ide-Oval 8">
              <a:extLst>
                <a:ext uri="{FF2B5EF4-FFF2-40B4-BE49-F238E27FC236}">
                  <a16:creationId xmlns:a16="http://schemas.microsoft.com/office/drawing/2014/main" xmlns="" id="{A6E1F562-13F5-4A7C-9489-93CB8764F525}"/>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2" name="组合 31">
              <a:extLst>
                <a:ext uri="{FF2B5EF4-FFF2-40B4-BE49-F238E27FC236}">
                  <a16:creationId xmlns:a16="http://schemas.microsoft.com/office/drawing/2014/main" xmlns="" id="{0B175CEF-6C64-4FF2-9D7D-828F81DA4B20}"/>
                </a:ext>
              </a:extLst>
            </p:cNvPr>
            <p:cNvGrpSpPr/>
            <p:nvPr/>
          </p:nvGrpSpPr>
          <p:grpSpPr>
            <a:xfrm>
              <a:off x="2828972" y="2219027"/>
              <a:ext cx="1397296" cy="1397296"/>
              <a:chOff x="2696934" y="2774952"/>
              <a:chExt cx="1035027" cy="1035027"/>
            </a:xfrm>
          </p:grpSpPr>
          <p:sp>
            <p:nvSpPr>
              <p:cNvPr id="33" name="is1ide-Oval 8">
                <a:extLst>
                  <a:ext uri="{FF2B5EF4-FFF2-40B4-BE49-F238E27FC236}">
                    <a16:creationId xmlns:a16="http://schemas.microsoft.com/office/drawing/2014/main" xmlns="" id="{CB65599A-2E13-4FA7-890B-484735B213D2}"/>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矩形 33">
                <a:extLst>
                  <a:ext uri="{FF2B5EF4-FFF2-40B4-BE49-F238E27FC236}">
                    <a16:creationId xmlns:a16="http://schemas.microsoft.com/office/drawing/2014/main" xmlns="" id="{10DFB290-3AE2-4E58-8B73-220AB9599601}"/>
                  </a:ext>
                </a:extLst>
              </p:cNvPr>
              <p:cNvSpPr/>
              <p:nvPr/>
            </p:nvSpPr>
            <p:spPr>
              <a:xfrm>
                <a:off x="2793124" y="3065231"/>
                <a:ext cx="842646"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环境错误漏洞</a:t>
                </a:r>
              </a:p>
            </p:txBody>
          </p:sp>
        </p:grpSp>
      </p:grpSp>
      <p:sp>
        <p:nvSpPr>
          <p:cNvPr id="35" name="文本框 34">
            <a:extLst>
              <a:ext uri="{FF2B5EF4-FFF2-40B4-BE49-F238E27FC236}">
                <a16:creationId xmlns:a16="http://schemas.microsoft.com/office/drawing/2014/main" xmlns="" id="{A55EE55F-7547-416F-A478-AE848B519229}"/>
              </a:ext>
            </a:extLst>
          </p:cNvPr>
          <p:cNvSpPr txBox="1"/>
          <p:nvPr/>
        </p:nvSpPr>
        <p:spPr>
          <a:xfrm>
            <a:off x="4619917" y="3808379"/>
            <a:ext cx="3312169" cy="1318326"/>
          </a:xfrm>
          <a:prstGeom prst="rect">
            <a:avLst/>
          </a:prstGeom>
          <a:noFill/>
        </p:spPr>
        <p:txBody>
          <a:bodyPr wrap="square" lIns="86376" tIns="43188" rIns="86376" bIns="43188"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环境错误漏洞是由于一些环境变量的错误或恶意设置造成的漏洞。</a:t>
            </a:r>
            <a:b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4" name="组合 13">
            <a:extLst>
              <a:ext uri="{FF2B5EF4-FFF2-40B4-BE49-F238E27FC236}">
                <a16:creationId xmlns:a16="http://schemas.microsoft.com/office/drawing/2014/main" xmlns="" id="{85BA7A69-2600-4199-B896-35B2235CD807}"/>
              </a:ext>
            </a:extLst>
          </p:cNvPr>
          <p:cNvGrpSpPr/>
          <p:nvPr/>
        </p:nvGrpSpPr>
        <p:grpSpPr>
          <a:xfrm>
            <a:off x="9343504" y="2006293"/>
            <a:ext cx="1622946" cy="1622946"/>
            <a:chOff x="2716147" y="2106202"/>
            <a:chExt cx="1622946" cy="1622946"/>
          </a:xfrm>
        </p:grpSpPr>
        <p:sp>
          <p:nvSpPr>
            <p:cNvPr id="15" name="is1ide-Oval 8">
              <a:extLst>
                <a:ext uri="{FF2B5EF4-FFF2-40B4-BE49-F238E27FC236}">
                  <a16:creationId xmlns:a16="http://schemas.microsoft.com/office/drawing/2014/main" xmlns="" id="{B713A0B8-9E8E-431D-9E8C-2A70C90BB28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16" name="组合 15">
              <a:extLst>
                <a:ext uri="{FF2B5EF4-FFF2-40B4-BE49-F238E27FC236}">
                  <a16:creationId xmlns:a16="http://schemas.microsoft.com/office/drawing/2014/main" xmlns="" id="{62005FE1-EEE8-4CD2-B3EF-63D9BFD4B572}"/>
                </a:ext>
              </a:extLst>
            </p:cNvPr>
            <p:cNvGrpSpPr/>
            <p:nvPr/>
          </p:nvGrpSpPr>
          <p:grpSpPr>
            <a:xfrm>
              <a:off x="2828972" y="2219027"/>
              <a:ext cx="1397296" cy="1397296"/>
              <a:chOff x="2696934" y="2774952"/>
              <a:chExt cx="1035027" cy="1035027"/>
            </a:xfrm>
          </p:grpSpPr>
          <p:sp>
            <p:nvSpPr>
              <p:cNvPr id="17" name="is1ide-Oval 8">
                <a:extLst>
                  <a:ext uri="{FF2B5EF4-FFF2-40B4-BE49-F238E27FC236}">
                    <a16:creationId xmlns:a16="http://schemas.microsoft.com/office/drawing/2014/main" xmlns="" id="{E3E73E50-1F77-4698-8D50-AF008166531C}"/>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18" name="矩形 17">
                <a:extLst>
                  <a:ext uri="{FF2B5EF4-FFF2-40B4-BE49-F238E27FC236}">
                    <a16:creationId xmlns:a16="http://schemas.microsoft.com/office/drawing/2014/main" xmlns="" id="{9A1BD30C-ADC1-40FC-8EFB-A69CCBD99CA3}"/>
                  </a:ext>
                </a:extLst>
              </p:cNvPr>
              <p:cNvSpPr/>
              <p:nvPr/>
            </p:nvSpPr>
            <p:spPr>
              <a:xfrm>
                <a:off x="2696934" y="2941675"/>
                <a:ext cx="1035027" cy="75233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外部数据被异常执行漏洞</a:t>
                </a:r>
              </a:p>
            </p:txBody>
          </p:sp>
        </p:grpSp>
      </p:grpSp>
      <p:sp>
        <p:nvSpPr>
          <p:cNvPr id="19" name="文本框 18">
            <a:extLst>
              <a:ext uri="{FF2B5EF4-FFF2-40B4-BE49-F238E27FC236}">
                <a16:creationId xmlns:a16="http://schemas.microsoft.com/office/drawing/2014/main" xmlns="" id="{A360E88F-BCAC-4B52-9115-280FFC0464FC}"/>
              </a:ext>
            </a:extLst>
          </p:cNvPr>
          <p:cNvSpPr txBox="1"/>
          <p:nvPr/>
        </p:nvSpPr>
        <p:spPr>
          <a:xfrm>
            <a:off x="8498893" y="3803037"/>
            <a:ext cx="3312169" cy="1626102"/>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外部数据被异常执行漏洞是指攻击者在外部非法输入的数据，被系统做为代码解释执行，典型的有</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注入和</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a:t>
            </a:r>
          </a:p>
        </p:txBody>
      </p:sp>
    </p:spTree>
    <p:extLst>
      <p:ext uri="{BB962C8B-B14F-4D97-AF65-F5344CB8AC3E}">
        <p14:creationId xmlns:p14="http://schemas.microsoft.com/office/powerpoint/2010/main" val="413553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 calcmode="lin" valueType="num">
                                      <p:cBhvr>
                                        <p:cTn id="9" dur="500" fill="hold"/>
                                        <p:tgtEl>
                                          <p:spTgt spid="24"/>
                                        </p:tgtEl>
                                        <p:attrNameLst>
                                          <p:attrName>style.rotation</p:attrName>
                                        </p:attrNameLst>
                                      </p:cBhvr>
                                      <p:tavLst>
                                        <p:tav tm="0">
                                          <p:val>
                                            <p:fltVal val="360"/>
                                          </p:val>
                                        </p:tav>
                                        <p:tav tm="100000">
                                          <p:val>
                                            <p:fltVal val="0"/>
                                          </p:val>
                                        </p:tav>
                                      </p:tavLst>
                                    </p:anim>
                                    <p:animEffect transition="in" filter="fade">
                                      <p:cBhvr>
                                        <p:cTn id="10" dur="500"/>
                                        <p:tgtEl>
                                          <p:spTgt spid="2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 calcmode="lin" valueType="num">
                                      <p:cBhvr>
                                        <p:cTn id="20" dur="500" fill="hold"/>
                                        <p:tgtEl>
                                          <p:spTgt spid="30"/>
                                        </p:tgtEl>
                                        <p:attrNameLst>
                                          <p:attrName>style.rotation</p:attrName>
                                        </p:attrNameLst>
                                      </p:cBhvr>
                                      <p:tavLst>
                                        <p:tav tm="0">
                                          <p:val>
                                            <p:fltVal val="360"/>
                                          </p:val>
                                        </p:tav>
                                        <p:tav tm="100000">
                                          <p:val>
                                            <p:fltVal val="0"/>
                                          </p:val>
                                        </p:tav>
                                      </p:tavLst>
                                    </p:anim>
                                    <p:animEffect transition="in" filter="fade">
                                      <p:cBhvr>
                                        <p:cTn id="21" dur="500"/>
                                        <p:tgtEl>
                                          <p:spTgt spid="3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par>
                          <p:cTn id="26" fill="hold">
                            <p:stCondLst>
                              <p:cond delay="2000"/>
                            </p:stCondLst>
                            <p:childTnLst>
                              <p:par>
                                <p:cTn id="27" presetID="49" presetClass="entr" presetSubtype="0" decel="10000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360"/>
                                          </p:val>
                                        </p:tav>
                                        <p:tav tm="100000">
                                          <p:val>
                                            <p:fltVal val="0"/>
                                          </p:val>
                                        </p:tav>
                                      </p:tavLst>
                                    </p:anim>
                                    <p:animEffect transition="in" filter="fade">
                                      <p:cBhvr>
                                        <p:cTn id="32" dur="500"/>
                                        <p:tgtEl>
                                          <p:spTgt spid="14"/>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136293" y="810364"/>
            <a:ext cx="6586165" cy="501705"/>
            <a:chOff x="3989930" y="810364"/>
            <a:chExt cx="4878887" cy="501705"/>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775773" y="1312069"/>
              <a:ext cx="33072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989930" y="810364"/>
              <a:ext cx="4878887"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根据漏洞生命周期不同阶段的分类</a:t>
              </a:r>
            </a:p>
          </p:txBody>
        </p:sp>
      </p:grpSp>
      <p:grpSp>
        <p:nvGrpSpPr>
          <p:cNvPr id="33" name="组合 32">
            <a:extLst>
              <a:ext uri="{FF2B5EF4-FFF2-40B4-BE49-F238E27FC236}">
                <a16:creationId xmlns:a16="http://schemas.microsoft.com/office/drawing/2014/main" xmlns="" id="{D2AE9CB9-ABF0-45D9-ABA5-DFCDC55F3AF7}"/>
              </a:ext>
            </a:extLst>
          </p:cNvPr>
          <p:cNvGrpSpPr/>
          <p:nvPr/>
        </p:nvGrpSpPr>
        <p:grpSpPr>
          <a:xfrm>
            <a:off x="5417555" y="2676483"/>
            <a:ext cx="2023640" cy="1804638"/>
            <a:chOff x="3189015" y="1672109"/>
            <a:chExt cx="1776423" cy="1584176"/>
          </a:xfrm>
          <a:effectLst>
            <a:outerShdw blurRad="50800" dist="38100" dir="2700000" algn="tl" rotWithShape="0">
              <a:prstClr val="black">
                <a:alpha val="20000"/>
              </a:prstClr>
            </a:outerShdw>
          </a:effectLst>
        </p:grpSpPr>
        <p:sp>
          <p:nvSpPr>
            <p:cNvPr id="35" name="íṡľíḍè-Rectangle 17">
              <a:extLst>
                <a:ext uri="{FF2B5EF4-FFF2-40B4-BE49-F238E27FC236}">
                  <a16:creationId xmlns:a16="http://schemas.microsoft.com/office/drawing/2014/main" xmlns="" id="{A106333F-DA78-486B-9057-2884C4E86385}"/>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文本框 35">
              <a:extLst>
                <a:ext uri="{FF2B5EF4-FFF2-40B4-BE49-F238E27FC236}">
                  <a16:creationId xmlns:a16="http://schemas.microsoft.com/office/drawing/2014/main" xmlns="" id="{1BC54C41-86E7-49E2-B6D9-CEBE43800E43}"/>
                </a:ext>
              </a:extLst>
            </p:cNvPr>
            <p:cNvSpPr txBox="1"/>
            <p:nvPr/>
          </p:nvSpPr>
          <p:spPr>
            <a:xfrm>
              <a:off x="3253009" y="2645554"/>
              <a:ext cx="1597670" cy="405266"/>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400" b="1" dirty="0">
                  <a:solidFill>
                    <a:prstClr val="white"/>
                  </a:solidFill>
                  <a:latin typeface="微软雅黑"/>
                  <a:ea typeface="微软雅黑"/>
                </a:rPr>
                <a:t> 0day</a:t>
              </a:r>
              <a:r>
                <a:rPr lang="zh-CN" altLang="en-US" sz="2400" b="1" dirty="0">
                  <a:solidFill>
                    <a:prstClr val="white"/>
                  </a:solidFill>
                  <a:latin typeface="微软雅黑"/>
                  <a:ea typeface="微软雅黑"/>
                </a:rPr>
                <a:t>漏洞</a:t>
              </a:r>
            </a:p>
          </p:txBody>
        </p:sp>
        <p:grpSp>
          <p:nvGrpSpPr>
            <p:cNvPr id="37" name="Group 28">
              <a:extLst>
                <a:ext uri="{FF2B5EF4-FFF2-40B4-BE49-F238E27FC236}">
                  <a16:creationId xmlns:a16="http://schemas.microsoft.com/office/drawing/2014/main" xmlns="" id="{B06E241E-834D-49DC-A081-E4CE411DC2C6}"/>
                </a:ext>
              </a:extLst>
            </p:cNvPr>
            <p:cNvGrpSpPr/>
            <p:nvPr/>
          </p:nvGrpSpPr>
          <p:grpSpPr>
            <a:xfrm>
              <a:off x="3820444" y="1953405"/>
              <a:ext cx="513562" cy="525502"/>
              <a:chOff x="2308225" y="2935287"/>
              <a:chExt cx="273050" cy="279400"/>
            </a:xfrm>
            <a:solidFill>
              <a:schemeClr val="bg1"/>
            </a:solidFill>
          </p:grpSpPr>
          <p:sp>
            <p:nvSpPr>
              <p:cNvPr id="38" name="Freeform: Shape 29">
                <a:extLst>
                  <a:ext uri="{FF2B5EF4-FFF2-40B4-BE49-F238E27FC236}">
                    <a16:creationId xmlns:a16="http://schemas.microsoft.com/office/drawing/2014/main" xmlns="" id="{7D3CEA1B-B3C7-466F-B485-00B1F76C1F8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9" name="Freeform: Shape 30">
                <a:extLst>
                  <a:ext uri="{FF2B5EF4-FFF2-40B4-BE49-F238E27FC236}">
                    <a16:creationId xmlns:a16="http://schemas.microsoft.com/office/drawing/2014/main" xmlns="" id="{C8618F4E-234D-4E27-8A0E-87BEBD7D5152}"/>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pic>
        <p:nvPicPr>
          <p:cNvPr id="5" name="图片 4">
            <a:extLst>
              <a:ext uri="{FF2B5EF4-FFF2-40B4-BE49-F238E27FC236}">
                <a16:creationId xmlns:a16="http://schemas.microsoft.com/office/drawing/2014/main" xmlns="" id="{F4281FF9-6F79-49B3-9F57-F4CD617130D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34047" y="4408413"/>
            <a:ext cx="2705955" cy="2429371"/>
          </a:xfrm>
          <a:prstGeom prst="rect">
            <a:avLst/>
          </a:prstGeom>
        </p:spPr>
      </p:pic>
      <p:sp>
        <p:nvSpPr>
          <p:cNvPr id="40" name="矩形 39">
            <a:extLst>
              <a:ext uri="{FF2B5EF4-FFF2-40B4-BE49-F238E27FC236}">
                <a16:creationId xmlns:a16="http://schemas.microsoft.com/office/drawing/2014/main" xmlns="" id="{F0E895ED-A410-4089-9A45-4836E20741E3}"/>
              </a:ext>
            </a:extLst>
          </p:cNvPr>
          <p:cNvSpPr/>
          <p:nvPr/>
        </p:nvSpPr>
        <p:spPr>
          <a:xfrm>
            <a:off x="2324919" y="4609751"/>
            <a:ext cx="7409128" cy="1689052"/>
          </a:xfrm>
          <a:prstGeom prst="rect">
            <a:avLst/>
          </a:prstGeom>
        </p:spPr>
        <p:txBody>
          <a:bodyPr wrap="square">
            <a:spAutoFit/>
          </a:bodyPr>
          <a:lstStyle/>
          <a:p>
            <a:pPr algn="just">
              <a:lnSpc>
                <a:spcPct val="150000"/>
              </a:lnSpc>
            </a:pPr>
            <a:r>
              <a:rPr lang="en-US" altLang="zh-CN" sz="2400" dirty="0">
                <a:solidFill>
                  <a:srgbClr val="0050A3"/>
                </a:solidFill>
                <a:latin typeface="微软雅黑" panose="020B0503020204020204" pitchFamily="34" charset="-122"/>
                <a:ea typeface="微软雅黑" panose="020B0503020204020204" pitchFamily="34" charset="-122"/>
              </a:rPr>
              <a:t>0day</a:t>
            </a:r>
            <a:r>
              <a:rPr lang="zh-CN" altLang="en-US" sz="2400" dirty="0">
                <a:solidFill>
                  <a:srgbClr val="0050A3"/>
                </a:solidFill>
                <a:latin typeface="微软雅黑" panose="020B0503020204020204" pitchFamily="34" charset="-122"/>
                <a:ea typeface="微软雅黑" panose="020B0503020204020204" pitchFamily="34" charset="-122"/>
              </a:rPr>
              <a:t>漏洞指还处于未公开状态的漏洞。</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这类漏洞只在攻击者个人或者小范围黑客团体内使用，网络用户和厂商都不知情，因此没有任何防范手段，危害非常大。</a:t>
            </a:r>
          </a:p>
        </p:txBody>
      </p:sp>
      <p:sp>
        <p:nvSpPr>
          <p:cNvPr id="2" name="矩形 1">
            <a:extLst>
              <a:ext uri="{FF2B5EF4-FFF2-40B4-BE49-F238E27FC236}">
                <a16:creationId xmlns:a16="http://schemas.microsoft.com/office/drawing/2014/main" xmlns="" id="{E64EC1F5-86BA-4DC5-B458-C6D5EE43DD0A}"/>
              </a:ext>
            </a:extLst>
          </p:cNvPr>
          <p:cNvSpPr/>
          <p:nvPr/>
        </p:nvSpPr>
        <p:spPr>
          <a:xfrm>
            <a:off x="752891" y="1501908"/>
            <a:ext cx="11737304" cy="1200329"/>
          </a:xfrm>
          <a:prstGeom prst="rect">
            <a:avLst/>
          </a:prstGeom>
        </p:spPr>
        <p:txBody>
          <a:bodyPr wrap="square">
            <a:spAutoFit/>
          </a:bodyPr>
          <a:lstStyle/>
          <a:p>
            <a:r>
              <a:rPr lang="zh-CN" altLang="en-US" sz="2400" dirty="0"/>
              <a:t>一个漏洞从被攻击者发现并利用，到被厂商截获并发布补丁，再到补丁被大多数用户安装导致漏洞失去了利用价值，一般都要经历一个完整的生命周期。按照漏洞生命周期的阶段进行分类的方法包括三种：</a:t>
            </a:r>
          </a:p>
        </p:txBody>
      </p:sp>
    </p:spTree>
    <p:extLst>
      <p:ext uri="{BB962C8B-B14F-4D97-AF65-F5344CB8AC3E}">
        <p14:creationId xmlns:p14="http://schemas.microsoft.com/office/powerpoint/2010/main" val="335715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80219672-DB02-464C-AA40-F0165E1F8E63}"/>
              </a:ext>
            </a:extLst>
          </p:cNvPr>
          <p:cNvGrpSpPr/>
          <p:nvPr/>
        </p:nvGrpSpPr>
        <p:grpSpPr>
          <a:xfrm>
            <a:off x="884239" y="851893"/>
            <a:ext cx="3960960" cy="570419"/>
            <a:chOff x="1420107" y="1402727"/>
            <a:chExt cx="1974628" cy="570419"/>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6D89567B-BAD7-4CCB-9353-249A86F54D3C}"/>
                </a:ext>
              </a:extLst>
            </p:cNvPr>
            <p:cNvSpPr/>
            <p:nvPr/>
          </p:nvSpPr>
          <p:spPr>
            <a:xfrm rot="5400000">
              <a:off x="1865178" y="1094964"/>
              <a:ext cx="508859" cy="1124386"/>
            </a:xfrm>
            <a:prstGeom prst="round2SameRect">
              <a:avLst>
                <a:gd name="adj1" fmla="val 35906"/>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8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1" name="Round Same Side Corner Rectangle 45">
              <a:extLst>
                <a:ext uri="{FF2B5EF4-FFF2-40B4-BE49-F238E27FC236}">
                  <a16:creationId xmlns:a16="http://schemas.microsoft.com/office/drawing/2014/main" xmlns="" id="{D93DC8AA-286C-416A-994F-DAA8422A8F3D}"/>
                </a:ext>
              </a:extLst>
            </p:cNvPr>
            <p:cNvSpPr/>
            <p:nvPr/>
          </p:nvSpPr>
          <p:spPr>
            <a:xfrm rot="16200000">
              <a:off x="1234330" y="1588505"/>
              <a:ext cx="508861" cy="137308"/>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8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2" name="Rectangle 62">
              <a:extLst>
                <a:ext uri="{FF2B5EF4-FFF2-40B4-BE49-F238E27FC236}">
                  <a16:creationId xmlns:a16="http://schemas.microsoft.com/office/drawing/2014/main" xmlns="" id="{583588F4-7689-46F5-AB7C-469979355C63}"/>
                </a:ext>
              </a:extLst>
            </p:cNvPr>
            <p:cNvSpPr/>
            <p:nvPr/>
          </p:nvSpPr>
          <p:spPr>
            <a:xfrm>
              <a:off x="1535476" y="1402729"/>
              <a:ext cx="1859259" cy="570415"/>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8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  1day</a:t>
              </a:r>
              <a:r>
                <a:rPr lang="zh-CN" altLang="en-US" sz="28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漏洞</a:t>
              </a:r>
              <a:endPar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3" name="Rectangle 62">
              <a:extLst>
                <a:ext uri="{FF2B5EF4-FFF2-40B4-BE49-F238E27FC236}">
                  <a16:creationId xmlns:a16="http://schemas.microsoft.com/office/drawing/2014/main" xmlns="" id="{1C882EF0-6122-4DB7-9792-0152B9C2F686}"/>
                </a:ext>
              </a:extLst>
            </p:cNvPr>
            <p:cNvSpPr/>
            <p:nvPr/>
          </p:nvSpPr>
          <p:spPr>
            <a:xfrm>
              <a:off x="1460824" y="1402731"/>
              <a:ext cx="547812" cy="570415"/>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文本框 23">
            <a:extLst>
              <a:ext uri="{FF2B5EF4-FFF2-40B4-BE49-F238E27FC236}">
                <a16:creationId xmlns:a16="http://schemas.microsoft.com/office/drawing/2014/main" xmlns="" id="{82F34F9C-D36B-4763-B811-38175C24E67B}"/>
              </a:ext>
            </a:extLst>
          </p:cNvPr>
          <p:cNvSpPr txBox="1"/>
          <p:nvPr/>
        </p:nvSpPr>
        <p:spPr>
          <a:xfrm>
            <a:off x="884238" y="1590890"/>
            <a:ext cx="10873729" cy="1129941"/>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1day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漏洞原义是指补丁发布在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天内的漏洞，不过</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通常指发布补丁时间不长的漏洞</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。由于了解此漏洞并且安装补丁的人还不多，这种漏洞仍然存在一定的危害。 </a:t>
            </a:r>
            <a:endPar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íṡľíḍè-Rectangle 17">
            <a:extLst>
              <a:ext uri="{FF2B5EF4-FFF2-40B4-BE49-F238E27FC236}">
                <a16:creationId xmlns:a16="http://schemas.microsoft.com/office/drawing/2014/main" xmlns="" id="{86DF4F28-FD3C-425E-9A36-9E70DFD02AF2}"/>
              </a:ext>
            </a:extLst>
          </p:cNvPr>
          <p:cNvSpPr/>
          <p:nvPr/>
        </p:nvSpPr>
        <p:spPr>
          <a:xfrm>
            <a:off x="977551" y="4253926"/>
            <a:ext cx="10780416" cy="144294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b="1" kern="0" dirty="0">
                <a:solidFill>
                  <a:schemeClr val="tx1">
                    <a:lumMod val="75000"/>
                    <a:lumOff val="25000"/>
                  </a:schemeClr>
                </a:solidFill>
                <a:latin typeface="Arial"/>
                <a:ea typeface="微软雅黑"/>
              </a:rPr>
              <a:t>已公开漏洞是指厂商已经发布补丁或修补方法，大多数用户都已打过补丁的漏洞。</a:t>
            </a:r>
            <a:r>
              <a:rPr lang="zh-CN" altLang="en-US" sz="2400" kern="0" dirty="0">
                <a:solidFill>
                  <a:schemeClr val="tx1">
                    <a:lumMod val="75000"/>
                    <a:lumOff val="25000"/>
                  </a:schemeClr>
                </a:solidFill>
                <a:latin typeface="Arial"/>
                <a:ea typeface="微软雅黑"/>
              </a:rPr>
              <a:t>这类漏洞从技术上因为已经有防范手段，并且大部分用户已经进行了修补，危害比较小。</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31" name="íṡľíḍè-Rectangle 17">
            <a:extLst>
              <a:ext uri="{FF2B5EF4-FFF2-40B4-BE49-F238E27FC236}">
                <a16:creationId xmlns:a16="http://schemas.microsoft.com/office/drawing/2014/main" xmlns="" id="{2DD35BF7-F518-4E85-B827-947330A45220}"/>
              </a:ext>
            </a:extLst>
          </p:cNvPr>
          <p:cNvSpPr/>
          <p:nvPr/>
        </p:nvSpPr>
        <p:spPr>
          <a:xfrm>
            <a:off x="977551" y="3669790"/>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已公开漏洞</a:t>
            </a:r>
            <a:endParaRPr kumimoji="0" sz="2400" b="0"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35440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1+#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xmlns="" id="{88329C38-E752-4312-A8F9-EE319E413FEC}"/>
              </a:ext>
            </a:extLst>
          </p:cNvPr>
          <p:cNvGrpSpPr/>
          <p:nvPr/>
        </p:nvGrpSpPr>
        <p:grpSpPr>
          <a:xfrm>
            <a:off x="1820863" y="3472309"/>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xmlns="" id="{C2B15A79-337F-4D6D-929D-9DD67B264633}"/>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紧急</a:t>
              </a: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3820444" y="1953405"/>
              <a:ext cx="513562" cy="525502"/>
              <a:chOff x="2308225" y="2935287"/>
              <a:chExt cx="273050"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xmlns="" id="{1961CFDF-CDB0-45F8-932F-0DD3A546804A}"/>
              </a:ext>
            </a:extLst>
          </p:cNvPr>
          <p:cNvGrpSpPr/>
          <p:nvPr/>
        </p:nvGrpSpPr>
        <p:grpSpPr>
          <a:xfrm>
            <a:off x="4173013" y="3472309"/>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86" name="文本框 85">
              <a:extLst>
                <a:ext uri="{FF2B5EF4-FFF2-40B4-BE49-F238E27FC236}">
                  <a16:creationId xmlns:a16="http://schemas.microsoft.com/office/drawing/2014/main" xmlns="" id="{0F5E84CD-3160-468A-8693-302B1951E0A0}"/>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重要</a:t>
              </a:r>
            </a:p>
          </p:txBody>
        </p:sp>
        <p:grpSp>
          <p:nvGrpSpPr>
            <p:cNvPr id="87" name="Group 28">
              <a:extLst>
                <a:ext uri="{FF2B5EF4-FFF2-40B4-BE49-F238E27FC236}">
                  <a16:creationId xmlns:a16="http://schemas.microsoft.com/office/drawing/2014/main" xmlns="" id="{484B69AA-7332-4D7B-83DE-21FE178E675D}"/>
                </a:ext>
              </a:extLst>
            </p:cNvPr>
            <p:cNvGrpSpPr/>
            <p:nvPr/>
          </p:nvGrpSpPr>
          <p:grpSpPr>
            <a:xfrm>
              <a:off x="3820444" y="1953405"/>
              <a:ext cx="513562" cy="525502"/>
              <a:chOff x="2308225" y="2935287"/>
              <a:chExt cx="273050" cy="279400"/>
            </a:xfrm>
            <a:solidFill>
              <a:schemeClr val="bg1"/>
            </a:solidFill>
          </p:grpSpPr>
          <p:sp>
            <p:nvSpPr>
              <p:cNvPr id="88" name="Freeform: Shape 29">
                <a:extLst>
                  <a:ext uri="{FF2B5EF4-FFF2-40B4-BE49-F238E27FC236}">
                    <a16:creationId xmlns:a16="http://schemas.microsoft.com/office/drawing/2014/main" xmlns="" id="{9CACA868-E021-4840-B55F-BAE776F82466}"/>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xmlns="" id="{0D98BD78-B337-4F19-B76A-5CEA005C4D0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xmlns="" id="{B5D5EE87-157D-4877-8E5B-057CB87FBCA2}"/>
              </a:ext>
            </a:extLst>
          </p:cNvPr>
          <p:cNvGrpSpPr/>
          <p:nvPr/>
        </p:nvGrpSpPr>
        <p:grpSpPr>
          <a:xfrm>
            <a:off x="6525162" y="3472309"/>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00B05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xmlns="" id="{CD33A36A-1B33-4C34-9689-4B288829BF96}"/>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中危</a:t>
              </a:r>
            </a:p>
          </p:txBody>
        </p:sp>
        <p:grpSp>
          <p:nvGrpSpPr>
            <p:cNvPr id="93" name="Group 28">
              <a:extLst>
                <a:ext uri="{FF2B5EF4-FFF2-40B4-BE49-F238E27FC236}">
                  <a16:creationId xmlns:a16="http://schemas.microsoft.com/office/drawing/2014/main" xmlns="" id="{17BBEF1F-61D4-4F36-93A8-63F737808186}"/>
                </a:ext>
              </a:extLst>
            </p:cNvPr>
            <p:cNvGrpSpPr/>
            <p:nvPr/>
          </p:nvGrpSpPr>
          <p:grpSpPr>
            <a:xfrm>
              <a:off x="3820444" y="1953405"/>
              <a:ext cx="513562" cy="525502"/>
              <a:chOff x="2308225" y="2935287"/>
              <a:chExt cx="273050" cy="279400"/>
            </a:xfrm>
            <a:solidFill>
              <a:schemeClr val="bg1"/>
            </a:solidFill>
          </p:grpSpPr>
          <p:sp>
            <p:nvSpPr>
              <p:cNvPr id="94" name="Freeform: Shape 29">
                <a:extLst>
                  <a:ext uri="{FF2B5EF4-FFF2-40B4-BE49-F238E27FC236}">
                    <a16:creationId xmlns:a16="http://schemas.microsoft.com/office/drawing/2014/main" xmlns=""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4" name="组合 23">
            <a:extLst>
              <a:ext uri="{FF2B5EF4-FFF2-40B4-BE49-F238E27FC236}">
                <a16:creationId xmlns:a16="http://schemas.microsoft.com/office/drawing/2014/main" xmlns="" id="{4D3421F0-1E0A-40A5-9419-B27775D580C4}"/>
              </a:ext>
            </a:extLst>
          </p:cNvPr>
          <p:cNvGrpSpPr/>
          <p:nvPr/>
        </p:nvGrpSpPr>
        <p:grpSpPr>
          <a:xfrm>
            <a:off x="8877311" y="3472309"/>
            <a:ext cx="2023640" cy="1804638"/>
            <a:chOff x="3189015" y="1672109"/>
            <a:chExt cx="1776423" cy="1584176"/>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xmlns="" id="{E2858A95-DC4D-4093-874D-D9DAF56A1A28}"/>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xmlns="" id="{37B49F5D-F500-4820-AA8F-1F8D791D470F}"/>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低危</a:t>
              </a:r>
            </a:p>
          </p:txBody>
        </p:sp>
        <p:grpSp>
          <p:nvGrpSpPr>
            <p:cNvPr id="27" name="Group 28">
              <a:extLst>
                <a:ext uri="{FF2B5EF4-FFF2-40B4-BE49-F238E27FC236}">
                  <a16:creationId xmlns:a16="http://schemas.microsoft.com/office/drawing/2014/main" xmlns="" id="{FE2D97E5-1C4F-4C18-B93C-FAF42593CC3E}"/>
                </a:ext>
              </a:extLst>
            </p:cNvPr>
            <p:cNvGrpSpPr/>
            <p:nvPr/>
          </p:nvGrpSpPr>
          <p:grpSpPr>
            <a:xfrm>
              <a:off x="3820444" y="1953405"/>
              <a:ext cx="513562" cy="525502"/>
              <a:chOff x="2308225" y="2935287"/>
              <a:chExt cx="273050" cy="279400"/>
            </a:xfrm>
            <a:solidFill>
              <a:schemeClr val="bg1"/>
            </a:solidFill>
          </p:grpSpPr>
          <p:sp>
            <p:nvSpPr>
              <p:cNvPr id="28" name="Freeform: Shape 29">
                <a:extLst>
                  <a:ext uri="{FF2B5EF4-FFF2-40B4-BE49-F238E27FC236}">
                    <a16:creationId xmlns:a16="http://schemas.microsoft.com/office/drawing/2014/main" xmlns="" id="{6E102ECC-9EB4-4C7F-8A34-DA0BDF581D21}"/>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29" name="Freeform: Shape 30">
                <a:extLst>
                  <a:ext uri="{FF2B5EF4-FFF2-40B4-BE49-F238E27FC236}">
                    <a16:creationId xmlns:a16="http://schemas.microsoft.com/office/drawing/2014/main" xmlns="" id="{22A465C9-C394-4E35-BC8F-47C8A612AB7B}"/>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30" name="组合 29">
            <a:extLst>
              <a:ext uri="{FF2B5EF4-FFF2-40B4-BE49-F238E27FC236}">
                <a16:creationId xmlns:a16="http://schemas.microsoft.com/office/drawing/2014/main" xmlns="" id="{7985A440-F7AB-4F40-96B5-A11EEE2591A5}"/>
              </a:ext>
            </a:extLst>
          </p:cNvPr>
          <p:cNvGrpSpPr/>
          <p:nvPr/>
        </p:nvGrpSpPr>
        <p:grpSpPr>
          <a:xfrm>
            <a:off x="908278" y="976432"/>
            <a:ext cx="3960960" cy="508863"/>
            <a:chOff x="1420107" y="1402727"/>
            <a:chExt cx="1974628" cy="508863"/>
          </a:xfrm>
          <a:effectLst>
            <a:outerShdw blurRad="50800" dist="38100" dir="2700000" algn="tl" rotWithShape="0">
              <a:prstClr val="black">
                <a:alpha val="20000"/>
              </a:prstClr>
            </a:outerShdw>
          </a:effectLst>
        </p:grpSpPr>
        <p:sp>
          <p:nvSpPr>
            <p:cNvPr id="31" name="Round Same Side Corner Rectangle 29">
              <a:extLst>
                <a:ext uri="{FF2B5EF4-FFF2-40B4-BE49-F238E27FC236}">
                  <a16:creationId xmlns:a16="http://schemas.microsoft.com/office/drawing/2014/main" xmlns="" id="{7419917E-2ECF-4F6A-8FB8-161F7278E3C4}"/>
                </a:ext>
              </a:extLst>
            </p:cNvPr>
            <p:cNvSpPr/>
            <p:nvPr/>
          </p:nvSpPr>
          <p:spPr>
            <a:xfrm rot="5400000">
              <a:off x="1865178" y="1094964"/>
              <a:ext cx="508859" cy="1124386"/>
            </a:xfrm>
            <a:prstGeom prst="round2SameRect">
              <a:avLst>
                <a:gd name="adj1" fmla="val 35906"/>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ound Same Side Corner Rectangle 45">
              <a:extLst>
                <a:ext uri="{FF2B5EF4-FFF2-40B4-BE49-F238E27FC236}">
                  <a16:creationId xmlns:a16="http://schemas.microsoft.com/office/drawing/2014/main" xmlns="" id="{7C1420F9-92FC-429C-A917-51528FB7135B}"/>
                </a:ext>
              </a:extLst>
            </p:cNvPr>
            <p:cNvSpPr/>
            <p:nvPr/>
          </p:nvSpPr>
          <p:spPr>
            <a:xfrm rot="16200000">
              <a:off x="1234330" y="1588505"/>
              <a:ext cx="508861" cy="137308"/>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3" name="Rectangle 62">
              <a:extLst>
                <a:ext uri="{FF2B5EF4-FFF2-40B4-BE49-F238E27FC236}">
                  <a16:creationId xmlns:a16="http://schemas.microsoft.com/office/drawing/2014/main" xmlns="" id="{39DED23A-606D-428D-BB12-2A876AE4EF87}"/>
                </a:ext>
              </a:extLst>
            </p:cNvPr>
            <p:cNvSpPr/>
            <p:nvPr/>
          </p:nvSpPr>
          <p:spPr>
            <a:xfrm>
              <a:off x="1535476" y="1402729"/>
              <a:ext cx="185925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危险等级划分</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4" name="Rectangle 62">
              <a:extLst>
                <a:ext uri="{FF2B5EF4-FFF2-40B4-BE49-F238E27FC236}">
                  <a16:creationId xmlns:a16="http://schemas.microsoft.com/office/drawing/2014/main" xmlns="" id="{D89684E6-5490-47F4-B27C-E209E2C6C211}"/>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73422FCE-B408-48B1-8293-5C445B6DA2F3}"/>
              </a:ext>
            </a:extLst>
          </p:cNvPr>
          <p:cNvSpPr txBox="1"/>
          <p:nvPr/>
        </p:nvSpPr>
        <p:spPr>
          <a:xfrm>
            <a:off x="908277" y="1715429"/>
            <a:ext cx="11137722" cy="1303771"/>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软件漏洞危险等级划分的方法很多，一般被分为高危、中危、低危三个危险级别，或者进一步细分为</a:t>
            </a:r>
            <a:r>
              <a:rPr lang="zh-CN" altLang="en-US" sz="28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四个危险级别：</a:t>
            </a:r>
          </a:p>
        </p:txBody>
      </p:sp>
    </p:spTree>
    <p:extLst>
      <p:ext uri="{BB962C8B-B14F-4D97-AF65-F5344CB8AC3E}">
        <p14:creationId xmlns:p14="http://schemas.microsoft.com/office/powerpoint/2010/main" val="130465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83"/>
                                        </p:tgtEl>
                                        <p:attrNameLst>
                                          <p:attrName>style.visibility</p:attrName>
                                        </p:attrNameLst>
                                      </p:cBhvr>
                                      <p:to>
                                        <p:strVal val="visible"/>
                                      </p:to>
                                    </p:set>
                                    <p:anim calcmode="lin" valueType="num">
                                      <p:cBhvr>
                                        <p:cTn id="16" dur="500" fill="hold"/>
                                        <p:tgtEl>
                                          <p:spTgt spid="83"/>
                                        </p:tgtEl>
                                        <p:attrNameLst>
                                          <p:attrName>ppt_w</p:attrName>
                                        </p:attrNameLst>
                                      </p:cBhvr>
                                      <p:tavLst>
                                        <p:tav tm="0">
                                          <p:val>
                                            <p:fltVal val="0"/>
                                          </p:val>
                                        </p:tav>
                                        <p:tav tm="100000">
                                          <p:val>
                                            <p:strVal val="#ppt_w"/>
                                          </p:val>
                                        </p:tav>
                                      </p:tavLst>
                                    </p:anim>
                                    <p:anim calcmode="lin" valueType="num">
                                      <p:cBhvr>
                                        <p:cTn id="17" dur="500" fill="hold"/>
                                        <p:tgtEl>
                                          <p:spTgt spid="83"/>
                                        </p:tgtEl>
                                        <p:attrNameLst>
                                          <p:attrName>ppt_h</p:attrName>
                                        </p:attrNameLst>
                                      </p:cBhvr>
                                      <p:tavLst>
                                        <p:tav tm="0">
                                          <p:val>
                                            <p:fltVal val="0"/>
                                          </p:val>
                                        </p:tav>
                                        <p:tav tm="100000">
                                          <p:val>
                                            <p:strVal val="#ppt_h"/>
                                          </p:val>
                                        </p:tav>
                                      </p:tavLst>
                                    </p:anim>
                                    <p:animEffect transition="in" filter="fade">
                                      <p:cBhvr>
                                        <p:cTn id="18" dur="500"/>
                                        <p:tgtEl>
                                          <p:spTgt spid="83"/>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84"/>
                                        </p:tgtEl>
                                        <p:attrNameLst>
                                          <p:attrName>style.visibility</p:attrName>
                                        </p:attrNameLst>
                                      </p:cBhvr>
                                      <p:to>
                                        <p:strVal val="visible"/>
                                      </p:to>
                                    </p:set>
                                    <p:anim calcmode="lin" valueType="num">
                                      <p:cBhvr>
                                        <p:cTn id="22" dur="500" fill="hold"/>
                                        <p:tgtEl>
                                          <p:spTgt spid="84"/>
                                        </p:tgtEl>
                                        <p:attrNameLst>
                                          <p:attrName>ppt_w</p:attrName>
                                        </p:attrNameLst>
                                      </p:cBhvr>
                                      <p:tavLst>
                                        <p:tav tm="0">
                                          <p:val>
                                            <p:fltVal val="0"/>
                                          </p:val>
                                        </p:tav>
                                        <p:tav tm="100000">
                                          <p:val>
                                            <p:strVal val="#ppt_w"/>
                                          </p:val>
                                        </p:tav>
                                      </p:tavLst>
                                    </p:anim>
                                    <p:anim calcmode="lin" valueType="num">
                                      <p:cBhvr>
                                        <p:cTn id="23" dur="500" fill="hold"/>
                                        <p:tgtEl>
                                          <p:spTgt spid="84"/>
                                        </p:tgtEl>
                                        <p:attrNameLst>
                                          <p:attrName>ppt_h</p:attrName>
                                        </p:attrNameLst>
                                      </p:cBhvr>
                                      <p:tavLst>
                                        <p:tav tm="0">
                                          <p:val>
                                            <p:fltVal val="0"/>
                                          </p:val>
                                        </p:tav>
                                        <p:tav tm="100000">
                                          <p:val>
                                            <p:strVal val="#ppt_h"/>
                                          </p:val>
                                        </p:tav>
                                      </p:tavLst>
                                    </p:anim>
                                    <p:animEffect transition="in" filter="fade">
                                      <p:cBhvr>
                                        <p:cTn id="24" dur="500"/>
                                        <p:tgtEl>
                                          <p:spTgt spid="84"/>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p:cTn id="28" dur="500" fill="hold"/>
                                        <p:tgtEl>
                                          <p:spTgt spid="90"/>
                                        </p:tgtEl>
                                        <p:attrNameLst>
                                          <p:attrName>ppt_w</p:attrName>
                                        </p:attrNameLst>
                                      </p:cBhvr>
                                      <p:tavLst>
                                        <p:tav tm="0">
                                          <p:val>
                                            <p:fltVal val="0"/>
                                          </p:val>
                                        </p:tav>
                                        <p:tav tm="100000">
                                          <p:val>
                                            <p:strVal val="#ppt_w"/>
                                          </p:val>
                                        </p:tav>
                                      </p:tavLst>
                                    </p:anim>
                                    <p:anim calcmode="lin" valueType="num">
                                      <p:cBhvr>
                                        <p:cTn id="29" dur="500" fill="hold"/>
                                        <p:tgtEl>
                                          <p:spTgt spid="90"/>
                                        </p:tgtEl>
                                        <p:attrNameLst>
                                          <p:attrName>ppt_h</p:attrName>
                                        </p:attrNameLst>
                                      </p:cBhvr>
                                      <p:tavLst>
                                        <p:tav tm="0">
                                          <p:val>
                                            <p:fltVal val="0"/>
                                          </p:val>
                                        </p:tav>
                                        <p:tav tm="100000">
                                          <p:val>
                                            <p:strVal val="#ppt_h"/>
                                          </p:val>
                                        </p:tav>
                                      </p:tavLst>
                                    </p:anim>
                                    <p:animEffect transition="in" filter="fade">
                                      <p:cBhvr>
                                        <p:cTn id="30" dur="500"/>
                                        <p:tgtEl>
                                          <p:spTgt spid="90"/>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73422FCE-B408-48B1-8293-5C445B6DA2F3}"/>
              </a:ext>
            </a:extLst>
          </p:cNvPr>
          <p:cNvSpPr txBox="1"/>
          <p:nvPr/>
        </p:nvSpPr>
        <p:spPr>
          <a:xfrm>
            <a:off x="901199" y="2026734"/>
            <a:ext cx="10856768" cy="1129941"/>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这是危险级别最高的等级，紧急级别漏洞的利用可以导致网络蠕虫和病毒在用户不知情的情况下在网络上任意传播和繁殖，或者导致执行远程恶意代码。</a:t>
            </a:r>
            <a:endPar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6" name="组合 35">
            <a:extLst>
              <a:ext uri="{FF2B5EF4-FFF2-40B4-BE49-F238E27FC236}">
                <a16:creationId xmlns:a16="http://schemas.microsoft.com/office/drawing/2014/main" xmlns="" id="{AB6F4A44-3BD2-439F-98AB-B2F1430E25AD}"/>
              </a:ext>
            </a:extLst>
          </p:cNvPr>
          <p:cNvGrpSpPr/>
          <p:nvPr/>
        </p:nvGrpSpPr>
        <p:grpSpPr>
          <a:xfrm>
            <a:off x="901199" y="1312069"/>
            <a:ext cx="3347842" cy="508863"/>
            <a:chOff x="1420106" y="1402728"/>
            <a:chExt cx="1624893" cy="508863"/>
          </a:xfrm>
          <a:effectLst>
            <a:outerShdw blurRad="50800" dist="38100" dir="2700000" algn="tl" rotWithShape="0">
              <a:prstClr val="black">
                <a:alpha val="20000"/>
              </a:prstClr>
            </a:outerShdw>
          </a:effectLst>
        </p:grpSpPr>
        <p:sp>
          <p:nvSpPr>
            <p:cNvPr id="37" name="Round Same Side Corner Rectangle 29">
              <a:extLst>
                <a:ext uri="{FF2B5EF4-FFF2-40B4-BE49-F238E27FC236}">
                  <a16:creationId xmlns:a16="http://schemas.microsoft.com/office/drawing/2014/main" xmlns="" id="{BDA413A3-02B5-4CCC-B82C-1EC584B131AA}"/>
                </a:ext>
              </a:extLst>
            </p:cNvPr>
            <p:cNvSpPr/>
            <p:nvPr/>
          </p:nvSpPr>
          <p:spPr>
            <a:xfrm rot="5400000">
              <a:off x="2063739" y="1323519"/>
              <a:ext cx="508859" cy="66727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8" name="Round Same Side Corner Rectangle 45">
              <a:extLst>
                <a:ext uri="{FF2B5EF4-FFF2-40B4-BE49-F238E27FC236}">
                  <a16:creationId xmlns:a16="http://schemas.microsoft.com/office/drawing/2014/main" xmlns="" id="{B61D4E77-79DC-4FC9-94AC-679D268DB478}"/>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9" name="Rectangle 62">
              <a:extLst>
                <a:ext uri="{FF2B5EF4-FFF2-40B4-BE49-F238E27FC236}">
                  <a16:creationId xmlns:a16="http://schemas.microsoft.com/office/drawing/2014/main" xmlns="" id="{80CCF88C-310F-43E3-8DA5-61C5E387EFEF}"/>
                </a:ext>
              </a:extLst>
            </p:cNvPr>
            <p:cNvSpPr/>
            <p:nvPr/>
          </p:nvSpPr>
          <p:spPr>
            <a:xfrm>
              <a:off x="2053958" y="1402731"/>
              <a:ext cx="99104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紧急</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40" name="Rectangle 62">
              <a:extLst>
                <a:ext uri="{FF2B5EF4-FFF2-40B4-BE49-F238E27FC236}">
                  <a16:creationId xmlns:a16="http://schemas.microsoft.com/office/drawing/2014/main" xmlns="" id="{4C18AFF8-4888-4051-A051-C42B3A4A91BE}"/>
                </a:ext>
              </a:extLst>
            </p:cNvPr>
            <p:cNvSpPr/>
            <p:nvPr/>
          </p:nvSpPr>
          <p:spPr>
            <a:xfrm>
              <a:off x="1433738" y="1402728"/>
              <a:ext cx="593134"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第一级</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41" name="文本框 40">
            <a:extLst>
              <a:ext uri="{FF2B5EF4-FFF2-40B4-BE49-F238E27FC236}">
                <a16:creationId xmlns:a16="http://schemas.microsoft.com/office/drawing/2014/main" xmlns="" id="{42E7346E-40CF-40C0-A316-63FCF823B299}"/>
              </a:ext>
            </a:extLst>
          </p:cNvPr>
          <p:cNvSpPr txBox="1"/>
          <p:nvPr/>
        </p:nvSpPr>
        <p:spPr>
          <a:xfrm>
            <a:off x="929286" y="4502608"/>
            <a:ext cx="10856768" cy="1129941"/>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对重要级别漏洞的利用可以导致严重的后果，包括导致执行远程恶意代码，或者导致权限提升。</a:t>
            </a:r>
            <a:endPar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2" name="组合 41">
            <a:extLst>
              <a:ext uri="{FF2B5EF4-FFF2-40B4-BE49-F238E27FC236}">
                <a16:creationId xmlns:a16="http://schemas.microsoft.com/office/drawing/2014/main" xmlns="" id="{E30112C5-3B8A-4754-AE47-F4CB8DA12692}"/>
              </a:ext>
            </a:extLst>
          </p:cNvPr>
          <p:cNvGrpSpPr/>
          <p:nvPr/>
        </p:nvGrpSpPr>
        <p:grpSpPr>
          <a:xfrm>
            <a:off x="929286" y="3638512"/>
            <a:ext cx="3347842" cy="508863"/>
            <a:chOff x="1420106" y="1402728"/>
            <a:chExt cx="1624893" cy="508863"/>
          </a:xfrm>
          <a:effectLst>
            <a:outerShdw blurRad="50800" dist="38100" dir="2700000" algn="tl" rotWithShape="0">
              <a:prstClr val="black">
                <a:alpha val="20000"/>
              </a:prstClr>
            </a:outerShdw>
          </a:effectLst>
        </p:grpSpPr>
        <p:sp>
          <p:nvSpPr>
            <p:cNvPr id="43" name="Round Same Side Corner Rectangle 29">
              <a:extLst>
                <a:ext uri="{FF2B5EF4-FFF2-40B4-BE49-F238E27FC236}">
                  <a16:creationId xmlns:a16="http://schemas.microsoft.com/office/drawing/2014/main" xmlns="" id="{22194705-E31D-47C1-BFF1-1A5BA9DCD05B}"/>
                </a:ext>
              </a:extLst>
            </p:cNvPr>
            <p:cNvSpPr/>
            <p:nvPr/>
          </p:nvSpPr>
          <p:spPr>
            <a:xfrm rot="5400000">
              <a:off x="2063739" y="1323519"/>
              <a:ext cx="508859" cy="66727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44" name="Round Same Side Corner Rectangle 45">
              <a:extLst>
                <a:ext uri="{FF2B5EF4-FFF2-40B4-BE49-F238E27FC236}">
                  <a16:creationId xmlns:a16="http://schemas.microsoft.com/office/drawing/2014/main" xmlns="" id="{E397DA65-629F-45A6-AD54-0C7885878593}"/>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45" name="Rectangle 62">
              <a:extLst>
                <a:ext uri="{FF2B5EF4-FFF2-40B4-BE49-F238E27FC236}">
                  <a16:creationId xmlns:a16="http://schemas.microsoft.com/office/drawing/2014/main" xmlns="" id="{961E9A90-7B64-4F72-AFF5-64A7FE11D0E5}"/>
                </a:ext>
              </a:extLst>
            </p:cNvPr>
            <p:cNvSpPr/>
            <p:nvPr/>
          </p:nvSpPr>
          <p:spPr>
            <a:xfrm>
              <a:off x="2053958" y="1402731"/>
              <a:ext cx="99104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重要</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46" name="Rectangle 62">
              <a:extLst>
                <a:ext uri="{FF2B5EF4-FFF2-40B4-BE49-F238E27FC236}">
                  <a16:creationId xmlns:a16="http://schemas.microsoft.com/office/drawing/2014/main" xmlns="" id="{7514C159-AE85-4F32-8647-2CAF4B27C789}"/>
                </a:ext>
              </a:extLst>
            </p:cNvPr>
            <p:cNvSpPr/>
            <p:nvPr/>
          </p:nvSpPr>
          <p:spPr>
            <a:xfrm>
              <a:off x="1433738" y="1402728"/>
              <a:ext cx="593134"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第二级</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Tree>
    <p:extLst>
      <p:ext uri="{BB962C8B-B14F-4D97-AF65-F5344CB8AC3E}">
        <p14:creationId xmlns:p14="http://schemas.microsoft.com/office/powerpoint/2010/main" val="2879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right)">
                                      <p:cBhvr>
                                        <p:cTn id="17" dur="500"/>
                                        <p:tgtEl>
                                          <p:spTgt spid="4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73422FCE-B408-48B1-8293-5C445B6DA2F3}"/>
              </a:ext>
            </a:extLst>
          </p:cNvPr>
          <p:cNvSpPr txBox="1"/>
          <p:nvPr/>
        </p:nvSpPr>
        <p:spPr>
          <a:xfrm>
            <a:off x="901199" y="1894831"/>
            <a:ext cx="10496728" cy="1683939"/>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对于中危级别漏洞，由于默认配置、审核或难以利用因素的影响，中危级别漏洞的利用效果显著降低，可以危害到用户数据和相关资源的可用性、完整性和有效性。这类漏洞包括拒绝服务攻击漏洞等。 </a:t>
            </a:r>
            <a:endPar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6" name="组合 35">
            <a:extLst>
              <a:ext uri="{FF2B5EF4-FFF2-40B4-BE49-F238E27FC236}">
                <a16:creationId xmlns:a16="http://schemas.microsoft.com/office/drawing/2014/main" xmlns="" id="{AB6F4A44-3BD2-439F-98AB-B2F1430E25AD}"/>
              </a:ext>
            </a:extLst>
          </p:cNvPr>
          <p:cNvGrpSpPr/>
          <p:nvPr/>
        </p:nvGrpSpPr>
        <p:grpSpPr>
          <a:xfrm>
            <a:off x="901199" y="1312069"/>
            <a:ext cx="3347842" cy="508863"/>
            <a:chOff x="1420106" y="1402728"/>
            <a:chExt cx="1624893" cy="508863"/>
          </a:xfrm>
          <a:effectLst>
            <a:outerShdw blurRad="50800" dist="38100" dir="2700000" algn="tl" rotWithShape="0">
              <a:prstClr val="black">
                <a:alpha val="20000"/>
              </a:prstClr>
            </a:outerShdw>
          </a:effectLst>
        </p:grpSpPr>
        <p:sp>
          <p:nvSpPr>
            <p:cNvPr id="37" name="Round Same Side Corner Rectangle 29">
              <a:extLst>
                <a:ext uri="{FF2B5EF4-FFF2-40B4-BE49-F238E27FC236}">
                  <a16:creationId xmlns:a16="http://schemas.microsoft.com/office/drawing/2014/main" xmlns="" id="{BDA413A3-02B5-4CCC-B82C-1EC584B131AA}"/>
                </a:ext>
              </a:extLst>
            </p:cNvPr>
            <p:cNvSpPr/>
            <p:nvPr/>
          </p:nvSpPr>
          <p:spPr>
            <a:xfrm rot="5400000">
              <a:off x="2063739" y="1323519"/>
              <a:ext cx="508859" cy="66727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8" name="Round Same Side Corner Rectangle 45">
              <a:extLst>
                <a:ext uri="{FF2B5EF4-FFF2-40B4-BE49-F238E27FC236}">
                  <a16:creationId xmlns:a16="http://schemas.microsoft.com/office/drawing/2014/main" xmlns="" id="{B61D4E77-79DC-4FC9-94AC-679D268DB478}"/>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9" name="Rectangle 62">
              <a:extLst>
                <a:ext uri="{FF2B5EF4-FFF2-40B4-BE49-F238E27FC236}">
                  <a16:creationId xmlns:a16="http://schemas.microsoft.com/office/drawing/2014/main" xmlns="" id="{80CCF88C-310F-43E3-8DA5-61C5E387EFEF}"/>
                </a:ext>
              </a:extLst>
            </p:cNvPr>
            <p:cNvSpPr/>
            <p:nvPr/>
          </p:nvSpPr>
          <p:spPr>
            <a:xfrm>
              <a:off x="2053958" y="1402731"/>
              <a:ext cx="99104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中危</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40" name="Rectangle 62">
              <a:extLst>
                <a:ext uri="{FF2B5EF4-FFF2-40B4-BE49-F238E27FC236}">
                  <a16:creationId xmlns:a16="http://schemas.microsoft.com/office/drawing/2014/main" xmlns="" id="{4C18AFF8-4888-4051-A051-C42B3A4A91BE}"/>
                </a:ext>
              </a:extLst>
            </p:cNvPr>
            <p:cNvSpPr/>
            <p:nvPr/>
          </p:nvSpPr>
          <p:spPr>
            <a:xfrm>
              <a:off x="1433738" y="1402728"/>
              <a:ext cx="593134"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第三级</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41" name="文本框 40">
            <a:extLst>
              <a:ext uri="{FF2B5EF4-FFF2-40B4-BE49-F238E27FC236}">
                <a16:creationId xmlns:a16="http://schemas.microsoft.com/office/drawing/2014/main" xmlns="" id="{42E7346E-40CF-40C0-A316-63FCF823B299}"/>
              </a:ext>
            </a:extLst>
          </p:cNvPr>
          <p:cNvSpPr txBox="1"/>
          <p:nvPr/>
        </p:nvSpPr>
        <p:spPr>
          <a:xfrm>
            <a:off x="901199" y="4788537"/>
            <a:ext cx="10640744" cy="1129941"/>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低危级别漏洞的利用难度非常大，其利用的效果已经起不到危害用户数据的可用性、完整性，或者已降至最低限度。 </a:t>
            </a:r>
            <a:endPar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2" name="组合 41">
            <a:extLst>
              <a:ext uri="{FF2B5EF4-FFF2-40B4-BE49-F238E27FC236}">
                <a16:creationId xmlns:a16="http://schemas.microsoft.com/office/drawing/2014/main" xmlns="" id="{E30112C5-3B8A-4754-AE47-F4CB8DA12692}"/>
              </a:ext>
            </a:extLst>
          </p:cNvPr>
          <p:cNvGrpSpPr/>
          <p:nvPr/>
        </p:nvGrpSpPr>
        <p:grpSpPr>
          <a:xfrm>
            <a:off x="901199" y="3924441"/>
            <a:ext cx="3347842" cy="508863"/>
            <a:chOff x="1420106" y="1402728"/>
            <a:chExt cx="1624893" cy="508863"/>
          </a:xfrm>
          <a:effectLst>
            <a:outerShdw blurRad="50800" dist="38100" dir="2700000" algn="tl" rotWithShape="0">
              <a:prstClr val="black">
                <a:alpha val="20000"/>
              </a:prstClr>
            </a:outerShdw>
          </a:effectLst>
        </p:grpSpPr>
        <p:sp>
          <p:nvSpPr>
            <p:cNvPr id="43" name="Round Same Side Corner Rectangle 29">
              <a:extLst>
                <a:ext uri="{FF2B5EF4-FFF2-40B4-BE49-F238E27FC236}">
                  <a16:creationId xmlns:a16="http://schemas.microsoft.com/office/drawing/2014/main" xmlns="" id="{22194705-E31D-47C1-BFF1-1A5BA9DCD05B}"/>
                </a:ext>
              </a:extLst>
            </p:cNvPr>
            <p:cNvSpPr/>
            <p:nvPr/>
          </p:nvSpPr>
          <p:spPr>
            <a:xfrm rot="5400000">
              <a:off x="2063739" y="1323519"/>
              <a:ext cx="508859" cy="66727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44" name="Round Same Side Corner Rectangle 45">
              <a:extLst>
                <a:ext uri="{FF2B5EF4-FFF2-40B4-BE49-F238E27FC236}">
                  <a16:creationId xmlns:a16="http://schemas.microsoft.com/office/drawing/2014/main" xmlns="" id="{E397DA65-629F-45A6-AD54-0C7885878593}"/>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45" name="Rectangle 62">
              <a:extLst>
                <a:ext uri="{FF2B5EF4-FFF2-40B4-BE49-F238E27FC236}">
                  <a16:creationId xmlns:a16="http://schemas.microsoft.com/office/drawing/2014/main" xmlns="" id="{961E9A90-7B64-4F72-AFF5-64A7FE11D0E5}"/>
                </a:ext>
              </a:extLst>
            </p:cNvPr>
            <p:cNvSpPr/>
            <p:nvPr/>
          </p:nvSpPr>
          <p:spPr>
            <a:xfrm>
              <a:off x="2053958" y="1402731"/>
              <a:ext cx="99104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低危</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46" name="Rectangle 62">
              <a:extLst>
                <a:ext uri="{FF2B5EF4-FFF2-40B4-BE49-F238E27FC236}">
                  <a16:creationId xmlns:a16="http://schemas.microsoft.com/office/drawing/2014/main" xmlns="" id="{7514C159-AE85-4F32-8647-2CAF4B27C789}"/>
                </a:ext>
              </a:extLst>
            </p:cNvPr>
            <p:cNvSpPr/>
            <p:nvPr/>
          </p:nvSpPr>
          <p:spPr>
            <a:xfrm>
              <a:off x="1433738" y="1402728"/>
              <a:ext cx="593134"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第四级</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Tree>
    <p:extLst>
      <p:ext uri="{BB962C8B-B14F-4D97-AF65-F5344CB8AC3E}">
        <p14:creationId xmlns:p14="http://schemas.microsoft.com/office/powerpoint/2010/main" val="130538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right)">
                                      <p:cBhvr>
                                        <p:cTn id="17" dur="500"/>
                                        <p:tgtEl>
                                          <p:spTgt spid="4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117007" y="3108493"/>
            <a:ext cx="9433048"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知识点二：漏洞库</a:t>
            </a:r>
            <a:endParaRPr lang="zh-CN" altLang="en-US" sz="60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xmlns="" id="{88329C38-E752-4312-A8F9-EE319E413FEC}"/>
              </a:ext>
            </a:extLst>
          </p:cNvPr>
          <p:cNvGrpSpPr/>
          <p:nvPr/>
        </p:nvGrpSpPr>
        <p:grpSpPr>
          <a:xfrm>
            <a:off x="3287937" y="3112269"/>
            <a:ext cx="1847883" cy="1647902"/>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xmlns="" id="{C2B15A79-337F-4D6D-929D-9DD67B264633}"/>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CVE</a:t>
              </a:r>
              <a:endParaRPr lang="zh-CN" altLang="en-US" sz="2000" b="1" dirty="0">
                <a:solidFill>
                  <a:prstClr val="white"/>
                </a:solidFill>
                <a:latin typeface="微软雅黑"/>
                <a:ea typeface="微软雅黑"/>
              </a:endParaRP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3820444" y="1953405"/>
              <a:ext cx="513562" cy="525502"/>
              <a:chOff x="2308225" y="2935287"/>
              <a:chExt cx="273050"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xmlns="" id="{1961CFDF-CDB0-45F8-932F-0DD3A546804A}"/>
              </a:ext>
            </a:extLst>
          </p:cNvPr>
          <p:cNvGrpSpPr/>
          <p:nvPr/>
        </p:nvGrpSpPr>
        <p:grpSpPr>
          <a:xfrm>
            <a:off x="5513694" y="3112269"/>
            <a:ext cx="1847883" cy="1647902"/>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86" name="文本框 85">
              <a:extLst>
                <a:ext uri="{FF2B5EF4-FFF2-40B4-BE49-F238E27FC236}">
                  <a16:creationId xmlns:a16="http://schemas.microsoft.com/office/drawing/2014/main" xmlns="" id="{0F5E84CD-3160-468A-8693-302B1951E0A0}"/>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NVD</a:t>
              </a:r>
              <a:endParaRPr lang="zh-CN" altLang="en-US" sz="2000" b="1" dirty="0">
                <a:solidFill>
                  <a:prstClr val="white"/>
                </a:solidFill>
                <a:latin typeface="微软雅黑"/>
                <a:ea typeface="微软雅黑"/>
              </a:endParaRPr>
            </a:p>
          </p:txBody>
        </p:sp>
        <p:grpSp>
          <p:nvGrpSpPr>
            <p:cNvPr id="87" name="Group 28">
              <a:extLst>
                <a:ext uri="{FF2B5EF4-FFF2-40B4-BE49-F238E27FC236}">
                  <a16:creationId xmlns:a16="http://schemas.microsoft.com/office/drawing/2014/main" xmlns="" id="{484B69AA-7332-4D7B-83DE-21FE178E675D}"/>
                </a:ext>
              </a:extLst>
            </p:cNvPr>
            <p:cNvGrpSpPr/>
            <p:nvPr/>
          </p:nvGrpSpPr>
          <p:grpSpPr>
            <a:xfrm>
              <a:off x="3820444" y="1953405"/>
              <a:ext cx="513562" cy="525502"/>
              <a:chOff x="2308225" y="2935287"/>
              <a:chExt cx="273050" cy="279400"/>
            </a:xfrm>
            <a:solidFill>
              <a:schemeClr val="bg1"/>
            </a:solidFill>
          </p:grpSpPr>
          <p:sp>
            <p:nvSpPr>
              <p:cNvPr id="88" name="Freeform: Shape 29">
                <a:extLst>
                  <a:ext uri="{FF2B5EF4-FFF2-40B4-BE49-F238E27FC236}">
                    <a16:creationId xmlns:a16="http://schemas.microsoft.com/office/drawing/2014/main" xmlns="" id="{9CACA868-E021-4840-B55F-BAE776F82466}"/>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xmlns="" id="{0D98BD78-B337-4F19-B76A-5CEA005C4D0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xmlns="" id="{B5D5EE87-157D-4877-8E5B-057CB87FBCA2}"/>
              </a:ext>
            </a:extLst>
          </p:cNvPr>
          <p:cNvGrpSpPr/>
          <p:nvPr/>
        </p:nvGrpSpPr>
        <p:grpSpPr>
          <a:xfrm>
            <a:off x="7743352" y="3112269"/>
            <a:ext cx="1847883" cy="1647902"/>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00B05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xmlns="" id="{CD33A36A-1B33-4C34-9689-4B288829BF96}"/>
                </a:ext>
              </a:extLst>
            </p:cNvPr>
            <p:cNvSpPr txBox="1"/>
            <p:nvPr/>
          </p:nvSpPr>
          <p:spPr>
            <a:xfrm>
              <a:off x="3503854" y="2616795"/>
              <a:ext cx="1248261"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a:ea typeface="微软雅黑"/>
                </a:rPr>
                <a:t>BugTraq</a:t>
              </a:r>
              <a:endParaRPr lang="zh-CN" altLang="en-US" sz="2000" b="1" dirty="0">
                <a:solidFill>
                  <a:prstClr val="white"/>
                </a:solidFill>
                <a:latin typeface="微软雅黑"/>
                <a:ea typeface="微软雅黑"/>
              </a:endParaRPr>
            </a:p>
          </p:txBody>
        </p:sp>
        <p:grpSp>
          <p:nvGrpSpPr>
            <p:cNvPr id="93" name="Group 28">
              <a:extLst>
                <a:ext uri="{FF2B5EF4-FFF2-40B4-BE49-F238E27FC236}">
                  <a16:creationId xmlns:a16="http://schemas.microsoft.com/office/drawing/2014/main" xmlns="" id="{17BBEF1F-61D4-4F36-93A8-63F737808186}"/>
                </a:ext>
              </a:extLst>
            </p:cNvPr>
            <p:cNvGrpSpPr/>
            <p:nvPr/>
          </p:nvGrpSpPr>
          <p:grpSpPr>
            <a:xfrm>
              <a:off x="3820444" y="1953405"/>
              <a:ext cx="513562" cy="525502"/>
              <a:chOff x="2308225" y="2935287"/>
              <a:chExt cx="273050" cy="279400"/>
            </a:xfrm>
            <a:solidFill>
              <a:schemeClr val="bg1"/>
            </a:solidFill>
          </p:grpSpPr>
          <p:sp>
            <p:nvSpPr>
              <p:cNvPr id="94" name="Freeform: Shape 29">
                <a:extLst>
                  <a:ext uri="{FF2B5EF4-FFF2-40B4-BE49-F238E27FC236}">
                    <a16:creationId xmlns:a16="http://schemas.microsoft.com/office/drawing/2014/main" xmlns=""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4" name="组合 23">
            <a:extLst>
              <a:ext uri="{FF2B5EF4-FFF2-40B4-BE49-F238E27FC236}">
                <a16:creationId xmlns:a16="http://schemas.microsoft.com/office/drawing/2014/main" xmlns="" id="{4D3421F0-1E0A-40A5-9419-B27775D580C4}"/>
              </a:ext>
            </a:extLst>
          </p:cNvPr>
          <p:cNvGrpSpPr/>
          <p:nvPr/>
        </p:nvGrpSpPr>
        <p:grpSpPr>
          <a:xfrm>
            <a:off x="4333116" y="4989871"/>
            <a:ext cx="1847883" cy="1647902"/>
            <a:chOff x="3189015" y="1672109"/>
            <a:chExt cx="1776423" cy="1584176"/>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xmlns="" id="{E2858A95-DC4D-4093-874D-D9DAF56A1A28}"/>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xmlns="" id="{37B49F5D-F500-4820-AA8F-1F8D791D470F}"/>
                </a:ext>
              </a:extLst>
            </p:cNvPr>
            <p:cNvSpPr txBox="1"/>
            <p:nvPr/>
          </p:nvSpPr>
          <p:spPr>
            <a:xfrm>
              <a:off x="3427243" y="2640150"/>
              <a:ext cx="1249205" cy="359452"/>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CNNVD</a:t>
              </a:r>
              <a:endParaRPr lang="zh-CN" altLang="en-US" sz="2000" b="1" dirty="0">
                <a:solidFill>
                  <a:prstClr val="white"/>
                </a:solidFill>
                <a:latin typeface="微软雅黑"/>
                <a:ea typeface="微软雅黑"/>
              </a:endParaRPr>
            </a:p>
          </p:txBody>
        </p:sp>
        <p:grpSp>
          <p:nvGrpSpPr>
            <p:cNvPr id="27" name="Group 28">
              <a:extLst>
                <a:ext uri="{FF2B5EF4-FFF2-40B4-BE49-F238E27FC236}">
                  <a16:creationId xmlns:a16="http://schemas.microsoft.com/office/drawing/2014/main" xmlns="" id="{FE2D97E5-1C4F-4C18-B93C-FAF42593CC3E}"/>
                </a:ext>
              </a:extLst>
            </p:cNvPr>
            <p:cNvGrpSpPr/>
            <p:nvPr/>
          </p:nvGrpSpPr>
          <p:grpSpPr>
            <a:xfrm>
              <a:off x="3820444" y="1953405"/>
              <a:ext cx="513562" cy="525502"/>
              <a:chOff x="2308225" y="2935287"/>
              <a:chExt cx="273050" cy="279400"/>
            </a:xfrm>
            <a:solidFill>
              <a:schemeClr val="bg1"/>
            </a:solidFill>
          </p:grpSpPr>
          <p:sp>
            <p:nvSpPr>
              <p:cNvPr id="28" name="Freeform: Shape 29">
                <a:extLst>
                  <a:ext uri="{FF2B5EF4-FFF2-40B4-BE49-F238E27FC236}">
                    <a16:creationId xmlns:a16="http://schemas.microsoft.com/office/drawing/2014/main" xmlns="" id="{6E102ECC-9EB4-4C7F-8A34-DA0BDF581D21}"/>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29" name="Freeform: Shape 30">
                <a:extLst>
                  <a:ext uri="{FF2B5EF4-FFF2-40B4-BE49-F238E27FC236}">
                    <a16:creationId xmlns:a16="http://schemas.microsoft.com/office/drawing/2014/main" xmlns="" id="{22A465C9-C394-4E35-BC8F-47C8A612AB7B}"/>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35" name="文本框 34">
            <a:extLst>
              <a:ext uri="{FF2B5EF4-FFF2-40B4-BE49-F238E27FC236}">
                <a16:creationId xmlns:a16="http://schemas.microsoft.com/office/drawing/2014/main" xmlns="" id="{73422FCE-B408-48B1-8293-5C445B6DA2F3}"/>
              </a:ext>
            </a:extLst>
          </p:cNvPr>
          <p:cNvSpPr txBox="1"/>
          <p:nvPr/>
        </p:nvSpPr>
        <p:spPr>
          <a:xfrm>
            <a:off x="1242207" y="631363"/>
            <a:ext cx="10659775" cy="3345932"/>
          </a:xfrm>
          <a:prstGeom prst="rect">
            <a:avLst/>
          </a:prstGeom>
          <a:noFill/>
        </p:spPr>
        <p:txBody>
          <a:bodyPr wrap="square" lIns="86376" tIns="43188" rIns="86376" bIns="43188" rtlCol="0">
            <a:spAutoFit/>
          </a:bodyPr>
          <a:lstStyle/>
          <a:p>
            <a:pPr>
              <a:lnSpc>
                <a:spcPct val="150000"/>
              </a:lnSpc>
            </a:pPr>
            <a: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大量软件漏洞需要一个统一的命名和管理规范，以便开展针对软件漏洞的研究，提升漏洞的检测水平，并为软件使用者和厂商提供有关软件漏洞的确切信息。</a:t>
            </a:r>
            <a: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多个机构和相关国家建立了漏洞数据库，这些数据库分为公开的和某些组织机构私有的不公开数据库。公开的数据库包括</a:t>
            </a:r>
            <a:r>
              <a:rPr lang="en-US" altLang="zh-CN"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CVE</a:t>
            </a:r>
            <a: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NVD</a:t>
            </a:r>
            <a: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spc="-15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BugTraq</a:t>
            </a:r>
            <a: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CNNVD</a:t>
            </a:r>
            <a: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CNVD</a:t>
            </a:r>
            <a: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 </a:t>
            </a:r>
            <a:br>
              <a:rPr lang="zh-CN" altLang="en-US" sz="24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400" b="1" spc="-15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6" name="组合 35">
            <a:extLst>
              <a:ext uri="{FF2B5EF4-FFF2-40B4-BE49-F238E27FC236}">
                <a16:creationId xmlns:a16="http://schemas.microsoft.com/office/drawing/2014/main" xmlns="" id="{430181C5-1AFF-41BE-83E8-C693690B1BF2}"/>
              </a:ext>
            </a:extLst>
          </p:cNvPr>
          <p:cNvGrpSpPr/>
          <p:nvPr/>
        </p:nvGrpSpPr>
        <p:grpSpPr>
          <a:xfrm>
            <a:off x="6632519" y="4989870"/>
            <a:ext cx="1847883" cy="1647902"/>
            <a:chOff x="3189015" y="1672109"/>
            <a:chExt cx="1776423" cy="1584176"/>
          </a:xfrm>
          <a:effectLst>
            <a:outerShdw blurRad="50800" dist="38100" dir="2700000" algn="tl" rotWithShape="0">
              <a:prstClr val="black">
                <a:alpha val="20000"/>
              </a:prstClr>
            </a:outerShdw>
          </a:effectLst>
        </p:grpSpPr>
        <p:sp>
          <p:nvSpPr>
            <p:cNvPr id="37" name="íṡľíḍè-Rectangle 17">
              <a:extLst>
                <a:ext uri="{FF2B5EF4-FFF2-40B4-BE49-F238E27FC236}">
                  <a16:creationId xmlns:a16="http://schemas.microsoft.com/office/drawing/2014/main" xmlns="" id="{B23FCAA8-DB35-47B0-AD17-E4DF86F4E73A}"/>
                </a:ext>
              </a:extLst>
            </p:cNvPr>
            <p:cNvSpPr/>
            <p:nvPr/>
          </p:nvSpPr>
          <p:spPr>
            <a:xfrm>
              <a:off x="3189015" y="1672109"/>
              <a:ext cx="1776423" cy="1584176"/>
            </a:xfrm>
            <a:prstGeom prst="rect">
              <a:avLst/>
            </a:prstGeom>
            <a:solidFill>
              <a:schemeClr val="accent2"/>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38" name="文本框 37">
              <a:extLst>
                <a:ext uri="{FF2B5EF4-FFF2-40B4-BE49-F238E27FC236}">
                  <a16:creationId xmlns:a16="http://schemas.microsoft.com/office/drawing/2014/main" xmlns="" id="{05AD7EC8-F731-4CB7-B0B8-6D0B79E59C3F}"/>
                </a:ext>
              </a:extLst>
            </p:cNvPr>
            <p:cNvSpPr txBox="1"/>
            <p:nvPr/>
          </p:nvSpPr>
          <p:spPr>
            <a:xfrm>
              <a:off x="3466669" y="2668462"/>
              <a:ext cx="1221114" cy="359452"/>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CNVD</a:t>
              </a:r>
              <a:r>
                <a:rPr lang="zh-CN" altLang="en-US" sz="2000" b="1" dirty="0">
                  <a:solidFill>
                    <a:prstClr val="white"/>
                  </a:solidFill>
                  <a:latin typeface="微软雅黑"/>
                  <a:ea typeface="微软雅黑"/>
                </a:rPr>
                <a:t>等</a:t>
              </a:r>
            </a:p>
          </p:txBody>
        </p:sp>
        <p:grpSp>
          <p:nvGrpSpPr>
            <p:cNvPr id="39" name="Group 28">
              <a:extLst>
                <a:ext uri="{FF2B5EF4-FFF2-40B4-BE49-F238E27FC236}">
                  <a16:creationId xmlns:a16="http://schemas.microsoft.com/office/drawing/2014/main" xmlns="" id="{A2067A43-3589-4981-92F0-8EDB6A200242}"/>
                </a:ext>
              </a:extLst>
            </p:cNvPr>
            <p:cNvGrpSpPr/>
            <p:nvPr/>
          </p:nvGrpSpPr>
          <p:grpSpPr>
            <a:xfrm>
              <a:off x="3820444" y="1953405"/>
              <a:ext cx="513562" cy="525502"/>
              <a:chOff x="2308225" y="2935287"/>
              <a:chExt cx="273050" cy="279400"/>
            </a:xfrm>
            <a:solidFill>
              <a:schemeClr val="bg1"/>
            </a:solidFill>
          </p:grpSpPr>
          <p:sp>
            <p:nvSpPr>
              <p:cNvPr id="40" name="Freeform: Shape 29">
                <a:extLst>
                  <a:ext uri="{FF2B5EF4-FFF2-40B4-BE49-F238E27FC236}">
                    <a16:creationId xmlns:a16="http://schemas.microsoft.com/office/drawing/2014/main" xmlns="" id="{0C641401-89C9-44C2-8CC1-DA06CD9EE4F3}"/>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41" name="Freeform: Shape 30">
                <a:extLst>
                  <a:ext uri="{FF2B5EF4-FFF2-40B4-BE49-F238E27FC236}">
                    <a16:creationId xmlns:a16="http://schemas.microsoft.com/office/drawing/2014/main" xmlns="" id="{F69130B8-7FCD-4635-9BD7-39C35F825D2D}"/>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34335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animEffect transition="in" filter="fade">
                                      <p:cBhvr>
                                        <p:cTn id="25" dur="500"/>
                                        <p:tgtEl>
                                          <p:spTgt spid="90"/>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fltVal val="0"/>
                                          </p:val>
                                        </p:tav>
                                        <p:tav tm="100000">
                                          <p:val>
                                            <p:strVal val="#ppt_h"/>
                                          </p:val>
                                        </p:tav>
                                      </p:tavLst>
                                    </p:anim>
                                    <p:animEffect transition="in" filter="fade">
                                      <p:cBhvr>
                                        <p:cTn id="31" dur="500"/>
                                        <p:tgtEl>
                                          <p:spTgt spid="24"/>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956767" y="952029"/>
            <a:ext cx="11233248" cy="3888432"/>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59981" y="2176165"/>
              <a:ext cx="9449913" cy="2561597"/>
            </a:xfrm>
            <a:prstGeom prst="rect">
              <a:avLst/>
            </a:prstGeom>
          </p:spPr>
          <p:txBody>
            <a:bodyPr wrap="square">
              <a:spAutoFit/>
            </a:bodyPr>
            <a:lstStyle/>
            <a:p>
              <a:pPr>
                <a:lnSpc>
                  <a:spcPct val="150000"/>
                </a:lnSpc>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漏洞信息数据库，可以找到操作系统和应用程序的特定版本所包含的漏洞信息，甚至针对某些漏洞的专家建议、修复办法和专门的补丁程序。</a:t>
              </a:r>
              <a:b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POC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proof-of-concepts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，为观点提供证据）样本验证代码</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。极少的漏洞库还提供检测、测试漏洞的</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POC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5639" y="4192389"/>
            <a:ext cx="2520132" cy="2520132"/>
          </a:xfrm>
          <a:prstGeom prst="rect">
            <a:avLst/>
          </a:prstGeom>
        </p:spPr>
      </p:pic>
    </p:spTree>
    <p:extLst>
      <p:ext uri="{BB962C8B-B14F-4D97-AF65-F5344CB8AC3E}">
        <p14:creationId xmlns:p14="http://schemas.microsoft.com/office/powerpoint/2010/main" val="4977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596727" y="808013"/>
            <a:ext cx="11953328" cy="4320480"/>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59981" y="2176165"/>
              <a:ext cx="9449913" cy="2305438"/>
            </a:xfrm>
            <a:prstGeom prst="rect">
              <a:avLst/>
            </a:prstGeom>
          </p:spPr>
          <p:txBody>
            <a:bodyPr wrap="square">
              <a:spAutoFit/>
            </a:bodyPr>
            <a:lstStyle/>
            <a:p>
              <a:pPr algn="just">
                <a:lnSpc>
                  <a:spcPct val="150000"/>
                </a:lnSpc>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目前，许多国家建立了针对漏洞的应急响应机构，例如</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美国计算机应急反应小组</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US-CERT</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，中国的</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国家互联网应急中心</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CNCERT/CC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他们是软件漏洞数据的主要提供者或者漏洞库的主要维护者，并且提供了高风险的漏洞警报和专家建议。 </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21272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972991" y="2589610"/>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知识点一：漏洞概念 </a:t>
            </a:r>
            <a:endParaRPr lang="zh-CN" altLang="en-US" sz="6000" b="1" dirty="0"/>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531636" y="837929"/>
            <a:ext cx="1795479" cy="474140"/>
            <a:chOff x="5895319" y="837929"/>
            <a:chExt cx="106810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5895319" y="1312069"/>
              <a:ext cx="1068106"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6097903" y="837929"/>
              <a:ext cx="662946"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CVE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9" name="íṡľíḍè-Rectangle 17">
            <a:extLst>
              <a:ext uri="{FF2B5EF4-FFF2-40B4-BE49-F238E27FC236}">
                <a16:creationId xmlns:a16="http://schemas.microsoft.com/office/drawing/2014/main" xmlns="" id="{00B939A2-009B-4689-B224-B58D92305FE3}"/>
              </a:ext>
            </a:extLst>
          </p:cNvPr>
          <p:cNvSpPr/>
          <p:nvPr/>
        </p:nvSpPr>
        <p:spPr>
          <a:xfrm>
            <a:off x="1172791" y="2400261"/>
            <a:ext cx="9793659" cy="121605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400" kern="0" dirty="0">
                <a:solidFill>
                  <a:schemeClr val="tx1">
                    <a:lumMod val="75000"/>
                    <a:lumOff val="25000"/>
                  </a:schemeClr>
                </a:solidFill>
                <a:latin typeface="Arial"/>
                <a:ea typeface="微软雅黑"/>
              </a:rPr>
              <a:t>MITRE</a:t>
            </a:r>
            <a:r>
              <a:rPr lang="zh-CN" altLang="en-US" sz="2400" kern="0" dirty="0">
                <a:solidFill>
                  <a:schemeClr val="tx1">
                    <a:lumMod val="75000"/>
                    <a:lumOff val="25000"/>
                  </a:schemeClr>
                </a:solidFill>
                <a:latin typeface="Arial"/>
                <a:ea typeface="微软雅黑"/>
              </a:rPr>
              <a:t>是一个受美国资助的基于麻省理工学院科研机构形成的非赢利公司。</a:t>
            </a:r>
            <a:r>
              <a:rPr lang="en-US" altLang="zh-CN" sz="2400" kern="0" dirty="0">
                <a:solidFill>
                  <a:schemeClr val="tx1">
                    <a:lumMod val="75000"/>
                    <a:lumOff val="25000"/>
                  </a:schemeClr>
                </a:solidFill>
                <a:latin typeface="Arial"/>
                <a:ea typeface="微软雅黑"/>
              </a:rPr>
              <a:t>MITRE</a:t>
            </a:r>
            <a:r>
              <a:rPr lang="zh-CN" altLang="en-US" sz="2400" kern="0" dirty="0">
                <a:solidFill>
                  <a:schemeClr val="tx1">
                    <a:lumMod val="75000"/>
                    <a:lumOff val="25000"/>
                  </a:schemeClr>
                </a:solidFill>
                <a:latin typeface="Arial"/>
                <a:ea typeface="微软雅黑"/>
              </a:rPr>
              <a:t>公司建立的</a:t>
            </a:r>
            <a:r>
              <a:rPr lang="zh-CN" altLang="en-US" sz="2400" b="1" kern="0" dirty="0">
                <a:solidFill>
                  <a:schemeClr val="tx1">
                    <a:lumMod val="75000"/>
                    <a:lumOff val="25000"/>
                  </a:schemeClr>
                </a:solidFill>
                <a:latin typeface="Arial"/>
                <a:ea typeface="微软雅黑"/>
              </a:rPr>
              <a:t>通用漏洞列表</a:t>
            </a:r>
            <a:r>
              <a:rPr lang="en-US" altLang="zh-CN" sz="2400" b="1" kern="0" dirty="0">
                <a:solidFill>
                  <a:schemeClr val="tx1">
                    <a:lumMod val="75000"/>
                    <a:lumOff val="25000"/>
                  </a:schemeClr>
                </a:solidFill>
                <a:latin typeface="Arial"/>
                <a:ea typeface="微软雅黑"/>
              </a:rPr>
              <a:t>CVE</a:t>
            </a:r>
            <a:r>
              <a:rPr lang="en-US" altLang="zh-CN" sz="2400" kern="0" dirty="0">
                <a:solidFill>
                  <a:schemeClr val="tx1">
                    <a:lumMod val="75000"/>
                    <a:lumOff val="25000"/>
                  </a:schemeClr>
                </a:solidFill>
                <a:latin typeface="Arial"/>
                <a:ea typeface="微软雅黑"/>
              </a:rPr>
              <a:t>(Common Vulnerabilities and Exposures)</a:t>
            </a:r>
            <a:r>
              <a:rPr lang="zh-CN" altLang="en-US" sz="2400" kern="0" dirty="0">
                <a:solidFill>
                  <a:schemeClr val="tx1">
                    <a:lumMod val="75000"/>
                    <a:lumOff val="25000"/>
                  </a:schemeClr>
                </a:solidFill>
                <a:latin typeface="Arial"/>
                <a:ea typeface="微软雅黑"/>
              </a:rPr>
              <a:t>相当于软件漏洞的一个行业标准。</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0" name="íṡľíḍè-Rectangle 17">
            <a:extLst>
              <a:ext uri="{FF2B5EF4-FFF2-40B4-BE49-F238E27FC236}">
                <a16:creationId xmlns:a16="http://schemas.microsoft.com/office/drawing/2014/main" xmlns="" id="{5B959904-5BB5-4900-8D96-04726F3C7BFE}"/>
              </a:ext>
            </a:extLst>
          </p:cNvPr>
          <p:cNvSpPr/>
          <p:nvPr/>
        </p:nvSpPr>
        <p:spPr>
          <a:xfrm>
            <a:off x="1172791" y="1816125"/>
            <a:ext cx="208823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MITRE</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1" name="矩形 20">
            <a:extLst>
              <a:ext uri="{FF2B5EF4-FFF2-40B4-BE49-F238E27FC236}">
                <a16:creationId xmlns:a16="http://schemas.microsoft.com/office/drawing/2014/main" xmlns="" id="{8634D7C0-1330-4E03-A2DD-0B70D07B4AB5}"/>
              </a:ext>
            </a:extLst>
          </p:cNvPr>
          <p:cNvSpPr/>
          <p:nvPr/>
        </p:nvSpPr>
        <p:spPr>
          <a:xfrm>
            <a:off x="1172791" y="4192389"/>
            <a:ext cx="10099988" cy="2243050"/>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它</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实现了安全漏洞命名机制的规范化和标准化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每个漏洞确定了唯一的名称和标准化的描述，为不同漏洞库之间的信息录入及数据交换提供了统一的标识，使不同的漏洞库和安全工具更容易共享数据，成为评价相应入侵检测和漏洞扫描等工具和数据库的基准。</a:t>
            </a:r>
          </a:p>
        </p:txBody>
      </p:sp>
    </p:spTree>
    <p:extLst>
      <p:ext uri="{BB962C8B-B14F-4D97-AF65-F5344CB8AC3E}">
        <p14:creationId xmlns:p14="http://schemas.microsoft.com/office/powerpoint/2010/main" val="302924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531636" y="837929"/>
            <a:ext cx="1795479" cy="474140"/>
            <a:chOff x="5895319" y="837929"/>
            <a:chExt cx="106810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5895319" y="1312069"/>
              <a:ext cx="1068106"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6065480" y="837929"/>
              <a:ext cx="727792"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NVD</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íṡľíḍè-Rectangle 17">
            <a:extLst>
              <a:ext uri="{FF2B5EF4-FFF2-40B4-BE49-F238E27FC236}">
                <a16:creationId xmlns:a16="http://schemas.microsoft.com/office/drawing/2014/main" xmlns="" id="{2DEB210F-2F28-4EC8-B1BE-02038C797E38}"/>
              </a:ext>
            </a:extLst>
          </p:cNvPr>
          <p:cNvSpPr/>
          <p:nvPr/>
        </p:nvSpPr>
        <p:spPr>
          <a:xfrm>
            <a:off x="885593" y="2459794"/>
            <a:ext cx="11376430" cy="225408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是</a:t>
            </a:r>
            <a:r>
              <a:rPr lang="zh-CN" altLang="en-US" sz="2400" b="1" kern="0" dirty="0">
                <a:solidFill>
                  <a:schemeClr val="tx1">
                    <a:lumMod val="75000"/>
                    <a:lumOff val="25000"/>
                  </a:schemeClr>
                </a:solidFill>
                <a:latin typeface="Arial"/>
                <a:ea typeface="微软雅黑"/>
              </a:rPr>
              <a:t>美国国家标准与技术局</a:t>
            </a:r>
            <a:r>
              <a:rPr lang="en-US" altLang="zh-CN" sz="2400" b="1" kern="0" dirty="0">
                <a:solidFill>
                  <a:schemeClr val="tx1">
                    <a:lumMod val="75000"/>
                    <a:lumOff val="25000"/>
                  </a:schemeClr>
                </a:solidFill>
                <a:latin typeface="Arial"/>
                <a:ea typeface="微软雅黑"/>
              </a:rPr>
              <a:t>NIST</a:t>
            </a:r>
            <a:r>
              <a:rPr lang="zh-CN" altLang="en-US" sz="2400" kern="0" dirty="0">
                <a:solidFill>
                  <a:schemeClr val="tx1">
                    <a:lumMod val="75000"/>
                    <a:lumOff val="25000"/>
                  </a:schemeClr>
                </a:solidFill>
                <a:latin typeface="Arial"/>
                <a:ea typeface="微软雅黑"/>
              </a:rPr>
              <a:t>于</a:t>
            </a:r>
            <a:r>
              <a:rPr lang="en-US" altLang="zh-CN" sz="2400" kern="0" dirty="0">
                <a:solidFill>
                  <a:schemeClr val="tx1">
                    <a:lumMod val="75000"/>
                    <a:lumOff val="25000"/>
                  </a:schemeClr>
                </a:solidFill>
                <a:latin typeface="Arial"/>
                <a:ea typeface="微软雅黑"/>
              </a:rPr>
              <a:t>2005</a:t>
            </a:r>
            <a:r>
              <a:rPr lang="zh-CN" altLang="en-US" sz="2400" kern="0" dirty="0">
                <a:solidFill>
                  <a:schemeClr val="tx1">
                    <a:lumMod val="75000"/>
                    <a:lumOff val="25000"/>
                  </a:schemeClr>
                </a:solidFill>
                <a:latin typeface="Arial"/>
                <a:ea typeface="微软雅黑"/>
              </a:rPr>
              <a:t>年创建的。</a:t>
            </a:r>
            <a:endParaRPr lang="en-US" altLang="zh-CN" sz="2400" kern="0" dirty="0">
              <a:solidFill>
                <a:schemeClr val="tx1">
                  <a:lumMod val="75000"/>
                  <a:lumOff val="25000"/>
                </a:schemeClr>
              </a:solidFill>
              <a:latin typeface="Arial"/>
              <a:ea typeface="微软雅黑"/>
            </a:endParaRP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Arial"/>
                <a:ea typeface="微软雅黑"/>
              </a:rPr>
              <a:t>NVD</a:t>
            </a:r>
            <a:r>
              <a:rPr lang="zh-CN" altLang="en-US" sz="2400" kern="0" dirty="0">
                <a:solidFill>
                  <a:schemeClr val="tx1">
                    <a:lumMod val="75000"/>
                    <a:lumOff val="25000"/>
                  </a:schemeClr>
                </a:solidFill>
                <a:latin typeface="Arial"/>
                <a:ea typeface="微软雅黑"/>
              </a:rPr>
              <a:t>同时</a:t>
            </a:r>
            <a:r>
              <a:rPr lang="zh-CN" altLang="en-US" sz="2400" b="1" kern="0" dirty="0">
                <a:solidFill>
                  <a:schemeClr val="tx1">
                    <a:lumMod val="75000"/>
                    <a:lumOff val="25000"/>
                  </a:schemeClr>
                </a:solidFill>
                <a:latin typeface="Arial"/>
                <a:ea typeface="微软雅黑"/>
              </a:rPr>
              <a:t>收录三个漏洞数据库的信息，</a:t>
            </a:r>
            <a:r>
              <a:rPr lang="en-US" altLang="zh-CN" sz="2400" b="1" kern="0" dirty="0">
                <a:solidFill>
                  <a:schemeClr val="tx1">
                    <a:lumMod val="75000"/>
                    <a:lumOff val="25000"/>
                  </a:schemeClr>
                </a:solidFill>
                <a:latin typeface="Arial"/>
                <a:ea typeface="微软雅黑"/>
              </a:rPr>
              <a:t>CVE</a:t>
            </a:r>
            <a:r>
              <a:rPr lang="zh-CN" altLang="en-US" sz="2400" b="1" kern="0" dirty="0">
                <a:solidFill>
                  <a:schemeClr val="tx1">
                    <a:lumMod val="75000"/>
                    <a:lumOff val="25000"/>
                  </a:schemeClr>
                </a:solidFill>
                <a:latin typeface="Arial"/>
                <a:ea typeface="微软雅黑"/>
              </a:rPr>
              <a:t>漏洞公告，</a:t>
            </a:r>
            <a:r>
              <a:rPr lang="en-US" altLang="zh-CN" sz="2400" b="1" kern="0" dirty="0">
                <a:solidFill>
                  <a:schemeClr val="tx1">
                    <a:lumMod val="75000"/>
                    <a:lumOff val="25000"/>
                  </a:schemeClr>
                </a:solidFill>
                <a:latin typeface="Arial"/>
                <a:ea typeface="微软雅黑"/>
              </a:rPr>
              <a:t>US-CERT</a:t>
            </a:r>
            <a:r>
              <a:rPr lang="zh-CN" altLang="en-US" sz="2400" b="1" kern="0" dirty="0">
                <a:solidFill>
                  <a:schemeClr val="tx1">
                    <a:lumMod val="75000"/>
                    <a:lumOff val="25000"/>
                  </a:schemeClr>
                </a:solidFill>
                <a:latin typeface="Arial"/>
                <a:ea typeface="微软雅黑"/>
              </a:rPr>
              <a:t>漏洞公告，</a:t>
            </a:r>
            <a:r>
              <a:rPr lang="en-US" altLang="zh-CN" sz="2400" b="1" kern="0" dirty="0">
                <a:solidFill>
                  <a:schemeClr val="tx1">
                    <a:lumMod val="75000"/>
                    <a:lumOff val="25000"/>
                  </a:schemeClr>
                </a:solidFill>
                <a:latin typeface="Arial"/>
                <a:ea typeface="微软雅黑"/>
              </a:rPr>
              <a:t>US-CERT</a:t>
            </a:r>
            <a:r>
              <a:rPr lang="zh-CN" altLang="en-US" sz="2400" b="1" kern="0" dirty="0">
                <a:solidFill>
                  <a:schemeClr val="tx1">
                    <a:lumMod val="75000"/>
                    <a:lumOff val="25000"/>
                  </a:schemeClr>
                </a:solidFill>
                <a:latin typeface="Arial"/>
                <a:ea typeface="微软雅黑"/>
              </a:rPr>
              <a:t>安全警告</a:t>
            </a:r>
            <a:r>
              <a:rPr lang="zh-CN" altLang="en-US" sz="2400" kern="0" dirty="0">
                <a:solidFill>
                  <a:schemeClr val="tx1">
                    <a:lumMod val="75000"/>
                    <a:lumOff val="25000"/>
                  </a:schemeClr>
                </a:solidFill>
                <a:latin typeface="Arial"/>
                <a:ea typeface="微软雅黑"/>
              </a:rPr>
              <a:t>，也自己发布的漏洞公告和安全警告，</a:t>
            </a:r>
            <a:r>
              <a:rPr lang="zh-CN" altLang="en-US" sz="2400" b="1" kern="0" dirty="0">
                <a:solidFill>
                  <a:schemeClr val="tx1">
                    <a:lumMod val="75000"/>
                    <a:lumOff val="25000"/>
                  </a:schemeClr>
                </a:solidFill>
                <a:latin typeface="Arial"/>
                <a:ea typeface="微软雅黑"/>
              </a:rPr>
              <a:t>是目前世界上数据量最大，条目最多的漏洞数据库之一。</a:t>
            </a:r>
            <a:endParaRPr sz="2400" b="1" kern="0" dirty="0">
              <a:solidFill>
                <a:schemeClr val="tx1">
                  <a:lumMod val="75000"/>
                  <a:lumOff val="25000"/>
                </a:schemeClr>
              </a:solidFill>
              <a:latin typeface="Arial"/>
              <a:ea typeface="微软雅黑"/>
            </a:endParaRPr>
          </a:p>
        </p:txBody>
      </p:sp>
      <p:sp>
        <p:nvSpPr>
          <p:cNvPr id="9" name="íṡľíḍè-Rectangle 17">
            <a:extLst>
              <a:ext uri="{FF2B5EF4-FFF2-40B4-BE49-F238E27FC236}">
                <a16:creationId xmlns:a16="http://schemas.microsoft.com/office/drawing/2014/main" xmlns="" id="{2FB778AB-C9E6-47DA-9CB4-F1A36254B3DD}"/>
              </a:ext>
            </a:extLst>
          </p:cNvPr>
          <p:cNvSpPr/>
          <p:nvPr/>
        </p:nvSpPr>
        <p:spPr>
          <a:xfrm>
            <a:off x="885592" y="1672109"/>
            <a:ext cx="4714163" cy="779612"/>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美国国家漏洞数据库</a:t>
            </a:r>
            <a:r>
              <a:rPr lang="en-US" altLang="zh-CN" sz="2400" kern="0" dirty="0">
                <a:solidFill>
                  <a:prstClr val="white"/>
                </a:solidFill>
                <a:latin typeface="Arial"/>
                <a:ea typeface="微软雅黑"/>
              </a:rPr>
              <a:t>NVD</a:t>
            </a: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National Vulnerabilities Database</a:t>
            </a:r>
            <a:r>
              <a:rPr lang="zh-CN" altLang="en-US" sz="2000" kern="0" dirty="0">
                <a:solidFill>
                  <a:prstClr val="white"/>
                </a:solidFill>
                <a:latin typeface="Arial"/>
                <a:ea typeface="微软雅黑"/>
              </a:rPr>
              <a:t>）</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grpSp>
        <p:nvGrpSpPr>
          <p:cNvPr id="11" name="组合 10">
            <a:extLst>
              <a:ext uri="{FF2B5EF4-FFF2-40B4-BE49-F238E27FC236}">
                <a16:creationId xmlns:a16="http://schemas.microsoft.com/office/drawing/2014/main" xmlns="" id="{049F62E7-749C-4CD4-84CB-59D32C469FEF}"/>
              </a:ext>
            </a:extLst>
          </p:cNvPr>
          <p:cNvGrpSpPr/>
          <p:nvPr/>
        </p:nvGrpSpPr>
        <p:grpSpPr>
          <a:xfrm>
            <a:off x="3073742" y="5037652"/>
            <a:ext cx="2457894" cy="1647902"/>
            <a:chOff x="2965853" y="1672109"/>
            <a:chExt cx="2362844" cy="1584176"/>
          </a:xfrm>
          <a:effectLst>
            <a:outerShdw blurRad="50800" dist="38100" dir="2700000" algn="tl" rotWithShape="0">
              <a:prstClr val="black">
                <a:alpha val="20000"/>
              </a:prstClr>
            </a:outerShdw>
          </a:effectLst>
        </p:grpSpPr>
        <p:sp>
          <p:nvSpPr>
            <p:cNvPr id="12" name="íṡľíḍè-Rectangle 17">
              <a:extLst>
                <a:ext uri="{FF2B5EF4-FFF2-40B4-BE49-F238E27FC236}">
                  <a16:creationId xmlns:a16="http://schemas.microsoft.com/office/drawing/2014/main" xmlns="" id="{FF0BECCD-D5E5-4DC3-B117-EE32A79D48F5}"/>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xmlns="" id="{771E73BB-7B6A-451D-8ABD-DA9556AA94E1}"/>
                </a:ext>
              </a:extLst>
            </p:cNvPr>
            <p:cNvSpPr txBox="1"/>
            <p:nvPr/>
          </p:nvSpPr>
          <p:spPr>
            <a:xfrm>
              <a:off x="2965853" y="2622231"/>
              <a:ext cx="2362844" cy="384637"/>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CVE</a:t>
              </a:r>
              <a:r>
                <a:rPr lang="zh-CN" altLang="en-US" sz="2000" b="1" dirty="0">
                  <a:solidFill>
                    <a:prstClr val="white"/>
                  </a:solidFill>
                  <a:latin typeface="微软雅黑"/>
                  <a:ea typeface="微软雅黑"/>
                </a:rPr>
                <a:t>漏洞公告</a:t>
              </a:r>
            </a:p>
          </p:txBody>
        </p:sp>
        <p:grpSp>
          <p:nvGrpSpPr>
            <p:cNvPr id="14" name="Group 28">
              <a:extLst>
                <a:ext uri="{FF2B5EF4-FFF2-40B4-BE49-F238E27FC236}">
                  <a16:creationId xmlns:a16="http://schemas.microsoft.com/office/drawing/2014/main" xmlns="" id="{686172E6-8E6F-4454-99D1-9E8FE13FA834}"/>
                </a:ext>
              </a:extLst>
            </p:cNvPr>
            <p:cNvGrpSpPr/>
            <p:nvPr/>
          </p:nvGrpSpPr>
          <p:grpSpPr>
            <a:xfrm>
              <a:off x="3820444" y="1953405"/>
              <a:ext cx="513562" cy="525502"/>
              <a:chOff x="2308225" y="2935287"/>
              <a:chExt cx="273050" cy="279400"/>
            </a:xfrm>
            <a:solidFill>
              <a:schemeClr val="bg1"/>
            </a:solidFill>
          </p:grpSpPr>
          <p:sp>
            <p:nvSpPr>
              <p:cNvPr id="15" name="Freeform: Shape 29">
                <a:extLst>
                  <a:ext uri="{FF2B5EF4-FFF2-40B4-BE49-F238E27FC236}">
                    <a16:creationId xmlns:a16="http://schemas.microsoft.com/office/drawing/2014/main" xmlns="" id="{9C332A16-B0F1-45C9-8B25-768A7CFE0958}"/>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16" name="Freeform: Shape 30">
                <a:extLst>
                  <a:ext uri="{FF2B5EF4-FFF2-40B4-BE49-F238E27FC236}">
                    <a16:creationId xmlns:a16="http://schemas.microsoft.com/office/drawing/2014/main" xmlns="" id="{AEB73608-147C-4885-B15D-4D216A2C3199}"/>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17" name="组合 16">
            <a:extLst>
              <a:ext uri="{FF2B5EF4-FFF2-40B4-BE49-F238E27FC236}">
                <a16:creationId xmlns:a16="http://schemas.microsoft.com/office/drawing/2014/main" xmlns="" id="{282C5066-17A7-4440-A687-5EFCCE0F29D9}"/>
              </a:ext>
            </a:extLst>
          </p:cNvPr>
          <p:cNvGrpSpPr/>
          <p:nvPr/>
        </p:nvGrpSpPr>
        <p:grpSpPr>
          <a:xfrm>
            <a:off x="5153764" y="5037652"/>
            <a:ext cx="2461795" cy="1668091"/>
            <a:chOff x="2825753" y="1672109"/>
            <a:chExt cx="2366594" cy="1603584"/>
          </a:xfrm>
          <a:effectLst>
            <a:outerShdw blurRad="50800" dist="38100" dir="2700000" algn="tl" rotWithShape="0">
              <a:prstClr val="black">
                <a:alpha val="20000"/>
              </a:prstClr>
            </a:outerShdw>
          </a:effectLst>
        </p:grpSpPr>
        <p:sp>
          <p:nvSpPr>
            <p:cNvPr id="18" name="íṡľíḍè-Rectangle 17">
              <a:extLst>
                <a:ext uri="{FF2B5EF4-FFF2-40B4-BE49-F238E27FC236}">
                  <a16:creationId xmlns:a16="http://schemas.microsoft.com/office/drawing/2014/main" xmlns="" id="{20C2AD00-2ECD-45FA-837D-745F66928C00}"/>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xmlns="" id="{D6C13BC8-438A-4F31-AD37-18420497B0C7}"/>
                </a:ext>
              </a:extLst>
            </p:cNvPr>
            <p:cNvSpPr txBox="1"/>
            <p:nvPr/>
          </p:nvSpPr>
          <p:spPr>
            <a:xfrm>
              <a:off x="2825753" y="2595182"/>
              <a:ext cx="2366594" cy="68051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US-CERT</a:t>
              </a:r>
            </a:p>
            <a:p>
              <a:pPr algn="ctr" fontAlgn="auto">
                <a:spcBef>
                  <a:spcPts val="0"/>
                </a:spcBef>
                <a:spcAft>
                  <a:spcPts val="0"/>
                </a:spcAft>
              </a:pPr>
              <a:r>
                <a:rPr lang="zh-CN" altLang="en-US" sz="2000" b="1" dirty="0">
                  <a:solidFill>
                    <a:prstClr val="white"/>
                  </a:solidFill>
                  <a:latin typeface="微软雅黑"/>
                  <a:ea typeface="微软雅黑"/>
                </a:rPr>
                <a:t>漏洞公告</a:t>
              </a:r>
            </a:p>
          </p:txBody>
        </p:sp>
        <p:grpSp>
          <p:nvGrpSpPr>
            <p:cNvPr id="23" name="Group 28">
              <a:extLst>
                <a:ext uri="{FF2B5EF4-FFF2-40B4-BE49-F238E27FC236}">
                  <a16:creationId xmlns:a16="http://schemas.microsoft.com/office/drawing/2014/main" xmlns="" id="{3A5DD79E-D10E-458E-9D98-56A863DD46F2}"/>
                </a:ext>
              </a:extLst>
            </p:cNvPr>
            <p:cNvGrpSpPr/>
            <p:nvPr/>
          </p:nvGrpSpPr>
          <p:grpSpPr>
            <a:xfrm>
              <a:off x="3820444" y="1953405"/>
              <a:ext cx="513562" cy="525502"/>
              <a:chOff x="2308225" y="2935287"/>
              <a:chExt cx="273050" cy="279400"/>
            </a:xfrm>
            <a:solidFill>
              <a:schemeClr val="bg1"/>
            </a:solidFill>
          </p:grpSpPr>
          <p:sp>
            <p:nvSpPr>
              <p:cNvPr id="24" name="Freeform: Shape 29">
                <a:extLst>
                  <a:ext uri="{FF2B5EF4-FFF2-40B4-BE49-F238E27FC236}">
                    <a16:creationId xmlns:a16="http://schemas.microsoft.com/office/drawing/2014/main" xmlns="" id="{193B5D91-EDC7-465D-9DE9-2E843F1C9501}"/>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25" name="Freeform: Shape 30">
                <a:extLst>
                  <a:ext uri="{FF2B5EF4-FFF2-40B4-BE49-F238E27FC236}">
                    <a16:creationId xmlns:a16="http://schemas.microsoft.com/office/drawing/2014/main" xmlns="" id="{4D0623C6-F074-47E5-8553-A97793ACA86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6" name="组合 25">
            <a:extLst>
              <a:ext uri="{FF2B5EF4-FFF2-40B4-BE49-F238E27FC236}">
                <a16:creationId xmlns:a16="http://schemas.microsoft.com/office/drawing/2014/main" xmlns="" id="{EE3F291E-A25D-47CB-8E6B-EBE8A125D1ED}"/>
              </a:ext>
            </a:extLst>
          </p:cNvPr>
          <p:cNvGrpSpPr/>
          <p:nvPr/>
        </p:nvGrpSpPr>
        <p:grpSpPr>
          <a:xfrm>
            <a:off x="7761296" y="5037652"/>
            <a:ext cx="1847883" cy="1690573"/>
            <a:chOff x="3189015" y="1672109"/>
            <a:chExt cx="1776423" cy="1625197"/>
          </a:xfrm>
          <a:effectLst>
            <a:outerShdw blurRad="50800" dist="38100" dir="2700000" algn="tl" rotWithShape="0">
              <a:prstClr val="black">
                <a:alpha val="20000"/>
              </a:prstClr>
            </a:outerShdw>
          </a:effectLst>
        </p:grpSpPr>
        <p:sp>
          <p:nvSpPr>
            <p:cNvPr id="27" name="íṡľíḍè-Rectangle 17">
              <a:extLst>
                <a:ext uri="{FF2B5EF4-FFF2-40B4-BE49-F238E27FC236}">
                  <a16:creationId xmlns:a16="http://schemas.microsoft.com/office/drawing/2014/main" xmlns="" id="{E66B262D-4F03-4CFE-A71D-81D78B3F381A}"/>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8" name="文本框 27">
              <a:extLst>
                <a:ext uri="{FF2B5EF4-FFF2-40B4-BE49-F238E27FC236}">
                  <a16:creationId xmlns:a16="http://schemas.microsoft.com/office/drawing/2014/main" xmlns="" id="{783A15D2-2438-4E71-9392-A667E7258435}"/>
                </a:ext>
              </a:extLst>
            </p:cNvPr>
            <p:cNvSpPr txBox="1"/>
            <p:nvPr/>
          </p:nvSpPr>
          <p:spPr>
            <a:xfrm>
              <a:off x="3503854" y="2616795"/>
              <a:ext cx="1248261" cy="68051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US-CERT</a:t>
              </a:r>
              <a:r>
                <a:rPr lang="zh-CN" altLang="en-US" sz="2000" b="1" dirty="0">
                  <a:solidFill>
                    <a:prstClr val="white"/>
                  </a:solidFill>
                  <a:latin typeface="微软雅黑"/>
                  <a:ea typeface="微软雅黑"/>
                </a:rPr>
                <a:t>安全警告</a:t>
              </a:r>
            </a:p>
          </p:txBody>
        </p:sp>
        <p:grpSp>
          <p:nvGrpSpPr>
            <p:cNvPr id="29" name="Group 28">
              <a:extLst>
                <a:ext uri="{FF2B5EF4-FFF2-40B4-BE49-F238E27FC236}">
                  <a16:creationId xmlns:a16="http://schemas.microsoft.com/office/drawing/2014/main" xmlns="" id="{C10E9017-B6C3-4290-890A-C097BC1B694B}"/>
                </a:ext>
              </a:extLst>
            </p:cNvPr>
            <p:cNvGrpSpPr/>
            <p:nvPr/>
          </p:nvGrpSpPr>
          <p:grpSpPr>
            <a:xfrm>
              <a:off x="3820444" y="1953405"/>
              <a:ext cx="513562" cy="525502"/>
              <a:chOff x="2308225" y="2935287"/>
              <a:chExt cx="273050" cy="279400"/>
            </a:xfrm>
            <a:solidFill>
              <a:schemeClr val="bg1"/>
            </a:solidFill>
          </p:grpSpPr>
          <p:sp>
            <p:nvSpPr>
              <p:cNvPr id="30" name="Freeform: Shape 29">
                <a:extLst>
                  <a:ext uri="{FF2B5EF4-FFF2-40B4-BE49-F238E27FC236}">
                    <a16:creationId xmlns:a16="http://schemas.microsoft.com/office/drawing/2014/main" xmlns="" id="{CD93AC6A-908D-4A85-A699-DE3FDE58A554}"/>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1" name="Freeform: Shape 30">
                <a:extLst>
                  <a:ext uri="{FF2B5EF4-FFF2-40B4-BE49-F238E27FC236}">
                    <a16:creationId xmlns:a16="http://schemas.microsoft.com/office/drawing/2014/main" xmlns="" id="{E14AE3C4-8E9B-48F1-82C3-9A477342F6D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348546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531636" y="837929"/>
            <a:ext cx="1795479" cy="474140"/>
            <a:chOff x="5895319" y="837929"/>
            <a:chExt cx="106810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5895319" y="1312069"/>
              <a:ext cx="1068106"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902891" y="837929"/>
              <a:ext cx="105297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CNNVD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íṡľíḍè-Rectangle 17">
            <a:extLst>
              <a:ext uri="{FF2B5EF4-FFF2-40B4-BE49-F238E27FC236}">
                <a16:creationId xmlns:a16="http://schemas.microsoft.com/office/drawing/2014/main" xmlns="" id="{2DEB210F-2F28-4EC8-B1BE-02038C797E38}"/>
              </a:ext>
            </a:extLst>
          </p:cNvPr>
          <p:cNvSpPr/>
          <p:nvPr/>
        </p:nvSpPr>
        <p:spPr>
          <a:xfrm>
            <a:off x="1137204" y="3112269"/>
            <a:ext cx="10584342" cy="220110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隶属于</a:t>
            </a:r>
            <a:r>
              <a:rPr lang="zh-CN" altLang="en-US" sz="2400" b="1" kern="0" dirty="0">
                <a:solidFill>
                  <a:schemeClr val="tx1">
                    <a:lumMod val="75000"/>
                    <a:lumOff val="25000"/>
                  </a:schemeClr>
                </a:solidFill>
                <a:latin typeface="Arial"/>
                <a:ea typeface="微软雅黑"/>
              </a:rPr>
              <a:t>中国信息安全测评中心</a:t>
            </a:r>
            <a:r>
              <a:rPr lang="zh-CN" altLang="en-US" sz="2400" kern="0" dirty="0">
                <a:solidFill>
                  <a:schemeClr val="tx1">
                    <a:lumMod val="75000"/>
                    <a:lumOff val="25000"/>
                  </a:schemeClr>
                </a:solidFill>
                <a:latin typeface="Arial"/>
                <a:ea typeface="微软雅黑"/>
              </a:rPr>
              <a:t>，是中国信息安全测评中心为切实履行漏洞分析和风险评估的职能，负责建设运维的国家级信息安全漏洞库，为我国信息安全保障提供基础服务。 </a:t>
            </a:r>
            <a:endParaRPr sz="2400" b="1" kern="0" dirty="0">
              <a:solidFill>
                <a:schemeClr val="tx1">
                  <a:lumMod val="75000"/>
                  <a:lumOff val="25000"/>
                </a:schemeClr>
              </a:solidFill>
              <a:latin typeface="Arial"/>
              <a:ea typeface="微软雅黑"/>
            </a:endParaRPr>
          </a:p>
        </p:txBody>
      </p:sp>
      <p:sp>
        <p:nvSpPr>
          <p:cNvPr id="9" name="íṡľíḍè-Rectangle 17">
            <a:extLst>
              <a:ext uri="{FF2B5EF4-FFF2-40B4-BE49-F238E27FC236}">
                <a16:creationId xmlns:a16="http://schemas.microsoft.com/office/drawing/2014/main" xmlns="" id="{2FB778AB-C9E6-47DA-9CB4-F1A36254B3DD}"/>
              </a:ext>
            </a:extLst>
          </p:cNvPr>
          <p:cNvSpPr/>
          <p:nvPr/>
        </p:nvSpPr>
        <p:spPr>
          <a:xfrm>
            <a:off x="1137203" y="2073021"/>
            <a:ext cx="4967719" cy="1031175"/>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中国国家信息安全漏洞库</a:t>
            </a:r>
            <a:r>
              <a:rPr lang="en-US" altLang="zh-CN" sz="2400" kern="0" dirty="0">
                <a:solidFill>
                  <a:prstClr val="white"/>
                </a:solidFill>
                <a:latin typeface="Arial"/>
                <a:ea typeface="微软雅黑"/>
              </a:rPr>
              <a:t>CNNVD</a:t>
            </a: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China National Vulnerability Database of Information Security</a:t>
            </a:r>
            <a:r>
              <a:rPr lang="zh-CN" altLang="en-US" sz="2000" kern="0" dirty="0">
                <a:solidFill>
                  <a:prstClr val="white"/>
                </a:solidFill>
                <a:latin typeface="Arial"/>
                <a:ea typeface="微软雅黑"/>
              </a:rPr>
              <a:t>）</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62883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BC6DA66-F5A8-48C3-9787-D124DAF32284}"/>
              </a:ext>
            </a:extLst>
          </p:cNvPr>
          <p:cNvPicPr>
            <a:picLocks noChangeAspect="1" noChangeArrowheads="1"/>
          </p:cNvPicPr>
          <p:nvPr/>
        </p:nvPicPr>
        <p:blipFill>
          <a:blip r:embed="rId3"/>
          <a:srcRect/>
          <a:stretch>
            <a:fillRect/>
          </a:stretch>
        </p:blipFill>
        <p:spPr bwMode="auto">
          <a:xfrm>
            <a:off x="1316807" y="663997"/>
            <a:ext cx="10127690" cy="5832648"/>
          </a:xfrm>
          <a:prstGeom prst="rect">
            <a:avLst/>
          </a:prstGeom>
          <a:noFill/>
          <a:ln w="9525">
            <a:noFill/>
            <a:miter lim="800000"/>
            <a:headEnd/>
            <a:tailEnd/>
          </a:ln>
          <a:effectLst/>
        </p:spPr>
      </p:pic>
    </p:spTree>
    <p:extLst>
      <p:ext uri="{BB962C8B-B14F-4D97-AF65-F5344CB8AC3E}">
        <p14:creationId xmlns:p14="http://schemas.microsoft.com/office/powerpoint/2010/main" val="396854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531636" y="837929"/>
            <a:ext cx="1795479" cy="474140"/>
            <a:chOff x="5895319" y="837929"/>
            <a:chExt cx="106810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5895319" y="1312069"/>
              <a:ext cx="1068106"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977272" y="837929"/>
              <a:ext cx="904208"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CNVD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7" name="组合 6">
            <a:extLst>
              <a:ext uri="{FF2B5EF4-FFF2-40B4-BE49-F238E27FC236}">
                <a16:creationId xmlns:a16="http://schemas.microsoft.com/office/drawing/2014/main" xmlns="" id="{67FAE819-0014-418F-ACEE-4B8CFC146C7A}"/>
              </a:ext>
            </a:extLst>
          </p:cNvPr>
          <p:cNvGrpSpPr/>
          <p:nvPr/>
        </p:nvGrpSpPr>
        <p:grpSpPr>
          <a:xfrm>
            <a:off x="965982" y="1600101"/>
            <a:ext cx="10926785" cy="4116931"/>
            <a:chOff x="1263230" y="1989440"/>
            <a:chExt cx="10332290" cy="3485042"/>
          </a:xfrm>
        </p:grpSpPr>
        <p:sp>
          <p:nvSpPr>
            <p:cNvPr id="10" name="矩形: 圆角 9">
              <a:extLst>
                <a:ext uri="{FF2B5EF4-FFF2-40B4-BE49-F238E27FC236}">
                  <a16:creationId xmlns:a16="http://schemas.microsoft.com/office/drawing/2014/main" xmlns="" id="{F6F41619-9D87-4D79-941F-814604709957}"/>
                </a:ext>
              </a:extLst>
            </p:cNvPr>
            <p:cNvSpPr/>
            <p:nvPr/>
          </p:nvSpPr>
          <p:spPr>
            <a:xfrm>
              <a:off x="1263230" y="1989440"/>
              <a:ext cx="10332290" cy="3485042"/>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xmlns="" id="{B2BB4394-9706-465B-B600-8A5E4783A54D}"/>
                </a:ext>
              </a:extLst>
            </p:cNvPr>
            <p:cNvSpPr/>
            <p:nvPr/>
          </p:nvSpPr>
          <p:spPr>
            <a:xfrm>
              <a:off x="1679726" y="2443279"/>
              <a:ext cx="9106304" cy="2367580"/>
            </a:xfrm>
            <a:prstGeom prst="rect">
              <a:avLst/>
            </a:prstGeom>
          </p:spPr>
          <p:txBody>
            <a:bodyPr wrap="square">
              <a:spAutoFit/>
            </a:bodyPr>
            <a:lstStyle/>
            <a:p>
              <a:pPr>
                <a:lnSpc>
                  <a:spcPct val="15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国家互联网应急中心（</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CNCERT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CNCERT/CC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）成立于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1999</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月。</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国家信息安全漏洞共享平台</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CNVD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China National Vulnerability Database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CNCERT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联合国内重要信息系统单位、基础电信运营商、网络安全厂商建立的信息安全漏洞信息共享知识库，致力于建立国家统一的信息安全漏洞收集、发布、验证、分析等应急处理体系。</a:t>
              </a:r>
            </a:p>
          </p:txBody>
        </p:sp>
      </p:grpSp>
      <p:pic>
        <p:nvPicPr>
          <p:cNvPr id="12" name="图片 11">
            <a:extLst>
              <a:ext uri="{FF2B5EF4-FFF2-40B4-BE49-F238E27FC236}">
                <a16:creationId xmlns:a16="http://schemas.microsoft.com/office/drawing/2014/main" xmlns="" id="{58B4CCFF-258F-4396-B000-3F76A430A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7727" y="4807064"/>
            <a:ext cx="2168950" cy="2168950"/>
          </a:xfrm>
          <a:prstGeom prst="rect">
            <a:avLst/>
          </a:prstGeom>
        </p:spPr>
      </p:pic>
    </p:spTree>
    <p:extLst>
      <p:ext uri="{BB962C8B-B14F-4D97-AF65-F5344CB8AC3E}">
        <p14:creationId xmlns:p14="http://schemas.microsoft.com/office/powerpoint/2010/main" val="396476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394486" y="837929"/>
            <a:ext cx="2069799" cy="474140"/>
            <a:chOff x="5813729" y="837929"/>
            <a:chExt cx="1231295"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5813729" y="1312069"/>
              <a:ext cx="1231295"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13729" y="837929"/>
              <a:ext cx="1231295"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其他漏洞库</a:t>
              </a:r>
            </a:p>
          </p:txBody>
        </p:sp>
      </p:grpSp>
      <p:grpSp>
        <p:nvGrpSpPr>
          <p:cNvPr id="14" name="组合 13">
            <a:extLst>
              <a:ext uri="{FF2B5EF4-FFF2-40B4-BE49-F238E27FC236}">
                <a16:creationId xmlns:a16="http://schemas.microsoft.com/office/drawing/2014/main" xmlns="" id="{04AFDF9D-6A12-4F2E-BF0A-7F7C5231A4F1}"/>
              </a:ext>
            </a:extLst>
          </p:cNvPr>
          <p:cNvGrpSpPr/>
          <p:nvPr/>
        </p:nvGrpSpPr>
        <p:grpSpPr>
          <a:xfrm>
            <a:off x="4194768" y="1816125"/>
            <a:ext cx="4469213" cy="4447346"/>
            <a:chOff x="4461456" y="2584513"/>
            <a:chExt cx="3458752" cy="3441831"/>
          </a:xfrm>
          <a:effectLst>
            <a:outerShdw blurRad="50800" dist="38100" dir="2700000" algn="tl" rotWithShape="0">
              <a:prstClr val="black">
                <a:alpha val="20000"/>
              </a:prstClr>
            </a:outerShdw>
          </a:effectLst>
        </p:grpSpPr>
        <p:sp>
          <p:nvSpPr>
            <p:cNvPr id="15" name="ïṧḷïḓê-Straight Connector 4">
              <a:extLst>
                <a:ext uri="{FF2B5EF4-FFF2-40B4-BE49-F238E27FC236}">
                  <a16:creationId xmlns:a16="http://schemas.microsoft.com/office/drawing/2014/main" xmlns="" id="{FA72C944-859A-4D33-982F-66954224DAAB}"/>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16" name="ïṧḷïḓê-Straight Connector 5">
              <a:extLst>
                <a:ext uri="{FF2B5EF4-FFF2-40B4-BE49-F238E27FC236}">
                  <a16:creationId xmlns:a16="http://schemas.microsoft.com/office/drawing/2014/main" xmlns="" id="{6E7275DB-58BA-41BF-9010-7D1294D7CE62}"/>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17" name="i$liḋe-Straight Connector 6">
              <a:extLst>
                <a:ext uri="{FF2B5EF4-FFF2-40B4-BE49-F238E27FC236}">
                  <a16:creationId xmlns:a16="http://schemas.microsoft.com/office/drawing/2014/main" xmlns="" id="{61A30983-68EB-446C-AB40-A3ED70FFEDA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18" name="i$liḋe-Straight Connector 7">
              <a:extLst>
                <a:ext uri="{FF2B5EF4-FFF2-40B4-BE49-F238E27FC236}">
                  <a16:creationId xmlns:a16="http://schemas.microsoft.com/office/drawing/2014/main" xmlns="" id="{8D4FA54B-D60C-4C24-9107-CBB40C797E91}"/>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19" name="i$liḋe-Freeform: Shape 21">
              <a:extLst>
                <a:ext uri="{FF2B5EF4-FFF2-40B4-BE49-F238E27FC236}">
                  <a16:creationId xmlns:a16="http://schemas.microsoft.com/office/drawing/2014/main" xmlns="" id="{9C31F253-572D-4399-B9D4-3ABAF246F100}"/>
                </a:ext>
              </a:extLst>
            </p:cNvPr>
            <p:cNvSpPr/>
            <p:nvPr/>
          </p:nvSpPr>
          <p:spPr>
            <a:xfrm rot="18900000">
              <a:off x="4588527" y="2584513"/>
              <a:ext cx="1113450" cy="111345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20" name="i$liḋe-Freeform: Shape 26">
              <a:extLst>
                <a:ext uri="{FF2B5EF4-FFF2-40B4-BE49-F238E27FC236}">
                  <a16:creationId xmlns:a16="http://schemas.microsoft.com/office/drawing/2014/main" xmlns="" id="{EBC84D50-D458-48EF-BB31-6257760957D1}"/>
                </a:ext>
              </a:extLst>
            </p:cNvPr>
            <p:cNvSpPr/>
            <p:nvPr/>
          </p:nvSpPr>
          <p:spPr>
            <a:xfrm rot="18900000">
              <a:off x="6683892" y="2594675"/>
              <a:ext cx="1105031" cy="110503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21" name="i$liḋe-Freeform: Shape 29">
              <a:extLst>
                <a:ext uri="{FF2B5EF4-FFF2-40B4-BE49-F238E27FC236}">
                  <a16:creationId xmlns:a16="http://schemas.microsoft.com/office/drawing/2014/main" xmlns="" id="{8DE22182-52D5-4265-B451-10ADDE422E72}"/>
                </a:ext>
              </a:extLst>
            </p:cNvPr>
            <p:cNvSpPr/>
            <p:nvPr/>
          </p:nvSpPr>
          <p:spPr>
            <a:xfrm rot="18900000">
              <a:off x="6806756" y="4802738"/>
              <a:ext cx="1113452" cy="111345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22" name="i$liḋe-Freeform: Shape 32">
              <a:extLst>
                <a:ext uri="{FF2B5EF4-FFF2-40B4-BE49-F238E27FC236}">
                  <a16:creationId xmlns:a16="http://schemas.microsoft.com/office/drawing/2014/main" xmlns="" id="{1EA16DBD-5B74-4BCE-8B29-1D49B240750F}"/>
                </a:ext>
              </a:extLst>
            </p:cNvPr>
            <p:cNvSpPr/>
            <p:nvPr/>
          </p:nvSpPr>
          <p:spPr>
            <a:xfrm rot="18900000">
              <a:off x="4461456" y="4802739"/>
              <a:ext cx="1113450" cy="111345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23" name="文本框 22">
              <a:extLst>
                <a:ext uri="{FF2B5EF4-FFF2-40B4-BE49-F238E27FC236}">
                  <a16:creationId xmlns:a16="http://schemas.microsoft.com/office/drawing/2014/main" xmlns="" id="{A018C5C9-9720-4E7B-B890-D4494CBC393A}"/>
                </a:ext>
              </a:extLst>
            </p:cNvPr>
            <p:cNvSpPr txBox="1"/>
            <p:nvPr/>
          </p:nvSpPr>
          <p:spPr>
            <a:xfrm>
              <a:off x="4472064" y="3000006"/>
              <a:ext cx="1346372" cy="305690"/>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EDB</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漏洞库</a:t>
              </a:r>
            </a:p>
          </p:txBody>
        </p:sp>
        <p:sp>
          <p:nvSpPr>
            <p:cNvPr id="24" name="文本框 23">
              <a:extLst>
                <a:ext uri="{FF2B5EF4-FFF2-40B4-BE49-F238E27FC236}">
                  <a16:creationId xmlns:a16="http://schemas.microsoft.com/office/drawing/2014/main" xmlns="" id="{38B18EC8-5173-48AA-B918-0C69887C0829}"/>
                </a:ext>
              </a:extLst>
            </p:cNvPr>
            <p:cNvSpPr txBox="1"/>
            <p:nvPr/>
          </p:nvSpPr>
          <p:spPr>
            <a:xfrm>
              <a:off x="6626651" y="2753574"/>
              <a:ext cx="1269961" cy="78207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微软安全公告板和微软安全建议</a:t>
              </a:r>
            </a:p>
          </p:txBody>
        </p:sp>
        <p:sp>
          <p:nvSpPr>
            <p:cNvPr id="25" name="文本框 24">
              <a:extLst>
                <a:ext uri="{FF2B5EF4-FFF2-40B4-BE49-F238E27FC236}">
                  <a16:creationId xmlns:a16="http://schemas.microsoft.com/office/drawing/2014/main" xmlns="" id="{9813A158-30E6-4B87-8836-7ECB85BD9AC0}"/>
                </a:ext>
              </a:extLst>
            </p:cNvPr>
            <p:cNvSpPr txBox="1"/>
            <p:nvPr/>
          </p:nvSpPr>
          <p:spPr>
            <a:xfrm>
              <a:off x="4531899" y="5006083"/>
              <a:ext cx="992186" cy="102026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绿盟科技的中文安全漏洞库</a:t>
              </a:r>
              <a:b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xmlns="" id="{E7FFD786-C869-40B4-9DCE-3DB254B0E592}"/>
                </a:ext>
              </a:extLst>
            </p:cNvPr>
            <p:cNvSpPr txBox="1"/>
            <p:nvPr/>
          </p:nvSpPr>
          <p:spPr>
            <a:xfrm>
              <a:off x="6853898" y="4992431"/>
              <a:ext cx="1060139" cy="102026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启明星辰的中文安全公告库</a:t>
              </a:r>
              <a:b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i$liḋe-Freeform: Shape 35">
              <a:extLst>
                <a:ext uri="{FF2B5EF4-FFF2-40B4-BE49-F238E27FC236}">
                  <a16:creationId xmlns:a16="http://schemas.microsoft.com/office/drawing/2014/main" xmlns="" id="{96E04CE4-E6EF-4032-89B1-72016F4929C6}"/>
                </a:ext>
              </a:extLst>
            </p:cNvPr>
            <p:cNvSpPr/>
            <p:nvPr/>
          </p:nvSpPr>
          <p:spPr>
            <a:xfrm rot="18900000">
              <a:off x="5393168" y="3491002"/>
              <a:ext cx="1547887" cy="154788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28" name="文本框 27">
              <a:extLst>
                <a:ext uri="{FF2B5EF4-FFF2-40B4-BE49-F238E27FC236}">
                  <a16:creationId xmlns:a16="http://schemas.microsoft.com/office/drawing/2014/main" xmlns="" id="{693574D7-D7FE-43A3-BBE7-A51C21657B2B}"/>
                </a:ext>
              </a:extLst>
            </p:cNvPr>
            <p:cNvSpPr txBox="1"/>
            <p:nvPr/>
          </p:nvSpPr>
          <p:spPr>
            <a:xfrm>
              <a:off x="5520728" y="3678741"/>
              <a:ext cx="1411895" cy="125845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多个安全组织机构和企业也发布自己建立的漏洞库和漏洞公告信息。</a:t>
              </a:r>
            </a:p>
          </p:txBody>
        </p:sp>
      </p:grpSp>
    </p:spTree>
    <p:extLst>
      <p:ext uri="{BB962C8B-B14F-4D97-AF65-F5344CB8AC3E}">
        <p14:creationId xmlns:p14="http://schemas.microsoft.com/office/powerpoint/2010/main" val="164622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180903" y="3108493"/>
            <a:ext cx="885698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知识点三：第一个漏洞</a:t>
            </a:r>
            <a:endParaRPr lang="zh-CN" altLang="en-US" sz="60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72599" y="864695"/>
            <a:ext cx="10657184"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下面的程序演示了一个溢出漏洞，代码如下 </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1B98CB9-5931-4BF9-A538-8A1E648C8514}"/>
              </a:ext>
            </a:extLst>
          </p:cNvPr>
          <p:cNvSpPr/>
          <p:nvPr/>
        </p:nvSpPr>
        <p:spPr>
          <a:xfrm>
            <a:off x="2468935" y="1259691"/>
            <a:ext cx="6429375" cy="5589031"/>
          </a:xfrm>
          <a:prstGeom prst="rect">
            <a:avLst/>
          </a:prstGeom>
        </p:spPr>
        <p:txBody>
          <a:bodyPr>
            <a:spAutoFit/>
          </a:bodyPr>
          <a:lstStyle/>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printf</a:t>
            </a:r>
            <a:r>
              <a:rPr lang="en-US" altLang="zh-CN" sz="2400" b="1" kern="0" dirty="0">
                <a:latin typeface="Times New Roman" pitchFamily="18" charset="0"/>
                <a:ea typeface="宋体"/>
                <a:cs typeface="Times New Roman" pitchFamily="18" charset="0"/>
              </a:rPr>
              <a:t>(</a:t>
            </a:r>
            <a:r>
              <a:rPr lang="en-US" altLang="zh-CN" sz="2400" b="1" kern="0" dirty="0">
                <a:solidFill>
                  <a:srgbClr val="800000"/>
                </a:solidFill>
                <a:latin typeface="Times New Roman" pitchFamily="18" charset="0"/>
                <a:ea typeface="宋体"/>
                <a:cs typeface="Times New Roman" pitchFamily="18" charset="0"/>
              </a:rPr>
              <a:t>"why u r here?!\n"</a:t>
            </a: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exit(0);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buff[1];</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buff[2] =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main(</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argc</a:t>
            </a: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char</a:t>
            </a:r>
            <a:r>
              <a:rPr lang="en-US" altLang="zh-CN" sz="2400" b="1" kern="0" dirty="0">
                <a:latin typeface="Times New Roman" pitchFamily="18" charset="0"/>
                <a:ea typeface="宋体"/>
                <a:cs typeface="Times New Roman" pitchFamily="18" charset="0"/>
              </a:rPr>
              <a:t> * </a:t>
            </a:r>
            <a:r>
              <a:rPr lang="en-US" altLang="zh-CN" sz="2400" b="1" kern="0" dirty="0" err="1">
                <a:latin typeface="Times New Roman" pitchFamily="18" charset="0"/>
                <a:ea typeface="宋体"/>
                <a:cs typeface="Times New Roman" pitchFamily="18" charset="0"/>
              </a:rPr>
              <a:t>argv</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return</a:t>
            </a:r>
            <a:r>
              <a:rPr lang="en-US" altLang="zh-CN" sz="2400" b="1" kern="0" dirty="0">
                <a:latin typeface="Times New Roman" pitchFamily="18" charset="0"/>
                <a:ea typeface="宋体"/>
                <a:cs typeface="Times New Roman" pitchFamily="18" charset="0"/>
              </a:rPr>
              <a:t> 0;</a:t>
            </a:r>
            <a:endParaRPr lang="zh-CN" altLang="zh-CN" sz="2400" b="1" kern="100" dirty="0">
              <a:latin typeface="Times New Roman" pitchFamily="18" charset="0"/>
              <a:ea typeface="宋体"/>
              <a:cs typeface="Times New Roman" pitchFamily="18" charset="0"/>
            </a:endParaRPr>
          </a:p>
          <a:p>
            <a:pPr algn="just">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p:txBody>
      </p:sp>
      <p:grpSp>
        <p:nvGrpSpPr>
          <p:cNvPr id="4" name="组合 3">
            <a:extLst>
              <a:ext uri="{FF2B5EF4-FFF2-40B4-BE49-F238E27FC236}">
                <a16:creationId xmlns:a16="http://schemas.microsoft.com/office/drawing/2014/main" xmlns="" id="{3D075A3C-8E61-479D-A9C0-23347F9ACC9C}"/>
              </a:ext>
            </a:extLst>
          </p:cNvPr>
          <p:cNvGrpSpPr/>
          <p:nvPr/>
        </p:nvGrpSpPr>
        <p:grpSpPr>
          <a:xfrm>
            <a:off x="7611292" y="807763"/>
            <a:ext cx="2915579" cy="508861"/>
            <a:chOff x="1420106" y="1402730"/>
            <a:chExt cx="2915579" cy="508861"/>
          </a:xfrm>
          <a:effectLst>
            <a:outerShdw blurRad="50800" dist="38100" dir="2700000" algn="tl" rotWithShape="0">
              <a:prstClr val="black">
                <a:alpha val="20000"/>
              </a:prstClr>
            </a:outerShdw>
          </a:effectLst>
        </p:grpSpPr>
        <p:sp>
          <p:nvSpPr>
            <p:cNvPr id="5" name="Round Same Side Corner Rectangle 29">
              <a:extLst>
                <a:ext uri="{FF2B5EF4-FFF2-40B4-BE49-F238E27FC236}">
                  <a16:creationId xmlns:a16="http://schemas.microsoft.com/office/drawing/2014/main" xmlns="" id="{831E67EB-D73C-4D56-AC43-545236F2461F}"/>
                </a:ext>
              </a:extLst>
            </p:cNvPr>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6" name="Round Same Side Corner Rectangle 45">
              <a:extLst>
                <a:ext uri="{FF2B5EF4-FFF2-40B4-BE49-F238E27FC236}">
                  <a16:creationId xmlns:a16="http://schemas.microsoft.com/office/drawing/2014/main" xmlns="" id="{49BE17E9-C22E-4709-86A1-1F8242EB2FDD}"/>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Rectangle 62">
              <a:extLst>
                <a:ext uri="{FF2B5EF4-FFF2-40B4-BE49-F238E27FC236}">
                  <a16:creationId xmlns:a16="http://schemas.microsoft.com/office/drawing/2014/main" xmlns="" id="{E13859CB-2A7B-43C2-BF1C-8A1C08D081A6}"/>
                </a:ext>
              </a:extLst>
            </p:cNvPr>
            <p:cNvSpPr/>
            <p:nvPr/>
          </p:nvSpPr>
          <p:spPr>
            <a:xfrm>
              <a:off x="2053958" y="1402731"/>
              <a:ext cx="228172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漏洞示例</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8" name="Rectangle 62">
              <a:extLst>
                <a:ext uri="{FF2B5EF4-FFF2-40B4-BE49-F238E27FC236}">
                  <a16:creationId xmlns:a16="http://schemas.microsoft.com/office/drawing/2014/main" xmlns="" id="{D0CB37D3-6E9C-4350-A817-4848499C2307}"/>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a:t>
              </a:r>
            </a:p>
          </p:txBody>
        </p:sp>
      </p:grpSp>
    </p:spTree>
    <p:extLst>
      <p:ext uri="{BB962C8B-B14F-4D97-AF65-F5344CB8AC3E}">
        <p14:creationId xmlns:p14="http://schemas.microsoft.com/office/powerpoint/2010/main" val="423897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770667" y="880021"/>
            <a:ext cx="11317416" cy="45655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如程序所示，主函数将调用函数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，并没有调用</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why_here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函数，但是运行结果如下：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icture 2">
            <a:extLst>
              <a:ext uri="{FF2B5EF4-FFF2-40B4-BE49-F238E27FC236}">
                <a16:creationId xmlns:a16="http://schemas.microsoft.com/office/drawing/2014/main" xmlns="" id="{34C6C2A7-2B74-4E33-A62C-15928AB9A88C}"/>
              </a:ext>
            </a:extLst>
          </p:cNvPr>
          <p:cNvPicPr>
            <a:picLocks noChangeAspect="1" noChangeArrowheads="1"/>
          </p:cNvPicPr>
          <p:nvPr/>
        </p:nvPicPr>
        <p:blipFill>
          <a:blip r:embed="rId3"/>
          <a:srcRect/>
          <a:stretch>
            <a:fillRect/>
          </a:stretch>
        </p:blipFill>
        <p:spPr bwMode="auto">
          <a:xfrm>
            <a:off x="1279968" y="2140161"/>
            <a:ext cx="10298814" cy="2952328"/>
          </a:xfrm>
          <a:prstGeom prst="rect">
            <a:avLst/>
          </a:prstGeom>
          <a:noFill/>
          <a:ln w="9525">
            <a:noFill/>
            <a:miter lim="800000"/>
            <a:headEnd/>
            <a:tailEnd/>
          </a:ln>
        </p:spPr>
      </p:pic>
    </p:spTree>
    <p:extLst>
      <p:ext uri="{BB962C8B-B14F-4D97-AF65-F5344CB8AC3E}">
        <p14:creationId xmlns:p14="http://schemas.microsoft.com/office/powerpoint/2010/main" val="313643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72599" y="864695"/>
            <a:ext cx="10093851" cy="1129941"/>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在函数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中，所声明的数组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buff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长度为</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，但是由于没有对访问下标的值的校验，程序中对数组外的内存进行了读写，这是一个典型的溢出漏洞。</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xmlns="" id="{2273A538-6B46-4CC6-9A34-D28268D410DA}"/>
              </a:ext>
            </a:extLst>
          </p:cNvPr>
          <p:cNvGraphicFramePr>
            <a:graphicFrameLocks noGrp="1"/>
          </p:cNvGraphicFramePr>
          <p:nvPr>
            <p:extLst/>
          </p:nvPr>
        </p:nvGraphicFramePr>
        <p:xfrm>
          <a:off x="7596889" y="3093039"/>
          <a:ext cx="2015865" cy="1515999"/>
        </p:xfrm>
        <a:graphic>
          <a:graphicData uri="http://schemas.openxmlformats.org/drawingml/2006/table">
            <a:tbl>
              <a:tblPr/>
              <a:tblGrid>
                <a:gridCol w="2015865">
                  <a:extLst>
                    <a:ext uri="{9D8B030D-6E8A-4147-A177-3AD203B41FA5}">
                      <a16:colId xmlns:a16="http://schemas.microsoft.com/office/drawing/2014/main" xmlns="" val="20000"/>
                    </a:ext>
                  </a:extLst>
                </a:gridCol>
              </a:tblGrid>
              <a:tr h="360040">
                <a:tc>
                  <a:txBody>
                    <a:bodyPr/>
                    <a:lstStyle/>
                    <a:p>
                      <a:pPr algn="l">
                        <a:lnSpc>
                          <a:spcPct val="125000"/>
                        </a:lnSpc>
                        <a:spcAft>
                          <a:spcPts val="0"/>
                        </a:spcAft>
                      </a:pP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60040">
                <a:tc>
                  <a:txBody>
                    <a:bodyPr/>
                    <a:lstStyle/>
                    <a:p>
                      <a:pPr algn="l">
                        <a:lnSpc>
                          <a:spcPct val="125000"/>
                        </a:lnSpc>
                        <a:spcAft>
                          <a:spcPts val="0"/>
                        </a:spcAft>
                      </a:pPr>
                      <a:r>
                        <a:rPr lang="en-US" altLang="zh-CN" sz="2200" b="1" kern="100" dirty="0">
                          <a:latin typeface="Times New Roman" pitchFamily="18" charset="0"/>
                          <a:ea typeface="宋体"/>
                          <a:cs typeface="Times New Roman" pitchFamily="18" charset="0"/>
                        </a:rPr>
                        <a:t>Buff[0]</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60040">
                <a:tc>
                  <a:txBody>
                    <a:bodyPr/>
                    <a:lstStyle/>
                    <a:p>
                      <a:pPr algn="l">
                        <a:lnSpc>
                          <a:spcPct val="125000"/>
                        </a:lnSpc>
                        <a:spcAft>
                          <a:spcPts val="0"/>
                        </a:spcAft>
                      </a:pPr>
                      <a:r>
                        <a:rPr lang="en-US" altLang="zh-CN" sz="2200" b="1" kern="100" dirty="0">
                          <a:latin typeface="Times New Roman" pitchFamily="18" charset="0"/>
                          <a:ea typeface="宋体"/>
                          <a:cs typeface="Times New Roman" pitchFamily="18" charset="0"/>
                        </a:rPr>
                        <a:t>EBP</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60040">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2200" b="1" kern="0" dirty="0">
                          <a:solidFill>
                            <a:srgbClr val="0000FF"/>
                          </a:solidFill>
                          <a:latin typeface="Times New Roman" pitchFamily="18" charset="0"/>
                          <a:ea typeface="宋体"/>
                          <a:cs typeface="Times New Roman" pitchFamily="18" charset="0"/>
                        </a:rPr>
                        <a:t>返回地址</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6" name="表格 5">
            <a:extLst>
              <a:ext uri="{FF2B5EF4-FFF2-40B4-BE49-F238E27FC236}">
                <a16:creationId xmlns:a16="http://schemas.microsoft.com/office/drawing/2014/main" xmlns="" id="{FB974056-1495-45C9-B54C-D19E33DB854B}"/>
              </a:ext>
            </a:extLst>
          </p:cNvPr>
          <p:cNvGraphicFramePr>
            <a:graphicFrameLocks noGrp="1"/>
          </p:cNvGraphicFramePr>
          <p:nvPr>
            <p:extLst/>
          </p:nvPr>
        </p:nvGraphicFramePr>
        <p:xfrm>
          <a:off x="1244799" y="2824237"/>
          <a:ext cx="3672408" cy="2056257"/>
        </p:xfrm>
        <a:graphic>
          <a:graphicData uri="http://schemas.openxmlformats.org/drawingml/2006/table">
            <a:tbl>
              <a:tblPr/>
              <a:tblGrid>
                <a:gridCol w="3672408">
                  <a:extLst>
                    <a:ext uri="{9D8B030D-6E8A-4147-A177-3AD203B41FA5}">
                      <a16:colId xmlns:a16="http://schemas.microsoft.com/office/drawing/2014/main" xmlns="" val="20000"/>
                    </a:ext>
                  </a:extLst>
                </a:gridCol>
              </a:tblGrid>
              <a:tr h="1944217">
                <a:tc>
                  <a:txBody>
                    <a:bodyPr/>
                    <a:lstStyle/>
                    <a:p>
                      <a:pPr algn="l">
                        <a:lnSpc>
                          <a:spcPct val="125000"/>
                        </a:lnSpc>
                        <a:spcAft>
                          <a:spcPts val="0"/>
                        </a:spcAft>
                      </a:pPr>
                      <a:r>
                        <a:rPr lang="en-US" sz="2200" b="1" kern="0" dirty="0">
                          <a:solidFill>
                            <a:srgbClr val="0000FF"/>
                          </a:solidFill>
                          <a:latin typeface="Times New Roman" pitchFamily="18" charset="0"/>
                          <a:ea typeface="宋体"/>
                          <a:cs typeface="Times New Roman" pitchFamily="18" charset="0"/>
                        </a:rPr>
                        <a:t>void</a:t>
                      </a:r>
                      <a:r>
                        <a:rPr lang="en-US" sz="2200" b="1" kern="0" dirty="0">
                          <a:latin typeface="Times New Roman" pitchFamily="18" charset="0"/>
                          <a:ea typeface="宋体"/>
                          <a:cs typeface="Times New Roman" pitchFamily="18" charset="0"/>
                        </a:rPr>
                        <a:t> f()</a:t>
                      </a:r>
                      <a:endParaRPr lang="zh-CN" sz="2200" b="1" kern="100" dirty="0">
                        <a:latin typeface="Times New Roman" pitchFamily="18" charset="0"/>
                        <a:ea typeface="宋体"/>
                        <a:cs typeface="Times New Roman" pitchFamily="18" charset="0"/>
                      </a:endParaRPr>
                    </a:p>
                    <a:p>
                      <a:pPr algn="l">
                        <a:lnSpc>
                          <a:spcPct val="125000"/>
                        </a:lnSpc>
                        <a:spcAft>
                          <a:spcPts val="0"/>
                        </a:spcAft>
                      </a:pPr>
                      <a:r>
                        <a:rPr lang="en-US" sz="2200" b="1" kern="0" dirty="0">
                          <a:latin typeface="Times New Roman" pitchFamily="18" charset="0"/>
                          <a:ea typeface="宋体"/>
                          <a:cs typeface="Times New Roman" pitchFamily="18" charset="0"/>
                        </a:rPr>
                        <a:t>{    </a:t>
                      </a:r>
                    </a:p>
                    <a:p>
                      <a:pPr algn="l">
                        <a:lnSpc>
                          <a:spcPct val="125000"/>
                        </a:lnSpc>
                        <a:spcAft>
                          <a:spcPts val="0"/>
                        </a:spcAft>
                      </a:pPr>
                      <a:r>
                        <a:rPr lang="en-US" sz="2200" b="1" kern="0" dirty="0">
                          <a:latin typeface="Times New Roman" pitchFamily="18" charset="0"/>
                          <a:ea typeface="宋体"/>
                          <a:cs typeface="Times New Roman" pitchFamily="18" charset="0"/>
                        </a:rPr>
                        <a:t>       </a:t>
                      </a:r>
                      <a:r>
                        <a:rPr lang="en-US" sz="2200" b="1" kern="0" dirty="0" err="1">
                          <a:solidFill>
                            <a:srgbClr val="0000FF"/>
                          </a:solidFill>
                          <a:latin typeface="Times New Roman" pitchFamily="18" charset="0"/>
                          <a:ea typeface="宋体"/>
                          <a:cs typeface="Times New Roman" pitchFamily="18" charset="0"/>
                        </a:rPr>
                        <a:t>int</a:t>
                      </a:r>
                      <a:r>
                        <a:rPr lang="en-US" sz="2200" b="1" kern="0" dirty="0">
                          <a:latin typeface="Times New Roman" pitchFamily="18" charset="0"/>
                          <a:ea typeface="宋体"/>
                          <a:cs typeface="Times New Roman" pitchFamily="18" charset="0"/>
                        </a:rPr>
                        <a:t> buff[1];</a:t>
                      </a:r>
                      <a:endParaRPr lang="zh-CN" sz="2200" b="1" kern="100" dirty="0">
                        <a:latin typeface="Times New Roman" pitchFamily="18" charset="0"/>
                        <a:ea typeface="宋体"/>
                        <a:cs typeface="Times New Roman" pitchFamily="18" charset="0"/>
                      </a:endParaRPr>
                    </a:p>
                    <a:p>
                      <a:pPr algn="l">
                        <a:lnSpc>
                          <a:spcPct val="125000"/>
                        </a:lnSpc>
                        <a:spcAft>
                          <a:spcPts val="0"/>
                        </a:spcAft>
                      </a:pPr>
                      <a:r>
                        <a:rPr lang="en-US" sz="2200" b="1" kern="0" dirty="0">
                          <a:latin typeface="Times New Roman" pitchFamily="18" charset="0"/>
                          <a:ea typeface="宋体"/>
                          <a:cs typeface="Times New Roman" pitchFamily="18" charset="0"/>
                        </a:rPr>
                        <a:t>       buff[2] = (</a:t>
                      </a:r>
                      <a:r>
                        <a:rPr lang="en-US" sz="2200" b="1" kern="0" dirty="0" err="1">
                          <a:solidFill>
                            <a:srgbClr val="0000FF"/>
                          </a:solidFill>
                          <a:latin typeface="Times New Roman" pitchFamily="18" charset="0"/>
                          <a:ea typeface="宋体"/>
                          <a:cs typeface="Times New Roman" pitchFamily="18" charset="0"/>
                        </a:rPr>
                        <a:t>int</a:t>
                      </a:r>
                      <a:r>
                        <a:rPr lang="en-US" sz="2200" b="1" kern="0" dirty="0">
                          <a:latin typeface="Times New Roman" pitchFamily="18" charset="0"/>
                          <a:ea typeface="宋体"/>
                          <a:cs typeface="Times New Roman" pitchFamily="18" charset="0"/>
                        </a:rPr>
                        <a:t>)</a:t>
                      </a:r>
                      <a:r>
                        <a:rPr lang="en-US" sz="2200" b="1" kern="0" dirty="0" err="1">
                          <a:latin typeface="Times New Roman" pitchFamily="18" charset="0"/>
                          <a:ea typeface="宋体"/>
                          <a:cs typeface="Times New Roman" pitchFamily="18" charset="0"/>
                        </a:rPr>
                        <a:t>why_here</a:t>
                      </a:r>
                      <a:r>
                        <a:rPr lang="en-US" sz="2200" b="1" kern="0" dirty="0">
                          <a:latin typeface="Times New Roman" pitchFamily="18" charset="0"/>
                          <a:ea typeface="宋体"/>
                          <a:cs typeface="Times New Roman" pitchFamily="18" charset="0"/>
                        </a:rPr>
                        <a:t>;</a:t>
                      </a:r>
                      <a:endParaRPr lang="zh-CN" sz="2200" b="1" kern="100" dirty="0">
                        <a:latin typeface="Times New Roman" pitchFamily="18" charset="0"/>
                        <a:ea typeface="宋体"/>
                        <a:cs typeface="Times New Roman" pitchFamily="18" charset="0"/>
                      </a:endParaRPr>
                    </a:p>
                    <a:p>
                      <a:pPr algn="l">
                        <a:lnSpc>
                          <a:spcPct val="125000"/>
                        </a:lnSpc>
                        <a:spcAft>
                          <a:spcPts val="0"/>
                        </a:spcAft>
                      </a:pPr>
                      <a:r>
                        <a:rPr lang="en-US" sz="2200" b="1" kern="0" dirty="0">
                          <a:latin typeface="Times New Roman" pitchFamily="18" charset="0"/>
                          <a:ea typeface="宋体"/>
                          <a:cs typeface="Times New Roman" pitchFamily="18" charset="0"/>
                        </a:rPr>
                        <a:t>}</a:t>
                      </a:r>
                      <a:endParaRPr lang="zh-CN" sz="22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7" name="右箭头 1">
            <a:extLst>
              <a:ext uri="{FF2B5EF4-FFF2-40B4-BE49-F238E27FC236}">
                <a16:creationId xmlns:a16="http://schemas.microsoft.com/office/drawing/2014/main" xmlns="" id="{A6F19F9B-29DF-4E65-91D6-CFC82E7AF4EB}"/>
              </a:ext>
            </a:extLst>
          </p:cNvPr>
          <p:cNvSpPr/>
          <p:nvPr/>
        </p:nvSpPr>
        <p:spPr>
          <a:xfrm>
            <a:off x="5133231" y="3472309"/>
            <a:ext cx="936104" cy="432048"/>
          </a:xfrm>
          <a:prstGeom prst="rightArrow">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A9E7F56E-C5A8-4744-8D62-75D31C0DB37E}"/>
              </a:ext>
            </a:extLst>
          </p:cNvPr>
          <p:cNvSpPr/>
          <p:nvPr/>
        </p:nvSpPr>
        <p:spPr>
          <a:xfrm>
            <a:off x="6357367" y="3465775"/>
            <a:ext cx="787395" cy="438582"/>
          </a:xfrm>
          <a:prstGeom prst="rect">
            <a:avLst/>
          </a:prstGeom>
        </p:spPr>
        <p:txBody>
          <a:bodyPr wrap="none">
            <a:spAutoFit/>
          </a:bodyPr>
          <a:lstStyle/>
          <a:p>
            <a:pPr>
              <a:lnSpc>
                <a:spcPct val="125000"/>
              </a:lnSpc>
            </a:pPr>
            <a:r>
              <a:rPr lang="en-US" altLang="zh-CN" b="1" kern="100" dirty="0">
                <a:latin typeface="Times New Roman" pitchFamily="18" charset="0"/>
                <a:ea typeface="宋体"/>
                <a:cs typeface="Times New Roman" pitchFamily="18" charset="0"/>
              </a:rPr>
              <a:t>BUFF</a:t>
            </a:r>
            <a:endParaRPr lang="zh-CN" altLang="zh-CN" b="1" kern="100" dirty="0">
              <a:latin typeface="Times New Roman" pitchFamily="18" charset="0"/>
              <a:ea typeface="宋体"/>
              <a:cs typeface="Times New Roman" pitchFamily="18" charset="0"/>
            </a:endParaRPr>
          </a:p>
        </p:txBody>
      </p:sp>
      <p:cxnSp>
        <p:nvCxnSpPr>
          <p:cNvPr id="9" name="直接箭头连接符 8">
            <a:extLst>
              <a:ext uri="{FF2B5EF4-FFF2-40B4-BE49-F238E27FC236}">
                <a16:creationId xmlns:a16="http://schemas.microsoft.com/office/drawing/2014/main" xmlns="" id="{6E47D7E0-4F02-4A32-B9AB-C4D8D58BB1D7}"/>
              </a:ext>
            </a:extLst>
          </p:cNvPr>
          <p:cNvCxnSpPr/>
          <p:nvPr/>
        </p:nvCxnSpPr>
        <p:spPr>
          <a:xfrm>
            <a:off x="7164482" y="3685066"/>
            <a:ext cx="3600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50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892871" y="3051160"/>
            <a:ext cx="8136904" cy="1058442"/>
            <a:chOff x="4933525" y="2542866"/>
            <a:chExt cx="8136904"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首先</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841256"/>
              <a:ext cx="608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漏洞是计算机系统</a:t>
              </a:r>
              <a:r>
                <a:rPr lang="zh-CN" altLang="en-US" sz="2400" dirty="0">
                  <a:solidFill>
                    <a:srgbClr val="0050A3"/>
                  </a:solidFill>
                  <a:latin typeface="微软雅黑" pitchFamily="34" charset="-122"/>
                </a:rPr>
                <a:t>本身存在的缺陷；</a:t>
              </a:r>
              <a:endParaRPr lang="zh-CN" altLang="en-US" sz="1400" dirty="0">
                <a:solidFill>
                  <a:srgbClr val="0050A3"/>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892871" y="4321559"/>
            <a:ext cx="8136904" cy="1058442"/>
            <a:chOff x="4933525" y="2542866"/>
            <a:chExt cx="8136904" cy="105844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其次</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841255"/>
              <a:ext cx="608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漏洞的存在和利用都有一定的</a:t>
              </a:r>
              <a:r>
                <a:rPr lang="zh-CN" altLang="en-US" sz="2400" dirty="0">
                  <a:solidFill>
                    <a:srgbClr val="0050A3"/>
                  </a:solidFill>
                  <a:latin typeface="微软雅黑" pitchFamily="34" charset="-122"/>
                </a:rPr>
                <a:t>环境要求；</a:t>
              </a:r>
              <a:endParaRPr lang="zh-CN" altLang="en-US" sz="1400" dirty="0">
                <a:solidFill>
                  <a:srgbClr val="0050A3"/>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xmlns="" id="{80219672-DB02-464C-AA40-F0165E1F8E63}"/>
              </a:ext>
            </a:extLst>
          </p:cNvPr>
          <p:cNvGrpSpPr/>
          <p:nvPr/>
        </p:nvGrpSpPr>
        <p:grpSpPr>
          <a:xfrm>
            <a:off x="884238" y="624670"/>
            <a:ext cx="7481266" cy="508862"/>
            <a:chOff x="1420107" y="1402728"/>
            <a:chExt cx="1991645" cy="508862"/>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6D89567B-BAD7-4CCB-9353-249A86F54D3C}"/>
                </a:ext>
              </a:extLst>
            </p:cNvPr>
            <p:cNvSpPr/>
            <p:nvPr/>
          </p:nvSpPr>
          <p:spPr>
            <a:xfrm rot="5400000">
              <a:off x="1865178" y="1094965"/>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1" name="Round Same Side Corner Rectangle 45">
              <a:extLst>
                <a:ext uri="{FF2B5EF4-FFF2-40B4-BE49-F238E27FC236}">
                  <a16:creationId xmlns:a16="http://schemas.microsoft.com/office/drawing/2014/main" xmlns="" id="{D93DC8AA-286C-416A-994F-DAA8422A8F3D}"/>
                </a:ext>
              </a:extLst>
            </p:cNvPr>
            <p:cNvSpPr/>
            <p:nvPr/>
          </p:nvSpPr>
          <p:spPr>
            <a:xfrm rot="16200000">
              <a:off x="1234330" y="1588505"/>
              <a:ext cx="508861" cy="137308"/>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2" name="Rectangle 62">
              <a:extLst>
                <a:ext uri="{FF2B5EF4-FFF2-40B4-BE49-F238E27FC236}">
                  <a16:creationId xmlns:a16="http://schemas.microsoft.com/office/drawing/2014/main" xmlns="" id="{583588F4-7689-46F5-AB7C-469979355C63}"/>
                </a:ext>
              </a:extLst>
            </p:cNvPr>
            <p:cNvSpPr/>
            <p:nvPr/>
          </p:nvSpPr>
          <p:spPr>
            <a:xfrm>
              <a:off x="1552493" y="1402729"/>
              <a:ext cx="185925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漏洞也称为脆弱性</a:t>
              </a:r>
              <a:r>
                <a:rPr lang="en-US" altLang="zh-CN" sz="20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(Vulnerability)</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3" name="Rectangle 62">
              <a:extLst>
                <a:ext uri="{FF2B5EF4-FFF2-40B4-BE49-F238E27FC236}">
                  <a16:creationId xmlns:a16="http://schemas.microsoft.com/office/drawing/2014/main" xmlns="" id="{1C882EF0-6122-4DB7-9792-0152B9C2F686}"/>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文本框 23">
            <a:extLst>
              <a:ext uri="{FF2B5EF4-FFF2-40B4-BE49-F238E27FC236}">
                <a16:creationId xmlns:a16="http://schemas.microsoft.com/office/drawing/2014/main" xmlns="" id="{82F34F9C-D36B-4763-B811-38175C24E67B}"/>
              </a:ext>
            </a:extLst>
          </p:cNvPr>
          <p:cNvSpPr txBox="1"/>
          <p:nvPr/>
        </p:nvSpPr>
        <p:spPr>
          <a:xfrm>
            <a:off x="911694" y="1360989"/>
            <a:ext cx="10657184" cy="948994"/>
          </a:xfrm>
          <a:prstGeom prst="rect">
            <a:avLst/>
          </a:prstGeom>
          <a:noFill/>
        </p:spPr>
        <p:txBody>
          <a:bodyPr wrap="square" lIns="86376" tIns="43188" rIns="86376" bIns="43188"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是计算机系统的硬件、软件、协议在系统设计、具体实现、系统配置或安全策略上</a:t>
            </a:r>
            <a:r>
              <a:rPr lang="zh-CN" altLang="en-US" sz="28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存在的缺陷。</a:t>
            </a:r>
          </a:p>
        </p:txBody>
      </p:sp>
      <p:grpSp>
        <p:nvGrpSpPr>
          <p:cNvPr id="25" name="组合 24">
            <a:extLst>
              <a:ext uri="{FF2B5EF4-FFF2-40B4-BE49-F238E27FC236}">
                <a16:creationId xmlns:a16="http://schemas.microsoft.com/office/drawing/2014/main" xmlns="" id="{CD242A31-1A7C-4347-853B-EDE1E169FF15}"/>
              </a:ext>
            </a:extLst>
          </p:cNvPr>
          <p:cNvGrpSpPr/>
          <p:nvPr/>
        </p:nvGrpSpPr>
        <p:grpSpPr>
          <a:xfrm>
            <a:off x="1892871" y="5592552"/>
            <a:ext cx="9217024" cy="1058442"/>
            <a:chOff x="4933525" y="2542866"/>
            <a:chExt cx="9217024" cy="1058442"/>
          </a:xfrm>
        </p:grpSpPr>
        <p:sp>
          <p:nvSpPr>
            <p:cNvPr id="26" name="六边形 25">
              <a:extLst>
                <a:ext uri="{FF2B5EF4-FFF2-40B4-BE49-F238E27FC236}">
                  <a16:creationId xmlns:a16="http://schemas.microsoft.com/office/drawing/2014/main" xmlns="" id="{B98BF142-0877-4A2B-AFA7-6AD917F2A31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最后</a:t>
              </a:r>
            </a:p>
          </p:txBody>
        </p:sp>
        <p:sp>
          <p:nvSpPr>
            <p:cNvPr id="27" name="文本框 7">
              <a:extLst>
                <a:ext uri="{FF2B5EF4-FFF2-40B4-BE49-F238E27FC236}">
                  <a16:creationId xmlns:a16="http://schemas.microsoft.com/office/drawing/2014/main" xmlns="" id="{F9840C22-F1D1-4F05-B9B4-3699E13A3A06}"/>
                </a:ext>
              </a:extLst>
            </p:cNvPr>
            <p:cNvSpPr txBox="1">
              <a:spLocks noChangeArrowheads="1"/>
            </p:cNvSpPr>
            <p:nvPr/>
          </p:nvSpPr>
          <p:spPr bwMode="auto">
            <a:xfrm>
              <a:off x="6984268" y="2656590"/>
              <a:ext cx="71662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漏洞的存在本身是没有危害的，只有</a:t>
              </a:r>
              <a:r>
                <a:rPr lang="zh-CN" altLang="en-US" sz="2400" dirty="0">
                  <a:solidFill>
                    <a:srgbClr val="0050A3"/>
                  </a:solidFill>
                  <a:latin typeface="微软雅黑" pitchFamily="34" charset="-122"/>
                </a:rPr>
                <a:t>被攻击者恶意利用</a:t>
              </a:r>
              <a:r>
                <a:rPr lang="zh-CN" altLang="en-US" sz="2400" dirty="0">
                  <a:solidFill>
                    <a:schemeClr val="tx1">
                      <a:lumMod val="65000"/>
                      <a:lumOff val="35000"/>
                    </a:schemeClr>
                  </a:solidFill>
                  <a:latin typeface="微软雅黑" pitchFamily="34" charset="-122"/>
                </a:rPr>
                <a:t>，才能给计算机系统带来威胁和损失。</a:t>
              </a:r>
              <a:endParaRPr lang="zh-CN" altLang="en-US" sz="1400" dirty="0">
                <a:solidFill>
                  <a:srgbClr val="0050A3"/>
                </a:solidFill>
                <a:latin typeface="微软雅黑" pitchFamily="34" charset="-122"/>
              </a:endParaRPr>
            </a:p>
          </p:txBody>
        </p:sp>
        <p:cxnSp>
          <p:nvCxnSpPr>
            <p:cNvPr id="28" name="直接连接符 27">
              <a:extLst>
                <a:ext uri="{FF2B5EF4-FFF2-40B4-BE49-F238E27FC236}">
                  <a16:creationId xmlns:a16="http://schemas.microsoft.com/office/drawing/2014/main" xmlns="" id="{7688E758-2BEC-4576-816D-72D3406364A4}"/>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9" name="íṡľíḍè-Rectangle 17">
            <a:extLst>
              <a:ext uri="{FF2B5EF4-FFF2-40B4-BE49-F238E27FC236}">
                <a16:creationId xmlns:a16="http://schemas.microsoft.com/office/drawing/2014/main" xmlns="" id="{4419D1C6-338B-4527-BA91-9A291194E666}"/>
              </a:ext>
            </a:extLst>
          </p:cNvPr>
          <p:cNvSpPr/>
          <p:nvPr/>
        </p:nvSpPr>
        <p:spPr>
          <a:xfrm>
            <a:off x="1025494" y="2392539"/>
            <a:ext cx="3961821"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漏洞的定义包含了以下</a:t>
            </a:r>
            <a:r>
              <a:rPr lang="zh-CN" altLang="en-US" sz="2000" b="1" kern="0" dirty="0">
                <a:solidFill>
                  <a:prstClr val="white"/>
                </a:solidFill>
                <a:latin typeface="Arial"/>
                <a:ea typeface="微软雅黑"/>
              </a:rPr>
              <a:t>三个要素</a:t>
            </a:r>
            <a:r>
              <a:rPr lang="zh-CN" altLang="en-US" sz="2000" kern="0" dirty="0">
                <a:solidFill>
                  <a:prstClr val="white"/>
                </a:solidFill>
                <a:latin typeface="Arial"/>
                <a:ea typeface="微软雅黑"/>
              </a:rPr>
              <a:t>：</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5079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0-#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113E18E2-F8C1-4378-9DB5-28C9A875E00A}"/>
              </a:ext>
            </a:extLst>
          </p:cNvPr>
          <p:cNvSpPr txBox="1"/>
          <p:nvPr>
            <p:custDataLst>
              <p:tags r:id="rId2"/>
            </p:custDataLst>
          </p:nvPr>
        </p:nvSpPr>
        <p:spPr>
          <a:xfrm>
            <a:off x="1285875" y="635000"/>
            <a:ext cx="10287000" cy="5645621"/>
          </a:xfrm>
          <a:prstGeom prst="rect">
            <a:avLst/>
          </a:prstGeom>
          <a:noFill/>
        </p:spPr>
        <p:txBody>
          <a:bodyPr vert="horz" wrap="square" rtlCol="0" anchor="ctr" anchorCtr="0">
            <a:noAutofit/>
          </a:bodyPr>
          <a:lstStyle/>
          <a:p>
            <a:pPr>
              <a:lnSpc>
                <a:spcPct val="125000"/>
              </a:lnSpc>
              <a:spcAft>
                <a:spcPts val="0"/>
              </a:spcAft>
            </a:pPr>
            <a:r>
              <a:rPr lang="en-US" altLang="zh-CN" sz="2000" b="1" kern="0" dirty="0">
                <a:solidFill>
                  <a:srgbClr val="0000FF"/>
                </a:solidFill>
                <a:latin typeface="Times New Roman" pitchFamily="18" charset="0"/>
                <a:ea typeface="宋体"/>
                <a:cs typeface="Times New Roman" pitchFamily="18" charset="0"/>
              </a:rPr>
              <a:t>void</a:t>
            </a:r>
            <a:r>
              <a:rPr lang="en-US" altLang="zh-CN" sz="2000" b="1" kern="0" dirty="0">
                <a:latin typeface="Times New Roman" pitchFamily="18" charset="0"/>
                <a:ea typeface="宋体"/>
                <a:cs typeface="Times New Roman" pitchFamily="18" charset="0"/>
              </a:rPr>
              <a:t> </a:t>
            </a:r>
            <a:r>
              <a:rPr lang="en-US" altLang="zh-CN" sz="2000" b="1" kern="0" dirty="0" err="1">
                <a:latin typeface="Times New Roman" pitchFamily="18" charset="0"/>
                <a:ea typeface="宋体"/>
                <a:cs typeface="Times New Roman" pitchFamily="18" charset="0"/>
              </a:rPr>
              <a:t>why_here</a:t>
            </a:r>
            <a:r>
              <a:rPr lang="en-US" altLang="zh-CN" sz="2000" b="1" kern="0" dirty="0">
                <a:latin typeface="Times New Roman" pitchFamily="18" charset="0"/>
                <a:ea typeface="宋体"/>
                <a:cs typeface="Times New Roman" pitchFamily="18" charset="0"/>
              </a:rPr>
              <a:t>(</a:t>
            </a:r>
            <a:r>
              <a:rPr lang="en-US" altLang="zh-CN" sz="2000" b="1" kern="0" dirty="0">
                <a:solidFill>
                  <a:srgbClr val="0000FF"/>
                </a:solidFill>
                <a:latin typeface="Times New Roman" pitchFamily="18" charset="0"/>
                <a:ea typeface="宋体"/>
                <a:cs typeface="Times New Roman" pitchFamily="18" charset="0"/>
              </a:rPr>
              <a:t>void</a:t>
            </a:r>
            <a:r>
              <a:rPr lang="en-US" altLang="zh-CN" sz="2000" b="1" kern="0" dirty="0">
                <a:latin typeface="Times New Roman" pitchFamily="18" charset="0"/>
                <a:ea typeface="宋体"/>
                <a:cs typeface="Times New Roman" pitchFamily="18" charset="0"/>
              </a:rPr>
              <a:t>)</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latin typeface="Times New Roman" pitchFamily="18" charset="0"/>
                <a:ea typeface="宋体"/>
                <a:cs typeface="Times New Roman" pitchFamily="18" charset="0"/>
              </a:rPr>
              <a:t>{    </a:t>
            </a:r>
            <a:r>
              <a:rPr lang="en-US" altLang="zh-CN" sz="2000" b="1" kern="0" dirty="0" err="1">
                <a:latin typeface="Times New Roman" pitchFamily="18" charset="0"/>
                <a:ea typeface="宋体"/>
                <a:cs typeface="Times New Roman" pitchFamily="18" charset="0"/>
              </a:rPr>
              <a:t>printf</a:t>
            </a:r>
            <a:r>
              <a:rPr lang="en-US" altLang="zh-CN" sz="2000" b="1" kern="0" dirty="0">
                <a:latin typeface="Times New Roman" pitchFamily="18" charset="0"/>
                <a:ea typeface="宋体"/>
                <a:cs typeface="Times New Roman" pitchFamily="18" charset="0"/>
              </a:rPr>
              <a:t>(</a:t>
            </a:r>
            <a:r>
              <a:rPr lang="en-US" altLang="zh-CN" sz="2000" b="1" kern="0" dirty="0">
                <a:solidFill>
                  <a:srgbClr val="800000"/>
                </a:solidFill>
                <a:latin typeface="Times New Roman" pitchFamily="18" charset="0"/>
                <a:ea typeface="宋体"/>
                <a:cs typeface="Times New Roman" pitchFamily="18" charset="0"/>
              </a:rPr>
              <a:t>"why u r here?!\n"</a:t>
            </a:r>
            <a:r>
              <a:rPr lang="en-US" altLang="zh-CN" sz="2000" b="1" kern="0" dirty="0">
                <a:latin typeface="Times New Roman" pitchFamily="18" charset="0"/>
                <a:ea typeface="宋体"/>
                <a:cs typeface="Times New Roman" pitchFamily="18" charset="0"/>
              </a:rPr>
              <a:t>); </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latin typeface="Times New Roman" pitchFamily="18" charset="0"/>
                <a:ea typeface="宋体"/>
                <a:cs typeface="Times New Roman" pitchFamily="18" charset="0"/>
              </a:rPr>
              <a:t>      exit(0); </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latin typeface="Times New Roman" pitchFamily="18" charset="0"/>
                <a:ea typeface="宋体"/>
                <a:cs typeface="Times New Roman" pitchFamily="18" charset="0"/>
              </a:rPr>
              <a:t>}</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solidFill>
                  <a:srgbClr val="0000FF"/>
                </a:solidFill>
                <a:latin typeface="Times New Roman" pitchFamily="18" charset="0"/>
                <a:ea typeface="宋体"/>
                <a:cs typeface="Times New Roman" pitchFamily="18" charset="0"/>
              </a:rPr>
              <a:t>void</a:t>
            </a:r>
            <a:r>
              <a:rPr lang="en-US" altLang="zh-CN" sz="2000" b="1" kern="0" dirty="0">
                <a:latin typeface="Times New Roman" pitchFamily="18" charset="0"/>
                <a:ea typeface="宋体"/>
                <a:cs typeface="Times New Roman" pitchFamily="18" charset="0"/>
              </a:rPr>
              <a:t> f()</a:t>
            </a:r>
            <a:endParaRPr lang="zh-CN" altLang="zh-CN" sz="2000" b="1" kern="100" dirty="0">
              <a:latin typeface="Times New Roman" pitchFamily="18" charset="0"/>
              <a:ea typeface="宋体"/>
              <a:cs typeface="Times New Roman" pitchFamily="18" charset="0"/>
            </a:endParaRPr>
          </a:p>
          <a:p>
            <a:pPr fontAlgn="auto">
              <a:lnSpc>
                <a:spcPct val="125000"/>
              </a:lnSpc>
              <a:spcBef>
                <a:spcPts val="0"/>
              </a:spcBef>
              <a:spcAft>
                <a:spcPts val="0"/>
              </a:spcAft>
              <a:defRPr/>
            </a:pPr>
            <a:r>
              <a:rPr lang="en-US" altLang="zh-CN" sz="2000" b="1" kern="0" dirty="0">
                <a:latin typeface="Times New Roman" pitchFamily="18" charset="0"/>
                <a:ea typeface="宋体"/>
                <a:cs typeface="Times New Roman" pitchFamily="18" charset="0"/>
              </a:rPr>
              <a:t>{     </a:t>
            </a:r>
            <a:r>
              <a:rPr lang="en-US" altLang="zh-CN" sz="2000" b="1" kern="0" dirty="0">
                <a:solidFill>
                  <a:srgbClr val="0000FF"/>
                </a:solidFill>
                <a:latin typeface="Times New Roman" pitchFamily="18" charset="0"/>
                <a:ea typeface="宋体"/>
                <a:cs typeface="Times New Roman" pitchFamily="18" charset="0"/>
              </a:rPr>
              <a:t>int</a:t>
            </a:r>
            <a:r>
              <a:rPr lang="en-US" altLang="zh-CN" sz="2000" b="1" kern="0" dirty="0">
                <a:latin typeface="Times New Roman" pitchFamily="18" charset="0"/>
                <a:ea typeface="宋体"/>
                <a:cs typeface="Times New Roman" pitchFamily="18" charset="0"/>
              </a:rPr>
              <a:t> buff; </a:t>
            </a:r>
            <a:r>
              <a:rPr lang="en-US" altLang="zh-CN" sz="2000" b="1" kern="0" dirty="0">
                <a:solidFill>
                  <a:srgbClr val="0000FF"/>
                </a:solidFill>
                <a:latin typeface="Times New Roman" pitchFamily="18" charset="0"/>
                <a:ea typeface="宋体"/>
                <a:cs typeface="Times New Roman" pitchFamily="18" charset="0"/>
              </a:rPr>
              <a:t>int</a:t>
            </a:r>
            <a:r>
              <a:rPr lang="en-US" altLang="zh-CN" sz="2000" b="1" kern="0" dirty="0">
                <a:latin typeface="Times New Roman" pitchFamily="18" charset="0"/>
                <a:ea typeface="宋体"/>
                <a:cs typeface="Times New Roman" pitchFamily="18" charset="0"/>
              </a:rPr>
              <a:t> * p = &amp;buff; </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latin typeface="Times New Roman" pitchFamily="18" charset="0"/>
                <a:ea typeface="宋体"/>
                <a:cs typeface="Times New Roman" pitchFamily="18" charset="0"/>
              </a:rPr>
              <a:t>       </a:t>
            </a:r>
            <a:r>
              <a:rPr lang="zh-CN" altLang="en-US" sz="2000" b="1" kern="0" dirty="0">
                <a:solidFill>
                  <a:srgbClr val="639EF4"/>
                </a:solidFill>
                <a:latin typeface="Times New Roman" pitchFamily="18" charset="0"/>
                <a:ea typeface="宋体"/>
                <a:cs typeface="Times New Roman" pitchFamily="18" charset="0"/>
              </a:rPr>
              <a:t> </a:t>
            </a:r>
            <a:r>
              <a:rPr lang="en-US" altLang="zh-CN" sz="2000" b="1" kern="0" dirty="0">
                <a:solidFill>
                  <a:srgbClr val="639EF4"/>
                </a:solidFill>
                <a:latin typeface="Times New Roman" pitchFamily="18" charset="0"/>
                <a:ea typeface="宋体"/>
                <a:cs typeface="Times New Roman" pitchFamily="18" charset="0"/>
              </a:rPr>
              <a:t>[</a:t>
            </a:r>
            <a:r>
              <a:rPr lang="zh-CN" altLang="en-US" sz="2000" b="1" kern="0" dirty="0">
                <a:solidFill>
                  <a:srgbClr val="639EF4"/>
                </a:solidFill>
                <a:latin typeface="Times New Roman" pitchFamily="18" charset="0"/>
                <a:ea typeface="宋体"/>
                <a:cs typeface="Times New Roman" pitchFamily="18" charset="0"/>
              </a:rPr>
              <a:t>填空</a:t>
            </a:r>
            <a:r>
              <a:rPr lang="en-US" altLang="zh-CN" sz="2000" b="1" kern="0" dirty="0">
                <a:solidFill>
                  <a:srgbClr val="639EF4"/>
                </a:solidFill>
                <a:latin typeface="Times New Roman" pitchFamily="18" charset="0"/>
                <a:ea typeface="宋体"/>
                <a:cs typeface="Times New Roman" pitchFamily="18" charset="0"/>
              </a:rPr>
              <a:t>1]</a:t>
            </a:r>
            <a:r>
              <a:rPr lang="en-US" altLang="zh-CN" sz="2000" b="1" kern="0" dirty="0">
                <a:solidFill>
                  <a:srgbClr val="000000"/>
                </a:solidFill>
                <a:latin typeface="Times New Roman" pitchFamily="18" charset="0"/>
                <a:ea typeface="宋体"/>
                <a:cs typeface="Times New Roman" pitchFamily="18" charset="0"/>
              </a:rPr>
              <a:t> </a:t>
            </a:r>
            <a:r>
              <a:rPr lang="en-US" altLang="zh-CN" sz="2000" b="1" kern="0" dirty="0">
                <a:latin typeface="Times New Roman" pitchFamily="18" charset="0"/>
                <a:ea typeface="宋体"/>
                <a:cs typeface="Times New Roman" pitchFamily="18" charset="0"/>
              </a:rPr>
              <a:t>= (</a:t>
            </a:r>
            <a:r>
              <a:rPr lang="en-US" altLang="zh-CN" sz="2000" b="1" kern="0" dirty="0">
                <a:solidFill>
                  <a:srgbClr val="0000FF"/>
                </a:solidFill>
                <a:latin typeface="Times New Roman" pitchFamily="18" charset="0"/>
                <a:ea typeface="宋体"/>
                <a:cs typeface="Times New Roman" pitchFamily="18" charset="0"/>
              </a:rPr>
              <a:t>int</a:t>
            </a:r>
            <a:r>
              <a:rPr lang="en-US" altLang="zh-CN" sz="2000" b="1" kern="0" dirty="0">
                <a:latin typeface="Times New Roman" pitchFamily="18" charset="0"/>
                <a:ea typeface="宋体"/>
                <a:cs typeface="Times New Roman" pitchFamily="18" charset="0"/>
              </a:rPr>
              <a:t>)</a:t>
            </a:r>
            <a:r>
              <a:rPr lang="en-US" altLang="zh-CN" sz="2000" b="1" kern="0" dirty="0" err="1">
                <a:latin typeface="Times New Roman" pitchFamily="18" charset="0"/>
                <a:ea typeface="宋体"/>
                <a:cs typeface="Times New Roman" pitchFamily="18" charset="0"/>
              </a:rPr>
              <a:t>why_here</a:t>
            </a:r>
            <a:r>
              <a:rPr lang="en-US" altLang="zh-CN" sz="2000" b="1" kern="0" dirty="0">
                <a:latin typeface="Times New Roman" pitchFamily="18" charset="0"/>
                <a:ea typeface="宋体"/>
                <a:cs typeface="Times New Roman" pitchFamily="18" charset="0"/>
              </a:rPr>
              <a:t>;</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latin typeface="Times New Roman" pitchFamily="18" charset="0"/>
                <a:ea typeface="宋体"/>
                <a:cs typeface="Times New Roman" pitchFamily="18" charset="0"/>
              </a:rPr>
              <a:t>} </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solidFill>
                  <a:srgbClr val="0000FF"/>
                </a:solidFill>
                <a:latin typeface="Times New Roman" pitchFamily="18" charset="0"/>
                <a:ea typeface="宋体"/>
                <a:cs typeface="Times New Roman" pitchFamily="18" charset="0"/>
              </a:rPr>
              <a:t>int</a:t>
            </a:r>
            <a:r>
              <a:rPr lang="en-US" altLang="zh-CN" sz="2000" b="1" kern="0" dirty="0">
                <a:latin typeface="Times New Roman" pitchFamily="18" charset="0"/>
                <a:ea typeface="宋体"/>
                <a:cs typeface="Times New Roman" pitchFamily="18" charset="0"/>
              </a:rPr>
              <a:t> main(</a:t>
            </a:r>
            <a:r>
              <a:rPr lang="en-US" altLang="zh-CN" sz="2000" b="1" kern="0" dirty="0">
                <a:solidFill>
                  <a:srgbClr val="0000FF"/>
                </a:solidFill>
                <a:latin typeface="Times New Roman" pitchFamily="18" charset="0"/>
                <a:ea typeface="宋体"/>
                <a:cs typeface="Times New Roman" pitchFamily="18" charset="0"/>
              </a:rPr>
              <a:t>int</a:t>
            </a:r>
            <a:r>
              <a:rPr lang="en-US" altLang="zh-CN" sz="2000" b="1" kern="0" dirty="0">
                <a:latin typeface="Times New Roman" pitchFamily="18" charset="0"/>
                <a:ea typeface="宋体"/>
                <a:cs typeface="Times New Roman" pitchFamily="18" charset="0"/>
              </a:rPr>
              <a:t> </a:t>
            </a:r>
            <a:r>
              <a:rPr lang="en-US" altLang="zh-CN" sz="2000" b="1" kern="0" dirty="0" err="1">
                <a:latin typeface="Times New Roman" pitchFamily="18" charset="0"/>
                <a:ea typeface="宋体"/>
                <a:cs typeface="Times New Roman" pitchFamily="18" charset="0"/>
              </a:rPr>
              <a:t>argc</a:t>
            </a:r>
            <a:r>
              <a:rPr lang="en-US" altLang="zh-CN" sz="2000" b="1" kern="0" dirty="0">
                <a:latin typeface="Times New Roman" pitchFamily="18" charset="0"/>
                <a:ea typeface="宋体"/>
                <a:cs typeface="Times New Roman" pitchFamily="18" charset="0"/>
              </a:rPr>
              <a:t>, </a:t>
            </a:r>
            <a:r>
              <a:rPr lang="en-US" altLang="zh-CN" sz="2000" b="1" kern="0" dirty="0">
                <a:solidFill>
                  <a:srgbClr val="0000FF"/>
                </a:solidFill>
                <a:latin typeface="Times New Roman" pitchFamily="18" charset="0"/>
                <a:ea typeface="宋体"/>
                <a:cs typeface="Times New Roman" pitchFamily="18" charset="0"/>
              </a:rPr>
              <a:t>char</a:t>
            </a:r>
            <a:r>
              <a:rPr lang="en-US" altLang="zh-CN" sz="2000" b="1" kern="0" dirty="0">
                <a:latin typeface="Times New Roman" pitchFamily="18" charset="0"/>
                <a:ea typeface="宋体"/>
                <a:cs typeface="Times New Roman" pitchFamily="18" charset="0"/>
              </a:rPr>
              <a:t> * </a:t>
            </a:r>
            <a:r>
              <a:rPr lang="en-US" altLang="zh-CN" sz="2000" b="1" kern="0" dirty="0" err="1">
                <a:latin typeface="Times New Roman" pitchFamily="18" charset="0"/>
                <a:ea typeface="宋体"/>
                <a:cs typeface="Times New Roman" pitchFamily="18" charset="0"/>
              </a:rPr>
              <a:t>argv</a:t>
            </a:r>
            <a:r>
              <a:rPr lang="en-US" altLang="zh-CN" sz="2000" b="1" kern="0" dirty="0">
                <a:latin typeface="Times New Roman" pitchFamily="18" charset="0"/>
                <a:ea typeface="宋体"/>
                <a:cs typeface="Times New Roman" pitchFamily="18" charset="0"/>
              </a:rPr>
              <a:t>[])</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latin typeface="Times New Roman" pitchFamily="18" charset="0"/>
                <a:ea typeface="宋体"/>
                <a:cs typeface="Times New Roman" pitchFamily="18" charset="0"/>
              </a:rPr>
              <a:t>{      f();</a:t>
            </a:r>
            <a:endParaRPr lang="zh-CN" altLang="zh-CN" sz="2000" b="1" kern="100" dirty="0">
              <a:latin typeface="Times New Roman" pitchFamily="18" charset="0"/>
              <a:ea typeface="宋体"/>
              <a:cs typeface="Times New Roman" pitchFamily="18" charset="0"/>
            </a:endParaRPr>
          </a:p>
          <a:p>
            <a:pPr>
              <a:lnSpc>
                <a:spcPct val="125000"/>
              </a:lnSpc>
              <a:spcAft>
                <a:spcPts val="0"/>
              </a:spcAft>
            </a:pPr>
            <a:r>
              <a:rPr lang="en-US" altLang="zh-CN" sz="2000" b="1" kern="0" dirty="0">
                <a:latin typeface="Times New Roman" pitchFamily="18" charset="0"/>
                <a:ea typeface="宋体"/>
                <a:cs typeface="Times New Roman" pitchFamily="18" charset="0"/>
              </a:rPr>
              <a:t>        </a:t>
            </a:r>
            <a:r>
              <a:rPr lang="en-US" altLang="zh-CN" sz="2000" b="1" kern="0" dirty="0">
                <a:solidFill>
                  <a:srgbClr val="0000FF"/>
                </a:solidFill>
                <a:latin typeface="Times New Roman" pitchFamily="18" charset="0"/>
                <a:ea typeface="宋体"/>
                <a:cs typeface="Times New Roman" pitchFamily="18" charset="0"/>
              </a:rPr>
              <a:t>return</a:t>
            </a:r>
            <a:r>
              <a:rPr lang="en-US" altLang="zh-CN" sz="2000" b="1" kern="0" dirty="0">
                <a:latin typeface="Times New Roman" pitchFamily="18" charset="0"/>
                <a:ea typeface="宋体"/>
                <a:cs typeface="Times New Roman" pitchFamily="18" charset="0"/>
              </a:rPr>
              <a:t> 0;</a:t>
            </a:r>
            <a:endParaRPr lang="zh-CN" altLang="zh-CN" b="1" kern="100" dirty="0">
              <a:latin typeface="Times New Roman" pitchFamily="18" charset="0"/>
              <a:ea typeface="宋体"/>
              <a:cs typeface="Times New Roman" pitchFamily="18" charset="0"/>
            </a:endParaRPr>
          </a:p>
          <a:p>
            <a:pPr algn="just">
              <a:lnSpc>
                <a:spcPct val="125000"/>
              </a:lnSpc>
              <a:spcAft>
                <a:spcPts val="0"/>
              </a:spcAft>
            </a:pPr>
            <a:r>
              <a:rPr lang="en-US" altLang="zh-CN" sz="20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p:txBody>
      </p:sp>
      <p:sp>
        <p:nvSpPr>
          <p:cNvPr id="5" name="矩形: 圆角 4">
            <a:extLst>
              <a:ext uri="{FF2B5EF4-FFF2-40B4-BE49-F238E27FC236}">
                <a16:creationId xmlns:a16="http://schemas.microsoft.com/office/drawing/2014/main" xmlns="" id="{283A6714-B9D5-4214-9910-5DEA9D1A0FD7}"/>
              </a:ext>
            </a:extLst>
          </p:cNvPr>
          <p:cNvSpPr/>
          <p:nvPr>
            <p:custDataLst>
              <p:tags r:id="rId3"/>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xmlns="" id="{1065EE77-AEA3-43C9-9E6D-3487CB093460}"/>
              </a:ext>
            </a:extLst>
          </p:cNvPr>
          <p:cNvSpPr/>
          <p:nvPr>
            <p:custDataLst>
              <p:tags r:id="rId4"/>
            </p:custDataLst>
          </p:nvPr>
        </p:nvSpPr>
        <p:spPr>
          <a:xfrm>
            <a:off x="0" y="6040239"/>
            <a:ext cx="12858750" cy="5143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88">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688">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688">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xmlns="" id="{1F9C671B-124F-4927-A6D1-C423C01297E9}"/>
              </a:ext>
            </a:extLst>
          </p:cNvPr>
          <p:cNvGrpSpPr/>
          <p:nvPr>
            <p:custDataLst>
              <p:tags r:id="rId5"/>
            </p:custDataLst>
          </p:nvPr>
        </p:nvGrpSpPr>
        <p:grpSpPr>
          <a:xfrm>
            <a:off x="0" y="0"/>
            <a:ext cx="12858750" cy="635000"/>
            <a:chOff x="0" y="0"/>
            <a:chExt cx="12858750" cy="635000"/>
          </a:xfrm>
        </p:grpSpPr>
        <p:sp>
          <p:nvSpPr>
            <p:cNvPr id="6" name="TitleBackground">
              <a:extLst>
                <a:ext uri="{FF2B5EF4-FFF2-40B4-BE49-F238E27FC236}">
                  <a16:creationId xmlns:a16="http://schemas.microsoft.com/office/drawing/2014/main" xmlns="" id="{66273303-1F2C-4065-B085-EB2581581DDA}"/>
                </a:ext>
              </a:extLst>
            </p:cNvPr>
            <p:cNvSpPr/>
            <p:nvPr>
              <p:custDataLst>
                <p:tags r:id="rId7"/>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xmlns="" id="{EDE777A9-7ED5-41BD-82CC-15891D32BBA5}"/>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xmlns="" id="{97189680-9197-480F-AE95-E235F5A64A78}"/>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xmlns="" id="{95CE8580-79C1-469A-B265-0D9493353EF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99ADE10D-4D9F-47C0-B68D-6183D5439F54}"/>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99557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5B1AFA5-5BC7-40DB-BF1C-AAB1BB257308}"/>
              </a:ext>
            </a:extLst>
          </p:cNvPr>
          <p:cNvSpPr/>
          <p:nvPr/>
        </p:nvSpPr>
        <p:spPr>
          <a:xfrm>
            <a:off x="1390307" y="812785"/>
            <a:ext cx="6429375" cy="5589031"/>
          </a:xfrm>
          <a:prstGeom prst="rect">
            <a:avLst/>
          </a:prstGeom>
        </p:spPr>
        <p:txBody>
          <a:bodyPr>
            <a:spAutoFit/>
          </a:bodyPr>
          <a:lstStyle/>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printf</a:t>
            </a:r>
            <a:r>
              <a:rPr lang="en-US" altLang="zh-CN" sz="2400" b="1" kern="0" dirty="0">
                <a:latin typeface="Times New Roman" pitchFamily="18" charset="0"/>
                <a:ea typeface="宋体"/>
                <a:cs typeface="Times New Roman" pitchFamily="18" charset="0"/>
              </a:rPr>
              <a:t>(</a:t>
            </a:r>
            <a:r>
              <a:rPr lang="en-US" altLang="zh-CN" sz="2400" b="1" kern="0" dirty="0">
                <a:solidFill>
                  <a:srgbClr val="800000"/>
                </a:solidFill>
                <a:latin typeface="Times New Roman" pitchFamily="18" charset="0"/>
                <a:ea typeface="宋体"/>
                <a:cs typeface="Times New Roman" pitchFamily="18" charset="0"/>
              </a:rPr>
              <a:t>"why u r here?!\n"</a:t>
            </a: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exit(0);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void</a:t>
            </a: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fontAlgn="auto">
              <a:lnSpc>
                <a:spcPct val="125000"/>
              </a:lnSpc>
              <a:spcBef>
                <a:spcPts val="0"/>
              </a:spcBef>
              <a:spcAft>
                <a:spcPts val="0"/>
              </a:spcAft>
              <a:defRPr/>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buff;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 p = &amp;buff;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________= (</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a:t>
            </a:r>
            <a:r>
              <a:rPr lang="en-US" altLang="zh-CN" sz="2400" b="1" kern="0" dirty="0" err="1">
                <a:latin typeface="Times New Roman" pitchFamily="18" charset="0"/>
                <a:ea typeface="宋体"/>
                <a:cs typeface="Times New Roman" pitchFamily="18" charset="0"/>
              </a:rPr>
              <a:t>why_here</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main(</a:t>
            </a:r>
            <a:r>
              <a:rPr lang="en-US" altLang="zh-CN" sz="2400" b="1" kern="0" dirty="0">
                <a:solidFill>
                  <a:srgbClr val="0000FF"/>
                </a:solidFill>
                <a:latin typeface="Times New Roman" pitchFamily="18" charset="0"/>
                <a:ea typeface="宋体"/>
                <a:cs typeface="Times New Roman" pitchFamily="18" charset="0"/>
              </a:rPr>
              <a:t>int</a:t>
            </a:r>
            <a:r>
              <a:rPr lang="en-US" altLang="zh-CN" sz="2400" b="1" kern="0" dirty="0">
                <a:latin typeface="Times New Roman" pitchFamily="18" charset="0"/>
                <a:ea typeface="宋体"/>
                <a:cs typeface="Times New Roman" pitchFamily="18" charset="0"/>
              </a:rPr>
              <a:t> </a:t>
            </a:r>
            <a:r>
              <a:rPr lang="en-US" altLang="zh-CN" sz="2400" b="1" kern="0" dirty="0" err="1">
                <a:latin typeface="Times New Roman" pitchFamily="18" charset="0"/>
                <a:ea typeface="宋体"/>
                <a:cs typeface="Times New Roman" pitchFamily="18" charset="0"/>
              </a:rPr>
              <a:t>argc</a:t>
            </a: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char</a:t>
            </a:r>
            <a:r>
              <a:rPr lang="en-US" altLang="zh-CN" sz="2400" b="1" kern="0" dirty="0">
                <a:latin typeface="Times New Roman" pitchFamily="18" charset="0"/>
                <a:ea typeface="宋体"/>
                <a:cs typeface="Times New Roman" pitchFamily="18" charset="0"/>
              </a:rPr>
              <a:t> * </a:t>
            </a:r>
            <a:r>
              <a:rPr lang="en-US" altLang="zh-CN" sz="2400" b="1" kern="0" dirty="0" err="1">
                <a:latin typeface="Times New Roman" pitchFamily="18" charset="0"/>
                <a:ea typeface="宋体"/>
                <a:cs typeface="Times New Roman" pitchFamily="18" charset="0"/>
              </a:rPr>
              <a:t>argv</a:t>
            </a: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f();</a:t>
            </a:r>
            <a:endParaRPr lang="zh-CN" altLang="zh-CN" sz="2400" b="1" kern="100" dirty="0">
              <a:latin typeface="Times New Roman" pitchFamily="18" charset="0"/>
              <a:ea typeface="宋体"/>
              <a:cs typeface="Times New Roman" pitchFamily="18" charset="0"/>
            </a:endParaRPr>
          </a:p>
          <a:p>
            <a:pPr>
              <a:lnSpc>
                <a:spcPct val="125000"/>
              </a:lnSpc>
              <a:spcAft>
                <a:spcPts val="0"/>
              </a:spcAft>
            </a:pPr>
            <a:r>
              <a:rPr lang="en-US" altLang="zh-CN" sz="2400" b="1" kern="0" dirty="0">
                <a:latin typeface="Times New Roman" pitchFamily="18" charset="0"/>
                <a:ea typeface="宋体"/>
                <a:cs typeface="Times New Roman" pitchFamily="18" charset="0"/>
              </a:rPr>
              <a:t>        </a:t>
            </a:r>
            <a:r>
              <a:rPr lang="en-US" altLang="zh-CN" sz="2400" b="1" kern="0" dirty="0">
                <a:solidFill>
                  <a:srgbClr val="0000FF"/>
                </a:solidFill>
                <a:latin typeface="Times New Roman" pitchFamily="18" charset="0"/>
                <a:ea typeface="宋体"/>
                <a:cs typeface="Times New Roman" pitchFamily="18" charset="0"/>
              </a:rPr>
              <a:t>return</a:t>
            </a:r>
            <a:r>
              <a:rPr lang="en-US" altLang="zh-CN" sz="2400" b="1" kern="0" dirty="0">
                <a:latin typeface="Times New Roman" pitchFamily="18" charset="0"/>
                <a:ea typeface="宋体"/>
                <a:cs typeface="Times New Roman" pitchFamily="18" charset="0"/>
              </a:rPr>
              <a:t> 0;</a:t>
            </a:r>
            <a:endParaRPr lang="zh-CN" altLang="zh-CN" sz="2400" b="1" kern="100" dirty="0">
              <a:latin typeface="Times New Roman" pitchFamily="18" charset="0"/>
              <a:ea typeface="宋体"/>
              <a:cs typeface="Times New Roman" pitchFamily="18" charset="0"/>
            </a:endParaRPr>
          </a:p>
          <a:p>
            <a:pPr algn="just">
              <a:lnSpc>
                <a:spcPct val="125000"/>
              </a:lnSpc>
              <a:spcAft>
                <a:spcPts val="0"/>
              </a:spcAft>
            </a:pPr>
            <a:r>
              <a:rPr lang="en-US" altLang="zh-CN" sz="2400" b="1" kern="0" dirty="0">
                <a:latin typeface="Times New Roman" pitchFamily="18" charset="0"/>
                <a:ea typeface="宋体"/>
                <a:cs typeface="Times New Roman" pitchFamily="18" charset="0"/>
              </a:rPr>
              <a:t>}</a:t>
            </a:r>
            <a:endParaRPr lang="zh-CN" altLang="zh-CN" sz="2400" b="1" kern="100" dirty="0">
              <a:latin typeface="Times New Roman" pitchFamily="18" charset="0"/>
              <a:ea typeface="宋体"/>
              <a:cs typeface="Times New Roman" pitchFamily="18" charset="0"/>
            </a:endParaRPr>
          </a:p>
        </p:txBody>
      </p:sp>
      <p:sp>
        <p:nvSpPr>
          <p:cNvPr id="4" name="文本框 3">
            <a:extLst>
              <a:ext uri="{FF2B5EF4-FFF2-40B4-BE49-F238E27FC236}">
                <a16:creationId xmlns:a16="http://schemas.microsoft.com/office/drawing/2014/main" xmlns="" id="{A2C57A0D-0707-41A0-98AF-CC5988247A48}"/>
              </a:ext>
            </a:extLst>
          </p:cNvPr>
          <p:cNvSpPr txBox="1"/>
          <p:nvPr/>
        </p:nvSpPr>
        <p:spPr>
          <a:xfrm>
            <a:off x="7604990" y="2356920"/>
            <a:ext cx="4296993"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答案：*</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(p+2)</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p[2]</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xmlns="" id="{A05883B2-A794-4A38-AC9F-D3F0E6930652}"/>
              </a:ext>
            </a:extLst>
          </p:cNvPr>
          <p:cNvGraphicFramePr>
            <a:graphicFrameLocks noGrp="1"/>
          </p:cNvGraphicFramePr>
          <p:nvPr>
            <p:extLst>
              <p:ext uri="{D42A27DB-BD31-4B8C-83A1-F6EECF244321}">
                <p14:modId xmlns:p14="http://schemas.microsoft.com/office/powerpoint/2010/main" val="3253769365"/>
              </p:ext>
            </p:extLst>
          </p:nvPr>
        </p:nvGraphicFramePr>
        <p:xfrm>
          <a:off x="8673783" y="4048373"/>
          <a:ext cx="2826723" cy="899651"/>
        </p:xfrm>
        <a:graphic>
          <a:graphicData uri="http://schemas.openxmlformats.org/drawingml/2006/table">
            <a:tbl>
              <a:tblPr/>
              <a:tblGrid>
                <a:gridCol w="2826723">
                  <a:extLst>
                    <a:ext uri="{9D8B030D-6E8A-4147-A177-3AD203B41FA5}">
                      <a16:colId xmlns:a16="http://schemas.microsoft.com/office/drawing/2014/main" xmlns="" val="20000"/>
                    </a:ext>
                  </a:extLst>
                </a:gridCol>
              </a:tblGrid>
              <a:tr h="451865">
                <a:tc>
                  <a:txBody>
                    <a:bodyPr/>
                    <a:lstStyle/>
                    <a:p>
                      <a:pPr algn="l">
                        <a:lnSpc>
                          <a:spcPct val="125000"/>
                        </a:lnSpc>
                        <a:spcAft>
                          <a:spcPts val="0"/>
                        </a:spcAft>
                      </a:pPr>
                      <a:r>
                        <a:rPr lang="en-US" altLang="zh-CN" sz="2600" b="1" kern="100" dirty="0">
                          <a:latin typeface="Times New Roman" pitchFamily="18" charset="0"/>
                          <a:ea typeface="宋体"/>
                          <a:cs typeface="Times New Roman" pitchFamily="18" charset="0"/>
                        </a:rPr>
                        <a:t>EBP</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7786">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2600" b="1" kern="0" dirty="0">
                          <a:solidFill>
                            <a:srgbClr val="0000FF"/>
                          </a:solidFill>
                          <a:latin typeface="Times New Roman" pitchFamily="18" charset="0"/>
                          <a:ea typeface="宋体"/>
                          <a:cs typeface="Times New Roman" pitchFamily="18" charset="0"/>
                        </a:rPr>
                        <a:t>返回地址</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6" name="矩形 5">
            <a:extLst>
              <a:ext uri="{FF2B5EF4-FFF2-40B4-BE49-F238E27FC236}">
                <a16:creationId xmlns:a16="http://schemas.microsoft.com/office/drawing/2014/main" xmlns="" id="{FE15FD3A-BE52-475A-A4A1-0B9DC57E4D16}"/>
              </a:ext>
            </a:extLst>
          </p:cNvPr>
          <p:cNvSpPr/>
          <p:nvPr/>
        </p:nvSpPr>
        <p:spPr>
          <a:xfrm>
            <a:off x="7604990" y="3616325"/>
            <a:ext cx="372223" cy="580415"/>
          </a:xfrm>
          <a:prstGeom prst="rect">
            <a:avLst/>
          </a:prstGeom>
        </p:spPr>
        <p:txBody>
          <a:bodyPr wrap="square">
            <a:spAutoFit/>
          </a:bodyPr>
          <a:lstStyle/>
          <a:p>
            <a:pPr>
              <a:lnSpc>
                <a:spcPct val="125000"/>
              </a:lnSpc>
            </a:pPr>
            <a:r>
              <a:rPr lang="en-US" altLang="zh-CN" sz="2800" b="1" kern="100" dirty="0">
                <a:latin typeface="Times New Roman" pitchFamily="18" charset="0"/>
                <a:ea typeface="宋体"/>
                <a:cs typeface="Times New Roman" pitchFamily="18" charset="0"/>
              </a:rPr>
              <a:t>p</a:t>
            </a:r>
            <a:endParaRPr lang="zh-CN" altLang="zh-CN" sz="2800" b="1" kern="100" dirty="0">
              <a:latin typeface="Times New Roman" pitchFamily="18" charset="0"/>
              <a:ea typeface="宋体"/>
              <a:cs typeface="Times New Roman" pitchFamily="18" charset="0"/>
            </a:endParaRPr>
          </a:p>
        </p:txBody>
      </p:sp>
      <p:cxnSp>
        <p:nvCxnSpPr>
          <p:cNvPr id="7" name="直接箭头连接符 6">
            <a:extLst>
              <a:ext uri="{FF2B5EF4-FFF2-40B4-BE49-F238E27FC236}">
                <a16:creationId xmlns:a16="http://schemas.microsoft.com/office/drawing/2014/main" xmlns="" id="{B547442E-9EA2-42F4-B031-C92FA2BAC72F}"/>
              </a:ext>
            </a:extLst>
          </p:cNvPr>
          <p:cNvCxnSpPr>
            <a:cxnSpLocks/>
          </p:cNvCxnSpPr>
          <p:nvPr/>
        </p:nvCxnSpPr>
        <p:spPr>
          <a:xfrm>
            <a:off x="8112747" y="3946009"/>
            <a:ext cx="4255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表格 7">
            <a:extLst>
              <a:ext uri="{FF2B5EF4-FFF2-40B4-BE49-F238E27FC236}">
                <a16:creationId xmlns:a16="http://schemas.microsoft.com/office/drawing/2014/main" xmlns="" id="{00D64D1D-FACC-4A3E-A2AA-9BEF4A70E2FD}"/>
              </a:ext>
            </a:extLst>
          </p:cNvPr>
          <p:cNvGraphicFramePr>
            <a:graphicFrameLocks noGrp="1"/>
          </p:cNvGraphicFramePr>
          <p:nvPr>
            <p:extLst/>
          </p:nvPr>
        </p:nvGraphicFramePr>
        <p:xfrm>
          <a:off x="8677191" y="3155436"/>
          <a:ext cx="2826723" cy="903730"/>
        </p:xfrm>
        <a:graphic>
          <a:graphicData uri="http://schemas.openxmlformats.org/drawingml/2006/table">
            <a:tbl>
              <a:tblPr/>
              <a:tblGrid>
                <a:gridCol w="2826723">
                  <a:extLst>
                    <a:ext uri="{9D8B030D-6E8A-4147-A177-3AD203B41FA5}">
                      <a16:colId xmlns:a16="http://schemas.microsoft.com/office/drawing/2014/main" xmlns="" val="20000"/>
                    </a:ext>
                  </a:extLst>
                </a:gridCol>
              </a:tblGrid>
              <a:tr h="451865">
                <a:tc>
                  <a:txBody>
                    <a:bodyPr/>
                    <a:lstStyle/>
                    <a:p>
                      <a:pPr algn="l">
                        <a:lnSpc>
                          <a:spcPct val="125000"/>
                        </a:lnSpc>
                        <a:spcAft>
                          <a:spcPts val="0"/>
                        </a:spcAft>
                      </a:pPr>
                      <a:r>
                        <a:rPr lang="en-US" altLang="zh-CN" sz="2600" b="1" kern="100" dirty="0">
                          <a:latin typeface="Times New Roman" pitchFamily="18" charset="0"/>
                          <a:ea typeface="宋体"/>
                          <a:cs typeface="Times New Roman" pitchFamily="18" charset="0"/>
                        </a:rPr>
                        <a:t>p</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51865">
                <a:tc>
                  <a:txBody>
                    <a:bodyPr/>
                    <a:lstStyle/>
                    <a:p>
                      <a:pPr algn="l">
                        <a:lnSpc>
                          <a:spcPct val="125000"/>
                        </a:lnSpc>
                        <a:spcAft>
                          <a:spcPts val="0"/>
                        </a:spcAft>
                      </a:pPr>
                      <a:r>
                        <a:rPr lang="en-US" altLang="zh-CN" sz="2600" b="1" kern="100" dirty="0">
                          <a:latin typeface="Times New Roman" pitchFamily="18" charset="0"/>
                          <a:ea typeface="宋体"/>
                          <a:cs typeface="Times New Roman" pitchFamily="18" charset="0"/>
                        </a:rPr>
                        <a:t>buff</a:t>
                      </a:r>
                      <a:endParaRPr lang="zh-CN" sz="2600" b="1" kern="100" dirty="0">
                        <a:latin typeface="Times New Roman" pitchFamily="18" charset="0"/>
                        <a:ea typeface="宋体"/>
                        <a:cs typeface="Times New Roman"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0989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3" presetClass="entr" presetSubtype="1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915579" cy="508861"/>
            <a:chOff x="1420106" y="1402730"/>
            <a:chExt cx="291557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28172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漏洞利用示例</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b</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aphicFrame>
        <p:nvGraphicFramePr>
          <p:cNvPr id="11" name="表格 10">
            <a:extLst>
              <a:ext uri="{FF2B5EF4-FFF2-40B4-BE49-F238E27FC236}">
                <a16:creationId xmlns:a16="http://schemas.microsoft.com/office/drawing/2014/main" xmlns="" id="{F19C4B40-4E13-42CE-B4DF-AAA3722B2AAA}"/>
              </a:ext>
            </a:extLst>
          </p:cNvPr>
          <p:cNvGraphicFramePr>
            <a:graphicFrameLocks noGrp="1"/>
          </p:cNvGraphicFramePr>
          <p:nvPr>
            <p:extLst>
              <p:ext uri="{D42A27DB-BD31-4B8C-83A1-F6EECF244321}">
                <p14:modId xmlns:p14="http://schemas.microsoft.com/office/powerpoint/2010/main" val="2805068328"/>
              </p:ext>
            </p:extLst>
          </p:nvPr>
        </p:nvGraphicFramePr>
        <p:xfrm>
          <a:off x="6589044" y="720725"/>
          <a:ext cx="5326454" cy="5791200"/>
        </p:xfrm>
        <a:graphic>
          <a:graphicData uri="http://schemas.openxmlformats.org/drawingml/2006/table">
            <a:tbl>
              <a:tblPr/>
              <a:tblGrid>
                <a:gridCol w="5326454">
                  <a:extLst>
                    <a:ext uri="{9D8B030D-6E8A-4147-A177-3AD203B41FA5}">
                      <a16:colId xmlns:a16="http://schemas.microsoft.com/office/drawing/2014/main" xmlns="" val="20000"/>
                    </a:ext>
                  </a:extLst>
                </a:gridCol>
              </a:tblGrid>
              <a:tr h="4406280">
                <a:tc>
                  <a:txBody>
                    <a:bodyPr/>
                    <a:lstStyle/>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void main()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int</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 0;</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char password[1024];</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while(1)</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("please input password:    ");</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scanf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("%s", password);</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verify_password</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(password);</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if(</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("incorrect password!\n\n");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else</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("Congratulation! You have passed the verification!\n");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break;</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sz="2400" b="1" kern="100" dirty="0">
                        <a:latin typeface="Times New Roman" panose="02020603050405020304" pitchFamily="18" charset="0"/>
                        <a:ea typeface="宋体"/>
                        <a:cs typeface="Times New Roman" panose="02020603050405020304" pitchFamily="18" charset="0"/>
                      </a:endParaRPr>
                    </a:p>
                  </a:txBody>
                  <a:tcPr marL="46446" marR="4644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
        <p:nvSpPr>
          <p:cNvPr id="10" name="文本框 9">
            <a:extLst>
              <a:ext uri="{FF2B5EF4-FFF2-40B4-BE49-F238E27FC236}">
                <a16:creationId xmlns:a16="http://schemas.microsoft.com/office/drawing/2014/main" xmlns="" id="{ACD3A978-92EB-45C1-AF82-10BF5C1ACDDD}"/>
              </a:ext>
            </a:extLst>
          </p:cNvPr>
          <p:cNvSpPr txBox="1"/>
          <p:nvPr/>
        </p:nvSpPr>
        <p:spPr>
          <a:xfrm>
            <a:off x="746408" y="1528093"/>
            <a:ext cx="5326454"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在第二章，我们</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通过修改代码实现了软件破解</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，接下来我们通过在输入上做文章</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（漏洞利用）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，试着覆盖临近变量的值，以便更改程序执行流程。</a:t>
            </a:r>
          </a:p>
        </p:txBody>
      </p:sp>
      <p:sp>
        <p:nvSpPr>
          <p:cNvPr id="12" name="矩形 11">
            <a:extLst>
              <a:ext uri="{FF2B5EF4-FFF2-40B4-BE49-F238E27FC236}">
                <a16:creationId xmlns:a16="http://schemas.microsoft.com/office/drawing/2014/main" xmlns="" id="{F782B7A1-14A3-4757-BA40-1C6B0D114380}"/>
              </a:ext>
            </a:extLst>
          </p:cNvPr>
          <p:cNvSpPr/>
          <p:nvPr/>
        </p:nvSpPr>
        <p:spPr>
          <a:xfrm>
            <a:off x="746408" y="3463672"/>
            <a:ext cx="5682967" cy="3046988"/>
          </a:xfrm>
          <a:prstGeom prst="rect">
            <a:avLst/>
          </a:prstGeom>
        </p:spPr>
        <p:txBody>
          <a:bodyPr wrap="squar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函数的局部变量在栈中一个挨着一个排列。如果这些局部变量中有数组之类的缓冲区，并且程序中存在数组越界的缺陷，那么越界的数组元素就有可能破坏栈中相邻变量的值，甚至破坏栈帧中所保存的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值、返回地址等重要数据。</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用一个简单例子来说明破坏栈内局部变量对程序的安全性有什么影响（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2420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a:extLst>
              <a:ext uri="{FF2B5EF4-FFF2-40B4-BE49-F238E27FC236}">
                <a16:creationId xmlns:a16="http://schemas.microsoft.com/office/drawing/2014/main" xmlns="" id="{544FE1B7-68B8-4595-9395-7CB8B699D156}"/>
              </a:ext>
            </a:extLst>
          </p:cNvPr>
          <p:cNvGraphicFramePr>
            <a:graphicFrameLocks noGrp="1"/>
          </p:cNvGraphicFramePr>
          <p:nvPr>
            <p:extLst>
              <p:ext uri="{D42A27DB-BD31-4B8C-83A1-F6EECF244321}">
                <p14:modId xmlns:p14="http://schemas.microsoft.com/office/powerpoint/2010/main" val="2324997790"/>
              </p:ext>
            </p:extLst>
          </p:nvPr>
        </p:nvGraphicFramePr>
        <p:xfrm>
          <a:off x="1100783" y="1600101"/>
          <a:ext cx="8087386" cy="4693920"/>
        </p:xfrm>
        <a:graphic>
          <a:graphicData uri="http://schemas.openxmlformats.org/drawingml/2006/table">
            <a:tbl>
              <a:tblPr/>
              <a:tblGrid>
                <a:gridCol w="8087386">
                  <a:extLst>
                    <a:ext uri="{9D8B030D-6E8A-4147-A177-3AD203B41FA5}">
                      <a16:colId xmlns:a16="http://schemas.microsoft.com/office/drawing/2014/main" xmlns="" val="20000"/>
                    </a:ext>
                  </a:extLst>
                </a:gridCol>
              </a:tblGrid>
              <a:tr h="3951352">
                <a:tc>
                  <a:txBody>
                    <a:bodyPr/>
                    <a:lstStyle/>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iostream</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#define PASSWORD "1234567"</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verify_password</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(char *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authenticated;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char buffer[8];  //add local buff to be overflowed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authenticated =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strcmp</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(password,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(buffer,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return authenticated;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46446" marR="4644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
        <p:nvSpPr>
          <p:cNvPr id="25" name="矩形: 圆角 24">
            <a:extLst>
              <a:ext uri="{FF2B5EF4-FFF2-40B4-BE49-F238E27FC236}">
                <a16:creationId xmlns:a16="http://schemas.microsoft.com/office/drawing/2014/main" xmlns="" id="{416374DB-DCDE-4A1D-804C-371EB7C0796A}"/>
              </a:ext>
            </a:extLst>
          </p:cNvPr>
          <p:cNvSpPr/>
          <p:nvPr/>
        </p:nvSpPr>
        <p:spPr>
          <a:xfrm>
            <a:off x="8646651" y="1106481"/>
            <a:ext cx="3600400" cy="501968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观察一下源代码不难发现，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变量的值来源于</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函数的返回值，之后会返回给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函数作为密码验证成功与否的标志变量：</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时，表示验证成功</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反之，验证不成功。</a:t>
            </a:r>
          </a:p>
        </p:txBody>
      </p:sp>
    </p:spTree>
    <p:extLst>
      <p:ext uri="{BB962C8B-B14F-4D97-AF65-F5344CB8AC3E}">
        <p14:creationId xmlns:p14="http://schemas.microsoft.com/office/powerpoint/2010/main" val="10154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434E42F4-2047-4996-937C-424AE9D0F9DB}"/>
              </a:ext>
            </a:extLst>
          </p:cNvPr>
          <p:cNvGrpSpPr/>
          <p:nvPr/>
        </p:nvGrpSpPr>
        <p:grpSpPr>
          <a:xfrm>
            <a:off x="2972788" y="2551938"/>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889315" y="3007489"/>
                <a:ext cx="650261" cy="56995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30" name="文本框 29">
            <a:extLst>
              <a:ext uri="{FF2B5EF4-FFF2-40B4-BE49-F238E27FC236}">
                <a16:creationId xmlns:a16="http://schemas.microsoft.com/office/drawing/2014/main" xmlns="" id="{E26E5F43-1E66-4C44-BA9C-8774F5CBCAAB}"/>
              </a:ext>
            </a:extLst>
          </p:cNvPr>
          <p:cNvSpPr txBox="1"/>
          <p:nvPr/>
        </p:nvSpPr>
        <p:spPr>
          <a:xfrm>
            <a:off x="1180414" y="4375986"/>
            <a:ext cx="4896341"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位的字符串的时候，比如“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22334455”</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，此时，字符串的结束符恰恰是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，则覆盖变量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的高字节并使其为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31" name="组合 30">
            <a:extLst>
              <a:ext uri="{FF2B5EF4-FFF2-40B4-BE49-F238E27FC236}">
                <a16:creationId xmlns:a16="http://schemas.microsoft.com/office/drawing/2014/main" xmlns="" id="{D7C06A96-9E52-420F-B346-373CF5A29443}"/>
              </a:ext>
            </a:extLst>
          </p:cNvPr>
          <p:cNvGrpSpPr/>
          <p:nvPr/>
        </p:nvGrpSpPr>
        <p:grpSpPr>
          <a:xfrm>
            <a:off x="8263018" y="2551938"/>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889315" y="3007489"/>
                <a:ext cx="650261" cy="56995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36" name="文本框 35">
            <a:extLst>
              <a:ext uri="{FF2B5EF4-FFF2-40B4-BE49-F238E27FC236}">
                <a16:creationId xmlns:a16="http://schemas.microsoft.com/office/drawing/2014/main" xmlns="" id="{E9E68B4E-792F-4BBE-BBA1-F777402889EB}"/>
              </a:ext>
            </a:extLst>
          </p:cNvPr>
          <p:cNvSpPr txBox="1"/>
          <p:nvPr/>
        </p:nvSpPr>
        <p:spPr>
          <a:xfrm>
            <a:off x="6645137" y="4379437"/>
            <a:ext cx="5059644" cy="1564547"/>
          </a:xfrm>
          <a:prstGeom prst="rect">
            <a:avLst/>
          </a:prstGeom>
          <a:noFill/>
        </p:spPr>
        <p:txBody>
          <a:bodyPr wrap="square" lIns="86376" tIns="43188" rIns="86376" bIns="43188" rtlCol="0">
            <a:spAutoFit/>
          </a:bodyPr>
          <a:lstStyle/>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输入的字符串应该大于“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12345678”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，因为执行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之后要确保变量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，也就是只有高字节是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，其它字节为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7" name="文本框 16">
            <a:extLst>
              <a:ext uri="{FF2B5EF4-FFF2-40B4-BE49-F238E27FC236}">
                <a16:creationId xmlns:a16="http://schemas.microsoft.com/office/drawing/2014/main" xmlns="" id="{0133C279-EA69-4FA3-BCC6-878EE810194E}"/>
              </a:ext>
            </a:extLst>
          </p:cNvPr>
          <p:cNvSpPr txBox="1"/>
          <p:nvPr/>
        </p:nvSpPr>
        <p:spPr>
          <a:xfrm>
            <a:off x="1180414" y="673462"/>
            <a:ext cx="9345388"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如果我们输入的密码超过了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个字符（注意：字符串截断符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将占用一个字节），则越界字符的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码会修改掉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的值。如果这段溢出数据恰好把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改为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，则程序流程将被改变。 要成功覆盖临近变量并使其为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，有两个条件：</a:t>
            </a:r>
          </a:p>
        </p:txBody>
      </p:sp>
    </p:spTree>
    <p:extLst>
      <p:ext uri="{BB962C8B-B14F-4D97-AF65-F5344CB8AC3E}">
        <p14:creationId xmlns:p14="http://schemas.microsoft.com/office/powerpoint/2010/main" val="316738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 calcmode="lin" valueType="num">
                                      <p:cBhvr>
                                        <p:cTn id="24" dur="500" fill="hold"/>
                                        <p:tgtEl>
                                          <p:spTgt spid="31"/>
                                        </p:tgtEl>
                                        <p:attrNameLst>
                                          <p:attrName>style.rotation</p:attrName>
                                        </p:attrNameLst>
                                      </p:cBhvr>
                                      <p:tavLst>
                                        <p:tav tm="0">
                                          <p:val>
                                            <p:fltVal val="360"/>
                                          </p:val>
                                        </p:tav>
                                        <p:tav tm="100000">
                                          <p:val>
                                            <p:fltVal val="0"/>
                                          </p:val>
                                        </p:tav>
                                      </p:tavLst>
                                    </p:anim>
                                    <p:animEffect transition="in" filter="fade">
                                      <p:cBhvr>
                                        <p:cTn id="25" dur="500"/>
                                        <p:tgtEl>
                                          <p:spTgt spid="3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注意</a:t>
              </a: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989440"/>
            <a:ext cx="10332290" cy="3067045"/>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708384"/>
              <a:ext cx="9505056" cy="1815882"/>
            </a:xfrm>
            <a:prstGeom prst="rect">
              <a:avLst/>
            </a:prstGeom>
          </p:spPr>
          <p:txBody>
            <a:bodyPr wrap="square">
              <a:spAutoFit/>
            </a:bodyPr>
            <a:lstStyle/>
            <a:p>
              <a:pPr algn="just">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注意：如果使用</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VS2005</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或以上版本来调试该程序，发现上述过程无法成功，原因是什么呢？请使用</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OllyDBG</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观察栈区内存结构变化，确认是否在</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和变量中间增加了一些随机数？</a:t>
              </a:r>
              <a:endPar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25251072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259824" y="837929"/>
              <a:ext cx="23391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错误的漏洞称呼</a:t>
              </a:r>
            </a:p>
          </p:txBody>
        </p:sp>
      </p:grpSp>
      <p:grpSp>
        <p:nvGrpSpPr>
          <p:cNvPr id="24" name="组合 23">
            <a:extLst>
              <a:ext uri="{FF2B5EF4-FFF2-40B4-BE49-F238E27FC236}">
                <a16:creationId xmlns:a16="http://schemas.microsoft.com/office/drawing/2014/main" xmlns="" id="{6AEEC97A-0CB2-4683-B2AE-0245D9F93D23}"/>
              </a:ext>
            </a:extLst>
          </p:cNvPr>
          <p:cNvGrpSpPr/>
          <p:nvPr/>
        </p:nvGrpSpPr>
        <p:grpSpPr>
          <a:xfrm>
            <a:off x="2900983" y="1960141"/>
            <a:ext cx="1622946" cy="1622946"/>
            <a:chOff x="2716147" y="2106202"/>
            <a:chExt cx="1622946" cy="1622946"/>
          </a:xfrm>
        </p:grpSpPr>
        <p:sp>
          <p:nvSpPr>
            <p:cNvPr id="25" name="is1ide-Oval 8">
              <a:extLst>
                <a:ext uri="{FF2B5EF4-FFF2-40B4-BE49-F238E27FC236}">
                  <a16:creationId xmlns:a16="http://schemas.microsoft.com/office/drawing/2014/main" xmlns="" id="{D8647711-E362-434F-9700-46B11D9897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6" name="组合 25">
              <a:extLst>
                <a:ext uri="{FF2B5EF4-FFF2-40B4-BE49-F238E27FC236}">
                  <a16:creationId xmlns:a16="http://schemas.microsoft.com/office/drawing/2014/main" xmlns="" id="{9092E88E-79EE-4D61-A060-EE31D37598FD}"/>
                </a:ext>
              </a:extLst>
            </p:cNvPr>
            <p:cNvGrpSpPr/>
            <p:nvPr/>
          </p:nvGrpSpPr>
          <p:grpSpPr>
            <a:xfrm>
              <a:off x="2828972" y="2219027"/>
              <a:ext cx="1397296" cy="1397296"/>
              <a:chOff x="2696934" y="2774952"/>
              <a:chExt cx="1035027" cy="1035027"/>
            </a:xfrm>
          </p:grpSpPr>
          <p:sp>
            <p:nvSpPr>
              <p:cNvPr id="27" name="is1ide-Oval 8">
                <a:extLst>
                  <a:ext uri="{FF2B5EF4-FFF2-40B4-BE49-F238E27FC236}">
                    <a16:creationId xmlns:a16="http://schemas.microsoft.com/office/drawing/2014/main" xmlns="" id="{19FFF8D2-EA2E-416B-B39B-C2D47727AE74}"/>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8" name="矩形 27">
                <a:extLst>
                  <a:ext uri="{FF2B5EF4-FFF2-40B4-BE49-F238E27FC236}">
                    <a16:creationId xmlns:a16="http://schemas.microsoft.com/office/drawing/2014/main" xmlns="" id="{10839E0B-F9DA-44C4-999B-0A9D66710647}"/>
                  </a:ext>
                </a:extLst>
              </p:cNvPr>
              <p:cNvSpPr/>
              <p:nvPr/>
            </p:nvSpPr>
            <p:spPr>
              <a:xfrm>
                <a:off x="2881931" y="3171429"/>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latin typeface="微软雅黑" panose="020B0503020204020204" pitchFamily="34" charset="-122"/>
                    <a:ea typeface="微软雅黑" panose="020B0503020204020204" pitchFamily="34" charset="-122"/>
                  </a:rPr>
                  <a:t>Error</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29" name="文本框 28">
            <a:extLst>
              <a:ext uri="{FF2B5EF4-FFF2-40B4-BE49-F238E27FC236}">
                <a16:creationId xmlns:a16="http://schemas.microsoft.com/office/drawing/2014/main" xmlns="" id="{760F7BEF-B489-4A82-9FFC-86D2414E0A67}"/>
              </a:ext>
            </a:extLst>
          </p:cNvPr>
          <p:cNvSpPr txBox="1"/>
          <p:nvPr/>
        </p:nvSpPr>
        <p:spPr>
          <a:xfrm>
            <a:off x="1028775" y="3756885"/>
            <a:ext cx="4896543" cy="2672543"/>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是指软件设计者或开发者犯下的错误，是导致不正确结果的行为，它可能是有意无意的误解、对问题考虑不全面所造成</a:t>
            </a:r>
            <a:r>
              <a:rPr lang="zh-CN" altLang="en-US" sz="2800" spc="-15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的过失等。</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a:extLst>
              <a:ext uri="{FF2B5EF4-FFF2-40B4-BE49-F238E27FC236}">
                <a16:creationId xmlns:a16="http://schemas.microsoft.com/office/drawing/2014/main" xmlns="" id="{F2AEAF3D-3EFC-487B-B521-CA7CFEFE685C}"/>
              </a:ext>
            </a:extLst>
          </p:cNvPr>
          <p:cNvGrpSpPr/>
          <p:nvPr/>
        </p:nvGrpSpPr>
        <p:grpSpPr>
          <a:xfrm>
            <a:off x="8191213" y="1960141"/>
            <a:ext cx="1622946" cy="1622946"/>
            <a:chOff x="2716147" y="2106202"/>
            <a:chExt cx="1622946" cy="1622946"/>
          </a:xfrm>
        </p:grpSpPr>
        <p:sp>
          <p:nvSpPr>
            <p:cNvPr id="31" name="is1ide-Oval 8">
              <a:extLst>
                <a:ext uri="{FF2B5EF4-FFF2-40B4-BE49-F238E27FC236}">
                  <a16:creationId xmlns:a16="http://schemas.microsoft.com/office/drawing/2014/main" xmlns="" id="{A6E1F562-13F5-4A7C-9489-93CB8764F525}"/>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2" name="组合 31">
              <a:extLst>
                <a:ext uri="{FF2B5EF4-FFF2-40B4-BE49-F238E27FC236}">
                  <a16:creationId xmlns:a16="http://schemas.microsoft.com/office/drawing/2014/main" xmlns="" id="{0B175CEF-6C64-4FF2-9D7D-828F81DA4B20}"/>
                </a:ext>
              </a:extLst>
            </p:cNvPr>
            <p:cNvGrpSpPr/>
            <p:nvPr/>
          </p:nvGrpSpPr>
          <p:grpSpPr>
            <a:xfrm>
              <a:off x="2828972" y="2219027"/>
              <a:ext cx="1397296" cy="1397296"/>
              <a:chOff x="2696934" y="2774952"/>
              <a:chExt cx="1035027" cy="1035027"/>
            </a:xfrm>
          </p:grpSpPr>
          <p:sp>
            <p:nvSpPr>
              <p:cNvPr id="33" name="is1ide-Oval 8">
                <a:extLst>
                  <a:ext uri="{FF2B5EF4-FFF2-40B4-BE49-F238E27FC236}">
                    <a16:creationId xmlns:a16="http://schemas.microsoft.com/office/drawing/2014/main" xmlns="" id="{CB65599A-2E13-4FA7-890B-484735B213D2}"/>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矩形 33">
                <a:extLst>
                  <a:ext uri="{FF2B5EF4-FFF2-40B4-BE49-F238E27FC236}">
                    <a16:creationId xmlns:a16="http://schemas.microsoft.com/office/drawing/2014/main" xmlns="" id="{10DFB290-3AE2-4E58-8B73-220AB9599601}"/>
                  </a:ext>
                </a:extLst>
              </p:cNvPr>
              <p:cNvSpPr/>
              <p:nvPr/>
            </p:nvSpPr>
            <p:spPr>
              <a:xfrm>
                <a:off x="2889315" y="3171429"/>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latin typeface="微软雅黑" panose="020B0503020204020204" pitchFamily="34" charset="-122"/>
                    <a:ea typeface="微软雅黑" panose="020B0503020204020204" pitchFamily="34" charset="-122"/>
                  </a:rPr>
                  <a:t>Fault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35" name="文本框 34">
            <a:extLst>
              <a:ext uri="{FF2B5EF4-FFF2-40B4-BE49-F238E27FC236}">
                <a16:creationId xmlns:a16="http://schemas.microsoft.com/office/drawing/2014/main" xmlns="" id="{A55EE55F-7547-416F-A478-AE848B519229}"/>
              </a:ext>
            </a:extLst>
          </p:cNvPr>
          <p:cNvSpPr txBox="1"/>
          <p:nvPr/>
        </p:nvSpPr>
        <p:spPr>
          <a:xfrm>
            <a:off x="6933433" y="3821781"/>
            <a:ext cx="4464493" cy="1810768"/>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则指计算机程序中不正确的步骤、方法或数据定义，是造成运行故障的根源。</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8656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 calcmode="lin" valueType="num">
                                      <p:cBhvr>
                                        <p:cTn id="13" dur="500" fill="hold"/>
                                        <p:tgtEl>
                                          <p:spTgt spid="24"/>
                                        </p:tgtEl>
                                        <p:attrNameLst>
                                          <p:attrName>style.rotation</p:attrName>
                                        </p:attrNameLst>
                                      </p:cBhvr>
                                      <p:tavLst>
                                        <p:tav tm="0">
                                          <p:val>
                                            <p:fltVal val="360"/>
                                          </p:val>
                                        </p:tav>
                                        <p:tav tm="100000">
                                          <p:val>
                                            <p:fltVal val="0"/>
                                          </p:val>
                                        </p:tav>
                                      </p:tavLst>
                                    </p:anim>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 calcmode="lin" valueType="num">
                                      <p:cBhvr>
                                        <p:cTn id="24" dur="500" fill="hold"/>
                                        <p:tgtEl>
                                          <p:spTgt spid="30"/>
                                        </p:tgtEl>
                                        <p:attrNameLst>
                                          <p:attrName>style.rotation</p:attrName>
                                        </p:attrNameLst>
                                      </p:cBhvr>
                                      <p:tavLst>
                                        <p:tav tm="0">
                                          <p:val>
                                            <p:fltVal val="360"/>
                                          </p:val>
                                        </p:tav>
                                        <p:tav tm="100000">
                                          <p:val>
                                            <p:fltVal val="0"/>
                                          </p:val>
                                        </p:tav>
                                      </p:tavLst>
                                    </p:anim>
                                    <p:animEffect transition="in" filter="fade">
                                      <p:cBhvr>
                                        <p:cTn id="25" dur="500"/>
                                        <p:tgtEl>
                                          <p:spTgt spid="3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259824" y="837929"/>
              <a:ext cx="23391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错误的漏洞称呼</a:t>
              </a:r>
            </a:p>
          </p:txBody>
        </p:sp>
      </p:grpSp>
      <p:grpSp>
        <p:nvGrpSpPr>
          <p:cNvPr id="24" name="组合 23">
            <a:extLst>
              <a:ext uri="{FF2B5EF4-FFF2-40B4-BE49-F238E27FC236}">
                <a16:creationId xmlns:a16="http://schemas.microsoft.com/office/drawing/2014/main" xmlns="" id="{6AEEC97A-0CB2-4683-B2AE-0245D9F93D23}"/>
              </a:ext>
            </a:extLst>
          </p:cNvPr>
          <p:cNvGrpSpPr/>
          <p:nvPr/>
        </p:nvGrpSpPr>
        <p:grpSpPr>
          <a:xfrm>
            <a:off x="2813621" y="2176165"/>
            <a:ext cx="1797667" cy="1622946"/>
            <a:chOff x="2628785" y="2106202"/>
            <a:chExt cx="1797667" cy="1622946"/>
          </a:xfrm>
        </p:grpSpPr>
        <p:sp>
          <p:nvSpPr>
            <p:cNvPr id="25" name="is1ide-Oval 8">
              <a:extLst>
                <a:ext uri="{FF2B5EF4-FFF2-40B4-BE49-F238E27FC236}">
                  <a16:creationId xmlns:a16="http://schemas.microsoft.com/office/drawing/2014/main" xmlns="" id="{D8647711-E362-434F-9700-46B11D9897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6" name="组合 25">
              <a:extLst>
                <a:ext uri="{FF2B5EF4-FFF2-40B4-BE49-F238E27FC236}">
                  <a16:creationId xmlns:a16="http://schemas.microsoft.com/office/drawing/2014/main" xmlns="" id="{9092E88E-79EE-4D61-A060-EE31D37598FD}"/>
                </a:ext>
              </a:extLst>
            </p:cNvPr>
            <p:cNvGrpSpPr/>
            <p:nvPr/>
          </p:nvGrpSpPr>
          <p:grpSpPr>
            <a:xfrm>
              <a:off x="2628785" y="2219027"/>
              <a:ext cx="1797667" cy="1397296"/>
              <a:chOff x="2548648" y="2774952"/>
              <a:chExt cx="1331596" cy="1035027"/>
            </a:xfrm>
          </p:grpSpPr>
          <p:sp>
            <p:nvSpPr>
              <p:cNvPr id="27" name="is1ide-Oval 8">
                <a:extLst>
                  <a:ext uri="{FF2B5EF4-FFF2-40B4-BE49-F238E27FC236}">
                    <a16:creationId xmlns:a16="http://schemas.microsoft.com/office/drawing/2014/main" xmlns="" id="{19FFF8D2-EA2E-416B-B39B-C2D47727AE74}"/>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8" name="矩形 27">
                <a:extLst>
                  <a:ext uri="{FF2B5EF4-FFF2-40B4-BE49-F238E27FC236}">
                    <a16:creationId xmlns:a16="http://schemas.microsoft.com/office/drawing/2014/main" xmlns="" id="{10839E0B-F9DA-44C4-999B-0A9D66710647}"/>
                  </a:ext>
                </a:extLst>
              </p:cNvPr>
              <p:cNvSpPr/>
              <p:nvPr/>
            </p:nvSpPr>
            <p:spPr>
              <a:xfrm>
                <a:off x="2548648" y="3171429"/>
                <a:ext cx="1331596"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latin typeface="微软雅黑" panose="020B0503020204020204" pitchFamily="34" charset="-122"/>
                    <a:ea typeface="微软雅黑" panose="020B0503020204020204" pitchFamily="34" charset="-122"/>
                  </a:rPr>
                  <a:t>Weakness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29" name="文本框 28">
            <a:extLst>
              <a:ext uri="{FF2B5EF4-FFF2-40B4-BE49-F238E27FC236}">
                <a16:creationId xmlns:a16="http://schemas.microsoft.com/office/drawing/2014/main" xmlns="" id="{760F7BEF-B489-4A82-9FFC-86D2414E0A67}"/>
              </a:ext>
            </a:extLst>
          </p:cNvPr>
          <p:cNvSpPr txBox="1"/>
          <p:nvPr/>
        </p:nvSpPr>
        <p:spPr>
          <a:xfrm>
            <a:off x="1388815" y="3972909"/>
            <a:ext cx="4248473" cy="1810768"/>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指的是系统难以克服的缺陷或不足，缺陷和错误可以更正、解决，但不足和弱点可能没有解决的办法。</a:t>
            </a:r>
          </a:p>
        </p:txBody>
      </p:sp>
      <p:grpSp>
        <p:nvGrpSpPr>
          <p:cNvPr id="30" name="组合 29">
            <a:extLst>
              <a:ext uri="{FF2B5EF4-FFF2-40B4-BE49-F238E27FC236}">
                <a16:creationId xmlns:a16="http://schemas.microsoft.com/office/drawing/2014/main" xmlns="" id="{F2AEAF3D-3EFC-487B-B521-CA7CFEFE685C}"/>
              </a:ext>
            </a:extLst>
          </p:cNvPr>
          <p:cNvGrpSpPr/>
          <p:nvPr/>
        </p:nvGrpSpPr>
        <p:grpSpPr>
          <a:xfrm>
            <a:off x="8191213" y="2176165"/>
            <a:ext cx="1622946" cy="1622946"/>
            <a:chOff x="2716147" y="2106202"/>
            <a:chExt cx="1622946" cy="1622946"/>
          </a:xfrm>
        </p:grpSpPr>
        <p:sp>
          <p:nvSpPr>
            <p:cNvPr id="31" name="is1ide-Oval 8">
              <a:extLst>
                <a:ext uri="{FF2B5EF4-FFF2-40B4-BE49-F238E27FC236}">
                  <a16:creationId xmlns:a16="http://schemas.microsoft.com/office/drawing/2014/main" xmlns="" id="{A6E1F562-13F5-4A7C-9489-93CB8764F525}"/>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2" name="组合 31">
              <a:extLst>
                <a:ext uri="{FF2B5EF4-FFF2-40B4-BE49-F238E27FC236}">
                  <a16:creationId xmlns:a16="http://schemas.microsoft.com/office/drawing/2014/main" xmlns="" id="{0B175CEF-6C64-4FF2-9D7D-828F81DA4B20}"/>
                </a:ext>
              </a:extLst>
            </p:cNvPr>
            <p:cNvGrpSpPr/>
            <p:nvPr/>
          </p:nvGrpSpPr>
          <p:grpSpPr>
            <a:xfrm>
              <a:off x="2828972" y="2219027"/>
              <a:ext cx="1397296" cy="1397296"/>
              <a:chOff x="2696934" y="2774952"/>
              <a:chExt cx="1035027" cy="1035027"/>
            </a:xfrm>
          </p:grpSpPr>
          <p:sp>
            <p:nvSpPr>
              <p:cNvPr id="33" name="is1ide-Oval 8">
                <a:extLst>
                  <a:ext uri="{FF2B5EF4-FFF2-40B4-BE49-F238E27FC236}">
                    <a16:creationId xmlns:a16="http://schemas.microsoft.com/office/drawing/2014/main" xmlns="" id="{CB65599A-2E13-4FA7-890B-484735B213D2}"/>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矩形 33">
                <a:extLst>
                  <a:ext uri="{FF2B5EF4-FFF2-40B4-BE49-F238E27FC236}">
                    <a16:creationId xmlns:a16="http://schemas.microsoft.com/office/drawing/2014/main" xmlns="" id="{10DFB290-3AE2-4E58-8B73-220AB9599601}"/>
                  </a:ext>
                </a:extLst>
              </p:cNvPr>
              <p:cNvSpPr/>
              <p:nvPr/>
            </p:nvSpPr>
            <p:spPr>
              <a:xfrm>
                <a:off x="2793124" y="3171429"/>
                <a:ext cx="842646"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latin typeface="微软雅黑" panose="020B0503020204020204" pitchFamily="34" charset="-122"/>
                    <a:ea typeface="微软雅黑" panose="020B0503020204020204" pitchFamily="34" charset="-122"/>
                  </a:rPr>
                  <a:t> Failure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35" name="文本框 34">
            <a:extLst>
              <a:ext uri="{FF2B5EF4-FFF2-40B4-BE49-F238E27FC236}">
                <a16:creationId xmlns:a16="http://schemas.microsoft.com/office/drawing/2014/main" xmlns="" id="{A55EE55F-7547-416F-A478-AE848B519229}"/>
              </a:ext>
            </a:extLst>
          </p:cNvPr>
          <p:cNvSpPr txBox="1"/>
          <p:nvPr/>
        </p:nvSpPr>
        <p:spPr>
          <a:xfrm>
            <a:off x="6849959" y="3972909"/>
            <a:ext cx="4619975" cy="1810768"/>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是指执行代码后所导致的不正确的结果，造成系统或系统部件不能完成其必需的功能，也可以称为故障。</a:t>
            </a:r>
          </a:p>
        </p:txBody>
      </p:sp>
    </p:spTree>
    <p:extLst>
      <p:ext uri="{BB962C8B-B14F-4D97-AF65-F5344CB8AC3E}">
        <p14:creationId xmlns:p14="http://schemas.microsoft.com/office/powerpoint/2010/main" val="11974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 calcmode="lin" valueType="num">
                                      <p:cBhvr>
                                        <p:cTn id="13" dur="500" fill="hold"/>
                                        <p:tgtEl>
                                          <p:spTgt spid="24"/>
                                        </p:tgtEl>
                                        <p:attrNameLst>
                                          <p:attrName>style.rotation</p:attrName>
                                        </p:attrNameLst>
                                      </p:cBhvr>
                                      <p:tavLst>
                                        <p:tav tm="0">
                                          <p:val>
                                            <p:fltVal val="360"/>
                                          </p:val>
                                        </p:tav>
                                        <p:tav tm="100000">
                                          <p:val>
                                            <p:fltVal val="0"/>
                                          </p:val>
                                        </p:tav>
                                      </p:tavLst>
                                    </p:anim>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 calcmode="lin" valueType="num">
                                      <p:cBhvr>
                                        <p:cTn id="24" dur="500" fill="hold"/>
                                        <p:tgtEl>
                                          <p:spTgt spid="30"/>
                                        </p:tgtEl>
                                        <p:attrNameLst>
                                          <p:attrName>style.rotation</p:attrName>
                                        </p:attrNameLst>
                                      </p:cBhvr>
                                      <p:tavLst>
                                        <p:tav tm="0">
                                          <p:val>
                                            <p:fltVal val="360"/>
                                          </p:val>
                                        </p:tav>
                                        <p:tav tm="100000">
                                          <p:val>
                                            <p:fltVal val="0"/>
                                          </p:val>
                                        </p:tav>
                                      </p:tavLst>
                                    </p:anim>
                                    <p:animEffect transition="in" filter="fade">
                                      <p:cBhvr>
                                        <p:cTn id="25" dur="500"/>
                                        <p:tgtEl>
                                          <p:spTgt spid="3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2231" y="2307909"/>
            <a:ext cx="3235649" cy="1195215"/>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软件漏洞一旦被攻击者利用，会威胁软件系统的安全</a:t>
            </a:r>
          </a:p>
        </p:txBody>
      </p:sp>
      <p:grpSp>
        <p:nvGrpSpPr>
          <p:cNvPr id="3" name="组合 2">
            <a:extLst>
              <a:ext uri="{FF2B5EF4-FFF2-40B4-BE49-F238E27FC236}">
                <a16:creationId xmlns:a16="http://schemas.microsoft.com/office/drawing/2014/main" xmlns="" id="{7805053A-AACD-4B5A-858A-F41755159678}"/>
              </a:ext>
            </a:extLst>
          </p:cNvPr>
          <p:cNvGrpSpPr/>
          <p:nvPr/>
        </p:nvGrpSpPr>
        <p:grpSpPr>
          <a:xfrm>
            <a:off x="4355970" y="1456580"/>
            <a:ext cx="4109371" cy="3909147"/>
            <a:chOff x="4586207" y="2801439"/>
            <a:chExt cx="3180268" cy="3025315"/>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xmlns=""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xmlns=""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xmlns=""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xmlns=""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xmlns=""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xmlns=""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xmlns=""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xmlns=""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74" name="文本框 73">
              <a:extLst>
                <a:ext uri="{FF2B5EF4-FFF2-40B4-BE49-F238E27FC236}">
                  <a16:creationId xmlns:a16="http://schemas.microsoft.com/office/drawing/2014/main" xmlns="" id="{0F2302B9-02EB-40CB-8E23-8E730E007802}"/>
                </a:ext>
              </a:extLst>
            </p:cNvPr>
            <p:cNvSpPr txBox="1"/>
            <p:nvPr/>
          </p:nvSpPr>
          <p:spPr>
            <a:xfrm>
              <a:off x="4586207" y="2999089"/>
              <a:ext cx="1094785" cy="78207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软件漏洞危害性大</a:t>
              </a:r>
              <a:b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文本框 74">
              <a:extLst>
                <a:ext uri="{FF2B5EF4-FFF2-40B4-BE49-F238E27FC236}">
                  <a16:creationId xmlns:a16="http://schemas.microsoft.com/office/drawing/2014/main" xmlns="" id="{51FA86E6-40D3-4CD0-9C15-C83AE6C7F344}"/>
                </a:ext>
              </a:extLst>
            </p:cNvPr>
            <p:cNvSpPr txBox="1"/>
            <p:nvPr/>
          </p:nvSpPr>
          <p:spPr>
            <a:xfrm>
              <a:off x="6706338" y="2962654"/>
              <a:ext cx="1060137" cy="54388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软件漏洞影响广泛</a:t>
              </a:r>
            </a:p>
          </p:txBody>
        </p:sp>
        <p:sp>
          <p:nvSpPr>
            <p:cNvPr id="76" name="文本框 75">
              <a:extLst>
                <a:ext uri="{FF2B5EF4-FFF2-40B4-BE49-F238E27FC236}">
                  <a16:creationId xmlns:a16="http://schemas.microsoft.com/office/drawing/2014/main" xmlns="" id="{EE0684EC-82CF-4C5C-BF10-277C610F12A3}"/>
                </a:ext>
              </a:extLst>
            </p:cNvPr>
            <p:cNvSpPr txBox="1"/>
            <p:nvPr/>
          </p:nvSpPr>
          <p:spPr>
            <a:xfrm>
              <a:off x="4649159" y="5044683"/>
              <a:ext cx="992186" cy="78207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软件漏洞存在的长久性</a:t>
              </a:r>
            </a:p>
          </p:txBody>
        </p:sp>
        <p:sp>
          <p:nvSpPr>
            <p:cNvPr id="77" name="文本框 76">
              <a:extLst>
                <a:ext uri="{FF2B5EF4-FFF2-40B4-BE49-F238E27FC236}">
                  <a16:creationId xmlns:a16="http://schemas.microsoft.com/office/drawing/2014/main" xmlns="" id="{B068950B-45B3-43F5-AECE-EE208AC8271C}"/>
                </a:ext>
              </a:extLst>
            </p:cNvPr>
            <p:cNvSpPr txBox="1"/>
            <p:nvPr/>
          </p:nvSpPr>
          <p:spPr>
            <a:xfrm>
              <a:off x="6673810" y="5114226"/>
              <a:ext cx="1060139" cy="54388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软件漏洞的隐蔽性</a:t>
              </a:r>
            </a:p>
          </p:txBody>
        </p:sp>
        <p:sp>
          <p:nvSpPr>
            <p:cNvPr id="46" name="i$liḋe-Freeform: Shape 35">
              <a:extLst>
                <a:ext uri="{FF2B5EF4-FFF2-40B4-BE49-F238E27FC236}">
                  <a16:creationId xmlns:a16="http://schemas.microsoft.com/office/drawing/2014/main" xmlns=""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a:extLst>
                <a:ext uri="{FF2B5EF4-FFF2-40B4-BE49-F238E27FC236}">
                  <a16:creationId xmlns:a16="http://schemas.microsoft.com/office/drawing/2014/main" xmlns="" id="{3BB7956E-535F-4928-A4F2-727749899E55}"/>
                </a:ext>
              </a:extLst>
            </p:cNvPr>
            <p:cNvSpPr txBox="1"/>
            <p:nvPr/>
          </p:nvSpPr>
          <p:spPr>
            <a:xfrm>
              <a:off x="5511433" y="3899169"/>
              <a:ext cx="1352274" cy="924985"/>
            </a:xfrm>
            <a:prstGeom prst="rect">
              <a:avLst/>
            </a:prstGeom>
            <a:noFill/>
          </p:spPr>
          <p:txBody>
            <a:bodyPr wrap="square" lIns="86376" tIns="43188" rIns="86376" bIns="43188"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软件漏洞对软件的安全运行影响</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4" name="文本框 23">
            <a:extLst>
              <a:ext uri="{FF2B5EF4-FFF2-40B4-BE49-F238E27FC236}">
                <a16:creationId xmlns:a16="http://schemas.microsoft.com/office/drawing/2014/main" xmlns="" id="{4CADDF57-BB2C-499F-BCA9-E3D99300533C}"/>
              </a:ext>
            </a:extLst>
          </p:cNvPr>
          <p:cNvSpPr txBox="1"/>
          <p:nvPr/>
        </p:nvSpPr>
        <p:spPr>
          <a:xfrm>
            <a:off x="8421444" y="2255791"/>
            <a:ext cx="3235649"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软件漏洞会影响绝大多数的软硬件设备</a:t>
            </a:r>
          </a:p>
        </p:txBody>
      </p:sp>
      <p:sp>
        <p:nvSpPr>
          <p:cNvPr id="25" name="文本框 24">
            <a:extLst>
              <a:ext uri="{FF2B5EF4-FFF2-40B4-BE49-F238E27FC236}">
                <a16:creationId xmlns:a16="http://schemas.microsoft.com/office/drawing/2014/main" xmlns="" id="{23BE899A-A5A0-4D53-A0EF-D67A3FA8D2BC}"/>
              </a:ext>
            </a:extLst>
          </p:cNvPr>
          <p:cNvSpPr txBox="1"/>
          <p:nvPr/>
        </p:nvSpPr>
        <p:spPr>
          <a:xfrm>
            <a:off x="1095603" y="4861436"/>
            <a:ext cx="3235649" cy="1195215"/>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一个软件系统的漏洞会伴随这个系统整个生命周期</a:t>
            </a:r>
          </a:p>
        </p:txBody>
      </p:sp>
      <p:sp>
        <p:nvSpPr>
          <p:cNvPr id="27" name="文本框 26">
            <a:extLst>
              <a:ext uri="{FF2B5EF4-FFF2-40B4-BE49-F238E27FC236}">
                <a16:creationId xmlns:a16="http://schemas.microsoft.com/office/drawing/2014/main" xmlns="" id="{F070A304-3BF5-4BB1-ACC6-DD0DE59E305B}"/>
              </a:ext>
            </a:extLst>
          </p:cNvPr>
          <p:cNvSpPr txBox="1"/>
          <p:nvPr/>
        </p:nvSpPr>
        <p:spPr>
          <a:xfrm>
            <a:off x="8549502" y="4761920"/>
            <a:ext cx="3235649" cy="1564547"/>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软件漏洞本身的存在没有危害，只有被攻击者在一定条件下利用才会影响系统安全</a:t>
            </a:r>
          </a:p>
        </p:txBody>
      </p:sp>
      <p:sp>
        <p:nvSpPr>
          <p:cNvPr id="2" name="矩形 1">
            <a:extLst>
              <a:ext uri="{FF2B5EF4-FFF2-40B4-BE49-F238E27FC236}">
                <a16:creationId xmlns:a16="http://schemas.microsoft.com/office/drawing/2014/main" xmlns="" id="{F9FC74C7-6ADC-432E-9525-0F15B708778C}"/>
              </a:ext>
            </a:extLst>
          </p:cNvPr>
          <p:cNvSpPr/>
          <p:nvPr/>
        </p:nvSpPr>
        <p:spPr>
          <a:xfrm>
            <a:off x="1158181" y="603438"/>
            <a:ext cx="9224821" cy="458908"/>
          </a:xfrm>
          <a:prstGeom prst="rect">
            <a:avLst/>
          </a:prstGeom>
        </p:spPr>
        <p:txBody>
          <a:bodyPr wrap="square">
            <a:spAutoFit/>
          </a:bodyPr>
          <a:lstStyle/>
          <a:p>
            <a:pPr fontAlgn="auto">
              <a:lnSpc>
                <a:spcPct val="150000"/>
              </a:lnSpc>
              <a:spcBef>
                <a:spcPts val="0"/>
              </a:spcBef>
              <a:spcAft>
                <a:spcPts val="0"/>
              </a:spcAft>
              <a:defRPr/>
            </a:pPr>
            <a:r>
              <a:rPr lang="zh-CN" altLang="en-US" dirty="0">
                <a:latin typeface="微软雅黑" pitchFamily="34" charset="-122"/>
                <a:ea typeface="微软雅黑" pitchFamily="34" charset="-122"/>
              </a:rPr>
              <a:t>软件漏洞对软件的安全运行影响很大，它主要具有以下几个方面的特点。</a:t>
            </a:r>
          </a:p>
        </p:txBody>
      </p:sp>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4" grpId="0"/>
      <p:bldP spid="25"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136292" y="1263956"/>
            <a:ext cx="6586165" cy="501705"/>
            <a:chOff x="3989930" y="810364"/>
            <a:chExt cx="4878887" cy="501705"/>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135669" y="1312069"/>
              <a:ext cx="464075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989930" y="810364"/>
              <a:ext cx="4878887"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按照软件漏洞被攻击者利用的地点进行分类</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784195"/>
            <a:ext cx="9541631"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本地利用漏洞是指攻击者必须在本机拥有访问权限的前提下才能攻击并利用的软件漏洞。 </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2200058"/>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本地利用漏洞</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920541"/>
            <a:ext cx="9541631"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远程利用漏洞是指攻击者可以直接通过网络发起攻击并利用的软件漏洞，此类漏洞也是蠕虫病毒主要利用的漏洞。</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4336404"/>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远程利用漏洞</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 name="矩形 1">
            <a:extLst>
              <a:ext uri="{FF2B5EF4-FFF2-40B4-BE49-F238E27FC236}">
                <a16:creationId xmlns:a16="http://schemas.microsoft.com/office/drawing/2014/main" xmlns="" id="{49765003-1893-4C6E-A97E-7264AE9329CE}"/>
              </a:ext>
            </a:extLst>
          </p:cNvPr>
          <p:cNvSpPr/>
          <p:nvPr/>
        </p:nvSpPr>
        <p:spPr>
          <a:xfrm>
            <a:off x="5449715" y="443289"/>
            <a:ext cx="2031325" cy="646331"/>
          </a:xfrm>
          <a:prstGeom prst="rect">
            <a:avLst/>
          </a:prstGeom>
        </p:spPr>
        <p:txBody>
          <a:bodyPr wrap="non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漏洞分类</a:t>
            </a:r>
            <a:endParaRPr lang="zh-CN" altLang="en-US" sz="3600" b="1" dirty="0"/>
          </a:p>
        </p:txBody>
      </p:sp>
    </p:spTree>
    <p:extLst>
      <p:ext uri="{BB962C8B-B14F-4D97-AF65-F5344CB8AC3E}">
        <p14:creationId xmlns:p14="http://schemas.microsoft.com/office/powerpoint/2010/main" val="38970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136293" y="810364"/>
            <a:ext cx="6586165" cy="501705"/>
            <a:chOff x="3989930" y="810364"/>
            <a:chExt cx="4878887" cy="501705"/>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937701" y="1312069"/>
              <a:ext cx="298524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989930" y="810364"/>
              <a:ext cx="4878887"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根据漏洞形成原因分类</a:t>
              </a:r>
            </a:p>
          </p:txBody>
        </p:sp>
      </p:grpSp>
      <p:sp>
        <p:nvSpPr>
          <p:cNvPr id="11" name="文本框 10">
            <a:extLst>
              <a:ext uri="{FF2B5EF4-FFF2-40B4-BE49-F238E27FC236}">
                <a16:creationId xmlns:a16="http://schemas.microsoft.com/office/drawing/2014/main" xmlns="" id="{40D20458-E082-4ED9-8DBA-4973DEE6EAFD}"/>
              </a:ext>
            </a:extLst>
          </p:cNvPr>
          <p:cNvSpPr txBox="1"/>
          <p:nvPr/>
        </p:nvSpPr>
        <p:spPr>
          <a:xfrm>
            <a:off x="977824" y="2547334"/>
            <a:ext cx="3235649" cy="131832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输入验证错误漏洞是由于未对用户输入数据的合法性进行验证，使攻击者能利用漏洞非法进入系统。</a:t>
            </a:r>
          </a:p>
        </p:txBody>
      </p:sp>
      <p:grpSp>
        <p:nvGrpSpPr>
          <p:cNvPr id="12" name="组合 11">
            <a:extLst>
              <a:ext uri="{FF2B5EF4-FFF2-40B4-BE49-F238E27FC236}">
                <a16:creationId xmlns:a16="http://schemas.microsoft.com/office/drawing/2014/main" xmlns="" id="{302600B5-FD56-46B1-A1B7-C00DAA90C768}"/>
              </a:ext>
            </a:extLst>
          </p:cNvPr>
          <p:cNvGrpSpPr/>
          <p:nvPr/>
        </p:nvGrpSpPr>
        <p:grpSpPr>
          <a:xfrm>
            <a:off x="4336229" y="2011434"/>
            <a:ext cx="4109371" cy="3909146"/>
            <a:chOff x="4586207" y="2801439"/>
            <a:chExt cx="3180268" cy="3025314"/>
          </a:xfrm>
          <a:effectLst>
            <a:outerShdw blurRad="50800" dist="38100" dir="2700000" algn="tl" rotWithShape="0">
              <a:prstClr val="black">
                <a:alpha val="20000"/>
              </a:prstClr>
            </a:outerShdw>
          </a:effectLst>
        </p:grpSpPr>
        <p:sp>
          <p:nvSpPr>
            <p:cNvPr id="13" name="ïṧḷïḓê-Straight Connector 4">
              <a:extLst>
                <a:ext uri="{FF2B5EF4-FFF2-40B4-BE49-F238E27FC236}">
                  <a16:creationId xmlns:a16="http://schemas.microsoft.com/office/drawing/2014/main" xmlns="" id="{01236E71-4D69-43B1-9D87-D47B934E1DCD}"/>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14" name="ïṧḷïḓê-Straight Connector 5">
              <a:extLst>
                <a:ext uri="{FF2B5EF4-FFF2-40B4-BE49-F238E27FC236}">
                  <a16:creationId xmlns:a16="http://schemas.microsoft.com/office/drawing/2014/main" xmlns="" id="{E8CE2AC1-8B08-4EF2-93A2-902705BC9871}"/>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15" name="i$liḋe-Straight Connector 6">
              <a:extLst>
                <a:ext uri="{FF2B5EF4-FFF2-40B4-BE49-F238E27FC236}">
                  <a16:creationId xmlns:a16="http://schemas.microsoft.com/office/drawing/2014/main" xmlns="" id="{844273D1-DF25-4E96-B996-B4F8A56C15CD}"/>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16" name="i$liḋe-Straight Connector 7">
              <a:extLst>
                <a:ext uri="{FF2B5EF4-FFF2-40B4-BE49-F238E27FC236}">
                  <a16:creationId xmlns:a16="http://schemas.microsoft.com/office/drawing/2014/main" xmlns="" id="{5BBF024D-450F-4F1B-9B51-A511B1B5299D}"/>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17" name="i$liḋe-Freeform: Shape 21">
              <a:extLst>
                <a:ext uri="{FF2B5EF4-FFF2-40B4-BE49-F238E27FC236}">
                  <a16:creationId xmlns:a16="http://schemas.microsoft.com/office/drawing/2014/main" xmlns="" id="{6D5FE37E-6743-4B52-9416-9EC0B550E6FC}"/>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19" name="i$liḋe-Freeform: Shape 26">
              <a:extLst>
                <a:ext uri="{FF2B5EF4-FFF2-40B4-BE49-F238E27FC236}">
                  <a16:creationId xmlns:a16="http://schemas.microsoft.com/office/drawing/2014/main" xmlns="" id="{E03EEFC2-4B91-44DE-921B-A653BE75D37C}"/>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20" name="i$liḋe-Freeform: Shape 29">
              <a:extLst>
                <a:ext uri="{FF2B5EF4-FFF2-40B4-BE49-F238E27FC236}">
                  <a16:creationId xmlns:a16="http://schemas.microsoft.com/office/drawing/2014/main" xmlns="" id="{37E00633-86F4-40F6-ACE5-A99AFA6BCBA6}"/>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24" name="i$liḋe-Freeform: Shape 32">
              <a:extLst>
                <a:ext uri="{FF2B5EF4-FFF2-40B4-BE49-F238E27FC236}">
                  <a16:creationId xmlns:a16="http://schemas.microsoft.com/office/drawing/2014/main" xmlns="" id="{884AB137-968A-4DCD-9E0B-F5E21A4909B3}"/>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25" name="文本框 24">
              <a:extLst>
                <a:ext uri="{FF2B5EF4-FFF2-40B4-BE49-F238E27FC236}">
                  <a16:creationId xmlns:a16="http://schemas.microsoft.com/office/drawing/2014/main" xmlns="" id="{3DB89E01-6A57-4D1B-A1F6-32CA4576CCDA}"/>
                </a:ext>
              </a:extLst>
            </p:cNvPr>
            <p:cNvSpPr txBox="1"/>
            <p:nvPr/>
          </p:nvSpPr>
          <p:spPr>
            <a:xfrm>
              <a:off x="4586207" y="2999089"/>
              <a:ext cx="1094785" cy="54388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输入验证错误漏洞</a:t>
              </a:r>
            </a:p>
          </p:txBody>
        </p:sp>
        <p:sp>
          <p:nvSpPr>
            <p:cNvPr id="26" name="文本框 25">
              <a:extLst>
                <a:ext uri="{FF2B5EF4-FFF2-40B4-BE49-F238E27FC236}">
                  <a16:creationId xmlns:a16="http://schemas.microsoft.com/office/drawing/2014/main" xmlns="" id="{A8F0F92E-A1E3-49F4-A081-61BED5089CEF}"/>
                </a:ext>
              </a:extLst>
            </p:cNvPr>
            <p:cNvSpPr txBox="1"/>
            <p:nvPr/>
          </p:nvSpPr>
          <p:spPr>
            <a:xfrm>
              <a:off x="6706338" y="2962654"/>
              <a:ext cx="1060137" cy="54388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缓冲区溢出漏洞</a:t>
              </a:r>
            </a:p>
          </p:txBody>
        </p:sp>
        <p:sp>
          <p:nvSpPr>
            <p:cNvPr id="27" name="文本框 26">
              <a:extLst>
                <a:ext uri="{FF2B5EF4-FFF2-40B4-BE49-F238E27FC236}">
                  <a16:creationId xmlns:a16="http://schemas.microsoft.com/office/drawing/2014/main" xmlns="" id="{F6941493-E6F8-4A24-AFF9-F2B2F7FB6D02}"/>
                </a:ext>
              </a:extLst>
            </p:cNvPr>
            <p:cNvSpPr txBox="1"/>
            <p:nvPr/>
          </p:nvSpPr>
          <p:spPr>
            <a:xfrm>
              <a:off x="4649158" y="5164539"/>
              <a:ext cx="992186" cy="54388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设计错误漏洞</a:t>
              </a:r>
            </a:p>
          </p:txBody>
        </p:sp>
        <p:sp>
          <p:nvSpPr>
            <p:cNvPr id="28" name="文本框 27">
              <a:extLst>
                <a:ext uri="{FF2B5EF4-FFF2-40B4-BE49-F238E27FC236}">
                  <a16:creationId xmlns:a16="http://schemas.microsoft.com/office/drawing/2014/main" xmlns="" id="{2F52BAE4-A075-4C4E-B1DA-0E1621FAAC12}"/>
                </a:ext>
              </a:extLst>
            </p:cNvPr>
            <p:cNvSpPr txBox="1"/>
            <p:nvPr/>
          </p:nvSpPr>
          <p:spPr>
            <a:xfrm>
              <a:off x="6686762" y="5044682"/>
              <a:ext cx="1060139" cy="78207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意外情况处置错误漏洞</a:t>
              </a:r>
            </a:p>
          </p:txBody>
        </p:sp>
        <p:sp>
          <p:nvSpPr>
            <p:cNvPr id="29" name="i$liḋe-Freeform: Shape 35">
              <a:extLst>
                <a:ext uri="{FF2B5EF4-FFF2-40B4-BE49-F238E27FC236}">
                  <a16:creationId xmlns:a16="http://schemas.microsoft.com/office/drawing/2014/main" xmlns="" id="{0145B368-BFF6-4446-A8C9-387F857C9D2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30" name="文本框 29">
              <a:extLst>
                <a:ext uri="{FF2B5EF4-FFF2-40B4-BE49-F238E27FC236}">
                  <a16:creationId xmlns:a16="http://schemas.microsoft.com/office/drawing/2014/main" xmlns="" id="{E1A57CD1-86A1-4025-B21D-140AA5B09447}"/>
                </a:ext>
              </a:extLst>
            </p:cNvPr>
            <p:cNvSpPr txBox="1"/>
            <p:nvPr/>
          </p:nvSpPr>
          <p:spPr>
            <a:xfrm>
              <a:off x="5539842" y="3781160"/>
              <a:ext cx="1352274" cy="1496642"/>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漏洞触发原因的不同</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，可以将软件漏洞进行以下的划分：</a:t>
              </a:r>
              <a:b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1" name="文本框 30">
            <a:extLst>
              <a:ext uri="{FF2B5EF4-FFF2-40B4-BE49-F238E27FC236}">
                <a16:creationId xmlns:a16="http://schemas.microsoft.com/office/drawing/2014/main" xmlns="" id="{3615021E-1E08-453C-BB3A-64294B5E4103}"/>
              </a:ext>
            </a:extLst>
          </p:cNvPr>
          <p:cNvSpPr txBox="1"/>
          <p:nvPr/>
        </p:nvSpPr>
        <p:spPr>
          <a:xfrm>
            <a:off x="8574565" y="2429134"/>
            <a:ext cx="3326923" cy="1933879"/>
          </a:xfrm>
          <a:prstGeom prst="rect">
            <a:avLst/>
          </a:prstGeom>
          <a:noFill/>
        </p:spPr>
        <p:txBody>
          <a:bodyPr wrap="square" lIns="86376" tIns="43188" rIns="86376" bIns="43188"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缓冲区溢出漏洞是由于向程序的缓冲区中输入的数据超过其规定长度，造成缓冲区溢出，破坏程序正常的堆栈，使程序执行其他指令。</a:t>
            </a:r>
            <a:b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文本框 31">
            <a:extLst>
              <a:ext uri="{FF2B5EF4-FFF2-40B4-BE49-F238E27FC236}">
                <a16:creationId xmlns:a16="http://schemas.microsoft.com/office/drawing/2014/main" xmlns="" id="{7FC4F04F-3E11-4070-95AA-B1268B226EE9}"/>
              </a:ext>
            </a:extLst>
          </p:cNvPr>
          <p:cNvSpPr txBox="1"/>
          <p:nvPr/>
        </p:nvSpPr>
        <p:spPr>
          <a:xfrm>
            <a:off x="977824" y="5242276"/>
            <a:ext cx="3064523" cy="131832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设计错误漏洞是由于程序设计错误而导致的漏洞。大多数的漏洞都可归类于设计错误。</a:t>
            </a:r>
          </a:p>
        </p:txBody>
      </p:sp>
      <p:sp>
        <p:nvSpPr>
          <p:cNvPr id="34" name="文本框 33">
            <a:extLst>
              <a:ext uri="{FF2B5EF4-FFF2-40B4-BE49-F238E27FC236}">
                <a16:creationId xmlns:a16="http://schemas.microsoft.com/office/drawing/2014/main" xmlns="" id="{138FE6A2-903A-4D05-8F0B-2C0216E7EE9C}"/>
              </a:ext>
            </a:extLst>
          </p:cNvPr>
          <p:cNvSpPr txBox="1"/>
          <p:nvPr/>
        </p:nvSpPr>
        <p:spPr>
          <a:xfrm>
            <a:off x="8529761" y="5316774"/>
            <a:ext cx="3371727" cy="131832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意外情况处置错误漏洞是由于程序在实现逻辑中没有考虑到一些意外情况，而导致运行出错。</a:t>
            </a:r>
          </a:p>
        </p:txBody>
      </p:sp>
    </p:spTree>
    <p:extLst>
      <p:ext uri="{BB962C8B-B14F-4D97-AF65-F5344CB8AC3E}">
        <p14:creationId xmlns:p14="http://schemas.microsoft.com/office/powerpoint/2010/main" val="341082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1" grpId="0"/>
      <p:bldP spid="32"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xmlns="" id="{6AEEC97A-0CB2-4683-B2AE-0245D9F93D23}"/>
              </a:ext>
            </a:extLst>
          </p:cNvPr>
          <p:cNvGrpSpPr/>
          <p:nvPr/>
        </p:nvGrpSpPr>
        <p:grpSpPr>
          <a:xfrm>
            <a:off x="2700313" y="2320181"/>
            <a:ext cx="1622946" cy="1622946"/>
            <a:chOff x="2716147" y="2106202"/>
            <a:chExt cx="1622946" cy="1622946"/>
          </a:xfrm>
        </p:grpSpPr>
        <p:sp>
          <p:nvSpPr>
            <p:cNvPr id="25" name="is1ide-Oval 8">
              <a:extLst>
                <a:ext uri="{FF2B5EF4-FFF2-40B4-BE49-F238E27FC236}">
                  <a16:creationId xmlns:a16="http://schemas.microsoft.com/office/drawing/2014/main" xmlns="" id="{D8647711-E362-434F-9700-46B11D9897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6" name="组合 25">
              <a:extLst>
                <a:ext uri="{FF2B5EF4-FFF2-40B4-BE49-F238E27FC236}">
                  <a16:creationId xmlns:a16="http://schemas.microsoft.com/office/drawing/2014/main" xmlns="" id="{9092E88E-79EE-4D61-A060-EE31D37598FD}"/>
                </a:ext>
              </a:extLst>
            </p:cNvPr>
            <p:cNvGrpSpPr/>
            <p:nvPr/>
          </p:nvGrpSpPr>
          <p:grpSpPr>
            <a:xfrm>
              <a:off x="2828972" y="2219027"/>
              <a:ext cx="1397296" cy="1397296"/>
              <a:chOff x="2696934" y="2774952"/>
              <a:chExt cx="1035027" cy="1035027"/>
            </a:xfrm>
          </p:grpSpPr>
          <p:sp>
            <p:nvSpPr>
              <p:cNvPr id="27" name="is1ide-Oval 8">
                <a:extLst>
                  <a:ext uri="{FF2B5EF4-FFF2-40B4-BE49-F238E27FC236}">
                    <a16:creationId xmlns:a16="http://schemas.microsoft.com/office/drawing/2014/main" xmlns="" id="{19FFF8D2-EA2E-416B-B39B-C2D47727AE74}"/>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8" name="矩形 27">
                <a:extLst>
                  <a:ext uri="{FF2B5EF4-FFF2-40B4-BE49-F238E27FC236}">
                    <a16:creationId xmlns:a16="http://schemas.microsoft.com/office/drawing/2014/main" xmlns="" id="{10839E0B-F9DA-44C4-999B-0A9D66710647}"/>
                  </a:ext>
                </a:extLst>
              </p:cNvPr>
              <p:cNvSpPr/>
              <p:nvPr/>
            </p:nvSpPr>
            <p:spPr>
              <a:xfrm>
                <a:off x="2696934" y="3065232"/>
                <a:ext cx="1035027"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访问验证错误漏洞</a:t>
                </a:r>
              </a:p>
            </p:txBody>
          </p:sp>
        </p:grpSp>
      </p:grpSp>
      <p:sp>
        <p:nvSpPr>
          <p:cNvPr id="29" name="文本框 28">
            <a:extLst>
              <a:ext uri="{FF2B5EF4-FFF2-40B4-BE49-F238E27FC236}">
                <a16:creationId xmlns:a16="http://schemas.microsoft.com/office/drawing/2014/main" xmlns="" id="{760F7BEF-B489-4A82-9FFC-86D2414E0A67}"/>
              </a:ext>
            </a:extLst>
          </p:cNvPr>
          <p:cNvSpPr txBox="1"/>
          <p:nvPr/>
        </p:nvSpPr>
        <p:spPr>
          <a:xfrm>
            <a:off x="1764408" y="4116925"/>
            <a:ext cx="3672210" cy="131832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访问验证错误漏洞是由于程序的访问验证部分存在某些逻辑错误，使攻击者可以绕过访问控制进入系统。</a:t>
            </a:r>
          </a:p>
        </p:txBody>
      </p:sp>
      <p:grpSp>
        <p:nvGrpSpPr>
          <p:cNvPr id="30" name="组合 29">
            <a:extLst>
              <a:ext uri="{FF2B5EF4-FFF2-40B4-BE49-F238E27FC236}">
                <a16:creationId xmlns:a16="http://schemas.microsoft.com/office/drawing/2014/main" xmlns="" id="{F2AEAF3D-3EFC-487B-B521-CA7CFEFE685C}"/>
              </a:ext>
            </a:extLst>
          </p:cNvPr>
          <p:cNvGrpSpPr/>
          <p:nvPr/>
        </p:nvGrpSpPr>
        <p:grpSpPr>
          <a:xfrm>
            <a:off x="7990543" y="2320181"/>
            <a:ext cx="1622946" cy="1622946"/>
            <a:chOff x="2716147" y="2106202"/>
            <a:chExt cx="1622946" cy="1622946"/>
          </a:xfrm>
        </p:grpSpPr>
        <p:sp>
          <p:nvSpPr>
            <p:cNvPr id="31" name="is1ide-Oval 8">
              <a:extLst>
                <a:ext uri="{FF2B5EF4-FFF2-40B4-BE49-F238E27FC236}">
                  <a16:creationId xmlns:a16="http://schemas.microsoft.com/office/drawing/2014/main" xmlns="" id="{A6E1F562-13F5-4A7C-9489-93CB8764F525}"/>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2" name="组合 31">
              <a:extLst>
                <a:ext uri="{FF2B5EF4-FFF2-40B4-BE49-F238E27FC236}">
                  <a16:creationId xmlns:a16="http://schemas.microsoft.com/office/drawing/2014/main" xmlns="" id="{0B175CEF-6C64-4FF2-9D7D-828F81DA4B20}"/>
                </a:ext>
              </a:extLst>
            </p:cNvPr>
            <p:cNvGrpSpPr/>
            <p:nvPr/>
          </p:nvGrpSpPr>
          <p:grpSpPr>
            <a:xfrm>
              <a:off x="2828972" y="2219027"/>
              <a:ext cx="1397296" cy="1397296"/>
              <a:chOff x="2696934" y="2774952"/>
              <a:chExt cx="1035027" cy="1035027"/>
            </a:xfrm>
          </p:grpSpPr>
          <p:sp>
            <p:nvSpPr>
              <p:cNvPr id="33" name="is1ide-Oval 8">
                <a:extLst>
                  <a:ext uri="{FF2B5EF4-FFF2-40B4-BE49-F238E27FC236}">
                    <a16:creationId xmlns:a16="http://schemas.microsoft.com/office/drawing/2014/main" xmlns="" id="{CB65599A-2E13-4FA7-890B-484735B213D2}"/>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矩形 33">
                <a:extLst>
                  <a:ext uri="{FF2B5EF4-FFF2-40B4-BE49-F238E27FC236}">
                    <a16:creationId xmlns:a16="http://schemas.microsoft.com/office/drawing/2014/main" xmlns="" id="{10DFB290-3AE2-4E58-8B73-220AB9599601}"/>
                  </a:ext>
                </a:extLst>
              </p:cNvPr>
              <p:cNvSpPr/>
              <p:nvPr/>
            </p:nvSpPr>
            <p:spPr>
              <a:xfrm>
                <a:off x="2793124" y="3065231"/>
                <a:ext cx="842646"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配置错误漏洞</a:t>
                </a:r>
              </a:p>
            </p:txBody>
          </p:sp>
        </p:grpSp>
      </p:grpSp>
      <p:sp>
        <p:nvSpPr>
          <p:cNvPr id="35" name="文本框 34">
            <a:extLst>
              <a:ext uri="{FF2B5EF4-FFF2-40B4-BE49-F238E27FC236}">
                <a16:creationId xmlns:a16="http://schemas.microsoft.com/office/drawing/2014/main" xmlns="" id="{A55EE55F-7547-416F-A478-AE848B519229}"/>
              </a:ext>
            </a:extLst>
          </p:cNvPr>
          <p:cNvSpPr txBox="1"/>
          <p:nvPr/>
        </p:nvSpPr>
        <p:spPr>
          <a:xfrm>
            <a:off x="6649290" y="4116925"/>
            <a:ext cx="4033016" cy="1010549"/>
          </a:xfrm>
          <a:prstGeom prst="rect">
            <a:avLst/>
          </a:prstGeom>
          <a:noFill/>
        </p:spPr>
        <p:txBody>
          <a:bodyPr wrap="square" lIns="86376" tIns="43188" rIns="86376" bIns="43188"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配置错误漏洞是由于系统和应用的配置有误，或配置参数、访问权限、策略安装位置有误造成的。</a:t>
            </a:r>
          </a:p>
        </p:txBody>
      </p:sp>
    </p:spTree>
    <p:extLst>
      <p:ext uri="{BB962C8B-B14F-4D97-AF65-F5344CB8AC3E}">
        <p14:creationId xmlns:p14="http://schemas.microsoft.com/office/powerpoint/2010/main" val="219263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 calcmode="lin" valueType="num">
                                      <p:cBhvr>
                                        <p:cTn id="9" dur="500" fill="hold"/>
                                        <p:tgtEl>
                                          <p:spTgt spid="24"/>
                                        </p:tgtEl>
                                        <p:attrNameLst>
                                          <p:attrName>style.rotation</p:attrName>
                                        </p:attrNameLst>
                                      </p:cBhvr>
                                      <p:tavLst>
                                        <p:tav tm="0">
                                          <p:val>
                                            <p:fltVal val="360"/>
                                          </p:val>
                                        </p:tav>
                                        <p:tav tm="100000">
                                          <p:val>
                                            <p:fltVal val="0"/>
                                          </p:val>
                                        </p:tav>
                                      </p:tavLst>
                                    </p:anim>
                                    <p:animEffect transition="in" filter="fade">
                                      <p:cBhvr>
                                        <p:cTn id="10" dur="500"/>
                                        <p:tgtEl>
                                          <p:spTgt spid="2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 calcmode="lin" valueType="num">
                                      <p:cBhvr>
                                        <p:cTn id="20" dur="500" fill="hold"/>
                                        <p:tgtEl>
                                          <p:spTgt spid="30"/>
                                        </p:tgtEl>
                                        <p:attrNameLst>
                                          <p:attrName>style.rotation</p:attrName>
                                        </p:attrNameLst>
                                      </p:cBhvr>
                                      <p:tavLst>
                                        <p:tav tm="0">
                                          <p:val>
                                            <p:fltVal val="360"/>
                                          </p:val>
                                        </p:tav>
                                        <p:tav tm="100000">
                                          <p:val>
                                            <p:fltVal val="0"/>
                                          </p:val>
                                        </p:tav>
                                      </p:tavLst>
                                    </p:anim>
                                    <p:animEffect transition="in" filter="fade">
                                      <p:cBhvr>
                                        <p:cTn id="21" dur="500"/>
                                        <p:tgtEl>
                                          <p:spTgt spid="3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p+2)&quot;,&quot;p[2]&quot;],&quot;CaseSensitive&quot;:false,&quot;FuzzyMatch&quot;:fals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3650</Words>
  <Application>Microsoft Office PowerPoint</Application>
  <PresentationFormat>自定义</PresentationFormat>
  <Paragraphs>302</Paragraphs>
  <Slides>35</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Microsoft Yahei</vt:lpstr>
      <vt:lpstr>宋体</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2020-02-10T14:28:31Z</dcterms:modified>
</cp:coreProperties>
</file>