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34"/>
  </p:notesMasterIdLst>
  <p:handoutMasterIdLst>
    <p:handoutMasterId r:id="rId35"/>
  </p:handoutMasterIdLst>
  <p:sldIdLst>
    <p:sldId id="9228" r:id="rId2"/>
    <p:sldId id="9234" r:id="rId3"/>
    <p:sldId id="9384" r:id="rId4"/>
    <p:sldId id="9385" r:id="rId5"/>
    <p:sldId id="9386" r:id="rId6"/>
    <p:sldId id="9387" r:id="rId7"/>
    <p:sldId id="9232" r:id="rId8"/>
    <p:sldId id="9233" r:id="rId9"/>
    <p:sldId id="9388" r:id="rId10"/>
    <p:sldId id="9305" r:id="rId11"/>
    <p:sldId id="9389" r:id="rId12"/>
    <p:sldId id="9229" r:id="rId13"/>
    <p:sldId id="9230" r:id="rId14"/>
    <p:sldId id="9390" r:id="rId15"/>
    <p:sldId id="9391" r:id="rId16"/>
    <p:sldId id="9392" r:id="rId17"/>
    <p:sldId id="9318" r:id="rId18"/>
    <p:sldId id="9244" r:id="rId19"/>
    <p:sldId id="9239" r:id="rId20"/>
    <p:sldId id="9246" r:id="rId21"/>
    <p:sldId id="9241" r:id="rId22"/>
    <p:sldId id="9394" r:id="rId23"/>
    <p:sldId id="9395" r:id="rId24"/>
    <p:sldId id="9226" r:id="rId25"/>
    <p:sldId id="9393" r:id="rId26"/>
    <p:sldId id="9219" r:id="rId27"/>
    <p:sldId id="9396" r:id="rId28"/>
    <p:sldId id="9398" r:id="rId29"/>
    <p:sldId id="9220" r:id="rId30"/>
    <p:sldId id="9231" r:id="rId31"/>
    <p:sldId id="9218" r:id="rId32"/>
    <p:sldId id="9240" r:id="rId33"/>
  </p:sldIdLst>
  <p:sldSz cx="12858750" cy="7232650"/>
  <p:notesSz cx="6858000" cy="9144000"/>
  <p:custDataLst>
    <p:tags r:id="rId3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A3"/>
    <a:srgbClr val="1092F1"/>
    <a:srgbClr val="007DFA"/>
    <a:srgbClr val="969696"/>
    <a:srgbClr val="2278F4"/>
    <a:srgbClr val="000000"/>
    <a:srgbClr val="FF3B5E"/>
    <a:srgbClr val="18A6FF"/>
    <a:srgbClr val="F2F2F2"/>
    <a:srgbClr val="4B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3" autoAdjust="0"/>
    <p:restoredTop sz="86691" autoAdjust="0"/>
  </p:normalViewPr>
  <p:slideViewPr>
    <p:cSldViewPr>
      <p:cViewPr varScale="1">
        <p:scale>
          <a:sx n="58" d="100"/>
          <a:sy n="58" d="100"/>
        </p:scale>
        <p:origin x="885" y="48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05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46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905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6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5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940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43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48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64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62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考虑一下栈帧状态，即参数入栈（从右向左入栈）以及访问最后一个参数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的位置，可以知道这个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c30000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实际是参数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后面的高地址里存储的数据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83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27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考虑栈帧状态，参数入栈（字符串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的地址）后，通过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%x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依次读参数下面的内存数据时，很快就读到了原来函数的局部变量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31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53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57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34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38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5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638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整数溢出一般不能被单独利用，而是用来绕过目标程序中的条件检测，进而实现其他攻击，正如上面的例子，利用整数溢出引发缓冲区溢出。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89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86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此时，如果精心设计，可以在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input.txt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中存储以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’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分割的两个字符串，使得第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32767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以后的四个字节</a:t>
            </a:r>
            <a:r>
              <a:rPr lang="zh-CN" alt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func_ptr</a:t>
            </a:r>
            <a:r>
              <a:rPr lang="zh-CN" alt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的局部变量的存储位置）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为一个有效函数的地址，比如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func1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函数的地址（</a:t>
            </a:r>
            <a:r>
              <a:rPr lang="en-US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0x00401131</a:t>
            </a:r>
            <a:r>
              <a:rPr lang="zh-CN" altLang="zh-CN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）。因此，本来打开记事本的功能变成了打开计算器。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5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缓冲区是一块连续的内存区域，用于存放程序运行时加载到内存的运行代码和数据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缓冲区溢出是指程序运行时，向固定大小的缓冲区写入超过其容量的数据，多余的数据会越过缓冲区的边界覆盖相邻内存空间，从而造成溢出。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缓冲区的大小是由用户输入的数据决定的，如果程序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不对用户输入的超长数据作长度检查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，同时用户又对程序进行了非法操作或者错误输入，就会造成缓冲区溢出。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缓冲区溢出攻击是指发生缓冲区溢出时，溢出的数据会覆盖相邻内存空间的返回地址、函数指针、堆管理结构等合法数据，从而使程序运行失败、或者发生转向去执行其它程序代码、或者执行预先注入到内存缓冲区中的代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。缓冲区溢出后执行的代码，会以原有程序的身份权限运行。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如果原有程序是以系统管理员身份运行，那么攻击者利用缓冲区溢出攻击后所执行的恶意程序，就能够获得系统控制权，进而执行其它非法操作。</a:t>
            </a:r>
          </a:p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0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2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96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61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516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6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6B58CA9C-A61B-4218-B89C-765C4AE4CBCF}"/>
              </a:ext>
            </a:extLst>
          </p:cNvPr>
          <p:cNvGrpSpPr/>
          <p:nvPr userDrawn="1"/>
        </p:nvGrpSpPr>
        <p:grpSpPr>
          <a:xfrm>
            <a:off x="-1" y="0"/>
            <a:ext cx="12858243" cy="7232650"/>
            <a:chOff x="-1" y="0"/>
            <a:chExt cx="11520489" cy="648017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EAE98536-CFB6-41B1-A838-44066568C945}"/>
                </a:ext>
              </a:extLst>
            </p:cNvPr>
            <p:cNvSpPr/>
            <p:nvPr userDrawn="1"/>
          </p:nvSpPr>
          <p:spPr>
            <a:xfrm>
              <a:off x="71612" y="71736"/>
              <a:ext cx="11377264" cy="6336703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6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DBBE4815-B6B0-4394-BC94-8AAD066B124D}"/>
                </a:ext>
              </a:extLst>
            </p:cNvPr>
            <p:cNvSpPr/>
            <p:nvPr userDrawn="1"/>
          </p:nvSpPr>
          <p:spPr>
            <a:xfrm rot="16200000" flipH="1">
              <a:off x="275597" y="-275598"/>
              <a:ext cx="1403883" cy="1955080"/>
            </a:xfrm>
            <a:custGeom>
              <a:avLst/>
              <a:gdLst>
                <a:gd name="connsiteX0" fmla="*/ 0 w 1403883"/>
                <a:gd name="connsiteY0" fmla="*/ 1573594 h 1955080"/>
                <a:gd name="connsiteX1" fmla="*/ 0 w 1403883"/>
                <a:gd name="connsiteY1" fmla="*/ 1955080 h 1955080"/>
                <a:gd name="connsiteX2" fmla="*/ 95371 w 1403883"/>
                <a:gd name="connsiteY2" fmla="*/ 1859708 h 1955080"/>
                <a:gd name="connsiteX3" fmla="*/ 95371 w 1403883"/>
                <a:gd name="connsiteY3" fmla="*/ 1716691 h 1955080"/>
                <a:gd name="connsiteX4" fmla="*/ 95371 w 1403883"/>
                <a:gd name="connsiteY4" fmla="*/ 1716691 h 1955080"/>
                <a:gd name="connsiteX5" fmla="*/ 95371 w 1403883"/>
                <a:gd name="connsiteY5" fmla="*/ 95372 h 1955080"/>
                <a:gd name="connsiteX6" fmla="*/ 1138962 w 1403883"/>
                <a:gd name="connsiteY6" fmla="*/ 95372 h 1955080"/>
                <a:gd name="connsiteX7" fmla="*/ 1138962 w 1403883"/>
                <a:gd name="connsiteY7" fmla="*/ 95371 h 1955080"/>
                <a:gd name="connsiteX8" fmla="*/ 1308511 w 1403883"/>
                <a:gd name="connsiteY8" fmla="*/ 95371 h 1955080"/>
                <a:gd name="connsiteX9" fmla="*/ 1403883 w 1403883"/>
                <a:gd name="connsiteY9" fmla="*/ 0 h 1955080"/>
                <a:gd name="connsiteX10" fmla="*/ 1022396 w 1403883"/>
                <a:gd name="connsiteY10" fmla="*/ 0 h 1955080"/>
                <a:gd name="connsiteX11" fmla="*/ 1022395 w 1403883"/>
                <a:gd name="connsiteY11" fmla="*/ 1 h 1955080"/>
                <a:gd name="connsiteX12" fmla="*/ 1 w 1403883"/>
                <a:gd name="connsiteY12" fmla="*/ 1 h 1955080"/>
                <a:gd name="connsiteX13" fmla="*/ 1 w 1403883"/>
                <a:gd name="connsiteY13" fmla="*/ 47686 h 1955080"/>
                <a:gd name="connsiteX14" fmla="*/ 0 w 1403883"/>
                <a:gd name="connsiteY14" fmla="*/ 47686 h 1955080"/>
                <a:gd name="connsiteX15" fmla="*/ 0 w 1403883"/>
                <a:gd name="connsiteY15" fmla="*/ 1573594 h 195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3883" h="1955080">
                  <a:moveTo>
                    <a:pt x="0" y="1573594"/>
                  </a:moveTo>
                  <a:lnTo>
                    <a:pt x="0" y="1955080"/>
                  </a:lnTo>
                  <a:lnTo>
                    <a:pt x="95371" y="1859708"/>
                  </a:lnTo>
                  <a:lnTo>
                    <a:pt x="95371" y="1716691"/>
                  </a:lnTo>
                  <a:lnTo>
                    <a:pt x="95371" y="1716691"/>
                  </a:lnTo>
                  <a:lnTo>
                    <a:pt x="95371" y="95372"/>
                  </a:lnTo>
                  <a:lnTo>
                    <a:pt x="1138962" y="95372"/>
                  </a:lnTo>
                  <a:lnTo>
                    <a:pt x="1138962" y="95371"/>
                  </a:lnTo>
                  <a:lnTo>
                    <a:pt x="1308511" y="95371"/>
                  </a:lnTo>
                  <a:lnTo>
                    <a:pt x="1403883" y="0"/>
                  </a:lnTo>
                  <a:lnTo>
                    <a:pt x="1022396" y="0"/>
                  </a:lnTo>
                  <a:lnTo>
                    <a:pt x="1022395" y="1"/>
                  </a:lnTo>
                  <a:lnTo>
                    <a:pt x="1" y="1"/>
                  </a:lnTo>
                  <a:lnTo>
                    <a:pt x="1" y="47686"/>
                  </a:lnTo>
                  <a:lnTo>
                    <a:pt x="0" y="47686"/>
                  </a:lnTo>
                  <a:lnTo>
                    <a:pt x="0" y="1573594"/>
                  </a:lnTo>
                  <a:close/>
                </a:path>
              </a:pathLst>
            </a:cu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47B1F7C7-679E-4D38-A62B-40F1A8E86F21}"/>
                </a:ext>
              </a:extLst>
            </p:cNvPr>
            <p:cNvSpPr/>
            <p:nvPr userDrawn="1"/>
          </p:nvSpPr>
          <p:spPr>
            <a:xfrm rot="16200000">
              <a:off x="9843121" y="4802808"/>
              <a:ext cx="1403883" cy="1950851"/>
            </a:xfrm>
            <a:custGeom>
              <a:avLst/>
              <a:gdLst>
                <a:gd name="connsiteX0" fmla="*/ 1403883 w 1403883"/>
                <a:gd name="connsiteY0" fmla="*/ 1950851 h 1950851"/>
                <a:gd name="connsiteX1" fmla="*/ 1022396 w 1403883"/>
                <a:gd name="connsiteY1" fmla="*/ 1950851 h 1950851"/>
                <a:gd name="connsiteX2" fmla="*/ 1022395 w 1403883"/>
                <a:gd name="connsiteY2" fmla="*/ 1950850 h 1950851"/>
                <a:gd name="connsiteX3" fmla="*/ 1 w 1403883"/>
                <a:gd name="connsiteY3" fmla="*/ 1950850 h 1950851"/>
                <a:gd name="connsiteX4" fmla="*/ 1 w 1403883"/>
                <a:gd name="connsiteY4" fmla="*/ 1903165 h 1950851"/>
                <a:gd name="connsiteX5" fmla="*/ 0 w 1403883"/>
                <a:gd name="connsiteY5" fmla="*/ 1903165 h 1950851"/>
                <a:gd name="connsiteX6" fmla="*/ 0 w 1403883"/>
                <a:gd name="connsiteY6" fmla="*/ 381486 h 1950851"/>
                <a:gd name="connsiteX7" fmla="*/ 0 w 1403883"/>
                <a:gd name="connsiteY7" fmla="*/ 234161 h 1950851"/>
                <a:gd name="connsiteX8" fmla="*/ 0 w 1403883"/>
                <a:gd name="connsiteY8" fmla="*/ 0 h 1950851"/>
                <a:gd name="connsiteX9" fmla="*/ 95371 w 1403883"/>
                <a:gd name="connsiteY9" fmla="*/ 95372 h 1950851"/>
                <a:gd name="connsiteX10" fmla="*/ 95371 w 1403883"/>
                <a:gd name="connsiteY10" fmla="*/ 234161 h 1950851"/>
                <a:gd name="connsiteX11" fmla="*/ 95371 w 1403883"/>
                <a:gd name="connsiteY11" fmla="*/ 476858 h 1950851"/>
                <a:gd name="connsiteX12" fmla="*/ 95371 w 1403883"/>
                <a:gd name="connsiteY12" fmla="*/ 1855479 h 1950851"/>
                <a:gd name="connsiteX13" fmla="*/ 1138962 w 1403883"/>
                <a:gd name="connsiteY13" fmla="*/ 1855479 h 1950851"/>
                <a:gd name="connsiteX14" fmla="*/ 1138962 w 1403883"/>
                <a:gd name="connsiteY14" fmla="*/ 1855480 h 1950851"/>
                <a:gd name="connsiteX15" fmla="*/ 1308511 w 1403883"/>
                <a:gd name="connsiteY15" fmla="*/ 1855480 h 195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3883" h="1950851">
                  <a:moveTo>
                    <a:pt x="1403883" y="1950851"/>
                  </a:moveTo>
                  <a:lnTo>
                    <a:pt x="1022396" y="1950851"/>
                  </a:lnTo>
                  <a:lnTo>
                    <a:pt x="1022395" y="1950850"/>
                  </a:lnTo>
                  <a:lnTo>
                    <a:pt x="1" y="1950850"/>
                  </a:lnTo>
                  <a:lnTo>
                    <a:pt x="1" y="1903165"/>
                  </a:lnTo>
                  <a:lnTo>
                    <a:pt x="0" y="1903165"/>
                  </a:lnTo>
                  <a:lnTo>
                    <a:pt x="0" y="381486"/>
                  </a:lnTo>
                  <a:lnTo>
                    <a:pt x="0" y="234161"/>
                  </a:lnTo>
                  <a:lnTo>
                    <a:pt x="0" y="0"/>
                  </a:lnTo>
                  <a:lnTo>
                    <a:pt x="95371" y="95372"/>
                  </a:lnTo>
                  <a:lnTo>
                    <a:pt x="95371" y="234161"/>
                  </a:lnTo>
                  <a:lnTo>
                    <a:pt x="95371" y="476858"/>
                  </a:lnTo>
                  <a:lnTo>
                    <a:pt x="95371" y="1855479"/>
                  </a:lnTo>
                  <a:lnTo>
                    <a:pt x="1138962" y="1855479"/>
                  </a:lnTo>
                  <a:lnTo>
                    <a:pt x="1138962" y="1855480"/>
                  </a:lnTo>
                  <a:lnTo>
                    <a:pt x="1308511" y="1855480"/>
                  </a:lnTo>
                  <a:close/>
                </a:path>
              </a:pathLst>
            </a:cu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63C32D3D-90D7-4CB2-BA03-C77D89B0E7E4}"/>
                </a:ext>
              </a:extLst>
            </p:cNvPr>
            <p:cNvSpPr/>
            <p:nvPr userDrawn="1"/>
          </p:nvSpPr>
          <p:spPr>
            <a:xfrm rot="5400000">
              <a:off x="9840777" y="-275599"/>
              <a:ext cx="1403883" cy="1955081"/>
            </a:xfrm>
            <a:custGeom>
              <a:avLst/>
              <a:gdLst>
                <a:gd name="connsiteX0" fmla="*/ 0 w 1403883"/>
                <a:gd name="connsiteY0" fmla="*/ 1716692 h 1955081"/>
                <a:gd name="connsiteX1" fmla="*/ 0 w 1403883"/>
                <a:gd name="connsiteY1" fmla="*/ 47687 h 1955081"/>
                <a:gd name="connsiteX2" fmla="*/ 1 w 1403883"/>
                <a:gd name="connsiteY2" fmla="*/ 47687 h 1955081"/>
                <a:gd name="connsiteX3" fmla="*/ 1 w 1403883"/>
                <a:gd name="connsiteY3" fmla="*/ 0 h 1955081"/>
                <a:gd name="connsiteX4" fmla="*/ 1138962 w 1403883"/>
                <a:gd name="connsiteY4" fmla="*/ 0 h 1955081"/>
                <a:gd name="connsiteX5" fmla="*/ 1138962 w 1403883"/>
                <a:gd name="connsiteY5" fmla="*/ 1 h 1955081"/>
                <a:gd name="connsiteX6" fmla="*/ 1403883 w 1403883"/>
                <a:gd name="connsiteY6" fmla="*/ 1 h 1955081"/>
                <a:gd name="connsiteX7" fmla="*/ 1308511 w 1403883"/>
                <a:gd name="connsiteY7" fmla="*/ 95372 h 1955081"/>
                <a:gd name="connsiteX8" fmla="*/ 927024 w 1403883"/>
                <a:gd name="connsiteY8" fmla="*/ 95372 h 1955081"/>
                <a:gd name="connsiteX9" fmla="*/ 927025 w 1403883"/>
                <a:gd name="connsiteY9" fmla="*/ 95371 h 1955081"/>
                <a:gd name="connsiteX10" fmla="*/ 95371 w 1403883"/>
                <a:gd name="connsiteY10" fmla="*/ 95371 h 1955081"/>
                <a:gd name="connsiteX11" fmla="*/ 95371 w 1403883"/>
                <a:gd name="connsiteY11" fmla="*/ 1478223 h 1955081"/>
                <a:gd name="connsiteX12" fmla="*/ 95371 w 1403883"/>
                <a:gd name="connsiteY12" fmla="*/ 1478223 h 1955081"/>
                <a:gd name="connsiteX13" fmla="*/ 95371 w 1403883"/>
                <a:gd name="connsiteY13" fmla="*/ 1859709 h 1955081"/>
                <a:gd name="connsiteX14" fmla="*/ 0 w 1403883"/>
                <a:gd name="connsiteY14" fmla="*/ 1955081 h 1955081"/>
                <a:gd name="connsiteX15" fmla="*/ 0 w 1403883"/>
                <a:gd name="connsiteY15" fmla="*/ 1716692 h 195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3883" h="1955081">
                  <a:moveTo>
                    <a:pt x="0" y="1716692"/>
                  </a:moveTo>
                  <a:lnTo>
                    <a:pt x="0" y="47687"/>
                  </a:lnTo>
                  <a:lnTo>
                    <a:pt x="1" y="47687"/>
                  </a:lnTo>
                  <a:lnTo>
                    <a:pt x="1" y="0"/>
                  </a:lnTo>
                  <a:lnTo>
                    <a:pt x="1138962" y="0"/>
                  </a:lnTo>
                  <a:lnTo>
                    <a:pt x="1138962" y="1"/>
                  </a:lnTo>
                  <a:lnTo>
                    <a:pt x="1403883" y="1"/>
                  </a:lnTo>
                  <a:lnTo>
                    <a:pt x="1308511" y="95372"/>
                  </a:lnTo>
                  <a:lnTo>
                    <a:pt x="927024" y="95372"/>
                  </a:lnTo>
                  <a:lnTo>
                    <a:pt x="927025" y="95371"/>
                  </a:lnTo>
                  <a:lnTo>
                    <a:pt x="95371" y="95371"/>
                  </a:lnTo>
                  <a:lnTo>
                    <a:pt x="95371" y="1478223"/>
                  </a:lnTo>
                  <a:lnTo>
                    <a:pt x="95371" y="1478223"/>
                  </a:lnTo>
                  <a:lnTo>
                    <a:pt x="95371" y="1859709"/>
                  </a:lnTo>
                  <a:lnTo>
                    <a:pt x="0" y="1955081"/>
                  </a:lnTo>
                  <a:lnTo>
                    <a:pt x="0" y="1716692"/>
                  </a:lnTo>
                  <a:close/>
                </a:path>
              </a:pathLst>
            </a:cu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xmlns="" id="{3F697906-39C1-47C3-ADE4-53420E13B68E}"/>
                </a:ext>
              </a:extLst>
            </p:cNvPr>
            <p:cNvSpPr/>
            <p:nvPr userDrawn="1"/>
          </p:nvSpPr>
          <p:spPr>
            <a:xfrm rot="16200000">
              <a:off x="275598" y="4800693"/>
              <a:ext cx="1403883" cy="1955080"/>
            </a:xfrm>
            <a:custGeom>
              <a:avLst/>
              <a:gdLst>
                <a:gd name="connsiteX0" fmla="*/ 1403883 w 1403883"/>
                <a:gd name="connsiteY0" fmla="*/ 1 h 1955080"/>
                <a:gd name="connsiteX1" fmla="*/ 1308511 w 1403883"/>
                <a:gd name="connsiteY1" fmla="*/ 95372 h 1955080"/>
                <a:gd name="connsiteX2" fmla="*/ 927024 w 1403883"/>
                <a:gd name="connsiteY2" fmla="*/ 95372 h 1955080"/>
                <a:gd name="connsiteX3" fmla="*/ 927025 w 1403883"/>
                <a:gd name="connsiteY3" fmla="*/ 95371 h 1955080"/>
                <a:gd name="connsiteX4" fmla="*/ 95371 w 1403883"/>
                <a:gd name="connsiteY4" fmla="*/ 95371 h 1955080"/>
                <a:gd name="connsiteX5" fmla="*/ 95371 w 1403883"/>
                <a:gd name="connsiteY5" fmla="*/ 1478222 h 1955080"/>
                <a:gd name="connsiteX6" fmla="*/ 95371 w 1403883"/>
                <a:gd name="connsiteY6" fmla="*/ 1716691 h 1955080"/>
                <a:gd name="connsiteX7" fmla="*/ 95371 w 1403883"/>
                <a:gd name="connsiteY7" fmla="*/ 1859708 h 1955080"/>
                <a:gd name="connsiteX8" fmla="*/ 0 w 1403883"/>
                <a:gd name="connsiteY8" fmla="*/ 1955080 h 1955080"/>
                <a:gd name="connsiteX9" fmla="*/ 0 w 1403883"/>
                <a:gd name="connsiteY9" fmla="*/ 1716691 h 1955080"/>
                <a:gd name="connsiteX10" fmla="*/ 0 w 1403883"/>
                <a:gd name="connsiteY10" fmla="*/ 1573594 h 1955080"/>
                <a:gd name="connsiteX11" fmla="*/ 0 w 1403883"/>
                <a:gd name="connsiteY11" fmla="*/ 47686 h 1955080"/>
                <a:gd name="connsiteX12" fmla="*/ 1 w 1403883"/>
                <a:gd name="connsiteY12" fmla="*/ 47686 h 1955080"/>
                <a:gd name="connsiteX13" fmla="*/ 1 w 1403883"/>
                <a:gd name="connsiteY13" fmla="*/ 0 h 1955080"/>
                <a:gd name="connsiteX14" fmla="*/ 1138962 w 1403883"/>
                <a:gd name="connsiteY14" fmla="*/ 0 h 1955080"/>
                <a:gd name="connsiteX15" fmla="*/ 1138962 w 1403883"/>
                <a:gd name="connsiteY15" fmla="*/ 1 h 195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3883" h="1955080">
                  <a:moveTo>
                    <a:pt x="1403883" y="1"/>
                  </a:moveTo>
                  <a:lnTo>
                    <a:pt x="1308511" y="95372"/>
                  </a:lnTo>
                  <a:lnTo>
                    <a:pt x="927024" y="95372"/>
                  </a:lnTo>
                  <a:lnTo>
                    <a:pt x="927025" y="95371"/>
                  </a:lnTo>
                  <a:lnTo>
                    <a:pt x="95371" y="95371"/>
                  </a:lnTo>
                  <a:lnTo>
                    <a:pt x="95371" y="1478222"/>
                  </a:lnTo>
                  <a:lnTo>
                    <a:pt x="95371" y="1716691"/>
                  </a:lnTo>
                  <a:lnTo>
                    <a:pt x="95371" y="1859708"/>
                  </a:lnTo>
                  <a:lnTo>
                    <a:pt x="0" y="1955080"/>
                  </a:lnTo>
                  <a:lnTo>
                    <a:pt x="0" y="1716691"/>
                  </a:lnTo>
                  <a:lnTo>
                    <a:pt x="0" y="1573594"/>
                  </a:lnTo>
                  <a:lnTo>
                    <a:pt x="0" y="47686"/>
                  </a:lnTo>
                  <a:lnTo>
                    <a:pt x="1" y="47686"/>
                  </a:lnTo>
                  <a:lnTo>
                    <a:pt x="1" y="0"/>
                  </a:lnTo>
                  <a:lnTo>
                    <a:pt x="1138962" y="0"/>
                  </a:lnTo>
                  <a:lnTo>
                    <a:pt x="1138962" y="1"/>
                  </a:lnTo>
                  <a:close/>
                </a:path>
              </a:pathLst>
            </a:cu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67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5F87891-8299-4375-87F6-4940389DC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9" y="0"/>
            <a:ext cx="11875110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1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AD2B354-15D3-4C8A-85D2-33CEBD4C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C5F0C88-FD5F-4486-9D89-3C4F82CA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7E7975B-E11E-4432-97B8-B813496B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9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679E949-8E7B-4F39-8616-82DD15C341F1}"/>
              </a:ext>
            </a:extLst>
          </p:cNvPr>
          <p:cNvSpPr txBox="1"/>
          <p:nvPr/>
        </p:nvSpPr>
        <p:spPr>
          <a:xfrm>
            <a:off x="-30755" y="34486"/>
            <a:ext cx="12858750" cy="723265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2E92EDB-00D5-4896-B9F4-C5D71C6AF29E}"/>
              </a:ext>
            </a:extLst>
          </p:cNvPr>
          <p:cNvSpPr/>
          <p:nvPr/>
        </p:nvSpPr>
        <p:spPr>
          <a:xfrm>
            <a:off x="1748855" y="1631166"/>
            <a:ext cx="106571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第四章   常见漏洞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知识点一：缓冲区溢出漏洞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栈溢出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知识点二：缓冲区溢出漏洞</a:t>
            </a: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其他溢出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知识点三：格式化字符串漏洞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知识点四：整数溢出漏洞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377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679E949-8E7B-4F39-8616-82DD15C341F1}"/>
              </a:ext>
            </a:extLst>
          </p:cNvPr>
          <p:cNvSpPr txBox="1"/>
          <p:nvPr/>
        </p:nvSpPr>
        <p:spPr>
          <a:xfrm>
            <a:off x="-19075" y="0"/>
            <a:ext cx="12858750" cy="723265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2E92EDB-00D5-4896-B9F4-C5D71C6AF29E}"/>
              </a:ext>
            </a:extLst>
          </p:cNvPr>
          <p:cNvSpPr/>
          <p:nvPr/>
        </p:nvSpPr>
        <p:spPr>
          <a:xfrm>
            <a:off x="2324919" y="2320181"/>
            <a:ext cx="94330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知识点二：</a:t>
            </a:r>
            <a:endParaRPr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缓冲区溢出漏洞</a:t>
            </a: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其他溢出 </a:t>
            </a:r>
          </a:p>
          <a:p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7276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A2C57A0D-0707-41A0-98AF-CC5988247A48}"/>
              </a:ext>
            </a:extLst>
          </p:cNvPr>
          <p:cNvSpPr txBox="1"/>
          <p:nvPr/>
        </p:nvSpPr>
        <p:spPr>
          <a:xfrm>
            <a:off x="1100783" y="1096045"/>
            <a:ext cx="10657184" cy="702773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根据缓冲区溢出位置的不同，溢出后覆盖数据的不同，缓冲区溢出的攻击利用方式也有所不同。除了栈溢出漏洞，常见缓冲区溢出还有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堆溢出和单字节溢出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等：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78A2484C-884A-4DB2-B9AD-F8F87402FC72}"/>
              </a:ext>
            </a:extLst>
          </p:cNvPr>
          <p:cNvSpPr txBox="1"/>
          <p:nvPr/>
        </p:nvSpPr>
        <p:spPr>
          <a:xfrm>
            <a:off x="4172057" y="2584897"/>
            <a:ext cx="7297878" cy="3103430"/>
          </a:xfrm>
          <a:prstGeom prst="rect">
            <a:avLst/>
          </a:prstGeom>
          <a:noFill/>
        </p:spPr>
        <p:txBody>
          <a:bodyPr wrap="square" lIns="86376" tIns="43188" rIns="86376" bIns="43188" rtlCol="0" anchor="ctr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由于堆与栈结构的不同，堆溢出不同于栈溢出。相比于栈溢出，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堆溢出的实现难度更大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，而且往往要求进程在内存中具备特定的组织结构。然而，堆溢出攻击也已经成为缓冲区溢出攻击的主要方式之一，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利用堆溢出可以有效绕过基于栈溢出的缓冲区溢出防范措施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8125205-FE01-4E4A-8C79-E85E45B6BC37}"/>
              </a:ext>
            </a:extLst>
          </p:cNvPr>
          <p:cNvGrpSpPr/>
          <p:nvPr/>
        </p:nvGrpSpPr>
        <p:grpSpPr>
          <a:xfrm>
            <a:off x="1100783" y="2008168"/>
            <a:ext cx="1944216" cy="508861"/>
            <a:chOff x="1420106" y="1402730"/>
            <a:chExt cx="1944216" cy="508861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9" name="Round Same Side Corner Rectangle 29">
              <a:extLst>
                <a:ext uri="{FF2B5EF4-FFF2-40B4-BE49-F238E27FC236}">
                  <a16:creationId xmlns:a16="http://schemas.microsoft.com/office/drawing/2014/main" xmlns="" id="{D8784855-9376-41EF-AF10-A6920D371550}"/>
                </a:ext>
              </a:extLst>
            </p:cNvPr>
            <p:cNvSpPr/>
            <p:nvPr/>
          </p:nvSpPr>
          <p:spPr>
            <a:xfrm rot="5400000">
              <a:off x="2424831" y="972100"/>
              <a:ext cx="508859" cy="13701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4" name="Round Same Side Corner Rectangle 45">
              <a:extLst>
                <a:ext uri="{FF2B5EF4-FFF2-40B4-BE49-F238E27FC236}">
                  <a16:creationId xmlns:a16="http://schemas.microsoft.com/office/drawing/2014/main" xmlns="" id="{5686E2B0-C551-482B-A6D7-3B9B4EFBC32C}"/>
                </a:ext>
              </a:extLst>
            </p:cNvPr>
            <p:cNvSpPr/>
            <p:nvPr/>
          </p:nvSpPr>
          <p:spPr>
            <a:xfrm rot="16200000">
              <a:off x="1452723" y="1370113"/>
              <a:ext cx="508861" cy="574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xmlns="" id="{2952C17F-253A-4187-90BC-3F29F816AD61}"/>
                </a:ext>
              </a:extLst>
            </p:cNvPr>
            <p:cNvSpPr/>
            <p:nvPr/>
          </p:nvSpPr>
          <p:spPr>
            <a:xfrm>
              <a:off x="2053958" y="1402731"/>
              <a:ext cx="1310364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堆溢出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xmlns="" id="{1991C53F-AF6C-4ECE-A532-14612F7CC498}"/>
                </a:ext>
              </a:extLst>
            </p:cNvPr>
            <p:cNvSpPr/>
            <p:nvPr/>
          </p:nvSpPr>
          <p:spPr>
            <a:xfrm>
              <a:off x="1460824" y="1402731"/>
              <a:ext cx="54781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1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D5E4A2F2-BC95-4EF9-A7B8-A74D991D2CCE}"/>
              </a:ext>
            </a:extLst>
          </p:cNvPr>
          <p:cNvGrpSpPr/>
          <p:nvPr/>
        </p:nvGrpSpPr>
        <p:grpSpPr>
          <a:xfrm>
            <a:off x="1551827" y="2968073"/>
            <a:ext cx="2177833" cy="2177830"/>
            <a:chOff x="1551827" y="2968073"/>
            <a:chExt cx="2177833" cy="2177830"/>
          </a:xfrm>
        </p:grpSpPr>
        <p:sp>
          <p:nvSpPr>
            <p:cNvPr id="39" name="i$liḋe-Freeform: Shape 35">
              <a:extLst>
                <a:ext uri="{FF2B5EF4-FFF2-40B4-BE49-F238E27FC236}">
                  <a16:creationId xmlns:a16="http://schemas.microsoft.com/office/drawing/2014/main" xmlns="" id="{D51EDF2C-7A05-42A6-BFDC-8078E18172AC}"/>
                </a:ext>
              </a:extLst>
            </p:cNvPr>
            <p:cNvSpPr/>
            <p:nvPr/>
          </p:nvSpPr>
          <p:spPr>
            <a:xfrm rot="18900000">
              <a:off x="1551827" y="2968073"/>
              <a:ext cx="2177833" cy="2177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F7C97187-77FE-4FFC-9A58-6C94F4B343FE}"/>
                </a:ext>
              </a:extLst>
            </p:cNvPr>
            <p:cNvSpPr txBox="1"/>
            <p:nvPr/>
          </p:nvSpPr>
          <p:spPr>
            <a:xfrm>
              <a:off x="1734635" y="3266104"/>
              <a:ext cx="1886428" cy="1564547"/>
            </a:xfrm>
            <a:prstGeom prst="rect">
              <a:avLst/>
            </a:prstGeom>
            <a:noFill/>
          </p:spPr>
          <p:txBody>
            <a:bodyPr wrap="square" lIns="86376" tIns="43188" rIns="86376" bIns="43188" rtlCol="0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堆溢出是指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在堆中发生的缓冲区溢出。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39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A2C57A0D-0707-41A0-98AF-CC5988247A48}"/>
              </a:ext>
            </a:extLst>
          </p:cNvPr>
          <p:cNvSpPr txBox="1"/>
          <p:nvPr/>
        </p:nvSpPr>
        <p:spPr>
          <a:xfrm>
            <a:off x="1106338" y="603343"/>
            <a:ext cx="10765092" cy="1564547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堆是内存空间中用于存放动态数据的区域。与栈不同的是，程序员自己完成堆中变量的分配与释放。对于堆内存分配，操作系统有一个堆管理结构，用来管理空闲内存地址的链表。下面</a:t>
            </a:r>
            <a:r>
              <a:rPr lang="zh-CN" altLang="en-US" sz="2400" dirty="0">
                <a:solidFill>
                  <a:srgbClr val="0050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>
                <a:solidFill>
                  <a:srgbClr val="0050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solidFill>
                  <a:srgbClr val="0050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中覆盖堆管理结构的堆溢出代码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为例说明堆溢出的原理。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xmlns="" id="{C68ACD9F-77CA-4540-B087-C7B89C35E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58301"/>
              </p:ext>
            </p:extLst>
          </p:nvPr>
        </p:nvGraphicFramePr>
        <p:xfrm>
          <a:off x="1106337" y="2448525"/>
          <a:ext cx="9283477" cy="4023360"/>
        </p:xfrm>
        <a:graphic>
          <a:graphicData uri="http://schemas.openxmlformats.org/drawingml/2006/table">
            <a:tbl>
              <a:tblPr/>
              <a:tblGrid>
                <a:gridCol w="92834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2400" kern="1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heap_overflow</a:t>
                      </a: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sz="2400" kern="1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{</a:t>
                      </a:r>
                      <a:endParaRPr lang="zh-CN" sz="2400" kern="1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	char *buffer1,*buffer2;</a:t>
                      </a:r>
                      <a:endParaRPr lang="zh-CN" sz="2400" kern="1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	buffer1 = (char*)</a:t>
                      </a:r>
                      <a:r>
                        <a:rPr lang="en-US" sz="2400" kern="1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malloc</a:t>
                      </a: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(8);  //</a:t>
                      </a:r>
                      <a:r>
                        <a:rPr lang="zh-CN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buffer1</a:t>
                      </a:r>
                      <a:r>
                        <a:rPr lang="zh-CN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在堆中分配</a:t>
                      </a: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个字节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	char s[] = “AAAAAAAABBBBBBBBCCCCDDDD”;</a:t>
                      </a:r>
                      <a:endParaRPr lang="zh-CN" sz="2400" kern="1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2400" kern="1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memcpy</a:t>
                      </a: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(buffer1,s,24);		//</a:t>
                      </a:r>
                      <a:r>
                        <a:rPr lang="zh-CN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向</a:t>
                      </a: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buffer1</a:t>
                      </a:r>
                      <a:r>
                        <a:rPr lang="zh-CN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复制</a:t>
                      </a: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zh-CN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个字节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	buffer2 = (char*)</a:t>
                      </a:r>
                      <a:r>
                        <a:rPr lang="en-US" sz="2400" kern="1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malloc</a:t>
                      </a: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(8);  //</a:t>
                      </a:r>
                      <a:r>
                        <a:rPr lang="zh-CN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buffer2</a:t>
                      </a:r>
                      <a:r>
                        <a:rPr lang="zh-CN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在堆中分配</a:t>
                      </a: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个字节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	free(buffer1);</a:t>
                      </a:r>
                      <a:endParaRPr lang="zh-CN" sz="2400" kern="1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	free(buffer2);</a:t>
                      </a:r>
                      <a:endParaRPr lang="zh-CN" sz="2400" kern="1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	return;</a:t>
                      </a:r>
                      <a:endParaRPr lang="zh-CN" sz="2400" kern="1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2400" kern="1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426C3FE-6995-4458-81A1-253663865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759" y="3054118"/>
            <a:ext cx="268524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4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íṡľíḍè-Rectangle 17">
            <a:extLst>
              <a:ext uri="{FF2B5EF4-FFF2-40B4-BE49-F238E27FC236}">
                <a16:creationId xmlns:a16="http://schemas.microsoft.com/office/drawing/2014/main" xmlns="" id="{95947858-2762-4BDD-87C5-A75A77F7048B}"/>
              </a:ext>
            </a:extLst>
          </p:cNvPr>
          <p:cNvSpPr/>
          <p:nvPr/>
        </p:nvSpPr>
        <p:spPr>
          <a:xfrm>
            <a:off x="2612951" y="1384077"/>
            <a:ext cx="5724636" cy="576064"/>
          </a:xfrm>
          <a:prstGeom prst="rect">
            <a:avLst/>
          </a:prstGeom>
          <a:solidFill>
            <a:srgbClr val="0050A3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buffer1</a:t>
            </a:r>
            <a:r>
              <a:rPr lang="zh-CN" altLang="en-US" sz="2000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分配内存后，堆内存布局如下图所示</a:t>
            </a:r>
            <a:r>
              <a:rPr lang="en-US" altLang="zh-CN" sz="2000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3" name="íṡľíḍè-Rectangle 17">
            <a:extLst>
              <a:ext uri="{FF2B5EF4-FFF2-40B4-BE49-F238E27FC236}">
                <a16:creationId xmlns:a16="http://schemas.microsoft.com/office/drawing/2014/main" xmlns="" id="{A5CAADFC-AF19-403A-8FDD-4CC67175A35D}"/>
              </a:ext>
            </a:extLst>
          </p:cNvPr>
          <p:cNvSpPr/>
          <p:nvPr/>
        </p:nvSpPr>
        <p:spPr>
          <a:xfrm>
            <a:off x="2612951" y="3616325"/>
            <a:ext cx="5724636" cy="576064"/>
          </a:xfrm>
          <a:prstGeom prst="rect">
            <a:avLst/>
          </a:prstGeom>
          <a:solidFill>
            <a:srgbClr val="1092F1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prstClr val="white"/>
                </a:solidFill>
                <a:latin typeface="Arial"/>
                <a:ea typeface="微软雅黑"/>
              </a:rPr>
              <a:t>执行</a:t>
            </a:r>
            <a:r>
              <a:rPr lang="en-US" altLang="zh-CN" sz="2000" kern="0" dirty="0" err="1">
                <a:solidFill>
                  <a:prstClr val="white"/>
                </a:solidFill>
                <a:latin typeface="Arial"/>
                <a:ea typeface="微软雅黑"/>
              </a:rPr>
              <a:t>memcpy</a:t>
            </a:r>
            <a:r>
              <a:rPr lang="zh-CN" altLang="en-US" sz="2000" kern="0" dirty="0">
                <a:solidFill>
                  <a:prstClr val="white"/>
                </a:solidFill>
                <a:latin typeface="Arial"/>
                <a:ea typeface="微软雅黑"/>
              </a:rPr>
              <a:t>，堆溢出后堆内存布局如下图所示。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91FE9924-59E7-4912-BC9C-9E7208755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49290"/>
              </p:ext>
            </p:extLst>
          </p:nvPr>
        </p:nvGraphicFramePr>
        <p:xfrm>
          <a:off x="2619797" y="1968214"/>
          <a:ext cx="7481988" cy="928032"/>
        </p:xfrm>
        <a:graphic>
          <a:graphicData uri="http://schemas.openxmlformats.org/drawingml/2006/table">
            <a:tbl>
              <a:tblPr/>
              <a:tblGrid>
                <a:gridCol w="18704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4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04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04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280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Buffer1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200" b="0" kern="1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的堆管理结构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Buffer1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200" b="0" kern="1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所占的空间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200" b="0" kern="1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下一空闲块</a:t>
                      </a:r>
                      <a:endParaRPr lang="en-US" altLang="zh-CN" sz="2200" b="0" kern="100" dirty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200" b="0" kern="1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的堆管理结构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200" b="0" kern="1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空闲块</a:t>
                      </a:r>
                      <a:endParaRPr lang="en-US" altLang="zh-CN" sz="2200" b="0" kern="100" dirty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200" b="0" kern="1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双链表指针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9ADCB518-B9E2-4505-B624-00E998838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50197"/>
              </p:ext>
            </p:extLst>
          </p:nvPr>
        </p:nvGraphicFramePr>
        <p:xfrm>
          <a:off x="2619797" y="4192389"/>
          <a:ext cx="7481988" cy="864096"/>
        </p:xfrm>
        <a:graphic>
          <a:graphicData uri="http://schemas.openxmlformats.org/drawingml/2006/table">
            <a:tbl>
              <a:tblPr/>
              <a:tblGrid>
                <a:gridCol w="18704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04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04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04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Buffer1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200" b="0" kern="1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的堆管理结构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AAAA</a:t>
                      </a:r>
                      <a:endParaRPr lang="zh-CN" sz="2200" b="0" kern="100" dirty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AAAA</a:t>
                      </a:r>
                      <a:endParaRPr lang="zh-CN" sz="2200" b="0" kern="100" dirty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BBBB</a:t>
                      </a:r>
                      <a:endParaRPr lang="zh-CN" sz="2200" b="0" kern="100" dirty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BBBB</a:t>
                      </a:r>
                      <a:endParaRPr lang="zh-CN" sz="2200" b="0" kern="100" dirty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CCCC</a:t>
                      </a:r>
                      <a:endParaRPr lang="zh-CN" sz="2200" b="0" kern="100" dirty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100" dirty="0">
                          <a:solidFill>
                            <a:srgbClr val="40404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DDDD</a:t>
                      </a:r>
                      <a:endParaRPr lang="zh-CN" sz="2200" b="0" kern="100" dirty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9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4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0D98A0A7-16A2-492D-A55A-19B5647E7119}"/>
              </a:ext>
            </a:extLst>
          </p:cNvPr>
          <p:cNvGrpSpPr/>
          <p:nvPr/>
        </p:nvGrpSpPr>
        <p:grpSpPr>
          <a:xfrm>
            <a:off x="812751" y="2810801"/>
            <a:ext cx="7738011" cy="654454"/>
            <a:chOff x="5332418" y="2745454"/>
            <a:chExt cx="7738011" cy="654454"/>
          </a:xfrm>
        </p:grpSpPr>
        <p:sp>
          <p:nvSpPr>
            <p:cNvPr id="14" name="六边形 13">
              <a:extLst>
                <a:ext uri="{FF2B5EF4-FFF2-40B4-BE49-F238E27FC236}">
                  <a16:creationId xmlns:a16="http://schemas.microsoft.com/office/drawing/2014/main" xmlns="" id="{72A76738-ACC9-4AF5-9D4A-1E41F804D578}"/>
                </a:ext>
              </a:extLst>
            </p:cNvPr>
            <p:cNvSpPr/>
            <p:nvPr/>
          </p:nvSpPr>
          <p:spPr>
            <a:xfrm>
              <a:off x="5332418" y="2745454"/>
              <a:ext cx="758933" cy="654454"/>
            </a:xfrm>
            <a:prstGeom prst="hexagon">
              <a:avLst/>
            </a:prstGeom>
            <a:solidFill>
              <a:srgbClr val="0050A3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文本框 7">
              <a:extLst>
                <a:ext uri="{FF2B5EF4-FFF2-40B4-BE49-F238E27FC236}">
                  <a16:creationId xmlns:a16="http://schemas.microsoft.com/office/drawing/2014/main" xmlns="" id="{27D28173-21BD-44A9-8B20-1EA8EF694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2841256"/>
              <a:ext cx="60861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 </a:t>
              </a:r>
              <a:r>
                <a:rPr lang="en-US" altLang="zh-CN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dword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ptr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</a:t>
              </a:r>
              <a:r>
                <a:rPr lang="en-US" altLang="zh-CN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], </a:t>
              </a:r>
              <a:r>
                <a:rPr lang="en-US" altLang="zh-CN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ecx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1AF0458A-9D44-4E74-979F-A6C2E9D06036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35C1935A-C738-40F2-BBEB-DD17E5F1288C}"/>
              </a:ext>
            </a:extLst>
          </p:cNvPr>
          <p:cNvGrpSpPr/>
          <p:nvPr/>
        </p:nvGrpSpPr>
        <p:grpSpPr>
          <a:xfrm>
            <a:off x="812751" y="4774279"/>
            <a:ext cx="7738011" cy="654454"/>
            <a:chOff x="5332418" y="2745454"/>
            <a:chExt cx="7738011" cy="654454"/>
          </a:xfrm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xmlns="" id="{B8DEC9E8-4390-462F-ACFD-92E59FEA8397}"/>
                </a:ext>
              </a:extLst>
            </p:cNvPr>
            <p:cNvSpPr/>
            <p:nvPr/>
          </p:nvSpPr>
          <p:spPr>
            <a:xfrm>
              <a:off x="5332418" y="2745454"/>
              <a:ext cx="758933" cy="654454"/>
            </a:xfrm>
            <a:prstGeom prst="hexagon">
              <a:avLst/>
            </a:prstGeom>
            <a:solidFill>
              <a:srgbClr val="FFC000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xmlns="" id="{7D3D2013-828A-4DCC-8760-E3EC4A80B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2841256"/>
              <a:ext cx="608616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 </a:t>
              </a:r>
              <a:r>
                <a:rPr lang="en-US" altLang="zh-CN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dword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ptr</a:t>
              </a:r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[ecx+4], </a:t>
              </a:r>
              <a:r>
                <a:rPr lang="en-US" altLang="zh-CN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edi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DA936AAE-DDE7-4CF7-9EB6-0F55D366D598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59EE605-8F9A-4BF3-A3C6-313B5A2895FA}"/>
              </a:ext>
            </a:extLst>
          </p:cNvPr>
          <p:cNvSpPr txBox="1"/>
          <p:nvPr/>
        </p:nvSpPr>
        <p:spPr>
          <a:xfrm>
            <a:off x="812751" y="1340399"/>
            <a:ext cx="10945216" cy="394996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堆内存分配时会调用函数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RtlAllocHeap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，该函数从空闲堆链上摘下一空闲堆块，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它执行如下操作：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xmlns="" id="{8BA0D785-CD57-4168-8F75-02D10AEFAD68}"/>
              </a:ext>
            </a:extLst>
          </p:cNvPr>
          <p:cNvSpPr/>
          <p:nvPr/>
        </p:nvSpPr>
        <p:spPr>
          <a:xfrm>
            <a:off x="6141343" y="2032149"/>
            <a:ext cx="6086161" cy="4824535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为空闲可分配的堆区块的前指针，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为该堆区块的后指针。</a:t>
            </a:r>
            <a:b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然而，为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buffer2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分配内存空间时，空闲块双链指针已经被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memcpy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覆盖为“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CCCCDDDD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，也就是说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RtlAllocHeap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执行上述操作时，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DDDD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CCCC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，这样指令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dword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[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],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就意味着将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CCCC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[DDDD]=[0x44444444]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，从而实现了利用堆溢出向内存单元写入任意数据，实现改写内存中的关键数据，达到攻击的目的。</a:t>
            </a:r>
          </a:p>
        </p:txBody>
      </p:sp>
    </p:spTree>
    <p:extLst>
      <p:ext uri="{BB962C8B-B14F-4D97-AF65-F5344CB8AC3E}">
        <p14:creationId xmlns:p14="http://schemas.microsoft.com/office/powerpoint/2010/main" val="20597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99E241B-4002-4B98-89C1-8A6F31F8AFDC}"/>
              </a:ext>
            </a:extLst>
          </p:cNvPr>
          <p:cNvGrpSpPr/>
          <p:nvPr/>
        </p:nvGrpSpPr>
        <p:grpSpPr>
          <a:xfrm>
            <a:off x="596727" y="875216"/>
            <a:ext cx="3217692" cy="508862"/>
            <a:chOff x="1420106" y="1402730"/>
            <a:chExt cx="3217692" cy="508862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0" name="Round Same Side Corner Rectangle 29">
              <a:extLst>
                <a:ext uri="{FF2B5EF4-FFF2-40B4-BE49-F238E27FC236}">
                  <a16:creationId xmlns:a16="http://schemas.microsoft.com/office/drawing/2014/main" xmlns="" id="{96BFC555-EE41-4882-9E9C-F38302277955}"/>
                </a:ext>
              </a:extLst>
            </p:cNvPr>
            <p:cNvSpPr/>
            <p:nvPr/>
          </p:nvSpPr>
          <p:spPr>
            <a:xfrm rot="5400000">
              <a:off x="3061570" y="335365"/>
              <a:ext cx="508859" cy="264359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1" name="Round Same Side Corner Rectangle 45">
              <a:extLst>
                <a:ext uri="{FF2B5EF4-FFF2-40B4-BE49-F238E27FC236}">
                  <a16:creationId xmlns:a16="http://schemas.microsoft.com/office/drawing/2014/main" xmlns="" id="{49548CF4-F5ED-453A-8EAE-03CF189BF9E2}"/>
                </a:ext>
              </a:extLst>
            </p:cNvPr>
            <p:cNvSpPr/>
            <p:nvPr/>
          </p:nvSpPr>
          <p:spPr>
            <a:xfrm rot="16200000">
              <a:off x="1452723" y="1370113"/>
              <a:ext cx="508861" cy="574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xmlns="" id="{60CBC169-D7C3-4AE3-A416-02D9691CFC6C}"/>
                </a:ext>
              </a:extLst>
            </p:cNvPr>
            <p:cNvSpPr/>
            <p:nvPr/>
          </p:nvSpPr>
          <p:spPr>
            <a:xfrm>
              <a:off x="2053958" y="1402731"/>
              <a:ext cx="246249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单字节溢出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3" name="Rectangle 62">
              <a:extLst>
                <a:ext uri="{FF2B5EF4-FFF2-40B4-BE49-F238E27FC236}">
                  <a16:creationId xmlns:a16="http://schemas.microsoft.com/office/drawing/2014/main" xmlns="" id="{1717B442-F931-413A-8438-D2B489082620}"/>
                </a:ext>
              </a:extLst>
            </p:cNvPr>
            <p:cNvSpPr/>
            <p:nvPr/>
          </p:nvSpPr>
          <p:spPr>
            <a:xfrm>
              <a:off x="1460824" y="1402731"/>
              <a:ext cx="54781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  <a:sym typeface="+mn-lt"/>
                </a:rPr>
                <a:t>2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A2C57A0D-0707-41A0-98AF-CC5988247A48}"/>
              </a:ext>
            </a:extLst>
          </p:cNvPr>
          <p:cNvSpPr txBox="1"/>
          <p:nvPr/>
        </p:nvSpPr>
        <p:spPr>
          <a:xfrm>
            <a:off x="1100783" y="1601147"/>
            <a:ext cx="10657184" cy="394996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单字节溢出是指程序中的缓冲区仅能溢出一个字节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xmlns="" id="{8915B335-4BF9-4998-8441-73D7FE2E4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78051"/>
              </p:ext>
            </p:extLst>
          </p:nvPr>
        </p:nvGraphicFramePr>
        <p:xfrm>
          <a:off x="1100783" y="2213211"/>
          <a:ext cx="7858180" cy="3150362"/>
        </p:xfrm>
        <a:graphic>
          <a:graphicData uri="http://schemas.openxmlformats.org/drawingml/2006/table">
            <a:tbl>
              <a:tblPr/>
              <a:tblGrid>
                <a:gridCol w="7858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09455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2800" kern="1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single_func</a:t>
                      </a:r>
                      <a:r>
                        <a:rPr lang="en-US" sz="28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(char *</a:t>
                      </a:r>
                      <a:r>
                        <a:rPr lang="en-US" sz="2800" kern="1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sz="28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){</a:t>
                      </a:r>
                      <a:endParaRPr lang="zh-CN" sz="2800" kern="1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2616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char </a:t>
                      </a:r>
                      <a:r>
                        <a:rPr lang="en-US" sz="2800" kern="1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lang="en-US" sz="28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[256];</a:t>
                      </a:r>
                      <a:endParaRPr lang="zh-CN" sz="2800" kern="1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2616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8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zh-CN" sz="2800" kern="1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2616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for(</a:t>
                      </a:r>
                      <a:r>
                        <a:rPr lang="en-US" sz="2800" kern="1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= 0;i &lt;= 256;i++)</a:t>
                      </a:r>
                      <a:endParaRPr lang="zh-CN" sz="2800" kern="1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8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800" kern="1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lang="en-US" sz="28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2800" kern="1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 = </a:t>
                      </a:r>
                      <a:r>
                        <a:rPr lang="en-US" sz="2800" kern="1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sz="28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2800" kern="100" dirty="0" err="1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];	        </a:t>
                      </a:r>
                      <a:endParaRPr lang="zh-CN" sz="2800" kern="1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2800" kern="1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DF2E5F04-3624-459D-B3DE-BC266B343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71" y="2213211"/>
            <a:ext cx="4176464" cy="23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A2C57A0D-0707-41A0-98AF-CC5988247A48}"/>
              </a:ext>
            </a:extLst>
          </p:cNvPr>
          <p:cNvSpPr txBox="1"/>
          <p:nvPr/>
        </p:nvSpPr>
        <p:spPr>
          <a:xfrm>
            <a:off x="1100783" y="1204501"/>
            <a:ext cx="10657184" cy="1810768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缓冲区溢出一般是通过覆盖堆栈中的返回地址，使程序跳转到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shellcode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或指定程序处执行。然而在一定条件下，单字节溢出也是可以利用的，它溢出的一个字节必须与栈帧指针紧挨，就是要求必须是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函数中首个变量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，一般这种情况很难出现。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05D3EB7B-9C86-4D45-BBEF-B80EE192887A}"/>
              </a:ext>
            </a:extLst>
          </p:cNvPr>
          <p:cNvGrpSpPr/>
          <p:nvPr/>
        </p:nvGrpSpPr>
        <p:grpSpPr>
          <a:xfrm>
            <a:off x="5053523" y="3123995"/>
            <a:ext cx="2751702" cy="2904154"/>
            <a:chOff x="5053523" y="3123995"/>
            <a:chExt cx="2751702" cy="290415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EE8BC49E-B23A-4F8A-B389-546E21211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3525" y="3266853"/>
              <a:ext cx="2751700" cy="2761296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A87B5487-07B7-46FA-92E2-2E8FA5779978}"/>
                </a:ext>
              </a:extLst>
            </p:cNvPr>
            <p:cNvSpPr/>
            <p:nvPr/>
          </p:nvSpPr>
          <p:spPr>
            <a:xfrm>
              <a:off x="5053523" y="3123995"/>
              <a:ext cx="2751702" cy="2887017"/>
            </a:xfrm>
            <a:prstGeom prst="ellipse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尽管如此，程序员也应该对这种情况引起重视。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646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679E949-8E7B-4F39-8616-82DD15C341F1}"/>
              </a:ext>
            </a:extLst>
          </p:cNvPr>
          <p:cNvSpPr txBox="1"/>
          <p:nvPr/>
        </p:nvSpPr>
        <p:spPr>
          <a:xfrm>
            <a:off x="-19075" y="0"/>
            <a:ext cx="12858750" cy="723265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2E92EDB-00D5-4896-B9F4-C5D71C6AF29E}"/>
              </a:ext>
            </a:extLst>
          </p:cNvPr>
          <p:cNvSpPr/>
          <p:nvPr/>
        </p:nvSpPr>
        <p:spPr>
          <a:xfrm>
            <a:off x="1532831" y="3108493"/>
            <a:ext cx="10729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知识点三：格式化字符串漏洞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779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FCD2D8B-A26E-44BE-8D60-02066AA39DEC}"/>
              </a:ext>
            </a:extLst>
          </p:cNvPr>
          <p:cNvGrpSpPr/>
          <p:nvPr/>
        </p:nvGrpSpPr>
        <p:grpSpPr>
          <a:xfrm>
            <a:off x="1995170" y="694052"/>
            <a:ext cx="9012144" cy="2442677"/>
            <a:chOff x="2025743" y="2416932"/>
            <a:chExt cx="9012144" cy="244267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D61C7D4D-59A8-4EA3-B19A-1E3E61BC600A}"/>
                </a:ext>
              </a:extLst>
            </p:cNvPr>
            <p:cNvGrpSpPr/>
            <p:nvPr/>
          </p:nvGrpSpPr>
          <p:grpSpPr>
            <a:xfrm>
              <a:off x="2025743" y="2416932"/>
              <a:ext cx="9012144" cy="2102567"/>
              <a:chOff x="2025743" y="2416932"/>
              <a:chExt cx="9012144" cy="2102567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0FE0C827-1134-433D-A1A4-E91EB3EF9DF3}"/>
                  </a:ext>
                </a:extLst>
              </p:cNvPr>
              <p:cNvSpPr/>
              <p:nvPr/>
            </p:nvSpPr>
            <p:spPr>
              <a:xfrm>
                <a:off x="2180903" y="2560949"/>
                <a:ext cx="8712968" cy="1847464"/>
              </a:xfrm>
              <a:prstGeom prst="roundRect">
                <a:avLst/>
              </a:prstGeom>
              <a:solidFill>
                <a:srgbClr val="0050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A9844954-E0B1-4981-86D5-36E77C2577DE}"/>
                  </a:ext>
                </a:extLst>
              </p:cNvPr>
              <p:cNvSpPr/>
              <p:nvPr/>
            </p:nvSpPr>
            <p:spPr>
              <a:xfrm>
                <a:off x="2025743" y="2416932"/>
                <a:ext cx="9012144" cy="2102567"/>
              </a:xfrm>
              <a:prstGeom prst="roundRect">
                <a:avLst/>
              </a:prstGeom>
              <a:noFill/>
              <a:ln w="19050">
                <a:solidFill>
                  <a:srgbClr val="0050A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FB6C00C5-3178-4462-AF93-CFC6145076AC}"/>
                </a:ext>
              </a:extLst>
            </p:cNvPr>
            <p:cNvSpPr/>
            <p:nvPr/>
          </p:nvSpPr>
          <p:spPr>
            <a:xfrm>
              <a:off x="2342630" y="2514287"/>
              <a:ext cx="8358246" cy="2345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格式化串漏洞和普通的栈溢出有相似之处，但又有所不同，都是利用了程序员的疏忽大意来改变程序运行的正常流程。</a:t>
              </a:r>
              <a:b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首先，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什么是格式化字符串呢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print()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fprint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等*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print()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系列的函数可以按照一定的格式将数据进行输出，举个最简单的例子：</a:t>
              </a:r>
              <a:b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CFB9686E-8614-4540-AD15-5B153813C654}"/>
              </a:ext>
            </a:extLst>
          </p:cNvPr>
          <p:cNvGrpSpPr/>
          <p:nvPr/>
        </p:nvGrpSpPr>
        <p:grpSpPr>
          <a:xfrm>
            <a:off x="2552444" y="3132137"/>
            <a:ext cx="7897597" cy="3280100"/>
            <a:chOff x="2552444" y="3132137"/>
            <a:chExt cx="7897597" cy="32801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16EDA13F-2B5C-4017-AFDE-A1BD0EAF1881}"/>
                </a:ext>
              </a:extLst>
            </p:cNvPr>
            <p:cNvSpPr/>
            <p:nvPr/>
          </p:nvSpPr>
          <p:spPr>
            <a:xfrm>
              <a:off x="2552444" y="3132137"/>
              <a:ext cx="7897597" cy="328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2BBC51B5-F3C5-458F-9D61-609E11A05EBE}"/>
                </a:ext>
              </a:extLst>
            </p:cNvPr>
            <p:cNvSpPr/>
            <p:nvPr/>
          </p:nvSpPr>
          <p:spPr>
            <a:xfrm>
              <a:off x="3189015" y="3616325"/>
              <a:ext cx="696551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printf</a:t>
              </a:r>
              <a:r>
                <a:rPr lang="en-US" altLang="zh-CN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("My Name is:  %s" , "</a:t>
              </a:r>
              <a:r>
                <a:rPr lang="en-US" altLang="zh-CN" sz="28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bingtangguan</a:t>
              </a:r>
              <a:r>
                <a:rPr lang="en-US" altLang="zh-CN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")</a:t>
              </a:r>
              <a:br>
                <a:rPr lang="en-US" altLang="zh-CN" sz="2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执行该函数后将返回字符串：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My Name is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bingtangguan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/>
              </a:r>
              <a:b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该</a:t>
              </a:r>
              <a:r>
                <a:rPr lang="en-US" altLang="zh-CN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printf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函数的第一个参数就是格式化字符串，它来告诉程序将数据以什么格式输出。</a:t>
              </a:r>
              <a:b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9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088B97B6-D441-4003-BE8D-0905540C8A1E}"/>
              </a:ext>
            </a:extLst>
          </p:cNvPr>
          <p:cNvGrpSpPr/>
          <p:nvPr/>
        </p:nvGrpSpPr>
        <p:grpSpPr>
          <a:xfrm>
            <a:off x="596727" y="875216"/>
            <a:ext cx="4608793" cy="508861"/>
            <a:chOff x="1420106" y="1402730"/>
            <a:chExt cx="4608793" cy="508861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0" name="Round Same Side Corner Rectangle 29">
              <a:extLst>
                <a:ext uri="{FF2B5EF4-FFF2-40B4-BE49-F238E27FC236}">
                  <a16:creationId xmlns:a16="http://schemas.microsoft.com/office/drawing/2014/main" xmlns="" id="{51F56EB7-369F-4FD3-93E9-82556098603E}"/>
                </a:ext>
              </a:extLst>
            </p:cNvPr>
            <p:cNvSpPr/>
            <p:nvPr/>
          </p:nvSpPr>
          <p:spPr>
            <a:xfrm rot="5400000">
              <a:off x="2856880" y="540051"/>
              <a:ext cx="508858" cy="22342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1" name="Round Same Side Corner Rectangle 45">
              <a:extLst>
                <a:ext uri="{FF2B5EF4-FFF2-40B4-BE49-F238E27FC236}">
                  <a16:creationId xmlns:a16="http://schemas.microsoft.com/office/drawing/2014/main" xmlns="" id="{84FF8D42-8B6F-46FB-B95C-2724F0F03DAB}"/>
                </a:ext>
              </a:extLst>
            </p:cNvPr>
            <p:cNvSpPr/>
            <p:nvPr/>
          </p:nvSpPr>
          <p:spPr>
            <a:xfrm rot="16200000">
              <a:off x="1452723" y="1370113"/>
              <a:ext cx="508861" cy="574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xmlns="" id="{3F990FA9-7406-496D-A5E3-00D448AD311A}"/>
                </a:ext>
              </a:extLst>
            </p:cNvPr>
            <p:cNvSpPr/>
            <p:nvPr/>
          </p:nvSpPr>
          <p:spPr>
            <a:xfrm>
              <a:off x="2197184" y="1402731"/>
              <a:ext cx="3831715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执行函数体</a:t>
              </a:r>
            </a:p>
          </p:txBody>
        </p:sp>
        <p:sp>
          <p:nvSpPr>
            <p:cNvPr id="23" name="Rectangle 62">
              <a:extLst>
                <a:ext uri="{FF2B5EF4-FFF2-40B4-BE49-F238E27FC236}">
                  <a16:creationId xmlns:a16="http://schemas.microsoft.com/office/drawing/2014/main" xmlns="" id="{EA3923BD-E7E4-49D0-879A-2360DC7A02D3}"/>
                </a:ext>
              </a:extLst>
            </p:cNvPr>
            <p:cNvSpPr/>
            <p:nvPr/>
          </p:nvSpPr>
          <p:spPr>
            <a:xfrm>
              <a:off x="1460824" y="1402731"/>
              <a:ext cx="54781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8A4DFF9C-452F-4E69-A642-AE3E220EB167}"/>
              </a:ext>
            </a:extLst>
          </p:cNvPr>
          <p:cNvGrpSpPr/>
          <p:nvPr/>
        </p:nvGrpSpPr>
        <p:grpSpPr>
          <a:xfrm>
            <a:off x="3289663" y="1528093"/>
            <a:ext cx="8540312" cy="5184576"/>
            <a:chOff x="3289663" y="1960141"/>
            <a:chExt cx="7534455" cy="4572588"/>
          </a:xfrm>
        </p:grpSpPr>
        <p:sp>
          <p:nvSpPr>
            <p:cNvPr id="6" name="矩形: 剪去单角 5">
              <a:extLst>
                <a:ext uri="{FF2B5EF4-FFF2-40B4-BE49-F238E27FC236}">
                  <a16:creationId xmlns:a16="http://schemas.microsoft.com/office/drawing/2014/main" xmlns="" id="{6F35C1B6-D85D-41DE-8C52-8BA17D3CD79D}"/>
                </a:ext>
              </a:extLst>
            </p:cNvPr>
            <p:cNvSpPr/>
            <p:nvPr/>
          </p:nvSpPr>
          <p:spPr>
            <a:xfrm>
              <a:off x="3289663" y="1960141"/>
              <a:ext cx="7534455" cy="4572588"/>
            </a:xfrm>
            <a:prstGeom prst="snip1Rect">
              <a:avLst/>
            </a:prstGeom>
            <a:noFill/>
            <a:ln>
              <a:solidFill>
                <a:srgbClr val="0050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8EAFA718-ED80-4E39-AE71-4A24B3D5A254}"/>
                </a:ext>
              </a:extLst>
            </p:cNvPr>
            <p:cNvSpPr/>
            <p:nvPr/>
          </p:nvSpPr>
          <p:spPr>
            <a:xfrm>
              <a:off x="3699518" y="2016245"/>
              <a:ext cx="6714744" cy="43160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printf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函数的一般形式为：</a:t>
              </a:r>
              <a:r>
                <a:rPr lang="en-US" altLang="zh-CN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printf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(“format”, 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输出表列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 </a:t>
              </a:r>
              <a:b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format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的结构为：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%[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标志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][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输出最小宽度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][.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精度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][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长度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类型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，其中类型有以下常见的几种：</a:t>
              </a:r>
              <a:b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％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整型输出，％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ld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长整型输出，</a:t>
              </a:r>
              <a:b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％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以八进制数形式输出整数，</a:t>
              </a:r>
              <a:b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％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以十六进制数形式输出整数，</a:t>
              </a:r>
              <a:b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％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以十进制数输出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unsigned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型数据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无符号数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b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％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用来输出一个字符，</a:t>
              </a:r>
              <a:b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％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用来输出一个字符串，</a:t>
              </a:r>
              <a:b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％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用来输出实数，以小数形式输出。</a:t>
              </a:r>
              <a:b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/>
              </a:r>
              <a:b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在控制了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format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参数之后结合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printf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函数的特性就可以进行相应的攻击。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88F98EB-B98B-4A40-8A5B-AFACD5E738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90"/>
          <a:stretch/>
        </p:blipFill>
        <p:spPr>
          <a:xfrm>
            <a:off x="-915441" y="3112269"/>
            <a:ext cx="5930310" cy="3105162"/>
          </a:xfrm>
          <a:prstGeom prst="rect">
            <a:avLst/>
          </a:prstGeom>
          <a:effectLst>
            <a:reflection blurRad="6350" stA="33000" endPos="17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382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679E949-8E7B-4F39-8616-82DD15C341F1}"/>
              </a:ext>
            </a:extLst>
          </p:cNvPr>
          <p:cNvSpPr txBox="1"/>
          <p:nvPr/>
        </p:nvSpPr>
        <p:spPr>
          <a:xfrm>
            <a:off x="-19075" y="0"/>
            <a:ext cx="12858750" cy="723265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2E92EDB-00D5-4896-B9F4-C5D71C6AF29E}"/>
              </a:ext>
            </a:extLst>
          </p:cNvPr>
          <p:cNvSpPr/>
          <p:nvPr/>
        </p:nvSpPr>
        <p:spPr>
          <a:xfrm>
            <a:off x="2684959" y="2248173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知识点一：</a:t>
            </a:r>
            <a:endParaRPr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缓冲区溢出漏洞</a:t>
            </a: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栈溢出 </a:t>
            </a:r>
          </a:p>
        </p:txBody>
      </p:sp>
    </p:spTree>
    <p:extLst>
      <p:ext uri="{BB962C8B-B14F-4D97-AF65-F5344CB8AC3E}">
        <p14:creationId xmlns:p14="http://schemas.microsoft.com/office/powerpoint/2010/main" val="317439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FCD2D8B-A26E-44BE-8D60-02066AA39DEC}"/>
              </a:ext>
            </a:extLst>
          </p:cNvPr>
          <p:cNvGrpSpPr/>
          <p:nvPr/>
        </p:nvGrpSpPr>
        <p:grpSpPr>
          <a:xfrm>
            <a:off x="2468935" y="5021043"/>
            <a:ext cx="8712968" cy="1475602"/>
            <a:chOff x="2025743" y="3151348"/>
            <a:chExt cx="9012144" cy="136815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D61C7D4D-59A8-4EA3-B19A-1E3E61BC600A}"/>
                </a:ext>
              </a:extLst>
            </p:cNvPr>
            <p:cNvGrpSpPr/>
            <p:nvPr/>
          </p:nvGrpSpPr>
          <p:grpSpPr>
            <a:xfrm>
              <a:off x="2025743" y="3151348"/>
              <a:ext cx="9012144" cy="1368152"/>
              <a:chOff x="2025743" y="3151348"/>
              <a:chExt cx="9012144" cy="136815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0FE0C827-1134-433D-A1A4-E91EB3EF9DF3}"/>
                  </a:ext>
                </a:extLst>
              </p:cNvPr>
              <p:cNvSpPr/>
              <p:nvPr/>
            </p:nvSpPr>
            <p:spPr>
              <a:xfrm>
                <a:off x="2180903" y="3256285"/>
                <a:ext cx="8712968" cy="1152128"/>
              </a:xfrm>
              <a:prstGeom prst="roundRect">
                <a:avLst/>
              </a:prstGeom>
              <a:solidFill>
                <a:srgbClr val="0050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A9844954-E0B1-4981-86D5-36E77C2577DE}"/>
                  </a:ext>
                </a:extLst>
              </p:cNvPr>
              <p:cNvSpPr/>
              <p:nvPr/>
            </p:nvSpPr>
            <p:spPr>
              <a:xfrm>
                <a:off x="2025743" y="3151348"/>
                <a:ext cx="9012144" cy="1368152"/>
              </a:xfrm>
              <a:prstGeom prst="roundRect">
                <a:avLst/>
              </a:prstGeom>
              <a:noFill/>
              <a:ln w="19050">
                <a:solidFill>
                  <a:srgbClr val="0050A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FB6C00C5-3178-4462-AF93-CFC6145076AC}"/>
                </a:ext>
              </a:extLst>
            </p:cNvPr>
            <p:cNvSpPr/>
            <p:nvPr/>
          </p:nvSpPr>
          <p:spPr>
            <a:xfrm>
              <a:off x="2352692" y="3232317"/>
              <a:ext cx="8358246" cy="1052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当格式化符号为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%x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时以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16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进制的形式输出堆栈的内容，为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%s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时则输出对应地址所指向的字符串。</a:t>
              </a:r>
            </a:p>
          </p:txBody>
        </p:sp>
      </p:grpSp>
      <p:pic>
        <p:nvPicPr>
          <p:cNvPr id="2050" name="Picture 2" descr="http://www.hackbase.com/data/attachment/portal/201702/16/JZ62x2CyhHE5p45CwwHrEh.jpg">
            <a:extLst>
              <a:ext uri="{FF2B5EF4-FFF2-40B4-BE49-F238E27FC236}">
                <a16:creationId xmlns:a16="http://schemas.microsoft.com/office/drawing/2014/main" xmlns="" id="{A09747CA-72D2-4273-B400-6565DB674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6F1F3"/>
              </a:clrFrom>
              <a:clrTo>
                <a:srgbClr val="E6F1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1" r="4158"/>
          <a:stretch/>
        </p:blipFill>
        <p:spPr bwMode="auto">
          <a:xfrm>
            <a:off x="1244799" y="1100910"/>
            <a:ext cx="3249907" cy="366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5D64436A-7111-4F5B-995C-EE3E466CC006}"/>
              </a:ext>
            </a:extLst>
          </p:cNvPr>
          <p:cNvGrpSpPr/>
          <p:nvPr/>
        </p:nvGrpSpPr>
        <p:grpSpPr>
          <a:xfrm>
            <a:off x="4197127" y="1179629"/>
            <a:ext cx="7128792" cy="3508755"/>
            <a:chOff x="5061223" y="1240061"/>
            <a:chExt cx="7128792" cy="350875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716DEDEB-392E-499C-81FC-7DA5F234EC9A}"/>
                </a:ext>
              </a:extLst>
            </p:cNvPr>
            <p:cNvGrpSpPr/>
            <p:nvPr/>
          </p:nvGrpSpPr>
          <p:grpSpPr>
            <a:xfrm>
              <a:off x="5061223" y="1240061"/>
              <a:ext cx="7128792" cy="3508755"/>
              <a:chOff x="6339168" y="2476071"/>
              <a:chExt cx="6085554" cy="350875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16EDA13F-2B5C-4017-AFDE-A1BD0EAF1881}"/>
                  </a:ext>
                </a:extLst>
              </p:cNvPr>
              <p:cNvSpPr/>
              <p:nvPr/>
            </p:nvSpPr>
            <p:spPr>
              <a:xfrm>
                <a:off x="6339168" y="2476071"/>
                <a:ext cx="6085554" cy="35087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DC68AF5F-E239-46AA-AE54-9A317B9C3025}"/>
                  </a:ext>
                </a:extLst>
              </p:cNvPr>
              <p:cNvSpPr/>
              <p:nvPr/>
            </p:nvSpPr>
            <p:spPr>
              <a:xfrm>
                <a:off x="6667811" y="2476072"/>
                <a:ext cx="42172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endParaRPr lang="zh-CN" altLang="zh-CN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01732E0F-2F00-4C0D-9529-F6205C38DDFE}"/>
                </a:ext>
              </a:extLst>
            </p:cNvPr>
            <p:cNvSpPr/>
            <p:nvPr/>
          </p:nvSpPr>
          <p:spPr>
            <a:xfrm>
              <a:off x="5215763" y="1409388"/>
              <a:ext cx="6686220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语言中的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格式化函数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（*</a:t>
              </a:r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printf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族函数，包括</a:t>
              </a:r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printf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fprintf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sprintf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snprintf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等）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允许可变参数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，它根据传入的格式化字符串获知可变参数的个数和类型，并依据格式化符号进行参数的输出。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lvl="0"/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lvl="0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调用这些函数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给出了格式化符号串，但没有提供实际对应参数时，这些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函数会将格式化字符串后面的多个栈中的内容弹出作为参数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，并根据格式化符号将其输出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5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FCD2D8B-A26E-44BE-8D60-02066AA39DEC}"/>
              </a:ext>
            </a:extLst>
          </p:cNvPr>
          <p:cNvGrpSpPr/>
          <p:nvPr/>
        </p:nvGrpSpPr>
        <p:grpSpPr>
          <a:xfrm>
            <a:off x="2777604" y="4250416"/>
            <a:ext cx="8060563" cy="2304256"/>
            <a:chOff x="2025743" y="1952237"/>
            <a:chExt cx="9012144" cy="170933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D61C7D4D-59A8-4EA3-B19A-1E3E61BC600A}"/>
                </a:ext>
              </a:extLst>
            </p:cNvPr>
            <p:cNvGrpSpPr/>
            <p:nvPr/>
          </p:nvGrpSpPr>
          <p:grpSpPr>
            <a:xfrm>
              <a:off x="2025743" y="1952237"/>
              <a:ext cx="9012144" cy="1709339"/>
              <a:chOff x="2025743" y="1952237"/>
              <a:chExt cx="9012144" cy="1709339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0FE0C827-1134-433D-A1A4-E91EB3EF9DF3}"/>
                  </a:ext>
                </a:extLst>
              </p:cNvPr>
              <p:cNvSpPr/>
              <p:nvPr/>
            </p:nvSpPr>
            <p:spPr>
              <a:xfrm>
                <a:off x="2180903" y="2066062"/>
                <a:ext cx="8712968" cy="1484426"/>
              </a:xfrm>
              <a:prstGeom prst="roundRect">
                <a:avLst/>
              </a:prstGeom>
              <a:solidFill>
                <a:srgbClr val="0050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A9844954-E0B1-4981-86D5-36E77C2577DE}"/>
                  </a:ext>
                </a:extLst>
              </p:cNvPr>
              <p:cNvSpPr/>
              <p:nvPr/>
            </p:nvSpPr>
            <p:spPr>
              <a:xfrm>
                <a:off x="2025743" y="1952237"/>
                <a:ext cx="9012144" cy="1709339"/>
              </a:xfrm>
              <a:prstGeom prst="roundRect">
                <a:avLst/>
              </a:prstGeom>
              <a:noFill/>
              <a:ln w="19050">
                <a:solidFill>
                  <a:srgbClr val="0050A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FB6C00C5-3178-4462-AF93-CFC6145076AC}"/>
                </a:ext>
              </a:extLst>
            </p:cNvPr>
            <p:cNvSpPr/>
            <p:nvPr/>
          </p:nvSpPr>
          <p:spPr>
            <a:xfrm>
              <a:off x="2325700" y="2077224"/>
              <a:ext cx="8568171" cy="1252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调用时如果传入”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x%x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…%x”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</a:t>
              </a:r>
              <a:r>
                <a:rPr lang="en-US" altLang="zh-CN" sz="24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printf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会打印出堆栈中的内容，不断增加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%x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的个数会逐渐显示堆栈中高地址的数据，从而导致堆栈中的数据泄漏。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F50B834A-E0E3-4D04-A61C-5DB204559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0"/>
          <a:stretch/>
        </p:blipFill>
        <p:spPr>
          <a:xfrm>
            <a:off x="1284230" y="663997"/>
            <a:ext cx="5714286" cy="3153911"/>
          </a:xfrm>
          <a:prstGeom prst="rect">
            <a:avLst/>
          </a:prstGeom>
          <a:effectLst>
            <a:reflection blurRad="6350" stA="18000" endPos="19000" dist="50800" dir="5400000" sy="-100000" algn="bl" rotWithShape="0"/>
          </a:effec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3949C646-0D83-4104-85F5-BE774F95B94D}"/>
              </a:ext>
            </a:extLst>
          </p:cNvPr>
          <p:cNvGrpSpPr/>
          <p:nvPr/>
        </p:nvGrpSpPr>
        <p:grpSpPr>
          <a:xfrm>
            <a:off x="2612951" y="845870"/>
            <a:ext cx="8691155" cy="3271141"/>
            <a:chOff x="2612951" y="1088075"/>
            <a:chExt cx="8691155" cy="3271141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B3DE2880-1E67-4BA3-9B46-BA0DCE9F0465}"/>
                </a:ext>
              </a:extLst>
            </p:cNvPr>
            <p:cNvGrpSpPr/>
            <p:nvPr/>
          </p:nvGrpSpPr>
          <p:grpSpPr>
            <a:xfrm>
              <a:off x="2612951" y="1088075"/>
              <a:ext cx="8691155" cy="3271141"/>
              <a:chOff x="2908238" y="3832349"/>
              <a:chExt cx="8691155" cy="224053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id="{F64B0172-1215-4FA4-B54A-0A3EAA687BB1}"/>
                  </a:ext>
                </a:extLst>
              </p:cNvPr>
              <p:cNvSpPr/>
              <p:nvPr/>
            </p:nvSpPr>
            <p:spPr>
              <a:xfrm>
                <a:off x="2908238" y="3832349"/>
                <a:ext cx="8496944" cy="2160240"/>
              </a:xfrm>
              <a:prstGeom prst="rect">
                <a:avLst/>
              </a:prstGeom>
              <a:noFill/>
              <a:ln w="19050">
                <a:solidFill>
                  <a:srgbClr val="0050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CC2E98B0-ED4C-42B0-ABD8-E7EFE28C3522}"/>
                  </a:ext>
                </a:extLst>
              </p:cNvPr>
              <p:cNvSpPr/>
              <p:nvPr/>
            </p:nvSpPr>
            <p:spPr>
              <a:xfrm>
                <a:off x="6166615" y="4458223"/>
                <a:ext cx="5432778" cy="1614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sz="24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void formatstring_func1(char *</a:t>
                </a:r>
                <a:r>
                  <a:rPr lang="en-US" altLang="zh-CN" sz="2400" b="1" kern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buf</a:t>
                </a:r>
                <a:r>
                  <a:rPr lang="en-US" altLang="zh-CN" sz="24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sz="24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{</a:t>
                </a:r>
              </a:p>
              <a:p>
                <a:pPr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sz="24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char mark[] = “ABCD”;</a:t>
                </a:r>
              </a:p>
              <a:p>
                <a:pPr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sz="24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b="1" kern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printf</a:t>
                </a:r>
                <a:r>
                  <a:rPr lang="en-US" altLang="zh-CN" sz="24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kern="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buf</a:t>
                </a:r>
                <a:r>
                  <a:rPr lang="en-US" altLang="zh-CN" sz="24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);</a:t>
                </a:r>
              </a:p>
              <a:p>
                <a:pPr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sz="24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endParaRPr lang="zh-CN" altLang="zh-CN" sz="24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F6E5F44-0327-49E4-8A3E-B7C5D95ED572}"/>
                </a:ext>
              </a:extLst>
            </p:cNvPr>
            <p:cNvSpPr/>
            <p:nvPr/>
          </p:nvSpPr>
          <p:spPr>
            <a:xfrm>
              <a:off x="2651310" y="1287377"/>
              <a:ext cx="8186857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rgbClr val="0050A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下面以下述程序样本为例，分析格式化字符串溢出的原理。</a:t>
              </a:r>
              <a:endParaRPr lang="en-US" altLang="zh-CN" sz="24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69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D562888E-2225-420B-A240-6BC2D443E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92114"/>
              </p:ext>
            </p:extLst>
          </p:nvPr>
        </p:nvGraphicFramePr>
        <p:xfrm>
          <a:off x="3044999" y="646347"/>
          <a:ext cx="7560840" cy="3621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xmlns="" val="1549613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362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#include &lt;</a:t>
                      </a:r>
                      <a:r>
                        <a:rPr lang="en-US" sz="2400" kern="100" dirty="0" err="1">
                          <a:effectLst/>
                        </a:rPr>
                        <a:t>stdio.h</a:t>
                      </a:r>
                      <a:r>
                        <a:rPr lang="en-US" sz="2400" kern="100" dirty="0">
                          <a:effectLst/>
                        </a:rPr>
                        <a:t>&gt;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362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int main(void)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362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</a:t>
                      </a:r>
                      <a:endParaRPr lang="zh-CN" sz="2400" kern="100" dirty="0">
                        <a:effectLst/>
                      </a:endParaRPr>
                    </a:p>
                    <a:p>
                      <a:pPr lvl="1" indent="2362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int a=1,b=2,c=3;</a:t>
                      </a:r>
                      <a:endParaRPr lang="zh-CN" sz="2400" kern="100" dirty="0">
                        <a:effectLst/>
                      </a:endParaRPr>
                    </a:p>
                    <a:p>
                      <a:pPr lvl="1" indent="2362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char </a:t>
                      </a:r>
                      <a:r>
                        <a:rPr lang="en-US" sz="2400" kern="100" dirty="0" err="1">
                          <a:effectLst/>
                        </a:rPr>
                        <a:t>buf</a:t>
                      </a:r>
                      <a:r>
                        <a:rPr lang="en-US" sz="2400" kern="100" dirty="0">
                          <a:effectLst/>
                        </a:rPr>
                        <a:t>[]="test";</a:t>
                      </a:r>
                      <a:endParaRPr lang="zh-CN" sz="2400" kern="100" dirty="0">
                        <a:effectLst/>
                      </a:endParaRPr>
                    </a:p>
                    <a:p>
                      <a:pPr lvl="1" indent="2362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printf</a:t>
                      </a:r>
                      <a:r>
                        <a:rPr lang="en-US" sz="2400" kern="100" dirty="0">
                          <a:effectLst/>
                        </a:rPr>
                        <a:t>("%s %d %d %d\n",</a:t>
                      </a:r>
                      <a:r>
                        <a:rPr lang="en-US" sz="2400" kern="100" dirty="0" err="1">
                          <a:effectLst/>
                        </a:rPr>
                        <a:t>buf,a,b,c</a:t>
                      </a:r>
                      <a:r>
                        <a:rPr lang="en-US" sz="2400" kern="100" dirty="0">
                          <a:effectLst/>
                        </a:rPr>
                        <a:t>);</a:t>
                      </a:r>
                      <a:endParaRPr lang="zh-CN" sz="2400" kern="100" dirty="0">
                        <a:effectLst/>
                      </a:endParaRPr>
                    </a:p>
                    <a:p>
                      <a:pPr lvl="1" indent="2362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return 0;</a:t>
                      </a:r>
                      <a:endParaRPr lang="zh-CN" sz="2400" kern="100" dirty="0">
                        <a:effectLst/>
                      </a:endParaRPr>
                    </a:p>
                    <a:p>
                      <a:pPr indent="2362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91597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E029ACBA-0CF0-4E9F-B284-408378A3652D}"/>
              </a:ext>
            </a:extLst>
          </p:cNvPr>
          <p:cNvSpPr/>
          <p:nvPr/>
        </p:nvSpPr>
        <p:spPr>
          <a:xfrm>
            <a:off x="3621063" y="4252379"/>
            <a:ext cx="6646050" cy="521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3622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我们编译之后运行（</a:t>
            </a:r>
            <a:r>
              <a:rPr lang="en-US" altLang="zh-CN" sz="2400" b="1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Release</a:t>
            </a:r>
            <a:r>
              <a:rPr lang="zh-CN" altLang="zh-CN" sz="2400" b="1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模式）：</a:t>
            </a:r>
            <a:r>
              <a:rPr lang="en-US" altLang="zh-CN" sz="2400" b="1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test 1 2 3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7A491587-024B-45B6-B0EC-700EC0D95160}"/>
              </a:ext>
            </a:extLst>
          </p:cNvPr>
          <p:cNvSpPr/>
          <p:nvPr/>
        </p:nvSpPr>
        <p:spPr>
          <a:xfrm>
            <a:off x="2798462" y="4773676"/>
            <a:ext cx="82912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3622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增加一个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printf</a:t>
            </a:r>
            <a:r>
              <a:rPr lang="en-US" altLang="zh-CN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()</a:t>
            </a:r>
            <a:r>
              <a:rPr lang="zh-CN" altLang="zh-CN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en-US" altLang="zh-CN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format</a:t>
            </a:r>
            <a:r>
              <a:rPr lang="zh-CN" altLang="zh-CN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参数，改为：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indent="236220" algn="ctr">
              <a:lnSpc>
                <a:spcPct val="125000"/>
              </a:lnSpc>
              <a:spcAft>
                <a:spcPts val="0"/>
              </a:spcAft>
            </a:pPr>
            <a:r>
              <a:rPr lang="en-US" altLang="zh-CN" sz="2800" kern="100" dirty="0" err="1">
                <a:latin typeface="华文楷体" panose="02010600040101010101" pitchFamily="2" charset="-122"/>
              </a:rPr>
              <a:t>printf</a:t>
            </a:r>
            <a:r>
              <a:rPr lang="en-US" altLang="zh-CN" sz="2800" kern="100" dirty="0">
                <a:latin typeface="华文楷体" panose="02010600040101010101" pitchFamily="2" charset="-122"/>
              </a:rPr>
              <a:t>("%s %d %d %d %x\n",</a:t>
            </a:r>
            <a:r>
              <a:rPr lang="en-US" altLang="zh-CN" sz="2800" kern="100" dirty="0" err="1">
                <a:latin typeface="华文楷体" panose="02010600040101010101" pitchFamily="2" charset="-122"/>
              </a:rPr>
              <a:t>buf,a,b</a:t>
            </a:r>
            <a:r>
              <a:rPr lang="zh-CN" altLang="zh-CN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c)</a:t>
            </a:r>
            <a:r>
              <a:rPr lang="zh-CN" altLang="zh-CN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zh-CN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编译后运行（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Release</a:t>
            </a:r>
            <a:r>
              <a:rPr lang="zh-CN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模式）： 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test 1 2 3 c30000</a:t>
            </a:r>
          </a:p>
          <a:p>
            <a:pPr algn="ctr"/>
            <a:r>
              <a:rPr lang="zh-CN" altLang="en-US" sz="2800" kern="100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思考：</a:t>
            </a:r>
            <a:r>
              <a:rPr lang="en-US" altLang="zh-CN" sz="2800" kern="100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c30000</a:t>
            </a:r>
            <a:r>
              <a:rPr lang="zh-CN" altLang="en-US" sz="2800" kern="100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是什么值？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D562888E-2225-420B-A240-6BC2D443E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608214"/>
              </p:ext>
            </p:extLst>
          </p:nvPr>
        </p:nvGraphicFramePr>
        <p:xfrm>
          <a:off x="3044999" y="646347"/>
          <a:ext cx="7560840" cy="362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xmlns="" val="1549613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362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#include &lt;</a:t>
                      </a:r>
                      <a:r>
                        <a:rPr lang="en-US" sz="2400" kern="100" dirty="0" err="1">
                          <a:effectLst/>
                        </a:rPr>
                        <a:t>stdio.h</a:t>
                      </a:r>
                      <a:r>
                        <a:rPr lang="en-US" sz="2400" kern="100" dirty="0">
                          <a:effectLst/>
                        </a:rPr>
                        <a:t>&gt;</a:t>
                      </a:r>
                    </a:p>
                    <a:p>
                      <a:pPr indent="2362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int main(int </a:t>
                      </a:r>
                      <a:r>
                        <a:rPr lang="en-US" sz="2400" kern="100" dirty="0" err="1">
                          <a:effectLst/>
                        </a:rPr>
                        <a:t>argc</a:t>
                      </a:r>
                      <a:r>
                        <a:rPr lang="en-US" sz="2400" kern="100" dirty="0">
                          <a:effectLst/>
                        </a:rPr>
                        <a:t>, char *</a:t>
                      </a:r>
                      <a:r>
                        <a:rPr lang="en-US" sz="2400" kern="100" dirty="0" err="1">
                          <a:effectLst/>
                        </a:rPr>
                        <a:t>argv</a:t>
                      </a:r>
                      <a:r>
                        <a:rPr lang="en-US" sz="2400" kern="100" dirty="0">
                          <a:effectLst/>
                        </a:rPr>
                        <a:t>[])</a:t>
                      </a:r>
                    </a:p>
                    <a:p>
                      <a:pPr indent="2362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</a:t>
                      </a:r>
                    </a:p>
                    <a:p>
                      <a:pPr indent="2362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char str[200];</a:t>
                      </a:r>
                    </a:p>
                    <a:p>
                      <a:pPr indent="2362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</a:t>
                      </a:r>
                      <a:r>
                        <a:rPr lang="en-US" sz="2400" kern="100" dirty="0" err="1">
                          <a:effectLst/>
                        </a:rPr>
                        <a:t>fgets</a:t>
                      </a:r>
                      <a:r>
                        <a:rPr lang="en-US" sz="2400" kern="100" dirty="0">
                          <a:effectLst/>
                        </a:rPr>
                        <a:t>(str,200,stdin);</a:t>
                      </a:r>
                    </a:p>
                    <a:p>
                      <a:pPr indent="2362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</a:t>
                      </a:r>
                      <a:r>
                        <a:rPr lang="en-US" sz="2400" kern="100" dirty="0" err="1">
                          <a:effectLst/>
                        </a:rPr>
                        <a:t>printf</a:t>
                      </a:r>
                      <a:r>
                        <a:rPr lang="en-US" sz="2400" kern="100" dirty="0">
                          <a:effectLst/>
                        </a:rPr>
                        <a:t>(str);</a:t>
                      </a:r>
                    </a:p>
                    <a:p>
                      <a:pPr indent="2362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   return 0;</a:t>
                      </a:r>
                    </a:p>
                    <a:p>
                      <a:pPr indent="2362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91597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E029ACBA-0CF0-4E9F-B284-408378A3652D}"/>
              </a:ext>
            </a:extLst>
          </p:cNvPr>
          <p:cNvSpPr/>
          <p:nvPr/>
        </p:nvSpPr>
        <p:spPr>
          <a:xfrm>
            <a:off x="2867652" y="4252379"/>
            <a:ext cx="8152873" cy="5212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3622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400" b="1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编译后运行（</a:t>
            </a:r>
            <a:r>
              <a:rPr lang="en-US" altLang="zh-CN" sz="2400" b="1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Release</a:t>
            </a:r>
            <a:r>
              <a:rPr lang="zh-CN" altLang="en-US" sz="2400" b="1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模式）并输入：</a:t>
            </a:r>
            <a:r>
              <a:rPr lang="en-US" altLang="zh-CN" sz="2400" b="1" kern="1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AAAA%x%x%x%x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7A491587-024B-45B6-B0EC-700EC0D95160}"/>
              </a:ext>
            </a:extLst>
          </p:cNvPr>
          <p:cNvSpPr/>
          <p:nvPr/>
        </p:nvSpPr>
        <p:spPr>
          <a:xfrm>
            <a:off x="1820863" y="4768453"/>
            <a:ext cx="10153128" cy="1131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36220" algn="ctr">
              <a:lnSpc>
                <a:spcPct val="125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我们成功读到了</a:t>
            </a:r>
            <a:r>
              <a:rPr lang="en-US" altLang="zh-CN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AAAA</a:t>
            </a:r>
            <a:r>
              <a:rPr lang="zh-CN" altLang="en-US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  <a:r>
              <a:rPr lang="en-US" altLang="zh-CN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AAAA18FE84BB40603041414141</a:t>
            </a:r>
            <a:r>
              <a:rPr lang="zh-CN" altLang="en-US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0x41</a:t>
            </a:r>
            <a:r>
              <a:rPr lang="zh-CN" altLang="en-US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就是</a:t>
            </a:r>
            <a:r>
              <a:rPr lang="en-US" altLang="zh-CN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ASCII</a:t>
            </a:r>
            <a:r>
              <a:rPr lang="zh-CN" altLang="en-US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的字母</a:t>
            </a:r>
            <a:r>
              <a:rPr lang="en-US" altLang="zh-CN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800" kern="1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的值）。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305E7DF-C600-4441-BEB6-0206CB33974E}"/>
              </a:ext>
            </a:extLst>
          </p:cNvPr>
          <p:cNvSpPr/>
          <p:nvPr/>
        </p:nvSpPr>
        <p:spPr>
          <a:xfrm>
            <a:off x="3405039" y="6047356"/>
            <a:ext cx="6429375" cy="5212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36220" algn="ctr">
              <a:lnSpc>
                <a:spcPct val="125000"/>
              </a:lnSpc>
              <a:spcAft>
                <a:spcPts val="0"/>
              </a:spcAft>
            </a:pP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思考：这个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41414141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是怎么读到的？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9913471-79C0-4B60-AFDA-9776520A54ED}"/>
              </a:ext>
            </a:extLst>
          </p:cNvPr>
          <p:cNvGrpSpPr/>
          <p:nvPr/>
        </p:nvGrpSpPr>
        <p:grpSpPr>
          <a:xfrm>
            <a:off x="1263230" y="844017"/>
            <a:ext cx="10332290" cy="5544616"/>
            <a:chOff x="1263230" y="1989440"/>
            <a:chExt cx="10332290" cy="306704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xmlns="" id="{E5E3EC1C-74FC-4C48-9D84-DA52DC0FBCE8}"/>
                </a:ext>
              </a:extLst>
            </p:cNvPr>
            <p:cNvSpPr/>
            <p:nvPr/>
          </p:nvSpPr>
          <p:spPr>
            <a:xfrm>
              <a:off x="1263230" y="1989440"/>
              <a:ext cx="10332290" cy="3067045"/>
            </a:xfrm>
            <a:prstGeom prst="roundRect">
              <a:avLst/>
            </a:prstGeom>
            <a:solidFill>
              <a:srgbClr val="0050A3"/>
            </a:solidFill>
            <a:ln w="12700">
              <a:solidFill>
                <a:schemeClr val="bg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38C6252-55B6-42CE-98FC-347733AE6A0C}"/>
                </a:ext>
              </a:extLst>
            </p:cNvPr>
            <p:cNvSpPr/>
            <p:nvPr/>
          </p:nvSpPr>
          <p:spPr>
            <a:xfrm>
              <a:off x="1676847" y="2113310"/>
              <a:ext cx="9505056" cy="2613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更危险的是格式化符号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%n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，它的作用是</a:t>
              </a:r>
              <a:r>
                <a:rPr lang="zh-CN" altLang="en-US" sz="2800" b="1" u="sng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将格式化函数输出字符串的长度，写入函数参数指定的位置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b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/>
              </a:r>
              <a:b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%n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不向</a:t>
              </a:r>
              <a:r>
                <a:rPr lang="en-US" altLang="zh-CN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printf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传递格式化信息，而是令</a:t>
              </a:r>
              <a:r>
                <a:rPr lang="en-US" altLang="zh-CN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printf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把自己到该点已打出的字符总数放到相应变元指向的整形变量中，比如</a:t>
              </a:r>
              <a:endPara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printf</a:t>
              </a:r>
              <a:r>
                <a:rPr lang="en-US" altLang="zh-CN" sz="36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(“</a:t>
              </a:r>
              <a:r>
                <a:rPr lang="en-US" altLang="zh-CN" sz="36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Jamsa%n</a:t>
              </a:r>
              <a:r>
                <a:rPr lang="en-US" altLang="zh-CN" sz="36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”, &amp;</a:t>
              </a:r>
              <a:r>
                <a:rPr lang="en-US" altLang="zh-CN" sz="36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first_count</a:t>
              </a:r>
              <a:r>
                <a:rPr lang="en-US" altLang="zh-CN" sz="36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  <a:p>
              <a:pPr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将向整型变量</a:t>
              </a:r>
              <a:r>
                <a:rPr lang="en-US" altLang="zh-CN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first_count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处写入整数</a:t>
              </a: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43BA916-C59E-4719-AC9F-356070F947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853" y="4768453"/>
            <a:ext cx="2232100" cy="22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6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0986A23-5577-467A-A251-0CA6164BD219}"/>
              </a:ext>
            </a:extLst>
          </p:cNvPr>
          <p:cNvSpPr/>
          <p:nvPr/>
        </p:nvSpPr>
        <p:spPr>
          <a:xfrm rot="19376134">
            <a:off x="884759" y="-956182"/>
            <a:ext cx="11089232" cy="9145016"/>
          </a:xfrm>
          <a:prstGeom prst="rect">
            <a:avLst/>
          </a:prstGeom>
          <a:noFill/>
          <a:ln w="76200">
            <a:solidFill>
              <a:srgbClr val="0050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37511F4-3E2F-4DA1-85C9-E23F21161681}"/>
              </a:ext>
            </a:extLst>
          </p:cNvPr>
          <p:cNvSpPr/>
          <p:nvPr/>
        </p:nvSpPr>
        <p:spPr>
          <a:xfrm>
            <a:off x="3044999" y="461103"/>
            <a:ext cx="8136904" cy="2242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Sprintf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函数的作用是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把格式化的数据写入某个字符串缓冲区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。函数原型为：</a:t>
            </a:r>
            <a:b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sprintf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char *buffer, const char *format, [ argument] … );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观察如下程序：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8F21DC01-11D9-4C3B-B61F-A26098D7B379}"/>
              </a:ext>
            </a:extLst>
          </p:cNvPr>
          <p:cNvSpPr/>
          <p:nvPr/>
        </p:nvSpPr>
        <p:spPr>
          <a:xfrm>
            <a:off x="3693071" y="2703961"/>
            <a:ext cx="5400600" cy="4067586"/>
          </a:xfrm>
          <a:prstGeom prst="roundRect">
            <a:avLst/>
          </a:prstGeom>
          <a:solidFill>
            <a:srgbClr val="0050A3"/>
          </a:solidFill>
          <a:ln w="12700">
            <a:solidFill>
              <a:schemeClr val="bg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E25A32D-9AC9-4B54-AB55-BB29A8240BF1}"/>
              </a:ext>
            </a:extLst>
          </p:cNvPr>
          <p:cNvSpPr/>
          <p:nvPr/>
        </p:nvSpPr>
        <p:spPr>
          <a:xfrm>
            <a:off x="4197127" y="3112269"/>
            <a:ext cx="4608512" cy="327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formatstring_func2(int </a:t>
            </a:r>
            <a:r>
              <a:rPr lang="en-US" altLang="zh-CN" sz="2800" b="1" kern="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argc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char *</a:t>
            </a:r>
            <a:r>
              <a:rPr lang="en-US" altLang="zh-CN" sz="2800" b="1" kern="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[])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char buffer[100];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kern="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sprintf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(buffer, </a:t>
            </a:r>
            <a:r>
              <a:rPr lang="en-US" altLang="zh-CN" sz="2800" b="1" kern="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argv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[1]);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2800" b="1" kern="1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8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434E42F4-2047-4996-937C-424AE9D0F9DB}"/>
              </a:ext>
            </a:extLst>
          </p:cNvPr>
          <p:cNvGrpSpPr/>
          <p:nvPr/>
        </p:nvGrpSpPr>
        <p:grpSpPr>
          <a:xfrm>
            <a:off x="2972788" y="2176165"/>
            <a:ext cx="1622946" cy="1622946"/>
            <a:chOff x="2716147" y="2106202"/>
            <a:chExt cx="1622946" cy="1622946"/>
          </a:xfrm>
        </p:grpSpPr>
        <p:sp>
          <p:nvSpPr>
            <p:cNvPr id="28" name="is1ide-Oval 8">
              <a:extLst>
                <a:ext uri="{FF2B5EF4-FFF2-40B4-BE49-F238E27FC236}">
                  <a16:creationId xmlns:a16="http://schemas.microsoft.com/office/drawing/2014/main" xmlns="" id="{D0D58CCD-E36D-43AC-BD24-B5862693F87C}"/>
                </a:ext>
              </a:extLst>
            </p:cNvPr>
            <p:cNvSpPr/>
            <p:nvPr/>
          </p:nvSpPr>
          <p:spPr>
            <a:xfrm>
              <a:off x="2716147" y="2106202"/>
              <a:ext cx="1622946" cy="1622946"/>
            </a:xfrm>
            <a:prstGeom prst="ellipse">
              <a:avLst/>
            </a:prstGeom>
            <a:noFill/>
            <a:ln w="12700" cap="flat">
              <a:solidFill>
                <a:srgbClr val="0050A3"/>
              </a:solidFill>
              <a:prstDash val="dash"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F58B1895-64DE-4B46-824F-FA7F05ABCE14}"/>
                </a:ext>
              </a:extLst>
            </p:cNvPr>
            <p:cNvGrpSpPr/>
            <p:nvPr/>
          </p:nvGrpSpPr>
          <p:grpSpPr>
            <a:xfrm>
              <a:off x="2828972" y="2219027"/>
              <a:ext cx="1397296" cy="1397296"/>
              <a:chOff x="2696934" y="2774952"/>
              <a:chExt cx="1035027" cy="1035027"/>
            </a:xfrm>
          </p:grpSpPr>
          <p:sp>
            <p:nvSpPr>
              <p:cNvPr id="25" name="is1ide-Oval 8">
                <a:extLst>
                  <a:ext uri="{FF2B5EF4-FFF2-40B4-BE49-F238E27FC236}">
                    <a16:creationId xmlns:a16="http://schemas.microsoft.com/office/drawing/2014/main" xmlns="" id="{1ECE7F4E-AD21-4E82-98F5-45D23916FA4D}"/>
                  </a:ext>
                </a:extLst>
              </p:cNvPr>
              <p:cNvSpPr/>
              <p:nvPr/>
            </p:nvSpPr>
            <p:spPr>
              <a:xfrm>
                <a:off x="2696934" y="2774952"/>
                <a:ext cx="1035027" cy="1035027"/>
              </a:xfrm>
              <a:prstGeom prst="ellipse">
                <a:avLst/>
              </a:prstGeom>
              <a:solidFill>
                <a:srgbClr val="0050A3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anchor="ctr">
                <a:normAutofit/>
              </a:bodyPr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20738A2-DC41-4F26-B437-DB7C1EC51D02}"/>
                  </a:ext>
                </a:extLst>
              </p:cNvPr>
              <p:cNvSpPr/>
              <p:nvPr/>
            </p:nvSpPr>
            <p:spPr>
              <a:xfrm>
                <a:off x="2899010" y="3144278"/>
                <a:ext cx="650261" cy="29637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首先</a:t>
                </a:r>
              </a:p>
            </p:txBody>
          </p:sp>
        </p:grp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E26E5F43-1E66-4C44-BA9C-8774F5CBCAAB}"/>
              </a:ext>
            </a:extLst>
          </p:cNvPr>
          <p:cNvSpPr txBox="1"/>
          <p:nvPr/>
        </p:nvSpPr>
        <p:spPr>
          <a:xfrm>
            <a:off x="1892871" y="4100207"/>
            <a:ext cx="4137700" cy="518107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aaaabbbbcc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写入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buffer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D7C06A96-9E52-420F-B346-373CF5A29443}"/>
              </a:ext>
            </a:extLst>
          </p:cNvPr>
          <p:cNvGrpSpPr/>
          <p:nvPr/>
        </p:nvGrpSpPr>
        <p:grpSpPr>
          <a:xfrm>
            <a:off x="8263018" y="2176165"/>
            <a:ext cx="1622946" cy="1622946"/>
            <a:chOff x="2716147" y="2106202"/>
            <a:chExt cx="1622946" cy="1622946"/>
          </a:xfrm>
        </p:grpSpPr>
        <p:sp>
          <p:nvSpPr>
            <p:cNvPr id="32" name="is1ide-Oval 8">
              <a:extLst>
                <a:ext uri="{FF2B5EF4-FFF2-40B4-BE49-F238E27FC236}">
                  <a16:creationId xmlns:a16="http://schemas.microsoft.com/office/drawing/2014/main" xmlns="" id="{AF160B21-9681-403D-965A-BDFD33757741}"/>
                </a:ext>
              </a:extLst>
            </p:cNvPr>
            <p:cNvSpPr/>
            <p:nvPr/>
          </p:nvSpPr>
          <p:spPr>
            <a:xfrm>
              <a:off x="2716147" y="2106202"/>
              <a:ext cx="1622946" cy="1622946"/>
            </a:xfrm>
            <a:prstGeom prst="ellipse">
              <a:avLst/>
            </a:prstGeom>
            <a:noFill/>
            <a:ln w="12700" cap="flat">
              <a:solidFill>
                <a:srgbClr val="0050A3"/>
              </a:solidFill>
              <a:prstDash val="dash"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xmlns="" id="{41ED66C5-AC54-4941-8870-634F840D732F}"/>
                </a:ext>
              </a:extLst>
            </p:cNvPr>
            <p:cNvGrpSpPr/>
            <p:nvPr/>
          </p:nvGrpSpPr>
          <p:grpSpPr>
            <a:xfrm>
              <a:off x="2828972" y="2219027"/>
              <a:ext cx="1397296" cy="1397296"/>
              <a:chOff x="2696934" y="2774952"/>
              <a:chExt cx="1035027" cy="1035027"/>
            </a:xfrm>
          </p:grpSpPr>
          <p:sp>
            <p:nvSpPr>
              <p:cNvPr id="34" name="is1ide-Oval 8">
                <a:extLst>
                  <a:ext uri="{FF2B5EF4-FFF2-40B4-BE49-F238E27FC236}">
                    <a16:creationId xmlns:a16="http://schemas.microsoft.com/office/drawing/2014/main" xmlns="" id="{D239900D-EADE-403E-AC72-2890749CCE79}"/>
                  </a:ext>
                </a:extLst>
              </p:cNvPr>
              <p:cNvSpPr/>
              <p:nvPr/>
            </p:nvSpPr>
            <p:spPr>
              <a:xfrm>
                <a:off x="2696934" y="2774952"/>
                <a:ext cx="1035027" cy="1035027"/>
              </a:xfrm>
              <a:prstGeom prst="ellipse">
                <a:avLst/>
              </a:prstGeom>
              <a:solidFill>
                <a:srgbClr val="1092F1"/>
              </a:solidFill>
              <a:ln w="12700" cap="flat">
                <a:solidFill>
                  <a:srgbClr val="1092F1"/>
                </a:solidFill>
                <a:miter lim="400000"/>
              </a:ln>
              <a:effectLst/>
            </p:spPr>
            <p:txBody>
              <a:bodyPr wrap="none" lIns="0" tIns="0" rIns="0" bIns="0" anchor="ctr">
                <a:normAutofit/>
              </a:bodyPr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xmlns="" id="{89F107CD-D225-4217-A26E-DEA0BDF23C89}"/>
                  </a:ext>
                </a:extLst>
              </p:cNvPr>
              <p:cNvSpPr/>
              <p:nvPr/>
            </p:nvSpPr>
            <p:spPr>
              <a:xfrm>
                <a:off x="2889315" y="3144278"/>
                <a:ext cx="650261" cy="29637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然后</a:t>
                </a:r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E9E68B4E-792F-4BBE-BBA1-F777402889EB}"/>
              </a:ext>
            </a:extLst>
          </p:cNvPr>
          <p:cNvSpPr txBox="1"/>
          <p:nvPr/>
        </p:nvSpPr>
        <p:spPr>
          <a:xfrm>
            <a:off x="6518303" y="3777375"/>
            <a:ext cx="5112370" cy="2303211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从堆栈中取下一个参数，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并将其当作整数指针使用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，由于调用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sprintf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时没有传入下一个参数，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buffer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中的前四个字节被当作参数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，这样已输出字串的长度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就被写入内存地址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0x61616161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D1B0626-4EED-4A88-B8AF-9FDAC067860C}"/>
              </a:ext>
            </a:extLst>
          </p:cNvPr>
          <p:cNvSpPr/>
          <p:nvPr/>
        </p:nvSpPr>
        <p:spPr>
          <a:xfrm>
            <a:off x="2260006" y="694353"/>
            <a:ext cx="8883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如果调用这段程序时用”</a:t>
            </a:r>
            <a:r>
              <a:rPr lang="en-US" altLang="zh-CN" sz="2400" dirty="0" err="1">
                <a:solidFill>
                  <a:srgbClr val="0050A3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aaaabbbbcc%n</a:t>
            </a:r>
            <a:r>
              <a:rPr lang="en-US" altLang="zh-CN" sz="2400" dirty="0">
                <a:solidFill>
                  <a:srgbClr val="0050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作为命令行参数，则最终数值</a:t>
            </a:r>
            <a:r>
              <a:rPr lang="en-US" altLang="zh-CN" sz="24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就会被写入地址为</a:t>
            </a:r>
            <a:r>
              <a:rPr lang="en-US" altLang="zh-CN" sz="24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0x61616161</a:t>
            </a:r>
            <a:r>
              <a:rPr lang="zh-CN" altLang="zh-CN" sz="24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aaaa</a:t>
            </a:r>
            <a:r>
              <a:rPr lang="zh-CN" altLang="zh-CN" sz="24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的内存单元：</a:t>
            </a:r>
            <a:endParaRPr lang="en-US" altLang="zh-CN" sz="2400" dirty="0">
              <a:solidFill>
                <a:srgbClr val="0050A3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9560F8C1-9265-4074-BC5D-9E8122454C52}"/>
              </a:ext>
            </a:extLst>
          </p:cNvPr>
          <p:cNvSpPr/>
          <p:nvPr/>
        </p:nvSpPr>
        <p:spPr>
          <a:xfrm>
            <a:off x="2524200" y="6080586"/>
            <a:ext cx="8619138" cy="534002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通过这种格式化字符串的利用方式，可以实现向任意内存写入任意数值。</a:t>
            </a:r>
          </a:p>
        </p:txBody>
      </p:sp>
    </p:spTree>
    <p:extLst>
      <p:ext uri="{BB962C8B-B14F-4D97-AF65-F5344CB8AC3E}">
        <p14:creationId xmlns:p14="http://schemas.microsoft.com/office/powerpoint/2010/main" val="32867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4" grpId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679E949-8E7B-4F39-8616-82DD15C341F1}"/>
              </a:ext>
            </a:extLst>
          </p:cNvPr>
          <p:cNvSpPr txBox="1"/>
          <p:nvPr/>
        </p:nvSpPr>
        <p:spPr>
          <a:xfrm>
            <a:off x="-19075" y="0"/>
            <a:ext cx="12858750" cy="723265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2E92EDB-00D5-4896-B9F4-C5D71C6AF29E}"/>
              </a:ext>
            </a:extLst>
          </p:cNvPr>
          <p:cNvSpPr/>
          <p:nvPr/>
        </p:nvSpPr>
        <p:spPr>
          <a:xfrm>
            <a:off x="1532831" y="2824237"/>
            <a:ext cx="10729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知识点四：整数溢出漏洞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55026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xmlns="" id="{5740E5AC-E533-4D26-A480-1002423DC218}"/>
              </a:ext>
            </a:extLst>
          </p:cNvPr>
          <p:cNvGrpSpPr/>
          <p:nvPr/>
        </p:nvGrpSpPr>
        <p:grpSpPr>
          <a:xfrm>
            <a:off x="4595739" y="837929"/>
            <a:ext cx="3667280" cy="474140"/>
            <a:chOff x="5071056" y="837929"/>
            <a:chExt cx="2716641" cy="474140"/>
          </a:xfrm>
        </p:grpSpPr>
        <p:cxnSp>
          <p:nvCxnSpPr>
            <p:cNvPr id="55" name="íślíḋè-Straight Connector 13">
              <a:extLst>
                <a:ext uri="{FF2B5EF4-FFF2-40B4-BE49-F238E27FC236}">
                  <a16:creationId xmlns:a16="http://schemas.microsoft.com/office/drawing/2014/main" xmlns="" id="{0BF07046-8558-4F68-A567-BFF83801B119}"/>
                </a:ext>
              </a:extLst>
            </p:cNvPr>
            <p:cNvCxnSpPr/>
            <p:nvPr/>
          </p:nvCxnSpPr>
          <p:spPr>
            <a:xfrm>
              <a:off x="5202512" y="1312069"/>
              <a:ext cx="245372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xmlns="" id="{3A1D3DA1-51C1-4984-A4E2-0E78C88C2324}"/>
                </a:ext>
              </a:extLst>
            </p:cNvPr>
            <p:cNvSpPr/>
            <p:nvPr/>
          </p:nvSpPr>
          <p:spPr>
            <a:xfrm>
              <a:off x="5071056" y="837929"/>
              <a:ext cx="271664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整数溢出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9913471-79C0-4B60-AFDA-9776520A54ED}"/>
              </a:ext>
            </a:extLst>
          </p:cNvPr>
          <p:cNvGrpSpPr/>
          <p:nvPr/>
        </p:nvGrpSpPr>
        <p:grpSpPr>
          <a:xfrm>
            <a:off x="1263229" y="1989440"/>
            <a:ext cx="10638753" cy="4075156"/>
            <a:chOff x="1263230" y="1989440"/>
            <a:chExt cx="10332290" cy="3067339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xmlns="" id="{E5E3EC1C-74FC-4C48-9D84-DA52DC0FBCE8}"/>
                </a:ext>
              </a:extLst>
            </p:cNvPr>
            <p:cNvSpPr/>
            <p:nvPr/>
          </p:nvSpPr>
          <p:spPr>
            <a:xfrm>
              <a:off x="1263230" y="1989440"/>
              <a:ext cx="10332290" cy="3067045"/>
            </a:xfrm>
            <a:prstGeom prst="roundRect">
              <a:avLst/>
            </a:prstGeom>
            <a:solidFill>
              <a:srgbClr val="0050A3"/>
            </a:solidFill>
            <a:ln w="12700">
              <a:solidFill>
                <a:schemeClr val="bg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ctr"/>
            <a:lstStyle/>
            <a:p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38C6252-55B6-42CE-98FC-347733AE6A0C}"/>
                </a:ext>
              </a:extLst>
            </p:cNvPr>
            <p:cNvSpPr/>
            <p:nvPr/>
          </p:nvSpPr>
          <p:spPr>
            <a:xfrm>
              <a:off x="1532831" y="2259923"/>
              <a:ext cx="9505056" cy="2796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高级程序语言中，整数分为无符号数和有符号数两类，其中有符号负整数最高位为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，正整数最高位为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，无符号整数则无此限制。常见的整数类型有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位、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16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位、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32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位以及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64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位等，对应的每种类型整数都包含一定的范围。当对整数进行加、乘等运算时，计算的结果如果大于该类型的整数所表示的范围时，就会发生整数溢出。</a:t>
              </a:r>
              <a:endPara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43BA916-C59E-4719-AC9F-356070F947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764" y="4480421"/>
            <a:ext cx="2520132" cy="25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0D98A0A7-16A2-492D-A55A-19B5647E7119}"/>
              </a:ext>
            </a:extLst>
          </p:cNvPr>
          <p:cNvGrpSpPr/>
          <p:nvPr/>
        </p:nvGrpSpPr>
        <p:grpSpPr>
          <a:xfrm>
            <a:off x="2031573" y="1381278"/>
            <a:ext cx="8795604" cy="1785104"/>
            <a:chOff x="4933525" y="2179537"/>
            <a:chExt cx="8795604" cy="1785104"/>
          </a:xfrm>
        </p:grpSpPr>
        <p:sp>
          <p:nvSpPr>
            <p:cNvPr id="14" name="六边形 13">
              <a:extLst>
                <a:ext uri="{FF2B5EF4-FFF2-40B4-BE49-F238E27FC236}">
                  <a16:creationId xmlns:a16="http://schemas.microsoft.com/office/drawing/2014/main" xmlns="" id="{72A76738-ACC9-4AF5-9D4A-1E41F804D578}"/>
                </a:ext>
              </a:extLst>
            </p:cNvPr>
            <p:cNvSpPr/>
            <p:nvPr/>
          </p:nvSpPr>
          <p:spPr>
            <a:xfrm>
              <a:off x="4933525" y="2542866"/>
              <a:ext cx="1227414" cy="1058442"/>
            </a:xfrm>
            <a:prstGeom prst="hexagon">
              <a:avLst/>
            </a:prstGeom>
            <a:solidFill>
              <a:srgbClr val="0050A3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）存储溢出</a:t>
              </a:r>
            </a:p>
          </p:txBody>
        </p:sp>
        <p:sp>
          <p:nvSpPr>
            <p:cNvPr id="11" name="文本框 7">
              <a:extLst>
                <a:ext uri="{FF2B5EF4-FFF2-40B4-BE49-F238E27FC236}">
                  <a16:creationId xmlns:a16="http://schemas.microsoft.com/office/drawing/2014/main" xmlns="" id="{27D28173-21BD-44A9-8B20-1EA8EF694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2179537"/>
              <a:ext cx="6744861" cy="178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存储溢出是使用另外的数据类型来存储整型数造成的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。例如，把一个大的变量放入一个小变量的存储区域，最终是只能保留小变量能够存储的位，其他的位都无法存储，以至于造成安全隐患。</a:t>
              </a:r>
              <a:b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1AF0458A-9D44-4E74-979F-A6C2E9D06036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35C1935A-C738-40F2-BBEB-DD17E5F1288C}"/>
              </a:ext>
            </a:extLst>
          </p:cNvPr>
          <p:cNvGrpSpPr/>
          <p:nvPr/>
        </p:nvGrpSpPr>
        <p:grpSpPr>
          <a:xfrm>
            <a:off x="2031573" y="3149188"/>
            <a:ext cx="8646274" cy="1415772"/>
            <a:chOff x="4933525" y="2447147"/>
            <a:chExt cx="8646274" cy="1415772"/>
          </a:xfrm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xmlns="" id="{B8DEC9E8-4390-462F-ACFD-92E59FEA8397}"/>
                </a:ext>
              </a:extLst>
            </p:cNvPr>
            <p:cNvSpPr/>
            <p:nvPr/>
          </p:nvSpPr>
          <p:spPr>
            <a:xfrm>
              <a:off x="4933525" y="2542866"/>
              <a:ext cx="1227414" cy="1058442"/>
            </a:xfrm>
            <a:prstGeom prst="hexagon">
              <a:avLst/>
            </a:prstGeom>
            <a:solidFill>
              <a:srgbClr val="FFC000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）运算溢出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xmlns="" id="{7D3D2013-828A-4DCC-8760-E3EC4A80B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2447147"/>
              <a:ext cx="6595531" cy="1415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运算溢出是对整型变量进行运算时没有考虑到其边界范围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，造成运算后的数值范围超出了其存储空间。</a:t>
              </a:r>
              <a:b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DA936AAE-DDE7-4CF7-9EB6-0F55D366D598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062CC46-B9C4-4B26-94FA-07E245DE5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22" y="4815217"/>
            <a:ext cx="2320947" cy="224886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B0F8355-E235-45BA-8659-D01D02E1B9A3}"/>
              </a:ext>
            </a:extLst>
          </p:cNvPr>
          <p:cNvSpPr/>
          <p:nvPr/>
        </p:nvSpPr>
        <p:spPr>
          <a:xfrm>
            <a:off x="2907191" y="650060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根据溢出原理的不同，整数溢出可以分为以下三类：</a:t>
            </a:r>
            <a:r>
              <a:rPr lang="en-US" altLang="zh-CN" sz="24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2400" dirty="0">
              <a:solidFill>
                <a:srgbClr val="0050A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966E62C-14C7-4578-B387-8809A39F42E0}"/>
              </a:ext>
            </a:extLst>
          </p:cNvPr>
          <p:cNvGrpSpPr/>
          <p:nvPr/>
        </p:nvGrpSpPr>
        <p:grpSpPr>
          <a:xfrm>
            <a:off x="2082069" y="4547765"/>
            <a:ext cx="8379753" cy="1785104"/>
            <a:chOff x="4933525" y="2262945"/>
            <a:chExt cx="8379753" cy="1785104"/>
          </a:xfrm>
        </p:grpSpPr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xmlns="" id="{338F7297-61BE-49BC-A137-94242E301ADA}"/>
                </a:ext>
              </a:extLst>
            </p:cNvPr>
            <p:cNvSpPr/>
            <p:nvPr/>
          </p:nvSpPr>
          <p:spPr>
            <a:xfrm>
              <a:off x="4933525" y="2542866"/>
              <a:ext cx="1227414" cy="1058442"/>
            </a:xfrm>
            <a:prstGeom prst="hexagon">
              <a:avLst/>
            </a:prstGeom>
            <a:solidFill>
              <a:srgbClr val="0050A3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）符号问题</a:t>
              </a:r>
            </a:p>
          </p:txBody>
        </p:sp>
        <p:sp>
          <p:nvSpPr>
            <p:cNvPr id="20" name="文本框 7">
              <a:extLst>
                <a:ext uri="{FF2B5EF4-FFF2-40B4-BE49-F238E27FC236}">
                  <a16:creationId xmlns:a16="http://schemas.microsoft.com/office/drawing/2014/main" xmlns="" id="{848DB362-81D4-48C7-9853-289543A0B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020" y="2262945"/>
              <a:ext cx="6354258" cy="178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整型数可分为有符号整型数和无符号整型数两种。在开发过程中，一般长度变量使用无符号整型数，然而如果程序员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忽略了符号，在进行安全检查判断的时候就可能出现问题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b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A4742F61-9B62-4617-A434-DF82F5E30C06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7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0D98A0A7-16A2-492D-A55A-19B5647E7119}"/>
              </a:ext>
            </a:extLst>
          </p:cNvPr>
          <p:cNvGrpSpPr/>
          <p:nvPr/>
        </p:nvGrpSpPr>
        <p:grpSpPr>
          <a:xfrm>
            <a:off x="1532831" y="1528093"/>
            <a:ext cx="9505056" cy="1058442"/>
            <a:chOff x="4933525" y="2542866"/>
            <a:chExt cx="9505056" cy="1058442"/>
          </a:xfrm>
        </p:grpSpPr>
        <p:sp>
          <p:nvSpPr>
            <p:cNvPr id="14" name="六边形 13">
              <a:extLst>
                <a:ext uri="{FF2B5EF4-FFF2-40B4-BE49-F238E27FC236}">
                  <a16:creationId xmlns:a16="http://schemas.microsoft.com/office/drawing/2014/main" xmlns="" id="{72A76738-ACC9-4AF5-9D4A-1E41F804D578}"/>
                </a:ext>
              </a:extLst>
            </p:cNvPr>
            <p:cNvSpPr/>
            <p:nvPr/>
          </p:nvSpPr>
          <p:spPr>
            <a:xfrm>
              <a:off x="4933525" y="2542866"/>
              <a:ext cx="1227414" cy="1058442"/>
            </a:xfrm>
            <a:prstGeom prst="hexagon">
              <a:avLst/>
            </a:prstGeom>
            <a:solidFill>
              <a:srgbClr val="0050A3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缓冲区</a:t>
              </a:r>
            </a:p>
          </p:txBody>
        </p:sp>
        <p:sp>
          <p:nvSpPr>
            <p:cNvPr id="11" name="文本框 7">
              <a:extLst>
                <a:ext uri="{FF2B5EF4-FFF2-40B4-BE49-F238E27FC236}">
                  <a16:creationId xmlns:a16="http://schemas.microsoft.com/office/drawing/2014/main" xmlns="" id="{27D28173-21BD-44A9-8B20-1EA8EF694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2595035"/>
              <a:ext cx="7454313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缓冲区是一块连续的内存区域，用于存放程序运行时加载到内存的运行代码和数据。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1AF0458A-9D44-4E74-979F-A6C2E9D06036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35C1935A-C738-40F2-BBEB-DD17E5F1288C}"/>
              </a:ext>
            </a:extLst>
          </p:cNvPr>
          <p:cNvGrpSpPr/>
          <p:nvPr/>
        </p:nvGrpSpPr>
        <p:grpSpPr>
          <a:xfrm>
            <a:off x="1532831" y="3044904"/>
            <a:ext cx="9361040" cy="1815882"/>
            <a:chOff x="4933525" y="2164147"/>
            <a:chExt cx="9361040" cy="1815882"/>
          </a:xfrm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xmlns="" id="{B8DEC9E8-4390-462F-ACFD-92E59FEA8397}"/>
                </a:ext>
              </a:extLst>
            </p:cNvPr>
            <p:cNvSpPr/>
            <p:nvPr/>
          </p:nvSpPr>
          <p:spPr>
            <a:xfrm>
              <a:off x="4933525" y="2542866"/>
              <a:ext cx="1227414" cy="1058442"/>
            </a:xfrm>
            <a:prstGeom prst="hexagon">
              <a:avLst/>
            </a:prstGeom>
            <a:solidFill>
              <a:srgbClr val="FFC000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缓冲区溢出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xmlns="" id="{7D3D2013-828A-4DCC-8760-E3EC4A80B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2164147"/>
              <a:ext cx="7310297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zh-CN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缓冲区溢出是指程序运行时，向固定大小的缓冲区写入超过其容量的数据，多余的数据会越过缓冲区的边界覆盖相邻内存空间，从而造成溢出。 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DA936AAE-DDE7-4CF7-9EB6-0F55D366D598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062CC46-B9C4-4B26-94FA-07E245DE5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771" y="4640697"/>
            <a:ext cx="2088232" cy="20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7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FCD2D8B-A26E-44BE-8D60-02066AA39DEC}"/>
              </a:ext>
            </a:extLst>
          </p:cNvPr>
          <p:cNvGrpSpPr/>
          <p:nvPr/>
        </p:nvGrpSpPr>
        <p:grpSpPr>
          <a:xfrm>
            <a:off x="7133216" y="2214781"/>
            <a:ext cx="4443833" cy="3555421"/>
            <a:chOff x="2025743" y="1904805"/>
            <a:chExt cx="9012144" cy="170351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D61C7D4D-59A8-4EA3-B19A-1E3E61BC600A}"/>
                </a:ext>
              </a:extLst>
            </p:cNvPr>
            <p:cNvGrpSpPr/>
            <p:nvPr/>
          </p:nvGrpSpPr>
          <p:grpSpPr>
            <a:xfrm>
              <a:off x="2025743" y="1904805"/>
              <a:ext cx="9012144" cy="1703515"/>
              <a:chOff x="2025743" y="1904805"/>
              <a:chExt cx="9012144" cy="1703515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0FE0C827-1134-433D-A1A4-E91EB3EF9DF3}"/>
                  </a:ext>
                </a:extLst>
              </p:cNvPr>
              <p:cNvSpPr/>
              <p:nvPr/>
            </p:nvSpPr>
            <p:spPr>
              <a:xfrm>
                <a:off x="2180904" y="1950666"/>
                <a:ext cx="8712969" cy="1599823"/>
              </a:xfrm>
              <a:prstGeom prst="roundRect">
                <a:avLst/>
              </a:prstGeom>
              <a:solidFill>
                <a:srgbClr val="0050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A9844954-E0B1-4981-86D5-36E77C2577DE}"/>
                  </a:ext>
                </a:extLst>
              </p:cNvPr>
              <p:cNvSpPr/>
              <p:nvPr/>
            </p:nvSpPr>
            <p:spPr>
              <a:xfrm>
                <a:off x="2025743" y="1904805"/>
                <a:ext cx="9012144" cy="1703515"/>
              </a:xfrm>
              <a:prstGeom prst="roundRect">
                <a:avLst/>
              </a:prstGeom>
              <a:noFill/>
              <a:ln w="19050">
                <a:solidFill>
                  <a:srgbClr val="0050A3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FB6C00C5-3178-4462-AF93-CFC6145076AC}"/>
                </a:ext>
              </a:extLst>
            </p:cNvPr>
            <p:cNvSpPr/>
            <p:nvPr/>
          </p:nvSpPr>
          <p:spPr>
            <a:xfrm>
              <a:off x="2596397" y="1968426"/>
              <a:ext cx="8358246" cy="1566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该函数将用户输入的数据拷贝到新的缓冲区，并在最后写入结尾符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。如果攻击者将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0xFFFFFFFF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作为参数传入</a:t>
              </a:r>
              <a:r>
                <a:rPr lang="en-US" altLang="zh-CN" sz="20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len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，当计算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size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时会发生整数溢出，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malloc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会分配大小为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的内存块（将得到有效地址），后面执行</a:t>
              </a:r>
              <a:r>
                <a:rPr lang="en-US" altLang="zh-CN" sz="20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memcpy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时会发生堆溢出。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837C6307-C372-44CF-922A-0BC99E423DB1}"/>
              </a:ext>
            </a:extLst>
          </p:cNvPr>
          <p:cNvSpPr/>
          <p:nvPr/>
        </p:nvSpPr>
        <p:spPr>
          <a:xfrm>
            <a:off x="1282148" y="1122450"/>
            <a:ext cx="4578176" cy="40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3622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整数溢出的样例可通过下面的代码了解。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A21F266-936A-4210-96E9-CA771224504A}"/>
              </a:ext>
            </a:extLst>
          </p:cNvPr>
          <p:cNvGrpSpPr/>
          <p:nvPr/>
        </p:nvGrpSpPr>
        <p:grpSpPr>
          <a:xfrm>
            <a:off x="957214" y="1825268"/>
            <a:ext cx="6429375" cy="4284932"/>
            <a:chOff x="6213351" y="2419903"/>
            <a:chExt cx="6429375" cy="428493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F64B0172-1215-4FA4-B54A-0A3EAA687BB1}"/>
                </a:ext>
              </a:extLst>
            </p:cNvPr>
            <p:cNvSpPr/>
            <p:nvPr/>
          </p:nvSpPr>
          <p:spPr>
            <a:xfrm>
              <a:off x="6357367" y="2419903"/>
              <a:ext cx="5960974" cy="4284932"/>
            </a:xfrm>
            <a:prstGeom prst="rect">
              <a:avLst/>
            </a:prstGeom>
            <a:noFill/>
            <a:ln w="19050">
              <a:solidFill>
                <a:srgbClr val="0050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F380062C-6C2D-4991-8F0E-CD88C94589B5}"/>
                </a:ext>
              </a:extLst>
            </p:cNvPr>
            <p:cNvSpPr/>
            <p:nvPr/>
          </p:nvSpPr>
          <p:spPr>
            <a:xfrm>
              <a:off x="6213351" y="2554776"/>
              <a:ext cx="6429375" cy="4057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6670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altLang="zh-CN" sz="20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char* </a:t>
              </a:r>
              <a:r>
                <a:rPr lang="en-US" altLang="zh-CN" sz="2000" kern="1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integer_overflow</a:t>
              </a:r>
              <a:r>
                <a:rPr lang="en-US" altLang="zh-CN" sz="20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(int* </a:t>
              </a:r>
              <a:r>
                <a:rPr lang="en-US" altLang="zh-CN" sz="2000" kern="1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data,</a:t>
              </a:r>
              <a:r>
                <a:rPr lang="en-US" altLang="zh-CN" sz="2000" b="1" kern="1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unsigned</a:t>
              </a:r>
              <a:r>
                <a:rPr lang="en-US" altLang="zh-CN" sz="20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int </a:t>
              </a:r>
              <a:r>
                <a:rPr lang="en-US" altLang="zh-CN" sz="2000" b="1" kern="1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len</a:t>
              </a:r>
              <a:r>
                <a:rPr lang="en-US" altLang="zh-CN" sz="20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){</a:t>
              </a:r>
              <a:endPara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0005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altLang="zh-CN" sz="24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	unsigned int size = </a:t>
              </a:r>
              <a:r>
                <a:rPr lang="en-US" altLang="zh-CN" sz="2400" kern="1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len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+ 1;</a:t>
              </a:r>
              <a:endParaRPr lang="zh-CN" altLang="zh-CN" sz="2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0005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altLang="zh-CN" sz="24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	char *buffer = (char*)malloc(size);</a:t>
              </a:r>
              <a:endParaRPr lang="zh-CN" altLang="zh-CN" sz="2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0005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altLang="zh-CN" sz="24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	if(!buffer)       </a:t>
              </a:r>
            </a:p>
            <a:p>
              <a:pPr marL="40005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altLang="zh-CN" sz="24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return NULL;</a:t>
              </a:r>
              <a:endParaRPr lang="zh-CN" altLang="zh-CN" sz="2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0005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altLang="zh-CN" sz="24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	</a:t>
              </a:r>
              <a:r>
                <a:rPr lang="en-US" altLang="zh-CN" sz="2400" kern="1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memcpy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(buffer, data, </a:t>
              </a:r>
              <a:r>
                <a:rPr lang="en-US" altLang="zh-CN" sz="2400" kern="1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len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);</a:t>
              </a:r>
              <a:endParaRPr lang="zh-CN" altLang="zh-CN" sz="2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40005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altLang="zh-CN" sz="24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	buffer[</a:t>
              </a:r>
              <a:r>
                <a:rPr lang="en-US" altLang="zh-CN" sz="2400" kern="1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len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]=’\’;</a:t>
              </a:r>
              <a:endParaRPr lang="zh-CN" altLang="zh-CN" sz="2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53086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altLang="zh-CN" sz="24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return buffer;</a:t>
              </a:r>
              <a:endParaRPr lang="zh-CN" altLang="zh-CN" sz="24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indent="130810" algn="just">
                <a:lnSpc>
                  <a:spcPct val="125000"/>
                </a:lnSpc>
                <a:spcAft>
                  <a:spcPts val="0"/>
                </a:spcAft>
              </a:pPr>
              <a:r>
                <a:rPr lang="en-US" altLang="zh-CN" sz="2000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zh-CN" altLang="zh-CN" sz="20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FC5AB11D-18F2-4F4E-9881-CE5BB8C6B160}"/>
              </a:ext>
            </a:extLst>
          </p:cNvPr>
          <p:cNvSpPr/>
          <p:nvPr/>
        </p:nvSpPr>
        <p:spPr>
          <a:xfrm>
            <a:off x="1514998" y="6125762"/>
            <a:ext cx="105855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0050A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整数溢出一般不能被单独利用，而是用来绕过目标程序中的条件检测，进而实现其他攻击。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8291771-D377-4886-926F-25E2BDE443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94800" y="519981"/>
            <a:ext cx="2225754" cy="196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99E241B-4002-4B98-89C1-8A6F31F8AFDC}"/>
              </a:ext>
            </a:extLst>
          </p:cNvPr>
          <p:cNvGrpSpPr/>
          <p:nvPr/>
        </p:nvGrpSpPr>
        <p:grpSpPr>
          <a:xfrm>
            <a:off x="524719" y="930915"/>
            <a:ext cx="3351606" cy="522733"/>
            <a:chOff x="1420106" y="1388858"/>
            <a:chExt cx="3351606" cy="522733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0" name="Round Same Side Corner Rectangle 29">
              <a:extLst>
                <a:ext uri="{FF2B5EF4-FFF2-40B4-BE49-F238E27FC236}">
                  <a16:creationId xmlns:a16="http://schemas.microsoft.com/office/drawing/2014/main" xmlns="" id="{96BFC555-EE41-4882-9E9C-F38302277955}"/>
                </a:ext>
              </a:extLst>
            </p:cNvPr>
            <p:cNvSpPr/>
            <p:nvPr/>
          </p:nvSpPr>
          <p:spPr>
            <a:xfrm rot="5400000">
              <a:off x="2959274" y="423785"/>
              <a:ext cx="522732" cy="245287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1" name="Round Same Side Corner Rectangle 45">
              <a:extLst>
                <a:ext uri="{FF2B5EF4-FFF2-40B4-BE49-F238E27FC236}">
                  <a16:creationId xmlns:a16="http://schemas.microsoft.com/office/drawing/2014/main" xmlns="" id="{49548CF4-F5ED-453A-8EAE-03CF189BF9E2}"/>
                </a:ext>
              </a:extLst>
            </p:cNvPr>
            <p:cNvSpPr/>
            <p:nvPr/>
          </p:nvSpPr>
          <p:spPr>
            <a:xfrm rot="16200000">
              <a:off x="1452723" y="1370113"/>
              <a:ext cx="508861" cy="574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xmlns="" id="{60CBC169-D7C3-4AE3-A416-02D9691CFC6C}"/>
                </a:ext>
              </a:extLst>
            </p:cNvPr>
            <p:cNvSpPr/>
            <p:nvPr/>
          </p:nvSpPr>
          <p:spPr>
            <a:xfrm>
              <a:off x="2053958" y="1402731"/>
              <a:ext cx="2717754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分析如下实例：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3" name="Rectangle 62">
              <a:extLst>
                <a:ext uri="{FF2B5EF4-FFF2-40B4-BE49-F238E27FC236}">
                  <a16:creationId xmlns:a16="http://schemas.microsoft.com/office/drawing/2014/main" xmlns="" id="{1717B442-F931-413A-8438-D2B489082620}"/>
                </a:ext>
              </a:extLst>
            </p:cNvPr>
            <p:cNvSpPr/>
            <p:nvPr/>
          </p:nvSpPr>
          <p:spPr>
            <a:xfrm>
              <a:off x="1460824" y="1402731"/>
              <a:ext cx="54781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AC0F91AE-3150-4A4F-BE5C-5BD47F5BEB70}"/>
              </a:ext>
            </a:extLst>
          </p:cNvPr>
          <p:cNvSpPr/>
          <p:nvPr/>
        </p:nvSpPr>
        <p:spPr>
          <a:xfrm>
            <a:off x="4085069" y="159941"/>
            <a:ext cx="5944706" cy="6441623"/>
          </a:xfrm>
          <a:prstGeom prst="roundRect">
            <a:avLst/>
          </a:prstGeom>
          <a:noFill/>
          <a:ln>
            <a:solidFill>
              <a:srgbClr val="0050A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#include&lt;iostream&gt;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windows.h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shellapi.h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stdlib.h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#define MAX_INFO 32767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  </a:t>
            </a:r>
          </a:p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ShellExecute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NULL,"open","notepad",NULL,NULL,SW_SHOW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打开记事本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func1()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ShellExecute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NULL,"open","calc",NULL,NULL,SW_SHOW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  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打开计算器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A533CF8D-71BB-4712-A893-1C6407C0C8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612" y="4552429"/>
            <a:ext cx="2592158" cy="251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AC0F91AE-3150-4A4F-BE5C-5BD47F5BEB70}"/>
              </a:ext>
            </a:extLst>
          </p:cNvPr>
          <p:cNvSpPr/>
          <p:nvPr/>
        </p:nvSpPr>
        <p:spPr>
          <a:xfrm>
            <a:off x="1028775" y="159941"/>
            <a:ext cx="5356682" cy="6560691"/>
          </a:xfrm>
          <a:prstGeom prst="roundRect">
            <a:avLst/>
          </a:prstGeom>
          <a:noFill/>
          <a:ln>
            <a:solidFill>
              <a:srgbClr val="0050A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main()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void (*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fuc_ptr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)()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char info[MAX_INFO];      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char info1[30000];	char info2[30000];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freopen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input.txt","r",stdin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	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cin.getline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(info1,30000,' '); 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cin.getline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(info2,30000,' ');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short len1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strlen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(info1);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short len2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strlen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(info2);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short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all_len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len1 + len2;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if(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all_len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&lt;MAX_INFO)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{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(info,info1);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strcat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(info,info2);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fuc_ptr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return 0;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2FEBDB79-1C03-4FAD-A6F9-A7D1DD55EDCE}"/>
              </a:ext>
            </a:extLst>
          </p:cNvPr>
          <p:cNvGrpSpPr/>
          <p:nvPr/>
        </p:nvGrpSpPr>
        <p:grpSpPr>
          <a:xfrm>
            <a:off x="5687458" y="736005"/>
            <a:ext cx="6142517" cy="4464496"/>
            <a:chOff x="5687458" y="736005"/>
            <a:chExt cx="6142517" cy="4464496"/>
          </a:xfrm>
        </p:grpSpPr>
        <p:sp>
          <p:nvSpPr>
            <p:cNvPr id="8" name="ïṧḷïḓê-Straight Connector 5">
              <a:extLst>
                <a:ext uri="{FF2B5EF4-FFF2-40B4-BE49-F238E27FC236}">
                  <a16:creationId xmlns:a16="http://schemas.microsoft.com/office/drawing/2014/main" xmlns="" id="{F1980643-2950-451D-8FFB-A64B6E62E26A}"/>
                </a:ext>
              </a:extLst>
            </p:cNvPr>
            <p:cNvSpPr/>
            <p:nvPr/>
          </p:nvSpPr>
          <p:spPr>
            <a:xfrm flipV="1">
              <a:off x="5687458" y="3442428"/>
              <a:ext cx="184910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i$liḋe-Freeform: Shape 26">
              <a:extLst>
                <a:ext uri="{FF2B5EF4-FFF2-40B4-BE49-F238E27FC236}">
                  <a16:creationId xmlns:a16="http://schemas.microsoft.com/office/drawing/2014/main" xmlns="" id="{A970B316-36D8-4034-9A71-EE5E814B8233}"/>
                </a:ext>
              </a:extLst>
            </p:cNvPr>
            <p:cNvSpPr/>
            <p:nvPr/>
          </p:nvSpPr>
          <p:spPr>
            <a:xfrm rot="18900000">
              <a:off x="7148101" y="3120729"/>
              <a:ext cx="716962" cy="716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xmlns="" id="{A27F1EF8-7CD1-429F-AAAC-3A9222C9078A}"/>
                </a:ext>
              </a:extLst>
            </p:cNvPr>
            <p:cNvSpPr/>
            <p:nvPr/>
          </p:nvSpPr>
          <p:spPr>
            <a:xfrm>
              <a:off x="8013551" y="736005"/>
              <a:ext cx="3816424" cy="4464496"/>
            </a:xfrm>
            <a:prstGeom prst="roundRect">
              <a:avLst/>
            </a:prstGeom>
            <a:noFill/>
            <a:ln>
              <a:solidFill>
                <a:srgbClr val="0050A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short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型整数表示范围为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-32768~32767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，当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len1+len2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超过了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short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型整数的最大范围后会变为一个负数，将满足</a:t>
              </a:r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all_len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&lt;MAX_INFO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的判断条件，进而进入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if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的分支语句。于是继续执行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if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语句的时候，将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info1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info2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的内容都写进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info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中。</a:t>
              </a:r>
            </a:p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/>
              </a:r>
              <a:b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i$liḋe-Freeform: Shape 26">
              <a:extLst>
                <a:ext uri="{FF2B5EF4-FFF2-40B4-BE49-F238E27FC236}">
                  <a16:creationId xmlns:a16="http://schemas.microsoft.com/office/drawing/2014/main" xmlns="" id="{28CBEA9D-1A78-41D9-8B50-7CBD6D2FDB04}"/>
                </a:ext>
              </a:extLst>
            </p:cNvPr>
            <p:cNvSpPr/>
            <p:nvPr/>
          </p:nvSpPr>
          <p:spPr>
            <a:xfrm rot="18900000">
              <a:off x="7000128" y="3106023"/>
              <a:ext cx="716962" cy="716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0050A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BD4FE283-DA94-4BA0-8FD2-0F9DD72E5B89}"/>
              </a:ext>
            </a:extLst>
          </p:cNvPr>
          <p:cNvSpPr/>
          <p:nvPr/>
        </p:nvSpPr>
        <p:spPr>
          <a:xfrm>
            <a:off x="7149455" y="5361783"/>
            <a:ext cx="4564005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思考：如何实现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fuc_ptr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的覆盖，改变程序执行？</a:t>
            </a:r>
          </a:p>
        </p:txBody>
      </p:sp>
    </p:spTree>
    <p:extLst>
      <p:ext uri="{BB962C8B-B14F-4D97-AF65-F5344CB8AC3E}">
        <p14:creationId xmlns:p14="http://schemas.microsoft.com/office/powerpoint/2010/main" val="8900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0D98A0A7-16A2-492D-A55A-19B5647E7119}"/>
              </a:ext>
            </a:extLst>
          </p:cNvPr>
          <p:cNvGrpSpPr/>
          <p:nvPr/>
        </p:nvGrpSpPr>
        <p:grpSpPr>
          <a:xfrm>
            <a:off x="1532831" y="1286515"/>
            <a:ext cx="9577064" cy="2308324"/>
            <a:chOff x="4933525" y="1917926"/>
            <a:chExt cx="8136904" cy="2308324"/>
          </a:xfrm>
        </p:grpSpPr>
        <p:sp>
          <p:nvSpPr>
            <p:cNvPr id="14" name="六边形 13">
              <a:extLst>
                <a:ext uri="{FF2B5EF4-FFF2-40B4-BE49-F238E27FC236}">
                  <a16:creationId xmlns:a16="http://schemas.microsoft.com/office/drawing/2014/main" xmlns="" id="{72A76738-ACC9-4AF5-9D4A-1E41F804D578}"/>
                </a:ext>
              </a:extLst>
            </p:cNvPr>
            <p:cNvSpPr/>
            <p:nvPr/>
          </p:nvSpPr>
          <p:spPr>
            <a:xfrm>
              <a:off x="4933525" y="2542866"/>
              <a:ext cx="1227414" cy="1058442"/>
            </a:xfrm>
            <a:prstGeom prst="hexagon">
              <a:avLst/>
            </a:prstGeom>
            <a:solidFill>
              <a:srgbClr val="0050A3"/>
            </a:solidFill>
            <a:ln w="3175">
              <a:noFill/>
              <a:prstDash val="sysDot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缓冲区溢出攻击</a:t>
              </a:r>
            </a:p>
          </p:txBody>
        </p:sp>
        <p:sp>
          <p:nvSpPr>
            <p:cNvPr id="11" name="文本框 7">
              <a:extLst>
                <a:ext uri="{FF2B5EF4-FFF2-40B4-BE49-F238E27FC236}">
                  <a16:creationId xmlns:a16="http://schemas.microsoft.com/office/drawing/2014/main" xmlns="" id="{27D28173-21BD-44A9-8B20-1EA8EF694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4268" y="1917926"/>
              <a:ext cx="6086161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itchFamily="34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冲区溢出攻击是指发生缓冲区溢出时，溢出的数据会覆盖相邻内存空间的返回地址、函数指针、堆管理结构等合法数据，从而使程序运行失败、或者发生转向去执行其它程序代码、或者执行预先注入到内存缓冲区中的代码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1AF0458A-9D44-4E74-979F-A6C2E9D06036}"/>
                </a:ext>
              </a:extLst>
            </p:cNvPr>
            <p:cNvCxnSpPr/>
            <p:nvPr/>
          </p:nvCxnSpPr>
          <p:spPr>
            <a:xfrm>
              <a:off x="6259981" y="3072681"/>
              <a:ext cx="702152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062CC46-B9C4-4B26-94FA-07E245DE5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759" y="4308374"/>
            <a:ext cx="2592158" cy="2511657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3F6CCCC1-953B-4FF0-9423-E6AB994ED79F}"/>
              </a:ext>
            </a:extLst>
          </p:cNvPr>
          <p:cNvSpPr/>
          <p:nvPr/>
        </p:nvSpPr>
        <p:spPr>
          <a:xfrm>
            <a:off x="4230469" y="3976365"/>
            <a:ext cx="4397811" cy="1344658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缓冲区溢出后执行的代码，会以原有程序的身份权限运行。 </a:t>
            </a:r>
          </a:p>
        </p:txBody>
      </p:sp>
    </p:spTree>
    <p:extLst>
      <p:ext uri="{BB962C8B-B14F-4D97-AF65-F5344CB8AC3E}">
        <p14:creationId xmlns:p14="http://schemas.microsoft.com/office/powerpoint/2010/main" val="247138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05D3EB7B-9C86-4D45-BBEF-B80EE192887A}"/>
              </a:ext>
            </a:extLst>
          </p:cNvPr>
          <p:cNvGrpSpPr/>
          <p:nvPr/>
        </p:nvGrpSpPr>
        <p:grpSpPr>
          <a:xfrm>
            <a:off x="1028775" y="1110488"/>
            <a:ext cx="2751702" cy="2974617"/>
            <a:chOff x="5053525" y="2801948"/>
            <a:chExt cx="2751702" cy="297461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EE8BC49E-B23A-4F8A-B389-546E21211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3525" y="3015269"/>
              <a:ext cx="2751700" cy="2761296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A87B5487-07B7-46FA-92E2-2E8FA5779978}"/>
                </a:ext>
              </a:extLst>
            </p:cNvPr>
            <p:cNvSpPr/>
            <p:nvPr/>
          </p:nvSpPr>
          <p:spPr>
            <a:xfrm>
              <a:off x="5053525" y="2801948"/>
              <a:ext cx="2751702" cy="2887017"/>
            </a:xfrm>
            <a:prstGeom prst="ellipse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造成缓冲区溢出的根本原因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9CABB3BD-D5CD-4084-8856-8A6CFAC92989}"/>
              </a:ext>
            </a:extLst>
          </p:cNvPr>
          <p:cNvSpPr txBox="1"/>
          <p:nvPr/>
        </p:nvSpPr>
        <p:spPr>
          <a:xfrm>
            <a:off x="4107589" y="1292942"/>
            <a:ext cx="7722385" cy="3103430"/>
          </a:xfrm>
          <a:prstGeom prst="rect">
            <a:avLst/>
          </a:prstGeom>
          <a:noFill/>
        </p:spPr>
        <p:txBody>
          <a:bodyPr wrap="square" lIns="86376" tIns="43188" rIns="86376" bIns="43188" rtlCol="0" anchor="ctr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是缺乏类型安全功能的程序设计语言（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等）出于效率的考虑，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部分函数不对数组边界条件和函数指针引用进行边界检查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。例如，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标准库中和字符串操作有关的函数，像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strcat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sprintf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gets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等函数中，数组和指针都没有自动边界检查。</a:t>
            </a:r>
            <a:b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02875D47-60D8-4A09-8E6F-590EAE1E0871}"/>
              </a:ext>
            </a:extLst>
          </p:cNvPr>
          <p:cNvSpPr/>
          <p:nvPr/>
        </p:nvSpPr>
        <p:spPr>
          <a:xfrm>
            <a:off x="3981103" y="4396372"/>
            <a:ext cx="7416824" cy="1933878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程序员开发时必须自己进行边界检查，防范数据溢出，否则所开发的程序就存在缓冲区溢出的安全隐患，而实际上这一行为往往被程序员忽略或者检查不充分。</a:t>
            </a:r>
          </a:p>
        </p:txBody>
      </p:sp>
    </p:spTree>
    <p:extLst>
      <p:ext uri="{BB962C8B-B14F-4D97-AF65-F5344CB8AC3E}">
        <p14:creationId xmlns:p14="http://schemas.microsoft.com/office/powerpoint/2010/main" val="296428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xmlns="" id="{5740E5AC-E533-4D26-A480-1002423DC218}"/>
              </a:ext>
            </a:extLst>
          </p:cNvPr>
          <p:cNvGrpSpPr/>
          <p:nvPr/>
        </p:nvGrpSpPr>
        <p:grpSpPr>
          <a:xfrm>
            <a:off x="4595739" y="837929"/>
            <a:ext cx="3667280" cy="474140"/>
            <a:chOff x="5071056" y="837929"/>
            <a:chExt cx="2716641" cy="474140"/>
          </a:xfrm>
        </p:grpSpPr>
        <p:cxnSp>
          <p:nvCxnSpPr>
            <p:cNvPr id="55" name="íślíḋè-Straight Connector 13">
              <a:extLst>
                <a:ext uri="{FF2B5EF4-FFF2-40B4-BE49-F238E27FC236}">
                  <a16:creationId xmlns:a16="http://schemas.microsoft.com/office/drawing/2014/main" xmlns="" id="{0BF07046-8558-4F68-A567-BFF83801B119}"/>
                </a:ext>
              </a:extLst>
            </p:cNvPr>
            <p:cNvCxnSpPr/>
            <p:nvPr/>
          </p:nvCxnSpPr>
          <p:spPr>
            <a:xfrm>
              <a:off x="5202512" y="1312069"/>
              <a:ext cx="245372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xmlns="" id="{3A1D3DA1-51C1-4984-A4E2-0E78C88C2324}"/>
                </a:ext>
              </a:extLst>
            </p:cNvPr>
            <p:cNvSpPr/>
            <p:nvPr/>
          </p:nvSpPr>
          <p:spPr>
            <a:xfrm>
              <a:off x="5071056" y="837929"/>
              <a:ext cx="271664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）栈溢出漏洞</a:t>
              </a:r>
            </a:p>
          </p:txBody>
        </p:sp>
      </p:grpSp>
      <p:sp>
        <p:nvSpPr>
          <p:cNvPr id="18" name="íṡľíḍè-Rectangle 17">
            <a:extLst>
              <a:ext uri="{FF2B5EF4-FFF2-40B4-BE49-F238E27FC236}">
                <a16:creationId xmlns:a16="http://schemas.microsoft.com/office/drawing/2014/main" xmlns="" id="{95947858-2762-4BDD-87C5-A75A77F7048B}"/>
              </a:ext>
            </a:extLst>
          </p:cNvPr>
          <p:cNvSpPr/>
          <p:nvPr/>
        </p:nvSpPr>
        <p:spPr>
          <a:xfrm>
            <a:off x="1424819" y="1482374"/>
            <a:ext cx="2990900" cy="576064"/>
          </a:xfrm>
          <a:prstGeom prst="rect">
            <a:avLst/>
          </a:prstGeom>
          <a:solidFill>
            <a:srgbClr val="0050A3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栈溢出漏洞：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8A1DA75-D360-48EF-A8C5-58AF1D8655F9}"/>
              </a:ext>
            </a:extLst>
          </p:cNvPr>
          <p:cNvGrpSpPr/>
          <p:nvPr/>
        </p:nvGrpSpPr>
        <p:grpSpPr>
          <a:xfrm>
            <a:off x="1424819" y="2066510"/>
            <a:ext cx="9901100" cy="3353544"/>
            <a:chOff x="1424819" y="2400261"/>
            <a:chExt cx="9530272" cy="2421690"/>
          </a:xfrm>
        </p:grpSpPr>
        <p:sp>
          <p:nvSpPr>
            <p:cNvPr id="21" name="íṡľíḍè-Rectangle 17">
              <a:extLst>
                <a:ext uri="{FF2B5EF4-FFF2-40B4-BE49-F238E27FC236}">
                  <a16:creationId xmlns:a16="http://schemas.microsoft.com/office/drawing/2014/main" xmlns="" id="{DF16C0EE-F047-4513-ABE9-3621ABC453F7}"/>
                </a:ext>
              </a:extLst>
            </p:cNvPr>
            <p:cNvSpPr/>
            <p:nvPr/>
          </p:nvSpPr>
          <p:spPr>
            <a:xfrm>
              <a:off x="1424819" y="2400261"/>
              <a:ext cx="9530272" cy="20551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lIns="180000" rIns="1800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3C903BD7-0DFE-46E0-BA71-148BB092EADD}"/>
                </a:ext>
              </a:extLst>
            </p:cNvPr>
            <p:cNvSpPr/>
            <p:nvPr/>
          </p:nvSpPr>
          <p:spPr>
            <a:xfrm>
              <a:off x="1820863" y="2536205"/>
              <a:ext cx="8926295" cy="22857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被调用的子函数中写入数据的长度，</a:t>
              </a:r>
              <a:r>
                <a:rPr lang="zh-CN" altLang="en-US" sz="28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大于栈帧的基址到</a:t>
              </a:r>
              <a:r>
                <a:rPr lang="en-US" altLang="zh-CN" sz="2800" b="1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esp</a:t>
              </a:r>
              <a:r>
                <a:rPr lang="zh-CN" altLang="en-US" sz="28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之间预留的保存局部变量的空间</a:t>
              </a:r>
              <a:r>
                <a:rPr lang="zh-CN" altLang="en-US" sz="28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时，就会发生栈的溢出。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要写入数据的填充方向是</a:t>
              </a:r>
              <a:r>
                <a:rPr lang="zh-CN" altLang="en-US" sz="28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从低地址向高地址增长</a:t>
              </a:r>
              <a:r>
                <a:rPr lang="zh-CN" altLang="en-US" sz="28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，多余的数据就会越过栈帧的基址，覆盖基址以上的地址空间。</a:t>
              </a:r>
              <a:r>
                <a:rPr lang="zh-CN" altLang="en-US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/>
              </a:r>
              <a:br>
                <a:rPr lang="zh-CN" altLang="en-US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endPara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2210FF3-C3A4-4659-A445-B19E971D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37" y="5272508"/>
            <a:ext cx="4333875" cy="13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99E241B-4002-4B98-89C1-8A6F31F8AFDC}"/>
              </a:ext>
            </a:extLst>
          </p:cNvPr>
          <p:cNvGrpSpPr/>
          <p:nvPr/>
        </p:nvGrpSpPr>
        <p:grpSpPr>
          <a:xfrm>
            <a:off x="596727" y="875216"/>
            <a:ext cx="2915579" cy="508861"/>
            <a:chOff x="1420106" y="1402730"/>
            <a:chExt cx="2915579" cy="508861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0" name="Round Same Side Corner Rectangle 29">
              <a:extLst>
                <a:ext uri="{FF2B5EF4-FFF2-40B4-BE49-F238E27FC236}">
                  <a16:creationId xmlns:a16="http://schemas.microsoft.com/office/drawing/2014/main" xmlns="" id="{96BFC555-EE41-4882-9E9C-F38302277955}"/>
                </a:ext>
              </a:extLst>
            </p:cNvPr>
            <p:cNvSpPr/>
            <p:nvPr/>
          </p:nvSpPr>
          <p:spPr>
            <a:xfrm rot="5400000">
              <a:off x="2901916" y="477821"/>
              <a:ext cx="508859" cy="2358679"/>
            </a:xfrm>
            <a:prstGeom prst="round2SameRect">
              <a:avLst>
                <a:gd name="adj1" fmla="val 48128"/>
                <a:gd name="adj2" fmla="val 0"/>
              </a:avLst>
            </a:prstGeom>
            <a:solidFill>
              <a:srgbClr val="0050A3"/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1" name="Round Same Side Corner Rectangle 45">
              <a:extLst>
                <a:ext uri="{FF2B5EF4-FFF2-40B4-BE49-F238E27FC236}">
                  <a16:creationId xmlns:a16="http://schemas.microsoft.com/office/drawing/2014/main" xmlns="" id="{49548CF4-F5ED-453A-8EAE-03CF189BF9E2}"/>
                </a:ext>
              </a:extLst>
            </p:cNvPr>
            <p:cNvSpPr/>
            <p:nvPr/>
          </p:nvSpPr>
          <p:spPr>
            <a:xfrm rot="16200000">
              <a:off x="1452723" y="1370113"/>
              <a:ext cx="508861" cy="574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138178" tIns="69089" rIns="138178" bIns="69089" rtlCol="0" anchor="ctr"/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xmlns="" id="{60CBC169-D7C3-4AE3-A416-02D9691CFC6C}"/>
                </a:ext>
              </a:extLst>
            </p:cNvPr>
            <p:cNvSpPr/>
            <p:nvPr/>
          </p:nvSpPr>
          <p:spPr>
            <a:xfrm>
              <a:off x="2053958" y="1402731"/>
              <a:ext cx="2281727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修改返回地址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3" name="Rectangle 62">
              <a:extLst>
                <a:ext uri="{FF2B5EF4-FFF2-40B4-BE49-F238E27FC236}">
                  <a16:creationId xmlns:a16="http://schemas.microsoft.com/office/drawing/2014/main" xmlns="" id="{1717B442-F931-413A-8438-D2B489082620}"/>
                </a:ext>
              </a:extLst>
            </p:cNvPr>
            <p:cNvSpPr/>
            <p:nvPr/>
          </p:nvSpPr>
          <p:spPr>
            <a:xfrm>
              <a:off x="1460824" y="1402731"/>
              <a:ext cx="547812" cy="508859"/>
            </a:xfrm>
            <a:prstGeom prst="rect">
              <a:avLst/>
            </a:prstGeom>
          </p:spPr>
          <p:txBody>
            <a:bodyPr wrap="square" lIns="138178" tIns="69089" rIns="138178" bIns="69089">
              <a:spAutoFit/>
            </a:bodyPr>
            <a:lstStyle/>
            <a:p>
              <a:pPr marL="0" marR="0" lvl="0" indent="0" algn="ctr" defTabSz="11518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A2C57A0D-0707-41A0-98AF-CC5988247A48}"/>
              </a:ext>
            </a:extLst>
          </p:cNvPr>
          <p:cNvSpPr txBox="1"/>
          <p:nvPr/>
        </p:nvSpPr>
        <p:spPr>
          <a:xfrm>
            <a:off x="1100783" y="1457668"/>
            <a:ext cx="11161240" cy="1564547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栈的存取采用先进后出的策略，程序用它来保存函数调用时的有关信息，如函数参数、返回地址，函数中的非静态局部变量存放在栈中。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如果返回地址被覆盖，当覆盖后的地址是一个无效地址，则程序运行失败。如果覆盖返回地址的是恶意程序的入口地址，则源程序将转向去执行恶意程序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0BD194B-5FD4-4E37-8938-F246A6B60FC3}"/>
              </a:ext>
            </a:extLst>
          </p:cNvPr>
          <p:cNvSpPr/>
          <p:nvPr/>
        </p:nvSpPr>
        <p:spPr>
          <a:xfrm>
            <a:off x="1100783" y="3216215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下面以一段程序为例说明栈溢出的原理。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xmlns="" id="{7A7850C9-1E75-4346-9AB0-02D674711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35172"/>
              </p:ext>
            </p:extLst>
          </p:nvPr>
        </p:nvGraphicFramePr>
        <p:xfrm>
          <a:off x="1230579" y="3638421"/>
          <a:ext cx="7572428" cy="3150362"/>
        </p:xfrm>
        <a:graphic>
          <a:graphicData uri="http://schemas.openxmlformats.org/drawingml/2006/table">
            <a:tbl>
              <a:tblPr/>
              <a:tblGrid>
                <a:gridCol w="75724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60111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void </a:t>
                      </a:r>
                      <a:r>
                        <a:rPr lang="en-US" sz="28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stack_overflow</a:t>
                      </a:r>
                      <a:r>
                        <a:rPr lang="en-US" sz="28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(char* argument)</a:t>
                      </a:r>
                      <a:endParaRPr lang="zh-CN" sz="2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{</a:t>
                      </a:r>
                      <a:endParaRPr lang="zh-CN" sz="2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	char local[4];</a:t>
                      </a:r>
                      <a:endParaRPr lang="zh-CN" sz="2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indent="26162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       for(</a:t>
                      </a:r>
                      <a:r>
                        <a:rPr lang="en-US" sz="28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</a:t>
                      </a:r>
                      <a:r>
                        <a:rPr lang="en-US" sz="28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</a:t>
                      </a:r>
                      <a:r>
                        <a:rPr lang="en-US" sz="28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</a:t>
                      </a:r>
                      <a:r>
                        <a:rPr lang="en-US" sz="28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= 0; argument[</a:t>
                      </a:r>
                      <a:r>
                        <a:rPr lang="en-US" sz="28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</a:t>
                      </a:r>
                      <a:r>
                        <a:rPr lang="en-US" sz="28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];</a:t>
                      </a:r>
                      <a:r>
                        <a:rPr lang="en-US" sz="28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</a:t>
                      </a:r>
                      <a:r>
                        <a:rPr lang="en-US" sz="28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++)</a:t>
                      </a:r>
                      <a:endParaRPr lang="zh-CN" sz="2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indent="4572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            local[</a:t>
                      </a:r>
                      <a:r>
                        <a:rPr lang="en-US" sz="28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</a:t>
                      </a:r>
                      <a:r>
                        <a:rPr lang="en-US" sz="28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] = argument[</a:t>
                      </a:r>
                      <a:r>
                        <a:rPr lang="en-US" sz="28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</a:t>
                      </a:r>
                      <a:r>
                        <a:rPr lang="en-US" sz="28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];</a:t>
                      </a:r>
                      <a:endParaRPr lang="zh-CN" sz="2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zh-CN" sz="2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7EFDDF9-1840-446A-865A-0B8512ECF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47" y="3654753"/>
            <a:ext cx="464952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A2C57A0D-0707-41A0-98AF-CC5988247A48}"/>
              </a:ext>
            </a:extLst>
          </p:cNvPr>
          <p:cNvSpPr txBox="1"/>
          <p:nvPr/>
        </p:nvSpPr>
        <p:spPr>
          <a:xfrm>
            <a:off x="1280804" y="839567"/>
            <a:ext cx="10297142" cy="2056990"/>
          </a:xfrm>
          <a:prstGeom prst="rect">
            <a:avLst/>
          </a:prstGeom>
          <a:noFill/>
        </p:spPr>
        <p:txBody>
          <a:bodyPr wrap="square" lIns="86376" tIns="43188" rIns="86376" bIns="43188" rtlCol="0">
            <a:spAutoFit/>
          </a:bodyPr>
          <a:lstStyle/>
          <a:p>
            <a:pPr algn="just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stack_overflow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被调用时堆栈布局如下图所示。图中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local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是栈中保存局部变量的缓冲区，根据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char local[4]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预先分配的大小为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个字节，当向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local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中写入超过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个字节的字符时，就会发生溢出。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076827C-ED61-4A79-BD46-1C9FE6D7DBEF}"/>
              </a:ext>
            </a:extLst>
          </p:cNvPr>
          <p:cNvGrpSpPr/>
          <p:nvPr/>
        </p:nvGrpSpPr>
        <p:grpSpPr>
          <a:xfrm>
            <a:off x="2603203" y="3400301"/>
            <a:ext cx="7652343" cy="2304256"/>
            <a:chOff x="2075377" y="3256285"/>
            <a:chExt cx="7652343" cy="230425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F22AB6BD-DD6A-458C-B682-A2134B231212}"/>
                </a:ext>
              </a:extLst>
            </p:cNvPr>
            <p:cNvSpPr/>
            <p:nvPr/>
          </p:nvSpPr>
          <p:spPr>
            <a:xfrm>
              <a:off x="3227182" y="3256285"/>
              <a:ext cx="2232248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BDB4BEBA-EF17-4A5D-BDE2-8F5FCEFE725E}"/>
                </a:ext>
              </a:extLst>
            </p:cNvPr>
            <p:cNvSpPr/>
            <p:nvPr/>
          </p:nvSpPr>
          <p:spPr>
            <a:xfrm>
              <a:off x="3227182" y="3832349"/>
              <a:ext cx="2232248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3E6645F2-F1A2-49A4-B888-B44DA15CD07F}"/>
                </a:ext>
              </a:extLst>
            </p:cNvPr>
            <p:cNvSpPr/>
            <p:nvPr/>
          </p:nvSpPr>
          <p:spPr>
            <a:xfrm>
              <a:off x="3227182" y="4408413"/>
              <a:ext cx="2232248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C3C169F3-63DA-4D4E-8B37-70C29683D09C}"/>
                </a:ext>
              </a:extLst>
            </p:cNvPr>
            <p:cNvSpPr/>
            <p:nvPr/>
          </p:nvSpPr>
          <p:spPr>
            <a:xfrm>
              <a:off x="3227182" y="4984477"/>
              <a:ext cx="2232248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D639B4DA-4BF5-4BBC-AF83-21029576C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141" y="3256285"/>
              <a:ext cx="0" cy="20162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C7B49A2C-9F8B-4442-92A5-3BE640AA5506}"/>
                </a:ext>
              </a:extLst>
            </p:cNvPr>
            <p:cNvSpPr txBox="1"/>
            <p:nvPr/>
          </p:nvSpPr>
          <p:spPr>
            <a:xfrm>
              <a:off x="2075377" y="36163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低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BEE661DA-1AA2-488C-BD0B-577D14CB7A85}"/>
                </a:ext>
              </a:extLst>
            </p:cNvPr>
            <p:cNvSpPr txBox="1"/>
            <p:nvPr/>
          </p:nvSpPr>
          <p:spPr>
            <a:xfrm>
              <a:off x="2142422" y="49844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高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2651EA94-BF09-480F-B54A-DAB18F2BB07D}"/>
                </a:ext>
              </a:extLst>
            </p:cNvPr>
            <p:cNvSpPr/>
            <p:nvPr/>
          </p:nvSpPr>
          <p:spPr>
            <a:xfrm>
              <a:off x="7495472" y="3256285"/>
              <a:ext cx="2232248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3161E737-8D0A-4B31-84B9-F52E1042416F}"/>
                </a:ext>
              </a:extLst>
            </p:cNvPr>
            <p:cNvSpPr/>
            <p:nvPr/>
          </p:nvSpPr>
          <p:spPr>
            <a:xfrm>
              <a:off x="7495472" y="3832349"/>
              <a:ext cx="2232248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FCE04F0C-1D6B-48C9-950E-42E132174F14}"/>
                </a:ext>
              </a:extLst>
            </p:cNvPr>
            <p:cNvSpPr/>
            <p:nvPr/>
          </p:nvSpPr>
          <p:spPr>
            <a:xfrm>
              <a:off x="7495472" y="4408413"/>
              <a:ext cx="2232248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18064335-A0E4-4DD4-8AAE-36FF9B90E499}"/>
                </a:ext>
              </a:extLst>
            </p:cNvPr>
            <p:cNvSpPr/>
            <p:nvPr/>
          </p:nvSpPr>
          <p:spPr>
            <a:xfrm>
              <a:off x="7495472" y="4984477"/>
              <a:ext cx="2232248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xmlns="" id="{4CA2459E-5EFE-4265-BA4E-E994F6E6D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431" y="3256285"/>
              <a:ext cx="0" cy="20162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178200EB-B7FD-4A6A-BA0F-E2186D4AB565}"/>
                </a:ext>
              </a:extLst>
            </p:cNvPr>
            <p:cNvSpPr txBox="1"/>
            <p:nvPr/>
          </p:nvSpPr>
          <p:spPr>
            <a:xfrm>
              <a:off x="6343667" y="36163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低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2A8B14DC-2DBD-4809-BC79-E74E37BF2C98}"/>
                </a:ext>
              </a:extLst>
            </p:cNvPr>
            <p:cNvSpPr txBox="1"/>
            <p:nvPr/>
          </p:nvSpPr>
          <p:spPr>
            <a:xfrm>
              <a:off x="6410712" y="49844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高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="" id="{3AE62480-BA18-45E9-8473-457F89BF16C3}"/>
                </a:ext>
              </a:extLst>
            </p:cNvPr>
            <p:cNvSpPr txBox="1"/>
            <p:nvPr/>
          </p:nvSpPr>
          <p:spPr>
            <a:xfrm>
              <a:off x="3964876" y="3305756"/>
              <a:ext cx="7809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local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xmlns="" id="{D02D6666-D0B9-4ECE-963F-0576144F4B12}"/>
                </a:ext>
              </a:extLst>
            </p:cNvPr>
            <p:cNvSpPr txBox="1"/>
            <p:nvPr/>
          </p:nvSpPr>
          <p:spPr>
            <a:xfrm>
              <a:off x="3364685" y="3933472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前一个栈帧指针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xmlns="" id="{C61879FA-4F48-4E69-8403-6F434A058A27}"/>
                </a:ext>
              </a:extLst>
            </p:cNvPr>
            <p:cNvSpPr txBox="1"/>
            <p:nvPr/>
          </p:nvSpPr>
          <p:spPr>
            <a:xfrm>
              <a:off x="3749405" y="447334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返回地址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xmlns="" id="{E73065C2-45D9-4207-A009-1FC6273DC938}"/>
                </a:ext>
              </a:extLst>
            </p:cNvPr>
            <p:cNvSpPr txBox="1"/>
            <p:nvPr/>
          </p:nvSpPr>
          <p:spPr>
            <a:xfrm>
              <a:off x="3749405" y="5076041"/>
              <a:ext cx="11466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argument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xmlns="" id="{2A271DEC-AA96-4379-A5A6-7D27C0FBEBF0}"/>
                </a:ext>
              </a:extLst>
            </p:cNvPr>
            <p:cNvSpPr txBox="1"/>
            <p:nvPr/>
          </p:nvSpPr>
          <p:spPr>
            <a:xfrm>
              <a:off x="8233166" y="3305756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AAAA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CEF51D47-E1FF-4C6C-B399-06BD7EB1FD40}"/>
                </a:ext>
              </a:extLst>
            </p:cNvPr>
            <p:cNvSpPr txBox="1"/>
            <p:nvPr/>
          </p:nvSpPr>
          <p:spPr>
            <a:xfrm>
              <a:off x="8255607" y="3887115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BBBB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E04C5951-1217-438A-8077-CB8DB7AA6106}"/>
                </a:ext>
              </a:extLst>
            </p:cNvPr>
            <p:cNvSpPr txBox="1"/>
            <p:nvPr/>
          </p:nvSpPr>
          <p:spPr>
            <a:xfrm>
              <a:off x="8255607" y="4494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CCCC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B48455A7-6E93-4F27-9059-0B70719D0A38}"/>
                </a:ext>
              </a:extLst>
            </p:cNvPr>
            <p:cNvSpPr txBox="1"/>
            <p:nvPr/>
          </p:nvSpPr>
          <p:spPr>
            <a:xfrm>
              <a:off x="8255607" y="5004685"/>
              <a:ext cx="1075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DDDD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96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xmlns="" id="{D84EFAE7-6C28-4EDC-B66A-8F553C395ACF}"/>
              </a:ext>
            </a:extLst>
          </p:cNvPr>
          <p:cNvSpPr/>
          <p:nvPr/>
        </p:nvSpPr>
        <p:spPr>
          <a:xfrm>
            <a:off x="2396927" y="893259"/>
            <a:ext cx="8784976" cy="2304256"/>
          </a:xfrm>
          <a:prstGeom prst="roundRect">
            <a:avLst/>
          </a:prstGeom>
          <a:noFill/>
          <a:ln>
            <a:solidFill>
              <a:srgbClr val="0050A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如用“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AAAABBBBCCCCDDDD”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作为参数调用，当函数中的循环执行后，栈顶布局如图右侧。可以看出输入参数中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CCCC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覆盖了返回地址，当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stack_overflow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执行结束，根据栈中返回地址返回时，程序将转到地址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CCCC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并执行此地址指向的程序，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CCCC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地址为攻击代码的入口地址，就会调用攻击代码。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BE3479D-26C8-4568-BF9A-42F6321ED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769" y="3622278"/>
            <a:ext cx="4723210" cy="266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191"/>
</p:tagLst>
</file>

<file path=ppt/theme/theme1.xml><?xml version="1.0" encoding="utf-8"?>
<a:theme xmlns:a="http://schemas.openxmlformats.org/drawingml/2006/main" name="Office Theme">
  <a:themeElements>
    <a:clrScheme name="自定义 386">
      <a:dk1>
        <a:sysClr val="windowText" lastClr="000000"/>
      </a:dk1>
      <a:lt1>
        <a:sysClr val="window" lastClr="FFFFFF"/>
      </a:lt1>
      <a:dk2>
        <a:srgbClr val="29ABE2"/>
      </a:dk2>
      <a:lt2>
        <a:srgbClr val="E7E6E6"/>
      </a:lt2>
      <a:accent1>
        <a:srgbClr val="29ABE2"/>
      </a:accent1>
      <a:accent2>
        <a:srgbClr val="C8C8C8"/>
      </a:accent2>
      <a:accent3>
        <a:srgbClr val="29ABE2"/>
      </a:accent3>
      <a:accent4>
        <a:srgbClr val="C8C8C8"/>
      </a:accent4>
      <a:accent5>
        <a:srgbClr val="29ABE2"/>
      </a:accent5>
      <a:accent6>
        <a:srgbClr val="C8C8C8"/>
      </a:accent6>
      <a:hlink>
        <a:srgbClr val="29ABE2"/>
      </a:hlink>
      <a:folHlink>
        <a:srgbClr val="C8C8C8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2616</Words>
  <Application>Microsoft Office PowerPoint</Application>
  <PresentationFormat>自定义</PresentationFormat>
  <Paragraphs>254</Paragraphs>
  <Slides>32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华文楷体</vt:lpstr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bt1191</dc:title>
  <dc:creator/>
  <cp:lastModifiedBy/>
  <cp:revision>1</cp:revision>
  <dcterms:created xsi:type="dcterms:W3CDTF">2017-02-21T13:09:17Z</dcterms:created>
  <dcterms:modified xsi:type="dcterms:W3CDTF">2020-02-10T14:29:08Z</dcterms:modified>
</cp:coreProperties>
</file>