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28"/>
  </p:notesMasterIdLst>
  <p:handoutMasterIdLst>
    <p:handoutMasterId r:id="rId29"/>
  </p:handoutMasterIdLst>
  <p:sldIdLst>
    <p:sldId id="9228" r:id="rId2"/>
    <p:sldId id="9234" r:id="rId3"/>
    <p:sldId id="9399" r:id="rId4"/>
    <p:sldId id="9400" r:id="rId5"/>
    <p:sldId id="9232" r:id="rId6"/>
    <p:sldId id="9401" r:id="rId7"/>
    <p:sldId id="9233" r:id="rId8"/>
    <p:sldId id="9402" r:id="rId9"/>
    <p:sldId id="9217" r:id="rId10"/>
    <p:sldId id="9236" r:id="rId11"/>
    <p:sldId id="9305" r:id="rId12"/>
    <p:sldId id="9403" r:id="rId13"/>
    <p:sldId id="9404" r:id="rId14"/>
    <p:sldId id="9405" r:id="rId15"/>
    <p:sldId id="9230" r:id="rId16"/>
    <p:sldId id="9406" r:id="rId17"/>
    <p:sldId id="9407" r:id="rId18"/>
    <p:sldId id="9237" r:id="rId19"/>
    <p:sldId id="9238" r:id="rId20"/>
    <p:sldId id="9318" r:id="rId21"/>
    <p:sldId id="9408" r:id="rId22"/>
    <p:sldId id="9409" r:id="rId23"/>
    <p:sldId id="9229" r:id="rId24"/>
    <p:sldId id="9218" r:id="rId25"/>
    <p:sldId id="9410" r:id="rId26"/>
    <p:sldId id="9231" r:id="rId27"/>
  </p:sldIdLst>
  <p:sldSz cx="12858750" cy="7232650"/>
  <p:notesSz cx="6858000" cy="9144000"/>
  <p:custDataLst>
    <p:tags r:id="rId3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58" d="100"/>
          <a:sy n="58" d="100"/>
        </p:scale>
        <p:origin x="885" y="48"/>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241863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3439481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831278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406576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33173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r>
              <a:rPr lang="en-US" altLang="zh-CN" sz="1400" dirty="0" err="1">
                <a:solidFill>
                  <a:prstClr val="black"/>
                </a:solidFill>
                <a:latin typeface="微软雅黑" pitchFamily="34" charset="-122"/>
                <a:ea typeface="微软雅黑" pitchFamily="34" charset="-122"/>
              </a:rPr>
              <a:t>MessageBoxA</a:t>
            </a:r>
            <a:r>
              <a:rPr lang="zh-CN" altLang="en-US" sz="1400" dirty="0">
                <a:solidFill>
                  <a:prstClr val="black"/>
                </a:solidFill>
                <a:latin typeface="微软雅黑" pitchFamily="34" charset="-122"/>
                <a:ea typeface="微软雅黑" pitchFamily="34" charset="-122"/>
              </a:rPr>
              <a:t>的入口参数可以通过</a:t>
            </a:r>
            <a:r>
              <a:rPr lang="en-US" altLang="zh-CN" sz="1400" dirty="0">
                <a:solidFill>
                  <a:prstClr val="black"/>
                </a:solidFill>
                <a:latin typeface="微软雅黑" pitchFamily="34" charset="-122"/>
                <a:ea typeface="微软雅黑" pitchFamily="34" charset="-122"/>
              </a:rPr>
              <a:t>user32.dll</a:t>
            </a:r>
            <a:r>
              <a:rPr lang="zh-CN" altLang="en-US" sz="1400" dirty="0">
                <a:solidFill>
                  <a:prstClr val="black"/>
                </a:solidFill>
                <a:latin typeface="微软雅黑" pitchFamily="34" charset="-122"/>
                <a:ea typeface="微软雅黑" pitchFamily="34" charset="-122"/>
              </a:rPr>
              <a:t>在系统中加载的基址和</a:t>
            </a:r>
            <a:r>
              <a:rPr lang="en-US" altLang="zh-CN" sz="1400" dirty="0" err="1">
                <a:solidFill>
                  <a:prstClr val="black"/>
                </a:solidFill>
                <a:latin typeface="微软雅黑" pitchFamily="34" charset="-122"/>
                <a:ea typeface="微软雅黑" pitchFamily="34" charset="-122"/>
              </a:rPr>
              <a:t>MessageBoxA</a:t>
            </a:r>
            <a:r>
              <a:rPr lang="zh-CN" altLang="en-US" sz="1400" dirty="0">
                <a:solidFill>
                  <a:prstClr val="black"/>
                </a:solidFill>
                <a:latin typeface="微软雅黑" pitchFamily="34" charset="-122"/>
                <a:ea typeface="微软雅黑" pitchFamily="34" charset="-122"/>
              </a:rPr>
              <a:t>在库中的偏移相加得到。具体的我们可以使用</a:t>
            </a:r>
            <a:r>
              <a:rPr lang="en-US" altLang="zh-CN" sz="1400" dirty="0">
                <a:solidFill>
                  <a:prstClr val="black"/>
                </a:solidFill>
                <a:latin typeface="微软雅黑" pitchFamily="34" charset="-122"/>
                <a:ea typeface="微软雅黑" pitchFamily="34" charset="-122"/>
              </a:rPr>
              <a:t>VC6.0</a:t>
            </a:r>
            <a:r>
              <a:rPr lang="zh-CN" altLang="en-US" sz="1400" dirty="0">
                <a:solidFill>
                  <a:prstClr val="black"/>
                </a:solidFill>
                <a:latin typeface="微软雅黑" pitchFamily="34" charset="-122"/>
                <a:ea typeface="微软雅黑" pitchFamily="34" charset="-122"/>
              </a:rPr>
              <a:t>自带的小工具“</a:t>
            </a:r>
            <a:r>
              <a:rPr lang="en-US" altLang="zh-CN" sz="1400" dirty="0">
                <a:solidFill>
                  <a:prstClr val="black"/>
                </a:solidFill>
                <a:latin typeface="微软雅黑" pitchFamily="34" charset="-122"/>
                <a:ea typeface="微软雅黑" pitchFamily="34" charset="-122"/>
              </a:rPr>
              <a:t>Dependency Walker”</a:t>
            </a:r>
            <a:r>
              <a:rPr lang="zh-CN" altLang="en-US" sz="1400" dirty="0">
                <a:solidFill>
                  <a:prstClr val="black"/>
                </a:solidFill>
                <a:latin typeface="微软雅黑" pitchFamily="34" charset="-122"/>
                <a:ea typeface="微软雅黑" pitchFamily="34" charset="-122"/>
              </a:rPr>
              <a:t>获得这些信息。您可以在</a:t>
            </a:r>
            <a:r>
              <a:rPr lang="en-US" altLang="zh-CN" sz="1400" dirty="0">
                <a:solidFill>
                  <a:prstClr val="black"/>
                </a:solidFill>
                <a:latin typeface="微软雅黑" pitchFamily="34" charset="-122"/>
                <a:ea typeface="微软雅黑" pitchFamily="34" charset="-122"/>
              </a:rPr>
              <a:t>VC6.0</a:t>
            </a:r>
            <a:r>
              <a:rPr lang="zh-CN" altLang="en-US" sz="1400" dirty="0">
                <a:solidFill>
                  <a:prstClr val="black"/>
                </a:solidFill>
                <a:latin typeface="微软雅黑" pitchFamily="34" charset="-122"/>
                <a:ea typeface="微软雅黑" pitchFamily="34" charset="-122"/>
              </a:rPr>
              <a:t>安装目录下的</a:t>
            </a:r>
            <a:r>
              <a:rPr lang="en-US" altLang="zh-CN" sz="1400" dirty="0">
                <a:solidFill>
                  <a:prstClr val="black"/>
                </a:solidFill>
                <a:latin typeface="微软雅黑" pitchFamily="34" charset="-122"/>
                <a:ea typeface="微软雅黑" pitchFamily="34" charset="-122"/>
              </a:rPr>
              <a:t>Tools</a:t>
            </a:r>
            <a:r>
              <a:rPr lang="zh-CN" altLang="en-US" sz="1400" dirty="0">
                <a:solidFill>
                  <a:prstClr val="black"/>
                </a:solidFill>
                <a:latin typeface="微软雅黑" pitchFamily="34" charset="-122"/>
                <a:ea typeface="微软雅黑" pitchFamily="34" charset="-122"/>
              </a:rPr>
              <a:t>下找到它。</a:t>
            </a:r>
          </a:p>
          <a:p>
            <a:pPr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运行</a:t>
            </a:r>
            <a:r>
              <a:rPr lang="en-US" altLang="zh-CN" sz="1400" dirty="0">
                <a:solidFill>
                  <a:prstClr val="black"/>
                </a:solidFill>
                <a:latin typeface="微软雅黑" pitchFamily="34" charset="-122"/>
                <a:ea typeface="微软雅黑" pitchFamily="34" charset="-122"/>
              </a:rPr>
              <a:t>Depends</a:t>
            </a:r>
            <a:r>
              <a:rPr lang="zh-CN" altLang="en-US" sz="1400" dirty="0">
                <a:solidFill>
                  <a:prstClr val="black"/>
                </a:solidFill>
                <a:latin typeface="微软雅黑" pitchFamily="34" charset="-122"/>
                <a:ea typeface="微软雅黑" pitchFamily="34" charset="-122"/>
              </a:rPr>
              <a:t>后，随便拖拽一个有图形界面的</a:t>
            </a:r>
            <a:r>
              <a:rPr lang="en-US" altLang="zh-CN" sz="1400" dirty="0">
                <a:solidFill>
                  <a:prstClr val="black"/>
                </a:solidFill>
                <a:latin typeface="微软雅黑" pitchFamily="34" charset="-122"/>
                <a:ea typeface="微软雅黑" pitchFamily="34" charset="-122"/>
              </a:rPr>
              <a:t>PE</a:t>
            </a:r>
            <a:r>
              <a:rPr lang="zh-CN" altLang="en-US" sz="1400" dirty="0">
                <a:solidFill>
                  <a:prstClr val="black"/>
                </a:solidFill>
                <a:latin typeface="微软雅黑" pitchFamily="34" charset="-122"/>
                <a:ea typeface="微软雅黑" pitchFamily="34" charset="-122"/>
              </a:rPr>
              <a:t>文件进去，就可以看到它所使用的库文件了，如下图所示。在左栏中找到并选中</a:t>
            </a:r>
            <a:r>
              <a:rPr lang="en-US" altLang="zh-CN" sz="1400" dirty="0">
                <a:solidFill>
                  <a:prstClr val="black"/>
                </a:solidFill>
                <a:latin typeface="微软雅黑" pitchFamily="34" charset="-122"/>
                <a:ea typeface="微软雅黑" pitchFamily="34" charset="-122"/>
              </a:rPr>
              <a:t>user32.dll</a:t>
            </a:r>
            <a:r>
              <a:rPr lang="zh-CN" altLang="en-US" sz="1400" dirty="0">
                <a:solidFill>
                  <a:prstClr val="black"/>
                </a:solidFill>
                <a:latin typeface="微软雅黑" pitchFamily="34" charset="-122"/>
                <a:ea typeface="微软雅黑" pitchFamily="34" charset="-122"/>
              </a:rPr>
              <a:t>后，右栏中会列出这个库文件的所有导出函数及偏移地址：下栏中则列出了</a:t>
            </a:r>
            <a:r>
              <a:rPr lang="en-US" altLang="zh-CN" sz="1400" dirty="0">
                <a:solidFill>
                  <a:prstClr val="black"/>
                </a:solidFill>
                <a:latin typeface="微软雅黑" pitchFamily="34" charset="-122"/>
                <a:ea typeface="微软雅黑" pitchFamily="34" charset="-122"/>
              </a:rPr>
              <a:t>PE</a:t>
            </a:r>
            <a:r>
              <a:rPr lang="zh-CN" altLang="en-US" sz="1400" dirty="0">
                <a:solidFill>
                  <a:prstClr val="black"/>
                </a:solidFill>
                <a:latin typeface="微软雅黑" pitchFamily="34" charset="-122"/>
                <a:ea typeface="微软雅黑" pitchFamily="34" charset="-122"/>
              </a:rPr>
              <a:t>文件用到的所有的库的基地址。</a:t>
            </a:r>
            <a:endParaRPr lang="en-US" altLang="zh-CN" sz="1400" dirty="0">
              <a:solidFill>
                <a:prstClr val="black"/>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400" dirty="0">
                <a:solidFill>
                  <a:prstClr val="black"/>
                </a:solidFill>
              </a:rPr>
              <a:t>如上图所示，</a:t>
            </a:r>
            <a:r>
              <a:rPr lang="en-US" altLang="zh-CN" sz="1400" dirty="0">
                <a:solidFill>
                  <a:prstClr val="black"/>
                </a:solidFill>
              </a:rPr>
              <a:t>user32.dll </a:t>
            </a:r>
            <a:r>
              <a:rPr lang="zh-CN" altLang="en-US" sz="1400" dirty="0">
                <a:solidFill>
                  <a:prstClr val="black"/>
                </a:solidFill>
              </a:rPr>
              <a:t>的基地址为</a:t>
            </a:r>
            <a:r>
              <a:rPr lang="en-US" altLang="zh-CN" sz="1400" dirty="0">
                <a:solidFill>
                  <a:prstClr val="black"/>
                </a:solidFill>
              </a:rPr>
              <a:t>0x77D10000</a:t>
            </a:r>
            <a:r>
              <a:rPr lang="zh-CN" altLang="en-US" sz="1400" dirty="0">
                <a:solidFill>
                  <a:prstClr val="black"/>
                </a:solidFill>
              </a:rPr>
              <a:t>，</a:t>
            </a:r>
            <a:r>
              <a:rPr lang="en-US" altLang="zh-CN" sz="1400" dirty="0" err="1">
                <a:solidFill>
                  <a:prstClr val="black"/>
                </a:solidFill>
              </a:rPr>
              <a:t>MessageBoxA</a:t>
            </a:r>
            <a:r>
              <a:rPr lang="zh-CN" altLang="en-US" sz="1400" dirty="0">
                <a:solidFill>
                  <a:prstClr val="black"/>
                </a:solidFill>
              </a:rPr>
              <a:t>的偏移地址为</a:t>
            </a:r>
            <a:r>
              <a:rPr lang="en-US" altLang="zh-CN" sz="1400" dirty="0">
                <a:solidFill>
                  <a:prstClr val="black"/>
                </a:solidFill>
              </a:rPr>
              <a:t>0x000407EA</a:t>
            </a:r>
            <a:r>
              <a:rPr lang="zh-CN" altLang="en-US" sz="1400" dirty="0">
                <a:solidFill>
                  <a:prstClr val="black"/>
                </a:solidFill>
              </a:rPr>
              <a:t>。基地址加上偏移地址就得到了</a:t>
            </a:r>
            <a:r>
              <a:rPr lang="en-US" altLang="zh-CN" sz="1400" dirty="0" err="1">
                <a:solidFill>
                  <a:prstClr val="black"/>
                </a:solidFill>
              </a:rPr>
              <a:t>MessageBoxA</a:t>
            </a:r>
            <a:r>
              <a:rPr lang="zh-CN" altLang="en-US" sz="1400" dirty="0">
                <a:solidFill>
                  <a:prstClr val="black"/>
                </a:solidFill>
              </a:rPr>
              <a:t>函数在内存中的入口地址：</a:t>
            </a:r>
            <a:r>
              <a:rPr lang="en-US" altLang="zh-CN" sz="1400" dirty="0">
                <a:solidFill>
                  <a:prstClr val="black"/>
                </a:solidFill>
              </a:rPr>
              <a:t>0x 77D507EA</a:t>
            </a:r>
            <a:r>
              <a:rPr lang="zh-CN" altLang="en-US" sz="1400" dirty="0">
                <a:solidFill>
                  <a:prstClr val="black"/>
                </a:solidFill>
              </a:rPr>
              <a:t>。</a:t>
            </a: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479591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66037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335518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51307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一般来说漏洞的发现者在漏洞发现之初并不会给出完整的</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，因此，如果我们想要掌握这个漏洞的利用，那就必须自己来写</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，所以学会编写</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的技术就显得尤为重要了。由于</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必须以机器码的形式存在，因此，如何得到机器代码是一个关键技术。除了后面要讲述的</a:t>
            </a:r>
            <a:r>
              <a:rPr lang="en-US" altLang="zh-CN" sz="1400" dirty="0" err="1">
                <a:solidFill>
                  <a:prstClr val="black"/>
                </a:solidFill>
                <a:latin typeface="微软雅黑" pitchFamily="34" charset="-122"/>
                <a:ea typeface="微软雅黑" pitchFamily="34" charset="-122"/>
              </a:rPr>
              <a:t>metasploit</a:t>
            </a:r>
            <a:r>
              <a:rPr lang="zh-CN" altLang="en-US" sz="1400" dirty="0">
                <a:solidFill>
                  <a:prstClr val="black"/>
                </a:solidFill>
                <a:latin typeface="微软雅黑" pitchFamily="34" charset="-122"/>
                <a:ea typeface="微软雅黑" pitchFamily="34" charset="-122"/>
              </a:rPr>
              <a:t>框架提供了自动生成常见的</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代码之外，通常要根据自己的需要自行编写</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a:t>
            </a:r>
          </a:p>
          <a:p>
            <a:pPr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一种</a:t>
            </a:r>
            <a:r>
              <a:rPr lang="zh-CN" altLang="en-US" sz="1400" b="1" dirty="0">
                <a:solidFill>
                  <a:prstClr val="black"/>
                </a:solidFill>
                <a:latin typeface="微软雅黑" pitchFamily="34" charset="-122"/>
                <a:ea typeface="微软雅黑" pitchFamily="34" charset="-122"/>
              </a:rPr>
              <a:t>简单的编写</a:t>
            </a:r>
            <a:r>
              <a:rPr lang="en-US" altLang="zh-CN" sz="1400" b="1" dirty="0">
                <a:solidFill>
                  <a:prstClr val="black"/>
                </a:solidFill>
                <a:latin typeface="微软雅黑" pitchFamily="34" charset="-122"/>
                <a:ea typeface="微软雅黑" pitchFamily="34" charset="-122"/>
              </a:rPr>
              <a:t>Shellcode</a:t>
            </a:r>
            <a:r>
              <a:rPr lang="zh-CN" altLang="en-US" sz="1400" b="1" dirty="0">
                <a:solidFill>
                  <a:prstClr val="black"/>
                </a:solidFill>
                <a:latin typeface="微软雅黑" pitchFamily="34" charset="-122"/>
                <a:ea typeface="微软雅黑" pitchFamily="34" charset="-122"/>
              </a:rPr>
              <a:t>的方法</a:t>
            </a:r>
            <a:r>
              <a:rPr lang="zh-CN" altLang="en-US" sz="1400" dirty="0">
                <a:solidFill>
                  <a:prstClr val="black"/>
                </a:solidFill>
                <a:latin typeface="微软雅黑" pitchFamily="34" charset="-122"/>
                <a:ea typeface="微软雅黑" pitchFamily="34" charset="-122"/>
              </a:rPr>
              <a:t>的步骤如下：</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76503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813235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510267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76128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41443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4161750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42036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28604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804000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391624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2020/2/10</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2020/2/10</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748855" y="1631166"/>
            <a:ext cx="10657184" cy="3293209"/>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第五章   漏洞利用</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知识点一：漏洞利用概念</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编写示例</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编写</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1100783" y="864499"/>
            <a:ext cx="3271396" cy="519578"/>
            <a:chOff x="1420106" y="1392013"/>
            <a:chExt cx="3271396" cy="519578"/>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593463" y="813552"/>
              <a:ext cx="508859" cy="168721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957764" y="865071"/>
              <a:ext cx="508861" cy="1584178"/>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545367" y="1392013"/>
              <a:ext cx="311056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漏洞利用：软件破解</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226043" y="1565148"/>
            <a:ext cx="10027867" cy="1480614"/>
          </a:xfrm>
          <a:prstGeom prst="rect">
            <a:avLst/>
          </a:prstGeom>
          <a:noFill/>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利用这个漏洞，我们可以破解该软件，让注册码无效。只需要想法淹没</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flag</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状态位，使其变为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即可，则只需要设计：</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字节（整数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reg.txt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中写入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个字节，其中最后四个字节全为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圆角 3">
            <a:extLst>
              <a:ext uri="{FF2B5EF4-FFF2-40B4-BE49-F238E27FC236}">
                <a16:creationId xmlns:a16="http://schemas.microsoft.com/office/drawing/2014/main" xmlns="" id="{AC0F91AE-3150-4A4F-BE5C-5BD47F5BEB70}"/>
              </a:ext>
            </a:extLst>
          </p:cNvPr>
          <p:cNvSpPr/>
          <p:nvPr/>
        </p:nvSpPr>
        <p:spPr>
          <a:xfrm>
            <a:off x="1226045" y="3502712"/>
            <a:ext cx="9740406" cy="833693"/>
          </a:xfrm>
          <a:prstGeom prst="roundRect">
            <a:avLst>
              <a:gd name="adj" fmla="val 50000"/>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如果能对</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reg.txt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写入二进制数据，我们利用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Ultraedit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reg.txt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，并在该文件中写入</a:t>
            </a:r>
          </a:p>
        </p:txBody>
      </p:sp>
      <p:sp>
        <p:nvSpPr>
          <p:cNvPr id="47" name="íṡľíḍè-Rectangle 17">
            <a:extLst>
              <a:ext uri="{FF2B5EF4-FFF2-40B4-BE49-F238E27FC236}">
                <a16:creationId xmlns:a16="http://schemas.microsoft.com/office/drawing/2014/main" xmlns="" id="{3617E447-E3F6-47BE-89E1-FDFE44868C62}"/>
              </a:ext>
            </a:extLst>
          </p:cNvPr>
          <p:cNvSpPr/>
          <p:nvPr/>
        </p:nvSpPr>
        <p:spPr>
          <a:xfrm>
            <a:off x="1366579" y="4606073"/>
            <a:ext cx="9577636" cy="113183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123412341234123412341234123412341234123412341234”</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。需要将最后</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个字节由</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ASCII-1234</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改为全</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33640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additive="base">
                                        <p:cTn id="20" dur="500" fill="hold"/>
                                        <p:tgtEl>
                                          <p:spTgt spid="47"/>
                                        </p:tgtEl>
                                        <p:attrNameLst>
                                          <p:attrName>ppt_x</p:attrName>
                                        </p:attrNameLst>
                                      </p:cBhvr>
                                      <p:tavLst>
                                        <p:tav tm="0">
                                          <p:val>
                                            <p:strVal val="0-#ppt_w/2"/>
                                          </p:val>
                                        </p:tav>
                                        <p:tav tm="100000">
                                          <p:val>
                                            <p:strVal val="#ppt_x"/>
                                          </p:val>
                                        </p:tav>
                                      </p:tavLst>
                                    </p:anim>
                                    <p:anim calcmode="lin" valueType="num">
                                      <p:cBhvr additive="base">
                                        <p:cTn id="21"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604839" y="3154660"/>
            <a:ext cx="10801200" cy="923330"/>
          </a:xfrm>
          <a:prstGeom prst="rect">
            <a:avLst/>
          </a:prstGeom>
        </p:spPr>
        <p:txBody>
          <a:bodyPr wrap="square">
            <a:spAutoFit/>
          </a:bodyPr>
          <a:lstStyle/>
          <a:p>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编写示例</a:t>
            </a:r>
            <a:endParaRPr lang="zh-CN" altLang="en-US" sz="5400" b="1" dirty="0"/>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388815" y="1824197"/>
            <a:ext cx="10009112" cy="121606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植入一段代码，使其达到可以淹没返回地址，该返回地址将执行一个</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函数，弹出窗体。</a:t>
            </a: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388815" y="1240061"/>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目标</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388815" y="4052411"/>
            <a:ext cx="10009112" cy="136411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为了能淹没返回地址，需要在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reg.txt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中至少写入：</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44</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+flag</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前</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字节），也就是</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53-56</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字节才是要淹没的地址。</a:t>
            </a:r>
          </a:p>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让程序弹出一个消息框只需要调用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388815" y="3468274"/>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为了能淹没返回地址</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961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47273" y="952029"/>
            <a:ext cx="4536504" cy="394996"/>
          </a:xfrm>
          <a:prstGeom prst="rect">
            <a:avLst/>
          </a:prstGeom>
          <a:noFill/>
        </p:spPr>
        <p:txBody>
          <a:bodyPr wrap="square" lIns="86376" tIns="43188" rIns="86376" bIns="43188" rtlCol="0">
            <a:spAutoFit/>
          </a:bodyPr>
          <a:lstStyle/>
          <a:p>
            <a:pPr algn="just"/>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MSDN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函数的解释如下：</a:t>
            </a:r>
          </a:p>
        </p:txBody>
      </p:sp>
      <p:grpSp>
        <p:nvGrpSpPr>
          <p:cNvPr id="36" name="组合 35">
            <a:extLst>
              <a:ext uri="{FF2B5EF4-FFF2-40B4-BE49-F238E27FC236}">
                <a16:creationId xmlns:a16="http://schemas.microsoft.com/office/drawing/2014/main" xmlns="" id="{83921E20-458B-4CD1-8C63-FDCF66D5DA99}"/>
              </a:ext>
            </a:extLst>
          </p:cNvPr>
          <p:cNvGrpSpPr/>
          <p:nvPr/>
        </p:nvGrpSpPr>
        <p:grpSpPr>
          <a:xfrm>
            <a:off x="6401569" y="1705305"/>
            <a:ext cx="5184576" cy="4544443"/>
            <a:chOff x="6401569" y="1705305"/>
            <a:chExt cx="5184576" cy="4544443"/>
          </a:xfrm>
        </p:grpSpPr>
        <p:grpSp>
          <p:nvGrpSpPr>
            <p:cNvPr id="2" name="组合 1">
              <a:extLst>
                <a:ext uri="{FF2B5EF4-FFF2-40B4-BE49-F238E27FC236}">
                  <a16:creationId xmlns:a16="http://schemas.microsoft.com/office/drawing/2014/main" xmlns="" id="{C36B640D-323F-4E8D-8F83-C583F7817E9C}"/>
                </a:ext>
              </a:extLst>
            </p:cNvPr>
            <p:cNvGrpSpPr/>
            <p:nvPr/>
          </p:nvGrpSpPr>
          <p:grpSpPr>
            <a:xfrm>
              <a:off x="6401569" y="1705305"/>
              <a:ext cx="5184576" cy="1058442"/>
              <a:chOff x="6357367" y="1705305"/>
              <a:chExt cx="5184576" cy="1058442"/>
            </a:xfrm>
          </p:grpSpPr>
          <p:grpSp>
            <p:nvGrpSpPr>
              <p:cNvPr id="5" name="组合 4">
                <a:extLst>
                  <a:ext uri="{FF2B5EF4-FFF2-40B4-BE49-F238E27FC236}">
                    <a16:creationId xmlns:a16="http://schemas.microsoft.com/office/drawing/2014/main" xmlns="" id="{ED277028-66AB-48A7-90F2-5B50FC3D12F0}"/>
                  </a:ext>
                </a:extLst>
              </p:cNvPr>
              <p:cNvGrpSpPr/>
              <p:nvPr/>
            </p:nvGrpSpPr>
            <p:grpSpPr>
              <a:xfrm>
                <a:off x="6357367" y="1705305"/>
                <a:ext cx="5184576" cy="1058442"/>
                <a:chOff x="4933525" y="2542866"/>
                <a:chExt cx="5184576" cy="1058442"/>
              </a:xfrm>
            </p:grpSpPr>
            <p:sp>
              <p:nvSpPr>
                <p:cNvPr id="6" name="六边形 5">
                  <a:extLst>
                    <a:ext uri="{FF2B5EF4-FFF2-40B4-BE49-F238E27FC236}">
                      <a16:creationId xmlns:a16="http://schemas.microsoft.com/office/drawing/2014/main" xmlns="" id="{CB2400D9-00FB-4D0D-888B-AEA2EACD3499}"/>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lumMod val="75000"/>
                        <a:lumOff val="25000"/>
                      </a:schemeClr>
                    </a:solidFill>
                    <a:ea typeface="微软雅黑" pitchFamily="34" charset="-122"/>
                  </a:endParaRPr>
                </a:p>
              </p:txBody>
            </p:sp>
            <p:sp>
              <p:nvSpPr>
                <p:cNvPr id="7" name="文本框 7">
                  <a:extLst>
                    <a:ext uri="{FF2B5EF4-FFF2-40B4-BE49-F238E27FC236}">
                      <a16:creationId xmlns:a16="http://schemas.microsoft.com/office/drawing/2014/main" xmlns="" id="{841940CD-C47E-41B2-A768-FE9E2D6425E5}"/>
                    </a:ext>
                  </a:extLst>
                </p:cNvPr>
                <p:cNvSpPr txBox="1">
                  <a:spLocks noChangeArrowheads="1"/>
                </p:cNvSpPr>
                <p:nvPr/>
              </p:nvSpPr>
              <p:spPr bwMode="auto">
                <a:xfrm>
                  <a:off x="6984268" y="2564257"/>
                  <a:ext cx="31338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75000"/>
                          <a:lumOff val="25000"/>
                        </a:schemeClr>
                      </a:solidFill>
                      <a:latin typeface="+mn-lt"/>
                    </a:rPr>
                    <a:t>消息框所属窗口的句柄，如果为</a:t>
                  </a:r>
                  <a:r>
                    <a:rPr lang="en-US" altLang="zh-CN" sz="2000" dirty="0">
                      <a:solidFill>
                        <a:schemeClr val="tx1">
                          <a:lumMod val="75000"/>
                          <a:lumOff val="25000"/>
                        </a:schemeClr>
                      </a:solidFill>
                      <a:latin typeface="+mn-lt"/>
                    </a:rPr>
                    <a:t>NULL</a:t>
                  </a:r>
                  <a:r>
                    <a:rPr lang="zh-CN" altLang="en-US" sz="2000" dirty="0">
                      <a:solidFill>
                        <a:schemeClr val="tx1">
                          <a:lumMod val="75000"/>
                          <a:lumOff val="25000"/>
                        </a:schemeClr>
                      </a:solidFill>
                      <a:latin typeface="+mn-lt"/>
                    </a:rPr>
                    <a:t>，消息框则不属于任何窗口。</a:t>
                  </a:r>
                </a:p>
              </p:txBody>
            </p:sp>
            <p:cxnSp>
              <p:nvCxnSpPr>
                <p:cNvPr id="8" name="直接连接符 7">
                  <a:extLst>
                    <a:ext uri="{FF2B5EF4-FFF2-40B4-BE49-F238E27FC236}">
                      <a16:creationId xmlns:a16="http://schemas.microsoft.com/office/drawing/2014/main" xmlns="" id="{2CA024F0-FB86-4A52-A7AC-71B2D2E3A25E}"/>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文本框 7">
                <a:extLst>
                  <a:ext uri="{FF2B5EF4-FFF2-40B4-BE49-F238E27FC236}">
                    <a16:creationId xmlns:a16="http://schemas.microsoft.com/office/drawing/2014/main" xmlns="" id="{1484E726-A1F2-4BAB-A7D7-08B7D0D4FE87}"/>
                  </a:ext>
                </a:extLst>
              </p:cNvPr>
              <p:cNvSpPr txBox="1">
                <a:spLocks noChangeArrowheads="1"/>
              </p:cNvSpPr>
              <p:nvPr/>
            </p:nvSpPr>
            <p:spPr bwMode="auto">
              <a:xfrm>
                <a:off x="6542172" y="2006935"/>
                <a:ext cx="923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err="1">
                    <a:solidFill>
                      <a:schemeClr val="bg1"/>
                    </a:solidFill>
                    <a:latin typeface="+mn-lt"/>
                  </a:rPr>
                  <a:t>hWind</a:t>
                </a:r>
                <a:endParaRPr lang="zh-CN" altLang="en-US" sz="1200" dirty="0">
                  <a:solidFill>
                    <a:schemeClr val="bg1"/>
                  </a:solidFill>
                  <a:latin typeface="+mn-lt"/>
                </a:endParaRPr>
              </a:p>
            </p:txBody>
          </p:sp>
        </p:grpSp>
        <p:grpSp>
          <p:nvGrpSpPr>
            <p:cNvPr id="4" name="组合 3">
              <a:extLst>
                <a:ext uri="{FF2B5EF4-FFF2-40B4-BE49-F238E27FC236}">
                  <a16:creationId xmlns:a16="http://schemas.microsoft.com/office/drawing/2014/main" xmlns="" id="{03F16A3B-EFE2-4BA8-A98F-1F5B0586A32C}"/>
                </a:ext>
              </a:extLst>
            </p:cNvPr>
            <p:cNvGrpSpPr/>
            <p:nvPr/>
          </p:nvGrpSpPr>
          <p:grpSpPr>
            <a:xfrm>
              <a:off x="6401569" y="2867305"/>
              <a:ext cx="5184576" cy="1058442"/>
              <a:chOff x="6357367" y="2896245"/>
              <a:chExt cx="5184576" cy="1058442"/>
            </a:xfrm>
          </p:grpSpPr>
          <p:grpSp>
            <p:nvGrpSpPr>
              <p:cNvPr id="9" name="组合 8">
                <a:extLst>
                  <a:ext uri="{FF2B5EF4-FFF2-40B4-BE49-F238E27FC236}">
                    <a16:creationId xmlns:a16="http://schemas.microsoft.com/office/drawing/2014/main" xmlns="" id="{71DCC35B-DC86-42F9-A0B6-4C0C0647AAF5}"/>
                  </a:ext>
                </a:extLst>
              </p:cNvPr>
              <p:cNvGrpSpPr/>
              <p:nvPr/>
            </p:nvGrpSpPr>
            <p:grpSpPr>
              <a:xfrm>
                <a:off x="6357367" y="2896245"/>
                <a:ext cx="5184576" cy="1058442"/>
                <a:chOff x="4933525" y="2542866"/>
                <a:chExt cx="5184576" cy="1058442"/>
              </a:xfrm>
            </p:grpSpPr>
            <p:sp>
              <p:nvSpPr>
                <p:cNvPr id="10" name="六边形 9">
                  <a:extLst>
                    <a:ext uri="{FF2B5EF4-FFF2-40B4-BE49-F238E27FC236}">
                      <a16:creationId xmlns:a16="http://schemas.microsoft.com/office/drawing/2014/main" xmlns="" id="{65058BB7-2961-4ED2-8F8B-45612D0257C9}"/>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lumMod val="75000"/>
                        <a:lumOff val="25000"/>
                      </a:schemeClr>
                    </a:solidFill>
                    <a:ea typeface="微软雅黑" pitchFamily="34" charset="-122"/>
                  </a:endParaRPr>
                </a:p>
              </p:txBody>
            </p:sp>
            <p:sp>
              <p:nvSpPr>
                <p:cNvPr id="11" name="文本框 7">
                  <a:extLst>
                    <a:ext uri="{FF2B5EF4-FFF2-40B4-BE49-F238E27FC236}">
                      <a16:creationId xmlns:a16="http://schemas.microsoft.com/office/drawing/2014/main" xmlns="" id="{CB340CBF-64C8-47A3-8F6D-D900D9CC2327}"/>
                    </a:ext>
                  </a:extLst>
                </p:cNvPr>
                <p:cNvSpPr txBox="1">
                  <a:spLocks noChangeArrowheads="1"/>
                </p:cNvSpPr>
                <p:nvPr/>
              </p:nvSpPr>
              <p:spPr bwMode="auto">
                <a:xfrm>
                  <a:off x="6984268" y="2718144"/>
                  <a:ext cx="31338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75000"/>
                          <a:lumOff val="25000"/>
                        </a:schemeClr>
                      </a:solidFill>
                      <a:latin typeface="+mn-lt"/>
                    </a:rPr>
                    <a:t>字符串指针，所指字符串会在消息框中显示。</a:t>
                  </a:r>
                </a:p>
              </p:txBody>
            </p:sp>
            <p:cxnSp>
              <p:nvCxnSpPr>
                <p:cNvPr id="12" name="直接连接符 11">
                  <a:extLst>
                    <a:ext uri="{FF2B5EF4-FFF2-40B4-BE49-F238E27FC236}">
                      <a16:creationId xmlns:a16="http://schemas.microsoft.com/office/drawing/2014/main" xmlns="" id="{12120383-45AB-4B7B-95ED-49B69AC1D50A}"/>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 name="文本框 7">
                <a:extLst>
                  <a:ext uri="{FF2B5EF4-FFF2-40B4-BE49-F238E27FC236}">
                    <a16:creationId xmlns:a16="http://schemas.microsoft.com/office/drawing/2014/main" xmlns="" id="{6D17CE34-8E98-4C72-BA98-D4146CD0EF28}"/>
                  </a:ext>
                </a:extLst>
              </p:cNvPr>
              <p:cNvSpPr txBox="1">
                <a:spLocks noChangeArrowheads="1"/>
              </p:cNvSpPr>
              <p:nvPr/>
            </p:nvSpPr>
            <p:spPr bwMode="auto">
              <a:xfrm>
                <a:off x="6606786" y="3197875"/>
                <a:ext cx="7864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err="1">
                    <a:solidFill>
                      <a:schemeClr val="bg1"/>
                    </a:solidFill>
                    <a:latin typeface="+mn-lt"/>
                  </a:rPr>
                  <a:t>lpTex</a:t>
                </a:r>
                <a:endParaRPr lang="zh-CN" altLang="en-US" sz="1200" dirty="0">
                  <a:solidFill>
                    <a:schemeClr val="bg1"/>
                  </a:solidFill>
                  <a:latin typeface="+mn-lt"/>
                </a:endParaRPr>
              </a:p>
            </p:txBody>
          </p:sp>
        </p:grpSp>
        <p:grpSp>
          <p:nvGrpSpPr>
            <p:cNvPr id="31" name="组合 30">
              <a:extLst>
                <a:ext uri="{FF2B5EF4-FFF2-40B4-BE49-F238E27FC236}">
                  <a16:creationId xmlns:a16="http://schemas.microsoft.com/office/drawing/2014/main" xmlns="" id="{ACE62B7D-5FD4-488E-90D5-A9F93923BAA9}"/>
                </a:ext>
              </a:extLst>
            </p:cNvPr>
            <p:cNvGrpSpPr/>
            <p:nvPr/>
          </p:nvGrpSpPr>
          <p:grpSpPr>
            <a:xfrm>
              <a:off x="6401569" y="4029305"/>
              <a:ext cx="5184576" cy="1058442"/>
              <a:chOff x="6357367" y="4000366"/>
              <a:chExt cx="5184576" cy="1058442"/>
            </a:xfrm>
          </p:grpSpPr>
          <p:grpSp>
            <p:nvGrpSpPr>
              <p:cNvPr id="21" name="组合 20">
                <a:extLst>
                  <a:ext uri="{FF2B5EF4-FFF2-40B4-BE49-F238E27FC236}">
                    <a16:creationId xmlns:a16="http://schemas.microsoft.com/office/drawing/2014/main" xmlns="" id="{C4105B06-102E-43AD-90E0-A129DD772034}"/>
                  </a:ext>
                </a:extLst>
              </p:cNvPr>
              <p:cNvGrpSpPr/>
              <p:nvPr/>
            </p:nvGrpSpPr>
            <p:grpSpPr>
              <a:xfrm>
                <a:off x="6357367" y="4000366"/>
                <a:ext cx="5184576" cy="1058442"/>
                <a:chOff x="4933525" y="2542866"/>
                <a:chExt cx="5184576" cy="1058442"/>
              </a:xfrm>
            </p:grpSpPr>
            <p:sp>
              <p:nvSpPr>
                <p:cNvPr id="22" name="六边形 21">
                  <a:extLst>
                    <a:ext uri="{FF2B5EF4-FFF2-40B4-BE49-F238E27FC236}">
                      <a16:creationId xmlns:a16="http://schemas.microsoft.com/office/drawing/2014/main" xmlns="" id="{0438DF7B-55B2-4618-B98E-8FAD60F4143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lumMod val="75000"/>
                        <a:lumOff val="25000"/>
                      </a:schemeClr>
                    </a:solidFill>
                    <a:ea typeface="微软雅黑" pitchFamily="34" charset="-122"/>
                  </a:endParaRPr>
                </a:p>
              </p:txBody>
            </p:sp>
            <p:sp>
              <p:nvSpPr>
                <p:cNvPr id="23" name="文本框 7">
                  <a:extLst>
                    <a:ext uri="{FF2B5EF4-FFF2-40B4-BE49-F238E27FC236}">
                      <a16:creationId xmlns:a16="http://schemas.microsoft.com/office/drawing/2014/main" xmlns="" id="{B2E54651-7E8F-4DD9-B56D-4950DF6D4E47}"/>
                    </a:ext>
                  </a:extLst>
                </p:cNvPr>
                <p:cNvSpPr txBox="1">
                  <a:spLocks noChangeArrowheads="1"/>
                </p:cNvSpPr>
                <p:nvPr/>
              </p:nvSpPr>
              <p:spPr bwMode="auto">
                <a:xfrm>
                  <a:off x="6984268" y="2718145"/>
                  <a:ext cx="31338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75000"/>
                          <a:lumOff val="25000"/>
                        </a:schemeClr>
                      </a:solidFill>
                      <a:latin typeface="+mn-lt"/>
                    </a:rPr>
                    <a:t>字符串指针，所指字符串将成为消息框的标题。</a:t>
                  </a:r>
                </a:p>
              </p:txBody>
            </p:sp>
            <p:cxnSp>
              <p:nvCxnSpPr>
                <p:cNvPr id="24" name="直接连接符 23">
                  <a:extLst>
                    <a:ext uri="{FF2B5EF4-FFF2-40B4-BE49-F238E27FC236}">
                      <a16:creationId xmlns:a16="http://schemas.microsoft.com/office/drawing/2014/main" xmlns="" id="{B0C344ED-757B-43A0-9C9A-5DD5AC855B23}"/>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9" name="文本框 7">
                <a:extLst>
                  <a:ext uri="{FF2B5EF4-FFF2-40B4-BE49-F238E27FC236}">
                    <a16:creationId xmlns:a16="http://schemas.microsoft.com/office/drawing/2014/main" xmlns="" id="{3AF262B6-B446-4722-8D83-66EC737B072B}"/>
                  </a:ext>
                </a:extLst>
              </p:cNvPr>
              <p:cNvSpPr txBox="1">
                <a:spLocks noChangeArrowheads="1"/>
              </p:cNvSpPr>
              <p:nvPr/>
            </p:nvSpPr>
            <p:spPr bwMode="auto">
              <a:xfrm>
                <a:off x="6397256" y="4301997"/>
                <a:ext cx="12370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err="1">
                    <a:solidFill>
                      <a:schemeClr val="bg1"/>
                    </a:solidFill>
                    <a:latin typeface="+mn-lt"/>
                  </a:rPr>
                  <a:t>lpCaption</a:t>
                </a:r>
                <a:endParaRPr lang="zh-CN" altLang="en-US" sz="1200" dirty="0">
                  <a:solidFill>
                    <a:schemeClr val="bg1"/>
                  </a:solidFill>
                  <a:latin typeface="+mn-lt"/>
                </a:endParaRPr>
              </a:p>
            </p:txBody>
          </p:sp>
        </p:grpSp>
        <p:grpSp>
          <p:nvGrpSpPr>
            <p:cNvPr id="32" name="组合 31">
              <a:extLst>
                <a:ext uri="{FF2B5EF4-FFF2-40B4-BE49-F238E27FC236}">
                  <a16:creationId xmlns:a16="http://schemas.microsoft.com/office/drawing/2014/main" xmlns="" id="{36989F31-774D-4C4E-895D-8722223376F6}"/>
                </a:ext>
              </a:extLst>
            </p:cNvPr>
            <p:cNvGrpSpPr/>
            <p:nvPr/>
          </p:nvGrpSpPr>
          <p:grpSpPr>
            <a:xfrm>
              <a:off x="6401569" y="5191306"/>
              <a:ext cx="5184576" cy="1058442"/>
              <a:chOff x="6357367" y="5191306"/>
              <a:chExt cx="5184576" cy="1058442"/>
            </a:xfrm>
          </p:grpSpPr>
          <p:grpSp>
            <p:nvGrpSpPr>
              <p:cNvPr id="25" name="组合 24">
                <a:extLst>
                  <a:ext uri="{FF2B5EF4-FFF2-40B4-BE49-F238E27FC236}">
                    <a16:creationId xmlns:a16="http://schemas.microsoft.com/office/drawing/2014/main" xmlns="" id="{BA2ADD84-B71F-49A2-8899-7C93DED47E53}"/>
                  </a:ext>
                </a:extLst>
              </p:cNvPr>
              <p:cNvGrpSpPr/>
              <p:nvPr/>
            </p:nvGrpSpPr>
            <p:grpSpPr>
              <a:xfrm>
                <a:off x="6357367" y="5191306"/>
                <a:ext cx="5184576" cy="1058442"/>
                <a:chOff x="4933525" y="2542866"/>
                <a:chExt cx="5184576" cy="1058442"/>
              </a:xfrm>
            </p:grpSpPr>
            <p:sp>
              <p:nvSpPr>
                <p:cNvPr id="26" name="六边形 25">
                  <a:extLst>
                    <a:ext uri="{FF2B5EF4-FFF2-40B4-BE49-F238E27FC236}">
                      <a16:creationId xmlns:a16="http://schemas.microsoft.com/office/drawing/2014/main" xmlns="" id="{253F608A-FC33-44D7-8907-C411C11BC906}"/>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lumMod val="75000"/>
                        <a:lumOff val="25000"/>
                      </a:schemeClr>
                    </a:solidFill>
                    <a:ea typeface="微软雅黑" pitchFamily="34" charset="-122"/>
                  </a:endParaRPr>
                </a:p>
              </p:txBody>
            </p:sp>
            <p:sp>
              <p:nvSpPr>
                <p:cNvPr id="27" name="文本框 7">
                  <a:extLst>
                    <a:ext uri="{FF2B5EF4-FFF2-40B4-BE49-F238E27FC236}">
                      <a16:creationId xmlns:a16="http://schemas.microsoft.com/office/drawing/2014/main" xmlns="" id="{DA9C393F-4975-48BF-9534-D53444F862D9}"/>
                    </a:ext>
                  </a:extLst>
                </p:cNvPr>
                <p:cNvSpPr txBox="1">
                  <a:spLocks noChangeArrowheads="1"/>
                </p:cNvSpPr>
                <p:nvPr/>
              </p:nvSpPr>
              <p:spPr bwMode="auto">
                <a:xfrm>
                  <a:off x="6984268" y="2564256"/>
                  <a:ext cx="31338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75000"/>
                          <a:lumOff val="25000"/>
                        </a:schemeClr>
                      </a:solidFill>
                      <a:latin typeface="+mn-lt"/>
                    </a:rPr>
                    <a:t>消息框的风格（单按钮、多按钮等），</a:t>
                  </a:r>
                  <a:r>
                    <a:rPr lang="en-US" altLang="zh-CN" sz="2000" dirty="0">
                      <a:solidFill>
                        <a:schemeClr val="tx1">
                          <a:lumMod val="75000"/>
                          <a:lumOff val="25000"/>
                        </a:schemeClr>
                      </a:solidFill>
                      <a:latin typeface="+mn-lt"/>
                    </a:rPr>
                    <a:t>NULL</a:t>
                  </a:r>
                  <a:r>
                    <a:rPr lang="zh-CN" altLang="en-US" sz="2000" dirty="0">
                      <a:solidFill>
                        <a:schemeClr val="tx1">
                          <a:lumMod val="75000"/>
                          <a:lumOff val="25000"/>
                        </a:schemeClr>
                      </a:solidFill>
                      <a:latin typeface="+mn-lt"/>
                    </a:rPr>
                    <a:t>代表默认风格。</a:t>
                  </a:r>
                </a:p>
              </p:txBody>
            </p:sp>
            <p:cxnSp>
              <p:nvCxnSpPr>
                <p:cNvPr id="28" name="直接连接符 27">
                  <a:extLst>
                    <a:ext uri="{FF2B5EF4-FFF2-40B4-BE49-F238E27FC236}">
                      <a16:creationId xmlns:a16="http://schemas.microsoft.com/office/drawing/2014/main" xmlns="" id="{DDE97CC8-ABAF-4B7B-BB2D-7C8D40B1D9A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文本框 7">
                <a:extLst>
                  <a:ext uri="{FF2B5EF4-FFF2-40B4-BE49-F238E27FC236}">
                    <a16:creationId xmlns:a16="http://schemas.microsoft.com/office/drawing/2014/main" xmlns="" id="{6E5911E8-CA65-4BC4-93E9-1BF425E1CBF2}"/>
                  </a:ext>
                </a:extLst>
              </p:cNvPr>
              <p:cNvSpPr txBox="1">
                <a:spLocks noChangeArrowheads="1"/>
              </p:cNvSpPr>
              <p:nvPr/>
            </p:nvSpPr>
            <p:spPr bwMode="auto">
              <a:xfrm>
                <a:off x="6606786" y="5528488"/>
                <a:ext cx="858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err="1">
                    <a:solidFill>
                      <a:schemeClr val="bg1"/>
                    </a:solidFill>
                    <a:latin typeface="+mn-lt"/>
                  </a:rPr>
                  <a:t>uType</a:t>
                </a:r>
                <a:endParaRPr lang="zh-CN" altLang="en-US" sz="1200" dirty="0">
                  <a:solidFill>
                    <a:schemeClr val="bg1"/>
                  </a:solidFill>
                  <a:latin typeface="+mn-lt"/>
                </a:endParaRPr>
              </a:p>
            </p:txBody>
          </p:sp>
        </p:grpSp>
      </p:grpSp>
      <p:grpSp>
        <p:nvGrpSpPr>
          <p:cNvPr id="33" name="组合 32">
            <a:extLst>
              <a:ext uri="{FF2B5EF4-FFF2-40B4-BE49-F238E27FC236}">
                <a16:creationId xmlns:a16="http://schemas.microsoft.com/office/drawing/2014/main" xmlns="" id="{5679FD62-751E-41D3-A652-EE24B8070A10}"/>
              </a:ext>
            </a:extLst>
          </p:cNvPr>
          <p:cNvGrpSpPr/>
          <p:nvPr/>
        </p:nvGrpSpPr>
        <p:grpSpPr>
          <a:xfrm>
            <a:off x="1147273" y="2710486"/>
            <a:ext cx="5104344" cy="2480820"/>
            <a:chOff x="1297225" y="2710486"/>
            <a:chExt cx="5104344" cy="2480820"/>
          </a:xfrm>
        </p:grpSpPr>
        <p:sp>
          <p:nvSpPr>
            <p:cNvPr id="3" name="矩形 2">
              <a:extLst>
                <a:ext uri="{FF2B5EF4-FFF2-40B4-BE49-F238E27FC236}">
                  <a16:creationId xmlns:a16="http://schemas.microsoft.com/office/drawing/2014/main" xmlns="" id="{4A26BA71-EEFD-4A11-BBEB-63FDE03A56D7}"/>
                </a:ext>
              </a:extLst>
            </p:cNvPr>
            <p:cNvSpPr/>
            <p:nvPr/>
          </p:nvSpPr>
          <p:spPr>
            <a:xfrm>
              <a:off x="1505025" y="2782937"/>
              <a:ext cx="4896544" cy="2137380"/>
            </a:xfrm>
            <a:prstGeom prst="rect">
              <a:avLst/>
            </a:prstGeom>
          </p:spPr>
          <p:txBody>
            <a:bodyPr wrap="square">
              <a:spAutoFit/>
            </a:bodyPr>
            <a:lstStyle/>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int </a:t>
              </a:r>
              <a:r>
                <a:rPr lang="en-US" altLang="zh-CN" b="1" kern="100" dirty="0" err="1">
                  <a:solidFill>
                    <a:schemeClr val="tx1">
                      <a:lumMod val="75000"/>
                      <a:lumOff val="25000"/>
                    </a:schemeClr>
                  </a:solidFill>
                  <a:latin typeface="Times New Roman"/>
                  <a:ea typeface="宋体"/>
                  <a:cs typeface="Times New Roman"/>
                </a:rPr>
                <a:t>MessageBox</a:t>
              </a:r>
              <a:r>
                <a:rPr lang="en-US" altLang="zh-CN" b="1" kern="100" dirty="0">
                  <a:solidFill>
                    <a:schemeClr val="tx1">
                      <a:lumMod val="75000"/>
                      <a:lumOff val="25000"/>
                    </a:schemeClr>
                  </a:solidFill>
                  <a:latin typeface="Times New Roman"/>
                  <a:ea typeface="宋体"/>
                  <a:cs typeface="Times New Roman"/>
                </a:rPr>
                <a:t>(</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HWND </a:t>
              </a:r>
              <a:r>
                <a:rPr lang="en-US" altLang="zh-CN" b="1" kern="100" dirty="0" err="1">
                  <a:solidFill>
                    <a:schemeClr val="tx1">
                      <a:lumMod val="75000"/>
                      <a:lumOff val="25000"/>
                    </a:schemeClr>
                  </a:solidFill>
                  <a:latin typeface="Times New Roman"/>
                  <a:ea typeface="宋体"/>
                  <a:cs typeface="Times New Roman"/>
                </a:rPr>
                <a:t>hWnd</a:t>
              </a:r>
              <a:r>
                <a:rPr lang="en-US" altLang="zh-CN" b="1" kern="100" dirty="0">
                  <a:solidFill>
                    <a:schemeClr val="tx1">
                      <a:lumMod val="75000"/>
                      <a:lumOff val="25000"/>
                    </a:schemeClr>
                  </a:solidFill>
                  <a:latin typeface="Times New Roman"/>
                  <a:ea typeface="宋体"/>
                  <a:cs typeface="Times New Roman"/>
                </a:rPr>
                <a:t>,          // handle to owner window</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LPCTSTR </a:t>
              </a:r>
              <a:r>
                <a:rPr lang="en-US" altLang="zh-CN" b="1" kern="100" dirty="0" err="1">
                  <a:solidFill>
                    <a:schemeClr val="tx1">
                      <a:lumMod val="75000"/>
                      <a:lumOff val="25000"/>
                    </a:schemeClr>
                  </a:solidFill>
                  <a:latin typeface="Times New Roman"/>
                  <a:ea typeface="宋体"/>
                  <a:cs typeface="Times New Roman"/>
                </a:rPr>
                <a:t>lpText</a:t>
              </a:r>
              <a:r>
                <a:rPr lang="en-US" altLang="zh-CN" b="1" kern="100" dirty="0">
                  <a:solidFill>
                    <a:schemeClr val="tx1">
                      <a:lumMod val="75000"/>
                      <a:lumOff val="25000"/>
                    </a:schemeClr>
                  </a:solidFill>
                  <a:latin typeface="Times New Roman"/>
                  <a:ea typeface="宋体"/>
                  <a:cs typeface="Times New Roman"/>
                </a:rPr>
                <a:t>,        // text in message box</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LPCTSTR </a:t>
              </a:r>
              <a:r>
                <a:rPr lang="en-US" altLang="zh-CN" b="1" kern="100" dirty="0" err="1">
                  <a:solidFill>
                    <a:schemeClr val="tx1">
                      <a:lumMod val="75000"/>
                      <a:lumOff val="25000"/>
                    </a:schemeClr>
                  </a:solidFill>
                  <a:latin typeface="Times New Roman"/>
                  <a:ea typeface="宋体"/>
                  <a:cs typeface="Times New Roman"/>
                </a:rPr>
                <a:t>lpCaption</a:t>
              </a:r>
              <a:r>
                <a:rPr lang="en-US" altLang="zh-CN" b="1" kern="100" dirty="0">
                  <a:solidFill>
                    <a:schemeClr val="tx1">
                      <a:lumMod val="75000"/>
                      <a:lumOff val="25000"/>
                    </a:schemeClr>
                  </a:solidFill>
                  <a:latin typeface="Times New Roman"/>
                  <a:ea typeface="宋体"/>
                  <a:cs typeface="Times New Roman"/>
                </a:rPr>
                <a:t>,     // message box title</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UINT </a:t>
              </a:r>
              <a:r>
                <a:rPr lang="en-US" altLang="zh-CN" b="1" kern="100" dirty="0" err="1">
                  <a:solidFill>
                    <a:schemeClr val="tx1">
                      <a:lumMod val="75000"/>
                      <a:lumOff val="25000"/>
                    </a:schemeClr>
                  </a:solidFill>
                  <a:latin typeface="Times New Roman"/>
                  <a:ea typeface="宋体"/>
                  <a:cs typeface="Times New Roman"/>
                </a:rPr>
                <a:t>uType</a:t>
              </a:r>
              <a:r>
                <a:rPr lang="en-US" altLang="zh-CN" b="1" kern="100" dirty="0">
                  <a:solidFill>
                    <a:schemeClr val="tx1">
                      <a:lumMod val="75000"/>
                      <a:lumOff val="25000"/>
                    </a:schemeClr>
                  </a:solidFill>
                  <a:latin typeface="Times New Roman"/>
                  <a:ea typeface="宋体"/>
                  <a:cs typeface="Times New Roman"/>
                </a:rPr>
                <a:t>            // message box style</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a:t>
              </a:r>
              <a:endParaRPr lang="zh-CN" altLang="zh-CN" b="1" kern="100" dirty="0">
                <a:solidFill>
                  <a:schemeClr val="tx1">
                    <a:lumMod val="75000"/>
                    <a:lumOff val="25000"/>
                  </a:schemeClr>
                </a:solidFill>
                <a:latin typeface="Times New Roman"/>
                <a:ea typeface="宋体"/>
                <a:cs typeface="Times New Roman"/>
              </a:endParaRPr>
            </a:p>
          </p:txBody>
        </p:sp>
        <p:sp>
          <p:nvSpPr>
            <p:cNvPr id="34" name="矩形: 圆角 33">
              <a:extLst>
                <a:ext uri="{FF2B5EF4-FFF2-40B4-BE49-F238E27FC236}">
                  <a16:creationId xmlns:a16="http://schemas.microsoft.com/office/drawing/2014/main" xmlns="" id="{CD05D6B6-9586-4B38-8516-C0C426B14EA0}"/>
                </a:ext>
              </a:extLst>
            </p:cNvPr>
            <p:cNvSpPr/>
            <p:nvPr/>
          </p:nvSpPr>
          <p:spPr>
            <a:xfrm>
              <a:off x="1297225" y="2710486"/>
              <a:ext cx="5094712" cy="248082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183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left)">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50961" y="925511"/>
            <a:ext cx="10638753" cy="4752528"/>
            <a:chOff x="1251315" y="2018797"/>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51315" y="2018797"/>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64931" y="2401619"/>
              <a:ext cx="9505056" cy="2359649"/>
            </a:xfrm>
            <a:prstGeom prst="rect">
              <a:avLst/>
            </a:prstGeom>
          </p:spPr>
          <p:txBody>
            <a:bodyPr wrap="square">
              <a:spAutoFit/>
            </a:bodyPr>
            <a:lstStyle/>
            <a:p>
              <a:pPr>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我们将写出调用这个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的汇编代码，然后翻译成机器代码，用十六进制编辑工具填入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reg.txt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文件。</a:t>
              </a:r>
              <a:b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注意：熟悉</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MFC</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的程序员一定知道，其实系统中并不存在真正的</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函数，对</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这类</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的调用最终都将由系统按照参数中的字符串的类型选择“</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solidFill>
                    <a:schemeClr val="bg1"/>
                  </a:solidFill>
                  <a:latin typeface="+mj-ea"/>
                  <a:ea typeface="+mj-ea"/>
                  <a:cs typeface="Times New Roman" panose="02020603050405020304" pitchFamily="18" charset="0"/>
                </a:rPr>
                <a: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类函数（</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400" b="1" dirty="0">
                  <a:solidFill>
                    <a:schemeClr val="bg1"/>
                  </a:solidFill>
                  <a:latin typeface="+mj-ea"/>
                  <a:ea typeface="+mj-ea"/>
                  <a:cs typeface="Times New Roman" panose="02020603050405020304" pitchFamily="18" charset="0"/>
                </a:rPr>
                <a: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类函数（</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UNICODE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）调用。因此，我们在汇编语言中调用的函数应该是</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MessageBoxA</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9655" y="4739154"/>
            <a:ext cx="2038756" cy="2038756"/>
          </a:xfrm>
          <a:prstGeom prst="rect">
            <a:avLst/>
          </a:prstGeom>
        </p:spPr>
      </p:pic>
    </p:spTree>
    <p:extLst>
      <p:ext uri="{BB962C8B-B14F-4D97-AF65-F5344CB8AC3E}">
        <p14:creationId xmlns:p14="http://schemas.microsoft.com/office/powerpoint/2010/main" val="232540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2210119" y="1740685"/>
            <a:ext cx="8756331" cy="1569660"/>
            <a:chOff x="5100541" y="2287259"/>
            <a:chExt cx="8756331" cy="1569660"/>
          </a:xfrm>
        </p:grpSpPr>
        <p:sp>
          <p:nvSpPr>
            <p:cNvPr id="14" name="六边形 13">
              <a:extLst>
                <a:ext uri="{FF2B5EF4-FFF2-40B4-BE49-F238E27FC236}">
                  <a16:creationId xmlns:a16="http://schemas.microsoft.com/office/drawing/2014/main" xmlns="" id="{72A76738-ACC9-4AF5-9D4A-1E41F804D578}"/>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287259"/>
              <a:ext cx="68726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rgbClr val="0050A3"/>
                  </a:solidFill>
                  <a:latin typeface="微软雅黑" pitchFamily="34" charset="-122"/>
                </a:rPr>
                <a:t>装载动态链接库</a:t>
              </a:r>
              <a:r>
                <a:rPr lang="en-US" altLang="zh-CN" sz="2400" dirty="0">
                  <a:solidFill>
                    <a:srgbClr val="0050A3"/>
                  </a:solidFill>
                  <a:latin typeface="微软雅黑" pitchFamily="34" charset="-122"/>
                </a:rPr>
                <a:t>user32.dll</a:t>
              </a:r>
              <a:r>
                <a:rPr lang="zh-CN" altLang="en-US" sz="2400" dirty="0">
                  <a:solidFill>
                    <a:srgbClr val="0050A3"/>
                  </a:solidFill>
                  <a:latin typeface="微软雅黑" pitchFamily="34" charset="-122"/>
                </a:rPr>
                <a:t>。</a:t>
              </a:r>
              <a:r>
                <a:rPr lang="en-US" altLang="zh-CN" sz="2400" dirty="0" err="1">
                  <a:latin typeface="微软雅黑" pitchFamily="34" charset="-122"/>
                </a:rPr>
                <a:t>MessageBoxA</a:t>
              </a:r>
              <a:r>
                <a:rPr lang="zh-CN" altLang="en-US" sz="2400" dirty="0">
                  <a:latin typeface="微软雅黑" pitchFamily="34" charset="-122"/>
                </a:rPr>
                <a:t>是动态链接库</a:t>
              </a:r>
              <a:r>
                <a:rPr lang="en-US" altLang="zh-CN" sz="2400" dirty="0">
                  <a:latin typeface="微软雅黑" pitchFamily="34" charset="-122"/>
                </a:rPr>
                <a:t>user32.dll</a:t>
              </a:r>
              <a:r>
                <a:rPr lang="zh-CN" altLang="en-US" sz="2400" dirty="0">
                  <a:latin typeface="微软雅黑" pitchFamily="34" charset="-122"/>
                </a:rPr>
                <a:t>的导出函数。虽然大多数有图形化操作界面的程序都已经装载了这个库，但是我们用来实验的</a:t>
              </a:r>
              <a:r>
                <a:rPr lang="en-US" altLang="zh-CN" sz="2400" dirty="0" err="1">
                  <a:latin typeface="微软雅黑" pitchFamily="34" charset="-122"/>
                </a:rPr>
                <a:t>consol</a:t>
              </a:r>
              <a:r>
                <a:rPr lang="zh-CN" altLang="en-US" sz="2400" dirty="0">
                  <a:latin typeface="微软雅黑" pitchFamily="34" charset="-122"/>
                </a:rPr>
                <a:t>版并没有默认加载它。</a:t>
              </a:r>
              <a:endParaRPr lang="zh-CN" altLang="en-US" sz="1400" dirty="0">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9" name="图片 18">
            <a:extLst>
              <a:ext uri="{FF2B5EF4-FFF2-40B4-BE49-F238E27FC236}">
                <a16:creationId xmlns:a16="http://schemas.microsoft.com/office/drawing/2014/main" xmlns="" id="{B4FB0EE5-E6A8-458F-9FE1-3CA02AECE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480707" y="4989711"/>
            <a:ext cx="1920709" cy="1920709"/>
          </a:xfrm>
          <a:prstGeom prst="rect">
            <a:avLst/>
          </a:prstGeom>
        </p:spPr>
      </p:pic>
      <p:grpSp>
        <p:nvGrpSpPr>
          <p:cNvPr id="13" name="组合 12">
            <a:extLst>
              <a:ext uri="{FF2B5EF4-FFF2-40B4-BE49-F238E27FC236}">
                <a16:creationId xmlns:a16="http://schemas.microsoft.com/office/drawing/2014/main" xmlns="" id="{56D10B41-3824-4948-AFA3-7256B2F988D2}"/>
              </a:ext>
            </a:extLst>
          </p:cNvPr>
          <p:cNvGrpSpPr/>
          <p:nvPr/>
        </p:nvGrpSpPr>
        <p:grpSpPr>
          <a:xfrm>
            <a:off x="2828975" y="837929"/>
            <a:ext cx="7200800" cy="474140"/>
            <a:chOff x="2828975" y="837929"/>
            <a:chExt cx="7200800" cy="474140"/>
          </a:xfrm>
        </p:grpSpPr>
        <p:cxnSp>
          <p:nvCxnSpPr>
            <p:cNvPr id="20" name="íślíḋè-Straight Connector 13">
              <a:extLst>
                <a:ext uri="{FF2B5EF4-FFF2-40B4-BE49-F238E27FC236}">
                  <a16:creationId xmlns:a16="http://schemas.microsoft.com/office/drawing/2014/main" xmlns="" id="{6978420B-79F3-4824-8BD4-CFA1BB7B5C73}"/>
                </a:ext>
              </a:extLst>
            </p:cNvPr>
            <p:cNvCxnSpPr>
              <a:cxnSpLocks/>
            </p:cNvCxnSpPr>
            <p:nvPr/>
          </p:nvCxnSpPr>
          <p:spPr>
            <a:xfrm>
              <a:off x="2828975" y="1312069"/>
              <a:ext cx="720080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CBED80BB-7341-4959-B54E-74E2D8E3677B}"/>
                </a:ext>
              </a:extLst>
            </p:cNvPr>
            <p:cNvSpPr/>
            <p:nvPr/>
          </p:nvSpPr>
          <p:spPr>
            <a:xfrm>
              <a:off x="3150689" y="837929"/>
              <a:ext cx="6557373" cy="461665"/>
            </a:xfrm>
            <a:prstGeom prst="rect">
              <a:avLst/>
            </a:prstGeom>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用汇编语言调用</a:t>
              </a:r>
              <a:r>
                <a:rPr lang="en-US" altLang="zh-CN" sz="2400" dirty="0" err="1">
                  <a:latin typeface="微软雅黑" panose="020B0503020204020204" pitchFamily="34" charset="-122"/>
                  <a:ea typeface="微软雅黑" panose="020B0503020204020204" pitchFamily="34" charset="-122"/>
                </a:rPr>
                <a:t>MessageboxA</a:t>
              </a:r>
              <a:r>
                <a:rPr lang="zh-CN" altLang="en-US" sz="2400" dirty="0">
                  <a:latin typeface="微软雅黑" panose="020B0503020204020204" pitchFamily="34" charset="-122"/>
                  <a:ea typeface="微软雅黑" panose="020B0503020204020204" pitchFamily="34" charset="-122"/>
                </a:rPr>
                <a:t>需要三个步骤：</a:t>
              </a:r>
            </a:p>
          </p:txBody>
        </p:sp>
      </p:grpSp>
      <p:grpSp>
        <p:nvGrpSpPr>
          <p:cNvPr id="22" name="组合 21">
            <a:extLst>
              <a:ext uri="{FF2B5EF4-FFF2-40B4-BE49-F238E27FC236}">
                <a16:creationId xmlns:a16="http://schemas.microsoft.com/office/drawing/2014/main" xmlns="" id="{2C097E4C-27D8-4133-9D4A-E9C121DB67E1}"/>
              </a:ext>
            </a:extLst>
          </p:cNvPr>
          <p:cNvGrpSpPr/>
          <p:nvPr/>
        </p:nvGrpSpPr>
        <p:grpSpPr>
          <a:xfrm>
            <a:off x="2210119" y="3421995"/>
            <a:ext cx="9084525" cy="770394"/>
            <a:chOff x="5100541" y="2686890"/>
            <a:chExt cx="9084525" cy="770394"/>
          </a:xfrm>
        </p:grpSpPr>
        <p:sp>
          <p:nvSpPr>
            <p:cNvPr id="23" name="六边形 22">
              <a:extLst>
                <a:ext uri="{FF2B5EF4-FFF2-40B4-BE49-F238E27FC236}">
                  <a16:creationId xmlns:a16="http://schemas.microsoft.com/office/drawing/2014/main" xmlns="" id="{6A5FD493-A974-4C9E-992B-CF06A1688FE1}"/>
                </a:ext>
              </a:extLst>
            </p:cNvPr>
            <p:cNvSpPr/>
            <p:nvPr/>
          </p:nvSpPr>
          <p:spPr>
            <a:xfrm>
              <a:off x="5100541" y="2686890"/>
              <a:ext cx="893382" cy="770394"/>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sp>
          <p:nvSpPr>
            <p:cNvPr id="24" name="文本框 7">
              <a:extLst>
                <a:ext uri="{FF2B5EF4-FFF2-40B4-BE49-F238E27FC236}">
                  <a16:creationId xmlns:a16="http://schemas.microsoft.com/office/drawing/2014/main" xmlns="" id="{D38C61F2-6CC8-4FB8-BAFB-551A1D36E3B5}"/>
                </a:ext>
              </a:extLst>
            </p:cNvPr>
            <p:cNvSpPr txBox="1">
              <a:spLocks noChangeArrowheads="1"/>
            </p:cNvSpPr>
            <p:nvPr/>
          </p:nvSpPr>
          <p:spPr bwMode="auto">
            <a:xfrm>
              <a:off x="6984267" y="2841256"/>
              <a:ext cx="72007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latin typeface="微软雅黑" pitchFamily="34" charset="-122"/>
                </a:rPr>
                <a:t>在汇编语言中调用这个函数需要</a:t>
              </a:r>
              <a:r>
                <a:rPr lang="zh-CN" altLang="en-US" sz="2400" dirty="0">
                  <a:solidFill>
                    <a:srgbClr val="0050A3"/>
                  </a:solidFill>
                  <a:latin typeface="微软雅黑" pitchFamily="34" charset="-122"/>
                </a:rPr>
                <a:t>获得函数的入口地址。</a:t>
              </a:r>
              <a:endParaRPr lang="zh-CN" altLang="en-US" sz="1400" dirty="0">
                <a:solidFill>
                  <a:srgbClr val="0050A3"/>
                </a:solidFill>
                <a:latin typeface="微软雅黑" pitchFamily="34" charset="-122"/>
              </a:endParaRPr>
            </a:p>
          </p:txBody>
        </p:sp>
        <p:cxnSp>
          <p:nvCxnSpPr>
            <p:cNvPr id="25" name="直接连接符 24">
              <a:extLst>
                <a:ext uri="{FF2B5EF4-FFF2-40B4-BE49-F238E27FC236}">
                  <a16:creationId xmlns:a16="http://schemas.microsoft.com/office/drawing/2014/main" xmlns="" id="{2239025E-FF48-41D2-8D92-B37B5C1EF9CC}"/>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xmlns="" id="{076F70D6-5EA2-4739-BE3D-3C68D778EACF}"/>
              </a:ext>
            </a:extLst>
          </p:cNvPr>
          <p:cNvGrpSpPr/>
          <p:nvPr/>
        </p:nvGrpSpPr>
        <p:grpSpPr>
          <a:xfrm>
            <a:off x="2210119" y="4269621"/>
            <a:ext cx="9003889" cy="1938992"/>
            <a:chOff x="5100541" y="2102593"/>
            <a:chExt cx="9003889" cy="1938992"/>
          </a:xfrm>
        </p:grpSpPr>
        <p:sp>
          <p:nvSpPr>
            <p:cNvPr id="27" name="六边形 26">
              <a:extLst>
                <a:ext uri="{FF2B5EF4-FFF2-40B4-BE49-F238E27FC236}">
                  <a16:creationId xmlns:a16="http://schemas.microsoft.com/office/drawing/2014/main" xmlns="" id="{CDE1F4C2-199E-4203-9F0F-1D517371BE3C}"/>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sp>
          <p:nvSpPr>
            <p:cNvPr id="28" name="文本框 7">
              <a:extLst>
                <a:ext uri="{FF2B5EF4-FFF2-40B4-BE49-F238E27FC236}">
                  <a16:creationId xmlns:a16="http://schemas.microsoft.com/office/drawing/2014/main" xmlns="" id="{D35D1437-7519-4085-8208-C555A8747066}"/>
                </a:ext>
              </a:extLst>
            </p:cNvPr>
            <p:cNvSpPr txBox="1">
              <a:spLocks noChangeArrowheads="1"/>
            </p:cNvSpPr>
            <p:nvPr/>
          </p:nvSpPr>
          <p:spPr bwMode="auto">
            <a:xfrm>
              <a:off x="6984267" y="2102593"/>
              <a:ext cx="712016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latin typeface="微软雅黑" pitchFamily="34" charset="-122"/>
                </a:rPr>
                <a:t>在调用前需要</a:t>
              </a:r>
              <a:r>
                <a:rPr lang="zh-CN" altLang="en-US" sz="2400" dirty="0">
                  <a:solidFill>
                    <a:srgbClr val="0050A3"/>
                  </a:solidFill>
                  <a:latin typeface="微软雅黑" pitchFamily="34" charset="-122"/>
                </a:rPr>
                <a:t>向栈中按从右向左的顺序压入</a:t>
              </a:r>
              <a:r>
                <a:rPr lang="en-US" altLang="zh-CN" sz="2400" dirty="0">
                  <a:latin typeface="微软雅黑" pitchFamily="34" charset="-122"/>
                </a:rPr>
                <a:t>4</a:t>
              </a:r>
              <a:r>
                <a:rPr lang="zh-CN" altLang="en-US" sz="2400" dirty="0">
                  <a:latin typeface="微软雅黑" pitchFamily="34" charset="-122"/>
                </a:rPr>
                <a:t>个参数。</a:t>
              </a:r>
              <a:br>
                <a:rPr lang="zh-CN" altLang="en-US" sz="2400" dirty="0">
                  <a:latin typeface="微软雅黑" pitchFamily="34" charset="-122"/>
                </a:rPr>
              </a:br>
              <a:r>
                <a:rPr lang="zh-CN" altLang="en-US" sz="2400" dirty="0">
                  <a:latin typeface="微软雅黑" pitchFamily="34" charset="-122"/>
                </a:rPr>
                <a:t>为了让植入的机器代码更加简洁明了，我们在实验准备中构造漏洞程序的时候已经人工加载了</a:t>
              </a:r>
              <a:r>
                <a:rPr lang="en-US" altLang="zh-CN" sz="2400" dirty="0">
                  <a:latin typeface="微软雅黑" pitchFamily="34" charset="-122"/>
                </a:rPr>
                <a:t>user32.dll</a:t>
              </a:r>
              <a:r>
                <a:rPr lang="zh-CN" altLang="en-US" sz="2400" dirty="0">
                  <a:latin typeface="微软雅黑" pitchFamily="34" charset="-122"/>
                </a:rPr>
                <a:t>这个库，所以第一步操作不用在汇编语言中考虑。</a:t>
              </a:r>
              <a:endParaRPr lang="zh-CN" altLang="en-US" sz="1400" dirty="0">
                <a:latin typeface="微软雅黑" pitchFamily="34" charset="-122"/>
              </a:endParaRPr>
            </a:p>
          </p:txBody>
        </p:sp>
        <p:cxnSp>
          <p:nvCxnSpPr>
            <p:cNvPr id="29" name="直接连接符 28">
              <a:extLst>
                <a:ext uri="{FF2B5EF4-FFF2-40B4-BE49-F238E27FC236}">
                  <a16:creationId xmlns:a16="http://schemas.microsoft.com/office/drawing/2014/main" xmlns="" id="{C98F168A-F24B-4258-A6F1-CC01A9B43E13}"/>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595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56D10B41-3824-4948-AFA3-7256B2F988D2}"/>
              </a:ext>
            </a:extLst>
          </p:cNvPr>
          <p:cNvGrpSpPr/>
          <p:nvPr/>
        </p:nvGrpSpPr>
        <p:grpSpPr>
          <a:xfrm>
            <a:off x="4989215" y="837929"/>
            <a:ext cx="2880320" cy="474140"/>
            <a:chOff x="4989215" y="837929"/>
            <a:chExt cx="2880320" cy="474140"/>
          </a:xfrm>
        </p:grpSpPr>
        <p:cxnSp>
          <p:nvCxnSpPr>
            <p:cNvPr id="20" name="íślíḋè-Straight Connector 13">
              <a:extLst>
                <a:ext uri="{FF2B5EF4-FFF2-40B4-BE49-F238E27FC236}">
                  <a16:creationId xmlns:a16="http://schemas.microsoft.com/office/drawing/2014/main" xmlns="" id="{6978420B-79F3-4824-8BD4-CFA1BB7B5C73}"/>
                </a:ext>
              </a:extLst>
            </p:cNvPr>
            <p:cNvCxnSpPr>
              <a:cxnSpLocks/>
            </p:cNvCxnSpPr>
            <p:nvPr/>
          </p:nvCxnSpPr>
          <p:spPr>
            <a:xfrm>
              <a:off x="4989215" y="1312069"/>
              <a:ext cx="288032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CBED80BB-7341-4959-B54E-74E2D8E3677B}"/>
                </a:ext>
              </a:extLst>
            </p:cNvPr>
            <p:cNvSpPr/>
            <p:nvPr/>
          </p:nvSpPr>
          <p:spPr>
            <a:xfrm>
              <a:off x="5105936" y="837929"/>
              <a:ext cx="264687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获取函数入口地址</a:t>
              </a:r>
            </a:p>
          </p:txBody>
        </p:sp>
      </p:grpSp>
      <p:sp>
        <p:nvSpPr>
          <p:cNvPr id="30" name="íṡľíḍè-Rectangle 17">
            <a:extLst>
              <a:ext uri="{FF2B5EF4-FFF2-40B4-BE49-F238E27FC236}">
                <a16:creationId xmlns:a16="http://schemas.microsoft.com/office/drawing/2014/main" xmlns="" id="{A58EC0BB-00B1-4187-AF63-CB46D6082565}"/>
              </a:ext>
            </a:extLst>
          </p:cNvPr>
          <p:cNvSpPr/>
          <p:nvPr/>
        </p:nvSpPr>
        <p:spPr>
          <a:xfrm>
            <a:off x="1424819" y="1456085"/>
            <a:ext cx="10009112" cy="129614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0050A3"/>
                </a:solidFill>
                <a:latin typeface="+mn-lt"/>
                <a:ea typeface="微软雅黑"/>
              </a:rPr>
              <a:t>获取函数入口地址</a:t>
            </a:r>
            <a:r>
              <a:rPr lang="zh-CN" altLang="en-US" sz="2000" kern="0" dirty="0">
                <a:solidFill>
                  <a:schemeClr val="tx1">
                    <a:lumMod val="75000"/>
                    <a:lumOff val="25000"/>
                  </a:schemeClr>
                </a:solidFill>
                <a:latin typeface="+mn-lt"/>
                <a:ea typeface="微软雅黑"/>
              </a:rPr>
              <a:t>：</a:t>
            </a:r>
            <a:r>
              <a:rPr lang="en-US" altLang="zh-CN" sz="2000" kern="0" dirty="0" err="1">
                <a:solidFill>
                  <a:schemeClr val="tx1">
                    <a:lumMod val="75000"/>
                    <a:lumOff val="25000"/>
                  </a:schemeClr>
                </a:solidFill>
                <a:latin typeface="+mn-lt"/>
                <a:ea typeface="微软雅黑"/>
              </a:rPr>
              <a:t>MessageBoxA</a:t>
            </a:r>
            <a:r>
              <a:rPr lang="zh-CN" altLang="en-US" sz="2000" kern="0" dirty="0">
                <a:solidFill>
                  <a:schemeClr val="tx1">
                    <a:lumMod val="75000"/>
                    <a:lumOff val="25000"/>
                  </a:schemeClr>
                </a:solidFill>
                <a:latin typeface="+mn-lt"/>
                <a:ea typeface="微软雅黑"/>
              </a:rPr>
              <a:t>的入口地址可以通过</a:t>
            </a:r>
            <a:r>
              <a:rPr lang="en-US" altLang="zh-CN" sz="2000" kern="0" dirty="0">
                <a:solidFill>
                  <a:schemeClr val="tx1">
                    <a:lumMod val="75000"/>
                    <a:lumOff val="25000"/>
                  </a:schemeClr>
                </a:solidFill>
                <a:latin typeface="+mn-lt"/>
                <a:ea typeface="微软雅黑"/>
              </a:rPr>
              <a:t>user32.dll</a:t>
            </a:r>
            <a:r>
              <a:rPr lang="zh-CN" altLang="en-US" sz="2000" kern="0" dirty="0">
                <a:solidFill>
                  <a:schemeClr val="tx1">
                    <a:lumMod val="75000"/>
                    <a:lumOff val="25000"/>
                  </a:schemeClr>
                </a:solidFill>
                <a:latin typeface="+mn-lt"/>
                <a:ea typeface="微软雅黑"/>
              </a:rPr>
              <a:t>在系统中加载的基址和</a:t>
            </a:r>
            <a:r>
              <a:rPr lang="en-US" altLang="zh-CN" sz="2000" kern="0" dirty="0" err="1">
                <a:solidFill>
                  <a:schemeClr val="tx1">
                    <a:lumMod val="75000"/>
                    <a:lumOff val="25000"/>
                  </a:schemeClr>
                </a:solidFill>
                <a:latin typeface="+mn-lt"/>
                <a:ea typeface="微软雅黑"/>
              </a:rPr>
              <a:t>MessageBoxA</a:t>
            </a:r>
            <a:r>
              <a:rPr lang="zh-CN" altLang="en-US" sz="2000" kern="0" dirty="0">
                <a:solidFill>
                  <a:schemeClr val="tx1">
                    <a:lumMod val="75000"/>
                    <a:lumOff val="25000"/>
                  </a:schemeClr>
                </a:solidFill>
                <a:latin typeface="+mn-lt"/>
                <a:ea typeface="微软雅黑"/>
              </a:rPr>
              <a:t>在库中的偏移相加得到。可以使用</a:t>
            </a:r>
            <a:r>
              <a:rPr lang="en-US" altLang="zh-CN" sz="2000" kern="0" dirty="0">
                <a:solidFill>
                  <a:schemeClr val="tx1">
                    <a:lumMod val="75000"/>
                    <a:lumOff val="25000"/>
                  </a:schemeClr>
                </a:solidFill>
                <a:latin typeface="+mn-lt"/>
                <a:ea typeface="微软雅黑"/>
              </a:rPr>
              <a:t>VC6.0</a:t>
            </a:r>
            <a:r>
              <a:rPr lang="zh-CN" altLang="en-US" sz="2000" kern="0" dirty="0">
                <a:solidFill>
                  <a:schemeClr val="tx1">
                    <a:lumMod val="75000"/>
                    <a:lumOff val="25000"/>
                  </a:schemeClr>
                </a:solidFill>
                <a:latin typeface="+mn-lt"/>
                <a:ea typeface="微软雅黑"/>
              </a:rPr>
              <a:t>自带的小工具“</a:t>
            </a:r>
            <a:r>
              <a:rPr lang="en-US" altLang="zh-CN" sz="2000" kern="0" dirty="0">
                <a:solidFill>
                  <a:schemeClr val="tx1">
                    <a:lumMod val="75000"/>
                    <a:lumOff val="25000"/>
                  </a:schemeClr>
                </a:solidFill>
                <a:latin typeface="+mn-lt"/>
                <a:ea typeface="微软雅黑"/>
              </a:rPr>
              <a:t>Dependency Walker</a:t>
            </a:r>
            <a:r>
              <a:rPr lang="en-US" altLang="zh-CN" sz="2000" kern="0" dirty="0">
                <a:solidFill>
                  <a:schemeClr val="tx1">
                    <a:lumMod val="75000"/>
                    <a:lumOff val="25000"/>
                  </a:schemeClr>
                </a:solidFill>
                <a:latin typeface="+mj-ea"/>
                <a:ea typeface="+mj-ea"/>
              </a:rPr>
              <a:t>”</a:t>
            </a:r>
            <a:r>
              <a:rPr lang="zh-CN" altLang="en-US" sz="2000" kern="0" dirty="0">
                <a:solidFill>
                  <a:schemeClr val="tx1">
                    <a:lumMod val="75000"/>
                    <a:lumOff val="25000"/>
                  </a:schemeClr>
                </a:solidFill>
                <a:latin typeface="+mn-lt"/>
                <a:ea typeface="微软雅黑"/>
              </a:rPr>
              <a:t>获得这些信息，如下图所示。</a:t>
            </a:r>
            <a:endParaRPr kumimoji="0" sz="2000" b="0" i="0" u="none" strike="noStrike" kern="0" cap="none" spc="0" normalizeH="0" baseline="0" noProof="0" dirty="0">
              <a:ln>
                <a:noFill/>
              </a:ln>
              <a:solidFill>
                <a:schemeClr val="tx1">
                  <a:lumMod val="75000"/>
                  <a:lumOff val="25000"/>
                </a:schemeClr>
              </a:solidFill>
              <a:effectLst/>
              <a:uLnTx/>
              <a:uFillTx/>
              <a:latin typeface="+mn-lt"/>
              <a:ea typeface="微软雅黑"/>
            </a:endParaRPr>
          </a:p>
        </p:txBody>
      </p:sp>
      <p:pic>
        <p:nvPicPr>
          <p:cNvPr id="31" name="Picture 1">
            <a:extLst>
              <a:ext uri="{FF2B5EF4-FFF2-40B4-BE49-F238E27FC236}">
                <a16:creationId xmlns:a16="http://schemas.microsoft.com/office/drawing/2014/main" xmlns="" id="{D2AE3077-AAC1-4039-B6C2-90139D5DEA3D}"/>
              </a:ext>
            </a:extLst>
          </p:cNvPr>
          <p:cNvPicPr>
            <a:picLocks noChangeAspect="1" noChangeArrowheads="1"/>
          </p:cNvPicPr>
          <p:nvPr/>
        </p:nvPicPr>
        <p:blipFill>
          <a:blip r:embed="rId3"/>
          <a:srcRect/>
          <a:stretch>
            <a:fillRect/>
          </a:stretch>
        </p:blipFill>
        <p:spPr bwMode="auto">
          <a:xfrm>
            <a:off x="3044999" y="2896245"/>
            <a:ext cx="6674324" cy="3441880"/>
          </a:xfrm>
          <a:prstGeom prst="rect">
            <a:avLst/>
          </a:prstGeom>
          <a:noFill/>
          <a:ln w="9525">
            <a:noFill/>
            <a:miter lim="800000"/>
            <a:headEnd/>
            <a:tailEnd/>
          </a:ln>
        </p:spPr>
      </p:pic>
      <p:sp>
        <p:nvSpPr>
          <p:cNvPr id="32" name="矩形 31">
            <a:extLst>
              <a:ext uri="{FF2B5EF4-FFF2-40B4-BE49-F238E27FC236}">
                <a16:creationId xmlns:a16="http://schemas.microsoft.com/office/drawing/2014/main" xmlns="" id="{B1B6581F-5A67-46A8-B9AF-01F8B38F5B23}"/>
              </a:ext>
            </a:extLst>
          </p:cNvPr>
          <p:cNvSpPr/>
          <p:nvPr/>
        </p:nvSpPr>
        <p:spPr>
          <a:xfrm>
            <a:off x="8021654" y="4761876"/>
            <a:ext cx="565343" cy="1130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xmlns="" id="{2DDFC48E-AACA-41E2-AE59-E8722479C807}"/>
              </a:ext>
            </a:extLst>
          </p:cNvPr>
          <p:cNvSpPr/>
          <p:nvPr/>
        </p:nvSpPr>
        <p:spPr>
          <a:xfrm>
            <a:off x="6890969" y="5892561"/>
            <a:ext cx="565343" cy="1696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xmlns="" id="{A904A1C0-7ABA-41A3-9EFB-4D822D6C5F82}"/>
              </a:ext>
            </a:extLst>
          </p:cNvPr>
          <p:cNvSpPr txBox="1"/>
          <p:nvPr/>
        </p:nvSpPr>
        <p:spPr>
          <a:xfrm>
            <a:off x="9604614" y="4874944"/>
            <a:ext cx="1118385" cy="289967"/>
          </a:xfrm>
          <a:prstGeom prst="rect">
            <a:avLst/>
          </a:prstGeom>
          <a:noFill/>
        </p:spPr>
        <p:txBody>
          <a:bodyPr wrap="none" rtlCol="0">
            <a:spAutoFit/>
          </a:bodyPr>
          <a:lstStyle/>
          <a:p>
            <a:r>
              <a:rPr lang="en-US" altLang="zh-CN" dirty="0">
                <a:solidFill>
                  <a:srgbClr val="FF0000"/>
                </a:solidFill>
              </a:rPr>
              <a:t>0x 77D507EA</a:t>
            </a:r>
            <a:endParaRPr lang="zh-CN" altLang="en-US" dirty="0">
              <a:solidFill>
                <a:srgbClr val="FF0000"/>
              </a:solidFill>
            </a:endParaRPr>
          </a:p>
        </p:txBody>
      </p:sp>
    </p:spTree>
    <p:extLst>
      <p:ext uri="{BB962C8B-B14F-4D97-AF65-F5344CB8AC3E}">
        <p14:creationId xmlns:p14="http://schemas.microsoft.com/office/powerpoint/2010/main" val="249247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500"/>
                            </p:stCondLst>
                            <p:childTnLst>
                              <p:par>
                                <p:cTn id="29" presetID="26" presetClass="emph" presetSubtype="0" repeatCount="2000" fill="hold" grpId="1" nodeType="afterEffect">
                                  <p:stCondLst>
                                    <p:cond delay="0"/>
                                  </p:stCondLst>
                                  <p:childTnLst>
                                    <p:animEffect transition="out" filter="fade">
                                      <p:cBhvr>
                                        <p:cTn id="30" dur="500" tmFilter="0, 0; .2, .5; .8, .5; 1, 0"/>
                                        <p:tgtEl>
                                          <p:spTgt spid="32"/>
                                        </p:tgtEl>
                                      </p:cBhvr>
                                    </p:animEffect>
                                    <p:animScale>
                                      <p:cBhvr>
                                        <p:cTn id="31" dur="250" autoRev="1" fill="hold"/>
                                        <p:tgtEl>
                                          <p:spTgt spid="32"/>
                                        </p:tgtEl>
                                      </p:cBhvr>
                                      <p:by x="105000" y="105000"/>
                                    </p:animScale>
                                  </p:childTnLst>
                                </p:cTn>
                              </p:par>
                              <p:par>
                                <p:cTn id="32" presetID="26" presetClass="emph" presetSubtype="0" repeatCount="2000" fill="hold" grpId="1" nodeType="withEffect">
                                  <p:stCondLst>
                                    <p:cond delay="0"/>
                                  </p:stCondLst>
                                  <p:childTnLst>
                                    <p:animEffect transition="out" filter="fade">
                                      <p:cBhvr>
                                        <p:cTn id="33" dur="500" tmFilter="0, 0; .2, .5; .8, .5; 1, 0"/>
                                        <p:tgtEl>
                                          <p:spTgt spid="33"/>
                                        </p:tgtEl>
                                      </p:cBhvr>
                                    </p:animEffect>
                                    <p:animScale>
                                      <p:cBhvr>
                                        <p:cTn id="34" dur="250" autoRev="1" fill="hold"/>
                                        <p:tgtEl>
                                          <p:spTgt spid="33"/>
                                        </p:tgtEl>
                                      </p:cBhvr>
                                      <p:by x="105000" y="105000"/>
                                    </p:animScale>
                                  </p:childTnLst>
                                </p:cTn>
                              </p:par>
                              <p:par>
                                <p:cTn id="35" presetID="26" presetClass="emph" presetSubtype="0" repeatCount="2000" fill="hold" grpId="1" nodeType="withEffect">
                                  <p:stCondLst>
                                    <p:cond delay="0"/>
                                  </p:stCondLst>
                                  <p:childTnLst>
                                    <p:animEffect transition="out" filter="fade">
                                      <p:cBhvr>
                                        <p:cTn id="36" dur="500" tmFilter="0, 0; .2, .5; .8, .5; 1, 0"/>
                                        <p:tgtEl>
                                          <p:spTgt spid="34"/>
                                        </p:tgtEl>
                                      </p:cBhvr>
                                    </p:animEffect>
                                    <p:animScale>
                                      <p:cBhvr>
                                        <p:cTn id="37"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2" grpId="1" animBg="1"/>
      <p:bldP spid="33" grpId="0" animBg="1"/>
      <p:bldP spid="33" grpId="1" animBg="1"/>
      <p:bldP spid="34" grpId="0"/>
      <p:bldP spid="3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56D10B41-3824-4948-AFA3-7256B2F988D2}"/>
              </a:ext>
            </a:extLst>
          </p:cNvPr>
          <p:cNvGrpSpPr/>
          <p:nvPr/>
        </p:nvGrpSpPr>
        <p:grpSpPr>
          <a:xfrm>
            <a:off x="4269135" y="837929"/>
            <a:ext cx="4320480" cy="474140"/>
            <a:chOff x="4269135" y="837929"/>
            <a:chExt cx="4320480" cy="474140"/>
          </a:xfrm>
        </p:grpSpPr>
        <p:cxnSp>
          <p:nvCxnSpPr>
            <p:cNvPr id="20" name="íślíḋè-Straight Connector 13">
              <a:extLst>
                <a:ext uri="{FF2B5EF4-FFF2-40B4-BE49-F238E27FC236}">
                  <a16:creationId xmlns:a16="http://schemas.microsoft.com/office/drawing/2014/main" xmlns="" id="{6978420B-79F3-4824-8BD4-CFA1BB7B5C73}"/>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CBED80BB-7341-4959-B54E-74E2D8E3677B}"/>
                </a:ext>
              </a:extLst>
            </p:cNvPr>
            <p:cNvSpPr/>
            <p:nvPr/>
          </p:nvSpPr>
          <p:spPr>
            <a:xfrm>
              <a:off x="4644271" y="837929"/>
              <a:ext cx="357020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编写函数调用的汇编代码</a:t>
              </a:r>
            </a:p>
          </p:txBody>
        </p:sp>
      </p:grpSp>
      <p:sp>
        <p:nvSpPr>
          <p:cNvPr id="30" name="íṡľíḍè-Rectangle 17">
            <a:extLst>
              <a:ext uri="{FF2B5EF4-FFF2-40B4-BE49-F238E27FC236}">
                <a16:creationId xmlns:a16="http://schemas.microsoft.com/office/drawing/2014/main" xmlns="" id="{A58EC0BB-00B1-4187-AF63-CB46D6082565}"/>
              </a:ext>
            </a:extLst>
          </p:cNvPr>
          <p:cNvSpPr/>
          <p:nvPr/>
        </p:nvSpPr>
        <p:spPr>
          <a:xfrm>
            <a:off x="740743" y="1312069"/>
            <a:ext cx="11377264" cy="72938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0050A3"/>
                </a:solidFill>
                <a:latin typeface="+mn-lt"/>
                <a:ea typeface="微软雅黑"/>
              </a:rPr>
              <a:t>编写函数调用的汇编代码</a:t>
            </a:r>
            <a:r>
              <a:rPr lang="zh-CN" altLang="en-US" sz="2000" kern="0" dirty="0">
                <a:solidFill>
                  <a:schemeClr val="tx1">
                    <a:lumMod val="75000"/>
                    <a:lumOff val="25000"/>
                  </a:schemeClr>
                </a:solidFill>
                <a:latin typeface="+mn-lt"/>
                <a:ea typeface="微软雅黑"/>
              </a:rPr>
              <a:t>：先把字符串“</a:t>
            </a:r>
            <a:r>
              <a:rPr lang="en-US" altLang="zh-CN" sz="2000" kern="0" dirty="0" err="1">
                <a:solidFill>
                  <a:schemeClr val="tx1">
                    <a:lumMod val="75000"/>
                    <a:lumOff val="25000"/>
                  </a:schemeClr>
                </a:solidFill>
                <a:latin typeface="+mn-lt"/>
                <a:ea typeface="微软雅黑"/>
              </a:rPr>
              <a:t>westwest</a:t>
            </a:r>
            <a:r>
              <a:rPr lang="en-US" altLang="zh-CN" sz="2000" kern="0" dirty="0">
                <a:solidFill>
                  <a:schemeClr val="tx1">
                    <a:lumMod val="75000"/>
                    <a:lumOff val="25000"/>
                  </a:schemeClr>
                </a:solidFill>
                <a:latin typeface="+mn-lt"/>
                <a:ea typeface="微软雅黑"/>
              </a:rPr>
              <a:t>”</a:t>
            </a:r>
            <a:r>
              <a:rPr lang="zh-CN" altLang="en-US" sz="2000" kern="0" dirty="0">
                <a:solidFill>
                  <a:schemeClr val="tx1">
                    <a:lumMod val="75000"/>
                    <a:lumOff val="25000"/>
                  </a:schemeClr>
                </a:solidFill>
                <a:latin typeface="+mn-lt"/>
                <a:ea typeface="微软雅黑"/>
              </a:rPr>
              <a:t>压入栈区，消息框的文本和标题都显示为“</a:t>
            </a:r>
            <a:r>
              <a:rPr lang="en-US" altLang="zh-CN" sz="2000" kern="0" dirty="0" err="1">
                <a:solidFill>
                  <a:schemeClr val="tx1">
                    <a:lumMod val="75000"/>
                    <a:lumOff val="25000"/>
                  </a:schemeClr>
                </a:solidFill>
                <a:latin typeface="+mn-lt"/>
                <a:ea typeface="微软雅黑"/>
              </a:rPr>
              <a:t>westwest</a:t>
            </a:r>
            <a:r>
              <a:rPr lang="en-US" altLang="zh-CN" sz="2000" kern="0" dirty="0">
                <a:solidFill>
                  <a:schemeClr val="tx1">
                    <a:lumMod val="75000"/>
                    <a:lumOff val="25000"/>
                  </a:schemeClr>
                </a:solidFill>
                <a:latin typeface="+mn-lt"/>
                <a:ea typeface="微软雅黑"/>
              </a:rPr>
              <a:t>”</a:t>
            </a:r>
            <a:r>
              <a:rPr lang="zh-CN" altLang="en-US" sz="2000" kern="0" dirty="0">
                <a:solidFill>
                  <a:schemeClr val="tx1">
                    <a:lumMod val="75000"/>
                    <a:lumOff val="25000"/>
                  </a:schemeClr>
                </a:solidFill>
                <a:latin typeface="+mn-lt"/>
                <a:ea typeface="微软雅黑"/>
              </a:rPr>
              <a:t>，只要重复压入指向这个字符串的指针即可；第</a:t>
            </a:r>
            <a:r>
              <a:rPr lang="en-US" altLang="zh-CN" sz="2000" kern="0" dirty="0">
                <a:solidFill>
                  <a:schemeClr val="tx1">
                    <a:lumMod val="75000"/>
                    <a:lumOff val="25000"/>
                  </a:schemeClr>
                </a:solidFill>
                <a:latin typeface="+mn-lt"/>
                <a:ea typeface="微软雅黑"/>
              </a:rPr>
              <a:t>1</a:t>
            </a:r>
            <a:r>
              <a:rPr lang="zh-CN" altLang="en-US" sz="2000" kern="0" dirty="0">
                <a:solidFill>
                  <a:schemeClr val="tx1">
                    <a:lumMod val="75000"/>
                    <a:lumOff val="25000"/>
                  </a:schemeClr>
                </a:solidFill>
                <a:latin typeface="+mn-lt"/>
                <a:ea typeface="微软雅黑"/>
              </a:rPr>
              <a:t>个和第</a:t>
            </a:r>
            <a:r>
              <a:rPr lang="en-US" altLang="zh-CN" sz="2000" kern="0" dirty="0">
                <a:solidFill>
                  <a:schemeClr val="tx1">
                    <a:lumMod val="75000"/>
                    <a:lumOff val="25000"/>
                  </a:schemeClr>
                </a:solidFill>
                <a:latin typeface="+mn-lt"/>
                <a:ea typeface="微软雅黑"/>
              </a:rPr>
              <a:t>4</a:t>
            </a:r>
            <a:r>
              <a:rPr lang="zh-CN" altLang="en-US" sz="2000" kern="0" dirty="0">
                <a:solidFill>
                  <a:schemeClr val="tx1">
                    <a:lumMod val="75000"/>
                    <a:lumOff val="25000"/>
                  </a:schemeClr>
                </a:solidFill>
                <a:latin typeface="+mn-lt"/>
                <a:ea typeface="微软雅黑"/>
              </a:rPr>
              <a:t>个参数这里都将设置为</a:t>
            </a:r>
            <a:r>
              <a:rPr lang="en-US" altLang="zh-CN" sz="2000" kern="0" dirty="0">
                <a:solidFill>
                  <a:schemeClr val="tx1">
                    <a:lumMod val="75000"/>
                    <a:lumOff val="25000"/>
                  </a:schemeClr>
                </a:solidFill>
                <a:latin typeface="+mn-lt"/>
                <a:ea typeface="微软雅黑"/>
              </a:rPr>
              <a:t>NULL</a:t>
            </a:r>
            <a:r>
              <a:rPr lang="zh-CN" altLang="en-US" sz="2000" kern="0" dirty="0">
                <a:solidFill>
                  <a:schemeClr val="tx1">
                    <a:lumMod val="75000"/>
                    <a:lumOff val="25000"/>
                  </a:schemeClr>
                </a:solidFill>
                <a:latin typeface="+mn-lt"/>
                <a:ea typeface="微软雅黑"/>
              </a:rPr>
              <a:t>。</a:t>
            </a:r>
          </a:p>
        </p:txBody>
      </p:sp>
      <p:graphicFrame>
        <p:nvGraphicFramePr>
          <p:cNvPr id="12" name="表格 11">
            <a:extLst>
              <a:ext uri="{FF2B5EF4-FFF2-40B4-BE49-F238E27FC236}">
                <a16:creationId xmlns:a16="http://schemas.microsoft.com/office/drawing/2014/main" xmlns="" id="{FFAB6920-121A-4245-9F16-80A2AFD8223C}"/>
              </a:ext>
            </a:extLst>
          </p:cNvPr>
          <p:cNvGraphicFramePr>
            <a:graphicFrameLocks noGrp="1"/>
          </p:cNvGraphicFramePr>
          <p:nvPr>
            <p:extLst>
              <p:ext uri="{D42A27DB-BD31-4B8C-83A1-F6EECF244321}">
                <p14:modId xmlns:p14="http://schemas.microsoft.com/office/powerpoint/2010/main" val="3876198721"/>
              </p:ext>
            </p:extLst>
          </p:nvPr>
        </p:nvGraphicFramePr>
        <p:xfrm>
          <a:off x="740743" y="2248173"/>
          <a:ext cx="11377264" cy="4434716"/>
        </p:xfrm>
        <a:graphic>
          <a:graphicData uri="http://schemas.openxmlformats.org/drawingml/2006/table">
            <a:tbl>
              <a:tblPr/>
              <a:tblGrid>
                <a:gridCol w="2304256">
                  <a:extLst>
                    <a:ext uri="{9D8B030D-6E8A-4147-A177-3AD203B41FA5}">
                      <a16:colId xmlns:a16="http://schemas.microsoft.com/office/drawing/2014/main" xmlns="" val="20000"/>
                    </a:ext>
                  </a:extLst>
                </a:gridCol>
                <a:gridCol w="2808312">
                  <a:extLst>
                    <a:ext uri="{9D8B030D-6E8A-4147-A177-3AD203B41FA5}">
                      <a16:colId xmlns:a16="http://schemas.microsoft.com/office/drawing/2014/main" xmlns="" val="20001"/>
                    </a:ext>
                  </a:extLst>
                </a:gridCol>
                <a:gridCol w="6264696">
                  <a:extLst>
                    <a:ext uri="{9D8B030D-6E8A-4147-A177-3AD203B41FA5}">
                      <a16:colId xmlns:a16="http://schemas.microsoft.com/office/drawing/2014/main" xmlns="" val="20002"/>
                    </a:ext>
                  </a:extLst>
                </a:gridCol>
              </a:tblGrid>
              <a:tr h="327940">
                <a:tc>
                  <a:txBody>
                    <a:bodyPr/>
                    <a:lstStyle/>
                    <a:p>
                      <a:pPr algn="just">
                        <a:lnSpc>
                          <a:spcPct val="125000"/>
                        </a:lnSpc>
                        <a:spcAft>
                          <a:spcPts val="0"/>
                        </a:spcAft>
                      </a:pPr>
                      <a:r>
                        <a:rPr lang="zh-CN" sz="1800" kern="100" dirty="0">
                          <a:latin typeface="Times New Roman"/>
                          <a:ea typeface="宋体"/>
                          <a:cs typeface="Times New Roman"/>
                        </a:rPr>
                        <a:t>机器代码（十六进制）</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汇编指令</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注释</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06077">
                <a:tc>
                  <a:txBody>
                    <a:bodyPr/>
                    <a:lstStyle/>
                    <a:p>
                      <a:pPr algn="just">
                        <a:lnSpc>
                          <a:spcPct val="125000"/>
                        </a:lnSpc>
                        <a:spcAft>
                          <a:spcPts val="0"/>
                        </a:spcAft>
                      </a:pPr>
                      <a:r>
                        <a:rPr lang="en-US" sz="1800" kern="100" dirty="0">
                          <a:latin typeface="Times New Roman"/>
                          <a:ea typeface="宋体"/>
                          <a:cs typeface="Times New Roman"/>
                        </a:rPr>
                        <a:t>33 DB</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XOR  EBX,EBX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将</a:t>
                      </a:r>
                      <a:r>
                        <a:rPr lang="en-US" sz="1800" kern="100">
                          <a:latin typeface="Times New Roman"/>
                          <a:ea typeface="宋体"/>
                          <a:cs typeface="Times New Roman"/>
                        </a:rPr>
                        <a:t>EBX</a:t>
                      </a:r>
                      <a:r>
                        <a:rPr lang="zh-CN" sz="1800" kern="100">
                          <a:latin typeface="Times New Roman"/>
                          <a:ea typeface="宋体"/>
                          <a:cs typeface="Times New Roman"/>
                        </a:rPr>
                        <a:t>的值设置为</a:t>
                      </a:r>
                      <a:r>
                        <a:rPr lang="en-US" sz="1800" kern="100">
                          <a:latin typeface="Times New Roman"/>
                          <a:ea typeface="宋体"/>
                          <a:cs typeface="Times New Roman"/>
                        </a:rPr>
                        <a:t>0</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06077">
                <a:tc>
                  <a:txBody>
                    <a:bodyPr/>
                    <a:lstStyle/>
                    <a:p>
                      <a:pPr algn="just">
                        <a:lnSpc>
                          <a:spcPct val="125000"/>
                        </a:lnSpc>
                        <a:spcAft>
                          <a:spcPts val="0"/>
                        </a:spcAft>
                      </a:pPr>
                      <a:r>
                        <a:rPr lang="en-US" sz="1800" kern="100">
                          <a:latin typeface="Times New Roman"/>
                          <a:ea typeface="宋体"/>
                          <a:cs typeface="Times New Roman"/>
                        </a:rPr>
                        <a:t>53</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dirty="0">
                          <a:latin typeface="Times New Roman"/>
                          <a:ea typeface="宋体"/>
                          <a:cs typeface="Times New Roman"/>
                        </a:rPr>
                        <a:t>PUSH  EBX</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将</a:t>
                      </a:r>
                      <a:r>
                        <a:rPr lang="en-US" sz="1800" kern="100">
                          <a:latin typeface="Times New Roman"/>
                          <a:ea typeface="宋体"/>
                          <a:cs typeface="Times New Roman"/>
                        </a:rPr>
                        <a:t>EBX</a:t>
                      </a:r>
                      <a:r>
                        <a:rPr lang="zh-CN" sz="1800" kern="100">
                          <a:latin typeface="Times New Roman"/>
                          <a:ea typeface="宋体"/>
                          <a:cs typeface="Times New Roman"/>
                        </a:rPr>
                        <a:t>的值入栈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06077">
                <a:tc>
                  <a:txBody>
                    <a:bodyPr/>
                    <a:lstStyle/>
                    <a:p>
                      <a:pPr algn="just">
                        <a:lnSpc>
                          <a:spcPct val="125000"/>
                        </a:lnSpc>
                        <a:spcAft>
                          <a:spcPts val="0"/>
                        </a:spcAft>
                      </a:pPr>
                      <a:r>
                        <a:rPr lang="en-US" sz="1800" kern="100" dirty="0">
                          <a:latin typeface="Times New Roman"/>
                          <a:ea typeface="宋体"/>
                          <a:cs typeface="Times New Roman"/>
                        </a:rPr>
                        <a:t>68 77 65 73 74</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74736577</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将字符串</a:t>
                      </a:r>
                      <a:r>
                        <a:rPr lang="en-US" sz="1800" kern="100">
                          <a:latin typeface="Times New Roman"/>
                          <a:ea typeface="宋体"/>
                          <a:cs typeface="Times New Roman"/>
                        </a:rPr>
                        <a:t>west</a:t>
                      </a:r>
                      <a:r>
                        <a:rPr lang="zh-CN" sz="1800" kern="100">
                          <a:latin typeface="Times New Roman"/>
                          <a:ea typeface="宋体"/>
                          <a:cs typeface="Times New Roman"/>
                        </a:rPr>
                        <a:t>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06077">
                <a:tc>
                  <a:txBody>
                    <a:bodyPr/>
                    <a:lstStyle/>
                    <a:p>
                      <a:pPr algn="just">
                        <a:lnSpc>
                          <a:spcPct val="125000"/>
                        </a:lnSpc>
                        <a:spcAft>
                          <a:spcPts val="0"/>
                        </a:spcAft>
                      </a:pPr>
                      <a:r>
                        <a:rPr lang="en-US" sz="1800" kern="100">
                          <a:latin typeface="Times New Roman"/>
                          <a:ea typeface="宋体"/>
                          <a:cs typeface="Times New Roman"/>
                        </a:rPr>
                        <a:t>68 77 65 73 74</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74736577</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将字符串</a:t>
                      </a:r>
                      <a:r>
                        <a:rPr lang="en-US" sz="1800" kern="100">
                          <a:latin typeface="Times New Roman"/>
                          <a:ea typeface="宋体"/>
                          <a:cs typeface="Times New Roman"/>
                        </a:rPr>
                        <a:t>west</a:t>
                      </a:r>
                      <a:r>
                        <a:rPr lang="zh-CN" sz="1800" kern="100">
                          <a:latin typeface="Times New Roman"/>
                          <a:ea typeface="宋体"/>
                          <a:cs typeface="Times New Roman"/>
                        </a:rPr>
                        <a:t>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12154">
                <a:tc>
                  <a:txBody>
                    <a:bodyPr/>
                    <a:lstStyle/>
                    <a:p>
                      <a:pPr algn="just">
                        <a:lnSpc>
                          <a:spcPct val="125000"/>
                        </a:lnSpc>
                        <a:spcAft>
                          <a:spcPts val="0"/>
                        </a:spcAft>
                      </a:pPr>
                      <a:r>
                        <a:rPr lang="en-US" sz="1800" kern="100" dirty="0">
                          <a:latin typeface="Times New Roman"/>
                          <a:ea typeface="宋体"/>
                          <a:cs typeface="Times New Roman"/>
                        </a:rPr>
                        <a:t>8B C4</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dirty="0">
                          <a:latin typeface="Times New Roman"/>
                          <a:ea typeface="宋体"/>
                          <a:cs typeface="Times New Roman"/>
                        </a:rPr>
                        <a:t>MOV  EAX,ESP</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将栈顶指针存入</a:t>
                      </a:r>
                      <a:r>
                        <a:rPr lang="en-US" sz="1800" kern="100" dirty="0">
                          <a:latin typeface="Times New Roman"/>
                          <a:ea typeface="宋体"/>
                          <a:cs typeface="Times New Roman"/>
                        </a:rPr>
                        <a:t>EAX</a:t>
                      </a:r>
                      <a:r>
                        <a:rPr lang="zh-CN" sz="1800" kern="100" dirty="0">
                          <a:latin typeface="Times New Roman"/>
                          <a:ea typeface="宋体"/>
                          <a:cs typeface="Times New Roman"/>
                        </a:rPr>
                        <a:t>（栈顶指针的值就是字符串的首地址）</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06077">
                <a:tc>
                  <a:txBody>
                    <a:bodyPr/>
                    <a:lstStyle/>
                    <a:p>
                      <a:pPr algn="just">
                        <a:lnSpc>
                          <a:spcPct val="125000"/>
                        </a:lnSpc>
                        <a:spcAft>
                          <a:spcPts val="0"/>
                        </a:spcAft>
                      </a:pPr>
                      <a:r>
                        <a:rPr lang="en-US" sz="1800" kern="100">
                          <a:latin typeface="Times New Roman"/>
                          <a:ea typeface="宋体"/>
                          <a:cs typeface="Times New Roman"/>
                        </a:rPr>
                        <a:t>53</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EBX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入栈</a:t>
                      </a:r>
                      <a:r>
                        <a:rPr lang="en-US" sz="1800" kern="100" dirty="0" err="1">
                          <a:latin typeface="Times New Roman"/>
                          <a:ea typeface="宋体"/>
                          <a:cs typeface="Times New Roman"/>
                        </a:rPr>
                        <a:t>Messagebox</a:t>
                      </a:r>
                      <a:r>
                        <a:rPr lang="zh-CN" sz="1800" kern="100" dirty="0">
                          <a:latin typeface="Times New Roman"/>
                          <a:ea typeface="宋体"/>
                          <a:cs typeface="Times New Roman"/>
                        </a:rPr>
                        <a:t>的参数</a:t>
                      </a:r>
                      <a:r>
                        <a:rPr lang="en-US" sz="1800" kern="100" dirty="0">
                          <a:latin typeface="Times New Roman"/>
                          <a:ea typeface="宋体"/>
                          <a:cs typeface="Times New Roman"/>
                        </a:rPr>
                        <a:t>-</a:t>
                      </a:r>
                      <a:r>
                        <a:rPr lang="zh-CN" sz="1800" kern="100" dirty="0">
                          <a:latin typeface="Times New Roman"/>
                          <a:ea typeface="宋体"/>
                          <a:cs typeface="Times New Roman"/>
                        </a:rPr>
                        <a:t>类型</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06077">
                <a:tc>
                  <a:txBody>
                    <a:bodyPr/>
                    <a:lstStyle/>
                    <a:p>
                      <a:pPr algn="just">
                        <a:lnSpc>
                          <a:spcPct val="125000"/>
                        </a:lnSpc>
                        <a:spcAft>
                          <a:spcPts val="0"/>
                        </a:spcAft>
                      </a:pPr>
                      <a:r>
                        <a:rPr lang="en-US" sz="1800" kern="100">
                          <a:latin typeface="Times New Roman"/>
                          <a:ea typeface="宋体"/>
                          <a:cs typeface="Times New Roman"/>
                        </a:rPr>
                        <a:t>50</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EAX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入栈</a:t>
                      </a:r>
                      <a:r>
                        <a:rPr lang="en-US" sz="1800" kern="100" dirty="0" err="1">
                          <a:latin typeface="Times New Roman"/>
                          <a:ea typeface="宋体"/>
                          <a:cs typeface="Times New Roman"/>
                        </a:rPr>
                        <a:t>Messagebox</a:t>
                      </a:r>
                      <a:r>
                        <a:rPr lang="zh-CN" sz="1800" kern="100" dirty="0">
                          <a:latin typeface="Times New Roman"/>
                          <a:ea typeface="宋体"/>
                          <a:cs typeface="Times New Roman"/>
                        </a:rPr>
                        <a:t>的参数</a:t>
                      </a:r>
                      <a:r>
                        <a:rPr lang="en-US" sz="1800" kern="100" dirty="0">
                          <a:latin typeface="Times New Roman"/>
                          <a:ea typeface="宋体"/>
                          <a:cs typeface="Times New Roman"/>
                        </a:rPr>
                        <a:t>-</a:t>
                      </a:r>
                      <a:r>
                        <a:rPr lang="zh-CN" sz="1800" kern="100" dirty="0">
                          <a:latin typeface="Times New Roman"/>
                          <a:ea typeface="宋体"/>
                          <a:cs typeface="Times New Roman"/>
                        </a:rPr>
                        <a:t>标题</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06077">
                <a:tc>
                  <a:txBody>
                    <a:bodyPr/>
                    <a:lstStyle/>
                    <a:p>
                      <a:pPr algn="just">
                        <a:lnSpc>
                          <a:spcPct val="125000"/>
                        </a:lnSpc>
                        <a:spcAft>
                          <a:spcPts val="0"/>
                        </a:spcAft>
                      </a:pPr>
                      <a:r>
                        <a:rPr lang="en-US" sz="1800" kern="100">
                          <a:latin typeface="Times New Roman"/>
                          <a:ea typeface="宋体"/>
                          <a:cs typeface="Times New Roman"/>
                        </a:rPr>
                        <a:t>50</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EAX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入栈</a:t>
                      </a:r>
                      <a:r>
                        <a:rPr lang="en-US" sz="1800" kern="100" dirty="0" err="1">
                          <a:latin typeface="Times New Roman"/>
                          <a:ea typeface="宋体"/>
                          <a:cs typeface="Times New Roman"/>
                        </a:rPr>
                        <a:t>Messagebox</a:t>
                      </a:r>
                      <a:r>
                        <a:rPr lang="zh-CN" sz="1800" kern="100" dirty="0">
                          <a:latin typeface="Times New Roman"/>
                          <a:ea typeface="宋体"/>
                          <a:cs typeface="Times New Roman"/>
                        </a:rPr>
                        <a:t>的参数</a:t>
                      </a:r>
                      <a:r>
                        <a:rPr lang="en-US" sz="1800" kern="100" dirty="0">
                          <a:latin typeface="Times New Roman"/>
                          <a:ea typeface="宋体"/>
                          <a:cs typeface="Times New Roman"/>
                        </a:rPr>
                        <a:t>-</a:t>
                      </a:r>
                      <a:r>
                        <a:rPr lang="zh-CN" sz="1800" kern="100" dirty="0">
                          <a:latin typeface="Times New Roman"/>
                          <a:ea typeface="宋体"/>
                          <a:cs typeface="Times New Roman"/>
                        </a:rPr>
                        <a:t>消息</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06077">
                <a:tc>
                  <a:txBody>
                    <a:bodyPr/>
                    <a:lstStyle/>
                    <a:p>
                      <a:pPr algn="just">
                        <a:lnSpc>
                          <a:spcPct val="125000"/>
                        </a:lnSpc>
                        <a:spcAft>
                          <a:spcPts val="0"/>
                        </a:spcAft>
                      </a:pPr>
                      <a:r>
                        <a:rPr lang="en-US" sz="1800" kern="100">
                          <a:latin typeface="Times New Roman"/>
                          <a:ea typeface="宋体"/>
                          <a:cs typeface="Times New Roman"/>
                        </a:rPr>
                        <a:t>53</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EBX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入栈</a:t>
                      </a:r>
                      <a:r>
                        <a:rPr lang="en-US" sz="1800" kern="100" dirty="0" err="1">
                          <a:latin typeface="Times New Roman"/>
                          <a:ea typeface="宋体"/>
                          <a:cs typeface="Times New Roman"/>
                        </a:rPr>
                        <a:t>Messagebox</a:t>
                      </a:r>
                      <a:r>
                        <a:rPr lang="zh-CN" sz="1800" kern="100" dirty="0">
                          <a:latin typeface="Times New Roman"/>
                          <a:ea typeface="宋体"/>
                          <a:cs typeface="Times New Roman"/>
                        </a:rPr>
                        <a:t>的参数</a:t>
                      </a:r>
                      <a:r>
                        <a:rPr lang="en-US" sz="1800" kern="100" dirty="0">
                          <a:latin typeface="Times New Roman"/>
                          <a:ea typeface="宋体"/>
                          <a:cs typeface="Times New Roman"/>
                        </a:rPr>
                        <a:t>-</a:t>
                      </a:r>
                      <a:r>
                        <a:rPr lang="zh-CN" sz="1800" kern="100" dirty="0">
                          <a:latin typeface="Times New Roman"/>
                          <a:ea typeface="宋体"/>
                          <a:cs typeface="Times New Roman"/>
                        </a:rPr>
                        <a:t>句柄</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06077">
                <a:tc>
                  <a:txBody>
                    <a:bodyPr/>
                    <a:lstStyle/>
                    <a:p>
                      <a:pPr algn="just">
                        <a:lnSpc>
                          <a:spcPct val="125000"/>
                        </a:lnSpc>
                        <a:spcAft>
                          <a:spcPts val="0"/>
                        </a:spcAft>
                      </a:pPr>
                      <a:r>
                        <a:rPr lang="en-US" sz="1800" kern="100">
                          <a:latin typeface="Times New Roman"/>
                          <a:ea typeface="宋体"/>
                          <a:cs typeface="Times New Roman"/>
                        </a:rPr>
                        <a:t>B8 EA 07 D5 77</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MOV EAX, 0x77D507EA</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800" kern="100">
                          <a:latin typeface="Times New Roman"/>
                          <a:ea typeface="宋体"/>
                          <a:cs typeface="Times New Roman"/>
                        </a:rPr>
                        <a:t>调用</a:t>
                      </a:r>
                      <a:r>
                        <a:rPr lang="en-US" sz="1800" kern="100">
                          <a:latin typeface="Times New Roman"/>
                          <a:ea typeface="宋体"/>
                          <a:cs typeface="Times New Roman"/>
                        </a:rPr>
                        <a:t>MessageBoxA</a:t>
                      </a:r>
                      <a:r>
                        <a:rPr lang="zh-CN" sz="1800" kern="100">
                          <a:latin typeface="Times New Roman"/>
                          <a:ea typeface="宋体"/>
                          <a:cs typeface="Times New Roman"/>
                        </a:rPr>
                        <a:t>函数，注意，每个机器的该函数的入口地址不同，请按实际值写入。</a:t>
                      </a:r>
                    </a:p>
                  </a:txBody>
                  <a:tcPr marL="75298" marR="75298" marT="37649" marB="376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697701">
                <a:tc>
                  <a:txBody>
                    <a:bodyPr/>
                    <a:lstStyle/>
                    <a:p>
                      <a:pPr algn="just">
                        <a:lnSpc>
                          <a:spcPct val="125000"/>
                        </a:lnSpc>
                        <a:spcAft>
                          <a:spcPts val="0"/>
                        </a:spcAft>
                      </a:pPr>
                      <a:r>
                        <a:rPr lang="en-US" sz="1800" kern="100" dirty="0">
                          <a:latin typeface="Times New Roman"/>
                          <a:ea typeface="宋体"/>
                          <a:cs typeface="Times New Roman"/>
                        </a:rPr>
                        <a:t>FF D0</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dirty="0">
                          <a:latin typeface="Times New Roman"/>
                          <a:ea typeface="宋体"/>
                          <a:cs typeface="Times New Roman"/>
                        </a:rPr>
                        <a:t>CALL EAX</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24790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íṡľíḍè-Rectangle 17">
            <a:extLst>
              <a:ext uri="{FF2B5EF4-FFF2-40B4-BE49-F238E27FC236}">
                <a16:creationId xmlns:a16="http://schemas.microsoft.com/office/drawing/2014/main" xmlns="" id="{A58EC0BB-00B1-4187-AF63-CB46D6082565}"/>
              </a:ext>
            </a:extLst>
          </p:cNvPr>
          <p:cNvSpPr/>
          <p:nvPr/>
        </p:nvSpPr>
        <p:spPr>
          <a:xfrm>
            <a:off x="1000116" y="952029"/>
            <a:ext cx="10729192" cy="286490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kern="0" dirty="0">
                <a:latin typeface="+mn-lt"/>
                <a:ea typeface="微软雅黑"/>
              </a:rPr>
              <a:t>得到的</a:t>
            </a:r>
            <a:r>
              <a:rPr lang="en-US" altLang="zh-CN" sz="2400" kern="0" dirty="0">
                <a:latin typeface="+mn-lt"/>
                <a:ea typeface="微软雅黑"/>
              </a:rPr>
              <a:t>shellcode</a:t>
            </a:r>
            <a:r>
              <a:rPr lang="zh-CN" altLang="en-US" sz="2400" kern="0" dirty="0">
                <a:latin typeface="+mn-lt"/>
                <a:ea typeface="微软雅黑"/>
              </a:rPr>
              <a:t>为：</a:t>
            </a:r>
            <a:r>
              <a:rPr lang="en-US" altLang="zh-CN" sz="2400" kern="0" dirty="0">
                <a:latin typeface="+mn-lt"/>
                <a:ea typeface="微软雅黑"/>
              </a:rPr>
              <a:t>33 DB 53 68 77 65 73 74 68 77 65 73 74 8B C4 53 50 50 53 B8 EA 07 D5 77 FF D0</a:t>
            </a:r>
            <a:r>
              <a:rPr lang="zh-CN" altLang="en-US" sz="2400" kern="0" dirty="0">
                <a:latin typeface="+mn-lt"/>
                <a:ea typeface="微软雅黑"/>
              </a:rPr>
              <a:t>。</a:t>
            </a:r>
          </a:p>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kern="0" dirty="0">
                <a:latin typeface="+mn-lt"/>
                <a:ea typeface="微软雅黑"/>
              </a:rPr>
              <a:t>将这段</a:t>
            </a:r>
            <a:r>
              <a:rPr lang="en-US" altLang="zh-CN" sz="2400" kern="0" dirty="0">
                <a:latin typeface="+mn-lt"/>
                <a:ea typeface="微软雅黑"/>
              </a:rPr>
              <a:t>shellcode</a:t>
            </a:r>
            <a:r>
              <a:rPr lang="zh-CN" altLang="en-US" sz="2400" kern="0" dirty="0">
                <a:latin typeface="+mn-lt"/>
                <a:ea typeface="微软雅黑"/>
              </a:rPr>
              <a:t>写入</a:t>
            </a:r>
            <a:r>
              <a:rPr lang="en-US" altLang="zh-CN" sz="2400" kern="0" dirty="0">
                <a:latin typeface="+mn-lt"/>
                <a:ea typeface="微软雅黑"/>
              </a:rPr>
              <a:t>reg.txt</a:t>
            </a:r>
            <a:r>
              <a:rPr lang="zh-CN" altLang="en-US" sz="2400" kern="0" dirty="0">
                <a:latin typeface="+mn-lt"/>
                <a:ea typeface="微软雅黑"/>
              </a:rPr>
              <a:t>文件，且在返回地址处写</a:t>
            </a:r>
            <a:r>
              <a:rPr lang="en-US" altLang="zh-CN" sz="2400" kern="0" dirty="0">
                <a:latin typeface="+mn-lt"/>
                <a:ea typeface="微软雅黑"/>
              </a:rPr>
              <a:t>buffer</a:t>
            </a:r>
            <a:r>
              <a:rPr lang="zh-CN" altLang="en-US" sz="2400" kern="0" dirty="0">
                <a:latin typeface="+mn-lt"/>
                <a:ea typeface="微软雅黑"/>
              </a:rPr>
              <a:t>的地址。</a:t>
            </a:r>
          </a:p>
          <a:p>
            <a:pPr marL="0" marR="0" lvl="0" indent="0" algn="just" defTabSz="914400" eaLnBrk="1" fontAlgn="auto" latinLnBrk="0" hangingPunct="1">
              <a:lnSpc>
                <a:spcPct val="130000"/>
              </a:lnSpc>
              <a:spcBef>
                <a:spcPts val="0"/>
              </a:spcBef>
              <a:spcAft>
                <a:spcPts val="0"/>
              </a:spcAft>
              <a:buClrTx/>
              <a:buSzTx/>
              <a:buFontTx/>
              <a:buNone/>
              <a:tabLst/>
              <a:defRPr/>
            </a:pPr>
            <a:r>
              <a:rPr lang="en-US" altLang="zh-CN" sz="2400" kern="0" dirty="0">
                <a:latin typeface="+mn-lt"/>
                <a:ea typeface="微软雅黑"/>
              </a:rPr>
              <a:t>Buffer</a:t>
            </a:r>
            <a:r>
              <a:rPr lang="zh-CN" altLang="en-US" sz="2400" kern="0" dirty="0">
                <a:latin typeface="+mn-lt"/>
                <a:ea typeface="微软雅黑"/>
              </a:rPr>
              <a:t>的地址可以通过</a:t>
            </a:r>
            <a:r>
              <a:rPr lang="en-US" altLang="zh-CN" sz="2400" kern="0" dirty="0" err="1">
                <a:latin typeface="+mn-lt"/>
                <a:ea typeface="微软雅黑"/>
              </a:rPr>
              <a:t>OllyDbg</a:t>
            </a:r>
            <a:r>
              <a:rPr lang="zh-CN" altLang="en-US" sz="2400" kern="0" dirty="0">
                <a:latin typeface="+mn-lt"/>
                <a:ea typeface="微软雅黑"/>
              </a:rPr>
              <a:t>来查看得到，也可以通过</a:t>
            </a:r>
            <a:r>
              <a:rPr lang="en-US" altLang="zh-CN" sz="2400" kern="0" dirty="0">
                <a:latin typeface="+mn-lt"/>
                <a:ea typeface="微软雅黑"/>
              </a:rPr>
              <a:t>VC6</a:t>
            </a:r>
            <a:r>
              <a:rPr lang="zh-CN" altLang="en-US" sz="2400" kern="0" dirty="0">
                <a:latin typeface="+mn-lt"/>
                <a:ea typeface="微软雅黑"/>
              </a:rPr>
              <a:t>的转到反汇编方式来得到：</a:t>
            </a:r>
            <a:r>
              <a:rPr lang="en-US" altLang="zh-CN" sz="2400" kern="0" dirty="0">
                <a:latin typeface="+mn-lt"/>
                <a:ea typeface="微软雅黑"/>
              </a:rPr>
              <a:t>0012FAF0</a:t>
            </a:r>
            <a:r>
              <a:rPr lang="zh-CN" altLang="en-US" sz="2400" kern="0" dirty="0">
                <a:latin typeface="+mn-lt"/>
                <a:ea typeface="微软雅黑"/>
              </a:rPr>
              <a:t>。</a:t>
            </a:r>
          </a:p>
        </p:txBody>
      </p:sp>
      <p:pic>
        <p:nvPicPr>
          <p:cNvPr id="10" name="Picture 1">
            <a:extLst>
              <a:ext uri="{FF2B5EF4-FFF2-40B4-BE49-F238E27FC236}">
                <a16:creationId xmlns:a16="http://schemas.microsoft.com/office/drawing/2014/main" xmlns="" id="{A3AAF244-CCF3-4BED-BF8E-2D64D87BA923}"/>
              </a:ext>
            </a:extLst>
          </p:cNvPr>
          <p:cNvPicPr>
            <a:picLocks noChangeAspect="1" noChangeArrowheads="1"/>
          </p:cNvPicPr>
          <p:nvPr/>
        </p:nvPicPr>
        <p:blipFill>
          <a:blip r:embed="rId3"/>
          <a:srcRect/>
          <a:stretch>
            <a:fillRect/>
          </a:stretch>
        </p:blipFill>
        <p:spPr bwMode="auto">
          <a:xfrm>
            <a:off x="1168856" y="4048373"/>
            <a:ext cx="10391712" cy="1944216"/>
          </a:xfrm>
          <a:prstGeom prst="rect">
            <a:avLst/>
          </a:prstGeom>
          <a:noFill/>
          <a:ln w="9525">
            <a:noFill/>
            <a:miter lim="800000"/>
            <a:headEnd/>
            <a:tailEnd/>
          </a:ln>
        </p:spPr>
      </p:pic>
    </p:spTree>
    <p:extLst>
      <p:ext uri="{BB962C8B-B14F-4D97-AF65-F5344CB8AC3E}">
        <p14:creationId xmlns:p14="http://schemas.microsoft.com/office/powerpoint/2010/main" val="346080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íṡľíḍè-Rectangle 17">
            <a:extLst>
              <a:ext uri="{FF2B5EF4-FFF2-40B4-BE49-F238E27FC236}">
                <a16:creationId xmlns:a16="http://schemas.microsoft.com/office/drawing/2014/main" xmlns="" id="{A58EC0BB-00B1-4187-AF63-CB46D6082565}"/>
              </a:ext>
            </a:extLst>
          </p:cNvPr>
          <p:cNvSpPr/>
          <p:nvPr/>
        </p:nvSpPr>
        <p:spPr>
          <a:xfrm>
            <a:off x="1604839" y="2404670"/>
            <a:ext cx="4140460" cy="21602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en-US" altLang="zh-CN" sz="2000" kern="0" dirty="0">
                <a:latin typeface="+mn-lt"/>
                <a:ea typeface="微软雅黑"/>
              </a:rPr>
              <a:t>Windows </a:t>
            </a:r>
            <a:r>
              <a:rPr lang="en-US" altLang="zh-CN" sz="2000" kern="0" dirty="0" err="1">
                <a:latin typeface="+mn-lt"/>
                <a:ea typeface="微软雅黑"/>
              </a:rPr>
              <a:t>xp</a:t>
            </a:r>
            <a:r>
              <a:rPr lang="zh-CN" altLang="en-US" sz="2000" kern="0" dirty="0">
                <a:latin typeface="+mn-lt"/>
                <a:ea typeface="微软雅黑"/>
              </a:rPr>
              <a:t>下静态</a:t>
            </a:r>
            <a:r>
              <a:rPr lang="en-US" altLang="zh-CN" sz="2000" kern="0" dirty="0">
                <a:latin typeface="+mn-lt"/>
                <a:ea typeface="微软雅黑"/>
              </a:rPr>
              <a:t>API</a:t>
            </a:r>
            <a:r>
              <a:rPr lang="zh-CN" altLang="en-US" sz="2000" kern="0" dirty="0">
                <a:latin typeface="+mn-lt"/>
                <a:ea typeface="微软雅黑"/>
              </a:rPr>
              <a:t>的地址是准的，</a:t>
            </a:r>
            <a:r>
              <a:rPr lang="en-US" altLang="zh-CN" sz="2000" kern="0" dirty="0">
                <a:latin typeface="+mn-lt"/>
                <a:ea typeface="微软雅黑"/>
              </a:rPr>
              <a:t>windows XP</a:t>
            </a:r>
            <a:r>
              <a:rPr lang="zh-CN" altLang="en-US" sz="2000" kern="0" dirty="0">
                <a:latin typeface="+mn-lt"/>
                <a:ea typeface="微软雅黑"/>
              </a:rPr>
              <a:t>之后增加了</a:t>
            </a:r>
            <a:r>
              <a:rPr lang="en-US" altLang="zh-CN" sz="2000" kern="0" dirty="0">
                <a:solidFill>
                  <a:srgbClr val="0050A3"/>
                </a:solidFill>
                <a:latin typeface="+mn-lt"/>
                <a:ea typeface="微软雅黑"/>
              </a:rPr>
              <a:t>ASLR</a:t>
            </a:r>
            <a:r>
              <a:rPr lang="zh-CN" altLang="en-US" sz="2000" kern="0" dirty="0">
                <a:latin typeface="+mn-lt"/>
                <a:ea typeface="微软雅黑"/>
              </a:rPr>
              <a:t>保护机制，地址就不准，就得</a:t>
            </a:r>
            <a:r>
              <a:rPr lang="zh-CN" altLang="en-US" sz="2000" kern="0" dirty="0">
                <a:solidFill>
                  <a:srgbClr val="0050A3"/>
                </a:solidFill>
                <a:latin typeface="+mn-lt"/>
                <a:ea typeface="微软雅黑"/>
              </a:rPr>
              <a:t>动态获取</a:t>
            </a:r>
            <a:r>
              <a:rPr lang="zh-CN" altLang="en-US" sz="2000" kern="0" dirty="0">
                <a:latin typeface="+mn-lt"/>
                <a:ea typeface="微软雅黑"/>
              </a:rPr>
              <a:t>了。</a:t>
            </a:r>
          </a:p>
        </p:txBody>
      </p:sp>
      <p:pic>
        <p:nvPicPr>
          <p:cNvPr id="4" name="Picture 1">
            <a:extLst>
              <a:ext uri="{FF2B5EF4-FFF2-40B4-BE49-F238E27FC236}">
                <a16:creationId xmlns:a16="http://schemas.microsoft.com/office/drawing/2014/main" xmlns="" id="{8C546C59-A417-4275-9416-AA7E1DC01B02}"/>
              </a:ext>
            </a:extLst>
          </p:cNvPr>
          <p:cNvPicPr>
            <a:picLocks noChangeAspect="1" noChangeArrowheads="1"/>
          </p:cNvPicPr>
          <p:nvPr/>
        </p:nvPicPr>
        <p:blipFill>
          <a:blip r:embed="rId3"/>
          <a:srcRect/>
          <a:stretch>
            <a:fillRect/>
          </a:stretch>
        </p:blipFill>
        <p:spPr bwMode="auto">
          <a:xfrm>
            <a:off x="6069335" y="1875651"/>
            <a:ext cx="5328592" cy="3481347"/>
          </a:xfrm>
          <a:prstGeom prst="rect">
            <a:avLst/>
          </a:prstGeom>
          <a:noFill/>
          <a:ln w="9525">
            <a:noFill/>
            <a:miter lim="800000"/>
            <a:headEnd/>
            <a:tailEnd/>
          </a:ln>
        </p:spPr>
      </p:pic>
    </p:spTree>
    <p:extLst>
      <p:ext uri="{BB962C8B-B14F-4D97-AF65-F5344CB8AC3E}">
        <p14:creationId xmlns:p14="http://schemas.microsoft.com/office/powerpoint/2010/main" val="3425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252911" y="2968253"/>
            <a:ext cx="8784976"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知识点一：漏洞利用概念</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532831" y="3108493"/>
            <a:ext cx="10729192"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编写</a:t>
            </a:r>
            <a:endParaRPr lang="zh-CN" altLang="en-US" sz="60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269135" y="837929"/>
            <a:ext cx="4320480" cy="474140"/>
            <a:chOff x="4269135" y="837929"/>
            <a:chExt cx="432048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952048" y="837929"/>
              <a:ext cx="2954656" cy="461665"/>
            </a:xfrm>
            <a:prstGeom prst="rect">
              <a:avLst/>
            </a:prstGeom>
          </p:spPr>
          <p:txBody>
            <a:bodyPr wrap="none">
              <a:spAutoFit/>
            </a:bodyPr>
            <a:lstStyle/>
            <a:p>
              <a:pPr algn="ctr"/>
              <a:r>
                <a:rPr lang="zh-CN" altLang="en-US" sz="2400" dirty="0">
                  <a:solidFill>
                    <a:schemeClr val="tx1">
                      <a:lumMod val="75000"/>
                      <a:lumOff val="25000"/>
                    </a:schemeClr>
                  </a:solidFill>
                  <a:latin typeface="+mn-lt"/>
                  <a:ea typeface="微软雅黑" panose="020B0503020204020204" pitchFamily="34" charset="-122"/>
                </a:rPr>
                <a:t>漏洞利用中最关键的</a:t>
              </a: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1132070" y="1603581"/>
            <a:ext cx="10594610" cy="1141338"/>
          </a:xfrm>
          <a:prstGeom prst="rect">
            <a:avLst/>
          </a:prstGeom>
        </p:spPr>
        <p:txBody>
          <a:bodyPr wrap="square">
            <a:spAutoFit/>
          </a:bodyPr>
          <a:lstStyle/>
          <a:p>
            <a:pPr>
              <a:lnSpc>
                <a:spcPct val="150000"/>
              </a:lnSpc>
            </a:pPr>
            <a:r>
              <a:rPr lang="zh-CN" altLang="en-US" sz="2400" dirty="0">
                <a:solidFill>
                  <a:schemeClr val="tx1">
                    <a:lumMod val="75000"/>
                    <a:lumOff val="25000"/>
                  </a:schemeClr>
                </a:solidFill>
                <a:latin typeface="+mn-lt"/>
                <a:ea typeface="微软雅黑" panose="020B0503020204020204" pitchFamily="34" charset="-122"/>
              </a:rPr>
              <a:t>由于漏洞发现者在漏洞发现之初并不会给出完整</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，因此掌握</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编写技术就显得尤为重要。但是，要编写</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存在很多难点：</a:t>
            </a:r>
          </a:p>
        </p:txBody>
      </p:sp>
      <p:grpSp>
        <p:nvGrpSpPr>
          <p:cNvPr id="26" name="组合 25">
            <a:extLst>
              <a:ext uri="{FF2B5EF4-FFF2-40B4-BE49-F238E27FC236}">
                <a16:creationId xmlns:a16="http://schemas.microsoft.com/office/drawing/2014/main" xmlns="" id="{91ACF003-DDC2-4DC1-9641-220A291D5D29}"/>
              </a:ext>
            </a:extLst>
          </p:cNvPr>
          <p:cNvGrpSpPr/>
          <p:nvPr/>
        </p:nvGrpSpPr>
        <p:grpSpPr>
          <a:xfrm>
            <a:off x="3045821" y="2744919"/>
            <a:ext cx="1622946" cy="1622946"/>
            <a:chOff x="2716147" y="2106202"/>
            <a:chExt cx="1622946" cy="1622946"/>
          </a:xfrm>
        </p:grpSpPr>
        <p:sp>
          <p:nvSpPr>
            <p:cNvPr id="27" name="is1ide-Oval 8">
              <a:extLst>
                <a:ext uri="{FF2B5EF4-FFF2-40B4-BE49-F238E27FC236}">
                  <a16:creationId xmlns:a16="http://schemas.microsoft.com/office/drawing/2014/main" xmlns="" id="{83FAA890-D65C-4A91-96B5-B20C5FD77C1B}"/>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mn-lt"/>
              </a:endParaRPr>
            </a:p>
          </p:txBody>
        </p:sp>
        <p:grpSp>
          <p:nvGrpSpPr>
            <p:cNvPr id="28" name="组合 27">
              <a:extLst>
                <a:ext uri="{FF2B5EF4-FFF2-40B4-BE49-F238E27FC236}">
                  <a16:creationId xmlns:a16="http://schemas.microsoft.com/office/drawing/2014/main" xmlns="" id="{D9591D1B-B590-4932-8AD2-A45F81E18D5C}"/>
                </a:ext>
              </a:extLst>
            </p:cNvPr>
            <p:cNvGrpSpPr/>
            <p:nvPr/>
          </p:nvGrpSpPr>
          <p:grpSpPr>
            <a:xfrm>
              <a:off x="2828972" y="2219027"/>
              <a:ext cx="1397296" cy="1397296"/>
              <a:chOff x="2696934" y="2774952"/>
              <a:chExt cx="1035027" cy="1035027"/>
            </a:xfrm>
          </p:grpSpPr>
          <p:sp>
            <p:nvSpPr>
              <p:cNvPr id="29" name="is1ide-Oval 8">
                <a:extLst>
                  <a:ext uri="{FF2B5EF4-FFF2-40B4-BE49-F238E27FC236}">
                    <a16:creationId xmlns:a16="http://schemas.microsoft.com/office/drawing/2014/main" xmlns="" id="{A082CB79-CC33-4B2A-A0A2-6799058F9F96}"/>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mn-lt"/>
                </a:endParaRPr>
              </a:p>
            </p:txBody>
          </p:sp>
          <p:sp>
            <p:nvSpPr>
              <p:cNvPr id="30" name="矩形 29">
                <a:extLst>
                  <a:ext uri="{FF2B5EF4-FFF2-40B4-BE49-F238E27FC236}">
                    <a16:creationId xmlns:a16="http://schemas.microsoft.com/office/drawing/2014/main" xmlns="" id="{EB71F8A3-7B9E-4F50-B73D-234A095BB980}"/>
                  </a:ext>
                </a:extLst>
              </p:cNvPr>
              <p:cNvSpPr/>
              <p:nvPr/>
            </p:nvSpPr>
            <p:spPr>
              <a:xfrm>
                <a:off x="2889315" y="3127087"/>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chemeClr val="bg1"/>
                    </a:solidFill>
                    <a:ea typeface="微软雅黑" panose="020B0503020204020204" pitchFamily="34" charset="-122"/>
                  </a:rPr>
                  <a:t>1</a:t>
                </a:r>
                <a:endParaRPr lang="zh-CN" altLang="en-US" sz="2000" b="1" dirty="0">
                  <a:solidFill>
                    <a:schemeClr val="bg1"/>
                  </a:solidFill>
                  <a:ea typeface="微软雅黑" panose="020B0503020204020204" pitchFamily="34" charset="-122"/>
                </a:endParaRPr>
              </a:p>
            </p:txBody>
          </p:sp>
        </p:grpSp>
      </p:grpSp>
      <p:sp>
        <p:nvSpPr>
          <p:cNvPr id="31" name="文本框 30">
            <a:extLst>
              <a:ext uri="{FF2B5EF4-FFF2-40B4-BE49-F238E27FC236}">
                <a16:creationId xmlns:a16="http://schemas.microsoft.com/office/drawing/2014/main" xmlns="" id="{4D297A4E-DCAF-4140-953D-FD7B6D45E120}"/>
              </a:ext>
            </a:extLst>
          </p:cNvPr>
          <p:cNvSpPr txBox="1"/>
          <p:nvPr/>
        </p:nvSpPr>
        <p:spPr>
          <a:xfrm>
            <a:off x="956767" y="4541663"/>
            <a:ext cx="4897569" cy="1933879"/>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mn-lt"/>
                <a:ea typeface="微软雅黑" panose="020B0503020204020204" pitchFamily="34" charset="-122"/>
                <a:cs typeface="Times New Roman" panose="02020603050405020304" pitchFamily="18" charset="0"/>
              </a:rPr>
              <a:t>对一些特定字符需要转码</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。比如，对于</a:t>
            </a:r>
            <a:r>
              <a:rPr lang="en-US" altLang="zh-CN" sz="24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strcpy</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等函数造成的缓冲区溢出，会认为</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NULL</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是字符串的终结，所以</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中不能有</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NULL</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，如果有需要则要进行变通或编码。</a:t>
            </a:r>
          </a:p>
        </p:txBody>
      </p:sp>
      <p:grpSp>
        <p:nvGrpSpPr>
          <p:cNvPr id="32" name="组合 31">
            <a:extLst>
              <a:ext uri="{FF2B5EF4-FFF2-40B4-BE49-F238E27FC236}">
                <a16:creationId xmlns:a16="http://schemas.microsoft.com/office/drawing/2014/main" xmlns="" id="{DBE6B32F-5EE3-4631-9D5B-8F05400AA12E}"/>
              </a:ext>
            </a:extLst>
          </p:cNvPr>
          <p:cNvGrpSpPr/>
          <p:nvPr/>
        </p:nvGrpSpPr>
        <p:grpSpPr>
          <a:xfrm>
            <a:off x="8077158" y="2744919"/>
            <a:ext cx="1622946" cy="1622946"/>
            <a:chOff x="2716147" y="2106202"/>
            <a:chExt cx="1622946" cy="1622946"/>
          </a:xfrm>
        </p:grpSpPr>
        <p:sp>
          <p:nvSpPr>
            <p:cNvPr id="33" name="is1ide-Oval 8">
              <a:extLst>
                <a:ext uri="{FF2B5EF4-FFF2-40B4-BE49-F238E27FC236}">
                  <a16:creationId xmlns:a16="http://schemas.microsoft.com/office/drawing/2014/main" xmlns="" id="{7C118987-D8F5-45CC-89F7-151C66890234}"/>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mn-lt"/>
              </a:endParaRPr>
            </a:p>
          </p:txBody>
        </p:sp>
        <p:grpSp>
          <p:nvGrpSpPr>
            <p:cNvPr id="34" name="组合 33">
              <a:extLst>
                <a:ext uri="{FF2B5EF4-FFF2-40B4-BE49-F238E27FC236}">
                  <a16:creationId xmlns:a16="http://schemas.microsoft.com/office/drawing/2014/main" xmlns="" id="{BB3935C1-0534-484F-8AE9-979D27D31D4A}"/>
                </a:ext>
              </a:extLst>
            </p:cNvPr>
            <p:cNvGrpSpPr/>
            <p:nvPr/>
          </p:nvGrpSpPr>
          <p:grpSpPr>
            <a:xfrm>
              <a:off x="2828972" y="2219027"/>
              <a:ext cx="1397296" cy="1397296"/>
              <a:chOff x="2696934" y="2774952"/>
              <a:chExt cx="1035027" cy="1035027"/>
            </a:xfrm>
          </p:grpSpPr>
          <p:sp>
            <p:nvSpPr>
              <p:cNvPr id="35" name="is1ide-Oval 8">
                <a:extLst>
                  <a:ext uri="{FF2B5EF4-FFF2-40B4-BE49-F238E27FC236}">
                    <a16:creationId xmlns:a16="http://schemas.microsoft.com/office/drawing/2014/main" xmlns="" id="{6E1D0CC8-7E79-4682-8B13-4EEABCBD11AB}"/>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mn-lt"/>
                </a:endParaRPr>
              </a:p>
            </p:txBody>
          </p:sp>
          <p:sp>
            <p:nvSpPr>
              <p:cNvPr id="36" name="矩形 35">
                <a:extLst>
                  <a:ext uri="{FF2B5EF4-FFF2-40B4-BE49-F238E27FC236}">
                    <a16:creationId xmlns:a16="http://schemas.microsoft.com/office/drawing/2014/main" xmlns="" id="{E1321BC3-7416-4A4F-BB60-01D0286CA5FA}"/>
                  </a:ext>
                </a:extLst>
              </p:cNvPr>
              <p:cNvSpPr/>
              <p:nvPr/>
            </p:nvSpPr>
            <p:spPr>
              <a:xfrm>
                <a:off x="2889315" y="3127087"/>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chemeClr val="bg1"/>
                    </a:solidFill>
                    <a:ea typeface="微软雅黑" panose="020B0503020204020204" pitchFamily="34" charset="-122"/>
                  </a:rPr>
                  <a:t>2</a:t>
                </a:r>
                <a:endParaRPr lang="zh-CN" altLang="en-US" sz="2000" b="1" dirty="0">
                  <a:solidFill>
                    <a:schemeClr val="bg1"/>
                  </a:solidFill>
                  <a:ea typeface="微软雅黑" panose="020B0503020204020204" pitchFamily="34" charset="-122"/>
                </a:endParaRPr>
              </a:p>
            </p:txBody>
          </p:sp>
        </p:grpSp>
      </p:grpSp>
      <p:sp>
        <p:nvSpPr>
          <p:cNvPr id="37" name="文本框 36">
            <a:extLst>
              <a:ext uri="{FF2B5EF4-FFF2-40B4-BE49-F238E27FC236}">
                <a16:creationId xmlns:a16="http://schemas.microsoft.com/office/drawing/2014/main" xmlns="" id="{45061A9C-1285-4836-94BC-7D1331D62520}"/>
              </a:ext>
            </a:extLst>
          </p:cNvPr>
          <p:cNvSpPr txBox="1"/>
          <p:nvPr/>
        </p:nvSpPr>
        <p:spPr>
          <a:xfrm>
            <a:off x="6429375" y="4541663"/>
            <a:ext cx="5688632" cy="2303211"/>
          </a:xfrm>
          <a:prstGeom prst="rect">
            <a:avLst/>
          </a:prstGeom>
          <a:noFill/>
        </p:spPr>
        <p:txBody>
          <a:bodyPr wrap="square" lIns="86376" tIns="43188" rIns="86376" bIns="43188" rtlCol="0">
            <a:spAutoFit/>
          </a:bodyPr>
          <a:lstStyle/>
          <a:p>
            <a:r>
              <a:rPr lang="zh-CN" altLang="en-US" sz="2400" b="1" dirty="0">
                <a:solidFill>
                  <a:schemeClr val="tx1">
                    <a:lumMod val="75000"/>
                    <a:lumOff val="25000"/>
                  </a:schemeClr>
                </a:solidFill>
                <a:latin typeface="+mn-lt"/>
                <a:ea typeface="微软雅黑" panose="020B0503020204020204" pitchFamily="34" charset="-122"/>
                <a:cs typeface="Times New Roman" panose="02020603050405020304" pitchFamily="18" charset="0"/>
              </a:rPr>
              <a:t>函数</a:t>
            </a:r>
            <a:r>
              <a:rPr lang="en-US" altLang="zh-CN" sz="2400" b="1" dirty="0">
                <a:solidFill>
                  <a:schemeClr val="tx1">
                    <a:lumMod val="75000"/>
                    <a:lumOff val="25000"/>
                  </a:schemeClr>
                </a:solidFill>
                <a:latin typeface="+mn-lt"/>
                <a:ea typeface="微软雅黑" panose="020B0503020204020204" pitchFamily="34" charset="-122"/>
                <a:cs typeface="Times New Roman" panose="02020603050405020304" pitchFamily="18" charset="0"/>
              </a:rPr>
              <a:t>API</a:t>
            </a:r>
            <a:r>
              <a:rPr lang="zh-CN" altLang="en-US" sz="2400" b="1" dirty="0">
                <a:solidFill>
                  <a:schemeClr val="tx1">
                    <a:lumMod val="75000"/>
                    <a:lumOff val="25000"/>
                  </a:schemeClr>
                </a:solidFill>
                <a:latin typeface="+mn-lt"/>
                <a:ea typeface="微软雅黑" panose="020B0503020204020204" pitchFamily="34" charset="-122"/>
                <a:cs typeface="Times New Roman" panose="02020603050405020304" pitchFamily="18" charset="0"/>
              </a:rPr>
              <a:t>的定位很困难</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。比如，在</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系统下，系统调用多数都是封装在高级</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API</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中来调用的，而且不同的</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Service Pack</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或版本的操作系统其</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API</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都可能有所改动，所以不可能直接调用。因此，需要采用动态的方法获取</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API</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地址。</a:t>
            </a:r>
          </a:p>
        </p:txBody>
      </p:sp>
    </p:spTree>
    <p:extLst>
      <p:ext uri="{BB962C8B-B14F-4D97-AF65-F5344CB8AC3E}">
        <p14:creationId xmlns:p14="http://schemas.microsoft.com/office/powerpoint/2010/main" val="224519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 calcmode="lin" valueType="num">
                                      <p:cBhvr>
                                        <p:cTn id="17" dur="500" fill="hold"/>
                                        <p:tgtEl>
                                          <p:spTgt spid="26"/>
                                        </p:tgtEl>
                                        <p:attrNameLst>
                                          <p:attrName>style.rotation</p:attrName>
                                        </p:attrNameLst>
                                      </p:cBhvr>
                                      <p:tavLst>
                                        <p:tav tm="0">
                                          <p:val>
                                            <p:fltVal val="360"/>
                                          </p:val>
                                        </p:tav>
                                        <p:tav tm="100000">
                                          <p:val>
                                            <p:fltVal val="0"/>
                                          </p:val>
                                        </p:tav>
                                      </p:tavLst>
                                    </p:anim>
                                    <p:animEffect transition="in" filter="fade">
                                      <p:cBhvr>
                                        <p:cTn id="18" dur="500"/>
                                        <p:tgtEl>
                                          <p:spTgt spid="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2000"/>
                            </p:stCondLst>
                            <p:childTnLst>
                              <p:par>
                                <p:cTn id="24" presetID="49" presetClass="entr" presetSubtype="0" decel="100000"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 calcmode="lin" valueType="num">
                                      <p:cBhvr>
                                        <p:cTn id="28" dur="500" fill="hold"/>
                                        <p:tgtEl>
                                          <p:spTgt spid="32"/>
                                        </p:tgtEl>
                                        <p:attrNameLst>
                                          <p:attrName>style.rotation</p:attrName>
                                        </p:attrNameLst>
                                      </p:cBhvr>
                                      <p:tavLst>
                                        <p:tav tm="0">
                                          <p:val>
                                            <p:fltVal val="360"/>
                                          </p:val>
                                        </p:tav>
                                        <p:tav tm="100000">
                                          <p:val>
                                            <p:fltVal val="0"/>
                                          </p:val>
                                        </p:tav>
                                      </p:tavLst>
                                    </p:anim>
                                    <p:animEffect transition="in" filter="fade">
                                      <p:cBhvr>
                                        <p:cTn id="29" dur="500"/>
                                        <p:tgtEl>
                                          <p:spTgt spid="3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31"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269135" y="837929"/>
            <a:ext cx="4320480" cy="474140"/>
            <a:chOff x="4269135" y="837929"/>
            <a:chExt cx="432048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500001" y="837929"/>
              <a:ext cx="3858750" cy="461665"/>
            </a:xfrm>
            <a:prstGeom prst="rect">
              <a:avLst/>
            </a:prstGeom>
          </p:spPr>
          <p:txBody>
            <a:bodyPr wrap="none">
              <a:spAutoFit/>
            </a:bodyPr>
            <a:lstStyle/>
            <a:p>
              <a:pPr algn="ctr"/>
              <a:r>
                <a:rPr lang="zh-CN" altLang="en-US" sz="2400" dirty="0">
                  <a:solidFill>
                    <a:schemeClr val="tx1">
                      <a:lumMod val="75000"/>
                      <a:lumOff val="25000"/>
                    </a:schemeClr>
                  </a:solidFill>
                  <a:latin typeface="+mn-lt"/>
                  <a:ea typeface="微软雅黑" panose="020B0503020204020204" pitchFamily="34" charset="-122"/>
                </a:rPr>
                <a:t>简单的编写</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的方法</a:t>
              </a: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1379381" y="1456085"/>
            <a:ext cx="10099988" cy="499432"/>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mn-lt"/>
                <a:ea typeface="微软雅黑" panose="020B0503020204020204" pitchFamily="34" charset="-122"/>
              </a:rPr>
              <a:t>一种</a:t>
            </a:r>
            <a:r>
              <a:rPr lang="zh-CN" altLang="en-US" sz="2000" dirty="0">
                <a:solidFill>
                  <a:srgbClr val="0050A3"/>
                </a:solidFill>
                <a:latin typeface="+mn-lt"/>
                <a:ea typeface="微软雅黑" panose="020B0503020204020204" pitchFamily="34" charset="-122"/>
              </a:rPr>
              <a:t>简单的编写</a:t>
            </a:r>
            <a:r>
              <a:rPr lang="en-US" altLang="zh-CN" sz="2000" dirty="0">
                <a:solidFill>
                  <a:srgbClr val="0050A3"/>
                </a:solidFill>
                <a:latin typeface="+mn-lt"/>
                <a:ea typeface="微软雅黑" panose="020B0503020204020204" pitchFamily="34" charset="-122"/>
              </a:rPr>
              <a:t>Shellcode</a:t>
            </a:r>
            <a:r>
              <a:rPr lang="zh-CN" altLang="en-US" sz="2000" dirty="0">
                <a:solidFill>
                  <a:srgbClr val="0050A3"/>
                </a:solidFill>
                <a:latin typeface="+mn-lt"/>
                <a:ea typeface="微软雅黑" panose="020B0503020204020204" pitchFamily="34" charset="-122"/>
              </a:rPr>
              <a:t>的方法</a:t>
            </a:r>
            <a:r>
              <a:rPr lang="zh-CN" altLang="en-US" sz="2000" dirty="0">
                <a:solidFill>
                  <a:schemeClr val="tx1">
                    <a:lumMod val="75000"/>
                    <a:lumOff val="25000"/>
                  </a:schemeClr>
                </a:solidFill>
                <a:latin typeface="+mn-lt"/>
                <a:ea typeface="微软雅黑" panose="020B0503020204020204" pitchFamily="34" charset="-122"/>
              </a:rPr>
              <a:t>的步骤如下：</a:t>
            </a:r>
          </a:p>
        </p:txBody>
      </p:sp>
      <p:sp>
        <p:nvSpPr>
          <p:cNvPr id="20" name="íṡľíḍè-Rectangle 17">
            <a:extLst>
              <a:ext uri="{FF2B5EF4-FFF2-40B4-BE49-F238E27FC236}">
                <a16:creationId xmlns:a16="http://schemas.microsoft.com/office/drawing/2014/main" xmlns="" id="{832A7433-295D-472A-8920-856B4D551924}"/>
              </a:ext>
            </a:extLst>
          </p:cNvPr>
          <p:cNvSpPr/>
          <p:nvPr/>
        </p:nvSpPr>
        <p:spPr>
          <a:xfrm>
            <a:off x="2108895" y="2176165"/>
            <a:ext cx="4896544"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第一步：用</a:t>
            </a:r>
            <a:r>
              <a:rPr lang="en-US" altLang="zh-CN" sz="2000" kern="0" dirty="0">
                <a:solidFill>
                  <a:prstClr val="white"/>
                </a:solidFill>
                <a:latin typeface="Arial"/>
                <a:ea typeface="微软雅黑"/>
              </a:rPr>
              <a:t>c</a:t>
            </a:r>
            <a:r>
              <a:rPr lang="zh-CN" altLang="en-US" sz="2000" kern="0" dirty="0">
                <a:solidFill>
                  <a:prstClr val="white"/>
                </a:solidFill>
                <a:latin typeface="Arial"/>
                <a:ea typeface="微软雅黑"/>
              </a:rPr>
              <a:t>语言书写要执行的</a:t>
            </a:r>
            <a:r>
              <a:rPr lang="en-US" altLang="zh-CN" sz="2000" kern="0" dirty="0">
                <a:solidFill>
                  <a:prstClr val="white"/>
                </a:solidFill>
                <a:latin typeface="Arial"/>
                <a:ea typeface="微软雅黑"/>
              </a:rPr>
              <a:t>Shellcode</a:t>
            </a:r>
          </a:p>
        </p:txBody>
      </p:sp>
      <p:sp>
        <p:nvSpPr>
          <p:cNvPr id="21" name="矩形 20">
            <a:extLst>
              <a:ext uri="{FF2B5EF4-FFF2-40B4-BE49-F238E27FC236}">
                <a16:creationId xmlns:a16="http://schemas.microsoft.com/office/drawing/2014/main" xmlns="" id="{F25D7130-52A2-4F91-BD2D-83E4F6017EC1}"/>
              </a:ext>
            </a:extLst>
          </p:cNvPr>
          <p:cNvSpPr/>
          <p:nvPr/>
        </p:nvSpPr>
        <p:spPr>
          <a:xfrm>
            <a:off x="2171469" y="2756853"/>
            <a:ext cx="2889754" cy="499432"/>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mn-lt"/>
                <a:ea typeface="微软雅黑" panose="020B0503020204020204" pitchFamily="34" charset="-122"/>
              </a:rPr>
              <a:t>使用</a:t>
            </a:r>
            <a:r>
              <a:rPr lang="en-US" altLang="zh-CN" sz="2000" dirty="0">
                <a:solidFill>
                  <a:schemeClr val="tx1">
                    <a:lumMod val="75000"/>
                    <a:lumOff val="25000"/>
                  </a:schemeClr>
                </a:solidFill>
                <a:latin typeface="+mn-lt"/>
                <a:ea typeface="微软雅黑" panose="020B0503020204020204" pitchFamily="34" charset="-122"/>
              </a:rPr>
              <a:t>VC6</a:t>
            </a:r>
            <a:r>
              <a:rPr lang="zh-CN" altLang="en-US" sz="2000" dirty="0">
                <a:solidFill>
                  <a:schemeClr val="tx1">
                    <a:lumMod val="75000"/>
                    <a:lumOff val="25000"/>
                  </a:schemeClr>
                </a:solidFill>
                <a:latin typeface="+mn-lt"/>
                <a:ea typeface="微软雅黑" panose="020B0503020204020204" pitchFamily="34" charset="-122"/>
              </a:rPr>
              <a:t>编写程序如下：</a:t>
            </a:r>
          </a:p>
        </p:txBody>
      </p:sp>
      <p:grpSp>
        <p:nvGrpSpPr>
          <p:cNvPr id="2" name="组合 1">
            <a:extLst>
              <a:ext uri="{FF2B5EF4-FFF2-40B4-BE49-F238E27FC236}">
                <a16:creationId xmlns:a16="http://schemas.microsoft.com/office/drawing/2014/main" xmlns="" id="{C488C632-A424-4725-AB3C-F456211809F3}"/>
              </a:ext>
            </a:extLst>
          </p:cNvPr>
          <p:cNvGrpSpPr/>
          <p:nvPr/>
        </p:nvGrpSpPr>
        <p:grpSpPr>
          <a:xfrm>
            <a:off x="3117007" y="3328293"/>
            <a:ext cx="6843119" cy="3280706"/>
            <a:chOff x="3333031" y="3472160"/>
            <a:chExt cx="6843119" cy="3280706"/>
          </a:xfrm>
        </p:grpSpPr>
        <p:sp>
          <p:nvSpPr>
            <p:cNvPr id="22" name="矩形 21">
              <a:extLst>
                <a:ext uri="{FF2B5EF4-FFF2-40B4-BE49-F238E27FC236}">
                  <a16:creationId xmlns:a16="http://schemas.microsoft.com/office/drawing/2014/main" xmlns="" id="{4CB87925-CB7D-4DEB-A76F-80589DD6567C}"/>
                </a:ext>
              </a:extLst>
            </p:cNvPr>
            <p:cNvSpPr/>
            <p:nvPr/>
          </p:nvSpPr>
          <p:spPr>
            <a:xfrm>
              <a:off x="3760362" y="3472160"/>
              <a:ext cx="6415788" cy="3280706"/>
            </a:xfrm>
            <a:prstGeom prst="rect">
              <a:avLst/>
            </a:prstGeom>
          </p:spPr>
          <p:txBody>
            <a:bodyPr wrap="square">
              <a:spAutoFit/>
            </a:bodyPr>
            <a:lstStyle/>
            <a:p>
              <a:pPr algn="just">
                <a:lnSpc>
                  <a:spcPct val="125000"/>
                </a:lnSpc>
                <a:spcAft>
                  <a:spcPts val="0"/>
                </a:spcAft>
              </a:pPr>
              <a:r>
                <a:rPr lang="en-US" altLang="zh-CN" sz="2400" kern="100" dirty="0">
                  <a:latin typeface="Times New Roman"/>
                  <a:ea typeface="宋体"/>
                  <a:cs typeface="Times New Roman"/>
                </a:rPr>
                <a:t>#include &lt;</a:t>
              </a:r>
              <a:r>
                <a:rPr lang="en-US" altLang="zh-CN" sz="2400" kern="100" dirty="0" err="1">
                  <a:latin typeface="Times New Roman"/>
                  <a:ea typeface="宋体"/>
                  <a:cs typeface="Times New Roman"/>
                </a:rPr>
                <a:t>stdio.h</a:t>
              </a:r>
              <a:r>
                <a:rPr lang="en-US" altLang="zh-CN" sz="2400" kern="100" dirty="0">
                  <a:latin typeface="Times New Roman"/>
                  <a:ea typeface="宋体"/>
                  <a:cs typeface="Times New Roman"/>
                </a:rPr>
                <a:t>&gt;</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#include &lt;</a:t>
              </a:r>
              <a:r>
                <a:rPr lang="en-US" altLang="zh-CN" sz="2400" kern="100" dirty="0" err="1">
                  <a:latin typeface="Times New Roman"/>
                  <a:ea typeface="宋体"/>
                  <a:cs typeface="Times New Roman"/>
                </a:rPr>
                <a:t>windows.h</a:t>
              </a:r>
              <a:r>
                <a:rPr lang="en-US" altLang="zh-CN" sz="2400" kern="100" dirty="0">
                  <a:latin typeface="Times New Roman"/>
                  <a:ea typeface="宋体"/>
                  <a:cs typeface="Times New Roman"/>
                </a:rPr>
                <a:t>&gt;</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void main()</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	</a:t>
              </a:r>
              <a:r>
                <a:rPr lang="en-US" altLang="zh-CN" sz="2400" kern="100" dirty="0" err="1">
                  <a:latin typeface="Times New Roman"/>
                  <a:ea typeface="宋体"/>
                  <a:cs typeface="Times New Roman"/>
                </a:rPr>
                <a:t>MessageBox</a:t>
              </a:r>
              <a:r>
                <a:rPr lang="en-US" altLang="zh-CN" sz="2400" kern="100" dirty="0">
                  <a:latin typeface="Times New Roman"/>
                  <a:ea typeface="宋体"/>
                  <a:cs typeface="Times New Roman"/>
                </a:rPr>
                <a:t>(NULL,NULL,NULL,0);</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	return;</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a:t>
              </a:r>
              <a:endParaRPr lang="zh-CN" altLang="zh-CN" sz="2400" kern="100" dirty="0">
                <a:latin typeface="Times New Roman"/>
                <a:ea typeface="宋体"/>
                <a:cs typeface="Times New Roman"/>
              </a:endParaRPr>
            </a:p>
          </p:txBody>
        </p:sp>
        <p:sp>
          <p:nvSpPr>
            <p:cNvPr id="23" name="矩形: 圆角 22">
              <a:extLst>
                <a:ext uri="{FF2B5EF4-FFF2-40B4-BE49-F238E27FC236}">
                  <a16:creationId xmlns:a16="http://schemas.microsoft.com/office/drawing/2014/main" xmlns="" id="{0C5D18D8-9CB2-4927-96B9-6E0955BEF998}"/>
                </a:ext>
              </a:extLst>
            </p:cNvPr>
            <p:cNvSpPr/>
            <p:nvPr/>
          </p:nvSpPr>
          <p:spPr>
            <a:xfrm>
              <a:off x="3333031" y="3472309"/>
              <a:ext cx="6267055" cy="328055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2056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2" presetClass="entr" presetSubtype="8" decel="6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0" grpId="0" animBg="1"/>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269135" y="837929"/>
            <a:ext cx="4320480" cy="474140"/>
            <a:chOff x="4269135" y="837929"/>
            <a:chExt cx="432048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500001" y="837929"/>
              <a:ext cx="3858750" cy="461665"/>
            </a:xfrm>
            <a:prstGeom prst="rect">
              <a:avLst/>
            </a:prstGeom>
          </p:spPr>
          <p:txBody>
            <a:bodyPr wrap="none">
              <a:spAutoFit/>
            </a:bodyPr>
            <a:lstStyle/>
            <a:p>
              <a:pPr algn="ctr"/>
              <a:r>
                <a:rPr lang="zh-CN" altLang="en-US" sz="2400" dirty="0">
                  <a:solidFill>
                    <a:schemeClr val="tx1">
                      <a:lumMod val="75000"/>
                      <a:lumOff val="25000"/>
                    </a:schemeClr>
                  </a:solidFill>
                  <a:latin typeface="+mn-lt"/>
                  <a:ea typeface="微软雅黑" panose="020B0503020204020204" pitchFamily="34" charset="-122"/>
                </a:rPr>
                <a:t>简单的编写</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的方法</a:t>
              </a:r>
            </a:p>
          </p:txBody>
        </p:sp>
      </p:grpSp>
      <p:sp>
        <p:nvSpPr>
          <p:cNvPr id="20" name="íṡľíḍè-Rectangle 17">
            <a:extLst>
              <a:ext uri="{FF2B5EF4-FFF2-40B4-BE49-F238E27FC236}">
                <a16:creationId xmlns:a16="http://schemas.microsoft.com/office/drawing/2014/main" xmlns="" id="{832A7433-295D-472A-8920-856B4D551924}"/>
              </a:ext>
            </a:extLst>
          </p:cNvPr>
          <p:cNvSpPr/>
          <p:nvPr/>
        </p:nvSpPr>
        <p:spPr>
          <a:xfrm>
            <a:off x="1604839" y="1492164"/>
            <a:ext cx="367240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第二步 换成对应的汇编代码</a:t>
            </a:r>
            <a:endParaRPr lang="en-US" altLang="zh-CN" sz="2000" kern="0" dirty="0">
              <a:solidFill>
                <a:prstClr val="white"/>
              </a:solidFill>
              <a:latin typeface="Arial"/>
              <a:ea typeface="微软雅黑"/>
            </a:endParaRPr>
          </a:p>
        </p:txBody>
      </p:sp>
      <p:sp>
        <p:nvSpPr>
          <p:cNvPr id="21" name="矩形 20">
            <a:extLst>
              <a:ext uri="{FF2B5EF4-FFF2-40B4-BE49-F238E27FC236}">
                <a16:creationId xmlns:a16="http://schemas.microsoft.com/office/drawing/2014/main" xmlns="" id="{F25D7130-52A2-4F91-BD2D-83E4F6017EC1}"/>
              </a:ext>
            </a:extLst>
          </p:cNvPr>
          <p:cNvSpPr/>
          <p:nvPr/>
        </p:nvSpPr>
        <p:spPr>
          <a:xfrm>
            <a:off x="1667413" y="2072852"/>
            <a:ext cx="4761962" cy="499432"/>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mn-lt"/>
                <a:ea typeface="微软雅黑" panose="020B0503020204020204" pitchFamily="34" charset="-122"/>
              </a:rPr>
              <a:t>利用调试功能，找到其对应的汇编代码：</a:t>
            </a:r>
          </a:p>
        </p:txBody>
      </p:sp>
      <p:pic>
        <p:nvPicPr>
          <p:cNvPr id="11" name="Picture 2">
            <a:extLst>
              <a:ext uri="{FF2B5EF4-FFF2-40B4-BE49-F238E27FC236}">
                <a16:creationId xmlns:a16="http://schemas.microsoft.com/office/drawing/2014/main" xmlns="" id="{D5AA2159-0F9C-4C96-9B3B-9EE38601951C}"/>
              </a:ext>
            </a:extLst>
          </p:cNvPr>
          <p:cNvPicPr>
            <a:picLocks noChangeAspect="1" noChangeArrowheads="1"/>
          </p:cNvPicPr>
          <p:nvPr/>
        </p:nvPicPr>
        <p:blipFill>
          <a:blip r:embed="rId3"/>
          <a:srcRect/>
          <a:stretch>
            <a:fillRect/>
          </a:stretch>
        </p:blipFill>
        <p:spPr bwMode="auto">
          <a:xfrm>
            <a:off x="1604839" y="2655179"/>
            <a:ext cx="5656981" cy="3841466"/>
          </a:xfrm>
          <a:prstGeom prst="rect">
            <a:avLst/>
          </a:prstGeom>
          <a:noFill/>
          <a:ln w="9525">
            <a:noFill/>
            <a:miter lim="800000"/>
            <a:headEnd/>
            <a:tailEnd/>
          </a:ln>
        </p:spPr>
      </p:pic>
      <p:grpSp>
        <p:nvGrpSpPr>
          <p:cNvPr id="12" name="组合 11">
            <a:extLst>
              <a:ext uri="{FF2B5EF4-FFF2-40B4-BE49-F238E27FC236}">
                <a16:creationId xmlns:a16="http://schemas.microsoft.com/office/drawing/2014/main" xmlns="" id="{B762338C-E8CE-4158-B512-BC41927632C1}"/>
              </a:ext>
            </a:extLst>
          </p:cNvPr>
          <p:cNvGrpSpPr/>
          <p:nvPr/>
        </p:nvGrpSpPr>
        <p:grpSpPr>
          <a:xfrm>
            <a:off x="7653511" y="2343800"/>
            <a:ext cx="3672409" cy="2712683"/>
            <a:chOff x="3333031" y="3472310"/>
            <a:chExt cx="5765357" cy="2016150"/>
          </a:xfrm>
        </p:grpSpPr>
        <p:sp>
          <p:nvSpPr>
            <p:cNvPr id="13" name="矩形 12">
              <a:extLst>
                <a:ext uri="{FF2B5EF4-FFF2-40B4-BE49-F238E27FC236}">
                  <a16:creationId xmlns:a16="http://schemas.microsoft.com/office/drawing/2014/main" xmlns="" id="{8F096116-2FF5-4E31-9CDA-FABDFC81DFFF}"/>
                </a:ext>
              </a:extLst>
            </p:cNvPr>
            <p:cNvSpPr/>
            <p:nvPr/>
          </p:nvSpPr>
          <p:spPr>
            <a:xfrm>
              <a:off x="3546696" y="3682442"/>
              <a:ext cx="5338026" cy="1595886"/>
            </a:xfrm>
            <a:prstGeom prst="rect">
              <a:avLst/>
            </a:prstGeom>
          </p:spPr>
          <p:txBody>
            <a:bodyPr wrap="square">
              <a:spAutoFit/>
            </a:bodyPr>
            <a:lstStyle/>
            <a:p>
              <a:pPr algn="just">
                <a:lnSpc>
                  <a:spcPct val="125000"/>
                </a:lnSpc>
                <a:spcAft>
                  <a:spcPts val="0"/>
                </a:spcAft>
              </a:pPr>
              <a:r>
                <a:rPr lang="zh-CN" altLang="en-US" sz="2000" kern="100" dirty="0">
                  <a:solidFill>
                    <a:schemeClr val="tx1">
                      <a:lumMod val="75000"/>
                      <a:lumOff val="25000"/>
                    </a:schemeClr>
                  </a:solidFill>
                  <a:latin typeface="+mn-lt"/>
                  <a:ea typeface="+mn-ea"/>
                  <a:cs typeface="Times New Roman"/>
                </a:rPr>
                <a:t>直接得到的汇编语言通常需要进行再加工。对于</a:t>
              </a:r>
              <a:r>
                <a:rPr lang="en-US" altLang="zh-CN" sz="2000" kern="100" dirty="0">
                  <a:solidFill>
                    <a:schemeClr val="tx1">
                      <a:lumMod val="75000"/>
                      <a:lumOff val="25000"/>
                    </a:schemeClr>
                  </a:solidFill>
                  <a:latin typeface="+mn-lt"/>
                  <a:ea typeface="+mn-ea"/>
                  <a:cs typeface="Times New Roman"/>
                </a:rPr>
                <a:t>push 0</a:t>
              </a:r>
              <a:r>
                <a:rPr lang="zh-CN" altLang="en-US" sz="2000" kern="100" dirty="0">
                  <a:solidFill>
                    <a:schemeClr val="tx1">
                      <a:lumMod val="75000"/>
                      <a:lumOff val="25000"/>
                    </a:schemeClr>
                  </a:solidFill>
                  <a:latin typeface="+mn-lt"/>
                  <a:ea typeface="+mn-ea"/>
                  <a:cs typeface="Times New Roman"/>
                </a:rPr>
                <a:t>而言，可以通过上述的</a:t>
              </a:r>
              <a:r>
                <a:rPr lang="en-US" altLang="zh-CN" sz="2000" kern="100" dirty="0" err="1">
                  <a:solidFill>
                    <a:schemeClr val="tx1">
                      <a:lumMod val="75000"/>
                      <a:lumOff val="25000"/>
                    </a:schemeClr>
                  </a:solidFill>
                  <a:latin typeface="+mn-lt"/>
                  <a:ea typeface="+mn-ea"/>
                  <a:cs typeface="Times New Roman"/>
                </a:rPr>
                <a:t>xor</a:t>
              </a:r>
              <a:r>
                <a:rPr lang="en-US" altLang="zh-CN" sz="2000" kern="100" dirty="0">
                  <a:solidFill>
                    <a:schemeClr val="tx1">
                      <a:lumMod val="75000"/>
                      <a:lumOff val="25000"/>
                    </a:schemeClr>
                  </a:solidFill>
                  <a:latin typeface="+mn-lt"/>
                  <a:ea typeface="+mn-ea"/>
                  <a:cs typeface="Times New Roman"/>
                </a:rPr>
                <a:t> </a:t>
              </a:r>
              <a:r>
                <a:rPr lang="en-US" altLang="zh-CN" sz="2000" kern="100" dirty="0" err="1">
                  <a:solidFill>
                    <a:schemeClr val="tx1">
                      <a:lumMod val="75000"/>
                      <a:lumOff val="25000"/>
                    </a:schemeClr>
                  </a:solidFill>
                  <a:latin typeface="+mn-lt"/>
                  <a:ea typeface="+mn-ea"/>
                  <a:cs typeface="Times New Roman"/>
                </a:rPr>
                <a:t>ebx</a:t>
              </a:r>
              <a:r>
                <a:rPr lang="en-US" altLang="zh-CN" sz="2000" kern="100" dirty="0">
                  <a:solidFill>
                    <a:schemeClr val="tx1">
                      <a:lumMod val="75000"/>
                      <a:lumOff val="25000"/>
                    </a:schemeClr>
                  </a:solidFill>
                  <a:latin typeface="+mn-lt"/>
                  <a:ea typeface="+mn-ea"/>
                  <a:cs typeface="Times New Roman"/>
                </a:rPr>
                <a:t> </a:t>
              </a:r>
              <a:r>
                <a:rPr lang="en-US" altLang="zh-CN" sz="2000" kern="100" dirty="0" err="1">
                  <a:solidFill>
                    <a:schemeClr val="tx1">
                      <a:lumMod val="75000"/>
                      <a:lumOff val="25000"/>
                    </a:schemeClr>
                  </a:solidFill>
                  <a:latin typeface="+mn-lt"/>
                  <a:ea typeface="+mn-ea"/>
                  <a:cs typeface="Times New Roman"/>
                </a:rPr>
                <a:t>ebx</a:t>
              </a:r>
              <a:r>
                <a:rPr lang="zh-CN" altLang="en-US" sz="2000" kern="100" dirty="0">
                  <a:solidFill>
                    <a:schemeClr val="tx1">
                      <a:lumMod val="75000"/>
                      <a:lumOff val="25000"/>
                    </a:schemeClr>
                  </a:solidFill>
                  <a:latin typeface="+mn-lt"/>
                  <a:ea typeface="+mn-ea"/>
                  <a:cs typeface="Times New Roman"/>
                </a:rPr>
                <a:t>之后执行</a:t>
              </a:r>
              <a:r>
                <a:rPr lang="en-US" altLang="zh-CN" sz="2000" kern="100" dirty="0">
                  <a:solidFill>
                    <a:schemeClr val="tx1">
                      <a:lumMod val="75000"/>
                      <a:lumOff val="25000"/>
                    </a:schemeClr>
                  </a:solidFill>
                  <a:latin typeface="+mn-lt"/>
                  <a:ea typeface="+mn-ea"/>
                  <a:cs typeface="Times New Roman"/>
                </a:rPr>
                <a:t>push </a:t>
              </a:r>
              <a:r>
                <a:rPr lang="en-US" altLang="zh-CN" sz="2000" kern="100" dirty="0" err="1">
                  <a:solidFill>
                    <a:schemeClr val="tx1">
                      <a:lumMod val="75000"/>
                      <a:lumOff val="25000"/>
                    </a:schemeClr>
                  </a:solidFill>
                  <a:latin typeface="+mn-lt"/>
                  <a:ea typeface="+mn-ea"/>
                  <a:cs typeface="Times New Roman"/>
                </a:rPr>
                <a:t>ebx</a:t>
              </a:r>
              <a:r>
                <a:rPr lang="zh-CN" altLang="en-US" sz="2000" kern="100" dirty="0">
                  <a:solidFill>
                    <a:schemeClr val="tx1">
                      <a:lumMod val="75000"/>
                      <a:lumOff val="25000"/>
                    </a:schemeClr>
                  </a:solidFill>
                  <a:latin typeface="+mn-lt"/>
                  <a:ea typeface="+mn-ea"/>
                  <a:cs typeface="Times New Roman"/>
                </a:rPr>
                <a:t>来实现。</a:t>
              </a:r>
            </a:p>
          </p:txBody>
        </p:sp>
        <p:sp>
          <p:nvSpPr>
            <p:cNvPr id="14" name="矩形: 圆角 13">
              <a:extLst>
                <a:ext uri="{FF2B5EF4-FFF2-40B4-BE49-F238E27FC236}">
                  <a16:creationId xmlns:a16="http://schemas.microsoft.com/office/drawing/2014/main" xmlns="" id="{ECF96D66-92B2-4E47-BD73-1827E4D5E6EC}"/>
                </a:ext>
              </a:extLst>
            </p:cNvPr>
            <p:cNvSpPr/>
            <p:nvPr/>
          </p:nvSpPr>
          <p:spPr>
            <a:xfrm>
              <a:off x="3333031" y="3472310"/>
              <a:ext cx="5765357" cy="201615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10240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532831" y="808013"/>
            <a:ext cx="3672408"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在工程中编写汇编语言如下：</a:t>
            </a:r>
          </a:p>
        </p:txBody>
      </p:sp>
      <p:sp>
        <p:nvSpPr>
          <p:cNvPr id="25" name="文本框 24">
            <a:extLst>
              <a:ext uri="{FF2B5EF4-FFF2-40B4-BE49-F238E27FC236}">
                <a16:creationId xmlns:a16="http://schemas.microsoft.com/office/drawing/2014/main" xmlns="" id="{448BB3E5-C306-4128-B94E-4EE5501FFBCF}"/>
              </a:ext>
            </a:extLst>
          </p:cNvPr>
          <p:cNvSpPr txBox="1"/>
          <p:nvPr/>
        </p:nvSpPr>
        <p:spPr>
          <a:xfrm>
            <a:off x="1532831" y="1203009"/>
            <a:ext cx="10153128" cy="5744987"/>
          </a:xfrm>
          <a:prstGeom prst="rect">
            <a:avLst/>
          </a:prstGeom>
          <a:noFill/>
        </p:spPr>
        <p:txBody>
          <a:bodyPr wrap="square" lIns="86376" tIns="43188" rIns="86376" bIns="43188" rtlCol="0">
            <a:spAutoFit/>
          </a:bodyPr>
          <a:lstStyle/>
          <a:p>
            <a:pPr algn="just">
              <a:lnSpc>
                <a:spcPct val="125000"/>
              </a:lnSpc>
              <a:spcAft>
                <a:spcPts val="0"/>
              </a:spcAft>
            </a:pPr>
            <a:r>
              <a:rPr lang="en-US" altLang="zh-CN" sz="2000" kern="100" dirty="0">
                <a:latin typeface="Times New Roman"/>
                <a:ea typeface="宋体"/>
                <a:cs typeface="Times New Roman"/>
              </a:rPr>
              <a:t>#include &lt;</a:t>
            </a:r>
            <a:r>
              <a:rPr lang="en-US" altLang="zh-CN" sz="2000" kern="100" dirty="0" err="1">
                <a:latin typeface="Times New Roman"/>
                <a:ea typeface="宋体"/>
                <a:cs typeface="Times New Roman"/>
              </a:rPr>
              <a:t>stdio.h</a:t>
            </a:r>
            <a:r>
              <a:rPr lang="en-US" altLang="zh-CN" sz="2000" kern="100" dirty="0">
                <a:latin typeface="Times New Roman"/>
                <a:ea typeface="宋体"/>
                <a:cs typeface="Times New Roman"/>
              </a:rPr>
              <a:t>&gt;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#include &lt;</a:t>
            </a:r>
            <a:r>
              <a:rPr lang="en-US" altLang="zh-CN" sz="2000" kern="100" dirty="0" err="1">
                <a:latin typeface="Times New Roman"/>
                <a:ea typeface="宋体"/>
                <a:cs typeface="Times New Roman"/>
              </a:rPr>
              <a:t>windows.h</a:t>
            </a:r>
            <a:r>
              <a:rPr lang="en-US" altLang="zh-CN" sz="2000" kern="100" dirty="0">
                <a:latin typeface="Times New Roman"/>
                <a:ea typeface="宋体"/>
                <a:cs typeface="Times New Roman"/>
              </a:rPr>
              <a:t>&gt;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void main(){</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a:t>
            </a:r>
            <a:r>
              <a:rPr lang="en-US" altLang="zh-CN" sz="2000" kern="100" dirty="0" err="1">
                <a:latin typeface="Times New Roman"/>
                <a:ea typeface="宋体"/>
                <a:cs typeface="Times New Roman"/>
              </a:rPr>
              <a:t>LoadLibrary</a:t>
            </a:r>
            <a:r>
              <a:rPr lang="en-US" altLang="zh-CN" sz="2000" kern="100" dirty="0">
                <a:latin typeface="Times New Roman"/>
                <a:ea typeface="宋体"/>
                <a:cs typeface="Times New Roman"/>
              </a:rPr>
              <a:t>("user32.dll");//</a:t>
            </a:r>
            <a:r>
              <a:rPr lang="zh-CN" altLang="zh-CN" sz="2000" kern="100" dirty="0">
                <a:latin typeface="Times New Roman"/>
                <a:ea typeface="宋体"/>
                <a:cs typeface="Times New Roman"/>
              </a:rPr>
              <a:t>加载</a:t>
            </a:r>
            <a:r>
              <a:rPr lang="en-US" altLang="zh-CN" sz="2000" kern="100" dirty="0">
                <a:latin typeface="Times New Roman"/>
                <a:ea typeface="宋体"/>
                <a:cs typeface="Times New Roman"/>
              </a:rPr>
              <a:t>user32.dll</a:t>
            </a:r>
            <a:endParaRPr lang="zh-CN" altLang="zh-CN" sz="2000" kern="100" dirty="0">
              <a:latin typeface="Times New Roman"/>
              <a:ea typeface="宋体"/>
              <a:cs typeface="Times New Roman"/>
            </a:endParaRPr>
          </a:p>
          <a:p>
            <a:pPr lvl="2"/>
            <a:r>
              <a:rPr lang="en-US" altLang="zh-CN" sz="2000" dirty="0"/>
              <a:t>_</a:t>
            </a:r>
            <a:r>
              <a:rPr lang="en-US" altLang="zh-CN" sz="2000" dirty="0" err="1"/>
              <a:t>asm</a:t>
            </a:r>
            <a:endParaRPr lang="zh-CN" altLang="zh-CN" sz="2000" dirty="0"/>
          </a:p>
          <a:p>
            <a:pPr lvl="2"/>
            <a:r>
              <a:rPr lang="en-US" altLang="zh-CN" sz="2000" dirty="0"/>
              <a:t>{</a:t>
            </a:r>
            <a:endParaRPr lang="zh-CN" altLang="zh-CN" sz="2000" dirty="0"/>
          </a:p>
          <a:p>
            <a:pPr lvl="2"/>
            <a:r>
              <a:rPr lang="en-US" altLang="zh-CN" sz="2000" dirty="0"/>
              <a:t>	</a:t>
            </a:r>
            <a:r>
              <a:rPr lang="en-US" altLang="zh-CN" sz="2000" dirty="0" err="1"/>
              <a:t>xor</a:t>
            </a:r>
            <a:r>
              <a:rPr lang="en-US" altLang="zh-CN" sz="2000" dirty="0"/>
              <a:t> </a:t>
            </a:r>
            <a:r>
              <a:rPr lang="en-US" altLang="zh-CN" sz="2000" dirty="0" err="1"/>
              <a:t>ebx,ebx</a:t>
            </a:r>
            <a:endParaRPr lang="zh-CN" altLang="zh-CN" sz="2000" dirty="0"/>
          </a:p>
          <a:p>
            <a:pPr lvl="2"/>
            <a:r>
              <a:rPr lang="en-US" altLang="zh-CN" sz="2000" dirty="0"/>
              <a:t>	push </a:t>
            </a:r>
            <a:r>
              <a:rPr lang="en-US" altLang="zh-CN" sz="2000" dirty="0" err="1"/>
              <a:t>ebx</a:t>
            </a:r>
            <a:r>
              <a:rPr lang="en-US" altLang="zh-CN" sz="2000" dirty="0"/>
              <a:t>//push 0</a:t>
            </a:r>
            <a:r>
              <a:rPr lang="zh-CN" altLang="en-US" sz="2000" dirty="0"/>
              <a:t>，</a:t>
            </a:r>
            <a:r>
              <a:rPr lang="en-US" altLang="zh-CN" dirty="0"/>
              <a:t>push 0</a:t>
            </a:r>
            <a:r>
              <a:rPr lang="zh-CN" altLang="zh-CN" dirty="0"/>
              <a:t>的机器代码会出现一个字节的</a:t>
            </a:r>
            <a:r>
              <a:rPr lang="en-US" altLang="zh-CN" dirty="0"/>
              <a:t>0</a:t>
            </a:r>
            <a:r>
              <a:rPr lang="zh-CN" altLang="zh-CN" dirty="0"/>
              <a:t>，对于直接利用需要解决字节为</a:t>
            </a:r>
            <a:r>
              <a:rPr lang="en-US" altLang="zh-CN" dirty="0"/>
              <a:t>0</a:t>
            </a:r>
            <a:r>
              <a:rPr lang="zh-CN" altLang="zh-CN" dirty="0"/>
              <a:t>的问题，因此转换为</a:t>
            </a:r>
            <a:r>
              <a:rPr lang="en-US" altLang="zh-CN" dirty="0"/>
              <a:t>push </a:t>
            </a:r>
            <a:r>
              <a:rPr lang="en-US" altLang="zh-CN" dirty="0" err="1"/>
              <a:t>ebx</a:t>
            </a:r>
            <a:endParaRPr lang="zh-CN" altLang="zh-CN" sz="2000" dirty="0"/>
          </a:p>
          <a:p>
            <a:pPr lvl="2"/>
            <a:r>
              <a:rPr lang="en-US" altLang="zh-CN" sz="2000" dirty="0"/>
              <a:t>	push </a:t>
            </a:r>
            <a:r>
              <a:rPr lang="en-US" altLang="zh-CN" sz="2000" dirty="0" err="1"/>
              <a:t>ebx</a:t>
            </a:r>
            <a:endParaRPr lang="zh-CN" altLang="zh-CN" sz="2000" dirty="0"/>
          </a:p>
          <a:p>
            <a:pPr lvl="2"/>
            <a:r>
              <a:rPr lang="en-US" altLang="zh-CN" sz="2000" dirty="0"/>
              <a:t>	push </a:t>
            </a:r>
            <a:r>
              <a:rPr lang="en-US" altLang="zh-CN" sz="2000" dirty="0" err="1"/>
              <a:t>ebx</a:t>
            </a:r>
            <a:endParaRPr lang="zh-CN" altLang="zh-CN" sz="2000" dirty="0"/>
          </a:p>
          <a:p>
            <a:pPr lvl="2"/>
            <a:r>
              <a:rPr lang="en-US" altLang="zh-CN" sz="2000" dirty="0"/>
              <a:t>	push </a:t>
            </a:r>
            <a:r>
              <a:rPr lang="en-US" altLang="zh-CN" sz="2000" dirty="0" err="1"/>
              <a:t>ebx</a:t>
            </a:r>
            <a:endParaRPr lang="zh-CN" altLang="zh-CN" sz="2000" dirty="0"/>
          </a:p>
          <a:p>
            <a:pPr lvl="2"/>
            <a:r>
              <a:rPr lang="en-US" altLang="zh-CN" sz="2000" dirty="0"/>
              <a:t>                 mov </a:t>
            </a:r>
            <a:r>
              <a:rPr lang="en-US" altLang="zh-CN" sz="2000" dirty="0" err="1"/>
              <a:t>eax</a:t>
            </a:r>
            <a:r>
              <a:rPr lang="en-US" altLang="zh-CN" sz="2000" dirty="0"/>
              <a:t>, 77d507eah// 77d507eah</a:t>
            </a:r>
            <a:r>
              <a:rPr lang="zh-CN" altLang="zh-CN" sz="2000" dirty="0"/>
              <a:t>是</a:t>
            </a:r>
            <a:r>
              <a:rPr lang="en-US" altLang="zh-CN" sz="2000" dirty="0" err="1"/>
              <a:t>MessageBox</a:t>
            </a:r>
            <a:r>
              <a:rPr lang="zh-CN" altLang="zh-CN" sz="2000" dirty="0"/>
              <a:t>函数在系统中的地址</a:t>
            </a:r>
          </a:p>
          <a:p>
            <a:pPr lvl="2"/>
            <a:r>
              <a:rPr lang="en-US" altLang="zh-CN" sz="2000" dirty="0"/>
              <a:t>	call </a:t>
            </a:r>
            <a:r>
              <a:rPr lang="en-US" altLang="zh-CN" sz="2000" dirty="0" err="1"/>
              <a:t>eax</a:t>
            </a:r>
            <a:endParaRPr lang="zh-CN" altLang="zh-CN" sz="2000" dirty="0"/>
          </a:p>
          <a:p>
            <a:pPr lvl="2"/>
            <a:r>
              <a:rPr lang="en-US" altLang="zh-CN" sz="2000" dirty="0"/>
              <a:t>}</a:t>
            </a:r>
            <a:endParaRPr lang="zh-CN" altLang="zh-CN" sz="2000" dirty="0"/>
          </a:p>
          <a:p>
            <a:pPr lvl="2" algn="just">
              <a:lnSpc>
                <a:spcPct val="125000"/>
              </a:lnSpc>
              <a:spcAft>
                <a:spcPts val="0"/>
              </a:spcAft>
            </a:pPr>
            <a:r>
              <a:rPr lang="en-US" altLang="zh-CN" sz="2000" kern="100" dirty="0">
                <a:latin typeface="Times New Roman"/>
                <a:ea typeface="宋体"/>
                <a:cs typeface="Times New Roman"/>
              </a:rPr>
              <a:t>return;</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p:txBody>
      </p:sp>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269135" y="837929"/>
            <a:ext cx="4320480" cy="474140"/>
            <a:chOff x="4269135" y="837929"/>
            <a:chExt cx="432048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500001" y="837929"/>
              <a:ext cx="3858750" cy="461665"/>
            </a:xfrm>
            <a:prstGeom prst="rect">
              <a:avLst/>
            </a:prstGeom>
          </p:spPr>
          <p:txBody>
            <a:bodyPr wrap="none">
              <a:spAutoFit/>
            </a:bodyPr>
            <a:lstStyle/>
            <a:p>
              <a:pPr algn="ctr"/>
              <a:r>
                <a:rPr lang="zh-CN" altLang="en-US" sz="2400" dirty="0">
                  <a:solidFill>
                    <a:schemeClr val="tx1">
                      <a:lumMod val="75000"/>
                      <a:lumOff val="25000"/>
                    </a:schemeClr>
                  </a:solidFill>
                  <a:latin typeface="+mn-lt"/>
                  <a:ea typeface="微软雅黑" panose="020B0503020204020204" pitchFamily="34" charset="-122"/>
                </a:rPr>
                <a:t>简单的编写</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的方法</a:t>
              </a:r>
            </a:p>
          </p:txBody>
        </p:sp>
      </p:grpSp>
      <p:sp>
        <p:nvSpPr>
          <p:cNvPr id="20" name="íṡľíḍè-Rectangle 17">
            <a:extLst>
              <a:ext uri="{FF2B5EF4-FFF2-40B4-BE49-F238E27FC236}">
                <a16:creationId xmlns:a16="http://schemas.microsoft.com/office/drawing/2014/main" xmlns="" id="{832A7433-295D-472A-8920-856B4D551924}"/>
              </a:ext>
            </a:extLst>
          </p:cNvPr>
          <p:cNvSpPr/>
          <p:nvPr/>
        </p:nvSpPr>
        <p:spPr>
          <a:xfrm>
            <a:off x="1604839" y="1492164"/>
            <a:ext cx="583264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第三步 根据汇编代码，找到对应地址中的机器码</a:t>
            </a:r>
          </a:p>
        </p:txBody>
      </p:sp>
      <p:sp>
        <p:nvSpPr>
          <p:cNvPr id="21" name="矩形 20">
            <a:extLst>
              <a:ext uri="{FF2B5EF4-FFF2-40B4-BE49-F238E27FC236}">
                <a16:creationId xmlns:a16="http://schemas.microsoft.com/office/drawing/2014/main" xmlns="" id="{F25D7130-52A2-4F91-BD2D-83E4F6017EC1}"/>
              </a:ext>
            </a:extLst>
          </p:cNvPr>
          <p:cNvSpPr/>
          <p:nvPr/>
        </p:nvSpPr>
        <p:spPr>
          <a:xfrm>
            <a:off x="1667413" y="2072852"/>
            <a:ext cx="7426258" cy="499432"/>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mn-lt"/>
                <a:ea typeface="微软雅黑" panose="020B0503020204020204" pitchFamily="34" charset="-122"/>
              </a:rPr>
              <a:t>在汇编第一行代码处打断点，利用调试定位具体内存中的地址：</a:t>
            </a:r>
          </a:p>
        </p:txBody>
      </p:sp>
      <p:grpSp>
        <p:nvGrpSpPr>
          <p:cNvPr id="12" name="组合 11">
            <a:extLst>
              <a:ext uri="{FF2B5EF4-FFF2-40B4-BE49-F238E27FC236}">
                <a16:creationId xmlns:a16="http://schemas.microsoft.com/office/drawing/2014/main" xmlns="" id="{B762338C-E8CE-4158-B512-BC41927632C1}"/>
              </a:ext>
            </a:extLst>
          </p:cNvPr>
          <p:cNvGrpSpPr/>
          <p:nvPr/>
        </p:nvGrpSpPr>
        <p:grpSpPr>
          <a:xfrm>
            <a:off x="7941543" y="2896245"/>
            <a:ext cx="3672409" cy="2016150"/>
            <a:chOff x="3333031" y="3472310"/>
            <a:chExt cx="5765357" cy="2016150"/>
          </a:xfrm>
        </p:grpSpPr>
        <p:sp>
          <p:nvSpPr>
            <p:cNvPr id="13" name="矩形 12">
              <a:extLst>
                <a:ext uri="{FF2B5EF4-FFF2-40B4-BE49-F238E27FC236}">
                  <a16:creationId xmlns:a16="http://schemas.microsoft.com/office/drawing/2014/main" xmlns="" id="{8F096116-2FF5-4E31-9CDA-FABDFC81DFFF}"/>
                </a:ext>
              </a:extLst>
            </p:cNvPr>
            <p:cNvSpPr/>
            <p:nvPr/>
          </p:nvSpPr>
          <p:spPr>
            <a:xfrm>
              <a:off x="3546696" y="3616251"/>
              <a:ext cx="5338026" cy="1592039"/>
            </a:xfrm>
            <a:prstGeom prst="rect">
              <a:avLst/>
            </a:prstGeom>
          </p:spPr>
          <p:txBody>
            <a:bodyPr wrap="square">
              <a:spAutoFit/>
            </a:bodyPr>
            <a:lstStyle/>
            <a:p>
              <a:pPr algn="just">
                <a:lnSpc>
                  <a:spcPct val="125000"/>
                </a:lnSpc>
                <a:spcAft>
                  <a:spcPts val="0"/>
                </a:spcAft>
              </a:pPr>
              <a:r>
                <a:rPr lang="zh-CN" altLang="en-US" sz="2000" kern="100" dirty="0">
                  <a:latin typeface="+mn-lt"/>
                  <a:ea typeface="+mn-ea"/>
                  <a:cs typeface="Times New Roman"/>
                </a:rPr>
                <a:t>这样，在</a:t>
              </a:r>
              <a:r>
                <a:rPr lang="en-US" altLang="zh-CN" sz="2000" kern="100" dirty="0">
                  <a:latin typeface="+mn-lt"/>
                  <a:ea typeface="+mn-ea"/>
                  <a:cs typeface="Times New Roman"/>
                </a:rPr>
                <a:t>Memory</a:t>
              </a:r>
              <a:r>
                <a:rPr lang="zh-CN" altLang="en-US" sz="2000" kern="100" dirty="0">
                  <a:latin typeface="+mn-lt"/>
                  <a:ea typeface="+mn-ea"/>
                  <a:cs typeface="Times New Roman"/>
                </a:rPr>
                <a:t>窗口就可以找到对应的机器码：</a:t>
              </a:r>
              <a:r>
                <a:rPr lang="en-US" altLang="zh-CN" sz="2000" kern="100" dirty="0">
                  <a:latin typeface="+mn-lt"/>
                  <a:ea typeface="+mn-ea"/>
                  <a:cs typeface="Times New Roman"/>
                </a:rPr>
                <a:t>33 DB 53 53 53 53 B8 EA 07 D5 77 FF D0</a:t>
              </a:r>
              <a:r>
                <a:rPr lang="zh-CN" altLang="en-US" sz="2000" kern="100" dirty="0">
                  <a:latin typeface="+mn-lt"/>
                  <a:ea typeface="+mn-ea"/>
                  <a:cs typeface="Times New Roman"/>
                </a:rPr>
                <a:t>。</a:t>
              </a:r>
            </a:p>
          </p:txBody>
        </p:sp>
        <p:sp>
          <p:nvSpPr>
            <p:cNvPr id="14" name="矩形: 圆角 13">
              <a:extLst>
                <a:ext uri="{FF2B5EF4-FFF2-40B4-BE49-F238E27FC236}">
                  <a16:creationId xmlns:a16="http://schemas.microsoft.com/office/drawing/2014/main" xmlns="" id="{ECF96D66-92B2-4E47-BD73-1827E4D5E6EC}"/>
                </a:ext>
              </a:extLst>
            </p:cNvPr>
            <p:cNvSpPr/>
            <p:nvPr/>
          </p:nvSpPr>
          <p:spPr>
            <a:xfrm>
              <a:off x="3333031" y="3472310"/>
              <a:ext cx="5765357" cy="201615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15" name="Picture 1">
            <a:extLst>
              <a:ext uri="{FF2B5EF4-FFF2-40B4-BE49-F238E27FC236}">
                <a16:creationId xmlns:a16="http://schemas.microsoft.com/office/drawing/2014/main" xmlns="" id="{CAC9FF7D-0191-42F9-AFEB-65BE68B197EE}"/>
              </a:ext>
            </a:extLst>
          </p:cNvPr>
          <p:cNvPicPr>
            <a:picLocks noChangeAspect="1" noChangeArrowheads="1"/>
          </p:cNvPicPr>
          <p:nvPr/>
        </p:nvPicPr>
        <p:blipFill>
          <a:blip r:embed="rId3"/>
          <a:srcRect/>
          <a:stretch>
            <a:fillRect/>
          </a:stretch>
        </p:blipFill>
        <p:spPr bwMode="auto">
          <a:xfrm>
            <a:off x="1604839" y="2674459"/>
            <a:ext cx="5616624" cy="3967890"/>
          </a:xfrm>
          <a:prstGeom prst="rect">
            <a:avLst/>
          </a:prstGeom>
          <a:noFill/>
          <a:ln w="9525">
            <a:noFill/>
            <a:miter lim="800000"/>
            <a:headEnd/>
            <a:tailEnd/>
          </a:ln>
        </p:spPr>
      </p:pic>
    </p:spTree>
    <p:extLst>
      <p:ext uri="{BB962C8B-B14F-4D97-AF65-F5344CB8AC3E}">
        <p14:creationId xmlns:p14="http://schemas.microsoft.com/office/powerpoint/2010/main" val="163604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532831" y="1036788"/>
            <a:ext cx="9361040"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mn-lt"/>
                <a:ea typeface="+mn-ea"/>
                <a:cs typeface="Times New Roman" panose="02020603050405020304" pitchFamily="18" charset="0"/>
              </a:rPr>
              <a:t>接下来就可以利用这个</a:t>
            </a:r>
            <a:r>
              <a:rPr lang="en-US" altLang="zh-CN" sz="2000" dirty="0">
                <a:solidFill>
                  <a:schemeClr val="tx1">
                    <a:lumMod val="75000"/>
                    <a:lumOff val="25000"/>
                  </a:schemeClr>
                </a:solidFill>
                <a:latin typeface="+mn-lt"/>
                <a:ea typeface="+mn-ea"/>
                <a:cs typeface="Times New Roman" panose="02020603050405020304" pitchFamily="18" charset="0"/>
              </a:rPr>
              <a:t>Shellcode</a:t>
            </a:r>
            <a:r>
              <a:rPr lang="zh-CN" altLang="en-US" sz="2000" dirty="0">
                <a:solidFill>
                  <a:schemeClr val="tx1">
                    <a:lumMod val="75000"/>
                    <a:lumOff val="25000"/>
                  </a:schemeClr>
                </a:solidFill>
                <a:latin typeface="+mn-lt"/>
                <a:ea typeface="+mn-ea"/>
                <a:cs typeface="Times New Roman" panose="02020603050405020304" pitchFamily="18" charset="0"/>
              </a:rPr>
              <a:t>来实现漏洞的利用了，一个</a:t>
            </a:r>
            <a:r>
              <a:rPr lang="en-US" altLang="zh-CN" sz="2000" dirty="0">
                <a:solidFill>
                  <a:schemeClr val="tx1">
                    <a:lumMod val="75000"/>
                    <a:lumOff val="25000"/>
                  </a:schemeClr>
                </a:solidFill>
                <a:latin typeface="+mn-lt"/>
                <a:ea typeface="+mn-ea"/>
                <a:cs typeface="Times New Roman" panose="02020603050405020304" pitchFamily="18" charset="0"/>
              </a:rPr>
              <a:t>VC6</a:t>
            </a:r>
            <a:r>
              <a:rPr lang="zh-CN" altLang="en-US" sz="2000" dirty="0">
                <a:solidFill>
                  <a:schemeClr val="tx1">
                    <a:lumMod val="75000"/>
                    <a:lumOff val="25000"/>
                  </a:schemeClr>
                </a:solidFill>
                <a:latin typeface="+mn-lt"/>
                <a:ea typeface="+mn-ea"/>
                <a:cs typeface="Times New Roman" panose="02020603050405020304" pitchFamily="18" charset="0"/>
              </a:rPr>
              <a:t>测试程序如下：</a:t>
            </a:r>
          </a:p>
        </p:txBody>
      </p:sp>
      <p:sp>
        <p:nvSpPr>
          <p:cNvPr id="25" name="文本框 24">
            <a:extLst>
              <a:ext uri="{FF2B5EF4-FFF2-40B4-BE49-F238E27FC236}">
                <a16:creationId xmlns:a16="http://schemas.microsoft.com/office/drawing/2014/main" xmlns="" id="{448BB3E5-C306-4128-B94E-4EE5501FFBCF}"/>
              </a:ext>
            </a:extLst>
          </p:cNvPr>
          <p:cNvSpPr txBox="1"/>
          <p:nvPr/>
        </p:nvSpPr>
        <p:spPr>
          <a:xfrm>
            <a:off x="1532831" y="1528093"/>
            <a:ext cx="8568952" cy="4667769"/>
          </a:xfrm>
          <a:prstGeom prst="rect">
            <a:avLst/>
          </a:prstGeom>
          <a:noFill/>
        </p:spPr>
        <p:txBody>
          <a:bodyPr wrap="square" lIns="86376" tIns="43188" rIns="86376" bIns="43188" rtlCol="0">
            <a:spAutoFit/>
          </a:bodyPr>
          <a:lstStyle/>
          <a:p>
            <a:pPr algn="just">
              <a:lnSpc>
                <a:spcPct val="125000"/>
              </a:lnSpc>
              <a:spcAft>
                <a:spcPts val="0"/>
              </a:spcAft>
            </a:pPr>
            <a:r>
              <a:rPr lang="en-US" altLang="zh-CN" sz="2000" kern="100" dirty="0">
                <a:latin typeface="Times New Roman"/>
                <a:ea typeface="宋体"/>
                <a:cs typeface="Times New Roman"/>
              </a:rPr>
              <a:t>#include &lt;</a:t>
            </a:r>
            <a:r>
              <a:rPr lang="en-US" altLang="zh-CN" sz="2000" kern="100" dirty="0" err="1">
                <a:latin typeface="Times New Roman"/>
                <a:ea typeface="宋体"/>
                <a:cs typeface="Times New Roman"/>
              </a:rPr>
              <a:t>stdio.h</a:t>
            </a:r>
            <a:r>
              <a:rPr lang="en-US" altLang="zh-CN" sz="2000" kern="100" dirty="0">
                <a:latin typeface="Times New Roman"/>
                <a:ea typeface="宋体"/>
                <a:cs typeface="Times New Roman"/>
              </a:rPr>
              <a:t>&gt;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#include &lt;</a:t>
            </a:r>
            <a:r>
              <a:rPr lang="en-US" altLang="zh-CN" sz="2000" kern="100" dirty="0" err="1">
                <a:latin typeface="Times New Roman"/>
                <a:ea typeface="宋体"/>
                <a:cs typeface="Times New Roman"/>
              </a:rPr>
              <a:t>windows.h</a:t>
            </a:r>
            <a:r>
              <a:rPr lang="en-US" altLang="zh-CN" sz="2000" kern="100" dirty="0">
                <a:latin typeface="Times New Roman"/>
                <a:ea typeface="宋体"/>
                <a:cs typeface="Times New Roman"/>
              </a:rPr>
              <a:t>&gt;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char </a:t>
            </a:r>
            <a:r>
              <a:rPr lang="en-US" altLang="zh-CN" sz="2000" kern="100" dirty="0" err="1">
                <a:latin typeface="Times New Roman"/>
                <a:ea typeface="宋体"/>
                <a:cs typeface="Times New Roman"/>
              </a:rPr>
              <a:t>ourshellcode</a:t>
            </a:r>
            <a:r>
              <a:rPr lang="en-US" altLang="zh-CN" sz="2000" kern="100" dirty="0">
                <a:latin typeface="Times New Roman"/>
                <a:ea typeface="宋体"/>
                <a:cs typeface="Times New Roman"/>
              </a:rPr>
              <a:t>[]="\x33\</a:t>
            </a:r>
            <a:r>
              <a:rPr lang="en-US" altLang="zh-CN" sz="2000" kern="100" dirty="0" err="1">
                <a:latin typeface="Times New Roman"/>
                <a:ea typeface="宋体"/>
                <a:cs typeface="Times New Roman"/>
              </a:rPr>
              <a:t>xDB</a:t>
            </a:r>
            <a:r>
              <a:rPr lang="en-US" altLang="zh-CN" sz="2000" kern="100" dirty="0">
                <a:latin typeface="Times New Roman"/>
                <a:ea typeface="宋体"/>
                <a:cs typeface="Times New Roman"/>
              </a:rPr>
              <a:t>\x53\x53\x53\x53\xB8\</a:t>
            </a:r>
            <a:r>
              <a:rPr lang="en-US" altLang="zh-CN" sz="2000" kern="100" dirty="0" err="1">
                <a:latin typeface="Times New Roman"/>
                <a:ea typeface="宋体"/>
                <a:cs typeface="Times New Roman"/>
              </a:rPr>
              <a:t>xEA</a:t>
            </a:r>
            <a:r>
              <a:rPr lang="en-US" altLang="zh-CN" sz="2000" kern="100" dirty="0">
                <a:latin typeface="Times New Roman"/>
                <a:ea typeface="宋体"/>
                <a:cs typeface="Times New Roman"/>
              </a:rPr>
              <a:t>\x07\xD5\x77\</a:t>
            </a:r>
            <a:r>
              <a:rPr lang="en-US" altLang="zh-CN" sz="2000" kern="100" dirty="0" err="1">
                <a:latin typeface="Times New Roman"/>
                <a:ea typeface="宋体"/>
                <a:cs typeface="Times New Roman"/>
              </a:rPr>
              <a:t>xFF</a:t>
            </a:r>
            <a:r>
              <a:rPr lang="en-US" altLang="zh-CN" sz="2000" kern="100" dirty="0">
                <a:latin typeface="Times New Roman"/>
                <a:ea typeface="宋体"/>
                <a:cs typeface="Times New Roman"/>
              </a:rPr>
              <a:t>\xD0";</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void main()</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a:t>
            </a:r>
            <a:r>
              <a:rPr lang="en-US" altLang="zh-CN" sz="2000" kern="100" dirty="0" err="1">
                <a:latin typeface="Times New Roman"/>
                <a:ea typeface="宋体"/>
                <a:cs typeface="Times New Roman"/>
              </a:rPr>
              <a:t>LoadLibrary</a:t>
            </a:r>
            <a:r>
              <a:rPr lang="en-US" altLang="zh-CN" sz="2000" kern="100" dirty="0">
                <a:latin typeface="Times New Roman"/>
                <a:ea typeface="宋体"/>
                <a:cs typeface="Times New Roman"/>
              </a:rPr>
              <a:t>("user32.dll");</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int *ret;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ret=(int*)&amp;ret+2;</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(*ret)=(int)</a:t>
            </a:r>
            <a:r>
              <a:rPr lang="en-US" altLang="zh-CN" sz="2000" kern="100" dirty="0" err="1">
                <a:latin typeface="Times New Roman"/>
                <a:ea typeface="宋体"/>
                <a:cs typeface="Times New Roman"/>
              </a:rPr>
              <a:t>ourshellcode</a:t>
            </a: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return;</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p:txBody>
      </p:sp>
      <p:sp>
        <p:nvSpPr>
          <p:cNvPr id="2" name="文本框 1">
            <a:extLst>
              <a:ext uri="{FF2B5EF4-FFF2-40B4-BE49-F238E27FC236}">
                <a16:creationId xmlns:a16="http://schemas.microsoft.com/office/drawing/2014/main" xmlns="" id="{3E33316F-9BB9-4D4D-87E5-5CC49DD32582}"/>
              </a:ext>
            </a:extLst>
          </p:cNvPr>
          <p:cNvSpPr txBox="1"/>
          <p:nvPr/>
        </p:nvSpPr>
        <p:spPr>
          <a:xfrm>
            <a:off x="5061223" y="6195862"/>
            <a:ext cx="4752528" cy="369332"/>
          </a:xfrm>
          <a:prstGeom prst="rect">
            <a:avLst/>
          </a:prstGeom>
          <a:noFill/>
        </p:spPr>
        <p:txBody>
          <a:bodyPr wrap="square" rtlCol="0">
            <a:spAutoFit/>
          </a:bodyPr>
          <a:lstStyle/>
          <a:p>
            <a:r>
              <a:rPr lang="zh-CN" altLang="en-US" dirty="0"/>
              <a:t>请某位同学来回答一下原理</a:t>
            </a:r>
          </a:p>
        </p:txBody>
      </p:sp>
    </p:spTree>
    <p:extLst>
      <p:ext uri="{BB962C8B-B14F-4D97-AF65-F5344CB8AC3E}">
        <p14:creationId xmlns:p14="http://schemas.microsoft.com/office/powerpoint/2010/main" val="84930851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388815" y="1528093"/>
            <a:ext cx="11656434" cy="5112569"/>
            <a:chOff x="1385640" y="1846974"/>
            <a:chExt cx="11361653" cy="3371707"/>
          </a:xfrm>
        </p:grpSpPr>
        <p:sp>
          <p:nvSpPr>
            <p:cNvPr id="10" name="矩形: 圆角 9">
              <a:extLst>
                <a:ext uri="{FF2B5EF4-FFF2-40B4-BE49-F238E27FC236}">
                  <a16:creationId xmlns:a16="http://schemas.microsoft.com/office/drawing/2014/main" xmlns="" id="{E5E3EC1C-74FC-4C48-9D84-DA52DC0FBCE8}"/>
                </a:ext>
              </a:extLst>
            </p:cNvPr>
            <p:cNvSpPr/>
            <p:nvPr/>
          </p:nvSpPr>
          <p:spPr>
            <a:xfrm>
              <a:off x="1385640" y="1846974"/>
              <a:ext cx="10332290" cy="3371707"/>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574860" y="2017200"/>
              <a:ext cx="9917706" cy="2902567"/>
            </a:xfrm>
            <a:prstGeom prst="rect">
              <a:avLst/>
            </a:prstGeom>
          </p:spPr>
          <p:txBody>
            <a:bodyPr wrap="square">
              <a:spAutoFit/>
            </a:bodyPr>
            <a:lstStyle/>
            <a:p>
              <a:pPr>
                <a:spcBef>
                  <a:spcPts val="0"/>
                </a:spcBef>
                <a:spcAft>
                  <a:spcPts val="0"/>
                </a:spcAft>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的英文意思就是利用，它在黑客眼里就是漏洞利用。有漏洞不一定就有</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（利用），但是有</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就肯定有漏洞。</a:t>
              </a:r>
              <a:b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假设，刚刚发现了一个</a:t>
              </a:r>
              <a:r>
                <a:rPr lang="en-US" altLang="zh-CN"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Minishare</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0Day</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漏洞。</a:t>
              </a:r>
              <a:r>
                <a:rPr lang="en-US" altLang="zh-CN"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Minishare</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是一款文件共享软件，该</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0Day</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漏洞是一个缓冲区溢出漏洞，这个漏洞影响之前的所有版本。当用户向服务器发送的报文长度过大（超过堆栈边界）时就会触发该漏洞。</a:t>
              </a:r>
              <a:b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得到该漏洞后，可以做点什么呢？善意点的，可以对同学或者朋友的电脑搞搞恶作剧，让他的电脑弹出个对话框之类的。恶意的话，可以利用这个漏洞来向目标机器植入木马，窃听用户个人隐私等。</a:t>
              </a:r>
            </a:p>
          </p:txBody>
        </p:sp>
        <p:sp>
          <p:nvSpPr>
            <p:cNvPr id="11" name="矩形 10">
              <a:extLst>
                <a:ext uri="{FF2B5EF4-FFF2-40B4-BE49-F238E27FC236}">
                  <a16:creationId xmlns:a16="http://schemas.microsoft.com/office/drawing/2014/main" xmlns="" id="{72F11990-1FE8-4A57-927F-DBD99D30DFCB}"/>
                </a:ext>
              </a:extLst>
            </p:cNvPr>
            <p:cNvSpPr/>
            <p:nvPr/>
          </p:nvSpPr>
          <p:spPr>
            <a:xfrm>
              <a:off x="3982558" y="4792614"/>
              <a:ext cx="8764735" cy="263870"/>
            </a:xfrm>
            <a:prstGeom prst="rect">
              <a:avLst/>
            </a:prstGeom>
          </p:spPr>
          <p:txBody>
            <a:bodyPr wrap="square">
              <a:spAutoFit/>
            </a:bodyPr>
            <a:lstStyle/>
            <a:p>
              <a:pPr>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那么，到底如何能达成这些目的呢？</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9600" y="4979250"/>
            <a:ext cx="1977834" cy="1977834"/>
          </a:xfrm>
          <a:prstGeom prst="rect">
            <a:avLst/>
          </a:prstGeom>
        </p:spPr>
      </p:pic>
      <p:grpSp>
        <p:nvGrpSpPr>
          <p:cNvPr id="13" name="组合 12">
            <a:extLst>
              <a:ext uri="{FF2B5EF4-FFF2-40B4-BE49-F238E27FC236}">
                <a16:creationId xmlns:a16="http://schemas.microsoft.com/office/drawing/2014/main" xmlns="" id="{0CBA4C38-133D-4615-AA5C-4AB9BDE3F67A}"/>
              </a:ext>
            </a:extLst>
          </p:cNvPr>
          <p:cNvGrpSpPr/>
          <p:nvPr/>
        </p:nvGrpSpPr>
        <p:grpSpPr>
          <a:xfrm>
            <a:off x="4616798" y="837929"/>
            <a:ext cx="3625157" cy="523220"/>
            <a:chOff x="5202512" y="837929"/>
            <a:chExt cx="2453727" cy="523220"/>
          </a:xfrm>
        </p:grpSpPr>
        <p:cxnSp>
          <p:nvCxnSpPr>
            <p:cNvPr id="14" name="íślíḋè-Straight Connector 13">
              <a:extLst>
                <a:ext uri="{FF2B5EF4-FFF2-40B4-BE49-F238E27FC236}">
                  <a16:creationId xmlns:a16="http://schemas.microsoft.com/office/drawing/2014/main" xmlns=""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xmlns="" id="{2ECAD2EB-634C-448E-A94C-5E5E4A28D7DF}"/>
                </a:ext>
              </a:extLst>
            </p:cNvPr>
            <p:cNvSpPr/>
            <p:nvPr/>
          </p:nvSpPr>
          <p:spPr>
            <a:xfrm>
              <a:off x="5300856" y="837929"/>
              <a:ext cx="2257038" cy="523220"/>
            </a:xfrm>
            <a:prstGeom prst="rect">
              <a:avLst/>
            </a:prstGeom>
          </p:spPr>
          <p:txBody>
            <a:bodyPr wrap="none">
              <a:spAutoFit/>
            </a:bodyPr>
            <a:lstStyle/>
            <a:p>
              <a:pPr algn="ctr"/>
              <a:r>
                <a:rPr lang="zh-CN" altLang="fr-FR" sz="2800" dirty="0">
                  <a:solidFill>
                    <a:schemeClr val="tx1">
                      <a:lumMod val="75000"/>
                      <a:lumOff val="25000"/>
                    </a:schemeClr>
                  </a:solidFill>
                  <a:latin typeface="微软雅黑" panose="020B0503020204020204" pitchFamily="34" charset="-122"/>
                  <a:ea typeface="微软雅黑" panose="020B0503020204020204" pitchFamily="34" charset="-122"/>
                </a:rPr>
                <a:t>漏洞利用，即</a:t>
              </a:r>
              <a:r>
                <a:rPr lang="fr-FR"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exploit</a:t>
              </a:r>
            </a:p>
          </p:txBody>
        </p:sp>
      </p:grpSp>
    </p:spTree>
    <p:extLst>
      <p:ext uri="{BB962C8B-B14F-4D97-AF65-F5344CB8AC3E}">
        <p14:creationId xmlns:p14="http://schemas.microsoft.com/office/powerpoint/2010/main" val="299748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244799" y="1392150"/>
            <a:ext cx="10801200" cy="208015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1996</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Aleph One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Underground</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发表了著名论文</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《SMASHING THE STACK FOR FUN AND PROFIT》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，其中详细描述了</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Linux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系统中栈的结构和如何利用基于栈的缓冲区溢出。在这篇具有划时代意义的论文中，</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Aleph One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演示了如何向进程中植入一段用于获得</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的代码</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并在论文中称这段</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被植入进程的代码为“</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en-US" altLang="zh-CN" sz="2400" kern="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244799" y="808013"/>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漏洞利用的手段</a:t>
            </a:r>
            <a:endParaRPr kumimoji="0" sz="24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244799" y="4488494"/>
            <a:ext cx="10801200" cy="1504095"/>
          </a:xfrm>
          <a:prstGeom prst="rect">
            <a:avLst/>
          </a:prstGeom>
          <a:solidFill>
            <a:schemeClr val="bg1">
              <a:lumMod val="85000"/>
            </a:schemeClr>
          </a:solidFill>
          <a:ln w="38100" cap="flat" cmpd="sng" algn="ctr">
            <a:noFill/>
            <a:prstDash val="solid"/>
            <a:miter lim="800000"/>
          </a:ln>
          <a:effectLst/>
        </p:spPr>
        <p:txBody>
          <a:bodyPr lIns="180000" rIns="180000" anchor="ctr"/>
          <a:lstStyle/>
          <a:p>
            <a:pPr algn="just" fontAlgn="auto">
              <a:spcBef>
                <a:spcPts val="0"/>
              </a:spcBef>
              <a:spcAft>
                <a:spcPts val="0"/>
              </a:spcAft>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是系统的用户界面</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提供了用户与内核进行交互操作的一种接口。它接收用户输入的命令并把它送入内核去执行。</a:t>
            </a:r>
          </a:p>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实际上</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是一个命令解释器，它解释由用户输入的命令并且把它们送到内核。</a:t>
            </a:r>
            <a:endParaRPr kumimoji="0" sz="2400" b="0" i="0" u="none" strike="noStrike" kern="0" cap="none" spc="0" normalizeH="0" baseline="0" noProof="0" dirty="0">
              <a:ln>
                <a:noFill/>
              </a:ln>
              <a:solidFill>
                <a:srgbClr val="0050A3"/>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244799" y="3904358"/>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shell</a:t>
            </a:r>
            <a:endParaRPr kumimoji="0" sz="24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097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63229" y="1836922"/>
            <a:ext cx="10710761" cy="4068449"/>
            <a:chOff x="1263230" y="1989440"/>
            <a:chExt cx="10332290" cy="2465662"/>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2465662"/>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04839" y="2245689"/>
              <a:ext cx="9505056" cy="1883916"/>
            </a:xfrm>
            <a:prstGeom prst="rect">
              <a:avLst/>
            </a:prstGeom>
          </p:spPr>
          <p:txBody>
            <a:bodyPr wrap="square">
              <a:spAutoFit/>
            </a:bodyPr>
            <a:lstStyle/>
            <a:p>
              <a:pPr>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漏洞利用的核心就是利用程序漏洞去执行</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以便劫持进程的控制权。</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要达到该目的，需要通过代码植入的方式来完成，其目的是</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淹没返回地址</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，以便劫持进程的控制权，让程序跳转去执行</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b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已经表达的是广义上的植入进程的代码，而不是狭义上的仅仅用来获得</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的代码。</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4198" y="4984477"/>
            <a:ext cx="2123914" cy="2123914"/>
          </a:xfrm>
          <a:prstGeom prst="rect">
            <a:avLst/>
          </a:prstGeom>
        </p:spPr>
      </p:pic>
      <p:grpSp>
        <p:nvGrpSpPr>
          <p:cNvPr id="13" name="组合 12">
            <a:extLst>
              <a:ext uri="{FF2B5EF4-FFF2-40B4-BE49-F238E27FC236}">
                <a16:creationId xmlns:a16="http://schemas.microsoft.com/office/drawing/2014/main" xmlns="" id="{0CBA4C38-133D-4615-AA5C-4AB9BDE3F67A}"/>
              </a:ext>
            </a:extLst>
          </p:cNvPr>
          <p:cNvGrpSpPr/>
          <p:nvPr/>
        </p:nvGrpSpPr>
        <p:grpSpPr>
          <a:xfrm>
            <a:off x="4616798" y="837929"/>
            <a:ext cx="3625157" cy="474140"/>
            <a:chOff x="5202512" y="837929"/>
            <a:chExt cx="2453727" cy="474140"/>
          </a:xfrm>
        </p:grpSpPr>
        <p:cxnSp>
          <p:nvCxnSpPr>
            <p:cNvPr id="14" name="íślíḋè-Straight Connector 13">
              <a:extLst>
                <a:ext uri="{FF2B5EF4-FFF2-40B4-BE49-F238E27FC236}">
                  <a16:creationId xmlns:a16="http://schemas.microsoft.com/office/drawing/2014/main" xmlns=""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xmlns="" id="{2ECAD2EB-634C-448E-A94C-5E5E4A28D7DF}"/>
                </a:ext>
              </a:extLst>
            </p:cNvPr>
            <p:cNvSpPr/>
            <p:nvPr/>
          </p:nvSpPr>
          <p:spPr>
            <a:xfrm>
              <a:off x="5637752" y="837929"/>
              <a:ext cx="158324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漏洞利用的核心</a:t>
              </a:r>
            </a:p>
          </p:txBody>
        </p:sp>
      </p:grpSp>
    </p:spTree>
    <p:extLst>
      <p:ext uri="{BB962C8B-B14F-4D97-AF65-F5344CB8AC3E}">
        <p14:creationId xmlns:p14="http://schemas.microsoft.com/office/powerpoint/2010/main" val="84520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460823" y="638119"/>
            <a:ext cx="10369152" cy="117482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往往需要用汇编语言编写，并转换成二进制机器码，其内容和长度经常还会受到很多苛刻限制，故开发和调试的难度很高。</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xmlns="" id="{CD347A7E-720A-4884-A096-9C78F61DAD5D}"/>
              </a:ext>
            </a:extLst>
          </p:cNvPr>
          <p:cNvGrpSpPr/>
          <p:nvPr/>
        </p:nvGrpSpPr>
        <p:grpSpPr>
          <a:xfrm>
            <a:off x="1461507" y="2104157"/>
            <a:ext cx="6517838" cy="508862"/>
            <a:chOff x="2107780" y="2392189"/>
            <a:chExt cx="6517838" cy="508862"/>
          </a:xfrm>
        </p:grpSpPr>
        <p:sp>
          <p:nvSpPr>
            <p:cNvPr id="24" name="矩形 23">
              <a:extLst>
                <a:ext uri="{FF2B5EF4-FFF2-40B4-BE49-F238E27FC236}">
                  <a16:creationId xmlns:a16="http://schemas.microsoft.com/office/drawing/2014/main" xmlns="" id="{536EA6FA-40ED-436D-8252-6125F0240726}"/>
                </a:ext>
              </a:extLst>
            </p:cNvPr>
            <p:cNvSpPr/>
            <p:nvPr/>
          </p:nvSpPr>
          <p:spPr>
            <a:xfrm>
              <a:off x="7437488" y="2392189"/>
              <a:ext cx="648072" cy="50886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xmlns="" id="{25A77C8B-9070-4B5E-85DF-207E61F878E1}"/>
                </a:ext>
              </a:extLst>
            </p:cNvPr>
            <p:cNvSpPr/>
            <p:nvPr/>
          </p:nvSpPr>
          <p:spPr>
            <a:xfrm>
              <a:off x="3765079" y="2392189"/>
              <a:ext cx="3672408" cy="508860"/>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Round Same Side Corner Rectangle 29">
              <a:extLst>
                <a:ext uri="{FF2B5EF4-FFF2-40B4-BE49-F238E27FC236}">
                  <a16:creationId xmlns:a16="http://schemas.microsoft.com/office/drawing/2014/main" xmlns="" id="{19A88192-2944-4494-B7CD-8A1F42828084}"/>
                </a:ext>
              </a:extLst>
            </p:cNvPr>
            <p:cNvSpPr/>
            <p:nvPr/>
          </p:nvSpPr>
          <p:spPr>
            <a:xfrm rot="16200000" flipH="1">
              <a:off x="3175148" y="1324824"/>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Round Same Side Corner Rectangle 45">
              <a:extLst>
                <a:ext uri="{FF2B5EF4-FFF2-40B4-BE49-F238E27FC236}">
                  <a16:creationId xmlns:a16="http://schemas.microsoft.com/office/drawing/2014/main" xmlns="" id="{C09C9176-8185-486A-A641-401563BBC50B}"/>
                </a:ext>
              </a:extLst>
            </p:cNvPr>
            <p:cNvSpPr/>
            <p:nvPr/>
          </p:nvSpPr>
          <p:spPr>
            <a:xfrm rot="5400000" flipH="1">
              <a:off x="8084140" y="2359572"/>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0" name="Rectangle 62">
              <a:extLst>
                <a:ext uri="{FF2B5EF4-FFF2-40B4-BE49-F238E27FC236}">
                  <a16:creationId xmlns:a16="http://schemas.microsoft.com/office/drawing/2014/main" xmlns="" id="{0B5598E8-F917-47BA-893C-2A64CCCB84CE}"/>
                </a:ext>
              </a:extLst>
            </p:cNvPr>
            <p:cNvSpPr/>
            <p:nvPr/>
          </p:nvSpPr>
          <p:spPr>
            <a:xfrm>
              <a:off x="2198331" y="2392191"/>
              <a:ext cx="62472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植入代码之前需要做大量的调试工作，例如：</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25" name="组合 24">
            <a:extLst>
              <a:ext uri="{FF2B5EF4-FFF2-40B4-BE49-F238E27FC236}">
                <a16:creationId xmlns:a16="http://schemas.microsoft.com/office/drawing/2014/main" xmlns="" id="{B5D5D0E2-7DC7-400A-89AC-45A9E2393849}"/>
              </a:ext>
            </a:extLst>
          </p:cNvPr>
          <p:cNvGrpSpPr/>
          <p:nvPr/>
        </p:nvGrpSpPr>
        <p:grpSpPr>
          <a:xfrm>
            <a:off x="1484277" y="2800138"/>
            <a:ext cx="10369152" cy="1200329"/>
            <a:chOff x="5136783" y="2471924"/>
            <a:chExt cx="8874215" cy="1200329"/>
          </a:xfrm>
        </p:grpSpPr>
        <p:sp>
          <p:nvSpPr>
            <p:cNvPr id="26" name="六边形 25">
              <a:extLst>
                <a:ext uri="{FF2B5EF4-FFF2-40B4-BE49-F238E27FC236}">
                  <a16:creationId xmlns:a16="http://schemas.microsoft.com/office/drawing/2014/main" xmlns="" id="{8F0C3D76-B034-4819-93C8-7F5B8CD88B3D}"/>
                </a:ext>
              </a:extLst>
            </p:cNvPr>
            <p:cNvSpPr/>
            <p:nvPr/>
          </p:nvSpPr>
          <p:spPr>
            <a:xfrm>
              <a:off x="5136783" y="2718143"/>
              <a:ext cx="820898" cy="707888"/>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文本框 7">
              <a:extLst>
                <a:ext uri="{FF2B5EF4-FFF2-40B4-BE49-F238E27FC236}">
                  <a16:creationId xmlns:a16="http://schemas.microsoft.com/office/drawing/2014/main" xmlns="" id="{4C245BE7-4697-4204-BEE1-6D1DFBD9019C}"/>
                </a:ext>
              </a:extLst>
            </p:cNvPr>
            <p:cNvSpPr txBox="1">
              <a:spLocks noChangeArrowheads="1"/>
            </p:cNvSpPr>
            <p:nvPr/>
          </p:nvSpPr>
          <p:spPr bwMode="auto">
            <a:xfrm>
              <a:off x="6718999" y="2471924"/>
              <a:ext cx="72919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弄清楚程序有几个输入点，这些输入将最终会当作哪个函数的第几个参数读入到内存的那一个区域，哪一个输入会造成栈溢出，在复制到栈区的时候对这些数据有没有额外的限制等；</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8" name="直接连接符 27">
              <a:extLst>
                <a:ext uri="{FF2B5EF4-FFF2-40B4-BE49-F238E27FC236}">
                  <a16:creationId xmlns:a16="http://schemas.microsoft.com/office/drawing/2014/main" xmlns="" id="{09D55EB8-84E5-48E3-BE02-B021CB4F900E}"/>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xmlns="" id="{391E7793-1B4A-47CB-B24A-9FF6E35337C4}"/>
              </a:ext>
            </a:extLst>
          </p:cNvPr>
          <p:cNvGrpSpPr/>
          <p:nvPr/>
        </p:nvGrpSpPr>
        <p:grpSpPr>
          <a:xfrm>
            <a:off x="1484277" y="4359049"/>
            <a:ext cx="10201683" cy="707888"/>
            <a:chOff x="5136783" y="2718143"/>
            <a:chExt cx="8874216" cy="707888"/>
          </a:xfrm>
        </p:grpSpPr>
        <p:sp>
          <p:nvSpPr>
            <p:cNvPr id="30" name="六边形 29">
              <a:extLst>
                <a:ext uri="{FF2B5EF4-FFF2-40B4-BE49-F238E27FC236}">
                  <a16:creationId xmlns:a16="http://schemas.microsoft.com/office/drawing/2014/main" xmlns="" id="{9540D17F-314B-44ED-9C3D-DFE74BE8074A}"/>
                </a:ext>
              </a:extLst>
            </p:cNvPr>
            <p:cNvSpPr/>
            <p:nvPr/>
          </p:nvSpPr>
          <p:spPr>
            <a:xfrm>
              <a:off x="5136783" y="2718143"/>
              <a:ext cx="820898" cy="707888"/>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文本框 7">
              <a:extLst>
                <a:ext uri="{FF2B5EF4-FFF2-40B4-BE49-F238E27FC236}">
                  <a16:creationId xmlns:a16="http://schemas.microsoft.com/office/drawing/2014/main" xmlns="" id="{8F4BD903-3ADC-4887-8CDE-65526103294D}"/>
                </a:ext>
              </a:extLst>
            </p:cNvPr>
            <p:cNvSpPr txBox="1">
              <a:spLocks noChangeArrowheads="1"/>
            </p:cNvSpPr>
            <p:nvPr/>
          </p:nvSpPr>
          <p:spPr bwMode="auto">
            <a:xfrm>
              <a:off x="6744974" y="2841256"/>
              <a:ext cx="7266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调试之后还要计算函数返回地址距离缓冲区的偏移并淹没之</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xmlns="" id="{81D94C6F-D23C-45A4-A225-65AC9FAB5AD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xmlns="" id="{234669D8-1A65-4708-BBE4-5779C389ECDA}"/>
              </a:ext>
            </a:extLst>
          </p:cNvPr>
          <p:cNvGrpSpPr/>
          <p:nvPr/>
        </p:nvGrpSpPr>
        <p:grpSpPr>
          <a:xfrm>
            <a:off x="1484277" y="5306189"/>
            <a:ext cx="10201682" cy="1046440"/>
            <a:chOff x="5136783" y="2615847"/>
            <a:chExt cx="9123361" cy="1046440"/>
          </a:xfrm>
        </p:grpSpPr>
        <p:sp>
          <p:nvSpPr>
            <p:cNvPr id="35" name="六边形 34">
              <a:extLst>
                <a:ext uri="{FF2B5EF4-FFF2-40B4-BE49-F238E27FC236}">
                  <a16:creationId xmlns:a16="http://schemas.microsoft.com/office/drawing/2014/main" xmlns="" id="{CAA071AC-983F-453B-AFF8-E8B9C589D4B3}"/>
                </a:ext>
              </a:extLst>
            </p:cNvPr>
            <p:cNvSpPr/>
            <p:nvPr/>
          </p:nvSpPr>
          <p:spPr>
            <a:xfrm>
              <a:off x="5136783" y="2718143"/>
              <a:ext cx="820898" cy="707888"/>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7">
              <a:extLst>
                <a:ext uri="{FF2B5EF4-FFF2-40B4-BE49-F238E27FC236}">
                  <a16:creationId xmlns:a16="http://schemas.microsoft.com/office/drawing/2014/main" xmlns="" id="{0F2A096A-59CD-41DC-97C1-4483D70200F1}"/>
                </a:ext>
              </a:extLst>
            </p:cNvPr>
            <p:cNvSpPr txBox="1">
              <a:spLocks noChangeArrowheads="1"/>
            </p:cNvSpPr>
            <p:nvPr/>
          </p:nvSpPr>
          <p:spPr bwMode="auto">
            <a:xfrm>
              <a:off x="6790123" y="2615847"/>
              <a:ext cx="7470021"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选择指令的地址</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最终制作出一个有攻击效果的“承载”着</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shellcode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的输入字符串。</a:t>
              </a:r>
              <a:b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b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37" name="直接连接符 36">
              <a:extLst>
                <a:ext uri="{FF2B5EF4-FFF2-40B4-BE49-F238E27FC236}">
                  <a16:creationId xmlns:a16="http://schemas.microsoft.com/office/drawing/2014/main" xmlns="" id="{E9E56752-54C3-4141-8ED3-F4E0C5D829DC}"/>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772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2108895" y="1282153"/>
            <a:ext cx="8640960" cy="6375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假设我们已知一个系统的注册机验证过程的漏洞，程序举例如下：</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a16="http://schemas.microsoft.com/office/drawing/2014/main" xmlns=""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a16="http://schemas.microsoft.com/office/drawing/2014/main" xmlns=""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xmlns="" id="{61E0A855-E6B3-407D-A621-CDD4F16176C0}"/>
                </a:ext>
              </a:extLst>
            </p:cNvPr>
            <p:cNvSpPr/>
            <p:nvPr/>
          </p:nvSpPr>
          <p:spPr>
            <a:xfrm>
              <a:off x="6158556" y="837929"/>
              <a:ext cx="54163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xmlns="" id="{E1BFEC09-C411-4C8D-A681-0E601F34CB12}"/>
              </a:ext>
            </a:extLst>
          </p:cNvPr>
          <p:cNvGrpSpPr/>
          <p:nvPr/>
        </p:nvGrpSpPr>
        <p:grpSpPr>
          <a:xfrm>
            <a:off x="2504939" y="2074241"/>
            <a:ext cx="8460940" cy="4701952"/>
            <a:chOff x="2468935" y="2717511"/>
            <a:chExt cx="7848872" cy="4283489"/>
          </a:xfrm>
        </p:grpSpPr>
        <p:sp>
          <p:nvSpPr>
            <p:cNvPr id="39" name="矩形 38">
              <a:extLst>
                <a:ext uri="{FF2B5EF4-FFF2-40B4-BE49-F238E27FC236}">
                  <a16:creationId xmlns:a16="http://schemas.microsoft.com/office/drawing/2014/main" xmlns="" id="{00F0C464-4B74-4C62-A523-8B32ECC5EBC2}"/>
                </a:ext>
              </a:extLst>
            </p:cNvPr>
            <p:cNvSpPr/>
            <p:nvPr/>
          </p:nvSpPr>
          <p:spPr>
            <a:xfrm>
              <a:off x="3060969" y="2750536"/>
              <a:ext cx="4720590" cy="4250464"/>
            </a:xfrm>
            <a:prstGeom prst="rect">
              <a:avLst/>
            </a:prstGeom>
          </p:spPr>
          <p:txBody>
            <a:bodyPr wrap="square">
              <a:spAutoFit/>
            </a:bodyPr>
            <a:lstStyle/>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&gt;</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windows.h</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&gt;</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#define REGCODE "12345678"</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int verify (char * code){</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int flag;</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char buffer[44];</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flag=</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strcmp</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(REGCODE, code);</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(buffer, code);</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return flag; </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a:extLst>
                <a:ext uri="{FF2B5EF4-FFF2-40B4-BE49-F238E27FC236}">
                  <a16:creationId xmlns:a16="http://schemas.microsoft.com/office/drawing/2014/main" xmlns="" id="{49E36080-6564-45C2-B1A1-99CA69B89C25}"/>
                </a:ext>
              </a:extLst>
            </p:cNvPr>
            <p:cNvSpPr/>
            <p:nvPr/>
          </p:nvSpPr>
          <p:spPr>
            <a:xfrm>
              <a:off x="2468935" y="2717511"/>
              <a:ext cx="7848872" cy="422561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85947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4089115" y="736005"/>
            <a:ext cx="4680520" cy="6375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Arial"/>
                <a:ea typeface="微软雅黑"/>
              </a:rPr>
              <a:t>假设其主程序启动时候要校验注册码：</a:t>
            </a:r>
          </a:p>
        </p:txBody>
      </p:sp>
      <p:grpSp>
        <p:nvGrpSpPr>
          <p:cNvPr id="4" name="组合 3">
            <a:extLst>
              <a:ext uri="{FF2B5EF4-FFF2-40B4-BE49-F238E27FC236}">
                <a16:creationId xmlns:a16="http://schemas.microsoft.com/office/drawing/2014/main" xmlns="" id="{E1BFEC09-C411-4C8D-A681-0E601F34CB12}"/>
              </a:ext>
            </a:extLst>
          </p:cNvPr>
          <p:cNvGrpSpPr/>
          <p:nvPr/>
        </p:nvGrpSpPr>
        <p:grpSpPr>
          <a:xfrm>
            <a:off x="2504939" y="1384077"/>
            <a:ext cx="7848872" cy="5475350"/>
            <a:chOff x="2468935" y="2717510"/>
            <a:chExt cx="7848872" cy="5475350"/>
          </a:xfrm>
        </p:grpSpPr>
        <p:sp>
          <p:nvSpPr>
            <p:cNvPr id="39" name="矩形 38">
              <a:extLst>
                <a:ext uri="{FF2B5EF4-FFF2-40B4-BE49-F238E27FC236}">
                  <a16:creationId xmlns:a16="http://schemas.microsoft.com/office/drawing/2014/main" xmlns="" id="{00F0C464-4B74-4C62-A523-8B32ECC5EBC2}"/>
                </a:ext>
              </a:extLst>
            </p:cNvPr>
            <p:cNvSpPr/>
            <p:nvPr/>
          </p:nvSpPr>
          <p:spPr>
            <a:xfrm>
              <a:off x="3060969" y="2750536"/>
              <a:ext cx="6716778" cy="5442324"/>
            </a:xfrm>
            <a:prstGeom prst="rect">
              <a:avLst/>
            </a:prstGeom>
          </p:spPr>
          <p:txBody>
            <a:bodyPr wrap="square">
              <a:spAutoFit/>
            </a:bodyPr>
            <a:lstStyle/>
            <a:p>
              <a:pPr algn="just">
                <a:lnSpc>
                  <a:spcPct val="125000"/>
                </a:lnSpc>
                <a:spcAft>
                  <a:spcPts val="0"/>
                </a:spcAft>
              </a:pPr>
              <a:r>
                <a:rPr lang="en-US" altLang="zh-CN" sz="2000" kern="100" dirty="0">
                  <a:latin typeface="Times New Roman" pitchFamily="18" charset="0"/>
                  <a:ea typeface="宋体"/>
                  <a:cs typeface="Times New Roman" pitchFamily="18" charset="0"/>
                </a:rPr>
                <a:t>void main(){</a:t>
              </a:r>
            </a:p>
            <a:p>
              <a:pPr algn="just">
                <a:lnSpc>
                  <a:spcPct val="125000"/>
                </a:lnSpc>
                <a:spcAft>
                  <a:spcPts val="0"/>
                </a:spcAft>
              </a:pPr>
              <a:r>
                <a:rPr lang="en-US" altLang="zh-CN" sz="2000" kern="100" dirty="0">
                  <a:latin typeface="Times New Roman" pitchFamily="18" charset="0"/>
                  <a:ea typeface="宋体"/>
                  <a:cs typeface="Times New Roman" pitchFamily="18" charset="0"/>
                </a:rPr>
                <a:t>	int </a:t>
              </a:r>
              <a:r>
                <a:rPr lang="en-US" altLang="zh-CN" sz="2000" kern="100" dirty="0" err="1">
                  <a:latin typeface="Times New Roman" pitchFamily="18" charset="0"/>
                  <a:ea typeface="宋体"/>
                  <a:cs typeface="Times New Roman" pitchFamily="18" charset="0"/>
                </a:rPr>
                <a:t>vFlag</a:t>
              </a:r>
              <a:r>
                <a:rPr lang="en-US" altLang="zh-CN" sz="2000" kern="100" dirty="0">
                  <a:latin typeface="Times New Roman" pitchFamily="18" charset="0"/>
                  <a:ea typeface="宋体"/>
                  <a:cs typeface="Times New Roman" pitchFamily="18" charset="0"/>
                </a:rPr>
                <a:t>=0;</a:t>
              </a:r>
            </a:p>
            <a:p>
              <a:pPr algn="just">
                <a:lnSpc>
                  <a:spcPct val="125000"/>
                </a:lnSpc>
                <a:spcAft>
                  <a:spcPts val="0"/>
                </a:spcAft>
              </a:pPr>
              <a:r>
                <a:rPr lang="en-US" altLang="zh-CN" sz="2000" kern="100" dirty="0">
                  <a:latin typeface="Times New Roman" pitchFamily="18" charset="0"/>
                  <a:ea typeface="宋体"/>
                  <a:cs typeface="Times New Roman" pitchFamily="18" charset="0"/>
                </a:rPr>
                <a:t>	char </a:t>
              </a:r>
              <a:r>
                <a:rPr lang="en-US" altLang="zh-CN" sz="2000" kern="100" dirty="0" err="1">
                  <a:latin typeface="Times New Roman" pitchFamily="18" charset="0"/>
                  <a:ea typeface="宋体"/>
                  <a:cs typeface="Times New Roman" pitchFamily="18" charset="0"/>
                </a:rPr>
                <a:t>regcode</a:t>
              </a:r>
              <a:r>
                <a:rPr lang="en-US" altLang="zh-CN" sz="2000" kern="100" dirty="0">
                  <a:latin typeface="Times New Roman" pitchFamily="18" charset="0"/>
                  <a:ea typeface="宋体"/>
                  <a:cs typeface="Times New Roman" pitchFamily="18" charset="0"/>
                </a:rPr>
                <a:t>[1024];</a:t>
              </a:r>
            </a:p>
            <a:p>
              <a:pPr algn="just">
                <a:lnSpc>
                  <a:spcPct val="125000"/>
                </a:lnSpc>
                <a:spcAft>
                  <a:spcPts val="0"/>
                </a:spcAft>
              </a:pPr>
              <a:r>
                <a:rPr lang="en-US" altLang="zh-CN" sz="2000" kern="100" dirty="0">
                  <a:latin typeface="Times New Roman" pitchFamily="18" charset="0"/>
                  <a:ea typeface="宋体"/>
                  <a:cs typeface="Times New Roman" pitchFamily="18" charset="0"/>
                </a:rPr>
                <a:t>	FILE *</a:t>
              </a:r>
              <a:r>
                <a:rPr lang="en-US" altLang="zh-CN" sz="2000" kern="100" dirty="0" err="1">
                  <a:latin typeface="Times New Roman" pitchFamily="18" charset="0"/>
                  <a:ea typeface="宋体"/>
                  <a:cs typeface="Times New Roman" pitchFamily="18" charset="0"/>
                </a:rPr>
                <a:t>fp</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LoadLibrary</a:t>
              </a:r>
              <a:r>
                <a:rPr lang="en-US" altLang="zh-CN" sz="2000" kern="100" dirty="0">
                  <a:latin typeface="Times New Roman" pitchFamily="18" charset="0"/>
                  <a:ea typeface="宋体"/>
                  <a:cs typeface="Times New Roman" pitchFamily="18" charset="0"/>
                </a:rPr>
                <a:t>("user32.dll");</a:t>
              </a:r>
            </a:p>
            <a:p>
              <a:pPr algn="just">
                <a:lnSpc>
                  <a:spcPct val="125000"/>
                </a:lnSpc>
                <a:spcAft>
                  <a:spcPts val="0"/>
                </a:spcAft>
              </a:pPr>
              <a:r>
                <a:rPr lang="en-US" altLang="zh-CN" sz="2000" kern="100" dirty="0">
                  <a:latin typeface="Times New Roman" pitchFamily="18" charset="0"/>
                  <a:ea typeface="宋体"/>
                  <a:cs typeface="Times New Roman" pitchFamily="18" charset="0"/>
                </a:rPr>
                <a:t>	if (!(</a:t>
              </a:r>
              <a:r>
                <a:rPr lang="en-US" altLang="zh-CN" sz="2000" kern="100" dirty="0" err="1">
                  <a:latin typeface="Times New Roman" pitchFamily="18" charset="0"/>
                  <a:ea typeface="宋体"/>
                  <a:cs typeface="Times New Roman" pitchFamily="18" charset="0"/>
                </a:rPr>
                <a:t>fp</a:t>
              </a:r>
              <a:r>
                <a:rPr lang="en-US" altLang="zh-CN" sz="2000" kern="100" dirty="0">
                  <a:latin typeface="Times New Roman" pitchFamily="18" charset="0"/>
                  <a:ea typeface="宋体"/>
                  <a:cs typeface="Times New Roman" pitchFamily="18" charset="0"/>
                </a:rPr>
                <a:t>=</a:t>
              </a:r>
              <a:r>
                <a:rPr lang="en-US" altLang="zh-CN" sz="2000" kern="100" dirty="0" err="1">
                  <a:latin typeface="Times New Roman" pitchFamily="18" charset="0"/>
                  <a:ea typeface="宋体"/>
                  <a:cs typeface="Times New Roman" pitchFamily="18" charset="0"/>
                </a:rPr>
                <a:t>fopen</a:t>
              </a:r>
              <a:r>
                <a:rPr lang="en-US" altLang="zh-CN" sz="2000" kern="100" dirty="0">
                  <a:latin typeface="Times New Roman" pitchFamily="18" charset="0"/>
                  <a:ea typeface="宋体"/>
                  <a:cs typeface="Times New Roman" pitchFamily="18" charset="0"/>
                </a:rPr>
                <a:t>("reg.txt","</a:t>
              </a:r>
              <a:r>
                <a:rPr lang="en-US" altLang="zh-CN" sz="2000" kern="100" dirty="0" err="1">
                  <a:latin typeface="Times New Roman" pitchFamily="18" charset="0"/>
                  <a:ea typeface="宋体"/>
                  <a:cs typeface="Times New Roman" pitchFamily="18" charset="0"/>
                </a:rPr>
                <a:t>rw</a:t>
              </a:r>
              <a:r>
                <a:rPr lang="en-US" altLang="zh-CN" sz="2000" kern="100" dirty="0">
                  <a:latin typeface="Times New Roman" pitchFamily="18" charset="0"/>
                  <a:ea typeface="宋体"/>
                  <a:cs typeface="Times New Roman" pitchFamily="18" charset="0"/>
                </a:rPr>
                <a:t>+")))   exit(0); </a:t>
              </a:r>
            </a:p>
            <a:p>
              <a:pPr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fscanf</a:t>
              </a:r>
              <a:r>
                <a:rPr lang="en-US" altLang="zh-CN" sz="2000" kern="100" dirty="0">
                  <a:latin typeface="Times New Roman" pitchFamily="18" charset="0"/>
                  <a:ea typeface="宋体"/>
                  <a:cs typeface="Times New Roman" pitchFamily="18" charset="0"/>
                </a:rPr>
                <a:t>(</a:t>
              </a:r>
              <a:r>
                <a:rPr lang="en-US" altLang="zh-CN" sz="2000" kern="100" dirty="0" err="1">
                  <a:latin typeface="Times New Roman" pitchFamily="18" charset="0"/>
                  <a:ea typeface="宋体"/>
                  <a:cs typeface="Times New Roman" pitchFamily="18" charset="0"/>
                </a:rPr>
                <a:t>fp</a:t>
              </a:r>
              <a:r>
                <a:rPr lang="en-US" altLang="zh-CN" sz="2000" kern="100" dirty="0">
                  <a:latin typeface="Times New Roman" pitchFamily="18" charset="0"/>
                  <a:ea typeface="宋体"/>
                  <a:cs typeface="Times New Roman" pitchFamily="18" charset="0"/>
                </a:rPr>
                <a:t>,"%s", </a:t>
              </a:r>
              <a:r>
                <a:rPr lang="en-US" altLang="zh-CN" sz="2000" kern="100" dirty="0" err="1">
                  <a:latin typeface="Times New Roman" pitchFamily="18" charset="0"/>
                  <a:ea typeface="宋体"/>
                  <a:cs typeface="Times New Roman" pitchFamily="18" charset="0"/>
                </a:rPr>
                <a:t>regcode</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vFlag</a:t>
              </a:r>
              <a:r>
                <a:rPr lang="en-US" altLang="zh-CN" sz="2000" kern="100" dirty="0">
                  <a:latin typeface="Times New Roman" pitchFamily="18" charset="0"/>
                  <a:ea typeface="宋体"/>
                  <a:cs typeface="Times New Roman" pitchFamily="18" charset="0"/>
                </a:rPr>
                <a:t>=verify(</a:t>
              </a:r>
              <a:r>
                <a:rPr lang="en-US" altLang="zh-CN" sz="2000" kern="100" dirty="0" err="1">
                  <a:latin typeface="Times New Roman" pitchFamily="18" charset="0"/>
                  <a:ea typeface="宋体"/>
                  <a:cs typeface="Times New Roman" pitchFamily="18" charset="0"/>
                </a:rPr>
                <a:t>regcode</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	if (</a:t>
              </a:r>
              <a:r>
                <a:rPr lang="en-US" altLang="zh-CN" sz="2000" kern="100" dirty="0" err="1">
                  <a:latin typeface="Times New Roman" pitchFamily="18" charset="0"/>
                  <a:ea typeface="宋体"/>
                  <a:cs typeface="Times New Roman" pitchFamily="18" charset="0"/>
                </a:rPr>
                <a:t>vFlag</a:t>
              </a:r>
              <a:r>
                <a:rPr lang="en-US" altLang="zh-CN" sz="2000" kern="100" dirty="0">
                  <a:latin typeface="Times New Roman" pitchFamily="18" charset="0"/>
                  <a:ea typeface="宋体"/>
                  <a:cs typeface="Times New Roman" pitchFamily="18" charset="0"/>
                </a:rPr>
                <a:t>)   </a:t>
              </a:r>
            </a:p>
            <a:p>
              <a:pPr lvl="3"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printf</a:t>
              </a:r>
              <a:r>
                <a:rPr lang="en-US" altLang="zh-CN" sz="2000" kern="100" dirty="0">
                  <a:latin typeface="Times New Roman" pitchFamily="18" charset="0"/>
                  <a:ea typeface="宋体"/>
                  <a:cs typeface="Times New Roman" pitchFamily="18" charset="0"/>
                </a:rPr>
                <a:t>("wrong </a:t>
              </a:r>
              <a:r>
                <a:rPr lang="en-US" altLang="zh-CN" sz="2000" kern="100" dirty="0" err="1">
                  <a:latin typeface="Times New Roman" pitchFamily="18" charset="0"/>
                  <a:ea typeface="宋体"/>
                  <a:cs typeface="Times New Roman" pitchFamily="18" charset="0"/>
                </a:rPr>
                <a:t>regcode</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	else   </a:t>
              </a:r>
            </a:p>
            <a:p>
              <a:pPr lvl="3" algn="just">
                <a:lnSpc>
                  <a:spcPct val="125000"/>
                </a:lnSpc>
                <a:spcAft>
                  <a:spcPts val="0"/>
                </a:spcAft>
              </a:pPr>
              <a:r>
                <a:rPr lang="en-US" altLang="zh-CN" sz="2000" kern="100" dirty="0" err="1">
                  <a:latin typeface="Times New Roman" pitchFamily="18" charset="0"/>
                  <a:ea typeface="宋体"/>
                  <a:cs typeface="Times New Roman" pitchFamily="18" charset="0"/>
                </a:rPr>
                <a:t>printf</a:t>
              </a:r>
              <a:r>
                <a:rPr lang="en-US" altLang="zh-CN" sz="2000" kern="100" dirty="0">
                  <a:latin typeface="Times New Roman" pitchFamily="18" charset="0"/>
                  <a:ea typeface="宋体"/>
                  <a:cs typeface="Times New Roman" pitchFamily="18" charset="0"/>
                </a:rPr>
                <a:t>("passed!"); </a:t>
              </a:r>
            </a:p>
            <a:p>
              <a:pPr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fclose</a:t>
              </a:r>
              <a:r>
                <a:rPr lang="en-US" altLang="zh-CN" sz="2000" kern="100" dirty="0">
                  <a:latin typeface="Times New Roman" pitchFamily="18" charset="0"/>
                  <a:ea typeface="宋体"/>
                  <a:cs typeface="Times New Roman" pitchFamily="18" charset="0"/>
                </a:rPr>
                <a:t>(</a:t>
              </a:r>
              <a:r>
                <a:rPr lang="en-US" altLang="zh-CN" sz="2000" kern="100" dirty="0" err="1">
                  <a:latin typeface="Times New Roman" pitchFamily="18" charset="0"/>
                  <a:ea typeface="宋体"/>
                  <a:cs typeface="Times New Roman" pitchFamily="18" charset="0"/>
                </a:rPr>
                <a:t>fp</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a:t>
              </a:r>
              <a:endParaRPr lang="zh-CN" altLang="zh-CN" sz="2000" kern="100" dirty="0">
                <a:latin typeface="Times New Roman" pitchFamily="18" charset="0"/>
                <a:ea typeface="宋体"/>
                <a:cs typeface="Times New Roman" pitchFamily="18" charset="0"/>
              </a:endParaRPr>
            </a:p>
          </p:txBody>
        </p:sp>
        <p:sp>
          <p:nvSpPr>
            <p:cNvPr id="40" name="矩形: 圆角 39">
              <a:extLst>
                <a:ext uri="{FF2B5EF4-FFF2-40B4-BE49-F238E27FC236}">
                  <a16:creationId xmlns:a16="http://schemas.microsoft.com/office/drawing/2014/main" xmlns="" id="{49E36080-6564-45C2-B1A1-99CA69B89C25}"/>
                </a:ext>
              </a:extLst>
            </p:cNvPr>
            <p:cNvSpPr/>
            <p:nvPr/>
          </p:nvSpPr>
          <p:spPr>
            <a:xfrm>
              <a:off x="2468935" y="2717510"/>
              <a:ext cx="7848872" cy="547534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924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989215" y="837929"/>
            <a:ext cx="2880320" cy="474140"/>
            <a:chOff x="4989215" y="837929"/>
            <a:chExt cx="288032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989215" y="1312069"/>
              <a:ext cx="288032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995073" y="837929"/>
              <a:ext cx="2868606"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Verify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函数的缓冲区</a:t>
              </a:r>
            </a:p>
          </p:txBody>
        </p:sp>
      </p:grpSp>
      <p:grpSp>
        <p:nvGrpSpPr>
          <p:cNvPr id="10" name="组合 9">
            <a:extLst>
              <a:ext uri="{FF2B5EF4-FFF2-40B4-BE49-F238E27FC236}">
                <a16:creationId xmlns:a16="http://schemas.microsoft.com/office/drawing/2014/main" xmlns="" id="{CE126BC5-E658-46A2-86A7-8AD43FCC4687}"/>
              </a:ext>
            </a:extLst>
          </p:cNvPr>
          <p:cNvGrpSpPr/>
          <p:nvPr/>
        </p:nvGrpSpPr>
        <p:grpSpPr>
          <a:xfrm>
            <a:off x="5061223" y="1528093"/>
            <a:ext cx="5323566" cy="4784554"/>
            <a:chOff x="3784495" y="1824169"/>
            <a:chExt cx="5323566" cy="4784554"/>
          </a:xfrm>
        </p:grpSpPr>
        <p:sp>
          <p:nvSpPr>
            <p:cNvPr id="5" name="矩形 4">
              <a:extLst>
                <a:ext uri="{FF2B5EF4-FFF2-40B4-BE49-F238E27FC236}">
                  <a16:creationId xmlns:a16="http://schemas.microsoft.com/office/drawing/2014/main" xmlns="" id="{2A139D8E-FC63-43EC-B77B-880958C29F92}"/>
                </a:ext>
              </a:extLst>
            </p:cNvPr>
            <p:cNvSpPr/>
            <p:nvPr/>
          </p:nvSpPr>
          <p:spPr>
            <a:xfrm>
              <a:off x="5205239" y="2176165"/>
              <a:ext cx="2448272" cy="11521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xmlns="" id="{7CE2D7C1-D5F9-4CCF-8682-830B1FE92A2D}"/>
                </a:ext>
              </a:extLst>
            </p:cNvPr>
            <p:cNvSpPr/>
            <p:nvPr/>
          </p:nvSpPr>
          <p:spPr>
            <a:xfrm>
              <a:off x="5205239" y="3328293"/>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xmlns="" id="{E1A0E565-9A52-4031-AC77-4A45DE2ACABE}"/>
                </a:ext>
              </a:extLst>
            </p:cNvPr>
            <p:cNvSpPr/>
            <p:nvPr/>
          </p:nvSpPr>
          <p:spPr>
            <a:xfrm>
              <a:off x="5205239" y="3760341"/>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a:extLst>
                <a:ext uri="{FF2B5EF4-FFF2-40B4-BE49-F238E27FC236}">
                  <a16:creationId xmlns:a16="http://schemas.microsoft.com/office/drawing/2014/main" xmlns="" id="{2164C343-F419-4A51-B0EB-C07BA3B26AAE}"/>
                </a:ext>
              </a:extLst>
            </p:cNvPr>
            <p:cNvSpPr/>
            <p:nvPr/>
          </p:nvSpPr>
          <p:spPr>
            <a:xfrm>
              <a:off x="5205239" y="4192389"/>
              <a:ext cx="2448272" cy="5040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33">
              <a:extLst>
                <a:ext uri="{FF2B5EF4-FFF2-40B4-BE49-F238E27FC236}">
                  <a16:creationId xmlns:a16="http://schemas.microsoft.com/office/drawing/2014/main" xmlns="" id="{45F0397C-8CF2-4F93-854C-C3C384EECAFB}"/>
                </a:ext>
              </a:extLst>
            </p:cNvPr>
            <p:cNvSpPr/>
            <p:nvPr/>
          </p:nvSpPr>
          <p:spPr>
            <a:xfrm>
              <a:off x="5205239" y="4696445"/>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xmlns="" id="{36D28FE9-1ECB-43D0-BDAC-92141C514C24}"/>
                </a:ext>
              </a:extLst>
            </p:cNvPr>
            <p:cNvSpPr/>
            <p:nvPr/>
          </p:nvSpPr>
          <p:spPr>
            <a:xfrm>
              <a:off x="5205239" y="5128493"/>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矩形 35">
              <a:extLst>
                <a:ext uri="{FF2B5EF4-FFF2-40B4-BE49-F238E27FC236}">
                  <a16:creationId xmlns:a16="http://schemas.microsoft.com/office/drawing/2014/main" xmlns="" id="{D2C33BAA-3544-4E49-97F5-726AC6ECEE6E}"/>
                </a:ext>
              </a:extLst>
            </p:cNvPr>
            <p:cNvSpPr/>
            <p:nvPr/>
          </p:nvSpPr>
          <p:spPr>
            <a:xfrm>
              <a:off x="5205239" y="5560541"/>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xmlns="" id="{6C652D64-06CC-49D4-A7B8-7C9A7D2C25CB}"/>
                </a:ext>
              </a:extLst>
            </p:cNvPr>
            <p:cNvSpPr/>
            <p:nvPr/>
          </p:nvSpPr>
          <p:spPr>
            <a:xfrm>
              <a:off x="5205239" y="5992589"/>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任意多边形: 形状 5">
              <a:extLst>
                <a:ext uri="{FF2B5EF4-FFF2-40B4-BE49-F238E27FC236}">
                  <a16:creationId xmlns:a16="http://schemas.microsoft.com/office/drawing/2014/main" xmlns="" id="{B8B264AB-3CAE-4738-9BE7-3AD9C3FA3B2D}"/>
                </a:ext>
              </a:extLst>
            </p:cNvPr>
            <p:cNvSpPr/>
            <p:nvPr/>
          </p:nvSpPr>
          <p:spPr>
            <a:xfrm>
              <a:off x="4411980" y="2209800"/>
              <a:ext cx="792480" cy="0"/>
            </a:xfrm>
            <a:custGeom>
              <a:avLst/>
              <a:gdLst>
                <a:gd name="connsiteX0" fmla="*/ 0 w 792480"/>
                <a:gd name="connsiteY0" fmla="*/ 0 h 0"/>
                <a:gd name="connsiteX1" fmla="*/ 792480 w 792480"/>
                <a:gd name="connsiteY1" fmla="*/ 0 h 0"/>
              </a:gdLst>
              <a:ahLst/>
              <a:cxnLst>
                <a:cxn ang="0">
                  <a:pos x="connsiteX0" y="connsiteY0"/>
                </a:cxn>
                <a:cxn ang="0">
                  <a:pos x="connsiteX1" y="connsiteY1"/>
                </a:cxn>
              </a:cxnLst>
              <a:rect l="l" t="t" r="r" b="b"/>
              <a:pathLst>
                <a:path w="792480">
                  <a:moveTo>
                    <a:pt x="0" y="0"/>
                  </a:moveTo>
                  <a:lnTo>
                    <a:pt x="792480" y="0"/>
                  </a:ln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任意多边形: 形状 38">
              <a:extLst>
                <a:ext uri="{FF2B5EF4-FFF2-40B4-BE49-F238E27FC236}">
                  <a16:creationId xmlns:a16="http://schemas.microsoft.com/office/drawing/2014/main" xmlns="" id="{0FC7FA01-12DF-4AE9-B57F-F6A968ECF111}"/>
                </a:ext>
              </a:extLst>
            </p:cNvPr>
            <p:cNvSpPr/>
            <p:nvPr/>
          </p:nvSpPr>
          <p:spPr>
            <a:xfrm>
              <a:off x="4411980" y="5776565"/>
              <a:ext cx="792480" cy="0"/>
            </a:xfrm>
            <a:custGeom>
              <a:avLst/>
              <a:gdLst>
                <a:gd name="connsiteX0" fmla="*/ 0 w 792480"/>
                <a:gd name="connsiteY0" fmla="*/ 0 h 0"/>
                <a:gd name="connsiteX1" fmla="*/ 792480 w 792480"/>
                <a:gd name="connsiteY1" fmla="*/ 0 h 0"/>
              </a:gdLst>
              <a:ahLst/>
              <a:cxnLst>
                <a:cxn ang="0">
                  <a:pos x="connsiteX0" y="connsiteY0"/>
                </a:cxn>
                <a:cxn ang="0">
                  <a:pos x="connsiteX1" y="connsiteY1"/>
                </a:cxn>
              </a:cxnLst>
              <a:rect l="l" t="t" r="r" b="b"/>
              <a:pathLst>
                <a:path w="792480">
                  <a:moveTo>
                    <a:pt x="0" y="0"/>
                  </a:moveTo>
                  <a:lnTo>
                    <a:pt x="792480" y="0"/>
                  </a:ln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 name="直接箭头连接符 7">
              <a:extLst>
                <a:ext uri="{FF2B5EF4-FFF2-40B4-BE49-F238E27FC236}">
                  <a16:creationId xmlns:a16="http://schemas.microsoft.com/office/drawing/2014/main" xmlns="" id="{CC6706E4-B95C-4496-BC27-28DA5D3DEFF1}"/>
                </a:ext>
              </a:extLst>
            </p:cNvPr>
            <p:cNvCxnSpPr/>
            <p:nvPr/>
          </p:nvCxnSpPr>
          <p:spPr>
            <a:xfrm flipV="1">
              <a:off x="8085559" y="2032149"/>
              <a:ext cx="0" cy="4392488"/>
            </a:xfrm>
            <a:prstGeom prst="straightConnector1">
              <a:avLst/>
            </a:prstGeom>
            <a:ln w="19050">
              <a:solidFill>
                <a:schemeClr val="tx1"/>
              </a:solidFill>
              <a:prstDash val="lgDashDot"/>
              <a:tailEnd type="triangle" w="lg" len="lg"/>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A801FB7A-505F-4800-A965-0D5FA50DA1D1}"/>
                </a:ext>
              </a:extLst>
            </p:cNvPr>
            <p:cNvSpPr txBox="1"/>
            <p:nvPr/>
          </p:nvSpPr>
          <p:spPr>
            <a:xfrm>
              <a:off x="3784495" y="2035510"/>
              <a:ext cx="627095"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a:extLst>
                <a:ext uri="{FF2B5EF4-FFF2-40B4-BE49-F238E27FC236}">
                  <a16:creationId xmlns:a16="http://schemas.microsoft.com/office/drawing/2014/main" xmlns="" id="{59A20AF5-AEC7-4A5C-82A8-5E6D473B9371}"/>
                </a:ext>
              </a:extLst>
            </p:cNvPr>
            <p:cNvSpPr txBox="1"/>
            <p:nvPr/>
          </p:nvSpPr>
          <p:spPr>
            <a:xfrm>
              <a:off x="3784495" y="5560541"/>
              <a:ext cx="655949"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文本框 43">
              <a:extLst>
                <a:ext uri="{FF2B5EF4-FFF2-40B4-BE49-F238E27FC236}">
                  <a16:creationId xmlns:a16="http://schemas.microsoft.com/office/drawing/2014/main" xmlns="" id="{6E2FF845-EB74-4266-9356-386D4BBBCE9F}"/>
                </a:ext>
              </a:extLst>
            </p:cNvPr>
            <p:cNvSpPr txBox="1"/>
            <p:nvPr/>
          </p:nvSpPr>
          <p:spPr>
            <a:xfrm>
              <a:off x="8153954" y="1824169"/>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低地址</a:t>
              </a:r>
            </a:p>
          </p:txBody>
        </p:sp>
        <p:sp>
          <p:nvSpPr>
            <p:cNvPr id="45" name="文本框 44">
              <a:extLst>
                <a:ext uri="{FF2B5EF4-FFF2-40B4-BE49-F238E27FC236}">
                  <a16:creationId xmlns:a16="http://schemas.microsoft.com/office/drawing/2014/main" xmlns="" id="{739485E2-7720-4617-853E-A764B724CF3C}"/>
                </a:ext>
              </a:extLst>
            </p:cNvPr>
            <p:cNvSpPr txBox="1"/>
            <p:nvPr/>
          </p:nvSpPr>
          <p:spPr>
            <a:xfrm>
              <a:off x="8153954" y="6208613"/>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高地址</a:t>
              </a:r>
            </a:p>
          </p:txBody>
        </p:sp>
        <p:sp>
          <p:nvSpPr>
            <p:cNvPr id="46" name="文本框 45">
              <a:extLst>
                <a:ext uri="{FF2B5EF4-FFF2-40B4-BE49-F238E27FC236}">
                  <a16:creationId xmlns:a16="http://schemas.microsoft.com/office/drawing/2014/main" xmlns="" id="{D1A6DC36-7137-45A8-85B9-0EDF9357C544}"/>
                </a:ext>
              </a:extLst>
            </p:cNvPr>
            <p:cNvSpPr txBox="1"/>
            <p:nvPr/>
          </p:nvSpPr>
          <p:spPr>
            <a:xfrm>
              <a:off x="5275629" y="2218031"/>
              <a:ext cx="2307491" cy="400110"/>
            </a:xfrm>
            <a:prstGeom prst="rect">
              <a:avLst/>
            </a:prstGeom>
            <a:noFill/>
          </p:spPr>
          <p:txBody>
            <a:bodyPr wrap="none" rtlCol="0">
              <a:spAutoFit/>
            </a:bodyPr>
            <a:lstStyle/>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VerifyPwd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函数栈帧</a:t>
              </a:r>
            </a:p>
          </p:txBody>
        </p:sp>
        <p:sp>
          <p:nvSpPr>
            <p:cNvPr id="47" name="文本框 46">
              <a:extLst>
                <a:ext uri="{FF2B5EF4-FFF2-40B4-BE49-F238E27FC236}">
                  <a16:creationId xmlns:a16="http://schemas.microsoft.com/office/drawing/2014/main" xmlns="" id="{216E461B-9FF4-4ED4-87C3-B9B2FD0CEF2E}"/>
                </a:ext>
              </a:extLst>
            </p:cNvPr>
            <p:cNvSpPr txBox="1"/>
            <p:nvPr/>
          </p:nvSpPr>
          <p:spPr>
            <a:xfrm>
              <a:off x="5275629" y="3342419"/>
              <a:ext cx="2300823"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Buffer[0…3]</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机器码</a:t>
              </a:r>
            </a:p>
          </p:txBody>
        </p:sp>
        <p:sp>
          <p:nvSpPr>
            <p:cNvPr id="48" name="文本框 47">
              <a:extLst>
                <a:ext uri="{FF2B5EF4-FFF2-40B4-BE49-F238E27FC236}">
                  <a16:creationId xmlns:a16="http://schemas.microsoft.com/office/drawing/2014/main" xmlns="" id="{D3B882A2-3CCF-47CB-84E3-D58812AA70F9}"/>
                </a:ext>
              </a:extLst>
            </p:cNvPr>
            <p:cNvSpPr txBox="1"/>
            <p:nvPr/>
          </p:nvSpPr>
          <p:spPr>
            <a:xfrm>
              <a:off x="6080561" y="3720271"/>
              <a:ext cx="697627"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文本框 48">
              <a:extLst>
                <a:ext uri="{FF2B5EF4-FFF2-40B4-BE49-F238E27FC236}">
                  <a16:creationId xmlns:a16="http://schemas.microsoft.com/office/drawing/2014/main" xmlns="" id="{87299AF5-55A9-44E5-A186-35DFC0E15271}"/>
                </a:ext>
              </a:extLst>
            </p:cNvPr>
            <p:cNvSpPr txBox="1"/>
            <p:nvPr/>
          </p:nvSpPr>
          <p:spPr>
            <a:xfrm>
              <a:off x="5150723" y="4706530"/>
              <a:ext cx="2557303"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Buffer[40…43]</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机器码</a:t>
              </a:r>
            </a:p>
          </p:txBody>
        </p:sp>
        <p:sp>
          <p:nvSpPr>
            <p:cNvPr id="50" name="文本框 49">
              <a:extLst>
                <a:ext uri="{FF2B5EF4-FFF2-40B4-BE49-F238E27FC236}">
                  <a16:creationId xmlns:a16="http://schemas.microsoft.com/office/drawing/2014/main" xmlns="" id="{F52EA0FC-1DCF-4F6E-8481-9905DCDC514E}"/>
                </a:ext>
              </a:extLst>
            </p:cNvPr>
            <p:cNvSpPr txBox="1"/>
            <p:nvPr/>
          </p:nvSpPr>
          <p:spPr>
            <a:xfrm>
              <a:off x="5627807" y="5106640"/>
              <a:ext cx="1665841"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Flag</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（覆盖）</a:t>
              </a:r>
            </a:p>
          </p:txBody>
        </p:sp>
        <p:sp>
          <p:nvSpPr>
            <p:cNvPr id="51" name="文本框 50">
              <a:extLst>
                <a:ext uri="{FF2B5EF4-FFF2-40B4-BE49-F238E27FC236}">
                  <a16:creationId xmlns:a16="http://schemas.microsoft.com/office/drawing/2014/main" xmlns="" id="{B343892C-C656-49AD-B469-86A3EC7C97D9}"/>
                </a:ext>
              </a:extLst>
            </p:cNvPr>
            <p:cNvSpPr txBox="1"/>
            <p:nvPr/>
          </p:nvSpPr>
          <p:spPr>
            <a:xfrm>
              <a:off x="5256714" y="5568543"/>
              <a:ext cx="2451312"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前栈帧</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（覆盖）</a:t>
              </a:r>
            </a:p>
          </p:txBody>
        </p:sp>
        <p:sp>
          <p:nvSpPr>
            <p:cNvPr id="52" name="文本框 51">
              <a:extLst>
                <a:ext uri="{FF2B5EF4-FFF2-40B4-BE49-F238E27FC236}">
                  <a16:creationId xmlns:a16="http://schemas.microsoft.com/office/drawing/2014/main" xmlns="" id="{9A7C4DF6-4518-49DC-9DA7-CB4B49A4200E}"/>
                </a:ext>
              </a:extLst>
            </p:cNvPr>
            <p:cNvSpPr txBox="1"/>
            <p:nvPr/>
          </p:nvSpPr>
          <p:spPr>
            <a:xfrm>
              <a:off x="5364115" y="6000591"/>
              <a:ext cx="2236510"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返回地址（覆盖）</a:t>
              </a:r>
            </a:p>
          </p:txBody>
        </p:sp>
      </p:grpSp>
      <p:sp>
        <p:nvSpPr>
          <p:cNvPr id="54" name="íṡľíḍè-Rectangle 17">
            <a:extLst>
              <a:ext uri="{FF2B5EF4-FFF2-40B4-BE49-F238E27FC236}">
                <a16:creationId xmlns:a16="http://schemas.microsoft.com/office/drawing/2014/main" xmlns="" id="{5525935F-B35B-4158-B208-32ED40D9D48C}"/>
              </a:ext>
            </a:extLst>
          </p:cNvPr>
          <p:cNvSpPr/>
          <p:nvPr/>
        </p:nvSpPr>
        <p:spPr>
          <a:xfrm>
            <a:off x="1892871" y="2697481"/>
            <a:ext cx="3127010" cy="189250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3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Verify</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函数的缓冲区为</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44</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个字节，对应的栈帧状态如下图所示：</a:t>
            </a: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1993</Words>
  <Application>Microsoft Office PowerPoint</Application>
  <PresentationFormat>自定义</PresentationFormat>
  <Paragraphs>230</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宋体</vt:lpstr>
      <vt:lpstr>微软雅黑</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2020-02-10T14:29:35Z</dcterms:modified>
</cp:coreProperties>
</file>