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717" r:id="rId1"/>
  </p:sldMasterIdLst>
  <p:notesMasterIdLst>
    <p:notesMasterId r:id="rId39"/>
  </p:notesMasterIdLst>
  <p:handoutMasterIdLst>
    <p:handoutMasterId r:id="rId40"/>
  </p:handoutMasterIdLst>
  <p:sldIdLst>
    <p:sldId id="9228" r:id="rId2"/>
    <p:sldId id="9234" r:id="rId3"/>
    <p:sldId id="9411" r:id="rId4"/>
    <p:sldId id="9412" r:id="rId5"/>
    <p:sldId id="9413" r:id="rId6"/>
    <p:sldId id="9414" r:id="rId7"/>
    <p:sldId id="9217" r:id="rId8"/>
    <p:sldId id="9232" r:id="rId9"/>
    <p:sldId id="9233" r:id="rId10"/>
    <p:sldId id="9415" r:id="rId11"/>
    <p:sldId id="9235" r:id="rId12"/>
    <p:sldId id="9236" r:id="rId13"/>
    <p:sldId id="9416" r:id="rId14"/>
    <p:sldId id="9417" r:id="rId15"/>
    <p:sldId id="9239" r:id="rId16"/>
    <p:sldId id="9305" r:id="rId17"/>
    <p:sldId id="9418" r:id="rId18"/>
    <p:sldId id="9419" r:id="rId19"/>
    <p:sldId id="9230" r:id="rId20"/>
    <p:sldId id="9420" r:id="rId21"/>
    <p:sldId id="9421" r:id="rId22"/>
    <p:sldId id="9240" r:id="rId23"/>
    <p:sldId id="9422" r:id="rId24"/>
    <p:sldId id="9423" r:id="rId25"/>
    <p:sldId id="9424" r:id="rId26"/>
    <p:sldId id="9237" r:id="rId27"/>
    <p:sldId id="9238" r:id="rId28"/>
    <p:sldId id="9425" r:id="rId29"/>
    <p:sldId id="9241" r:id="rId30"/>
    <p:sldId id="9318" r:id="rId31"/>
    <p:sldId id="9229" r:id="rId32"/>
    <p:sldId id="9426" r:id="rId33"/>
    <p:sldId id="9231" r:id="rId34"/>
    <p:sldId id="9427" r:id="rId35"/>
    <p:sldId id="9428" r:id="rId36"/>
    <p:sldId id="9429" r:id="rId37"/>
    <p:sldId id="9430" r:id="rId38"/>
  </p:sldIdLst>
  <p:sldSz cx="12858750" cy="7232650"/>
  <p:notesSz cx="6858000" cy="9144000"/>
  <p:custDataLst>
    <p:tags r:id="rId41"/>
  </p:custDataLst>
  <p:defaultTextStyle>
    <a:defPPr>
      <a:defRPr lang="zh-CN"/>
    </a:defPPr>
    <a:lvl1pPr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639763" indent="-182563"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1282700" indent="-368300"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925638" indent="-554038"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2568575" indent="-739775" algn="l" rtl="0" fontAlgn="base">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328" userDrawn="1">
          <p15:clr>
            <a:srgbClr val="A4A3A4"/>
          </p15:clr>
        </p15:guide>
        <p15:guide id="2" pos="4050" userDrawn="1">
          <p15:clr>
            <a:srgbClr val="A4A3A4"/>
          </p15:clr>
        </p15:guide>
        <p15:guide id="3" pos="557" userDrawn="1">
          <p15:clr>
            <a:srgbClr val="A4A3A4"/>
          </p15:clr>
        </p15:guide>
        <p15:guide id="5" orient="horz" pos="4183" userDrawn="1">
          <p15:clr>
            <a:srgbClr val="A4A3A4"/>
          </p15:clr>
        </p15:guide>
        <p15:guide id="6" pos="7497" userDrawn="1">
          <p15:clr>
            <a:srgbClr val="A4A3A4"/>
          </p15:clr>
        </p15:guide>
        <p15:guide id="7" pos="6908"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0A3"/>
    <a:srgbClr val="1092F1"/>
    <a:srgbClr val="007DFA"/>
    <a:srgbClr val="969696"/>
    <a:srgbClr val="2278F4"/>
    <a:srgbClr val="000000"/>
    <a:srgbClr val="FF3B5E"/>
    <a:srgbClr val="18A6FF"/>
    <a:srgbClr val="F2F2F2"/>
    <a:srgbClr val="4BB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33" autoAdjust="0"/>
    <p:restoredTop sz="86691" autoAdjust="0"/>
  </p:normalViewPr>
  <p:slideViewPr>
    <p:cSldViewPr>
      <p:cViewPr varScale="1">
        <p:scale>
          <a:sx n="58" d="100"/>
          <a:sy n="58" d="100"/>
        </p:scale>
        <p:origin x="885" y="48"/>
      </p:cViewPr>
      <p:guideLst>
        <p:guide orient="horz" pos="328"/>
        <p:guide pos="4050"/>
        <p:guide pos="557"/>
        <p:guide orient="horz" pos="4183"/>
        <p:guide pos="7497"/>
        <p:guide pos="6908"/>
      </p:guideLst>
    </p:cSldViewPr>
  </p:slideViewPr>
  <p:outlineViewPr>
    <p:cViewPr>
      <p:scale>
        <a:sx n="100" d="100"/>
        <a:sy n="100" d="100"/>
      </p:scale>
      <p:origin x="0" y="0"/>
    </p:cViewPr>
  </p:outlineViewPr>
  <p:notesTextViewPr>
    <p:cViewPr>
      <p:scale>
        <a:sx n="1" d="1"/>
        <a:sy n="1" d="1"/>
      </p:scale>
      <p:origin x="0" y="0"/>
    </p:cViewPr>
  </p:notesTextViewPr>
  <p:sorterViewPr>
    <p:cViewPr>
      <p:scale>
        <a:sx n="33" d="100"/>
        <a:sy n="33" d="100"/>
      </p:scale>
      <p:origin x="0" y="0"/>
    </p:cViewPr>
  </p:sorterViewPr>
  <p:notesViewPr>
    <p:cSldViewPr>
      <p:cViewPr varScale="1">
        <p:scale>
          <a:sx n="67" d="100"/>
          <a:sy n="67" d="100"/>
        </p:scale>
        <p:origin x="2832"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9630DBF-D010-4114-9DE3-41E342A27C18}" type="datetimeFigureOut">
              <a:rPr lang="zh-CN" altLang="en-US" smtClean="0"/>
              <a:t>2020/2/10</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4D1D107-4CC9-43CA-8CA8-36E1DF70D5F2}" type="slidenum">
              <a:rPr lang="zh-CN" altLang="en-US" smtClean="0"/>
              <a:t>‹#›</a:t>
            </a:fld>
            <a:endParaRPr lang="zh-CN" altLang="en-US"/>
          </a:p>
        </p:txBody>
      </p:sp>
    </p:spTree>
    <p:extLst>
      <p:ext uri="{BB962C8B-B14F-4D97-AF65-F5344CB8AC3E}">
        <p14:creationId xmlns:p14="http://schemas.microsoft.com/office/powerpoint/2010/main" val="19866600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06024D97-E667-405D-B634-E583E2108D71}" type="datetimeFigureOut">
              <a:rPr lang="zh-CN" altLang="en-US"/>
              <a:pPr>
                <a:defRPr/>
              </a:pPr>
              <a:t>2020/2/10</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418F03C3-53C1-4F10-8DAF-D1F318E96C6E}" type="slidenum">
              <a:rPr lang="zh-CN" altLang="en-US"/>
              <a:pPr/>
              <a:t>‹#›</a:t>
            </a:fld>
            <a:endParaRPr lang="zh-CN" altLang="en-US"/>
          </a:p>
        </p:txBody>
      </p:sp>
    </p:spTree>
    <p:extLst>
      <p:ext uri="{BB962C8B-B14F-4D97-AF65-F5344CB8AC3E}">
        <p14:creationId xmlns:p14="http://schemas.microsoft.com/office/powerpoint/2010/main" val="206054043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300" kern="1200">
        <a:solidFill>
          <a:schemeClr val="tx1"/>
        </a:solidFill>
        <a:latin typeface="+mn-lt"/>
        <a:ea typeface="+mn-ea"/>
        <a:cs typeface="+mn-cs"/>
      </a:defRPr>
    </a:lvl1pPr>
    <a:lvl2pPr marL="455613" algn="l" rtl="0" eaLnBrk="0" fontAlgn="base" hangingPunct="0">
      <a:spcBef>
        <a:spcPct val="30000"/>
      </a:spcBef>
      <a:spcAft>
        <a:spcPct val="0"/>
      </a:spcAft>
      <a:defRPr sz="1300" kern="1200">
        <a:solidFill>
          <a:schemeClr val="tx1"/>
        </a:solidFill>
        <a:latin typeface="+mn-lt"/>
        <a:ea typeface="+mn-ea"/>
        <a:cs typeface="+mn-cs"/>
      </a:defRPr>
    </a:lvl2pPr>
    <a:lvl3pPr marL="912813" algn="l" rtl="0" eaLnBrk="0" fontAlgn="base" hangingPunct="0">
      <a:spcBef>
        <a:spcPct val="30000"/>
      </a:spcBef>
      <a:spcAft>
        <a:spcPct val="0"/>
      </a:spcAft>
      <a:defRPr sz="1300" kern="1200">
        <a:solidFill>
          <a:schemeClr val="tx1"/>
        </a:solidFill>
        <a:latin typeface="+mn-lt"/>
        <a:ea typeface="+mn-ea"/>
        <a:cs typeface="+mn-cs"/>
      </a:defRPr>
    </a:lvl3pPr>
    <a:lvl4pPr marL="1370013" algn="l" rtl="0" eaLnBrk="0" fontAlgn="base" hangingPunct="0">
      <a:spcBef>
        <a:spcPct val="30000"/>
      </a:spcBef>
      <a:spcAft>
        <a:spcPct val="0"/>
      </a:spcAft>
      <a:defRPr sz="1300" kern="1200">
        <a:solidFill>
          <a:schemeClr val="tx1"/>
        </a:solidFill>
        <a:latin typeface="+mn-lt"/>
        <a:ea typeface="+mn-ea"/>
        <a:cs typeface="+mn-cs"/>
      </a:defRPr>
    </a:lvl4pPr>
    <a:lvl5pPr marL="1827213" algn="l" rtl="0" eaLnBrk="0" fontAlgn="base" hangingPunct="0">
      <a:spcBef>
        <a:spcPct val="30000"/>
      </a:spcBef>
      <a:spcAft>
        <a:spcPct val="0"/>
      </a:spcAft>
      <a:defRPr sz="1300" kern="1200">
        <a:solidFill>
          <a:schemeClr val="tx1"/>
        </a:solidFill>
        <a:latin typeface="+mn-lt"/>
        <a:ea typeface="+mn-ea"/>
        <a:cs typeface="+mn-cs"/>
      </a:defRPr>
    </a:lvl5pPr>
    <a:lvl6pPr marL="2285493" algn="l" defTabSz="914197" rtl="0" eaLnBrk="1" latinLnBrk="0" hangingPunct="1">
      <a:defRPr sz="1300" kern="1200">
        <a:solidFill>
          <a:schemeClr val="tx1"/>
        </a:solidFill>
        <a:latin typeface="+mn-lt"/>
        <a:ea typeface="+mn-ea"/>
        <a:cs typeface="+mn-cs"/>
      </a:defRPr>
    </a:lvl6pPr>
    <a:lvl7pPr marL="2742592" algn="l" defTabSz="914197" rtl="0" eaLnBrk="1" latinLnBrk="0" hangingPunct="1">
      <a:defRPr sz="1300" kern="1200">
        <a:solidFill>
          <a:schemeClr val="tx1"/>
        </a:solidFill>
        <a:latin typeface="+mn-lt"/>
        <a:ea typeface="+mn-ea"/>
        <a:cs typeface="+mn-cs"/>
      </a:defRPr>
    </a:lvl7pPr>
    <a:lvl8pPr marL="3199692" algn="l" defTabSz="914197" rtl="0" eaLnBrk="1" latinLnBrk="0" hangingPunct="1">
      <a:defRPr sz="1300" kern="1200">
        <a:solidFill>
          <a:schemeClr val="tx1"/>
        </a:solidFill>
        <a:latin typeface="+mn-lt"/>
        <a:ea typeface="+mn-ea"/>
        <a:cs typeface="+mn-cs"/>
      </a:defRPr>
    </a:lvl8pPr>
    <a:lvl9pPr marL="3656788" algn="l" defTabSz="914197" rtl="0" eaLnBrk="1" latinLnBrk="0" hangingPunct="1">
      <a:defRPr sz="13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a:t>
            </a:fld>
            <a:endParaRPr lang="zh-CN" altLang="en-US"/>
          </a:p>
        </p:txBody>
      </p:sp>
    </p:spTree>
    <p:extLst>
      <p:ext uri="{BB962C8B-B14F-4D97-AF65-F5344CB8AC3E}">
        <p14:creationId xmlns:p14="http://schemas.microsoft.com/office/powerpoint/2010/main" val="37129051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10</a:t>
            </a:fld>
            <a:endParaRPr lang="zh-CN" altLang="en-US"/>
          </a:p>
        </p:txBody>
      </p:sp>
    </p:spTree>
    <p:extLst>
      <p:ext uri="{BB962C8B-B14F-4D97-AF65-F5344CB8AC3E}">
        <p14:creationId xmlns:p14="http://schemas.microsoft.com/office/powerpoint/2010/main" val="65638745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11</a:t>
            </a:fld>
            <a:endParaRPr lang="zh-CN" altLang="en-US"/>
          </a:p>
        </p:txBody>
      </p:sp>
    </p:spTree>
    <p:extLst>
      <p:ext uri="{BB962C8B-B14F-4D97-AF65-F5344CB8AC3E}">
        <p14:creationId xmlns:p14="http://schemas.microsoft.com/office/powerpoint/2010/main" val="284674135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12</a:t>
            </a:fld>
            <a:endParaRPr lang="zh-CN" altLang="en-US"/>
          </a:p>
        </p:txBody>
      </p:sp>
    </p:spTree>
    <p:extLst>
      <p:ext uri="{BB962C8B-B14F-4D97-AF65-F5344CB8AC3E}">
        <p14:creationId xmlns:p14="http://schemas.microsoft.com/office/powerpoint/2010/main" val="22738711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13</a:t>
            </a:fld>
            <a:endParaRPr lang="zh-CN" altLang="en-US"/>
          </a:p>
        </p:txBody>
      </p:sp>
    </p:spTree>
    <p:extLst>
      <p:ext uri="{BB962C8B-B14F-4D97-AF65-F5344CB8AC3E}">
        <p14:creationId xmlns:p14="http://schemas.microsoft.com/office/powerpoint/2010/main" val="352603984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14</a:t>
            </a:fld>
            <a:endParaRPr lang="zh-CN" altLang="en-US"/>
          </a:p>
        </p:txBody>
      </p:sp>
    </p:spTree>
    <p:extLst>
      <p:ext uri="{BB962C8B-B14F-4D97-AF65-F5344CB8AC3E}">
        <p14:creationId xmlns:p14="http://schemas.microsoft.com/office/powerpoint/2010/main" val="13198108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15</a:t>
            </a:fld>
            <a:endParaRPr lang="zh-CN" altLang="en-US"/>
          </a:p>
        </p:txBody>
      </p:sp>
    </p:spTree>
    <p:extLst>
      <p:ext uri="{BB962C8B-B14F-4D97-AF65-F5344CB8AC3E}">
        <p14:creationId xmlns:p14="http://schemas.microsoft.com/office/powerpoint/2010/main" val="420163136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16</a:t>
            </a:fld>
            <a:endParaRPr lang="zh-CN" altLang="en-US"/>
          </a:p>
        </p:txBody>
      </p:sp>
    </p:spTree>
    <p:extLst>
      <p:ext uri="{BB962C8B-B14F-4D97-AF65-F5344CB8AC3E}">
        <p14:creationId xmlns:p14="http://schemas.microsoft.com/office/powerpoint/2010/main" val="37564467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17</a:t>
            </a:fld>
            <a:endParaRPr lang="zh-CN" altLang="en-US"/>
          </a:p>
        </p:txBody>
      </p:sp>
    </p:spTree>
    <p:extLst>
      <p:ext uri="{BB962C8B-B14F-4D97-AF65-F5344CB8AC3E}">
        <p14:creationId xmlns:p14="http://schemas.microsoft.com/office/powerpoint/2010/main" val="73806715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18</a:t>
            </a:fld>
            <a:endParaRPr lang="zh-CN" altLang="en-US"/>
          </a:p>
        </p:txBody>
      </p:sp>
    </p:spTree>
    <p:extLst>
      <p:ext uri="{BB962C8B-B14F-4D97-AF65-F5344CB8AC3E}">
        <p14:creationId xmlns:p14="http://schemas.microsoft.com/office/powerpoint/2010/main" val="11178426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19</a:t>
            </a:fld>
            <a:endParaRPr lang="zh-CN" altLang="en-US"/>
          </a:p>
        </p:txBody>
      </p:sp>
    </p:spTree>
    <p:extLst>
      <p:ext uri="{BB962C8B-B14F-4D97-AF65-F5344CB8AC3E}">
        <p14:creationId xmlns:p14="http://schemas.microsoft.com/office/powerpoint/2010/main" val="29047859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a:t>
            </a:fld>
            <a:endParaRPr lang="zh-CN" altLang="en-US"/>
          </a:p>
        </p:txBody>
      </p:sp>
    </p:spTree>
    <p:extLst>
      <p:ext uri="{BB962C8B-B14F-4D97-AF65-F5344CB8AC3E}">
        <p14:creationId xmlns:p14="http://schemas.microsoft.com/office/powerpoint/2010/main" val="23783272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20</a:t>
            </a:fld>
            <a:endParaRPr lang="zh-CN" altLang="en-US"/>
          </a:p>
        </p:txBody>
      </p:sp>
    </p:spTree>
    <p:extLst>
      <p:ext uri="{BB962C8B-B14F-4D97-AF65-F5344CB8AC3E}">
        <p14:creationId xmlns:p14="http://schemas.microsoft.com/office/powerpoint/2010/main" val="295246452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21</a:t>
            </a:fld>
            <a:endParaRPr lang="zh-CN" altLang="en-US"/>
          </a:p>
        </p:txBody>
      </p:sp>
    </p:spTree>
    <p:extLst>
      <p:ext uri="{BB962C8B-B14F-4D97-AF65-F5344CB8AC3E}">
        <p14:creationId xmlns:p14="http://schemas.microsoft.com/office/powerpoint/2010/main" val="23950291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22</a:t>
            </a:fld>
            <a:endParaRPr lang="zh-CN" altLang="en-US"/>
          </a:p>
        </p:txBody>
      </p:sp>
    </p:spTree>
    <p:extLst>
      <p:ext uri="{BB962C8B-B14F-4D97-AF65-F5344CB8AC3E}">
        <p14:creationId xmlns:p14="http://schemas.microsoft.com/office/powerpoint/2010/main" val="94337500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23</a:t>
            </a:fld>
            <a:endParaRPr lang="zh-CN" altLang="en-US"/>
          </a:p>
        </p:txBody>
      </p:sp>
    </p:spTree>
    <p:extLst>
      <p:ext uri="{BB962C8B-B14F-4D97-AF65-F5344CB8AC3E}">
        <p14:creationId xmlns:p14="http://schemas.microsoft.com/office/powerpoint/2010/main" val="18638566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24</a:t>
            </a:fld>
            <a:endParaRPr lang="zh-CN" altLang="en-US"/>
          </a:p>
        </p:txBody>
      </p:sp>
    </p:spTree>
    <p:extLst>
      <p:ext uri="{BB962C8B-B14F-4D97-AF65-F5344CB8AC3E}">
        <p14:creationId xmlns:p14="http://schemas.microsoft.com/office/powerpoint/2010/main" val="83738618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25</a:t>
            </a:fld>
            <a:endParaRPr lang="zh-CN" altLang="en-US"/>
          </a:p>
        </p:txBody>
      </p:sp>
    </p:spTree>
    <p:extLst>
      <p:ext uri="{BB962C8B-B14F-4D97-AF65-F5344CB8AC3E}">
        <p14:creationId xmlns:p14="http://schemas.microsoft.com/office/powerpoint/2010/main" val="314529657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26</a:t>
            </a:fld>
            <a:endParaRPr lang="zh-CN" altLang="en-US"/>
          </a:p>
        </p:txBody>
      </p:sp>
    </p:spTree>
    <p:extLst>
      <p:ext uri="{BB962C8B-B14F-4D97-AF65-F5344CB8AC3E}">
        <p14:creationId xmlns:p14="http://schemas.microsoft.com/office/powerpoint/2010/main" val="32065559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27</a:t>
            </a:fld>
            <a:endParaRPr lang="zh-CN" altLang="en-US"/>
          </a:p>
        </p:txBody>
      </p:sp>
    </p:spTree>
    <p:extLst>
      <p:ext uri="{BB962C8B-B14F-4D97-AF65-F5344CB8AC3E}">
        <p14:creationId xmlns:p14="http://schemas.microsoft.com/office/powerpoint/2010/main" val="51143199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28</a:t>
            </a:fld>
            <a:endParaRPr lang="zh-CN" altLang="en-US"/>
          </a:p>
        </p:txBody>
      </p:sp>
    </p:spTree>
    <p:extLst>
      <p:ext uri="{BB962C8B-B14F-4D97-AF65-F5344CB8AC3E}">
        <p14:creationId xmlns:p14="http://schemas.microsoft.com/office/powerpoint/2010/main" val="247074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29</a:t>
            </a:fld>
            <a:endParaRPr lang="zh-CN" altLang="en-US"/>
          </a:p>
        </p:txBody>
      </p:sp>
    </p:spTree>
    <p:extLst>
      <p:ext uri="{BB962C8B-B14F-4D97-AF65-F5344CB8AC3E}">
        <p14:creationId xmlns:p14="http://schemas.microsoft.com/office/powerpoint/2010/main" val="3618841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a:t>
            </a:fld>
            <a:endParaRPr lang="zh-CN" altLang="en-US"/>
          </a:p>
        </p:txBody>
      </p:sp>
    </p:spTree>
    <p:extLst>
      <p:ext uri="{BB962C8B-B14F-4D97-AF65-F5344CB8AC3E}">
        <p14:creationId xmlns:p14="http://schemas.microsoft.com/office/powerpoint/2010/main" val="59239876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30</a:t>
            </a:fld>
            <a:endParaRPr lang="zh-CN" altLang="en-US"/>
          </a:p>
        </p:txBody>
      </p:sp>
    </p:spTree>
    <p:extLst>
      <p:ext uri="{BB962C8B-B14F-4D97-AF65-F5344CB8AC3E}">
        <p14:creationId xmlns:p14="http://schemas.microsoft.com/office/powerpoint/2010/main" val="81916458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31</a:t>
            </a:fld>
            <a:endParaRPr lang="zh-CN" altLang="en-US"/>
          </a:p>
        </p:txBody>
      </p:sp>
    </p:spTree>
    <p:extLst>
      <p:ext uri="{BB962C8B-B14F-4D97-AF65-F5344CB8AC3E}">
        <p14:creationId xmlns:p14="http://schemas.microsoft.com/office/powerpoint/2010/main" val="360817874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32</a:t>
            </a:fld>
            <a:endParaRPr lang="zh-CN" altLang="en-US"/>
          </a:p>
        </p:txBody>
      </p:sp>
    </p:spTree>
    <p:extLst>
      <p:ext uri="{BB962C8B-B14F-4D97-AF65-F5344CB8AC3E}">
        <p14:creationId xmlns:p14="http://schemas.microsoft.com/office/powerpoint/2010/main" val="181425280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33</a:t>
            </a:fld>
            <a:endParaRPr lang="zh-CN" altLang="en-US"/>
          </a:p>
        </p:txBody>
      </p:sp>
    </p:spTree>
    <p:extLst>
      <p:ext uri="{BB962C8B-B14F-4D97-AF65-F5344CB8AC3E}">
        <p14:creationId xmlns:p14="http://schemas.microsoft.com/office/powerpoint/2010/main" val="9236544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34</a:t>
            </a:fld>
            <a:endParaRPr lang="zh-CN" altLang="en-US"/>
          </a:p>
        </p:txBody>
      </p:sp>
    </p:spTree>
    <p:extLst>
      <p:ext uri="{BB962C8B-B14F-4D97-AF65-F5344CB8AC3E}">
        <p14:creationId xmlns:p14="http://schemas.microsoft.com/office/powerpoint/2010/main" val="424968899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35</a:t>
            </a:fld>
            <a:endParaRPr lang="zh-CN" altLang="en-US"/>
          </a:p>
        </p:txBody>
      </p:sp>
    </p:spTree>
    <p:extLst>
      <p:ext uri="{BB962C8B-B14F-4D97-AF65-F5344CB8AC3E}">
        <p14:creationId xmlns:p14="http://schemas.microsoft.com/office/powerpoint/2010/main" val="10240111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36</a:t>
            </a:fld>
            <a:endParaRPr lang="zh-CN" altLang="en-US"/>
          </a:p>
        </p:txBody>
      </p:sp>
    </p:spTree>
    <p:extLst>
      <p:ext uri="{BB962C8B-B14F-4D97-AF65-F5344CB8AC3E}">
        <p14:creationId xmlns:p14="http://schemas.microsoft.com/office/powerpoint/2010/main" val="854142268"/>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37</a:t>
            </a:fld>
            <a:endParaRPr lang="zh-CN" altLang="en-US"/>
          </a:p>
        </p:txBody>
      </p:sp>
    </p:spTree>
    <p:extLst>
      <p:ext uri="{BB962C8B-B14F-4D97-AF65-F5344CB8AC3E}">
        <p14:creationId xmlns:p14="http://schemas.microsoft.com/office/powerpoint/2010/main" val="16852712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4</a:t>
            </a:fld>
            <a:endParaRPr lang="zh-CN" altLang="en-US"/>
          </a:p>
        </p:txBody>
      </p:sp>
    </p:spTree>
    <p:extLst>
      <p:ext uri="{BB962C8B-B14F-4D97-AF65-F5344CB8AC3E}">
        <p14:creationId xmlns:p14="http://schemas.microsoft.com/office/powerpoint/2010/main" val="389879366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5</a:t>
            </a:fld>
            <a:endParaRPr lang="zh-CN" altLang="en-US"/>
          </a:p>
        </p:txBody>
      </p:sp>
    </p:spTree>
    <p:extLst>
      <p:ext uri="{BB962C8B-B14F-4D97-AF65-F5344CB8AC3E}">
        <p14:creationId xmlns:p14="http://schemas.microsoft.com/office/powerpoint/2010/main" val="6236779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6</a:t>
            </a:fld>
            <a:endParaRPr lang="zh-CN" altLang="en-US"/>
          </a:p>
        </p:txBody>
      </p:sp>
    </p:spTree>
    <p:extLst>
      <p:ext uri="{BB962C8B-B14F-4D97-AF65-F5344CB8AC3E}">
        <p14:creationId xmlns:p14="http://schemas.microsoft.com/office/powerpoint/2010/main" val="34604375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7</a:t>
            </a:fld>
            <a:endParaRPr lang="zh-CN" altLang="en-US"/>
          </a:p>
        </p:txBody>
      </p:sp>
    </p:spTree>
    <p:extLst>
      <p:ext uri="{BB962C8B-B14F-4D97-AF65-F5344CB8AC3E}">
        <p14:creationId xmlns:p14="http://schemas.microsoft.com/office/powerpoint/2010/main" val="42270499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8</a:t>
            </a:fld>
            <a:endParaRPr lang="zh-CN" altLang="en-US"/>
          </a:p>
        </p:txBody>
      </p:sp>
    </p:spTree>
    <p:extLst>
      <p:ext uri="{BB962C8B-B14F-4D97-AF65-F5344CB8AC3E}">
        <p14:creationId xmlns:p14="http://schemas.microsoft.com/office/powerpoint/2010/main" val="42894667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418F03C3-53C1-4F10-8DAF-D1F318E96C6E}" type="slidenum">
              <a:rPr lang="zh-CN" altLang="en-US" smtClean="0"/>
              <a:pPr/>
              <a:t>9</a:t>
            </a:fld>
            <a:endParaRPr lang="zh-CN" altLang="en-US"/>
          </a:p>
        </p:txBody>
      </p:sp>
    </p:spTree>
    <p:extLst>
      <p:ext uri="{BB962C8B-B14F-4D97-AF65-F5344CB8AC3E}">
        <p14:creationId xmlns:p14="http://schemas.microsoft.com/office/powerpoint/2010/main" val="22751810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bg>
      <p:bgPr>
        <a:pattFill prst="wdUpDiag">
          <a:fgClr>
            <a:schemeClr val="bg1">
              <a:lumMod val="95000"/>
            </a:schemeClr>
          </a:fgClr>
          <a:bgClr>
            <a:schemeClr val="bg1"/>
          </a:bgClr>
        </a:pattFill>
        <a:effectLst/>
      </p:bgPr>
    </p:bg>
    <p:spTree>
      <p:nvGrpSpPr>
        <p:cNvPr id="1" name=""/>
        <p:cNvGrpSpPr/>
        <p:nvPr/>
      </p:nvGrpSpPr>
      <p:grpSpPr>
        <a:xfrm>
          <a:off x="0" y="0"/>
          <a:ext cx="0" cy="0"/>
          <a:chOff x="0" y="0"/>
          <a:chExt cx="0" cy="0"/>
        </a:xfrm>
      </p:grpSpPr>
      <p:grpSp>
        <p:nvGrpSpPr>
          <p:cNvPr id="3" name="组合 2">
            <a:extLst>
              <a:ext uri="{FF2B5EF4-FFF2-40B4-BE49-F238E27FC236}">
                <a16:creationId xmlns:a16="http://schemas.microsoft.com/office/drawing/2014/main" xmlns="" id="{6B58CA9C-A61B-4218-B89C-765C4AE4CBCF}"/>
              </a:ext>
            </a:extLst>
          </p:cNvPr>
          <p:cNvGrpSpPr/>
          <p:nvPr userDrawn="1"/>
        </p:nvGrpSpPr>
        <p:grpSpPr>
          <a:xfrm>
            <a:off x="-1" y="0"/>
            <a:ext cx="12858243" cy="7232650"/>
            <a:chOff x="-1" y="0"/>
            <a:chExt cx="11520489" cy="6480175"/>
          </a:xfrm>
        </p:grpSpPr>
        <p:sp>
          <p:nvSpPr>
            <p:cNvPr id="16" name="矩形 15">
              <a:extLst>
                <a:ext uri="{FF2B5EF4-FFF2-40B4-BE49-F238E27FC236}">
                  <a16:creationId xmlns:a16="http://schemas.microsoft.com/office/drawing/2014/main" xmlns="" id="{EAE98536-CFB6-41B1-A838-44066568C945}"/>
                </a:ext>
              </a:extLst>
            </p:cNvPr>
            <p:cNvSpPr/>
            <p:nvPr userDrawn="1"/>
          </p:nvSpPr>
          <p:spPr>
            <a:xfrm>
              <a:off x="71612" y="71736"/>
              <a:ext cx="11377264" cy="6336703"/>
            </a:xfrm>
            <a:prstGeom prst="rect">
              <a:avLst/>
            </a:prstGeom>
            <a:noFill/>
            <a:ln w="25400" cap="flat" cmpd="sng" algn="ctr">
              <a:solidFill>
                <a:sysClr val="window" lastClr="FFFFFF">
                  <a:lumMod val="65000"/>
                </a:sysClr>
              </a:solid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a:ln>
                  <a:noFill/>
                </a:ln>
                <a:solidFill>
                  <a:prstClr val="white"/>
                </a:solidFill>
                <a:effectLst/>
                <a:uLnTx/>
                <a:uFillTx/>
                <a:latin typeface="Calibri"/>
                <a:ea typeface="宋体" panose="02010600030101010101" pitchFamily="2" charset="-122"/>
                <a:cs typeface="+mn-cs"/>
              </a:endParaRPr>
            </a:p>
          </p:txBody>
        </p:sp>
        <p:sp>
          <p:nvSpPr>
            <p:cNvPr id="17" name="任意多边形: 形状 16">
              <a:extLst>
                <a:ext uri="{FF2B5EF4-FFF2-40B4-BE49-F238E27FC236}">
                  <a16:creationId xmlns:a16="http://schemas.microsoft.com/office/drawing/2014/main" xmlns="" id="{DBBE4815-B6B0-4394-BC94-8AAD066B124D}"/>
                </a:ext>
              </a:extLst>
            </p:cNvPr>
            <p:cNvSpPr/>
            <p:nvPr userDrawn="1"/>
          </p:nvSpPr>
          <p:spPr>
            <a:xfrm rot="16200000" flipH="1">
              <a:off x="275597" y="-275598"/>
              <a:ext cx="1403883" cy="1955080"/>
            </a:xfrm>
            <a:custGeom>
              <a:avLst/>
              <a:gdLst>
                <a:gd name="connsiteX0" fmla="*/ 0 w 1403883"/>
                <a:gd name="connsiteY0" fmla="*/ 1573594 h 1955080"/>
                <a:gd name="connsiteX1" fmla="*/ 0 w 1403883"/>
                <a:gd name="connsiteY1" fmla="*/ 1955080 h 1955080"/>
                <a:gd name="connsiteX2" fmla="*/ 95371 w 1403883"/>
                <a:gd name="connsiteY2" fmla="*/ 1859708 h 1955080"/>
                <a:gd name="connsiteX3" fmla="*/ 95371 w 1403883"/>
                <a:gd name="connsiteY3" fmla="*/ 1716691 h 1955080"/>
                <a:gd name="connsiteX4" fmla="*/ 95371 w 1403883"/>
                <a:gd name="connsiteY4" fmla="*/ 1716691 h 1955080"/>
                <a:gd name="connsiteX5" fmla="*/ 95371 w 1403883"/>
                <a:gd name="connsiteY5" fmla="*/ 95372 h 1955080"/>
                <a:gd name="connsiteX6" fmla="*/ 1138962 w 1403883"/>
                <a:gd name="connsiteY6" fmla="*/ 95372 h 1955080"/>
                <a:gd name="connsiteX7" fmla="*/ 1138962 w 1403883"/>
                <a:gd name="connsiteY7" fmla="*/ 95371 h 1955080"/>
                <a:gd name="connsiteX8" fmla="*/ 1308511 w 1403883"/>
                <a:gd name="connsiteY8" fmla="*/ 95371 h 1955080"/>
                <a:gd name="connsiteX9" fmla="*/ 1403883 w 1403883"/>
                <a:gd name="connsiteY9" fmla="*/ 0 h 1955080"/>
                <a:gd name="connsiteX10" fmla="*/ 1022396 w 1403883"/>
                <a:gd name="connsiteY10" fmla="*/ 0 h 1955080"/>
                <a:gd name="connsiteX11" fmla="*/ 1022395 w 1403883"/>
                <a:gd name="connsiteY11" fmla="*/ 1 h 1955080"/>
                <a:gd name="connsiteX12" fmla="*/ 1 w 1403883"/>
                <a:gd name="connsiteY12" fmla="*/ 1 h 1955080"/>
                <a:gd name="connsiteX13" fmla="*/ 1 w 1403883"/>
                <a:gd name="connsiteY13" fmla="*/ 47686 h 1955080"/>
                <a:gd name="connsiteX14" fmla="*/ 0 w 1403883"/>
                <a:gd name="connsiteY14" fmla="*/ 47686 h 1955080"/>
                <a:gd name="connsiteX15" fmla="*/ 0 w 1403883"/>
                <a:gd name="connsiteY15" fmla="*/ 1573594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0" y="1573594"/>
                  </a:moveTo>
                  <a:lnTo>
                    <a:pt x="0" y="1955080"/>
                  </a:lnTo>
                  <a:lnTo>
                    <a:pt x="95371" y="1859708"/>
                  </a:lnTo>
                  <a:lnTo>
                    <a:pt x="95371" y="1716691"/>
                  </a:lnTo>
                  <a:lnTo>
                    <a:pt x="95371" y="1716691"/>
                  </a:lnTo>
                  <a:lnTo>
                    <a:pt x="95371" y="95372"/>
                  </a:lnTo>
                  <a:lnTo>
                    <a:pt x="1138962" y="95372"/>
                  </a:lnTo>
                  <a:lnTo>
                    <a:pt x="1138962" y="95371"/>
                  </a:lnTo>
                  <a:lnTo>
                    <a:pt x="1308511" y="95371"/>
                  </a:lnTo>
                  <a:lnTo>
                    <a:pt x="1403883" y="0"/>
                  </a:lnTo>
                  <a:lnTo>
                    <a:pt x="1022396" y="0"/>
                  </a:lnTo>
                  <a:lnTo>
                    <a:pt x="1022395" y="1"/>
                  </a:lnTo>
                  <a:lnTo>
                    <a:pt x="1" y="1"/>
                  </a:lnTo>
                  <a:lnTo>
                    <a:pt x="1" y="47686"/>
                  </a:lnTo>
                  <a:lnTo>
                    <a:pt x="0" y="47686"/>
                  </a:lnTo>
                  <a:lnTo>
                    <a:pt x="0" y="1573594"/>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8" name="任意多边形: 形状 17">
              <a:extLst>
                <a:ext uri="{FF2B5EF4-FFF2-40B4-BE49-F238E27FC236}">
                  <a16:creationId xmlns:a16="http://schemas.microsoft.com/office/drawing/2014/main" xmlns="" id="{47B1F7C7-679E-4D38-A62B-40F1A8E86F21}"/>
                </a:ext>
              </a:extLst>
            </p:cNvPr>
            <p:cNvSpPr/>
            <p:nvPr userDrawn="1"/>
          </p:nvSpPr>
          <p:spPr>
            <a:xfrm rot="16200000">
              <a:off x="9843121" y="4802808"/>
              <a:ext cx="1403883" cy="1950851"/>
            </a:xfrm>
            <a:custGeom>
              <a:avLst/>
              <a:gdLst>
                <a:gd name="connsiteX0" fmla="*/ 1403883 w 1403883"/>
                <a:gd name="connsiteY0" fmla="*/ 1950851 h 1950851"/>
                <a:gd name="connsiteX1" fmla="*/ 1022396 w 1403883"/>
                <a:gd name="connsiteY1" fmla="*/ 1950851 h 1950851"/>
                <a:gd name="connsiteX2" fmla="*/ 1022395 w 1403883"/>
                <a:gd name="connsiteY2" fmla="*/ 1950850 h 1950851"/>
                <a:gd name="connsiteX3" fmla="*/ 1 w 1403883"/>
                <a:gd name="connsiteY3" fmla="*/ 1950850 h 1950851"/>
                <a:gd name="connsiteX4" fmla="*/ 1 w 1403883"/>
                <a:gd name="connsiteY4" fmla="*/ 1903165 h 1950851"/>
                <a:gd name="connsiteX5" fmla="*/ 0 w 1403883"/>
                <a:gd name="connsiteY5" fmla="*/ 1903165 h 1950851"/>
                <a:gd name="connsiteX6" fmla="*/ 0 w 1403883"/>
                <a:gd name="connsiteY6" fmla="*/ 381486 h 1950851"/>
                <a:gd name="connsiteX7" fmla="*/ 0 w 1403883"/>
                <a:gd name="connsiteY7" fmla="*/ 234161 h 1950851"/>
                <a:gd name="connsiteX8" fmla="*/ 0 w 1403883"/>
                <a:gd name="connsiteY8" fmla="*/ 0 h 1950851"/>
                <a:gd name="connsiteX9" fmla="*/ 95371 w 1403883"/>
                <a:gd name="connsiteY9" fmla="*/ 95372 h 1950851"/>
                <a:gd name="connsiteX10" fmla="*/ 95371 w 1403883"/>
                <a:gd name="connsiteY10" fmla="*/ 234161 h 1950851"/>
                <a:gd name="connsiteX11" fmla="*/ 95371 w 1403883"/>
                <a:gd name="connsiteY11" fmla="*/ 476858 h 1950851"/>
                <a:gd name="connsiteX12" fmla="*/ 95371 w 1403883"/>
                <a:gd name="connsiteY12" fmla="*/ 1855479 h 1950851"/>
                <a:gd name="connsiteX13" fmla="*/ 1138962 w 1403883"/>
                <a:gd name="connsiteY13" fmla="*/ 1855479 h 1950851"/>
                <a:gd name="connsiteX14" fmla="*/ 1138962 w 1403883"/>
                <a:gd name="connsiteY14" fmla="*/ 1855480 h 1950851"/>
                <a:gd name="connsiteX15" fmla="*/ 1308511 w 1403883"/>
                <a:gd name="connsiteY15" fmla="*/ 1855480 h 19508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0851">
                  <a:moveTo>
                    <a:pt x="1403883" y="1950851"/>
                  </a:moveTo>
                  <a:lnTo>
                    <a:pt x="1022396" y="1950851"/>
                  </a:lnTo>
                  <a:lnTo>
                    <a:pt x="1022395" y="1950850"/>
                  </a:lnTo>
                  <a:lnTo>
                    <a:pt x="1" y="1950850"/>
                  </a:lnTo>
                  <a:lnTo>
                    <a:pt x="1" y="1903165"/>
                  </a:lnTo>
                  <a:lnTo>
                    <a:pt x="0" y="1903165"/>
                  </a:lnTo>
                  <a:lnTo>
                    <a:pt x="0" y="381486"/>
                  </a:lnTo>
                  <a:lnTo>
                    <a:pt x="0" y="234161"/>
                  </a:lnTo>
                  <a:lnTo>
                    <a:pt x="0" y="0"/>
                  </a:lnTo>
                  <a:lnTo>
                    <a:pt x="95371" y="95372"/>
                  </a:lnTo>
                  <a:lnTo>
                    <a:pt x="95371" y="234161"/>
                  </a:lnTo>
                  <a:lnTo>
                    <a:pt x="95371" y="476858"/>
                  </a:lnTo>
                  <a:lnTo>
                    <a:pt x="95371" y="1855479"/>
                  </a:lnTo>
                  <a:lnTo>
                    <a:pt x="1138962" y="1855479"/>
                  </a:lnTo>
                  <a:lnTo>
                    <a:pt x="1138962" y="1855480"/>
                  </a:lnTo>
                  <a:lnTo>
                    <a:pt x="1308511" y="1855480"/>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19" name="任意多边形: 形状 18">
              <a:extLst>
                <a:ext uri="{FF2B5EF4-FFF2-40B4-BE49-F238E27FC236}">
                  <a16:creationId xmlns:a16="http://schemas.microsoft.com/office/drawing/2014/main" xmlns="" id="{63C32D3D-90D7-4CB2-BA03-C77D89B0E7E4}"/>
                </a:ext>
              </a:extLst>
            </p:cNvPr>
            <p:cNvSpPr/>
            <p:nvPr userDrawn="1"/>
          </p:nvSpPr>
          <p:spPr>
            <a:xfrm rot="5400000">
              <a:off x="9840777" y="-275599"/>
              <a:ext cx="1403883" cy="1955081"/>
            </a:xfrm>
            <a:custGeom>
              <a:avLst/>
              <a:gdLst>
                <a:gd name="connsiteX0" fmla="*/ 0 w 1403883"/>
                <a:gd name="connsiteY0" fmla="*/ 1716692 h 1955081"/>
                <a:gd name="connsiteX1" fmla="*/ 0 w 1403883"/>
                <a:gd name="connsiteY1" fmla="*/ 47687 h 1955081"/>
                <a:gd name="connsiteX2" fmla="*/ 1 w 1403883"/>
                <a:gd name="connsiteY2" fmla="*/ 47687 h 1955081"/>
                <a:gd name="connsiteX3" fmla="*/ 1 w 1403883"/>
                <a:gd name="connsiteY3" fmla="*/ 0 h 1955081"/>
                <a:gd name="connsiteX4" fmla="*/ 1138962 w 1403883"/>
                <a:gd name="connsiteY4" fmla="*/ 0 h 1955081"/>
                <a:gd name="connsiteX5" fmla="*/ 1138962 w 1403883"/>
                <a:gd name="connsiteY5" fmla="*/ 1 h 1955081"/>
                <a:gd name="connsiteX6" fmla="*/ 1403883 w 1403883"/>
                <a:gd name="connsiteY6" fmla="*/ 1 h 1955081"/>
                <a:gd name="connsiteX7" fmla="*/ 1308511 w 1403883"/>
                <a:gd name="connsiteY7" fmla="*/ 95372 h 1955081"/>
                <a:gd name="connsiteX8" fmla="*/ 927024 w 1403883"/>
                <a:gd name="connsiteY8" fmla="*/ 95372 h 1955081"/>
                <a:gd name="connsiteX9" fmla="*/ 927025 w 1403883"/>
                <a:gd name="connsiteY9" fmla="*/ 95371 h 1955081"/>
                <a:gd name="connsiteX10" fmla="*/ 95371 w 1403883"/>
                <a:gd name="connsiteY10" fmla="*/ 95371 h 1955081"/>
                <a:gd name="connsiteX11" fmla="*/ 95371 w 1403883"/>
                <a:gd name="connsiteY11" fmla="*/ 1478223 h 1955081"/>
                <a:gd name="connsiteX12" fmla="*/ 95371 w 1403883"/>
                <a:gd name="connsiteY12" fmla="*/ 1478223 h 1955081"/>
                <a:gd name="connsiteX13" fmla="*/ 95371 w 1403883"/>
                <a:gd name="connsiteY13" fmla="*/ 1859709 h 1955081"/>
                <a:gd name="connsiteX14" fmla="*/ 0 w 1403883"/>
                <a:gd name="connsiteY14" fmla="*/ 1955081 h 1955081"/>
                <a:gd name="connsiteX15" fmla="*/ 0 w 1403883"/>
                <a:gd name="connsiteY15" fmla="*/ 1716692 h 19550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1">
                  <a:moveTo>
                    <a:pt x="0" y="1716692"/>
                  </a:moveTo>
                  <a:lnTo>
                    <a:pt x="0" y="47687"/>
                  </a:lnTo>
                  <a:lnTo>
                    <a:pt x="1" y="47687"/>
                  </a:lnTo>
                  <a:lnTo>
                    <a:pt x="1" y="0"/>
                  </a:lnTo>
                  <a:lnTo>
                    <a:pt x="1138962" y="0"/>
                  </a:lnTo>
                  <a:lnTo>
                    <a:pt x="1138962" y="1"/>
                  </a:lnTo>
                  <a:lnTo>
                    <a:pt x="1403883" y="1"/>
                  </a:lnTo>
                  <a:lnTo>
                    <a:pt x="1308511" y="95372"/>
                  </a:lnTo>
                  <a:lnTo>
                    <a:pt x="927024" y="95372"/>
                  </a:lnTo>
                  <a:lnTo>
                    <a:pt x="927025" y="95371"/>
                  </a:lnTo>
                  <a:lnTo>
                    <a:pt x="95371" y="95371"/>
                  </a:lnTo>
                  <a:lnTo>
                    <a:pt x="95371" y="1478223"/>
                  </a:lnTo>
                  <a:lnTo>
                    <a:pt x="95371" y="1478223"/>
                  </a:lnTo>
                  <a:lnTo>
                    <a:pt x="95371" y="1859709"/>
                  </a:lnTo>
                  <a:lnTo>
                    <a:pt x="0" y="1955081"/>
                  </a:lnTo>
                  <a:lnTo>
                    <a:pt x="0" y="1716692"/>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sp>
          <p:nvSpPr>
            <p:cNvPr id="20" name="任意多边形: 形状 19">
              <a:extLst>
                <a:ext uri="{FF2B5EF4-FFF2-40B4-BE49-F238E27FC236}">
                  <a16:creationId xmlns:a16="http://schemas.microsoft.com/office/drawing/2014/main" xmlns="" id="{3F697906-39C1-47C3-ADE4-53420E13B68E}"/>
                </a:ext>
              </a:extLst>
            </p:cNvPr>
            <p:cNvSpPr/>
            <p:nvPr userDrawn="1"/>
          </p:nvSpPr>
          <p:spPr>
            <a:xfrm rot="16200000">
              <a:off x="275598" y="4800693"/>
              <a:ext cx="1403883" cy="1955080"/>
            </a:xfrm>
            <a:custGeom>
              <a:avLst/>
              <a:gdLst>
                <a:gd name="connsiteX0" fmla="*/ 1403883 w 1403883"/>
                <a:gd name="connsiteY0" fmla="*/ 1 h 1955080"/>
                <a:gd name="connsiteX1" fmla="*/ 1308511 w 1403883"/>
                <a:gd name="connsiteY1" fmla="*/ 95372 h 1955080"/>
                <a:gd name="connsiteX2" fmla="*/ 927024 w 1403883"/>
                <a:gd name="connsiteY2" fmla="*/ 95372 h 1955080"/>
                <a:gd name="connsiteX3" fmla="*/ 927025 w 1403883"/>
                <a:gd name="connsiteY3" fmla="*/ 95371 h 1955080"/>
                <a:gd name="connsiteX4" fmla="*/ 95371 w 1403883"/>
                <a:gd name="connsiteY4" fmla="*/ 95371 h 1955080"/>
                <a:gd name="connsiteX5" fmla="*/ 95371 w 1403883"/>
                <a:gd name="connsiteY5" fmla="*/ 1478222 h 1955080"/>
                <a:gd name="connsiteX6" fmla="*/ 95371 w 1403883"/>
                <a:gd name="connsiteY6" fmla="*/ 1716691 h 1955080"/>
                <a:gd name="connsiteX7" fmla="*/ 95371 w 1403883"/>
                <a:gd name="connsiteY7" fmla="*/ 1859708 h 1955080"/>
                <a:gd name="connsiteX8" fmla="*/ 0 w 1403883"/>
                <a:gd name="connsiteY8" fmla="*/ 1955080 h 1955080"/>
                <a:gd name="connsiteX9" fmla="*/ 0 w 1403883"/>
                <a:gd name="connsiteY9" fmla="*/ 1716691 h 1955080"/>
                <a:gd name="connsiteX10" fmla="*/ 0 w 1403883"/>
                <a:gd name="connsiteY10" fmla="*/ 1573594 h 1955080"/>
                <a:gd name="connsiteX11" fmla="*/ 0 w 1403883"/>
                <a:gd name="connsiteY11" fmla="*/ 47686 h 1955080"/>
                <a:gd name="connsiteX12" fmla="*/ 1 w 1403883"/>
                <a:gd name="connsiteY12" fmla="*/ 47686 h 1955080"/>
                <a:gd name="connsiteX13" fmla="*/ 1 w 1403883"/>
                <a:gd name="connsiteY13" fmla="*/ 0 h 1955080"/>
                <a:gd name="connsiteX14" fmla="*/ 1138962 w 1403883"/>
                <a:gd name="connsiteY14" fmla="*/ 0 h 1955080"/>
                <a:gd name="connsiteX15" fmla="*/ 1138962 w 1403883"/>
                <a:gd name="connsiteY15" fmla="*/ 1 h 1955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403883" h="1955080">
                  <a:moveTo>
                    <a:pt x="1403883" y="1"/>
                  </a:moveTo>
                  <a:lnTo>
                    <a:pt x="1308511" y="95372"/>
                  </a:lnTo>
                  <a:lnTo>
                    <a:pt x="927024" y="95372"/>
                  </a:lnTo>
                  <a:lnTo>
                    <a:pt x="927025" y="95371"/>
                  </a:lnTo>
                  <a:lnTo>
                    <a:pt x="95371" y="95371"/>
                  </a:lnTo>
                  <a:lnTo>
                    <a:pt x="95371" y="1478222"/>
                  </a:lnTo>
                  <a:lnTo>
                    <a:pt x="95371" y="1716691"/>
                  </a:lnTo>
                  <a:lnTo>
                    <a:pt x="95371" y="1859708"/>
                  </a:lnTo>
                  <a:lnTo>
                    <a:pt x="0" y="1955080"/>
                  </a:lnTo>
                  <a:lnTo>
                    <a:pt x="0" y="1716691"/>
                  </a:lnTo>
                  <a:lnTo>
                    <a:pt x="0" y="1573594"/>
                  </a:lnTo>
                  <a:lnTo>
                    <a:pt x="0" y="47686"/>
                  </a:lnTo>
                  <a:lnTo>
                    <a:pt x="1" y="47686"/>
                  </a:lnTo>
                  <a:lnTo>
                    <a:pt x="1" y="0"/>
                  </a:lnTo>
                  <a:lnTo>
                    <a:pt x="1138962" y="0"/>
                  </a:lnTo>
                  <a:lnTo>
                    <a:pt x="1138962" y="1"/>
                  </a:lnTo>
                  <a:close/>
                </a:path>
              </a:pathLst>
            </a:custGeom>
            <a:solidFill>
              <a:srgbClr val="0050A3"/>
            </a:solidFill>
            <a:ln w="25400" cap="flat" cmpd="sng" algn="ctr">
              <a:noFill/>
              <a:prstDash val="solid"/>
            </a:ln>
            <a:effectLst/>
          </p:spPr>
          <p:txBody>
            <a:bodyPr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zh-CN" altLang="en-US" sz="2267" b="0" i="0" u="none" strike="noStrike" kern="0" cap="none" spc="0" normalizeH="0" baseline="0" noProof="0" dirty="0">
                <a:ln>
                  <a:noFill/>
                </a:ln>
                <a:solidFill>
                  <a:prstClr val="white"/>
                </a:solidFill>
                <a:effectLst/>
                <a:uLnTx/>
                <a:uFillTx/>
                <a:latin typeface="Calibri"/>
                <a:ea typeface="宋体" panose="02010600030101010101" pitchFamily="2" charset="-122"/>
                <a:cs typeface="+mn-cs"/>
              </a:endParaRPr>
            </a:p>
          </p:txBody>
        </p:sp>
      </p:grpSp>
      <p:pic>
        <p:nvPicPr>
          <p:cNvPr id="4" name="图片 3">
            <a:extLst>
              <a:ext uri="{FF2B5EF4-FFF2-40B4-BE49-F238E27FC236}">
                <a16:creationId xmlns:a16="http://schemas.microsoft.com/office/drawing/2014/main" xmlns="" id="{85F87891-8299-4375-87F6-4940389DCE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91819" y="0"/>
            <a:ext cx="11875110" cy="7232650"/>
          </a:xfrm>
          <a:prstGeom prst="rect">
            <a:avLst/>
          </a:prstGeom>
        </p:spPr>
      </p:pic>
    </p:spTree>
    <p:extLst>
      <p:ext uri="{BB962C8B-B14F-4D97-AF65-F5344CB8AC3E}">
        <p14:creationId xmlns:p14="http://schemas.microsoft.com/office/powerpoint/2010/main" val="20271199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xmlns="" id="{1AD2B354-15D3-4C8A-85D2-33CEBD4C936C}"/>
              </a:ext>
            </a:extLst>
          </p:cNvPr>
          <p:cNvSpPr>
            <a:spLocks noGrp="1"/>
          </p:cNvSpPr>
          <p:nvPr>
            <p:ph type="dt" sz="half" idx="10"/>
          </p:nvPr>
        </p:nvSpPr>
        <p:spPr/>
        <p:txBody>
          <a:bodyPr/>
          <a:lstStyle/>
          <a:p>
            <a:fld id="{32BF82D2-7A68-459D-A996-9BDDA2518FA4}" type="datetimeFigureOut">
              <a:rPr lang="zh-CN" altLang="en-US" smtClean="0"/>
              <a:t>2020/2/10</a:t>
            </a:fld>
            <a:endParaRPr lang="zh-CN" altLang="en-US"/>
          </a:p>
        </p:txBody>
      </p:sp>
      <p:sp>
        <p:nvSpPr>
          <p:cNvPr id="3" name="页脚占位符 2">
            <a:extLst>
              <a:ext uri="{FF2B5EF4-FFF2-40B4-BE49-F238E27FC236}">
                <a16:creationId xmlns:a16="http://schemas.microsoft.com/office/drawing/2014/main" xmlns="" id="{4C5F0C88-FD5F-4486-9D89-3C4F82CAA17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xmlns="" id="{C7E7975B-E11E-4432-97B8-B813496B2D4D}"/>
              </a:ext>
            </a:extLst>
          </p:cNvPr>
          <p:cNvSpPr>
            <a:spLocks noGrp="1"/>
          </p:cNvSpPr>
          <p:nvPr>
            <p:ph type="sldNum" sz="quarter" idx="12"/>
          </p:nvPr>
        </p:nvSpPr>
        <p:spPr/>
        <p:txBody>
          <a:body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3802390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84039" y="385072"/>
            <a:ext cx="11090672" cy="1397978"/>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84039" y="1925358"/>
            <a:ext cx="11090672" cy="458905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884039" y="6703595"/>
            <a:ext cx="2893219" cy="385072"/>
          </a:xfrm>
          <a:prstGeom prst="rect">
            <a:avLst/>
          </a:prstGeom>
        </p:spPr>
        <p:txBody>
          <a:bodyPr vert="horz" lIns="91440" tIns="45720" rIns="91440" bIns="45720" rtlCol="0" anchor="ctr"/>
          <a:lstStyle>
            <a:lvl1pPr algn="l">
              <a:defRPr sz="1266">
                <a:solidFill>
                  <a:schemeClr val="tx1">
                    <a:tint val="75000"/>
                  </a:schemeClr>
                </a:solidFill>
              </a:defRPr>
            </a:lvl1pPr>
          </a:lstStyle>
          <a:p>
            <a:fld id="{32BF82D2-7A68-459D-A996-9BDDA2518FA4}" type="datetimeFigureOut">
              <a:rPr lang="zh-CN" altLang="en-US" smtClean="0"/>
              <a:t>2020/2/10</a:t>
            </a:fld>
            <a:endParaRPr lang="zh-CN" altLang="en-US"/>
          </a:p>
        </p:txBody>
      </p:sp>
      <p:sp>
        <p:nvSpPr>
          <p:cNvPr id="5" name="Footer Placeholder 4"/>
          <p:cNvSpPr>
            <a:spLocks noGrp="1"/>
          </p:cNvSpPr>
          <p:nvPr>
            <p:ph type="ftr" sz="quarter" idx="3"/>
          </p:nvPr>
        </p:nvSpPr>
        <p:spPr>
          <a:xfrm>
            <a:off x="4259461" y="6703595"/>
            <a:ext cx="4339828" cy="385072"/>
          </a:xfrm>
          <a:prstGeom prst="rect">
            <a:avLst/>
          </a:prstGeom>
        </p:spPr>
        <p:txBody>
          <a:bodyPr vert="horz" lIns="91440" tIns="45720" rIns="91440" bIns="45720" rtlCol="0" anchor="ctr"/>
          <a:lstStyle>
            <a:lvl1pPr algn="ctr">
              <a:defRPr sz="1266">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9081492" y="6703595"/>
            <a:ext cx="2893219" cy="385072"/>
          </a:xfrm>
          <a:prstGeom prst="rect">
            <a:avLst/>
          </a:prstGeom>
        </p:spPr>
        <p:txBody>
          <a:bodyPr vert="horz" lIns="91440" tIns="45720" rIns="91440" bIns="45720" rtlCol="0" anchor="ctr"/>
          <a:lstStyle>
            <a:lvl1pPr algn="r">
              <a:defRPr sz="1266">
                <a:solidFill>
                  <a:schemeClr val="tx1">
                    <a:tint val="75000"/>
                  </a:schemeClr>
                </a:solidFill>
              </a:defRPr>
            </a:lvl1pPr>
          </a:lstStyle>
          <a:p>
            <a:fld id="{3E01EE5D-26FB-46D5-A381-ECFB35BF1D34}" type="slidenum">
              <a:rPr lang="zh-CN" altLang="en-US" smtClean="0"/>
              <a:t>‹#›</a:t>
            </a:fld>
            <a:endParaRPr lang="zh-CN" altLang="en-US"/>
          </a:p>
        </p:txBody>
      </p:sp>
    </p:spTree>
    <p:extLst>
      <p:ext uri="{BB962C8B-B14F-4D97-AF65-F5344CB8AC3E}">
        <p14:creationId xmlns:p14="http://schemas.microsoft.com/office/powerpoint/2010/main" val="1336246420"/>
      </p:ext>
    </p:extLst>
  </p:cSld>
  <p:clrMap bg1="lt1" tx1="dk1" bg2="lt2" tx2="dk2" accent1="accent1" accent2="accent2" accent3="accent3" accent4="accent4" accent5="accent5" accent6="accent6" hlink="hlink" folHlink="folHlink"/>
  <p:sldLayoutIdLst>
    <p:sldLayoutId id="2147483872" r:id="rId1"/>
    <p:sldLayoutId id="2147483873" r:id="rId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xStyles>
    <p:titleStyle>
      <a:lvl1pPr algn="l" defTabSz="964326" rtl="0" eaLnBrk="1" latinLnBrk="0" hangingPunct="1">
        <a:lnSpc>
          <a:spcPct val="90000"/>
        </a:lnSpc>
        <a:spcBef>
          <a:spcPct val="0"/>
        </a:spcBef>
        <a:buNone/>
        <a:defRPr sz="4640" kern="1200">
          <a:solidFill>
            <a:schemeClr val="tx1"/>
          </a:solidFill>
          <a:latin typeface="+mj-lt"/>
          <a:ea typeface="+mj-ea"/>
          <a:cs typeface="+mj-cs"/>
        </a:defRPr>
      </a:lvl1pPr>
    </p:titleStyle>
    <p:bodyStyle>
      <a:lvl1pPr marL="241082" indent="-241082" algn="l" defTabSz="964326" rtl="0" eaLnBrk="1" latinLnBrk="0" hangingPunct="1">
        <a:lnSpc>
          <a:spcPct val="90000"/>
        </a:lnSpc>
        <a:spcBef>
          <a:spcPts val="1055"/>
        </a:spcBef>
        <a:buFont typeface="Arial" panose="020B0604020202020204" pitchFamily="34" charset="0"/>
        <a:buChar char="•"/>
        <a:defRPr sz="2953" kern="1200">
          <a:solidFill>
            <a:schemeClr val="tx1"/>
          </a:solidFill>
          <a:latin typeface="+mn-lt"/>
          <a:ea typeface="+mn-ea"/>
          <a:cs typeface="+mn-cs"/>
        </a:defRPr>
      </a:lvl1pPr>
      <a:lvl2pPr marL="723245" indent="-241082" algn="l" defTabSz="964326" rtl="0" eaLnBrk="1" latinLnBrk="0" hangingPunct="1">
        <a:lnSpc>
          <a:spcPct val="90000"/>
        </a:lnSpc>
        <a:spcBef>
          <a:spcPts val="527"/>
        </a:spcBef>
        <a:buFont typeface="Arial" panose="020B0604020202020204" pitchFamily="34" charset="0"/>
        <a:buChar char="•"/>
        <a:defRPr sz="2531" kern="1200">
          <a:solidFill>
            <a:schemeClr val="tx1"/>
          </a:solidFill>
          <a:latin typeface="+mn-lt"/>
          <a:ea typeface="+mn-ea"/>
          <a:cs typeface="+mn-cs"/>
        </a:defRPr>
      </a:lvl2pPr>
      <a:lvl3pPr marL="1205408" indent="-241082" algn="l" defTabSz="964326" rtl="0" eaLnBrk="1" latinLnBrk="0" hangingPunct="1">
        <a:lnSpc>
          <a:spcPct val="90000"/>
        </a:lnSpc>
        <a:spcBef>
          <a:spcPts val="527"/>
        </a:spcBef>
        <a:buFont typeface="Arial" panose="020B0604020202020204" pitchFamily="34" charset="0"/>
        <a:buChar char="•"/>
        <a:defRPr sz="2109" kern="1200">
          <a:solidFill>
            <a:schemeClr val="tx1"/>
          </a:solidFill>
          <a:latin typeface="+mn-lt"/>
          <a:ea typeface="+mn-ea"/>
          <a:cs typeface="+mn-cs"/>
        </a:defRPr>
      </a:lvl3pPr>
      <a:lvl4pPr marL="1687571"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4pPr>
      <a:lvl5pPr marL="2169734"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5pPr>
      <a:lvl6pPr marL="265189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6pPr>
      <a:lvl7pPr marL="3134060"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7pPr>
      <a:lvl8pPr marL="3616223"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8pPr>
      <a:lvl9pPr marL="4098387" indent="-241082" algn="l" defTabSz="964326" rtl="0" eaLnBrk="1" latinLnBrk="0" hangingPunct="1">
        <a:lnSpc>
          <a:spcPct val="90000"/>
        </a:lnSpc>
        <a:spcBef>
          <a:spcPts val="527"/>
        </a:spcBef>
        <a:buFont typeface="Arial" panose="020B0604020202020204" pitchFamily="34" charset="0"/>
        <a:buChar char="•"/>
        <a:defRPr sz="1898" kern="1200">
          <a:solidFill>
            <a:schemeClr val="tx1"/>
          </a:solidFill>
          <a:latin typeface="+mn-lt"/>
          <a:ea typeface="+mn-ea"/>
          <a:cs typeface="+mn-cs"/>
        </a:defRPr>
      </a:lvl9pPr>
    </p:bodyStyle>
    <p:otherStyle>
      <a:defPPr>
        <a:defRPr lang="en-US"/>
      </a:defPPr>
      <a:lvl1pPr marL="0" algn="l" defTabSz="964326" rtl="0" eaLnBrk="1" latinLnBrk="0" hangingPunct="1">
        <a:defRPr sz="1898" kern="1200">
          <a:solidFill>
            <a:schemeClr val="tx1"/>
          </a:solidFill>
          <a:latin typeface="+mn-lt"/>
          <a:ea typeface="+mn-ea"/>
          <a:cs typeface="+mn-cs"/>
        </a:defRPr>
      </a:lvl1pPr>
      <a:lvl2pPr marL="482163" algn="l" defTabSz="964326" rtl="0" eaLnBrk="1" latinLnBrk="0" hangingPunct="1">
        <a:defRPr sz="1898" kern="1200">
          <a:solidFill>
            <a:schemeClr val="tx1"/>
          </a:solidFill>
          <a:latin typeface="+mn-lt"/>
          <a:ea typeface="+mn-ea"/>
          <a:cs typeface="+mn-cs"/>
        </a:defRPr>
      </a:lvl2pPr>
      <a:lvl3pPr marL="964326" algn="l" defTabSz="964326" rtl="0" eaLnBrk="1" latinLnBrk="0" hangingPunct="1">
        <a:defRPr sz="1898" kern="1200">
          <a:solidFill>
            <a:schemeClr val="tx1"/>
          </a:solidFill>
          <a:latin typeface="+mn-lt"/>
          <a:ea typeface="+mn-ea"/>
          <a:cs typeface="+mn-cs"/>
        </a:defRPr>
      </a:lvl3pPr>
      <a:lvl4pPr marL="1446489" algn="l" defTabSz="964326" rtl="0" eaLnBrk="1" latinLnBrk="0" hangingPunct="1">
        <a:defRPr sz="1898" kern="1200">
          <a:solidFill>
            <a:schemeClr val="tx1"/>
          </a:solidFill>
          <a:latin typeface="+mn-lt"/>
          <a:ea typeface="+mn-ea"/>
          <a:cs typeface="+mn-cs"/>
        </a:defRPr>
      </a:lvl4pPr>
      <a:lvl5pPr marL="1928652" algn="l" defTabSz="964326" rtl="0" eaLnBrk="1" latinLnBrk="0" hangingPunct="1">
        <a:defRPr sz="1898" kern="1200">
          <a:solidFill>
            <a:schemeClr val="tx1"/>
          </a:solidFill>
          <a:latin typeface="+mn-lt"/>
          <a:ea typeface="+mn-ea"/>
          <a:cs typeface="+mn-cs"/>
        </a:defRPr>
      </a:lvl5pPr>
      <a:lvl6pPr marL="2410816" algn="l" defTabSz="964326" rtl="0" eaLnBrk="1" latinLnBrk="0" hangingPunct="1">
        <a:defRPr sz="1898" kern="1200">
          <a:solidFill>
            <a:schemeClr val="tx1"/>
          </a:solidFill>
          <a:latin typeface="+mn-lt"/>
          <a:ea typeface="+mn-ea"/>
          <a:cs typeface="+mn-cs"/>
        </a:defRPr>
      </a:lvl6pPr>
      <a:lvl7pPr marL="2892979" algn="l" defTabSz="964326" rtl="0" eaLnBrk="1" latinLnBrk="0" hangingPunct="1">
        <a:defRPr sz="1898" kern="1200">
          <a:solidFill>
            <a:schemeClr val="tx1"/>
          </a:solidFill>
          <a:latin typeface="+mn-lt"/>
          <a:ea typeface="+mn-ea"/>
          <a:cs typeface="+mn-cs"/>
        </a:defRPr>
      </a:lvl7pPr>
      <a:lvl8pPr marL="3375142" algn="l" defTabSz="964326" rtl="0" eaLnBrk="1" latinLnBrk="0" hangingPunct="1">
        <a:defRPr sz="1898" kern="1200">
          <a:solidFill>
            <a:schemeClr val="tx1"/>
          </a:solidFill>
          <a:latin typeface="+mn-lt"/>
          <a:ea typeface="+mn-ea"/>
          <a:cs typeface="+mn-cs"/>
        </a:defRPr>
      </a:lvl8pPr>
      <a:lvl9pPr marL="3857305" algn="l" defTabSz="964326" rtl="0" eaLnBrk="1" latinLnBrk="0" hangingPunct="1">
        <a:defRPr sz="189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30755" y="34486"/>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748855" y="1631166"/>
            <a:ext cx="10657184" cy="3293209"/>
          </a:xfrm>
          <a:prstGeom prst="rect">
            <a:avLst/>
          </a:prstGeom>
        </p:spPr>
        <p:txBody>
          <a:bodyPr wrap="square">
            <a:spAutoFit/>
          </a:bodyPr>
          <a:lstStyle/>
          <a:p>
            <a:r>
              <a:rPr lang="zh-CN" altLang="en-US"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第五章   漏洞利用</a:t>
            </a:r>
            <a:endParaRPr lang="en-US" altLang="zh-CN" sz="44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endParaRPr lang="en-US" altLang="zh-CN" sz="32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知识点四：软件防护技术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知识点五：漏洞利用技术</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地址利用技术</a:t>
            </a:r>
            <a:endPar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endParaRPr>
          </a:p>
          <a:p>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知识点六：漏洞利用技术</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绕过</a:t>
            </a:r>
            <a:r>
              <a:rPr lang="en-US" altLang="zh-CN"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DEP</a:t>
            </a:r>
            <a:r>
              <a:rPr lang="zh-CN" altLang="en-US" sz="4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防护</a:t>
            </a:r>
            <a:endParaRPr lang="zh-CN" altLang="en-US" sz="4400" dirty="0"/>
          </a:p>
        </p:txBody>
      </p:sp>
    </p:spTree>
    <p:extLst>
      <p:ext uri="{BB962C8B-B14F-4D97-AF65-F5344CB8AC3E}">
        <p14:creationId xmlns:p14="http://schemas.microsoft.com/office/powerpoint/2010/main" val="2937705242"/>
      </p:ext>
    </p:extLst>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947224"/>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68178" y="1402731"/>
              <a:ext cx="89816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DEP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12" name="组合 11">
            <a:extLst>
              <a:ext uri="{FF2B5EF4-FFF2-40B4-BE49-F238E27FC236}">
                <a16:creationId xmlns:a16="http://schemas.microsoft.com/office/drawing/2014/main" xmlns="" id="{6154DB68-2FAF-403B-AAB4-F4BB1DA4C1F6}"/>
              </a:ext>
            </a:extLst>
          </p:cNvPr>
          <p:cNvGrpSpPr/>
          <p:nvPr/>
        </p:nvGrpSpPr>
        <p:grpSpPr>
          <a:xfrm>
            <a:off x="1209683" y="1974239"/>
            <a:ext cx="10476276" cy="3658310"/>
            <a:chOff x="1263230" y="1989440"/>
            <a:chExt cx="10332290" cy="2520133"/>
          </a:xfrm>
        </p:grpSpPr>
        <p:sp>
          <p:nvSpPr>
            <p:cNvPr id="13" name="矩形: 圆角 12">
              <a:extLst>
                <a:ext uri="{FF2B5EF4-FFF2-40B4-BE49-F238E27FC236}">
                  <a16:creationId xmlns:a16="http://schemas.microsoft.com/office/drawing/2014/main" xmlns="" id="{AD773D99-A70D-47F4-A6FA-A0790D50D4DA}"/>
                </a:ext>
              </a:extLst>
            </p:cNvPr>
            <p:cNvSpPr/>
            <p:nvPr/>
          </p:nvSpPr>
          <p:spPr>
            <a:xfrm>
              <a:off x="1263230" y="1989440"/>
              <a:ext cx="10332290" cy="2520133"/>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xmlns="" id="{8DFCBF38-EFDF-45C0-A67C-8869D8EC3D91}"/>
                </a:ext>
              </a:extLst>
            </p:cNvPr>
            <p:cNvSpPr/>
            <p:nvPr/>
          </p:nvSpPr>
          <p:spPr>
            <a:xfrm>
              <a:off x="1658655" y="2376567"/>
              <a:ext cx="9505056" cy="1684992"/>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分为</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软件</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硬件</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。硬件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的支持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在页表增加一个保护位</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NX(no execute)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，来控制页面是否可执行。现在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一般都支持硬件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，所以现在的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保护机制一般都采用的硬件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设置</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non-executable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标志位的内存区域，</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会添加</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NX</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保护位来控制内存区域的代码执行。</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5" name="图片 14">
            <a:extLst>
              <a:ext uri="{FF2B5EF4-FFF2-40B4-BE49-F238E27FC236}">
                <a16:creationId xmlns:a16="http://schemas.microsoft.com/office/drawing/2014/main" xmlns="" id="{F4D06DBF-1CC4-49D6-8BB3-40E18D672585}"/>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31809" y="4552281"/>
            <a:ext cx="2043909" cy="2043909"/>
          </a:xfrm>
          <a:prstGeom prst="rect">
            <a:avLst/>
          </a:prstGeom>
        </p:spPr>
      </p:pic>
    </p:spTree>
    <p:extLst>
      <p:ext uri="{BB962C8B-B14F-4D97-AF65-F5344CB8AC3E}">
        <p14:creationId xmlns:p14="http://schemas.microsoft.com/office/powerpoint/2010/main" val="2021770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p:cTn id="12" dur="500" fill="hold"/>
                                        <p:tgtEl>
                                          <p:spTgt spid="12"/>
                                        </p:tgtEl>
                                        <p:attrNameLst>
                                          <p:attrName>ppt_w</p:attrName>
                                        </p:attrNameLst>
                                      </p:cBhvr>
                                      <p:tavLst>
                                        <p:tav tm="0">
                                          <p:val>
                                            <p:fltVal val="0"/>
                                          </p:val>
                                        </p:tav>
                                        <p:tav tm="100000">
                                          <p:val>
                                            <p:strVal val="#ppt_w"/>
                                          </p:val>
                                        </p:tav>
                                      </p:tavLst>
                                    </p:anim>
                                    <p:anim calcmode="lin" valueType="num">
                                      <p:cBhvr>
                                        <p:cTn id="13" dur="500" fill="hold"/>
                                        <p:tgtEl>
                                          <p:spTgt spid="12"/>
                                        </p:tgtEl>
                                        <p:attrNameLst>
                                          <p:attrName>ppt_h</p:attrName>
                                        </p:attrNameLst>
                                      </p:cBhvr>
                                      <p:tavLst>
                                        <p:tav tm="0">
                                          <p:val>
                                            <p:fltVal val="0"/>
                                          </p:val>
                                        </p:tav>
                                        <p:tav tm="100000">
                                          <p:val>
                                            <p:strVal val="#ppt_h"/>
                                          </p:val>
                                        </p:tav>
                                      </p:tavLst>
                                    </p:anim>
                                    <p:animEffect transition="in" filter="fade">
                                      <p:cBhvr>
                                        <p:cTn id="14" dur="500"/>
                                        <p:tgtEl>
                                          <p:spTgt spid="12"/>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5"/>
                                        </p:tgtEl>
                                        <p:attrNameLst>
                                          <p:attrName>style.visibility</p:attrName>
                                        </p:attrNameLst>
                                      </p:cBhvr>
                                      <p:to>
                                        <p:strVal val="visible"/>
                                      </p:to>
                                    </p:set>
                                    <p:anim calcmode="lin" valueType="num">
                                      <p:cBhvr additive="base">
                                        <p:cTn id="18" dur="500" fill="hold"/>
                                        <p:tgtEl>
                                          <p:spTgt spid="15"/>
                                        </p:tgtEl>
                                        <p:attrNameLst>
                                          <p:attrName>ppt_x</p:attrName>
                                        </p:attrNameLst>
                                      </p:cBhvr>
                                      <p:tavLst>
                                        <p:tav tm="0">
                                          <p:val>
                                            <p:strVal val="1+#ppt_w/2"/>
                                          </p:val>
                                        </p:tav>
                                        <p:tav tm="100000">
                                          <p:val>
                                            <p:strVal val="#ppt_x"/>
                                          </p:val>
                                        </p:tav>
                                      </p:tavLst>
                                    </p:anim>
                                    <p:anim calcmode="lin" valueType="num">
                                      <p:cBhvr additive="base">
                                        <p:cTn id="19"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591989"/>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49354"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SafeSEH</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p>
          </p:txBody>
        </p:sp>
      </p:grpSp>
      <p:sp>
        <p:nvSpPr>
          <p:cNvPr id="19" name="íṡľíḍè-Rectangle 17">
            <a:extLst>
              <a:ext uri="{FF2B5EF4-FFF2-40B4-BE49-F238E27FC236}">
                <a16:creationId xmlns:a16="http://schemas.microsoft.com/office/drawing/2014/main" xmlns="" id="{9487456D-1E84-4177-BC47-6D4CB87CDAEF}"/>
              </a:ext>
            </a:extLst>
          </p:cNvPr>
          <p:cNvSpPr/>
          <p:nvPr/>
        </p:nvSpPr>
        <p:spPr>
          <a:xfrm>
            <a:off x="1244799" y="1888133"/>
            <a:ext cx="10531992" cy="108012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Structured Exception Handler</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）是</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Windows</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异常处理机制所采用的重要数据结构链表。</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程序设计者可以根据自身需要，定义程序发生各种异常时相应的处理函数，保存在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中。</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0" name="íṡľíḍè-Rectangle 17">
            <a:extLst>
              <a:ext uri="{FF2B5EF4-FFF2-40B4-BE49-F238E27FC236}">
                <a16:creationId xmlns:a16="http://schemas.microsoft.com/office/drawing/2014/main" xmlns="" id="{A2B7D8A4-3B49-491E-9F55-33BF8F94A8C6}"/>
              </a:ext>
            </a:extLst>
          </p:cNvPr>
          <p:cNvSpPr/>
          <p:nvPr/>
        </p:nvSpPr>
        <p:spPr>
          <a:xfrm>
            <a:off x="1244799" y="1308801"/>
            <a:ext cx="2448272"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SEH</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1" name="íṡľíḍè-Rectangle 17">
            <a:extLst>
              <a:ext uri="{FF2B5EF4-FFF2-40B4-BE49-F238E27FC236}">
                <a16:creationId xmlns:a16="http://schemas.microsoft.com/office/drawing/2014/main" xmlns="" id="{04A8A67A-BC0B-4843-8CB9-182DEE33EF13}"/>
              </a:ext>
            </a:extLst>
          </p:cNvPr>
          <p:cNvSpPr/>
          <p:nvPr/>
        </p:nvSpPr>
        <p:spPr>
          <a:xfrm>
            <a:off x="1225975" y="3219480"/>
            <a:ext cx="1053199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通过精心构造，攻击者通过缓冲区溢出覆盖</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中异常处理函数句柄，将其替换为指向恶意代码</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shellcode</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的地址，并触发相应异常，从而使程序流程转向执行恶意代码。</a:t>
            </a:r>
            <a:endParaRPr kumimoji="0" sz="2000" b="0" i="0" u="none" strike="noStrike" kern="0" cap="none" spc="0" normalizeH="0" baseline="0" noProof="0" dirty="0">
              <a:ln>
                <a:noFill/>
              </a:ln>
              <a:solidFill>
                <a:srgbClr val="0050A3"/>
              </a:solidFill>
              <a:effectLst/>
              <a:uLnTx/>
              <a:uFillTx/>
              <a:latin typeface="Times New Roman" panose="02020603050405020304" pitchFamily="18" charset="0"/>
              <a:ea typeface="微软雅黑"/>
              <a:cs typeface="Times New Roman" panose="02020603050405020304" pitchFamily="18" charset="0"/>
            </a:endParaRPr>
          </a:p>
        </p:txBody>
      </p:sp>
      <p:sp>
        <p:nvSpPr>
          <p:cNvPr id="23" name="íṡľíḍè-Rectangle 17">
            <a:extLst>
              <a:ext uri="{FF2B5EF4-FFF2-40B4-BE49-F238E27FC236}">
                <a16:creationId xmlns:a16="http://schemas.microsoft.com/office/drawing/2014/main" xmlns="" id="{B4218909-D67A-423E-929B-E67FF0954F76}"/>
              </a:ext>
            </a:extLst>
          </p:cNvPr>
          <p:cNvSpPr/>
          <p:nvPr/>
        </p:nvSpPr>
        <p:spPr>
          <a:xfrm>
            <a:off x="1244799" y="5005280"/>
            <a:ext cx="10513168" cy="12799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SafeSEH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就是一项保护</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函数不被非法利用的技术。</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微软在编译器中加入了</a:t>
            </a:r>
            <a:r>
              <a:rPr lang="en-US" altLang="zh-CN" sz="2000" kern="0" dirty="0">
                <a:solidFill>
                  <a:srgbClr val="0050A3"/>
                </a:solidFill>
                <a:latin typeface="Times New Roman" panose="02020603050405020304" pitchFamily="18" charset="0"/>
                <a:ea typeface="微软雅黑"/>
                <a:cs typeface="Times New Roman" panose="02020603050405020304" pitchFamily="18" charset="0"/>
              </a:rPr>
              <a:t>/</a:t>
            </a:r>
            <a:r>
              <a:rPr lang="en-US" altLang="zh-CN" sz="2000" kern="0" dirty="0" err="1">
                <a:solidFill>
                  <a:srgbClr val="0050A3"/>
                </a:solidFill>
                <a:latin typeface="Times New Roman" panose="02020603050405020304" pitchFamily="18" charset="0"/>
                <a:ea typeface="微软雅黑"/>
                <a:cs typeface="Times New Roman" panose="02020603050405020304" pitchFamily="18" charset="0"/>
              </a:rPr>
              <a:t>SafeSEH</a:t>
            </a:r>
            <a:r>
              <a:rPr lang="zh-CN" altLang="en-US" sz="2000" kern="0" dirty="0">
                <a:solidFill>
                  <a:srgbClr val="0050A3"/>
                </a:solidFill>
                <a:latin typeface="Times New Roman" panose="02020603050405020304" pitchFamily="18" charset="0"/>
                <a:ea typeface="微软雅黑"/>
                <a:cs typeface="Times New Roman" panose="02020603050405020304" pitchFamily="18" charset="0"/>
              </a:rPr>
              <a:t>选项</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采用该选项编译的程序将</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文件中所有合法的</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异常处理函数的地址解析出来制成一张</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函数表，放在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文件的数据块中</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用于异常处理时候进行匹配检查。</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4" name="íṡľíḍè-Rectangle 17">
            <a:extLst>
              <a:ext uri="{FF2B5EF4-FFF2-40B4-BE49-F238E27FC236}">
                <a16:creationId xmlns:a16="http://schemas.microsoft.com/office/drawing/2014/main" xmlns="" id="{A0D19195-6C3D-4187-AA82-5CE07F1A0C5A}"/>
              </a:ext>
            </a:extLst>
          </p:cNvPr>
          <p:cNvSpPr/>
          <p:nvPr/>
        </p:nvSpPr>
        <p:spPr>
          <a:xfrm>
            <a:off x="1244799" y="4421143"/>
            <a:ext cx="2448272"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err="1">
                <a:solidFill>
                  <a:prstClr val="white"/>
                </a:solidFill>
                <a:latin typeface="Times New Roman" panose="02020603050405020304" pitchFamily="18" charset="0"/>
                <a:ea typeface="微软雅黑"/>
                <a:cs typeface="Times New Roman" panose="02020603050405020304" pitchFamily="18" charset="0"/>
              </a:rPr>
              <a:t>SafeSEH</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1229854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additive="base">
                                        <p:cTn id="12" dur="500" fill="hold"/>
                                        <p:tgtEl>
                                          <p:spTgt spid="20"/>
                                        </p:tgtEl>
                                        <p:attrNameLst>
                                          <p:attrName>ppt_x</p:attrName>
                                        </p:attrNameLst>
                                      </p:cBhvr>
                                      <p:tavLst>
                                        <p:tav tm="0">
                                          <p:val>
                                            <p:strVal val="0-#ppt_w/2"/>
                                          </p:val>
                                        </p:tav>
                                        <p:tav tm="100000">
                                          <p:val>
                                            <p:strVal val="#ppt_x"/>
                                          </p:val>
                                        </p:tav>
                                      </p:tavLst>
                                    </p:anim>
                                    <p:anim calcmode="lin" valueType="num">
                                      <p:cBhvr additive="base">
                                        <p:cTn id="13" dur="500" fill="hold"/>
                                        <p:tgtEl>
                                          <p:spTgt spid="20"/>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 calcmode="lin" valueType="num">
                                      <p:cBhvr additive="base">
                                        <p:cTn id="16" dur="500" fill="hold"/>
                                        <p:tgtEl>
                                          <p:spTgt spid="19"/>
                                        </p:tgtEl>
                                        <p:attrNameLst>
                                          <p:attrName>ppt_x</p:attrName>
                                        </p:attrNameLst>
                                      </p:cBhvr>
                                      <p:tavLst>
                                        <p:tav tm="0">
                                          <p:val>
                                            <p:strVal val="1+#ppt_w/2"/>
                                          </p:val>
                                        </p:tav>
                                        <p:tav tm="100000">
                                          <p:val>
                                            <p:strVal val="#ppt_x"/>
                                          </p:val>
                                        </p:tav>
                                      </p:tavLst>
                                    </p:anim>
                                    <p:anim calcmode="lin" valueType="num">
                                      <p:cBhvr additive="base">
                                        <p:cTn id="17" dur="500" fill="hold"/>
                                        <p:tgtEl>
                                          <p:spTgt spid="19"/>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1"/>
                                        </p:tgtEl>
                                        <p:attrNameLst>
                                          <p:attrName>style.visibility</p:attrName>
                                        </p:attrNameLst>
                                      </p:cBhvr>
                                      <p:to>
                                        <p:strVal val="visible"/>
                                      </p:to>
                                    </p:set>
                                    <p:anim calcmode="lin" valueType="num">
                                      <p:cBhvr additive="base">
                                        <p:cTn id="20" dur="500" fill="hold"/>
                                        <p:tgtEl>
                                          <p:spTgt spid="21"/>
                                        </p:tgtEl>
                                        <p:attrNameLst>
                                          <p:attrName>ppt_x</p:attrName>
                                        </p:attrNameLst>
                                      </p:cBhvr>
                                      <p:tavLst>
                                        <p:tav tm="0">
                                          <p:val>
                                            <p:strVal val="1+#ppt_w/2"/>
                                          </p:val>
                                        </p:tav>
                                        <p:tav tm="100000">
                                          <p:val>
                                            <p:strVal val="#ppt_x"/>
                                          </p:val>
                                        </p:tav>
                                      </p:tavLst>
                                    </p:anim>
                                    <p:anim calcmode="lin" valueType="num">
                                      <p:cBhvr additive="base">
                                        <p:cTn id="21" dur="500" fill="hold"/>
                                        <p:tgtEl>
                                          <p:spTgt spid="21"/>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decel="60000" fill="hold" grpId="0" nodeType="after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0-#ppt_w/2"/>
                                          </p:val>
                                        </p:tav>
                                        <p:tav tm="100000">
                                          <p:val>
                                            <p:strVal val="#ppt_x"/>
                                          </p:val>
                                        </p:tav>
                                      </p:tavLst>
                                    </p:anim>
                                    <p:anim calcmode="lin" valueType="num">
                                      <p:cBhvr additive="base">
                                        <p:cTn id="26" dur="500" fill="hold"/>
                                        <p:tgtEl>
                                          <p:spTgt spid="24"/>
                                        </p:tgtEl>
                                        <p:attrNameLst>
                                          <p:attrName>ppt_y</p:attrName>
                                        </p:attrNameLst>
                                      </p:cBhvr>
                                      <p:tavLst>
                                        <p:tav tm="0">
                                          <p:val>
                                            <p:strVal val="#ppt_y"/>
                                          </p:val>
                                        </p:tav>
                                        <p:tav tm="100000">
                                          <p:val>
                                            <p:strVal val="#ppt_y"/>
                                          </p:val>
                                        </p:tav>
                                      </p:tavLst>
                                    </p:anim>
                                  </p:childTnLst>
                                </p:cTn>
                              </p:par>
                              <p:par>
                                <p:cTn id="27" presetID="2" presetClass="entr" presetSubtype="2" decel="60000" fill="hold" grpId="0" nodeType="withEffect">
                                  <p:stCondLst>
                                    <p:cond delay="0"/>
                                  </p:stCondLst>
                                  <p:childTnLst>
                                    <p:set>
                                      <p:cBhvr>
                                        <p:cTn id="28" dur="1" fill="hold">
                                          <p:stCondLst>
                                            <p:cond delay="0"/>
                                          </p:stCondLst>
                                        </p:cTn>
                                        <p:tgtEl>
                                          <p:spTgt spid="23"/>
                                        </p:tgtEl>
                                        <p:attrNameLst>
                                          <p:attrName>style.visibility</p:attrName>
                                        </p:attrNameLst>
                                      </p:cBhvr>
                                      <p:to>
                                        <p:strVal val="visible"/>
                                      </p:to>
                                    </p:set>
                                    <p:anim calcmode="lin" valueType="num">
                                      <p:cBhvr additive="base">
                                        <p:cTn id="29" dur="500" fill="hold"/>
                                        <p:tgtEl>
                                          <p:spTgt spid="23"/>
                                        </p:tgtEl>
                                        <p:attrNameLst>
                                          <p:attrName>ppt_x</p:attrName>
                                        </p:attrNameLst>
                                      </p:cBhvr>
                                      <p:tavLst>
                                        <p:tav tm="0">
                                          <p:val>
                                            <p:strVal val="1+#ppt_w/2"/>
                                          </p:val>
                                        </p:tav>
                                        <p:tav tm="100000">
                                          <p:val>
                                            <p:strVal val="#ppt_x"/>
                                          </p:val>
                                        </p:tav>
                                      </p:tavLst>
                                    </p:anim>
                                    <p:anim calcmode="lin" valueType="num">
                                      <p:cBhvr additive="base">
                                        <p:cTn id="30" dur="500" fill="hold"/>
                                        <p:tgtEl>
                                          <p:spTgt spid="2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0" grpId="0" animBg="1"/>
      <p:bldP spid="21" grpId="0" animBg="1"/>
      <p:bldP spid="23" grpId="0" animBg="1"/>
      <p:bldP spid="2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663997"/>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49354"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err="1">
                  <a:solidFill>
                    <a:prstClr val="white"/>
                  </a:solidFill>
                  <a:latin typeface="Times New Roman" panose="02020603050405020304" pitchFamily="18" charset="0"/>
                  <a:ea typeface="微软雅黑" pitchFamily="34" charset="-122"/>
                  <a:cs typeface="Times New Roman" panose="02020603050405020304" pitchFamily="18" charset="0"/>
                  <a:sym typeface="+mn-lt"/>
                </a:rPr>
                <a:t>SafeSEH</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4</a:t>
              </a:r>
            </a:p>
          </p:txBody>
        </p:sp>
      </p:grpSp>
      <p:sp>
        <p:nvSpPr>
          <p:cNvPr id="19" name="íṡľíḍè-Rectangle 17">
            <a:extLst>
              <a:ext uri="{FF2B5EF4-FFF2-40B4-BE49-F238E27FC236}">
                <a16:creationId xmlns:a16="http://schemas.microsoft.com/office/drawing/2014/main" xmlns="" id="{9487456D-1E84-4177-BC47-6D4CB87CDAEF}"/>
              </a:ext>
            </a:extLst>
          </p:cNvPr>
          <p:cNvSpPr/>
          <p:nvPr/>
        </p:nvSpPr>
        <p:spPr>
          <a:xfrm>
            <a:off x="1460823" y="1384077"/>
            <a:ext cx="10297144" cy="1215482"/>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在该</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PE</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文件被加载时</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，系统读出该</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函数表的地址，使用内存中的一个随机数加密，将加密后的</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函数表地址、模块的基址、模块的大小、合法</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函数的个数等信息，放入</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ntdll.dll</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SEHIndex</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结构中。</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5" name="íṡľíḍè-Rectangle 17">
            <a:extLst>
              <a:ext uri="{FF2B5EF4-FFF2-40B4-BE49-F238E27FC236}">
                <a16:creationId xmlns:a16="http://schemas.microsoft.com/office/drawing/2014/main" xmlns="" id="{E873A874-54A5-4CF0-9130-96291B4BDE7A}"/>
              </a:ext>
            </a:extLst>
          </p:cNvPr>
          <p:cNvSpPr/>
          <p:nvPr/>
        </p:nvSpPr>
        <p:spPr>
          <a:xfrm>
            <a:off x="1447849" y="2743575"/>
            <a:ext cx="10310117" cy="2384915"/>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在</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PE</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文件运行中，如果需要调用异常处理函数，系统会调用加解密函数解密从而获得</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函数表地址，然后针对程序的每个异常处理函数检查是否在合法的</a:t>
            </a:r>
            <a:r>
              <a:rPr lang="en-US" altLang="zh-CN" sz="2400" kern="0" dirty="0">
                <a:solidFill>
                  <a:srgbClr val="0050A3"/>
                </a:solidFill>
                <a:latin typeface="Times New Roman" panose="02020603050405020304" pitchFamily="18" charset="0"/>
                <a:ea typeface="微软雅黑"/>
                <a:cs typeface="Times New Roman" panose="02020603050405020304" pitchFamily="18" charset="0"/>
              </a:rPr>
              <a:t>SEH</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函数表中，</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如果没有则说明该函数非法，将终止异常处理。</a:t>
            </a:r>
            <a:r>
              <a:rPr lang="zh-CN" altLang="en-US" sz="2400" kern="0" dirty="0">
                <a:solidFill>
                  <a:srgbClr val="0050A3"/>
                </a:solidFill>
                <a:latin typeface="Times New Roman" panose="02020603050405020304" pitchFamily="18" charset="0"/>
                <a:ea typeface="微软雅黑"/>
                <a:cs typeface="Times New Roman" panose="02020603050405020304" pitchFamily="18" charset="0"/>
              </a:rPr>
              <a:t>接着要检查异常处理句柄是否在栈上，如果在栈上也将停止异常处理。</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这两个检测可以防止在堆上伪造异常链和把</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shellcode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放置在栈上的情况，最后还要检测异常处理函数句柄的有效性。</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grpSp>
        <p:nvGrpSpPr>
          <p:cNvPr id="16" name="组合 15">
            <a:extLst>
              <a:ext uri="{FF2B5EF4-FFF2-40B4-BE49-F238E27FC236}">
                <a16:creationId xmlns:a16="http://schemas.microsoft.com/office/drawing/2014/main" xmlns="" id="{20A8B828-8EB2-498C-B22C-E09B5FA46D92}"/>
              </a:ext>
            </a:extLst>
          </p:cNvPr>
          <p:cNvGrpSpPr/>
          <p:nvPr/>
        </p:nvGrpSpPr>
        <p:grpSpPr>
          <a:xfrm>
            <a:off x="1430880" y="5344517"/>
            <a:ext cx="10327086" cy="1296144"/>
            <a:chOff x="1820864" y="1384077"/>
            <a:chExt cx="9289032" cy="1152128"/>
          </a:xfrm>
        </p:grpSpPr>
        <p:sp>
          <p:nvSpPr>
            <p:cNvPr id="17" name="文本框 16">
              <a:extLst>
                <a:ext uri="{FF2B5EF4-FFF2-40B4-BE49-F238E27FC236}">
                  <a16:creationId xmlns:a16="http://schemas.microsoft.com/office/drawing/2014/main" xmlns="" id="{439D12F5-9258-453C-B0D5-64C7CD67873B}"/>
                </a:ext>
              </a:extLst>
            </p:cNvPr>
            <p:cNvSpPr txBox="1"/>
            <p:nvPr/>
          </p:nvSpPr>
          <p:spPr>
            <a:xfrm>
              <a:off x="1930811" y="1608754"/>
              <a:ext cx="8968384" cy="734118"/>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Vista</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开始，由于系统</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文件在编译时都采用</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SafeSEH</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编译选项，因此以前那种通过覆盖异常处理句柄的漏洞利用技术，也就不能正常使用了。</a:t>
              </a:r>
            </a:p>
          </p:txBody>
        </p:sp>
        <p:sp>
          <p:nvSpPr>
            <p:cNvPr id="18" name="矩形: 圆角 17">
              <a:extLst>
                <a:ext uri="{FF2B5EF4-FFF2-40B4-BE49-F238E27FC236}">
                  <a16:creationId xmlns:a16="http://schemas.microsoft.com/office/drawing/2014/main" xmlns="" id="{3245A17D-68AE-4760-A9BA-C4DEC0B71432}"/>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40929946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par>
                                <p:cTn id="9" presetID="2" presetClass="entr" presetSubtype="2" decel="60000" fill="hold" grpId="0" nodeType="withEffect">
                                  <p:stCondLst>
                                    <p:cond delay="0"/>
                                  </p:stCondLst>
                                  <p:childTnLst>
                                    <p:set>
                                      <p:cBhvr>
                                        <p:cTn id="10" dur="1" fill="hold">
                                          <p:stCondLst>
                                            <p:cond delay="0"/>
                                          </p:stCondLst>
                                        </p:cTn>
                                        <p:tgtEl>
                                          <p:spTgt spid="19"/>
                                        </p:tgtEl>
                                        <p:attrNameLst>
                                          <p:attrName>style.visibility</p:attrName>
                                        </p:attrNameLst>
                                      </p:cBhvr>
                                      <p:to>
                                        <p:strVal val="visible"/>
                                      </p:to>
                                    </p:set>
                                    <p:anim calcmode="lin" valueType="num">
                                      <p:cBhvr additive="base">
                                        <p:cTn id="11" dur="500" fill="hold"/>
                                        <p:tgtEl>
                                          <p:spTgt spid="19"/>
                                        </p:tgtEl>
                                        <p:attrNameLst>
                                          <p:attrName>ppt_x</p:attrName>
                                        </p:attrNameLst>
                                      </p:cBhvr>
                                      <p:tavLst>
                                        <p:tav tm="0">
                                          <p:val>
                                            <p:strVal val="1+#ppt_w/2"/>
                                          </p:val>
                                        </p:tav>
                                        <p:tav tm="100000">
                                          <p:val>
                                            <p:strVal val="#ppt_x"/>
                                          </p:val>
                                        </p:tav>
                                      </p:tavLst>
                                    </p:anim>
                                    <p:anim calcmode="lin" valueType="num">
                                      <p:cBhvr additive="base">
                                        <p:cTn id="12" dur="500" fill="hold"/>
                                        <p:tgtEl>
                                          <p:spTgt spid="19"/>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anim calcmode="lin" valueType="num">
                                      <p:cBhvr additive="base">
                                        <p:cTn id="15" dur="500" fill="hold"/>
                                        <p:tgtEl>
                                          <p:spTgt spid="15"/>
                                        </p:tgtEl>
                                        <p:attrNameLst>
                                          <p:attrName>ppt_x</p:attrName>
                                        </p:attrNameLst>
                                      </p:cBhvr>
                                      <p:tavLst>
                                        <p:tav tm="0">
                                          <p:val>
                                            <p:strVal val="1+#ppt_w/2"/>
                                          </p:val>
                                        </p:tav>
                                        <p:tav tm="100000">
                                          <p:val>
                                            <p:strVal val="#ppt_x"/>
                                          </p:val>
                                        </p:tav>
                                      </p:tavLst>
                                    </p:anim>
                                    <p:anim calcmode="lin" valueType="num">
                                      <p:cBhvr additive="base">
                                        <p:cTn id="16" dur="500" fill="hold"/>
                                        <p:tgtEl>
                                          <p:spTgt spid="15"/>
                                        </p:tgtEl>
                                        <p:attrNameLst>
                                          <p:attrName>ppt_y</p:attrName>
                                        </p:attrNameLst>
                                      </p:cBhvr>
                                      <p:tavLst>
                                        <p:tav tm="0">
                                          <p:val>
                                            <p:strVal val="#ppt_y"/>
                                          </p:val>
                                        </p:tav>
                                        <p:tav tm="100000">
                                          <p:val>
                                            <p:strVal val="#ppt_y"/>
                                          </p:val>
                                        </p:tav>
                                      </p:tavLst>
                                    </p:anim>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6"/>
                                        </p:tgtEl>
                                        <p:attrNameLst>
                                          <p:attrName>style.visibility</p:attrName>
                                        </p:attrNameLst>
                                      </p:cBhvr>
                                      <p:to>
                                        <p:strVal val="visible"/>
                                      </p:to>
                                    </p:set>
                                    <p:animEffect transition="in" filter="wipe(left)">
                                      <p:cBhvr>
                                        <p:cTn id="20"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1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947224"/>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122687"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SEHOP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p>
          </p:txBody>
        </p:sp>
      </p:grpSp>
      <p:grpSp>
        <p:nvGrpSpPr>
          <p:cNvPr id="16" name="组合 15">
            <a:extLst>
              <a:ext uri="{FF2B5EF4-FFF2-40B4-BE49-F238E27FC236}">
                <a16:creationId xmlns:a16="http://schemas.microsoft.com/office/drawing/2014/main" xmlns="" id="{20A8B828-8EB2-498C-B22C-E09B5FA46D92}"/>
              </a:ext>
            </a:extLst>
          </p:cNvPr>
          <p:cNvGrpSpPr/>
          <p:nvPr/>
        </p:nvGrpSpPr>
        <p:grpSpPr>
          <a:xfrm>
            <a:off x="1634356" y="1817815"/>
            <a:ext cx="9590038" cy="1152128"/>
            <a:chOff x="1820864" y="1384077"/>
            <a:chExt cx="9289032" cy="1152128"/>
          </a:xfrm>
        </p:grpSpPr>
        <p:sp>
          <p:nvSpPr>
            <p:cNvPr id="17" name="文本框 16">
              <a:extLst>
                <a:ext uri="{FF2B5EF4-FFF2-40B4-BE49-F238E27FC236}">
                  <a16:creationId xmlns:a16="http://schemas.microsoft.com/office/drawing/2014/main" xmlns="" id="{439D12F5-9258-453C-B0D5-64C7CD67873B}"/>
                </a:ext>
              </a:extLst>
            </p:cNvPr>
            <p:cNvSpPr txBox="1"/>
            <p:nvPr/>
          </p:nvSpPr>
          <p:spPr>
            <a:xfrm>
              <a:off x="1930811" y="1608754"/>
              <a:ext cx="8968384" cy="825883"/>
            </a:xfrm>
            <a:prstGeom prst="rect">
              <a:avLst/>
            </a:prstGeom>
            <a:noFill/>
          </p:spPr>
          <p:txBody>
            <a:bodyPr wrap="square" lIns="86376" tIns="43188" rIns="86376" bIns="43188" rtlCol="0">
              <a:spAutoFit/>
            </a:bodyPr>
            <a:lstStyle/>
            <a:p>
              <a:pPr algn="just"/>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结构化异常处理覆盖保护</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SEHOP</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Structured Exception Handler Overwrite Protection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）是微软针对</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攻击提出的一种安全防护方案。</a:t>
              </a:r>
            </a:p>
          </p:txBody>
        </p:sp>
        <p:sp>
          <p:nvSpPr>
            <p:cNvPr id="18" name="矩形: 圆角 17">
              <a:extLst>
                <a:ext uri="{FF2B5EF4-FFF2-40B4-BE49-F238E27FC236}">
                  <a16:creationId xmlns:a16="http://schemas.microsoft.com/office/drawing/2014/main" xmlns="" id="{3245A17D-68AE-4760-A9BA-C4DEC0B71432}"/>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grpSp>
        <p:nvGrpSpPr>
          <p:cNvPr id="12" name="组合 11">
            <a:extLst>
              <a:ext uri="{FF2B5EF4-FFF2-40B4-BE49-F238E27FC236}">
                <a16:creationId xmlns:a16="http://schemas.microsoft.com/office/drawing/2014/main" xmlns="" id="{56ABB53B-AF6D-404E-A6A9-31ECF75C4152}"/>
              </a:ext>
            </a:extLst>
          </p:cNvPr>
          <p:cNvGrpSpPr/>
          <p:nvPr/>
        </p:nvGrpSpPr>
        <p:grpSpPr>
          <a:xfrm>
            <a:off x="1347297" y="3244248"/>
            <a:ext cx="10164155" cy="2298747"/>
            <a:chOff x="1263230" y="1989440"/>
            <a:chExt cx="10332290" cy="1837115"/>
          </a:xfrm>
        </p:grpSpPr>
        <p:sp>
          <p:nvSpPr>
            <p:cNvPr id="13" name="矩形: 圆角 12">
              <a:extLst>
                <a:ext uri="{FF2B5EF4-FFF2-40B4-BE49-F238E27FC236}">
                  <a16:creationId xmlns:a16="http://schemas.microsoft.com/office/drawing/2014/main" xmlns="" id="{E4FFBC87-8B5A-4CBF-B77F-ABC4A0A18BE1}"/>
                </a:ext>
              </a:extLst>
            </p:cNvPr>
            <p:cNvSpPr/>
            <p:nvPr/>
          </p:nvSpPr>
          <p:spPr>
            <a:xfrm>
              <a:off x="1263230" y="1989440"/>
              <a:ext cx="10332290" cy="1719539"/>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xmlns="" id="{94FFADE4-1E02-4A8D-8BAE-B76604CB260D}"/>
                </a:ext>
              </a:extLst>
            </p:cNvPr>
            <p:cNvSpPr/>
            <p:nvPr/>
          </p:nvSpPr>
          <p:spPr>
            <a:xfrm>
              <a:off x="1676847" y="2340827"/>
              <a:ext cx="9505056" cy="1485728"/>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攻击是指通过栈溢出或者其他漏洞，使用精心构造的数据覆盖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上面的某个函数或者多个函数，从而控制</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（控制程序执行流程）。</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20" name="图片 19">
            <a:extLst>
              <a:ext uri="{FF2B5EF4-FFF2-40B4-BE49-F238E27FC236}">
                <a16:creationId xmlns:a16="http://schemas.microsoft.com/office/drawing/2014/main" xmlns="" id="{CCEE43F6-2DA3-4081-8486-FC4A1D7513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09261" y="4813512"/>
            <a:ext cx="2095304" cy="2095304"/>
          </a:xfrm>
          <a:prstGeom prst="rect">
            <a:avLst/>
          </a:prstGeom>
        </p:spPr>
      </p:pic>
    </p:spTree>
    <p:extLst>
      <p:ext uri="{BB962C8B-B14F-4D97-AF65-F5344CB8AC3E}">
        <p14:creationId xmlns:p14="http://schemas.microsoft.com/office/powerpoint/2010/main" val="442273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1000"/>
                            </p:stCondLst>
                            <p:childTnLst>
                              <p:par>
                                <p:cTn id="14" presetID="53" presetClass="entr" presetSubtype="16" fill="hold" nodeType="afterEffect">
                                  <p:stCondLst>
                                    <p:cond delay="0"/>
                                  </p:stCondLst>
                                  <p:childTnLst>
                                    <p:set>
                                      <p:cBhvr>
                                        <p:cTn id="15" dur="1" fill="hold">
                                          <p:stCondLst>
                                            <p:cond delay="0"/>
                                          </p:stCondLst>
                                        </p:cTn>
                                        <p:tgtEl>
                                          <p:spTgt spid="12"/>
                                        </p:tgtEl>
                                        <p:attrNameLst>
                                          <p:attrName>style.visibility</p:attrName>
                                        </p:attrNameLst>
                                      </p:cBhvr>
                                      <p:to>
                                        <p:strVal val="visible"/>
                                      </p:to>
                                    </p:set>
                                    <p:anim calcmode="lin" valueType="num">
                                      <p:cBhvr>
                                        <p:cTn id="16" dur="500" fill="hold"/>
                                        <p:tgtEl>
                                          <p:spTgt spid="12"/>
                                        </p:tgtEl>
                                        <p:attrNameLst>
                                          <p:attrName>ppt_w</p:attrName>
                                        </p:attrNameLst>
                                      </p:cBhvr>
                                      <p:tavLst>
                                        <p:tav tm="0">
                                          <p:val>
                                            <p:fltVal val="0"/>
                                          </p:val>
                                        </p:tav>
                                        <p:tav tm="100000">
                                          <p:val>
                                            <p:strVal val="#ppt_w"/>
                                          </p:val>
                                        </p:tav>
                                      </p:tavLst>
                                    </p:anim>
                                    <p:anim calcmode="lin" valueType="num">
                                      <p:cBhvr>
                                        <p:cTn id="17" dur="500" fill="hold"/>
                                        <p:tgtEl>
                                          <p:spTgt spid="12"/>
                                        </p:tgtEl>
                                        <p:attrNameLst>
                                          <p:attrName>ppt_h</p:attrName>
                                        </p:attrNameLst>
                                      </p:cBhvr>
                                      <p:tavLst>
                                        <p:tav tm="0">
                                          <p:val>
                                            <p:fltVal val="0"/>
                                          </p:val>
                                        </p:tav>
                                        <p:tav tm="100000">
                                          <p:val>
                                            <p:strVal val="#ppt_h"/>
                                          </p:val>
                                        </p:tav>
                                      </p:tavLst>
                                    </p:anim>
                                    <p:animEffect transition="in" filter="fade">
                                      <p:cBhvr>
                                        <p:cTn id="18" dur="500"/>
                                        <p:tgtEl>
                                          <p:spTgt spid="12"/>
                                        </p:tgtEl>
                                      </p:cBhvr>
                                    </p:animEffect>
                                  </p:childTnLst>
                                </p:cTn>
                              </p:par>
                            </p:childTnLst>
                          </p:cTn>
                        </p:par>
                        <p:par>
                          <p:cTn id="19" fill="hold">
                            <p:stCondLst>
                              <p:cond delay="1500"/>
                            </p:stCondLst>
                            <p:childTnLst>
                              <p:par>
                                <p:cTn id="20" presetID="2" presetClass="entr" presetSubtype="2" decel="60000" fill="hold" nodeType="afterEffect">
                                  <p:stCondLst>
                                    <p:cond delay="0"/>
                                  </p:stCondLst>
                                  <p:childTnLst>
                                    <p:set>
                                      <p:cBhvr>
                                        <p:cTn id="21" dur="1" fill="hold">
                                          <p:stCondLst>
                                            <p:cond delay="0"/>
                                          </p:stCondLst>
                                        </p:cTn>
                                        <p:tgtEl>
                                          <p:spTgt spid="20"/>
                                        </p:tgtEl>
                                        <p:attrNameLst>
                                          <p:attrName>style.visibility</p:attrName>
                                        </p:attrNameLst>
                                      </p:cBhvr>
                                      <p:to>
                                        <p:strVal val="visible"/>
                                      </p:to>
                                    </p:set>
                                    <p:anim calcmode="lin" valueType="num">
                                      <p:cBhvr additive="base">
                                        <p:cTn id="22" dur="500" fill="hold"/>
                                        <p:tgtEl>
                                          <p:spTgt spid="20"/>
                                        </p:tgtEl>
                                        <p:attrNameLst>
                                          <p:attrName>ppt_x</p:attrName>
                                        </p:attrNameLst>
                                      </p:cBhvr>
                                      <p:tavLst>
                                        <p:tav tm="0">
                                          <p:val>
                                            <p:strVal val="1+#ppt_w/2"/>
                                          </p:val>
                                        </p:tav>
                                        <p:tav tm="100000">
                                          <p:val>
                                            <p:strVal val="#ppt_x"/>
                                          </p:val>
                                        </p:tav>
                                      </p:tavLst>
                                    </p:anim>
                                    <p:anim calcmode="lin" valueType="num">
                                      <p:cBhvr additive="base">
                                        <p:cTn id="2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947224"/>
            <a:ext cx="2221540" cy="508862"/>
            <a:chOff x="1420106" y="1402730"/>
            <a:chExt cx="222154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63494" y="833441"/>
              <a:ext cx="508859" cy="164744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122687" y="1402731"/>
              <a:ext cx="1512168"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SEHOP</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5</a:t>
              </a:r>
            </a:p>
          </p:txBody>
        </p:sp>
      </p:grpSp>
      <p:grpSp>
        <p:nvGrpSpPr>
          <p:cNvPr id="16" name="组合 15">
            <a:extLst>
              <a:ext uri="{FF2B5EF4-FFF2-40B4-BE49-F238E27FC236}">
                <a16:creationId xmlns:a16="http://schemas.microsoft.com/office/drawing/2014/main" xmlns="" id="{20A8B828-8EB2-498C-B22C-E09B5FA46D92}"/>
              </a:ext>
            </a:extLst>
          </p:cNvPr>
          <p:cNvGrpSpPr/>
          <p:nvPr/>
        </p:nvGrpSpPr>
        <p:grpSpPr>
          <a:xfrm>
            <a:off x="1634356" y="1822578"/>
            <a:ext cx="9590038" cy="1152128"/>
            <a:chOff x="1820864" y="1384077"/>
            <a:chExt cx="9289032" cy="1152128"/>
          </a:xfrm>
        </p:grpSpPr>
        <p:sp>
          <p:nvSpPr>
            <p:cNvPr id="17" name="文本框 16">
              <a:extLst>
                <a:ext uri="{FF2B5EF4-FFF2-40B4-BE49-F238E27FC236}">
                  <a16:creationId xmlns:a16="http://schemas.microsoft.com/office/drawing/2014/main" xmlns="" id="{439D12F5-9258-453C-B0D5-64C7CD67873B}"/>
                </a:ext>
              </a:extLst>
            </p:cNvPr>
            <p:cNvSpPr txBox="1"/>
            <p:nvPr/>
          </p:nvSpPr>
          <p:spPr>
            <a:xfrm>
              <a:off x="1930811" y="1608754"/>
              <a:ext cx="8968384" cy="825883"/>
            </a:xfrm>
            <a:prstGeom prst="rect">
              <a:avLst/>
            </a:prstGeom>
            <a:noFill/>
          </p:spPr>
          <p:txBody>
            <a:bodyPr wrap="square" lIns="86376" tIns="43188" rIns="86376" bIns="43188" rtlCol="0">
              <a:spAutoFit/>
            </a:bodyPr>
            <a:lstStyle/>
            <a:p>
              <a:pPr algn="just"/>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SEHOP</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的核心是检测程序栈中的所有</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结构链表的完整性</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，来判断应用程序是否受到了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a:t>
              </a:r>
            </a:p>
          </p:txBody>
        </p:sp>
        <p:sp>
          <p:nvSpPr>
            <p:cNvPr id="18" name="矩形: 圆角 17">
              <a:extLst>
                <a:ext uri="{FF2B5EF4-FFF2-40B4-BE49-F238E27FC236}">
                  <a16:creationId xmlns:a16="http://schemas.microsoft.com/office/drawing/2014/main" xmlns="" id="{3245A17D-68AE-4760-A9BA-C4DEC0B71432}"/>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15" name="文本框 14">
            <a:extLst>
              <a:ext uri="{FF2B5EF4-FFF2-40B4-BE49-F238E27FC236}">
                <a16:creationId xmlns:a16="http://schemas.microsoft.com/office/drawing/2014/main" xmlns="" id="{8289FD7C-CA89-4455-B984-198F3F3BD2F7}"/>
              </a:ext>
            </a:extLst>
          </p:cNvPr>
          <p:cNvSpPr txBox="1"/>
          <p:nvPr/>
        </p:nvSpPr>
        <p:spPr>
          <a:xfrm>
            <a:off x="1532831" y="3274463"/>
            <a:ext cx="10297143" cy="2441069"/>
          </a:xfrm>
          <a:prstGeom prst="rect">
            <a:avLst/>
          </a:prstGeom>
          <a:noFill/>
        </p:spPr>
        <p:txBody>
          <a:bodyPr wrap="square" lIns="86376" tIns="43188" rIns="86376" bIns="43188" rtlCol="0">
            <a:spAutoFit/>
          </a:bodyPr>
          <a:lstStyle/>
          <a:p>
            <a:pPr>
              <a:lnSpc>
                <a:spcPct val="130000"/>
              </a:lnSpc>
            </a:pP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SEHOP</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针对下列条件进行检测，包括：</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结构都必须在栈上，最后一个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结构也必须在栈上；</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所有的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结构都必须是</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4</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字节对齐的；</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结构中异常处理函数的句柄</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handle</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（即处理函数地址）必须不在栈上；</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
            </a:r>
            <a:b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b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最后一个</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SEH</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结构的</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handle</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必须是</a:t>
            </a:r>
            <a:r>
              <a:rPr lang="en-US" altLang="zh-CN" sz="2400" dirty="0" err="1">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ntdll!FinalExceptionHandler</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函数</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F</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等。</a:t>
            </a:r>
          </a:p>
        </p:txBody>
      </p:sp>
    </p:spTree>
    <p:extLst>
      <p:ext uri="{BB962C8B-B14F-4D97-AF65-F5344CB8AC3E}">
        <p14:creationId xmlns:p14="http://schemas.microsoft.com/office/powerpoint/2010/main" val="2870747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组合 11">
            <a:extLst>
              <a:ext uri="{FF2B5EF4-FFF2-40B4-BE49-F238E27FC236}">
                <a16:creationId xmlns:a16="http://schemas.microsoft.com/office/drawing/2014/main" xmlns="" id="{56ABB53B-AF6D-404E-A6A9-31ECF75C4152}"/>
              </a:ext>
            </a:extLst>
          </p:cNvPr>
          <p:cNvGrpSpPr/>
          <p:nvPr/>
        </p:nvGrpSpPr>
        <p:grpSpPr>
          <a:xfrm>
            <a:off x="884759" y="1168053"/>
            <a:ext cx="11089232" cy="4464496"/>
            <a:chOff x="1263230" y="1989440"/>
            <a:chExt cx="10332290" cy="2880320"/>
          </a:xfrm>
        </p:grpSpPr>
        <p:sp>
          <p:nvSpPr>
            <p:cNvPr id="13" name="矩形: 圆角 12">
              <a:extLst>
                <a:ext uri="{FF2B5EF4-FFF2-40B4-BE49-F238E27FC236}">
                  <a16:creationId xmlns:a16="http://schemas.microsoft.com/office/drawing/2014/main" xmlns="" id="{E4FFBC87-8B5A-4CBF-B77F-ABC4A0A18BE1}"/>
                </a:ext>
              </a:extLst>
            </p:cNvPr>
            <p:cNvSpPr/>
            <p:nvPr/>
          </p:nvSpPr>
          <p:spPr>
            <a:xfrm>
              <a:off x="1263230" y="1989440"/>
              <a:ext cx="10332290" cy="2880320"/>
            </a:xfrm>
            <a:prstGeom prst="roundRect">
              <a:avLst>
                <a:gd name="adj" fmla="val 14462"/>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4" name="矩形 13">
              <a:extLst>
                <a:ext uri="{FF2B5EF4-FFF2-40B4-BE49-F238E27FC236}">
                  <a16:creationId xmlns:a16="http://schemas.microsoft.com/office/drawing/2014/main" xmlns="" id="{94FFADE4-1E02-4A8D-8BAE-B76604CB260D}"/>
                </a:ext>
              </a:extLst>
            </p:cNvPr>
            <p:cNvSpPr/>
            <p:nvPr/>
          </p:nvSpPr>
          <p:spPr>
            <a:xfrm>
              <a:off x="1676847" y="2205464"/>
              <a:ext cx="9505056" cy="1943789"/>
            </a:xfrm>
            <a:prstGeom prst="rect">
              <a:avLst/>
            </a:prstGeom>
          </p:spPr>
          <p:txBody>
            <a:bodyPr wrap="square">
              <a:spAutoFit/>
            </a:bodyPr>
            <a:lstStyle/>
            <a:p>
              <a:pPr algn="just">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需要说明的是，虽然微软启用了</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ASLR</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SafeSEH</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SEHOP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等漏洞利用的防护技术，然而攻击者也在陆续发现着其他的漏洞利用手段，突破微软的防护技术。用魔高一尺道高一丈来描述两者间在漏洞利用技术上的对抗，一点也不为过。</a:t>
              </a:r>
              <a:endPar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30000"/>
                </a:lnSpc>
                <a:spcBef>
                  <a:spcPts val="0"/>
                </a:spcBef>
                <a:spcAft>
                  <a:spcPts val="0"/>
                </a:spcAft>
              </a:pP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接下来，介绍</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三种</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代码地址利用技术和绕过</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（返回导向编程）技术</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pic>
        <p:nvPicPr>
          <p:cNvPr id="20" name="图片 19">
            <a:extLst>
              <a:ext uri="{FF2B5EF4-FFF2-40B4-BE49-F238E27FC236}">
                <a16:creationId xmlns:a16="http://schemas.microsoft.com/office/drawing/2014/main" xmlns="" id="{CCEE43F6-2DA3-4081-8486-FC4A1D75136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27872" y="4408413"/>
            <a:ext cx="2520132" cy="2520132"/>
          </a:xfrm>
          <a:prstGeom prst="rect">
            <a:avLst/>
          </a:prstGeom>
        </p:spPr>
      </p:pic>
    </p:spTree>
    <p:extLst>
      <p:ext uri="{BB962C8B-B14F-4D97-AF65-F5344CB8AC3E}">
        <p14:creationId xmlns:p14="http://schemas.microsoft.com/office/powerpoint/2010/main" val="13675306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500" fill="hold"/>
                                        <p:tgtEl>
                                          <p:spTgt spid="12"/>
                                        </p:tgtEl>
                                        <p:attrNameLst>
                                          <p:attrName>ppt_w</p:attrName>
                                        </p:attrNameLst>
                                      </p:cBhvr>
                                      <p:tavLst>
                                        <p:tav tm="0">
                                          <p:val>
                                            <p:fltVal val="0"/>
                                          </p:val>
                                        </p:tav>
                                        <p:tav tm="100000">
                                          <p:val>
                                            <p:strVal val="#ppt_w"/>
                                          </p:val>
                                        </p:tav>
                                      </p:tavLst>
                                    </p:anim>
                                    <p:anim calcmode="lin" valueType="num">
                                      <p:cBhvr>
                                        <p:cTn id="8" dur="500" fill="hold"/>
                                        <p:tgtEl>
                                          <p:spTgt spid="12"/>
                                        </p:tgtEl>
                                        <p:attrNameLst>
                                          <p:attrName>ppt_h</p:attrName>
                                        </p:attrNameLst>
                                      </p:cBhvr>
                                      <p:tavLst>
                                        <p:tav tm="0">
                                          <p:val>
                                            <p:fltVal val="0"/>
                                          </p:val>
                                        </p:tav>
                                        <p:tav tm="100000">
                                          <p:val>
                                            <p:strVal val="#ppt_h"/>
                                          </p:val>
                                        </p:tav>
                                      </p:tavLst>
                                    </p:anim>
                                    <p:animEffect transition="in" filter="fade">
                                      <p:cBhvr>
                                        <p:cTn id="9" dur="500"/>
                                        <p:tgtEl>
                                          <p:spTgt spid="12"/>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20"/>
                                        </p:tgtEl>
                                        <p:attrNameLst>
                                          <p:attrName>style.visibility</p:attrName>
                                        </p:attrNameLst>
                                      </p:cBhvr>
                                      <p:to>
                                        <p:strVal val="visible"/>
                                      </p:to>
                                    </p:set>
                                    <p:anim calcmode="lin" valueType="num">
                                      <p:cBhvr additive="base">
                                        <p:cTn id="13" dur="500" fill="hold"/>
                                        <p:tgtEl>
                                          <p:spTgt spid="20"/>
                                        </p:tgtEl>
                                        <p:attrNameLst>
                                          <p:attrName>ppt_x</p:attrName>
                                        </p:attrNameLst>
                                      </p:cBhvr>
                                      <p:tavLst>
                                        <p:tav tm="0">
                                          <p:val>
                                            <p:strVal val="1+#ppt_w/2"/>
                                          </p:val>
                                        </p:tav>
                                        <p:tav tm="100000">
                                          <p:val>
                                            <p:strVal val="#ppt_x"/>
                                          </p:val>
                                        </p:tav>
                                      </p:tavLst>
                                    </p:anim>
                                    <p:anim calcmode="lin" valueType="num">
                                      <p:cBhvr additive="base">
                                        <p:cTn id="14"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1174379" y="3200826"/>
            <a:ext cx="11665296"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知识点五：漏洞利用技术</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地址利用技术</a:t>
            </a:r>
            <a:endParaRPr lang="zh-CN" altLang="en-US" sz="4800" b="1" dirty="0"/>
          </a:p>
        </p:txBody>
      </p:sp>
    </p:spTree>
    <p:extLst>
      <p:ext uri="{BB962C8B-B14F-4D97-AF65-F5344CB8AC3E}">
        <p14:creationId xmlns:p14="http://schemas.microsoft.com/office/powerpoint/2010/main" val="7276013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263229" y="1888133"/>
            <a:ext cx="10782769" cy="3024336"/>
            <a:chOff x="1263230" y="2133456"/>
            <a:chExt cx="10332290" cy="1800200"/>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2133456"/>
              <a:ext cx="10332290" cy="1800200"/>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8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892300" y="2406813"/>
              <a:ext cx="9074150" cy="1027105"/>
            </a:xfrm>
            <a:prstGeom prst="rect">
              <a:avLst/>
            </a:prstGeom>
          </p:spPr>
          <p:txBody>
            <a:bodyPr wrap="square">
              <a:spAutoFit/>
            </a:bodyPr>
            <a:lstStyle/>
            <a:p>
              <a:pPr>
                <a:lnSpc>
                  <a:spcPct val="130000"/>
                </a:lnSpc>
                <a:spcBef>
                  <a:spcPts val="0"/>
                </a:spcBef>
                <a:spcAft>
                  <a:spcPts val="0"/>
                </a:spcAft>
              </a:pPr>
              <a:r>
                <a:rPr lang="zh-CN" altLang="en-US" sz="2800" dirty="0">
                  <a:solidFill>
                    <a:schemeClr val="bg1"/>
                  </a:solidFill>
                  <a:latin typeface="+mn-lt"/>
                  <a:ea typeface="微软雅黑" panose="020B0503020204020204" pitchFamily="34" charset="-122"/>
                  <a:cs typeface="Times New Roman" panose="02020603050405020304" pitchFamily="18" charset="0"/>
                </a:rPr>
                <a:t>根据软件漏洞触发条件的不同，内存给调用函数分配内存的方式不同，</a:t>
              </a:r>
              <a:r>
                <a:rPr lang="en-US" altLang="zh-CN" sz="2800" dirty="0">
                  <a:solidFill>
                    <a:schemeClr val="bg1"/>
                  </a:solidFill>
                  <a:latin typeface="+mn-lt"/>
                  <a:ea typeface="微软雅黑" panose="020B0503020204020204" pitchFamily="34" charset="-122"/>
                  <a:cs typeface="Times New Roman" panose="02020603050405020304" pitchFamily="18" charset="0"/>
                </a:rPr>
                <a:t>shellcode</a:t>
              </a:r>
              <a:r>
                <a:rPr lang="zh-CN" altLang="en-US" sz="2800" dirty="0">
                  <a:solidFill>
                    <a:schemeClr val="bg1"/>
                  </a:solidFill>
                  <a:latin typeface="+mn-lt"/>
                  <a:ea typeface="微软雅黑" panose="020B0503020204020204" pitchFamily="34" charset="-122"/>
                  <a:cs typeface="Times New Roman" panose="02020603050405020304" pitchFamily="18" charset="0"/>
                </a:rPr>
                <a:t>的植入地址也不相同。下面根据</a:t>
              </a:r>
              <a:r>
                <a:rPr lang="en-US" altLang="zh-CN" sz="2800" dirty="0">
                  <a:solidFill>
                    <a:schemeClr val="bg1"/>
                  </a:solidFill>
                  <a:latin typeface="+mn-lt"/>
                  <a:ea typeface="微软雅黑" panose="020B0503020204020204" pitchFamily="34" charset="-122"/>
                  <a:cs typeface="Times New Roman" panose="02020603050405020304" pitchFamily="18" charset="0"/>
                </a:rPr>
                <a:t>shellcode</a:t>
              </a:r>
              <a:r>
                <a:rPr lang="zh-CN" altLang="en-US" sz="2800" dirty="0">
                  <a:solidFill>
                    <a:schemeClr val="bg1"/>
                  </a:solidFill>
                  <a:latin typeface="+mn-lt"/>
                  <a:ea typeface="微软雅黑" panose="020B0503020204020204" pitchFamily="34" charset="-122"/>
                  <a:cs typeface="Times New Roman" panose="02020603050405020304" pitchFamily="18" charset="0"/>
                </a:rPr>
                <a:t>代码不同的定位方式，介绍三种漏洞利用技术。</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33631" y="4138062"/>
            <a:ext cx="2520132" cy="2520132"/>
          </a:xfrm>
          <a:prstGeom prst="rect">
            <a:avLst/>
          </a:prstGeom>
        </p:spPr>
      </p:pic>
    </p:spTree>
    <p:extLst>
      <p:ext uri="{BB962C8B-B14F-4D97-AF65-F5344CB8AC3E}">
        <p14:creationId xmlns:p14="http://schemas.microsoft.com/office/powerpoint/2010/main" val="5074893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4941867" cy="508861"/>
            <a:chOff x="1420106" y="1402730"/>
            <a:chExt cx="4941867"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923658" y="-526724"/>
              <a:ext cx="508859" cy="4367771"/>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4262692"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静态</a:t>
              </a: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shellcode</a:t>
              </a:r>
              <a:r>
                <a:rPr lang="zh-CN" altLang="en-US"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地址的利用技术</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sp>
        <p:nvSpPr>
          <p:cNvPr id="24" name="矩形: 圆角 23">
            <a:extLst>
              <a:ext uri="{FF2B5EF4-FFF2-40B4-BE49-F238E27FC236}">
                <a16:creationId xmlns:a16="http://schemas.microsoft.com/office/drawing/2014/main" xmlns="" id="{E0D7DF31-F968-4DDC-87DD-6E0B5A43E38B}"/>
              </a:ext>
            </a:extLst>
          </p:cNvPr>
          <p:cNvSpPr/>
          <p:nvPr/>
        </p:nvSpPr>
        <p:spPr>
          <a:xfrm>
            <a:off x="1820863" y="1816125"/>
            <a:ext cx="9721080" cy="165618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rPr>
              <a:t>如果存在溢出漏洞的程序，是一个操作系统每次启动都要加载的程序，操作系统启动时为其分配的内存地址一般是固定的，则函数调用时分配的栈帧地址也是固定的。</a:t>
            </a:r>
          </a:p>
        </p:txBody>
      </p:sp>
      <p:sp>
        <p:nvSpPr>
          <p:cNvPr id="25" name="矩形 24">
            <a:extLst>
              <a:ext uri="{FF2B5EF4-FFF2-40B4-BE49-F238E27FC236}">
                <a16:creationId xmlns:a16="http://schemas.microsoft.com/office/drawing/2014/main" xmlns="" id="{CBA60E18-AC42-4D93-96EC-31E66D22E5ED}"/>
              </a:ext>
            </a:extLst>
          </p:cNvPr>
          <p:cNvSpPr/>
          <p:nvPr/>
        </p:nvSpPr>
        <p:spPr>
          <a:xfrm>
            <a:off x="2396927" y="3760342"/>
            <a:ext cx="8352928" cy="223075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mn-lt"/>
                <a:ea typeface="+mn-ea"/>
              </a:rPr>
              <a:t>这种情况下，溢出后写入栈帧的</a:t>
            </a:r>
            <a:r>
              <a:rPr lang="en-US" altLang="zh-CN" sz="2400" dirty="0">
                <a:solidFill>
                  <a:schemeClr val="tx1">
                    <a:lumMod val="75000"/>
                    <a:lumOff val="25000"/>
                  </a:schemeClr>
                </a:solidFill>
                <a:latin typeface="+mn-lt"/>
                <a:ea typeface="+mn-ea"/>
              </a:rPr>
              <a:t>shellcode</a:t>
            </a:r>
            <a:r>
              <a:rPr lang="zh-CN" altLang="en-US" sz="2400" dirty="0">
                <a:solidFill>
                  <a:schemeClr val="tx1">
                    <a:lumMod val="75000"/>
                    <a:lumOff val="25000"/>
                  </a:schemeClr>
                </a:solidFill>
                <a:latin typeface="+mn-lt"/>
                <a:ea typeface="+mn-ea"/>
              </a:rPr>
              <a:t>代码其内存地址也是静态不变的，所以可以直接将</a:t>
            </a:r>
            <a:r>
              <a:rPr lang="en-US" altLang="zh-CN" sz="2400" dirty="0">
                <a:solidFill>
                  <a:schemeClr val="tx1">
                    <a:lumMod val="75000"/>
                    <a:lumOff val="25000"/>
                  </a:schemeClr>
                </a:solidFill>
                <a:latin typeface="+mn-lt"/>
                <a:ea typeface="+mn-ea"/>
              </a:rPr>
              <a:t>shellcode</a:t>
            </a:r>
            <a:r>
              <a:rPr lang="zh-CN" altLang="en-US" sz="2400" dirty="0">
                <a:solidFill>
                  <a:schemeClr val="tx1">
                    <a:lumMod val="75000"/>
                    <a:lumOff val="25000"/>
                  </a:schemeClr>
                </a:solidFill>
                <a:latin typeface="+mn-lt"/>
                <a:ea typeface="+mn-ea"/>
              </a:rPr>
              <a:t>代码在栈帧中的静态地址覆盖原有返回地址。在函数返回时，通过新的返回地址指向</a:t>
            </a:r>
            <a:r>
              <a:rPr lang="en-US" altLang="zh-CN" sz="2400" dirty="0">
                <a:solidFill>
                  <a:schemeClr val="tx1">
                    <a:lumMod val="75000"/>
                    <a:lumOff val="25000"/>
                  </a:schemeClr>
                </a:solidFill>
                <a:latin typeface="+mn-lt"/>
                <a:ea typeface="+mn-ea"/>
              </a:rPr>
              <a:t>shellcode</a:t>
            </a:r>
            <a:r>
              <a:rPr lang="zh-CN" altLang="en-US" sz="2400" dirty="0">
                <a:solidFill>
                  <a:schemeClr val="tx1">
                    <a:lumMod val="75000"/>
                    <a:lumOff val="25000"/>
                  </a:schemeClr>
                </a:solidFill>
                <a:latin typeface="+mn-lt"/>
                <a:ea typeface="+mn-ea"/>
              </a:rPr>
              <a:t>代码地址，从而执行</a:t>
            </a:r>
            <a:r>
              <a:rPr lang="en-US" altLang="zh-CN" sz="2400" dirty="0">
                <a:solidFill>
                  <a:schemeClr val="tx1">
                    <a:lumMod val="75000"/>
                    <a:lumOff val="25000"/>
                  </a:schemeClr>
                </a:solidFill>
                <a:latin typeface="+mn-lt"/>
                <a:ea typeface="+mn-ea"/>
              </a:rPr>
              <a:t>shellcode</a:t>
            </a:r>
            <a:r>
              <a:rPr lang="zh-CN" altLang="en-US" sz="2400" dirty="0">
                <a:solidFill>
                  <a:schemeClr val="tx1">
                    <a:lumMod val="75000"/>
                    <a:lumOff val="25000"/>
                  </a:schemeClr>
                </a:solidFill>
                <a:latin typeface="+mn-lt"/>
                <a:ea typeface="+mn-ea"/>
              </a:rPr>
              <a:t>代码。</a:t>
            </a:r>
          </a:p>
        </p:txBody>
      </p:sp>
    </p:spTree>
    <p:extLst>
      <p:ext uri="{BB962C8B-B14F-4D97-AF65-F5344CB8AC3E}">
        <p14:creationId xmlns:p14="http://schemas.microsoft.com/office/powerpoint/2010/main" val="8281703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xmlns="" id="{E0D7DF31-F968-4DDC-87DD-6E0B5A43E38B}"/>
              </a:ext>
            </a:extLst>
          </p:cNvPr>
          <p:cNvSpPr/>
          <p:nvPr/>
        </p:nvSpPr>
        <p:spPr>
          <a:xfrm>
            <a:off x="1820863" y="1008033"/>
            <a:ext cx="9217024" cy="91261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在</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shellcode</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为静态地址时，缓冲区溢出前后内存中栈帧的变化示意图参见下图。</a:t>
            </a:r>
          </a:p>
        </p:txBody>
      </p:sp>
      <p:grpSp>
        <p:nvGrpSpPr>
          <p:cNvPr id="72" name="组合 71">
            <a:extLst>
              <a:ext uri="{FF2B5EF4-FFF2-40B4-BE49-F238E27FC236}">
                <a16:creationId xmlns:a16="http://schemas.microsoft.com/office/drawing/2014/main" xmlns="" id="{A1ABFC04-BDFE-481F-904E-C7F8F61EF91C}"/>
              </a:ext>
            </a:extLst>
          </p:cNvPr>
          <p:cNvGrpSpPr/>
          <p:nvPr/>
        </p:nvGrpSpPr>
        <p:grpSpPr>
          <a:xfrm>
            <a:off x="2925097" y="2121065"/>
            <a:ext cx="6476212" cy="4248419"/>
            <a:chOff x="2925097" y="2281085"/>
            <a:chExt cx="6476212" cy="4248419"/>
          </a:xfrm>
        </p:grpSpPr>
        <p:grpSp>
          <p:nvGrpSpPr>
            <p:cNvPr id="4" name="组合 3">
              <a:extLst>
                <a:ext uri="{FF2B5EF4-FFF2-40B4-BE49-F238E27FC236}">
                  <a16:creationId xmlns:a16="http://schemas.microsoft.com/office/drawing/2014/main" xmlns="" id="{687F34EC-B013-41E8-A17F-F768ACEF4F92}"/>
                </a:ext>
              </a:extLst>
            </p:cNvPr>
            <p:cNvGrpSpPr/>
            <p:nvPr/>
          </p:nvGrpSpPr>
          <p:grpSpPr>
            <a:xfrm>
              <a:off x="3886423" y="2283891"/>
              <a:ext cx="1457102" cy="3600400"/>
              <a:chOff x="3886423" y="2283891"/>
              <a:chExt cx="1457102" cy="3600400"/>
            </a:xfrm>
          </p:grpSpPr>
          <p:sp>
            <p:nvSpPr>
              <p:cNvPr id="3" name="矩形 2">
                <a:extLst>
                  <a:ext uri="{FF2B5EF4-FFF2-40B4-BE49-F238E27FC236}">
                    <a16:creationId xmlns:a16="http://schemas.microsoft.com/office/drawing/2014/main" xmlns="" id="{FF60089C-5344-4C99-B476-939B9B78BA3F}"/>
                  </a:ext>
                </a:extLst>
              </p:cNvPr>
              <p:cNvSpPr/>
              <p:nvPr/>
            </p:nvSpPr>
            <p:spPr>
              <a:xfrm>
                <a:off x="3886423" y="22838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645C0860-0E89-47AC-9416-270F224440ED}"/>
                  </a:ext>
                </a:extLst>
              </p:cNvPr>
              <p:cNvSpPr/>
              <p:nvPr/>
            </p:nvSpPr>
            <p:spPr>
              <a:xfrm>
                <a:off x="3886423" y="26439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F5F91264-F3F5-4054-8FB0-CE5226C86E62}"/>
                  </a:ext>
                </a:extLst>
              </p:cNvPr>
              <p:cNvSpPr/>
              <p:nvPr/>
            </p:nvSpPr>
            <p:spPr>
              <a:xfrm>
                <a:off x="3886423" y="30039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4C5AC2CE-9D84-4BE0-84A7-D679D08F4AC3}"/>
                  </a:ext>
                </a:extLst>
              </p:cNvPr>
              <p:cNvSpPr/>
              <p:nvPr/>
            </p:nvSpPr>
            <p:spPr>
              <a:xfrm>
                <a:off x="3886423" y="33640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5B997121-0B4B-4F04-AFEE-A4C70AA66936}"/>
                  </a:ext>
                </a:extLst>
              </p:cNvPr>
              <p:cNvSpPr/>
              <p:nvPr/>
            </p:nvSpPr>
            <p:spPr>
              <a:xfrm>
                <a:off x="3886423" y="37240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A0754ACE-E5CA-451C-B81F-37FE9D183951}"/>
                  </a:ext>
                </a:extLst>
              </p:cNvPr>
              <p:cNvSpPr/>
              <p:nvPr/>
            </p:nvSpPr>
            <p:spPr>
              <a:xfrm>
                <a:off x="3886423" y="40840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93DEAEBE-D77C-4627-BEE4-5BCBC3A9F922}"/>
                  </a:ext>
                </a:extLst>
              </p:cNvPr>
              <p:cNvSpPr/>
              <p:nvPr/>
            </p:nvSpPr>
            <p:spPr>
              <a:xfrm>
                <a:off x="3886423" y="44441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5FBFF1F1-8BFC-4DC4-9735-0CD1520062C4}"/>
                  </a:ext>
                </a:extLst>
              </p:cNvPr>
              <p:cNvSpPr/>
              <p:nvPr/>
            </p:nvSpPr>
            <p:spPr>
              <a:xfrm>
                <a:off x="3886423" y="48041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2BFFBF0D-3D67-4E1F-AC92-3DEA805DC2C5}"/>
                  </a:ext>
                </a:extLst>
              </p:cNvPr>
              <p:cNvSpPr/>
              <p:nvPr/>
            </p:nvSpPr>
            <p:spPr>
              <a:xfrm>
                <a:off x="3886423" y="51642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4E5487D5-9C51-4706-B4CC-598D439A0758}"/>
                  </a:ext>
                </a:extLst>
              </p:cNvPr>
              <p:cNvSpPr/>
              <p:nvPr/>
            </p:nvSpPr>
            <p:spPr>
              <a:xfrm>
                <a:off x="3886423" y="55242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5" name="组合 4">
              <a:extLst>
                <a:ext uri="{FF2B5EF4-FFF2-40B4-BE49-F238E27FC236}">
                  <a16:creationId xmlns:a16="http://schemas.microsoft.com/office/drawing/2014/main" xmlns="" id="{874D97DE-E155-4109-ADEC-A1130BE85299}"/>
                </a:ext>
              </a:extLst>
            </p:cNvPr>
            <p:cNvGrpSpPr/>
            <p:nvPr/>
          </p:nvGrpSpPr>
          <p:grpSpPr>
            <a:xfrm>
              <a:off x="6892513" y="2283891"/>
              <a:ext cx="1457102" cy="3600400"/>
              <a:chOff x="6892513" y="2283891"/>
              <a:chExt cx="1457102" cy="3600400"/>
            </a:xfrm>
          </p:grpSpPr>
          <p:sp>
            <p:nvSpPr>
              <p:cNvPr id="20" name="矩形 19">
                <a:extLst>
                  <a:ext uri="{FF2B5EF4-FFF2-40B4-BE49-F238E27FC236}">
                    <a16:creationId xmlns:a16="http://schemas.microsoft.com/office/drawing/2014/main" xmlns="" id="{A6053979-2A41-4C50-B990-A0AD4AE08F34}"/>
                  </a:ext>
                </a:extLst>
              </p:cNvPr>
              <p:cNvSpPr/>
              <p:nvPr/>
            </p:nvSpPr>
            <p:spPr>
              <a:xfrm>
                <a:off x="6892513" y="22838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64649E37-FACF-4C1B-811C-32F447FD3BF8}"/>
                  </a:ext>
                </a:extLst>
              </p:cNvPr>
              <p:cNvSpPr/>
              <p:nvPr/>
            </p:nvSpPr>
            <p:spPr>
              <a:xfrm>
                <a:off x="6892513" y="26439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F7776262-2948-48D7-A89E-90313B562BE9}"/>
                  </a:ext>
                </a:extLst>
              </p:cNvPr>
              <p:cNvSpPr/>
              <p:nvPr/>
            </p:nvSpPr>
            <p:spPr>
              <a:xfrm>
                <a:off x="6892513" y="30039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xmlns="" id="{2813B534-47FF-48BC-AC4A-B2CDAE8CBBF5}"/>
                  </a:ext>
                </a:extLst>
              </p:cNvPr>
              <p:cNvSpPr/>
              <p:nvPr/>
            </p:nvSpPr>
            <p:spPr>
              <a:xfrm>
                <a:off x="6892513" y="33640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xmlns="" id="{218F0CA6-6696-4146-94BE-5B546F25683B}"/>
                  </a:ext>
                </a:extLst>
              </p:cNvPr>
              <p:cNvSpPr/>
              <p:nvPr/>
            </p:nvSpPr>
            <p:spPr>
              <a:xfrm>
                <a:off x="6892513" y="37240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xmlns="" id="{9D41D7E2-DF8E-4C62-A156-48B0BC91A681}"/>
                  </a:ext>
                </a:extLst>
              </p:cNvPr>
              <p:cNvSpPr/>
              <p:nvPr/>
            </p:nvSpPr>
            <p:spPr>
              <a:xfrm>
                <a:off x="6892513" y="408409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6C7BAFC6-428E-4C54-8744-C92461F75DB1}"/>
                  </a:ext>
                </a:extLst>
              </p:cNvPr>
              <p:cNvSpPr/>
              <p:nvPr/>
            </p:nvSpPr>
            <p:spPr>
              <a:xfrm>
                <a:off x="6892513" y="444413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FDA913B8-87DE-44FB-AA51-E14B6371B09F}"/>
                  </a:ext>
                </a:extLst>
              </p:cNvPr>
              <p:cNvSpPr/>
              <p:nvPr/>
            </p:nvSpPr>
            <p:spPr>
              <a:xfrm>
                <a:off x="6892513" y="480417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26648941-5E55-429A-B88B-197AC48D771A}"/>
                  </a:ext>
                </a:extLst>
              </p:cNvPr>
              <p:cNvSpPr/>
              <p:nvPr/>
            </p:nvSpPr>
            <p:spPr>
              <a:xfrm>
                <a:off x="6892513" y="516421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8A038A84-9BDF-48D9-9328-BC564AB708F3}"/>
                  </a:ext>
                </a:extLst>
              </p:cNvPr>
              <p:cNvSpPr/>
              <p:nvPr/>
            </p:nvSpPr>
            <p:spPr>
              <a:xfrm>
                <a:off x="6892513" y="5524251"/>
                <a:ext cx="1457102" cy="360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a:extLst>
                <a:ext uri="{FF2B5EF4-FFF2-40B4-BE49-F238E27FC236}">
                  <a16:creationId xmlns:a16="http://schemas.microsoft.com/office/drawing/2014/main" xmlns="" id="{1A6D9E46-D51E-4031-A18C-4F16A4434C09}"/>
                </a:ext>
              </a:extLst>
            </p:cNvPr>
            <p:cNvSpPr txBox="1"/>
            <p:nvPr/>
          </p:nvSpPr>
          <p:spPr>
            <a:xfrm>
              <a:off x="4401396" y="2281085"/>
              <a:ext cx="184731" cy="307777"/>
            </a:xfrm>
            <a:prstGeom prst="rect">
              <a:avLst/>
            </a:prstGeom>
            <a:noFill/>
          </p:spPr>
          <p:txBody>
            <a:bodyPr wrap="none" rtlCol="0">
              <a:spAutoFit/>
            </a:bodyPr>
            <a:lstStyle/>
            <a:p>
              <a:endParaRPr lang="zh-CN" altLang="en-US" sz="1400" dirty="0"/>
            </a:p>
          </p:txBody>
        </p:sp>
        <p:sp>
          <p:nvSpPr>
            <p:cNvPr id="36" name="文本框 35">
              <a:extLst>
                <a:ext uri="{FF2B5EF4-FFF2-40B4-BE49-F238E27FC236}">
                  <a16:creationId xmlns:a16="http://schemas.microsoft.com/office/drawing/2014/main" xmlns="" id="{1EE8A525-0A2B-496B-8B84-2B5B56281AD6}"/>
                </a:ext>
              </a:extLst>
            </p:cNvPr>
            <p:cNvSpPr txBox="1"/>
            <p:nvPr/>
          </p:nvSpPr>
          <p:spPr>
            <a:xfrm>
              <a:off x="4156893" y="2683735"/>
              <a:ext cx="992579" cy="307777"/>
            </a:xfrm>
            <a:prstGeom prst="rect">
              <a:avLst/>
            </a:prstGeom>
            <a:noFill/>
          </p:spPr>
          <p:txBody>
            <a:bodyPr wrap="none" rtlCol="0">
              <a:spAutoFit/>
            </a:bodyPr>
            <a:lstStyle/>
            <a:p>
              <a:r>
                <a:rPr lang="zh-CN" altLang="en-US" sz="1400" dirty="0">
                  <a:latin typeface="+mn-lt"/>
                  <a:ea typeface="+mn-ea"/>
                </a:rPr>
                <a:t>局部变量</a:t>
              </a:r>
              <a:r>
                <a:rPr lang="en-US" altLang="zh-CN" sz="1400" dirty="0">
                  <a:latin typeface="+mn-lt"/>
                  <a:ea typeface="+mn-ea"/>
                </a:rPr>
                <a:t>n</a:t>
              </a:r>
              <a:endParaRPr lang="zh-CN" altLang="en-US" sz="1400" dirty="0">
                <a:latin typeface="+mn-lt"/>
                <a:ea typeface="+mn-ea"/>
              </a:endParaRPr>
            </a:p>
          </p:txBody>
        </p:sp>
        <p:sp>
          <p:nvSpPr>
            <p:cNvPr id="37" name="文本框 36">
              <a:extLst>
                <a:ext uri="{FF2B5EF4-FFF2-40B4-BE49-F238E27FC236}">
                  <a16:creationId xmlns:a16="http://schemas.microsoft.com/office/drawing/2014/main" xmlns="" id="{699C4A76-EF91-4489-AB32-B43DC948AC85}"/>
                </a:ext>
              </a:extLst>
            </p:cNvPr>
            <p:cNvSpPr txBox="1"/>
            <p:nvPr/>
          </p:nvSpPr>
          <p:spPr>
            <a:xfrm>
              <a:off x="4401396" y="2998257"/>
              <a:ext cx="431528" cy="307777"/>
            </a:xfrm>
            <a:prstGeom prst="rect">
              <a:avLst/>
            </a:prstGeom>
            <a:noFill/>
          </p:spPr>
          <p:txBody>
            <a:bodyPr wrap="none" rtlCol="0">
              <a:spAutoFit/>
            </a:bodyPr>
            <a:lstStyle/>
            <a:p>
              <a:r>
                <a:rPr lang="en-US" altLang="zh-CN" sz="1400" dirty="0"/>
                <a:t>……</a:t>
              </a:r>
              <a:endParaRPr lang="zh-CN" altLang="en-US" sz="1400" dirty="0"/>
            </a:p>
          </p:txBody>
        </p:sp>
        <p:sp>
          <p:nvSpPr>
            <p:cNvPr id="38" name="文本框 37">
              <a:extLst>
                <a:ext uri="{FF2B5EF4-FFF2-40B4-BE49-F238E27FC236}">
                  <a16:creationId xmlns:a16="http://schemas.microsoft.com/office/drawing/2014/main" xmlns="" id="{CC4E8A98-2124-4A7A-9FD3-772A255AF947}"/>
                </a:ext>
              </a:extLst>
            </p:cNvPr>
            <p:cNvSpPr txBox="1"/>
            <p:nvPr/>
          </p:nvSpPr>
          <p:spPr>
            <a:xfrm>
              <a:off x="4151211" y="3406757"/>
              <a:ext cx="992579" cy="307777"/>
            </a:xfrm>
            <a:prstGeom prst="rect">
              <a:avLst/>
            </a:prstGeom>
            <a:noFill/>
          </p:spPr>
          <p:txBody>
            <a:bodyPr wrap="none" rtlCol="0">
              <a:spAutoFit/>
            </a:bodyPr>
            <a:lstStyle/>
            <a:p>
              <a:r>
                <a:rPr lang="zh-CN" altLang="en-US" sz="1400" dirty="0">
                  <a:latin typeface="+mn-lt"/>
                  <a:ea typeface="+mn-ea"/>
                </a:rPr>
                <a:t>局部变量</a:t>
              </a:r>
              <a:r>
                <a:rPr lang="en-US" altLang="zh-CN" sz="1400" dirty="0">
                  <a:latin typeface="+mn-lt"/>
                  <a:ea typeface="+mn-ea"/>
                </a:rPr>
                <a:t>1</a:t>
              </a:r>
              <a:endParaRPr lang="zh-CN" altLang="en-US" sz="1400" dirty="0">
                <a:latin typeface="+mn-lt"/>
                <a:ea typeface="+mn-ea"/>
              </a:endParaRPr>
            </a:p>
          </p:txBody>
        </p:sp>
        <p:sp>
          <p:nvSpPr>
            <p:cNvPr id="39" name="文本框 38">
              <a:extLst>
                <a:ext uri="{FF2B5EF4-FFF2-40B4-BE49-F238E27FC236}">
                  <a16:creationId xmlns:a16="http://schemas.microsoft.com/office/drawing/2014/main" xmlns="" id="{53DD8F61-271D-4E1C-BD52-876938DB90F1}"/>
                </a:ext>
              </a:extLst>
            </p:cNvPr>
            <p:cNvSpPr txBox="1"/>
            <p:nvPr/>
          </p:nvSpPr>
          <p:spPr>
            <a:xfrm>
              <a:off x="3887889" y="3767649"/>
              <a:ext cx="1441420" cy="307777"/>
            </a:xfrm>
            <a:prstGeom prst="rect">
              <a:avLst/>
            </a:prstGeom>
            <a:noFill/>
          </p:spPr>
          <p:txBody>
            <a:bodyPr wrap="none" rtlCol="0">
              <a:spAutoFit/>
            </a:bodyPr>
            <a:lstStyle/>
            <a:p>
              <a:r>
                <a:rPr lang="zh-CN" altLang="en-US" sz="1400" dirty="0">
                  <a:latin typeface="+mn-lt"/>
                  <a:ea typeface="+mn-ea"/>
                </a:rPr>
                <a:t>前一个栈帧指针</a:t>
              </a:r>
            </a:p>
          </p:txBody>
        </p:sp>
        <p:sp>
          <p:nvSpPr>
            <p:cNvPr id="40" name="文本框 39">
              <a:extLst>
                <a:ext uri="{FF2B5EF4-FFF2-40B4-BE49-F238E27FC236}">
                  <a16:creationId xmlns:a16="http://schemas.microsoft.com/office/drawing/2014/main" xmlns="" id="{C7E96D9E-29C1-42CD-8115-603CD8438C57}"/>
                </a:ext>
              </a:extLst>
            </p:cNvPr>
            <p:cNvSpPr txBox="1"/>
            <p:nvPr/>
          </p:nvSpPr>
          <p:spPr>
            <a:xfrm>
              <a:off x="4196094" y="4122577"/>
              <a:ext cx="902811" cy="307777"/>
            </a:xfrm>
            <a:prstGeom prst="rect">
              <a:avLst/>
            </a:prstGeom>
            <a:noFill/>
          </p:spPr>
          <p:txBody>
            <a:bodyPr wrap="none" rtlCol="0">
              <a:spAutoFit/>
            </a:bodyPr>
            <a:lstStyle/>
            <a:p>
              <a:r>
                <a:rPr lang="zh-CN" altLang="en-US" sz="1400" dirty="0">
                  <a:latin typeface="+mn-lt"/>
                  <a:ea typeface="+mn-ea"/>
                </a:rPr>
                <a:t>返回地址</a:t>
              </a:r>
            </a:p>
          </p:txBody>
        </p:sp>
        <p:sp>
          <p:nvSpPr>
            <p:cNvPr id="41" name="文本框 40">
              <a:extLst>
                <a:ext uri="{FF2B5EF4-FFF2-40B4-BE49-F238E27FC236}">
                  <a16:creationId xmlns:a16="http://schemas.microsoft.com/office/drawing/2014/main" xmlns="" id="{D23682CF-10BB-4B6A-B251-159B8FC38E6C}"/>
                </a:ext>
              </a:extLst>
            </p:cNvPr>
            <p:cNvSpPr txBox="1"/>
            <p:nvPr/>
          </p:nvSpPr>
          <p:spPr>
            <a:xfrm>
              <a:off x="4298218" y="4470262"/>
              <a:ext cx="633507" cy="307777"/>
            </a:xfrm>
            <a:prstGeom prst="rect">
              <a:avLst/>
            </a:prstGeom>
            <a:noFill/>
          </p:spPr>
          <p:txBody>
            <a:bodyPr wrap="none" rtlCol="0">
              <a:spAutoFit/>
            </a:bodyPr>
            <a:lstStyle/>
            <a:p>
              <a:r>
                <a:rPr lang="zh-CN" altLang="en-US" sz="1400" dirty="0">
                  <a:latin typeface="+mn-lt"/>
                  <a:ea typeface="+mn-ea"/>
                </a:rPr>
                <a:t>实参</a:t>
              </a:r>
              <a:r>
                <a:rPr lang="en-US" altLang="zh-CN" sz="1400" dirty="0">
                  <a:latin typeface="+mn-lt"/>
                  <a:ea typeface="+mn-ea"/>
                </a:rPr>
                <a:t>1</a:t>
              </a:r>
            </a:p>
          </p:txBody>
        </p:sp>
        <p:sp>
          <p:nvSpPr>
            <p:cNvPr id="43" name="文本框 42">
              <a:extLst>
                <a:ext uri="{FF2B5EF4-FFF2-40B4-BE49-F238E27FC236}">
                  <a16:creationId xmlns:a16="http://schemas.microsoft.com/office/drawing/2014/main" xmlns="" id="{EC121DC3-C2CD-4DA2-A917-698280BD08E9}"/>
                </a:ext>
              </a:extLst>
            </p:cNvPr>
            <p:cNvSpPr txBox="1"/>
            <p:nvPr/>
          </p:nvSpPr>
          <p:spPr>
            <a:xfrm>
              <a:off x="4401396" y="4815813"/>
              <a:ext cx="431528" cy="307777"/>
            </a:xfrm>
            <a:prstGeom prst="rect">
              <a:avLst/>
            </a:prstGeom>
            <a:noFill/>
          </p:spPr>
          <p:txBody>
            <a:bodyPr wrap="none" rtlCol="0">
              <a:spAutoFit/>
            </a:bodyPr>
            <a:lstStyle/>
            <a:p>
              <a:r>
                <a:rPr lang="en-US" altLang="zh-CN" sz="1400" dirty="0"/>
                <a:t>……</a:t>
              </a:r>
              <a:endParaRPr lang="zh-CN" altLang="en-US" sz="1400" dirty="0"/>
            </a:p>
          </p:txBody>
        </p:sp>
        <p:sp>
          <p:nvSpPr>
            <p:cNvPr id="44" name="文本框 43">
              <a:extLst>
                <a:ext uri="{FF2B5EF4-FFF2-40B4-BE49-F238E27FC236}">
                  <a16:creationId xmlns:a16="http://schemas.microsoft.com/office/drawing/2014/main" xmlns="" id="{21065798-041D-4006-8D76-18326EFE049D}"/>
                </a:ext>
              </a:extLst>
            </p:cNvPr>
            <p:cNvSpPr txBox="1"/>
            <p:nvPr/>
          </p:nvSpPr>
          <p:spPr>
            <a:xfrm>
              <a:off x="4330745" y="5177559"/>
              <a:ext cx="633507" cy="307777"/>
            </a:xfrm>
            <a:prstGeom prst="rect">
              <a:avLst/>
            </a:prstGeom>
            <a:noFill/>
          </p:spPr>
          <p:txBody>
            <a:bodyPr wrap="none" rtlCol="0">
              <a:spAutoFit/>
            </a:bodyPr>
            <a:lstStyle/>
            <a:p>
              <a:r>
                <a:rPr lang="zh-CN" altLang="en-US" sz="1400" dirty="0">
                  <a:latin typeface="+mn-lt"/>
                  <a:ea typeface="+mn-ea"/>
                </a:rPr>
                <a:t>实参</a:t>
              </a:r>
              <a:r>
                <a:rPr lang="en-US" altLang="zh-CN" sz="1400" dirty="0">
                  <a:latin typeface="+mn-lt"/>
                  <a:ea typeface="+mn-ea"/>
                </a:rPr>
                <a:t>n</a:t>
              </a:r>
            </a:p>
          </p:txBody>
        </p:sp>
        <p:sp>
          <p:nvSpPr>
            <p:cNvPr id="45" name="文本框 44">
              <a:extLst>
                <a:ext uri="{FF2B5EF4-FFF2-40B4-BE49-F238E27FC236}">
                  <a16:creationId xmlns:a16="http://schemas.microsoft.com/office/drawing/2014/main" xmlns="" id="{9F9CEFCD-7BF0-4444-B9D7-400CCEAAD601}"/>
                </a:ext>
              </a:extLst>
            </p:cNvPr>
            <p:cNvSpPr txBox="1"/>
            <p:nvPr/>
          </p:nvSpPr>
          <p:spPr>
            <a:xfrm>
              <a:off x="7403675" y="5544656"/>
              <a:ext cx="431528" cy="307777"/>
            </a:xfrm>
            <a:prstGeom prst="rect">
              <a:avLst/>
            </a:prstGeom>
            <a:noFill/>
          </p:spPr>
          <p:txBody>
            <a:bodyPr wrap="square" rtlCol="0">
              <a:spAutoFit/>
            </a:bodyPr>
            <a:lstStyle/>
            <a:p>
              <a:r>
                <a:rPr lang="en-US" altLang="zh-CN" sz="1400" dirty="0"/>
                <a:t>……</a:t>
              </a:r>
              <a:endParaRPr lang="zh-CN" altLang="en-US" sz="1400" dirty="0"/>
            </a:p>
          </p:txBody>
        </p:sp>
        <p:sp>
          <p:nvSpPr>
            <p:cNvPr id="46" name="文本框 45">
              <a:extLst>
                <a:ext uri="{FF2B5EF4-FFF2-40B4-BE49-F238E27FC236}">
                  <a16:creationId xmlns:a16="http://schemas.microsoft.com/office/drawing/2014/main" xmlns="" id="{EB3F6696-B350-4AFC-8B27-18BAFA29D864}"/>
                </a:ext>
              </a:extLst>
            </p:cNvPr>
            <p:cNvSpPr txBox="1"/>
            <p:nvPr/>
          </p:nvSpPr>
          <p:spPr>
            <a:xfrm>
              <a:off x="7302687" y="5198334"/>
              <a:ext cx="633507" cy="307777"/>
            </a:xfrm>
            <a:prstGeom prst="rect">
              <a:avLst/>
            </a:prstGeom>
            <a:noFill/>
          </p:spPr>
          <p:txBody>
            <a:bodyPr wrap="square" rtlCol="0">
              <a:spAutoFit/>
            </a:bodyPr>
            <a:lstStyle/>
            <a:p>
              <a:r>
                <a:rPr lang="zh-CN" altLang="en-US" sz="1400" dirty="0">
                  <a:latin typeface="+mn-lt"/>
                  <a:ea typeface="+mn-ea"/>
                </a:rPr>
                <a:t>实参</a:t>
              </a:r>
              <a:r>
                <a:rPr lang="en-US" altLang="zh-CN" sz="1400" dirty="0">
                  <a:latin typeface="+mn-lt"/>
                  <a:ea typeface="+mn-ea"/>
                </a:rPr>
                <a:t>n</a:t>
              </a:r>
              <a:endParaRPr lang="zh-CN" altLang="en-US" sz="1400" dirty="0">
                <a:latin typeface="+mn-lt"/>
                <a:ea typeface="+mn-ea"/>
              </a:endParaRPr>
            </a:p>
          </p:txBody>
        </p:sp>
        <p:sp>
          <p:nvSpPr>
            <p:cNvPr id="47" name="文本框 46">
              <a:extLst>
                <a:ext uri="{FF2B5EF4-FFF2-40B4-BE49-F238E27FC236}">
                  <a16:creationId xmlns:a16="http://schemas.microsoft.com/office/drawing/2014/main" xmlns="" id="{DF1E8F74-0629-4FCA-A1A4-91BD493CE846}"/>
                </a:ext>
              </a:extLst>
            </p:cNvPr>
            <p:cNvSpPr txBox="1"/>
            <p:nvPr/>
          </p:nvSpPr>
          <p:spPr>
            <a:xfrm>
              <a:off x="7403676" y="4790221"/>
              <a:ext cx="431528" cy="307777"/>
            </a:xfrm>
            <a:prstGeom prst="rect">
              <a:avLst/>
            </a:prstGeom>
            <a:noFill/>
          </p:spPr>
          <p:txBody>
            <a:bodyPr wrap="square" rtlCol="0">
              <a:spAutoFit/>
            </a:bodyPr>
            <a:lstStyle/>
            <a:p>
              <a:r>
                <a:rPr lang="en-US" altLang="zh-CN" sz="1400" dirty="0"/>
                <a:t>……</a:t>
              </a:r>
              <a:endParaRPr lang="zh-CN" altLang="en-US" sz="1400" dirty="0"/>
            </a:p>
          </p:txBody>
        </p:sp>
        <p:sp>
          <p:nvSpPr>
            <p:cNvPr id="48" name="文本框 47">
              <a:extLst>
                <a:ext uri="{FF2B5EF4-FFF2-40B4-BE49-F238E27FC236}">
                  <a16:creationId xmlns:a16="http://schemas.microsoft.com/office/drawing/2014/main" xmlns="" id="{4308DD89-97C7-488C-9124-258F4DF9B60D}"/>
                </a:ext>
              </a:extLst>
            </p:cNvPr>
            <p:cNvSpPr txBox="1"/>
            <p:nvPr/>
          </p:nvSpPr>
          <p:spPr>
            <a:xfrm>
              <a:off x="7302687" y="4486191"/>
              <a:ext cx="633507" cy="307777"/>
            </a:xfrm>
            <a:prstGeom prst="rect">
              <a:avLst/>
            </a:prstGeom>
            <a:noFill/>
          </p:spPr>
          <p:txBody>
            <a:bodyPr wrap="square" rtlCol="0">
              <a:spAutoFit/>
            </a:bodyPr>
            <a:lstStyle/>
            <a:p>
              <a:r>
                <a:rPr lang="zh-CN" altLang="en-US" sz="1400" dirty="0">
                  <a:latin typeface="+mn-lt"/>
                  <a:ea typeface="+mn-ea"/>
                </a:rPr>
                <a:t>实参</a:t>
              </a:r>
              <a:r>
                <a:rPr lang="en-US" altLang="zh-CN" sz="1400" dirty="0">
                  <a:latin typeface="+mn-lt"/>
                  <a:ea typeface="+mn-ea"/>
                </a:rPr>
                <a:t>1</a:t>
              </a:r>
              <a:endParaRPr lang="zh-CN" altLang="en-US" sz="1400" dirty="0">
                <a:latin typeface="+mn-lt"/>
                <a:ea typeface="+mn-ea"/>
              </a:endParaRPr>
            </a:p>
          </p:txBody>
        </p:sp>
        <p:sp>
          <p:nvSpPr>
            <p:cNvPr id="49" name="文本框 48">
              <a:extLst>
                <a:ext uri="{FF2B5EF4-FFF2-40B4-BE49-F238E27FC236}">
                  <a16:creationId xmlns:a16="http://schemas.microsoft.com/office/drawing/2014/main" xmlns="" id="{27604F7A-DD2B-4141-A33E-F7B22B5A3BDC}"/>
                </a:ext>
              </a:extLst>
            </p:cNvPr>
            <p:cNvSpPr txBox="1"/>
            <p:nvPr/>
          </p:nvSpPr>
          <p:spPr>
            <a:xfrm>
              <a:off x="6824511" y="4102231"/>
              <a:ext cx="1620333" cy="307777"/>
            </a:xfrm>
            <a:prstGeom prst="rect">
              <a:avLst/>
            </a:prstGeom>
            <a:noFill/>
          </p:spPr>
          <p:txBody>
            <a:bodyPr wrap="square" rtlCol="0">
              <a:spAutoFit/>
            </a:bodyPr>
            <a:lstStyle/>
            <a:p>
              <a:r>
                <a:rPr lang="zh-CN" altLang="en-US" sz="1400" dirty="0">
                  <a:latin typeface="+mn-lt"/>
                  <a:ea typeface="+mn-ea"/>
                </a:rPr>
                <a:t>覆盖后的返回地址</a:t>
              </a:r>
            </a:p>
          </p:txBody>
        </p:sp>
        <p:sp>
          <p:nvSpPr>
            <p:cNvPr id="50" name="文本框 49">
              <a:extLst>
                <a:ext uri="{FF2B5EF4-FFF2-40B4-BE49-F238E27FC236}">
                  <a16:creationId xmlns:a16="http://schemas.microsoft.com/office/drawing/2014/main" xmlns="" id="{11678245-F688-4CBD-8B54-A2480FE99E14}"/>
                </a:ext>
              </a:extLst>
            </p:cNvPr>
            <p:cNvSpPr txBox="1"/>
            <p:nvPr/>
          </p:nvSpPr>
          <p:spPr>
            <a:xfrm>
              <a:off x="7178713" y="2694439"/>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sp>
          <p:nvSpPr>
            <p:cNvPr id="51" name="文本框 50">
              <a:extLst>
                <a:ext uri="{FF2B5EF4-FFF2-40B4-BE49-F238E27FC236}">
                  <a16:creationId xmlns:a16="http://schemas.microsoft.com/office/drawing/2014/main" xmlns="" id="{6DC1E6DE-63D2-4FD0-B466-5A67B159B617}"/>
                </a:ext>
              </a:extLst>
            </p:cNvPr>
            <p:cNvSpPr txBox="1"/>
            <p:nvPr/>
          </p:nvSpPr>
          <p:spPr>
            <a:xfrm>
              <a:off x="7178713" y="3043008"/>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sp>
          <p:nvSpPr>
            <p:cNvPr id="52" name="文本框 51">
              <a:extLst>
                <a:ext uri="{FF2B5EF4-FFF2-40B4-BE49-F238E27FC236}">
                  <a16:creationId xmlns:a16="http://schemas.microsoft.com/office/drawing/2014/main" xmlns="" id="{65F22697-7375-4F68-8BAA-55673189D9F9}"/>
                </a:ext>
              </a:extLst>
            </p:cNvPr>
            <p:cNvSpPr txBox="1"/>
            <p:nvPr/>
          </p:nvSpPr>
          <p:spPr>
            <a:xfrm>
              <a:off x="7178713" y="3421330"/>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sp>
          <p:nvSpPr>
            <p:cNvPr id="53" name="文本框 52">
              <a:extLst>
                <a:ext uri="{FF2B5EF4-FFF2-40B4-BE49-F238E27FC236}">
                  <a16:creationId xmlns:a16="http://schemas.microsoft.com/office/drawing/2014/main" xmlns="" id="{5D361862-9703-4C0D-8937-1786E8B24636}"/>
                </a:ext>
              </a:extLst>
            </p:cNvPr>
            <p:cNvSpPr txBox="1"/>
            <p:nvPr/>
          </p:nvSpPr>
          <p:spPr>
            <a:xfrm>
              <a:off x="7178713" y="3764446"/>
              <a:ext cx="894547" cy="307777"/>
            </a:xfrm>
            <a:prstGeom prst="rect">
              <a:avLst/>
            </a:prstGeom>
            <a:noFill/>
          </p:spPr>
          <p:txBody>
            <a:bodyPr wrap="square" rtlCol="0">
              <a:spAutoFit/>
            </a:bodyPr>
            <a:lstStyle/>
            <a:p>
              <a:r>
                <a:rPr lang="en-US" altLang="zh-CN" sz="1400" dirty="0">
                  <a:latin typeface="+mn-lt"/>
                  <a:ea typeface="+mn-ea"/>
                </a:rPr>
                <a:t>Shellcode</a:t>
              </a:r>
              <a:endParaRPr lang="zh-CN" altLang="en-US" sz="1400" dirty="0">
                <a:latin typeface="+mn-lt"/>
                <a:ea typeface="+mn-ea"/>
              </a:endParaRPr>
            </a:p>
          </p:txBody>
        </p:sp>
        <p:cxnSp>
          <p:nvCxnSpPr>
            <p:cNvPr id="10" name="直接箭头连接符 9">
              <a:extLst>
                <a:ext uri="{FF2B5EF4-FFF2-40B4-BE49-F238E27FC236}">
                  <a16:creationId xmlns:a16="http://schemas.microsoft.com/office/drawing/2014/main" xmlns="" id="{F83ABE32-05F8-4B46-A2AD-DC027F746AD0}"/>
                </a:ext>
              </a:extLst>
            </p:cNvPr>
            <p:cNvCxnSpPr/>
            <p:nvPr/>
          </p:nvCxnSpPr>
          <p:spPr>
            <a:xfrm>
              <a:off x="3451859" y="2501737"/>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4" name="直接箭头连接符 53">
              <a:extLst>
                <a:ext uri="{FF2B5EF4-FFF2-40B4-BE49-F238E27FC236}">
                  <a16:creationId xmlns:a16="http://schemas.microsoft.com/office/drawing/2014/main" xmlns="" id="{C05D66F2-C13B-4813-98F3-0135492A9C12}"/>
                </a:ext>
              </a:extLst>
            </p:cNvPr>
            <p:cNvCxnSpPr/>
            <p:nvPr/>
          </p:nvCxnSpPr>
          <p:spPr>
            <a:xfrm>
              <a:off x="3451859" y="3912893"/>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5" name="直接箭头连接符 54">
              <a:extLst>
                <a:ext uri="{FF2B5EF4-FFF2-40B4-BE49-F238E27FC236}">
                  <a16:creationId xmlns:a16="http://schemas.microsoft.com/office/drawing/2014/main" xmlns="" id="{BECC026A-0B13-42D0-9020-15578A0CEF46}"/>
                </a:ext>
              </a:extLst>
            </p:cNvPr>
            <p:cNvCxnSpPr/>
            <p:nvPr/>
          </p:nvCxnSpPr>
          <p:spPr>
            <a:xfrm>
              <a:off x="6473190" y="3912893"/>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直接箭头连接符 55">
              <a:extLst>
                <a:ext uri="{FF2B5EF4-FFF2-40B4-BE49-F238E27FC236}">
                  <a16:creationId xmlns:a16="http://schemas.microsoft.com/office/drawing/2014/main" xmlns="" id="{D7469AC0-C2D9-4C0E-87F0-9ED871A52577}"/>
                </a:ext>
              </a:extLst>
            </p:cNvPr>
            <p:cNvCxnSpPr/>
            <p:nvPr/>
          </p:nvCxnSpPr>
          <p:spPr>
            <a:xfrm>
              <a:off x="6473190" y="2504285"/>
              <a:ext cx="419323"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7" name="任意多边形: 形状 56">
              <a:extLst>
                <a:ext uri="{FF2B5EF4-FFF2-40B4-BE49-F238E27FC236}">
                  <a16:creationId xmlns:a16="http://schemas.microsoft.com/office/drawing/2014/main" xmlns="" id="{81287489-FE50-468F-B379-D09273B9CE68}"/>
                </a:ext>
              </a:extLst>
            </p:cNvPr>
            <p:cNvSpPr/>
            <p:nvPr/>
          </p:nvSpPr>
          <p:spPr>
            <a:xfrm flipV="1">
              <a:off x="8366760" y="2818882"/>
              <a:ext cx="533400" cy="1469792"/>
            </a:xfrm>
            <a:custGeom>
              <a:avLst/>
              <a:gdLst>
                <a:gd name="connsiteX0" fmla="*/ 0 w 533400"/>
                <a:gd name="connsiteY0" fmla="*/ 0 h 1463040"/>
                <a:gd name="connsiteX1" fmla="*/ 533400 w 533400"/>
                <a:gd name="connsiteY1" fmla="*/ 0 h 1463040"/>
                <a:gd name="connsiteX2" fmla="*/ 533400 w 533400"/>
                <a:gd name="connsiteY2" fmla="*/ 1463040 h 1463040"/>
                <a:gd name="connsiteX3" fmla="*/ 0 w 533400"/>
                <a:gd name="connsiteY3" fmla="*/ 1463040 h 1463040"/>
              </a:gdLst>
              <a:ahLst/>
              <a:cxnLst>
                <a:cxn ang="0">
                  <a:pos x="connsiteX0" y="connsiteY0"/>
                </a:cxn>
                <a:cxn ang="0">
                  <a:pos x="connsiteX1" y="connsiteY1"/>
                </a:cxn>
                <a:cxn ang="0">
                  <a:pos x="connsiteX2" y="connsiteY2"/>
                </a:cxn>
                <a:cxn ang="0">
                  <a:pos x="connsiteX3" y="connsiteY3"/>
                </a:cxn>
              </a:cxnLst>
              <a:rect l="l" t="t" r="r" b="b"/>
              <a:pathLst>
                <a:path w="533400" h="1463040">
                  <a:moveTo>
                    <a:pt x="0" y="0"/>
                  </a:moveTo>
                  <a:lnTo>
                    <a:pt x="533400" y="0"/>
                  </a:lnTo>
                  <a:lnTo>
                    <a:pt x="533400" y="1463040"/>
                  </a:lnTo>
                  <a:lnTo>
                    <a:pt x="0" y="1463040"/>
                  </a:lnTo>
                </a:path>
              </a:pathLst>
            </a:custGeom>
            <a:noFill/>
            <a:ln w="19050">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8" name="文本框 57">
              <a:extLst>
                <a:ext uri="{FF2B5EF4-FFF2-40B4-BE49-F238E27FC236}">
                  <a16:creationId xmlns:a16="http://schemas.microsoft.com/office/drawing/2014/main" xmlns="" id="{21E159EA-5311-4543-A4A5-5D06BF103679}"/>
                </a:ext>
              </a:extLst>
            </p:cNvPr>
            <p:cNvSpPr txBox="1"/>
            <p:nvPr/>
          </p:nvSpPr>
          <p:spPr>
            <a:xfrm>
              <a:off x="2925097" y="2302193"/>
              <a:ext cx="492443" cy="369332"/>
            </a:xfrm>
            <a:prstGeom prst="rect">
              <a:avLst/>
            </a:prstGeom>
            <a:noFill/>
          </p:spPr>
          <p:txBody>
            <a:bodyPr wrap="none" rtlCol="0">
              <a:spAutoFit/>
            </a:bodyPr>
            <a:lstStyle/>
            <a:p>
              <a:r>
                <a:rPr lang="en-US" altLang="zh-CN" dirty="0" err="1">
                  <a:latin typeface="+mn-lt"/>
                </a:rPr>
                <a:t>esp</a:t>
              </a:r>
              <a:endParaRPr lang="zh-CN" altLang="en-US" dirty="0">
                <a:latin typeface="+mn-lt"/>
              </a:endParaRPr>
            </a:p>
          </p:txBody>
        </p:sp>
        <p:sp>
          <p:nvSpPr>
            <p:cNvPr id="59" name="文本框 58">
              <a:extLst>
                <a:ext uri="{FF2B5EF4-FFF2-40B4-BE49-F238E27FC236}">
                  <a16:creationId xmlns:a16="http://schemas.microsoft.com/office/drawing/2014/main" xmlns="" id="{645EB242-E5CF-49F6-813C-8E610391DB19}"/>
                </a:ext>
              </a:extLst>
            </p:cNvPr>
            <p:cNvSpPr txBox="1"/>
            <p:nvPr/>
          </p:nvSpPr>
          <p:spPr>
            <a:xfrm>
              <a:off x="2925097" y="3710234"/>
              <a:ext cx="518091" cy="369332"/>
            </a:xfrm>
            <a:prstGeom prst="rect">
              <a:avLst/>
            </a:prstGeom>
            <a:noFill/>
          </p:spPr>
          <p:txBody>
            <a:bodyPr wrap="none" rtlCol="0">
              <a:spAutoFit/>
            </a:bodyPr>
            <a:lstStyle/>
            <a:p>
              <a:r>
                <a:rPr lang="en-US" altLang="zh-CN" dirty="0" err="1">
                  <a:latin typeface="+mn-lt"/>
                </a:rPr>
                <a:t>ebp</a:t>
              </a:r>
              <a:endParaRPr lang="zh-CN" altLang="en-US" dirty="0">
                <a:latin typeface="+mn-lt"/>
              </a:endParaRPr>
            </a:p>
          </p:txBody>
        </p:sp>
        <p:sp>
          <p:nvSpPr>
            <p:cNvPr id="63" name="文本框 62">
              <a:extLst>
                <a:ext uri="{FF2B5EF4-FFF2-40B4-BE49-F238E27FC236}">
                  <a16:creationId xmlns:a16="http://schemas.microsoft.com/office/drawing/2014/main" xmlns="" id="{D6F4AF51-E4B3-4DB5-B49F-491E750E2C4A}"/>
                </a:ext>
              </a:extLst>
            </p:cNvPr>
            <p:cNvSpPr txBox="1"/>
            <p:nvPr/>
          </p:nvSpPr>
          <p:spPr>
            <a:xfrm>
              <a:off x="5931363" y="3713349"/>
              <a:ext cx="518091" cy="369332"/>
            </a:xfrm>
            <a:prstGeom prst="rect">
              <a:avLst/>
            </a:prstGeom>
            <a:noFill/>
          </p:spPr>
          <p:txBody>
            <a:bodyPr wrap="none" rtlCol="0">
              <a:spAutoFit/>
            </a:bodyPr>
            <a:lstStyle/>
            <a:p>
              <a:r>
                <a:rPr lang="en-US" altLang="zh-CN" dirty="0" err="1">
                  <a:latin typeface="+mn-lt"/>
                </a:rPr>
                <a:t>ebp</a:t>
              </a:r>
              <a:endParaRPr lang="zh-CN" altLang="en-US" dirty="0">
                <a:latin typeface="+mn-lt"/>
              </a:endParaRPr>
            </a:p>
          </p:txBody>
        </p:sp>
        <p:sp>
          <p:nvSpPr>
            <p:cNvPr id="64" name="文本框 63">
              <a:extLst>
                <a:ext uri="{FF2B5EF4-FFF2-40B4-BE49-F238E27FC236}">
                  <a16:creationId xmlns:a16="http://schemas.microsoft.com/office/drawing/2014/main" xmlns="" id="{1AA6E0A9-639B-423D-8970-D1609614679C}"/>
                </a:ext>
              </a:extLst>
            </p:cNvPr>
            <p:cNvSpPr txBox="1"/>
            <p:nvPr/>
          </p:nvSpPr>
          <p:spPr>
            <a:xfrm>
              <a:off x="5931363" y="2301626"/>
              <a:ext cx="492443" cy="369332"/>
            </a:xfrm>
            <a:prstGeom prst="rect">
              <a:avLst/>
            </a:prstGeom>
            <a:noFill/>
          </p:spPr>
          <p:txBody>
            <a:bodyPr wrap="none" rtlCol="0">
              <a:spAutoFit/>
            </a:bodyPr>
            <a:lstStyle/>
            <a:p>
              <a:r>
                <a:rPr lang="en-US" altLang="zh-CN" dirty="0" err="1">
                  <a:latin typeface="+mn-lt"/>
                </a:rPr>
                <a:t>esp</a:t>
              </a:r>
              <a:endParaRPr lang="zh-CN" altLang="en-US" dirty="0">
                <a:latin typeface="+mn-lt"/>
              </a:endParaRPr>
            </a:p>
          </p:txBody>
        </p:sp>
        <p:sp>
          <p:nvSpPr>
            <p:cNvPr id="65" name="文本框 64">
              <a:extLst>
                <a:ext uri="{FF2B5EF4-FFF2-40B4-BE49-F238E27FC236}">
                  <a16:creationId xmlns:a16="http://schemas.microsoft.com/office/drawing/2014/main" xmlns="" id="{17CABF9F-B973-4680-BE0A-0C2064B7C9FD}"/>
                </a:ext>
              </a:extLst>
            </p:cNvPr>
            <p:cNvSpPr txBox="1"/>
            <p:nvPr/>
          </p:nvSpPr>
          <p:spPr>
            <a:xfrm>
              <a:off x="8985811" y="2454619"/>
              <a:ext cx="415498" cy="369332"/>
            </a:xfrm>
            <a:prstGeom prst="rect">
              <a:avLst/>
            </a:prstGeom>
            <a:noFill/>
          </p:spPr>
          <p:txBody>
            <a:bodyPr wrap="none" rtlCol="0">
              <a:spAutoFit/>
            </a:bodyPr>
            <a:lstStyle/>
            <a:p>
              <a:r>
                <a:rPr lang="zh-CN" altLang="en-US" dirty="0"/>
                <a:t>低</a:t>
              </a:r>
            </a:p>
          </p:txBody>
        </p:sp>
        <p:sp>
          <p:nvSpPr>
            <p:cNvPr id="66" name="文本框 65">
              <a:extLst>
                <a:ext uri="{FF2B5EF4-FFF2-40B4-BE49-F238E27FC236}">
                  <a16:creationId xmlns:a16="http://schemas.microsoft.com/office/drawing/2014/main" xmlns="" id="{105482BE-EB2B-4190-9945-AB1EB9645F93}"/>
                </a:ext>
              </a:extLst>
            </p:cNvPr>
            <p:cNvSpPr txBox="1"/>
            <p:nvPr/>
          </p:nvSpPr>
          <p:spPr>
            <a:xfrm>
              <a:off x="8985811" y="5935901"/>
              <a:ext cx="415498" cy="369332"/>
            </a:xfrm>
            <a:prstGeom prst="rect">
              <a:avLst/>
            </a:prstGeom>
            <a:noFill/>
          </p:spPr>
          <p:txBody>
            <a:bodyPr wrap="none" rtlCol="0">
              <a:spAutoFit/>
            </a:bodyPr>
            <a:lstStyle/>
            <a:p>
              <a:r>
                <a:rPr lang="zh-CN" altLang="en-US" dirty="0"/>
                <a:t>高</a:t>
              </a:r>
            </a:p>
          </p:txBody>
        </p:sp>
        <p:cxnSp>
          <p:nvCxnSpPr>
            <p:cNvPr id="68" name="直接箭头连接符 67">
              <a:extLst>
                <a:ext uri="{FF2B5EF4-FFF2-40B4-BE49-F238E27FC236}">
                  <a16:creationId xmlns:a16="http://schemas.microsoft.com/office/drawing/2014/main" xmlns="" id="{8843B19E-DE99-402D-B210-270CF2C2CF61}"/>
                </a:ext>
              </a:extLst>
            </p:cNvPr>
            <p:cNvCxnSpPr>
              <a:cxnSpLocks/>
            </p:cNvCxnSpPr>
            <p:nvPr/>
          </p:nvCxnSpPr>
          <p:spPr>
            <a:xfrm>
              <a:off x="9193560" y="2785772"/>
              <a:ext cx="0" cy="3150129"/>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70" name="文本框 69">
              <a:extLst>
                <a:ext uri="{FF2B5EF4-FFF2-40B4-BE49-F238E27FC236}">
                  <a16:creationId xmlns:a16="http://schemas.microsoft.com/office/drawing/2014/main" xmlns="" id="{CAD7482F-77E6-4F9E-876A-F115C178DECB}"/>
                </a:ext>
              </a:extLst>
            </p:cNvPr>
            <p:cNvSpPr txBox="1"/>
            <p:nvPr/>
          </p:nvSpPr>
          <p:spPr>
            <a:xfrm>
              <a:off x="4176391" y="6160172"/>
              <a:ext cx="877163" cy="369332"/>
            </a:xfrm>
            <a:prstGeom prst="rect">
              <a:avLst/>
            </a:prstGeom>
            <a:noFill/>
          </p:spPr>
          <p:txBody>
            <a:bodyPr wrap="none" rtlCol="0">
              <a:spAutoFit/>
            </a:bodyPr>
            <a:lstStyle/>
            <a:p>
              <a:r>
                <a:rPr lang="zh-CN" altLang="en-US" dirty="0">
                  <a:latin typeface="+mn-ea"/>
                  <a:ea typeface="+mn-ea"/>
                </a:rPr>
                <a:t>溢出前</a:t>
              </a:r>
            </a:p>
          </p:txBody>
        </p:sp>
        <p:sp>
          <p:nvSpPr>
            <p:cNvPr id="71" name="文本框 70">
              <a:extLst>
                <a:ext uri="{FF2B5EF4-FFF2-40B4-BE49-F238E27FC236}">
                  <a16:creationId xmlns:a16="http://schemas.microsoft.com/office/drawing/2014/main" xmlns="" id="{16AF7956-D2EB-4A9B-9E33-14703E9EA318}"/>
                </a:ext>
              </a:extLst>
            </p:cNvPr>
            <p:cNvSpPr txBox="1"/>
            <p:nvPr/>
          </p:nvSpPr>
          <p:spPr>
            <a:xfrm>
              <a:off x="7196097" y="6160172"/>
              <a:ext cx="877163" cy="369332"/>
            </a:xfrm>
            <a:prstGeom prst="rect">
              <a:avLst/>
            </a:prstGeom>
            <a:noFill/>
          </p:spPr>
          <p:txBody>
            <a:bodyPr wrap="none" rtlCol="0">
              <a:spAutoFit/>
            </a:bodyPr>
            <a:lstStyle/>
            <a:p>
              <a:r>
                <a:rPr lang="zh-CN" altLang="en-US" dirty="0">
                  <a:latin typeface="+mn-ea"/>
                  <a:ea typeface="+mn-ea"/>
                </a:rPr>
                <a:t>溢出后</a:t>
              </a:r>
            </a:p>
          </p:txBody>
        </p:sp>
        <p:sp>
          <p:nvSpPr>
            <p:cNvPr id="60" name="文本框 59">
              <a:extLst>
                <a:ext uri="{FF2B5EF4-FFF2-40B4-BE49-F238E27FC236}">
                  <a16:creationId xmlns:a16="http://schemas.microsoft.com/office/drawing/2014/main" xmlns="" id="{699C4A76-EF91-4489-AB32-B43DC948AC85}"/>
                </a:ext>
              </a:extLst>
            </p:cNvPr>
            <p:cNvSpPr txBox="1"/>
            <p:nvPr/>
          </p:nvSpPr>
          <p:spPr>
            <a:xfrm>
              <a:off x="4428612" y="5507464"/>
              <a:ext cx="431528" cy="307777"/>
            </a:xfrm>
            <a:prstGeom prst="rect">
              <a:avLst/>
            </a:prstGeom>
            <a:noFill/>
          </p:spPr>
          <p:txBody>
            <a:bodyPr wrap="none" rtlCol="0">
              <a:spAutoFit/>
            </a:bodyPr>
            <a:lstStyle/>
            <a:p>
              <a:r>
                <a:rPr lang="en-US" altLang="zh-CN" sz="1400" dirty="0"/>
                <a:t>……</a:t>
              </a:r>
              <a:endParaRPr lang="zh-CN" altLang="en-US" sz="1400" dirty="0"/>
            </a:p>
          </p:txBody>
        </p:sp>
      </p:grpSp>
    </p:spTree>
    <p:extLst>
      <p:ext uri="{BB962C8B-B14F-4D97-AF65-F5344CB8AC3E}">
        <p14:creationId xmlns:p14="http://schemas.microsoft.com/office/powerpoint/2010/main" val="1446819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72"/>
                                        </p:tgtEl>
                                        <p:attrNameLst>
                                          <p:attrName>style.visibility</p:attrName>
                                        </p:attrNameLst>
                                      </p:cBhvr>
                                      <p:to>
                                        <p:strVal val="visible"/>
                                      </p:to>
                                    </p:set>
                                    <p:animEffect transition="in" filter="wipe(up)">
                                      <p:cBhvr>
                                        <p:cTn id="11" dur="500"/>
                                        <p:tgtEl>
                                          <p:spTgt spid="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2252911" y="2968253"/>
            <a:ext cx="8784976" cy="1015663"/>
          </a:xfrm>
          <a:prstGeom prst="rect">
            <a:avLst/>
          </a:prstGeom>
        </p:spPr>
        <p:txBody>
          <a:bodyPr wrap="square">
            <a:spAutoFit/>
          </a:bodyPr>
          <a:lstStyle/>
          <a:p>
            <a:r>
              <a:rPr lang="zh-CN" altLang="en-US" sz="60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知识点四：软件防护技术</a:t>
            </a:r>
          </a:p>
        </p:txBody>
      </p:sp>
    </p:spTree>
    <p:extLst>
      <p:ext uri="{BB962C8B-B14F-4D97-AF65-F5344CB8AC3E}">
        <p14:creationId xmlns:p14="http://schemas.microsoft.com/office/powerpoint/2010/main" val="31743946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5832648" cy="508861"/>
            <a:chOff x="1420106" y="1402730"/>
            <a:chExt cx="5832648"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4369048" y="-972114"/>
              <a:ext cx="508859" cy="5258552"/>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31098" y="1402731"/>
              <a:ext cx="51987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mn-lt"/>
                  <a:ea typeface="微软雅黑" pitchFamily="34" charset="-122"/>
                  <a:cs typeface="Times New Roman" panose="02020603050405020304" pitchFamily="18" charset="0"/>
                  <a:sym typeface="+mn-lt"/>
                </a:rPr>
                <a:t>动态变化的</a:t>
              </a:r>
              <a:r>
                <a:rPr lang="en-US" altLang="zh-CN" sz="2400" b="1" kern="0" dirty="0">
                  <a:solidFill>
                    <a:prstClr val="white"/>
                  </a:solidFill>
                  <a:latin typeface="+mn-lt"/>
                  <a:ea typeface="微软雅黑" pitchFamily="34" charset="-122"/>
                  <a:cs typeface="Times New Roman" panose="02020603050405020304" pitchFamily="18" charset="0"/>
                  <a:sym typeface="+mn-lt"/>
                </a:rPr>
                <a:t>shellcode</a:t>
              </a:r>
              <a:r>
                <a:rPr lang="zh-CN" altLang="en-US" sz="2400" b="1" kern="0" dirty="0">
                  <a:solidFill>
                    <a:prstClr val="white"/>
                  </a:solidFill>
                  <a:latin typeface="+mn-lt"/>
                  <a:ea typeface="微软雅黑" pitchFamily="34" charset="-122"/>
                  <a:cs typeface="Times New Roman" panose="02020603050405020304" pitchFamily="18" charset="0"/>
                  <a:sym typeface="+mn-lt"/>
                </a:rPr>
                <a:t>地址的利用技术</a:t>
              </a:r>
              <a:endParaRPr kumimoji="0" lang="en-US" altLang="zh-CN" sz="2400" b="1" i="0" u="none" strike="noStrike" kern="0" cap="none" spc="0" normalizeH="0" baseline="0" noProof="0" dirty="0">
                <a:ln>
                  <a:noFill/>
                </a:ln>
                <a:solidFill>
                  <a:prstClr val="white"/>
                </a:solidFill>
                <a:effectLst/>
                <a:uLnTx/>
                <a:uFillTx/>
                <a:latin typeface="+mn-lt"/>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sp>
        <p:nvSpPr>
          <p:cNvPr id="24" name="矩形: 圆角 23">
            <a:extLst>
              <a:ext uri="{FF2B5EF4-FFF2-40B4-BE49-F238E27FC236}">
                <a16:creationId xmlns:a16="http://schemas.microsoft.com/office/drawing/2014/main" xmlns="" id="{E0D7DF31-F968-4DDC-87DD-6E0B5A43E38B}"/>
              </a:ext>
            </a:extLst>
          </p:cNvPr>
          <p:cNvSpPr/>
          <p:nvPr/>
        </p:nvSpPr>
        <p:spPr>
          <a:xfrm>
            <a:off x="1568835" y="1816125"/>
            <a:ext cx="9721080" cy="258916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ea typeface="微软雅黑" panose="020B0503020204020204" pitchFamily="34" charset="-122"/>
              </a:rPr>
              <a:t>有些软件的漏洞存在于某些动态链接库中，它们在进程运行时被</a:t>
            </a:r>
            <a:r>
              <a:rPr lang="zh-CN" altLang="en-US" sz="2400" b="1" dirty="0">
                <a:solidFill>
                  <a:schemeClr val="tx1">
                    <a:lumMod val="75000"/>
                    <a:lumOff val="25000"/>
                  </a:schemeClr>
                </a:solidFill>
                <a:ea typeface="微软雅黑" panose="020B0503020204020204" pitchFamily="34" charset="-122"/>
              </a:rPr>
              <a:t>动态加载</a:t>
            </a:r>
            <a:r>
              <a:rPr lang="zh-CN" altLang="en-US" sz="2400" dirty="0">
                <a:solidFill>
                  <a:schemeClr val="tx1">
                    <a:lumMod val="75000"/>
                    <a:lumOff val="25000"/>
                  </a:schemeClr>
                </a:solidFill>
                <a:ea typeface="微软雅黑" panose="020B0503020204020204" pitchFamily="34" charset="-122"/>
              </a:rPr>
              <a:t>，因而在下一次被重新装载到内存中时，其</a:t>
            </a:r>
            <a:r>
              <a:rPr lang="zh-CN" altLang="en-US" sz="2400" b="1" dirty="0">
                <a:solidFill>
                  <a:schemeClr val="tx1">
                    <a:lumMod val="75000"/>
                    <a:lumOff val="25000"/>
                  </a:schemeClr>
                </a:solidFill>
                <a:ea typeface="微软雅黑" panose="020B0503020204020204" pitchFamily="34" charset="-122"/>
              </a:rPr>
              <a:t>在内存中的栈帧地址是动态变化</a:t>
            </a:r>
            <a:r>
              <a:rPr lang="zh-CN" altLang="en-US" sz="2400" dirty="0">
                <a:solidFill>
                  <a:schemeClr val="tx1">
                    <a:lumMod val="75000"/>
                    <a:lumOff val="25000"/>
                  </a:schemeClr>
                </a:solidFill>
                <a:ea typeface="微软雅黑" panose="020B0503020204020204" pitchFamily="34" charset="-122"/>
              </a:rPr>
              <a:t>的，则植入的</a:t>
            </a:r>
            <a:r>
              <a:rPr lang="en-US" altLang="zh-CN" sz="2400" dirty="0">
                <a:solidFill>
                  <a:schemeClr val="tx1">
                    <a:lumMod val="75000"/>
                    <a:lumOff val="25000"/>
                  </a:schemeClr>
                </a:solidFill>
                <a:ea typeface="微软雅黑" panose="020B0503020204020204" pitchFamily="34" charset="-122"/>
              </a:rPr>
              <a:t>shellcode</a:t>
            </a:r>
            <a:r>
              <a:rPr lang="zh-CN" altLang="en-US" sz="2400" dirty="0">
                <a:solidFill>
                  <a:schemeClr val="tx1">
                    <a:lumMod val="75000"/>
                    <a:lumOff val="25000"/>
                  </a:schemeClr>
                </a:solidFill>
                <a:ea typeface="微软雅黑" panose="020B0503020204020204" pitchFamily="34" charset="-122"/>
              </a:rPr>
              <a:t>代码在内存中的起始地址也是变化的。</a:t>
            </a:r>
            <a:r>
              <a:rPr lang="zh-CN" altLang="en-US" sz="2400" dirty="0">
                <a:solidFill>
                  <a:srgbClr val="0050A3"/>
                </a:solidFill>
                <a:ea typeface="微软雅黑" panose="020B0503020204020204" pitchFamily="34" charset="-122"/>
              </a:rPr>
              <a:t>此外，如果在使用</a:t>
            </a:r>
            <a:r>
              <a:rPr lang="en-US" altLang="zh-CN" sz="2400" dirty="0">
                <a:solidFill>
                  <a:srgbClr val="0050A3"/>
                </a:solidFill>
                <a:ea typeface="微软雅黑" panose="020B0503020204020204" pitchFamily="34" charset="-122"/>
              </a:rPr>
              <a:t>ASLR</a:t>
            </a:r>
            <a:r>
              <a:rPr lang="zh-CN" altLang="en-US" sz="2400" dirty="0">
                <a:solidFill>
                  <a:srgbClr val="0050A3"/>
                </a:solidFill>
                <a:ea typeface="微软雅黑" panose="020B0503020204020204" pitchFamily="34" charset="-122"/>
              </a:rPr>
              <a:t>技术的操作系统中，地址会因为引入的随机数每次发生变化。</a:t>
            </a:r>
          </a:p>
        </p:txBody>
      </p:sp>
      <p:sp>
        <p:nvSpPr>
          <p:cNvPr id="25" name="矩形 24">
            <a:extLst>
              <a:ext uri="{FF2B5EF4-FFF2-40B4-BE49-F238E27FC236}">
                <a16:creationId xmlns:a16="http://schemas.microsoft.com/office/drawing/2014/main" xmlns="" id="{CBA60E18-AC42-4D93-96EC-31E66D22E5ED}"/>
              </a:ext>
            </a:extLst>
          </p:cNvPr>
          <p:cNvSpPr/>
          <p:nvPr/>
        </p:nvSpPr>
        <p:spPr>
          <a:xfrm>
            <a:off x="2468935" y="4831152"/>
            <a:ext cx="7920880" cy="961097"/>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mn-lt"/>
                <a:ea typeface="+mn-ea"/>
              </a:rPr>
              <a:t>此时，</a:t>
            </a:r>
            <a:r>
              <a:rPr lang="zh-CN" altLang="en-US" sz="2000" dirty="0">
                <a:solidFill>
                  <a:srgbClr val="0050A3"/>
                </a:solidFill>
                <a:latin typeface="+mn-lt"/>
                <a:ea typeface="+mn-ea"/>
              </a:rPr>
              <a:t>需要让覆盖返回地址后新写入的返回地址能够自动定位到</a:t>
            </a:r>
            <a:r>
              <a:rPr lang="en-US" altLang="zh-CN" sz="2000" dirty="0">
                <a:solidFill>
                  <a:srgbClr val="0050A3"/>
                </a:solidFill>
                <a:latin typeface="+mn-lt"/>
                <a:ea typeface="+mn-ea"/>
              </a:rPr>
              <a:t>shellcode</a:t>
            </a:r>
            <a:r>
              <a:rPr lang="zh-CN" altLang="en-US" sz="2000" dirty="0">
                <a:solidFill>
                  <a:srgbClr val="0050A3"/>
                </a:solidFill>
                <a:latin typeface="+mn-lt"/>
                <a:ea typeface="+mn-ea"/>
              </a:rPr>
              <a:t>的起始地址。 </a:t>
            </a:r>
          </a:p>
        </p:txBody>
      </p:sp>
    </p:spTree>
    <p:extLst>
      <p:ext uri="{BB962C8B-B14F-4D97-AF65-F5344CB8AC3E}">
        <p14:creationId xmlns:p14="http://schemas.microsoft.com/office/powerpoint/2010/main" val="6794829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childTnLst>
                          </p:cTn>
                        </p:par>
                        <p:par>
                          <p:cTn id="13" fill="hold">
                            <p:stCondLst>
                              <p:cond delay="1000"/>
                            </p:stCondLst>
                            <p:childTnLst>
                              <p:par>
                                <p:cTn id="14" presetID="22" presetClass="entr" presetSubtype="8" fill="hold" grpId="0" nodeType="after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wipe(left)">
                                      <p:cBhvr>
                                        <p:cTn id="16"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xmlns="" id="{E0D7DF31-F968-4DDC-87DD-6E0B5A43E38B}"/>
              </a:ext>
            </a:extLst>
          </p:cNvPr>
          <p:cNvSpPr/>
          <p:nvPr/>
        </p:nvSpPr>
        <p:spPr>
          <a:xfrm>
            <a:off x="1604839" y="1168053"/>
            <a:ext cx="9433048" cy="209261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chemeClr val="tx1">
                    <a:lumMod val="75000"/>
                    <a:lumOff val="25000"/>
                  </a:schemeClr>
                </a:solidFill>
                <a:ea typeface="微软雅黑" panose="020B0503020204020204" pitchFamily="34" charset="-122"/>
              </a:rPr>
              <a:t>为了解决这个问题，可以</a:t>
            </a:r>
            <a:r>
              <a:rPr lang="zh-CN" altLang="en-US" sz="2400" b="1" dirty="0">
                <a:solidFill>
                  <a:schemeClr val="tx1">
                    <a:lumMod val="75000"/>
                    <a:lumOff val="25000"/>
                  </a:schemeClr>
                </a:solidFill>
                <a:ea typeface="微软雅黑" panose="020B0503020204020204" pitchFamily="34" charset="-122"/>
              </a:rPr>
              <a:t>利用</a:t>
            </a:r>
            <a:r>
              <a:rPr lang="en-US" altLang="zh-CN" sz="2400" b="1" dirty="0" err="1">
                <a:solidFill>
                  <a:schemeClr val="tx1">
                    <a:lumMod val="75000"/>
                    <a:lumOff val="25000"/>
                  </a:schemeClr>
                </a:solidFill>
                <a:ea typeface="微软雅黑" panose="020B0503020204020204" pitchFamily="34" charset="-122"/>
              </a:rPr>
              <a:t>esp</a:t>
            </a:r>
            <a:r>
              <a:rPr lang="zh-CN" altLang="en-US" sz="2400" b="1" dirty="0">
                <a:solidFill>
                  <a:schemeClr val="tx1">
                    <a:lumMod val="75000"/>
                    <a:lumOff val="25000"/>
                  </a:schemeClr>
                </a:solidFill>
                <a:ea typeface="微软雅黑" panose="020B0503020204020204" pitchFamily="34" charset="-122"/>
              </a:rPr>
              <a:t>寄存器</a:t>
            </a:r>
            <a:r>
              <a:rPr lang="zh-CN" altLang="en-US" sz="2400" dirty="0">
                <a:solidFill>
                  <a:schemeClr val="tx1">
                    <a:lumMod val="75000"/>
                    <a:lumOff val="25000"/>
                  </a:schemeClr>
                </a:solidFill>
                <a:ea typeface="微软雅黑" panose="020B0503020204020204" pitchFamily="34" charset="-122"/>
              </a:rPr>
              <a:t>的特性实现。</a:t>
            </a:r>
            <a:r>
              <a:rPr lang="zh-CN" altLang="en-US" sz="2400" b="1" dirty="0">
                <a:solidFill>
                  <a:schemeClr val="tx1">
                    <a:lumMod val="75000"/>
                    <a:lumOff val="25000"/>
                  </a:schemeClr>
                </a:solidFill>
                <a:ea typeface="微软雅黑" panose="020B0503020204020204" pitchFamily="34" charset="-122"/>
              </a:rPr>
              <a:t>在函数调用结束后，被调用函数的栈帧被释放，</a:t>
            </a:r>
            <a:r>
              <a:rPr lang="en-US" altLang="zh-CN" sz="2400" b="1" dirty="0" err="1">
                <a:solidFill>
                  <a:schemeClr val="tx1">
                    <a:lumMod val="75000"/>
                    <a:lumOff val="25000"/>
                  </a:schemeClr>
                </a:solidFill>
                <a:ea typeface="微软雅黑" panose="020B0503020204020204" pitchFamily="34" charset="-122"/>
              </a:rPr>
              <a:t>esp</a:t>
            </a:r>
            <a:r>
              <a:rPr lang="zh-CN" altLang="en-US" sz="2400" b="1" dirty="0">
                <a:solidFill>
                  <a:schemeClr val="tx1">
                    <a:lumMod val="75000"/>
                    <a:lumOff val="25000"/>
                  </a:schemeClr>
                </a:solidFill>
                <a:ea typeface="微软雅黑" panose="020B0503020204020204" pitchFamily="34" charset="-122"/>
              </a:rPr>
              <a:t>寄存器中的栈顶指针指向返回地址</a:t>
            </a:r>
            <a:r>
              <a:rPr lang="zh-CN" altLang="en-US" sz="2400" dirty="0">
                <a:solidFill>
                  <a:srgbClr val="0050A3"/>
                </a:solidFill>
                <a:ea typeface="微软雅黑" panose="020B0503020204020204" pitchFamily="34" charset="-122"/>
              </a:rPr>
              <a:t>在内存高地址方向的相邻位置。</a:t>
            </a:r>
            <a:r>
              <a:rPr lang="zh-CN" altLang="en-US" sz="2400" b="1" dirty="0">
                <a:solidFill>
                  <a:schemeClr val="tx1">
                    <a:lumMod val="75000"/>
                    <a:lumOff val="25000"/>
                  </a:schemeClr>
                </a:solidFill>
                <a:ea typeface="微软雅黑" panose="020B0503020204020204" pitchFamily="34" charset="-122"/>
              </a:rPr>
              <a:t>可见，通过</a:t>
            </a:r>
            <a:r>
              <a:rPr lang="en-US" altLang="zh-CN" sz="2400" b="1" dirty="0" err="1">
                <a:solidFill>
                  <a:schemeClr val="tx1">
                    <a:lumMod val="75000"/>
                    <a:lumOff val="25000"/>
                  </a:schemeClr>
                </a:solidFill>
                <a:ea typeface="微软雅黑" panose="020B0503020204020204" pitchFamily="34" charset="-122"/>
              </a:rPr>
              <a:t>esp</a:t>
            </a:r>
            <a:r>
              <a:rPr lang="zh-CN" altLang="en-US" sz="2400" b="1" dirty="0">
                <a:solidFill>
                  <a:schemeClr val="tx1">
                    <a:lumMod val="75000"/>
                    <a:lumOff val="25000"/>
                  </a:schemeClr>
                </a:solidFill>
                <a:ea typeface="微软雅黑" panose="020B0503020204020204" pitchFamily="34" charset="-122"/>
              </a:rPr>
              <a:t>寄存器，可以准确定位返回地址所在的位置。 </a:t>
            </a:r>
          </a:p>
        </p:txBody>
      </p:sp>
      <p:sp>
        <p:nvSpPr>
          <p:cNvPr id="25" name="矩形 24">
            <a:extLst>
              <a:ext uri="{FF2B5EF4-FFF2-40B4-BE49-F238E27FC236}">
                <a16:creationId xmlns:a16="http://schemas.microsoft.com/office/drawing/2014/main" xmlns="" id="{CBA60E18-AC42-4D93-96EC-31E66D22E5ED}"/>
              </a:ext>
            </a:extLst>
          </p:cNvPr>
          <p:cNvSpPr/>
          <p:nvPr/>
        </p:nvSpPr>
        <p:spPr>
          <a:xfrm>
            <a:off x="1820863" y="3491624"/>
            <a:ext cx="9217024" cy="583108"/>
          </a:xfrm>
          <a:prstGeom prst="rect">
            <a:avLst/>
          </a:prstGeom>
        </p:spPr>
        <p:txBody>
          <a:bodyPr wrap="square">
            <a:spAutoFit/>
          </a:bodyPr>
          <a:lstStyle/>
          <a:p>
            <a:pPr algn="just">
              <a:lnSpc>
                <a:spcPct val="150000"/>
              </a:lnSpc>
            </a:pPr>
            <a:r>
              <a:rPr lang="zh-CN" altLang="en-US" sz="2400" dirty="0">
                <a:solidFill>
                  <a:schemeClr val="tx1">
                    <a:lumMod val="75000"/>
                    <a:lumOff val="25000"/>
                  </a:schemeClr>
                </a:solidFill>
                <a:latin typeface="+mn-lt"/>
                <a:ea typeface="+mn-ea"/>
              </a:rPr>
              <a:t>利用这种特性，可以实现对</a:t>
            </a:r>
            <a:r>
              <a:rPr lang="en-US" altLang="zh-CN" sz="2400" dirty="0">
                <a:solidFill>
                  <a:schemeClr val="tx1">
                    <a:lumMod val="75000"/>
                    <a:lumOff val="25000"/>
                  </a:schemeClr>
                </a:solidFill>
                <a:latin typeface="+mn-lt"/>
                <a:ea typeface="+mn-ea"/>
              </a:rPr>
              <a:t>shellcode</a:t>
            </a:r>
            <a:r>
              <a:rPr lang="zh-CN" altLang="en-US" sz="2400" dirty="0">
                <a:solidFill>
                  <a:schemeClr val="tx1">
                    <a:lumMod val="75000"/>
                    <a:lumOff val="25000"/>
                  </a:schemeClr>
                </a:solidFill>
                <a:latin typeface="+mn-lt"/>
                <a:ea typeface="+mn-ea"/>
              </a:rPr>
              <a:t>的动态定位，具体步骤如下：</a:t>
            </a:r>
          </a:p>
        </p:txBody>
      </p:sp>
      <p:sp>
        <p:nvSpPr>
          <p:cNvPr id="9" name="íṡľíḍè-Rectangle 17">
            <a:extLst>
              <a:ext uri="{FF2B5EF4-FFF2-40B4-BE49-F238E27FC236}">
                <a16:creationId xmlns:a16="http://schemas.microsoft.com/office/drawing/2014/main" xmlns="" id="{238BEAD5-E507-4216-84BA-3B9C3B14956E}"/>
              </a:ext>
            </a:extLst>
          </p:cNvPr>
          <p:cNvSpPr/>
          <p:nvPr/>
        </p:nvSpPr>
        <p:spPr>
          <a:xfrm>
            <a:off x="1496827" y="4300627"/>
            <a:ext cx="10045116" cy="161995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50A3"/>
                </a:solidFill>
                <a:latin typeface="Arial"/>
                <a:ea typeface="微软雅黑"/>
              </a:rPr>
              <a:t>第一步，找到内存中任意一个汇编指令</a:t>
            </a:r>
            <a:r>
              <a:rPr lang="en-US" altLang="zh-CN" sz="2400" kern="0" dirty="0" err="1">
                <a:solidFill>
                  <a:srgbClr val="0050A3"/>
                </a:solidFill>
                <a:latin typeface="Arial"/>
                <a:ea typeface="微软雅黑"/>
              </a:rPr>
              <a:t>jmp</a:t>
            </a:r>
            <a:r>
              <a:rPr lang="en-US" altLang="zh-CN" sz="2400" kern="0" dirty="0">
                <a:solidFill>
                  <a:srgbClr val="0050A3"/>
                </a:solidFill>
                <a:latin typeface="Arial"/>
                <a:ea typeface="微软雅黑"/>
              </a:rPr>
              <a:t> </a:t>
            </a:r>
            <a:r>
              <a:rPr lang="en-US" altLang="zh-CN" sz="2400" kern="0" dirty="0" err="1">
                <a:solidFill>
                  <a:srgbClr val="0050A3"/>
                </a:solidFill>
                <a:latin typeface="Arial"/>
                <a:ea typeface="微软雅黑"/>
              </a:rPr>
              <a:t>esp</a:t>
            </a:r>
            <a:r>
              <a:rPr lang="zh-CN" altLang="en-US" sz="2400" kern="0" dirty="0">
                <a:solidFill>
                  <a:schemeClr val="tx1">
                    <a:lumMod val="75000"/>
                    <a:lumOff val="25000"/>
                  </a:schemeClr>
                </a:solidFill>
                <a:latin typeface="Arial"/>
                <a:ea typeface="微软雅黑"/>
              </a:rPr>
              <a:t>，这条指令执行后可跳转到</a:t>
            </a:r>
            <a:r>
              <a:rPr lang="en-US" altLang="zh-CN" sz="2400" kern="0" dirty="0" err="1">
                <a:solidFill>
                  <a:schemeClr val="tx1">
                    <a:lumMod val="75000"/>
                    <a:lumOff val="25000"/>
                  </a:schemeClr>
                </a:solidFill>
                <a:latin typeface="Arial"/>
                <a:ea typeface="微软雅黑"/>
              </a:rPr>
              <a:t>esp</a:t>
            </a:r>
            <a:r>
              <a:rPr lang="zh-CN" altLang="en-US" sz="2400" kern="0" dirty="0">
                <a:solidFill>
                  <a:schemeClr val="tx1">
                    <a:lumMod val="75000"/>
                    <a:lumOff val="25000"/>
                  </a:schemeClr>
                </a:solidFill>
                <a:latin typeface="Arial"/>
                <a:ea typeface="微软雅黑"/>
              </a:rPr>
              <a:t>寄存器保存的地址，下面准备在溢出后</a:t>
            </a:r>
            <a:r>
              <a:rPr lang="zh-CN" altLang="en-US" sz="2400" kern="0" dirty="0">
                <a:solidFill>
                  <a:srgbClr val="0050A3"/>
                </a:solidFill>
                <a:latin typeface="Arial"/>
                <a:ea typeface="微软雅黑"/>
              </a:rPr>
              <a:t>将这条指令的地址覆盖返回地址。</a:t>
            </a:r>
          </a:p>
        </p:txBody>
      </p:sp>
    </p:spTree>
    <p:extLst>
      <p:ext uri="{BB962C8B-B14F-4D97-AF65-F5344CB8AC3E}">
        <p14:creationId xmlns:p14="http://schemas.microsoft.com/office/powerpoint/2010/main" val="20887262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5"/>
                                        </p:tgtEl>
                                        <p:attrNameLst>
                                          <p:attrName>style.visibility</p:attrName>
                                        </p:attrNameLst>
                                      </p:cBhvr>
                                      <p:to>
                                        <p:strVal val="visible"/>
                                      </p:to>
                                    </p:set>
                                    <p:animEffect transition="in" filter="wipe(left)">
                                      <p:cBhvr>
                                        <p:cTn id="11" dur="500"/>
                                        <p:tgtEl>
                                          <p:spTgt spid="25"/>
                                        </p:tgtEl>
                                      </p:cBhvr>
                                    </p:animEffect>
                                  </p:childTnLst>
                                </p:cTn>
                              </p:par>
                              <p:par>
                                <p:cTn id="12" presetID="2" presetClass="entr" presetSubtype="2" decel="60000" fill="hold" grpId="0" nodeType="withEffect">
                                  <p:stCondLst>
                                    <p:cond delay="0"/>
                                  </p:stCondLst>
                                  <p:childTnLst>
                                    <p:set>
                                      <p:cBhvr>
                                        <p:cTn id="13" dur="1" fill="hold">
                                          <p:stCondLst>
                                            <p:cond delay="0"/>
                                          </p:stCondLst>
                                        </p:cTn>
                                        <p:tgtEl>
                                          <p:spTgt spid="9"/>
                                        </p:tgtEl>
                                        <p:attrNameLst>
                                          <p:attrName>style.visibility</p:attrName>
                                        </p:attrNameLst>
                                      </p:cBhvr>
                                      <p:to>
                                        <p:strVal val="visible"/>
                                      </p:to>
                                    </p:set>
                                    <p:anim calcmode="lin" valueType="num">
                                      <p:cBhvr additive="base">
                                        <p:cTn id="14" dur="500" fill="hold"/>
                                        <p:tgtEl>
                                          <p:spTgt spid="9"/>
                                        </p:tgtEl>
                                        <p:attrNameLst>
                                          <p:attrName>ppt_x</p:attrName>
                                        </p:attrNameLst>
                                      </p:cBhvr>
                                      <p:tavLst>
                                        <p:tav tm="0">
                                          <p:val>
                                            <p:strVal val="1+#ppt_w/2"/>
                                          </p:val>
                                        </p:tav>
                                        <p:tav tm="100000">
                                          <p:val>
                                            <p:strVal val="#ppt_x"/>
                                          </p:val>
                                        </p:tav>
                                      </p:tavLst>
                                    </p:anim>
                                    <p:anim calcmode="lin" valueType="num">
                                      <p:cBhvr additive="base">
                                        <p:cTn id="1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p:bldP spid="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146002" y="1020515"/>
            <a:ext cx="10755981" cy="4468018"/>
            <a:chOff x="1263230" y="1989440"/>
            <a:chExt cx="10332290" cy="3250217"/>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250217"/>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384164"/>
              <a:ext cx="9505056" cy="873168"/>
            </a:xfrm>
            <a:prstGeom prst="rect">
              <a:avLst/>
            </a:prstGeom>
          </p:spPr>
          <p:txBody>
            <a:bodyPr wrap="square">
              <a:spAutoFit/>
            </a:bodyPr>
            <a:lstStyle/>
            <a:p>
              <a:pPr algn="just">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第二步，设计</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好缓冲区溢出漏洞利用程序中的</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输入数据</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，使缓冲区溢出后，前面的填充内容为任意数据，紧接着</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覆盖返回地址的是</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指令的地址</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，再接着覆盖</a:t>
              </a:r>
              <a:r>
                <a:rPr lang="zh-CN" altLang="en-US" sz="2400" b="1"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与返回地址相邻的高地址位置</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并写入</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a:t>
              </a:r>
            </a:p>
          </p:txBody>
        </p:sp>
        <p:sp>
          <p:nvSpPr>
            <p:cNvPr id="6" name="矩形 5">
              <a:extLst>
                <a:ext uri="{FF2B5EF4-FFF2-40B4-BE49-F238E27FC236}">
                  <a16:creationId xmlns:a16="http://schemas.microsoft.com/office/drawing/2014/main" xmlns="" id="{809E256B-2D85-4291-8F74-7281F7E6F601}"/>
                </a:ext>
              </a:extLst>
            </p:cNvPr>
            <p:cNvSpPr/>
            <p:nvPr/>
          </p:nvSpPr>
          <p:spPr>
            <a:xfrm>
              <a:off x="1676847" y="3458980"/>
              <a:ext cx="9505056" cy="1219574"/>
            </a:xfrm>
            <a:prstGeom prst="rect">
              <a:avLst/>
            </a:prstGeom>
          </p:spPr>
          <p:txBody>
            <a:bodyPr wrap="square">
              <a:spAutoFit/>
            </a:bodyPr>
            <a:lstStyle/>
            <a:p>
              <a:pPr algn="just">
                <a:spcBef>
                  <a:spcPts val="0"/>
                </a:spcBef>
                <a:spcAft>
                  <a:spcPts val="0"/>
                </a:spcAft>
              </a:pP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第三步</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，函数调用完成后函数返回，</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根据返回地址中指向的</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指令的地址去执行</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jmp</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b="1"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，即跳转到</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寄存器中保存的地址，而函数返回后</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中保存的地址是与返回地址相邻的高地址位置，在这个位置保存的是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代码，则</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代码被执行。</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57497" y="4587979"/>
            <a:ext cx="2232248" cy="2232248"/>
          </a:xfrm>
          <a:prstGeom prst="rect">
            <a:avLst/>
          </a:prstGeom>
        </p:spPr>
      </p:pic>
    </p:spTree>
    <p:extLst>
      <p:ext uri="{BB962C8B-B14F-4D97-AF65-F5344CB8AC3E}">
        <p14:creationId xmlns:p14="http://schemas.microsoft.com/office/powerpoint/2010/main" val="12082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xmlns="" id="{E0D7DF31-F968-4DDC-87DD-6E0B5A43E38B}"/>
              </a:ext>
            </a:extLst>
          </p:cNvPr>
          <p:cNvSpPr/>
          <p:nvPr/>
        </p:nvSpPr>
        <p:spPr>
          <a:xfrm>
            <a:off x="1526733" y="1456085"/>
            <a:ext cx="9655169" cy="1584176"/>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chemeClr val="tx1">
                    <a:lumMod val="75000"/>
                    <a:lumOff val="25000"/>
                  </a:schemeClr>
                </a:solidFill>
                <a:ea typeface="微软雅黑" panose="020B0503020204020204" pitchFamily="34" charset="-122"/>
              </a:rPr>
              <a:t>上述方法</a:t>
            </a:r>
            <a:r>
              <a:rPr lang="zh-CN" altLang="en-US" sz="2800" dirty="0">
                <a:solidFill>
                  <a:srgbClr val="0050A3"/>
                </a:solidFill>
                <a:ea typeface="微软雅黑" panose="020B0503020204020204" pitchFamily="34" charset="-122"/>
              </a:rPr>
              <a:t>使用</a:t>
            </a:r>
            <a:r>
              <a:rPr lang="en-US" altLang="zh-CN" sz="2800" dirty="0" err="1">
                <a:solidFill>
                  <a:srgbClr val="0050A3"/>
                </a:solidFill>
                <a:ea typeface="微软雅黑" panose="020B0503020204020204" pitchFamily="34" charset="-122"/>
              </a:rPr>
              <a:t>jmp</a:t>
            </a:r>
            <a:r>
              <a:rPr lang="en-US" altLang="zh-CN" sz="2800" dirty="0">
                <a:solidFill>
                  <a:srgbClr val="0050A3"/>
                </a:solidFill>
                <a:ea typeface="微软雅黑" panose="020B0503020204020204" pitchFamily="34" charset="-122"/>
              </a:rPr>
              <a:t> </a:t>
            </a:r>
            <a:r>
              <a:rPr lang="en-US" altLang="zh-CN" sz="2800" dirty="0" err="1">
                <a:solidFill>
                  <a:srgbClr val="0050A3"/>
                </a:solidFill>
                <a:ea typeface="微软雅黑" panose="020B0503020204020204" pitchFamily="34" charset="-122"/>
              </a:rPr>
              <a:t>esp</a:t>
            </a:r>
            <a:r>
              <a:rPr lang="zh-CN" altLang="en-US" sz="2800" dirty="0">
                <a:solidFill>
                  <a:srgbClr val="0050A3"/>
                </a:solidFill>
                <a:ea typeface="微软雅黑" panose="020B0503020204020204" pitchFamily="34" charset="-122"/>
              </a:rPr>
              <a:t>指令做为跳板</a:t>
            </a:r>
            <a:r>
              <a:rPr lang="zh-CN" altLang="en-US" sz="2800" dirty="0">
                <a:solidFill>
                  <a:schemeClr val="tx1">
                    <a:lumMod val="75000"/>
                    <a:lumOff val="25000"/>
                  </a:schemeClr>
                </a:solidFill>
                <a:ea typeface="微软雅黑" panose="020B0503020204020204" pitchFamily="34" charset="-122"/>
              </a:rPr>
              <a:t>，实现了在栈帧动态分配的情况下，可以自动跳回</a:t>
            </a:r>
            <a:r>
              <a:rPr lang="en-US" altLang="zh-CN" sz="2800" dirty="0">
                <a:solidFill>
                  <a:schemeClr val="tx1">
                    <a:lumMod val="75000"/>
                    <a:lumOff val="25000"/>
                  </a:schemeClr>
                </a:solidFill>
                <a:ea typeface="微软雅黑" panose="020B0503020204020204" pitchFamily="34" charset="-122"/>
              </a:rPr>
              <a:t>shellcode</a:t>
            </a:r>
            <a:r>
              <a:rPr lang="zh-CN" altLang="en-US" sz="2800" dirty="0">
                <a:solidFill>
                  <a:schemeClr val="tx1">
                    <a:lumMod val="75000"/>
                    <a:lumOff val="25000"/>
                  </a:schemeClr>
                </a:solidFill>
                <a:ea typeface="微软雅黑" panose="020B0503020204020204" pitchFamily="34" charset="-122"/>
              </a:rPr>
              <a:t>的地址并执行。</a:t>
            </a:r>
          </a:p>
        </p:txBody>
      </p:sp>
      <p:sp>
        <p:nvSpPr>
          <p:cNvPr id="9" name="íṡľíḍè-Rectangle 17">
            <a:extLst>
              <a:ext uri="{FF2B5EF4-FFF2-40B4-BE49-F238E27FC236}">
                <a16:creationId xmlns:a16="http://schemas.microsoft.com/office/drawing/2014/main" xmlns="" id="{238BEAD5-E507-4216-84BA-3B9C3B14956E}"/>
              </a:ext>
            </a:extLst>
          </p:cNvPr>
          <p:cNvSpPr/>
          <p:nvPr/>
        </p:nvSpPr>
        <p:spPr>
          <a:xfrm>
            <a:off x="1526733" y="3616325"/>
            <a:ext cx="9655168" cy="187220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800" kern="0" dirty="0">
                <a:solidFill>
                  <a:schemeClr val="tx1">
                    <a:lumMod val="75000"/>
                    <a:lumOff val="25000"/>
                  </a:schemeClr>
                </a:solidFill>
                <a:latin typeface="+mn-lt"/>
                <a:ea typeface="+mn-ea"/>
              </a:rPr>
              <a:t>对于查找</a:t>
            </a:r>
            <a:r>
              <a:rPr lang="en-US" altLang="zh-CN" sz="2800" kern="0" dirty="0" err="1">
                <a:solidFill>
                  <a:schemeClr val="tx1">
                    <a:lumMod val="75000"/>
                    <a:lumOff val="25000"/>
                  </a:schemeClr>
                </a:solidFill>
                <a:latin typeface="+mn-lt"/>
                <a:ea typeface="+mn-ea"/>
              </a:rPr>
              <a:t>jmp</a:t>
            </a:r>
            <a:r>
              <a:rPr lang="en-US" altLang="zh-CN" sz="2800" kern="0" dirty="0">
                <a:solidFill>
                  <a:schemeClr val="tx1">
                    <a:lumMod val="75000"/>
                    <a:lumOff val="25000"/>
                  </a:schemeClr>
                </a:solidFill>
                <a:latin typeface="+mn-lt"/>
                <a:ea typeface="+mn-ea"/>
              </a:rPr>
              <a:t> </a:t>
            </a:r>
            <a:r>
              <a:rPr lang="en-US" altLang="zh-CN" sz="2800" kern="0" dirty="0" err="1">
                <a:solidFill>
                  <a:schemeClr val="tx1">
                    <a:lumMod val="75000"/>
                    <a:lumOff val="25000"/>
                  </a:schemeClr>
                </a:solidFill>
                <a:latin typeface="+mn-lt"/>
                <a:ea typeface="+mn-ea"/>
              </a:rPr>
              <a:t>esp</a:t>
            </a:r>
            <a:r>
              <a:rPr lang="zh-CN" altLang="en-US" sz="2800" kern="0" dirty="0">
                <a:solidFill>
                  <a:schemeClr val="tx1">
                    <a:lumMod val="75000"/>
                    <a:lumOff val="25000"/>
                  </a:schemeClr>
                </a:solidFill>
                <a:latin typeface="+mn-lt"/>
                <a:ea typeface="+mn-ea"/>
              </a:rPr>
              <a:t>的指令地址，可以在系统常用的</a:t>
            </a:r>
            <a:r>
              <a:rPr lang="en-US" altLang="zh-CN" sz="2800" kern="0" dirty="0">
                <a:solidFill>
                  <a:schemeClr val="tx1">
                    <a:lumMod val="75000"/>
                    <a:lumOff val="25000"/>
                  </a:schemeClr>
                </a:solidFill>
                <a:latin typeface="+mn-lt"/>
                <a:ea typeface="+mn-ea"/>
              </a:rPr>
              <a:t>user32.dll</a:t>
            </a:r>
            <a:r>
              <a:rPr lang="zh-CN" altLang="en-US" sz="2800" kern="0" dirty="0">
                <a:solidFill>
                  <a:schemeClr val="tx1">
                    <a:lumMod val="75000"/>
                    <a:lumOff val="25000"/>
                  </a:schemeClr>
                </a:solidFill>
                <a:latin typeface="+mn-lt"/>
                <a:ea typeface="+mn-ea"/>
              </a:rPr>
              <a:t>等动态链接库，或者其他被所有程序都加载的模块中查找，这些动态链接库或者模块加载的基地址始终是固定的。</a:t>
            </a:r>
          </a:p>
        </p:txBody>
      </p:sp>
    </p:spTree>
    <p:extLst>
      <p:ext uri="{BB962C8B-B14F-4D97-AF65-F5344CB8AC3E}">
        <p14:creationId xmlns:p14="http://schemas.microsoft.com/office/powerpoint/2010/main" val="11414468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par>
                                <p:cTn id="8" presetID="2" presetClass="entr" presetSubtype="2" decel="6000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 calcmode="lin" valueType="num">
                                      <p:cBhvr additive="base">
                                        <p:cTn id="10" dur="500" fill="hold"/>
                                        <p:tgtEl>
                                          <p:spTgt spid="9"/>
                                        </p:tgtEl>
                                        <p:attrNameLst>
                                          <p:attrName>ppt_x</p:attrName>
                                        </p:attrNameLst>
                                      </p:cBhvr>
                                      <p:tavLst>
                                        <p:tav tm="0">
                                          <p:val>
                                            <p:strVal val="1+#ppt_w/2"/>
                                          </p:val>
                                        </p:tav>
                                        <p:tav tm="100000">
                                          <p:val>
                                            <p:strVal val="#ppt_x"/>
                                          </p:val>
                                        </p:tav>
                                      </p:tavLst>
                                    </p:anim>
                                    <p:anim calcmode="lin" valueType="num">
                                      <p:cBhvr additive="base">
                                        <p:cTn id="11"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矩形: 圆角 23">
            <a:extLst>
              <a:ext uri="{FF2B5EF4-FFF2-40B4-BE49-F238E27FC236}">
                <a16:creationId xmlns:a16="http://schemas.microsoft.com/office/drawing/2014/main" xmlns="" id="{E0D7DF31-F968-4DDC-87DD-6E0B5A43E38B}"/>
              </a:ext>
            </a:extLst>
          </p:cNvPr>
          <p:cNvSpPr/>
          <p:nvPr/>
        </p:nvSpPr>
        <p:spPr>
          <a:xfrm>
            <a:off x="2769811" y="939460"/>
            <a:ext cx="6854507" cy="603590"/>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ea typeface="微软雅黑" panose="020B0503020204020204" pitchFamily="34" charset="-122"/>
              </a:rPr>
              <a:t>以</a:t>
            </a:r>
            <a:r>
              <a:rPr lang="en-US" altLang="zh-CN" sz="2000" dirty="0" err="1">
                <a:solidFill>
                  <a:schemeClr val="tx1">
                    <a:lumMod val="75000"/>
                    <a:lumOff val="25000"/>
                  </a:schemeClr>
                </a:solidFill>
                <a:ea typeface="微软雅黑" panose="020B0503020204020204" pitchFamily="34" charset="-122"/>
              </a:rPr>
              <a:t>jmp</a:t>
            </a:r>
            <a:r>
              <a:rPr lang="en-US" altLang="zh-CN" sz="2000" dirty="0">
                <a:solidFill>
                  <a:schemeClr val="tx1">
                    <a:lumMod val="75000"/>
                    <a:lumOff val="25000"/>
                  </a:schemeClr>
                </a:solidFill>
                <a:ea typeface="微软雅黑" panose="020B0503020204020204" pitchFamily="34" charset="-122"/>
              </a:rPr>
              <a:t> </a:t>
            </a:r>
            <a:r>
              <a:rPr lang="en-US" altLang="zh-CN" sz="2000" dirty="0" err="1">
                <a:solidFill>
                  <a:schemeClr val="tx1">
                    <a:lumMod val="75000"/>
                    <a:lumOff val="25000"/>
                  </a:schemeClr>
                </a:solidFill>
                <a:ea typeface="微软雅黑" panose="020B0503020204020204" pitchFamily="34" charset="-122"/>
              </a:rPr>
              <a:t>esp</a:t>
            </a:r>
            <a:r>
              <a:rPr lang="zh-CN" altLang="en-US" sz="2000" dirty="0">
                <a:solidFill>
                  <a:schemeClr val="tx1">
                    <a:lumMod val="75000"/>
                    <a:lumOff val="25000"/>
                  </a:schemeClr>
                </a:solidFill>
                <a:ea typeface="微软雅黑" panose="020B0503020204020204" pitchFamily="34" charset="-122"/>
              </a:rPr>
              <a:t>做为跳板定位</a:t>
            </a:r>
            <a:r>
              <a:rPr lang="en-US" altLang="zh-CN" sz="2000" dirty="0">
                <a:solidFill>
                  <a:schemeClr val="tx1">
                    <a:lumMod val="75000"/>
                    <a:lumOff val="25000"/>
                  </a:schemeClr>
                </a:solidFill>
                <a:ea typeface="微软雅黑" panose="020B0503020204020204" pitchFamily="34" charset="-122"/>
              </a:rPr>
              <a:t>shellcode</a:t>
            </a:r>
            <a:r>
              <a:rPr lang="zh-CN" altLang="en-US" sz="2000" dirty="0">
                <a:solidFill>
                  <a:schemeClr val="tx1">
                    <a:lumMod val="75000"/>
                    <a:lumOff val="25000"/>
                  </a:schemeClr>
                </a:solidFill>
                <a:ea typeface="微软雅黑" panose="020B0503020204020204" pitchFamily="34" charset="-122"/>
              </a:rPr>
              <a:t>的内存地址示意图见下图。</a:t>
            </a:r>
          </a:p>
        </p:txBody>
      </p:sp>
      <p:grpSp>
        <p:nvGrpSpPr>
          <p:cNvPr id="65" name="组合 64">
            <a:extLst>
              <a:ext uri="{FF2B5EF4-FFF2-40B4-BE49-F238E27FC236}">
                <a16:creationId xmlns:a16="http://schemas.microsoft.com/office/drawing/2014/main" xmlns="" id="{049A29FD-44F8-4175-8805-02E2ADF69195}"/>
              </a:ext>
            </a:extLst>
          </p:cNvPr>
          <p:cNvGrpSpPr/>
          <p:nvPr/>
        </p:nvGrpSpPr>
        <p:grpSpPr>
          <a:xfrm>
            <a:off x="2344400" y="1836420"/>
            <a:ext cx="7904500" cy="4674118"/>
            <a:chOff x="2344400" y="1836420"/>
            <a:chExt cx="7904500" cy="4674118"/>
          </a:xfrm>
        </p:grpSpPr>
        <p:sp>
          <p:nvSpPr>
            <p:cNvPr id="3" name="矩形 2">
              <a:extLst>
                <a:ext uri="{FF2B5EF4-FFF2-40B4-BE49-F238E27FC236}">
                  <a16:creationId xmlns:a16="http://schemas.microsoft.com/office/drawing/2014/main" xmlns="" id="{9E04AC81-EE32-4118-A9B2-B91DEB92BF6D}"/>
                </a:ext>
              </a:extLst>
            </p:cNvPr>
            <p:cNvSpPr/>
            <p:nvPr/>
          </p:nvSpPr>
          <p:spPr>
            <a:xfrm>
              <a:off x="2369820" y="183642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10">
              <a:extLst>
                <a:ext uri="{FF2B5EF4-FFF2-40B4-BE49-F238E27FC236}">
                  <a16:creationId xmlns:a16="http://schemas.microsoft.com/office/drawing/2014/main" xmlns="" id="{7DF23B2F-BBC7-4B5F-857F-5E33320EF79B}"/>
                </a:ext>
              </a:extLst>
            </p:cNvPr>
            <p:cNvSpPr/>
            <p:nvPr/>
          </p:nvSpPr>
          <p:spPr>
            <a:xfrm>
              <a:off x="2369820" y="22631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a:extLst>
                <a:ext uri="{FF2B5EF4-FFF2-40B4-BE49-F238E27FC236}">
                  <a16:creationId xmlns:a16="http://schemas.microsoft.com/office/drawing/2014/main" xmlns="" id="{15B17D9F-2B56-4C4F-84D3-D9C369949AA6}"/>
                </a:ext>
              </a:extLst>
            </p:cNvPr>
            <p:cNvSpPr/>
            <p:nvPr/>
          </p:nvSpPr>
          <p:spPr>
            <a:xfrm>
              <a:off x="2369820" y="26822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矩形 12">
              <a:extLst>
                <a:ext uri="{FF2B5EF4-FFF2-40B4-BE49-F238E27FC236}">
                  <a16:creationId xmlns:a16="http://schemas.microsoft.com/office/drawing/2014/main" xmlns="" id="{D7B6A5F9-0706-4027-9F0D-88AC67A6B1A0}"/>
                </a:ext>
              </a:extLst>
            </p:cNvPr>
            <p:cNvSpPr/>
            <p:nvPr/>
          </p:nvSpPr>
          <p:spPr>
            <a:xfrm>
              <a:off x="2369820" y="31013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a:extLst>
                <a:ext uri="{FF2B5EF4-FFF2-40B4-BE49-F238E27FC236}">
                  <a16:creationId xmlns:a16="http://schemas.microsoft.com/office/drawing/2014/main" xmlns="" id="{9C36856D-C6AB-4BD2-B31F-669C3AAB1B1C}"/>
                </a:ext>
              </a:extLst>
            </p:cNvPr>
            <p:cNvSpPr/>
            <p:nvPr/>
          </p:nvSpPr>
          <p:spPr>
            <a:xfrm>
              <a:off x="2369820" y="35204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矩形 14">
              <a:extLst>
                <a:ext uri="{FF2B5EF4-FFF2-40B4-BE49-F238E27FC236}">
                  <a16:creationId xmlns:a16="http://schemas.microsoft.com/office/drawing/2014/main" xmlns="" id="{6B74B895-3ABF-454F-A8DC-77F5AC5714F3}"/>
                </a:ext>
              </a:extLst>
            </p:cNvPr>
            <p:cNvSpPr/>
            <p:nvPr/>
          </p:nvSpPr>
          <p:spPr>
            <a:xfrm>
              <a:off x="2369820" y="39395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矩形 15">
              <a:extLst>
                <a:ext uri="{FF2B5EF4-FFF2-40B4-BE49-F238E27FC236}">
                  <a16:creationId xmlns:a16="http://schemas.microsoft.com/office/drawing/2014/main" xmlns="" id="{363EF100-383A-4EA9-A7A0-FBDE79A07CFA}"/>
                </a:ext>
              </a:extLst>
            </p:cNvPr>
            <p:cNvSpPr/>
            <p:nvPr/>
          </p:nvSpPr>
          <p:spPr>
            <a:xfrm>
              <a:off x="2369820" y="43586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矩形 16">
              <a:extLst>
                <a:ext uri="{FF2B5EF4-FFF2-40B4-BE49-F238E27FC236}">
                  <a16:creationId xmlns:a16="http://schemas.microsoft.com/office/drawing/2014/main" xmlns="" id="{4DAD5B42-506D-46B8-BD79-10A58A118926}"/>
                </a:ext>
              </a:extLst>
            </p:cNvPr>
            <p:cNvSpPr/>
            <p:nvPr/>
          </p:nvSpPr>
          <p:spPr>
            <a:xfrm>
              <a:off x="2369820" y="47777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a:extLst>
                <a:ext uri="{FF2B5EF4-FFF2-40B4-BE49-F238E27FC236}">
                  <a16:creationId xmlns:a16="http://schemas.microsoft.com/office/drawing/2014/main" xmlns="" id="{DADEFAEB-3520-4D1F-8A91-5B129CD93512}"/>
                </a:ext>
              </a:extLst>
            </p:cNvPr>
            <p:cNvSpPr/>
            <p:nvPr/>
          </p:nvSpPr>
          <p:spPr>
            <a:xfrm>
              <a:off x="2369820" y="51968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矩形 18">
              <a:extLst>
                <a:ext uri="{FF2B5EF4-FFF2-40B4-BE49-F238E27FC236}">
                  <a16:creationId xmlns:a16="http://schemas.microsoft.com/office/drawing/2014/main" xmlns="" id="{F8507691-1B49-45E2-8DBD-EE87154FDF5B}"/>
                </a:ext>
              </a:extLst>
            </p:cNvPr>
            <p:cNvSpPr/>
            <p:nvPr/>
          </p:nvSpPr>
          <p:spPr>
            <a:xfrm>
              <a:off x="2369820" y="56159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矩形 19">
              <a:extLst>
                <a:ext uri="{FF2B5EF4-FFF2-40B4-BE49-F238E27FC236}">
                  <a16:creationId xmlns:a16="http://schemas.microsoft.com/office/drawing/2014/main" xmlns="" id="{EB179B95-A5C1-4780-89B3-A6888AB7AD2A}"/>
                </a:ext>
              </a:extLst>
            </p:cNvPr>
            <p:cNvSpPr/>
            <p:nvPr/>
          </p:nvSpPr>
          <p:spPr>
            <a:xfrm>
              <a:off x="5951220" y="183642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矩形 20">
              <a:extLst>
                <a:ext uri="{FF2B5EF4-FFF2-40B4-BE49-F238E27FC236}">
                  <a16:creationId xmlns:a16="http://schemas.microsoft.com/office/drawing/2014/main" xmlns="" id="{0E44503B-03E4-4827-B301-1C1CA01B7935}"/>
                </a:ext>
              </a:extLst>
            </p:cNvPr>
            <p:cNvSpPr/>
            <p:nvPr/>
          </p:nvSpPr>
          <p:spPr>
            <a:xfrm>
              <a:off x="5951220" y="22631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矩形 21">
              <a:extLst>
                <a:ext uri="{FF2B5EF4-FFF2-40B4-BE49-F238E27FC236}">
                  <a16:creationId xmlns:a16="http://schemas.microsoft.com/office/drawing/2014/main" xmlns="" id="{A6EBAE01-B803-4083-9092-41F34A3CC163}"/>
                </a:ext>
              </a:extLst>
            </p:cNvPr>
            <p:cNvSpPr/>
            <p:nvPr/>
          </p:nvSpPr>
          <p:spPr>
            <a:xfrm>
              <a:off x="5951220" y="26822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矩形 22">
              <a:extLst>
                <a:ext uri="{FF2B5EF4-FFF2-40B4-BE49-F238E27FC236}">
                  <a16:creationId xmlns:a16="http://schemas.microsoft.com/office/drawing/2014/main" xmlns="" id="{447975AE-6C81-4012-9DEB-A3A10FDAE537}"/>
                </a:ext>
              </a:extLst>
            </p:cNvPr>
            <p:cNvSpPr/>
            <p:nvPr/>
          </p:nvSpPr>
          <p:spPr>
            <a:xfrm>
              <a:off x="5951220" y="31013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矩形 24">
              <a:extLst>
                <a:ext uri="{FF2B5EF4-FFF2-40B4-BE49-F238E27FC236}">
                  <a16:creationId xmlns:a16="http://schemas.microsoft.com/office/drawing/2014/main" xmlns="" id="{61DA299A-C0B7-492F-9C00-CEAA7650DFE6}"/>
                </a:ext>
              </a:extLst>
            </p:cNvPr>
            <p:cNvSpPr/>
            <p:nvPr/>
          </p:nvSpPr>
          <p:spPr>
            <a:xfrm>
              <a:off x="5951220" y="35204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xmlns="" id="{2221D303-42EF-488B-A750-A1C695386587}"/>
                </a:ext>
              </a:extLst>
            </p:cNvPr>
            <p:cNvSpPr/>
            <p:nvPr/>
          </p:nvSpPr>
          <p:spPr>
            <a:xfrm>
              <a:off x="5951220" y="39395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矩形 26">
              <a:extLst>
                <a:ext uri="{FF2B5EF4-FFF2-40B4-BE49-F238E27FC236}">
                  <a16:creationId xmlns:a16="http://schemas.microsoft.com/office/drawing/2014/main" xmlns="" id="{9BF068CF-D007-4A42-873F-6447734CD907}"/>
                </a:ext>
              </a:extLst>
            </p:cNvPr>
            <p:cNvSpPr/>
            <p:nvPr/>
          </p:nvSpPr>
          <p:spPr>
            <a:xfrm>
              <a:off x="5951220" y="43586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矩形 27">
              <a:extLst>
                <a:ext uri="{FF2B5EF4-FFF2-40B4-BE49-F238E27FC236}">
                  <a16:creationId xmlns:a16="http://schemas.microsoft.com/office/drawing/2014/main" xmlns="" id="{F8463EF3-9B0A-497C-A8FC-5BCCE9D4B7EA}"/>
                </a:ext>
              </a:extLst>
            </p:cNvPr>
            <p:cNvSpPr/>
            <p:nvPr/>
          </p:nvSpPr>
          <p:spPr>
            <a:xfrm>
              <a:off x="5951220" y="47777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xmlns="" id="{AA9911AF-34EB-4A7D-903E-48A923BAFCE7}"/>
                </a:ext>
              </a:extLst>
            </p:cNvPr>
            <p:cNvSpPr/>
            <p:nvPr/>
          </p:nvSpPr>
          <p:spPr>
            <a:xfrm>
              <a:off x="5951220" y="51968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矩形 33">
              <a:extLst>
                <a:ext uri="{FF2B5EF4-FFF2-40B4-BE49-F238E27FC236}">
                  <a16:creationId xmlns:a16="http://schemas.microsoft.com/office/drawing/2014/main" xmlns="" id="{9AD78131-DA6A-4432-A3D9-B3FFB1A6C65F}"/>
                </a:ext>
              </a:extLst>
            </p:cNvPr>
            <p:cNvSpPr/>
            <p:nvPr/>
          </p:nvSpPr>
          <p:spPr>
            <a:xfrm>
              <a:off x="5951220" y="5615940"/>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矩形 34">
              <a:extLst>
                <a:ext uri="{FF2B5EF4-FFF2-40B4-BE49-F238E27FC236}">
                  <a16:creationId xmlns:a16="http://schemas.microsoft.com/office/drawing/2014/main" xmlns="" id="{F2213B36-C0C1-449F-AFCA-EB685B6A18F8}"/>
                </a:ext>
              </a:extLst>
            </p:cNvPr>
            <p:cNvSpPr/>
            <p:nvPr/>
          </p:nvSpPr>
          <p:spPr>
            <a:xfrm>
              <a:off x="8084820" y="2611744"/>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矩形 35">
              <a:extLst>
                <a:ext uri="{FF2B5EF4-FFF2-40B4-BE49-F238E27FC236}">
                  <a16:creationId xmlns:a16="http://schemas.microsoft.com/office/drawing/2014/main" xmlns="" id="{D7ADA59E-6B17-4EB5-81F0-732EC21118F9}"/>
                </a:ext>
              </a:extLst>
            </p:cNvPr>
            <p:cNvSpPr/>
            <p:nvPr/>
          </p:nvSpPr>
          <p:spPr>
            <a:xfrm>
              <a:off x="8084820" y="3030844"/>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矩形 36">
              <a:extLst>
                <a:ext uri="{FF2B5EF4-FFF2-40B4-BE49-F238E27FC236}">
                  <a16:creationId xmlns:a16="http://schemas.microsoft.com/office/drawing/2014/main" xmlns="" id="{DCBF7C70-6A8B-4374-8BB6-2FAAF4E84398}"/>
                </a:ext>
              </a:extLst>
            </p:cNvPr>
            <p:cNvSpPr/>
            <p:nvPr/>
          </p:nvSpPr>
          <p:spPr>
            <a:xfrm>
              <a:off x="8084820" y="3449944"/>
              <a:ext cx="1600200" cy="41910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8" name="矩形 37">
              <a:extLst>
                <a:ext uri="{FF2B5EF4-FFF2-40B4-BE49-F238E27FC236}">
                  <a16:creationId xmlns:a16="http://schemas.microsoft.com/office/drawing/2014/main" xmlns="" id="{F771BBC1-2EA2-449E-A169-B72907054E24}"/>
                </a:ext>
              </a:extLst>
            </p:cNvPr>
            <p:cNvSpPr/>
            <p:nvPr/>
          </p:nvSpPr>
          <p:spPr>
            <a:xfrm>
              <a:off x="8515350" y="4435253"/>
              <a:ext cx="647700" cy="32131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5" name="直接箭头连接符 4">
              <a:extLst>
                <a:ext uri="{FF2B5EF4-FFF2-40B4-BE49-F238E27FC236}">
                  <a16:creationId xmlns:a16="http://schemas.microsoft.com/office/drawing/2014/main" xmlns="" id="{769DE5BB-BF15-4B1F-AC16-B16957ABEAD8}"/>
                </a:ext>
              </a:extLst>
            </p:cNvPr>
            <p:cNvCxnSpPr/>
            <p:nvPr/>
          </p:nvCxnSpPr>
          <p:spPr>
            <a:xfrm flipV="1">
              <a:off x="7558870" y="3230869"/>
              <a:ext cx="525950" cy="858531"/>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6" name="任意多边形: 形状 5">
              <a:extLst>
                <a:ext uri="{FF2B5EF4-FFF2-40B4-BE49-F238E27FC236}">
                  <a16:creationId xmlns:a16="http://schemas.microsoft.com/office/drawing/2014/main" xmlns="" id="{2870CCB3-0602-45B2-94F0-47D47E9D49F8}"/>
                </a:ext>
              </a:extLst>
            </p:cNvPr>
            <p:cNvSpPr/>
            <p:nvPr/>
          </p:nvSpPr>
          <p:spPr>
            <a:xfrm flipV="1">
              <a:off x="9163050" y="3230869"/>
              <a:ext cx="1085850" cy="1371898"/>
            </a:xfrm>
            <a:custGeom>
              <a:avLst/>
              <a:gdLst>
                <a:gd name="connsiteX0" fmla="*/ 520700 w 1085850"/>
                <a:gd name="connsiteY0" fmla="*/ 977900 h 977900"/>
                <a:gd name="connsiteX1" fmla="*/ 1085850 w 1085850"/>
                <a:gd name="connsiteY1" fmla="*/ 977900 h 977900"/>
                <a:gd name="connsiteX2" fmla="*/ 1085850 w 1085850"/>
                <a:gd name="connsiteY2" fmla="*/ 0 h 977900"/>
                <a:gd name="connsiteX3" fmla="*/ 0 w 1085850"/>
                <a:gd name="connsiteY3" fmla="*/ 0 h 977900"/>
              </a:gdLst>
              <a:ahLst/>
              <a:cxnLst>
                <a:cxn ang="0">
                  <a:pos x="connsiteX0" y="connsiteY0"/>
                </a:cxn>
                <a:cxn ang="0">
                  <a:pos x="connsiteX1" y="connsiteY1"/>
                </a:cxn>
                <a:cxn ang="0">
                  <a:pos x="connsiteX2" y="connsiteY2"/>
                </a:cxn>
                <a:cxn ang="0">
                  <a:pos x="connsiteX3" y="connsiteY3"/>
                </a:cxn>
              </a:cxnLst>
              <a:rect l="l" t="t" r="r" b="b"/>
              <a:pathLst>
                <a:path w="1085850" h="977900">
                  <a:moveTo>
                    <a:pt x="520700" y="977900"/>
                  </a:moveTo>
                  <a:lnTo>
                    <a:pt x="1085850" y="977900"/>
                  </a:lnTo>
                  <a:lnTo>
                    <a:pt x="1085850" y="0"/>
                  </a:lnTo>
                  <a:lnTo>
                    <a:pt x="0" y="0"/>
                  </a:lnTo>
                </a:path>
              </a:pathLst>
            </a:custGeom>
            <a:noFill/>
            <a:ln>
              <a:solidFill>
                <a:schemeClr val="tx1"/>
              </a:solidFill>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8" name="直接箭头连接符 7">
              <a:extLst>
                <a:ext uri="{FF2B5EF4-FFF2-40B4-BE49-F238E27FC236}">
                  <a16:creationId xmlns:a16="http://schemas.microsoft.com/office/drawing/2014/main" xmlns="" id="{C46A6F8C-70AD-4776-9E75-37FDE2CCEB97}"/>
                </a:ext>
              </a:extLst>
            </p:cNvPr>
            <p:cNvCxnSpPr/>
            <p:nvPr/>
          </p:nvCxnSpPr>
          <p:spPr>
            <a:xfrm flipH="1">
              <a:off x="7607300" y="4585113"/>
              <a:ext cx="908050" cy="0"/>
            </a:xfrm>
            <a:prstGeom prst="straightConnector1">
              <a:avLst/>
            </a:prstGeom>
            <a:ln w="1905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xmlns="" id="{B875EA35-1E28-49E9-8BEE-F4BD4B3FD7F1}"/>
                </a:ext>
              </a:extLst>
            </p:cNvPr>
            <p:cNvSpPr txBox="1"/>
            <p:nvPr/>
          </p:nvSpPr>
          <p:spPr>
            <a:xfrm>
              <a:off x="2936522" y="2661981"/>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41" name="文本框 40">
              <a:extLst>
                <a:ext uri="{FF2B5EF4-FFF2-40B4-BE49-F238E27FC236}">
                  <a16:creationId xmlns:a16="http://schemas.microsoft.com/office/drawing/2014/main" xmlns="" id="{263EABEA-6683-4770-916C-07A7D08A88B8}"/>
                </a:ext>
              </a:extLst>
            </p:cNvPr>
            <p:cNvSpPr txBox="1"/>
            <p:nvPr/>
          </p:nvSpPr>
          <p:spPr>
            <a:xfrm>
              <a:off x="2779932" y="5244790"/>
              <a:ext cx="697627" cy="338554"/>
            </a:xfrm>
            <a:prstGeom prst="rect">
              <a:avLst/>
            </a:prstGeom>
            <a:noFill/>
          </p:spPr>
          <p:txBody>
            <a:bodyPr wrap="none" rtlCol="0">
              <a:spAutoFit/>
            </a:bodyPr>
            <a:lstStyle/>
            <a:p>
              <a:pPr algn="ctr"/>
              <a:r>
                <a:rPr lang="zh-CN" altLang="en-US" sz="1600" dirty="0">
                  <a:latin typeface="+mn-lt"/>
                  <a:ea typeface="+mn-ea"/>
                </a:rPr>
                <a:t>实参</a:t>
              </a:r>
              <a:r>
                <a:rPr lang="en-US" altLang="zh-CN" sz="1600" dirty="0">
                  <a:latin typeface="+mn-lt"/>
                  <a:ea typeface="+mn-ea"/>
                </a:rPr>
                <a:t>n</a:t>
              </a:r>
              <a:endParaRPr lang="zh-CN" altLang="en-US" sz="1600" dirty="0">
                <a:latin typeface="+mn-lt"/>
                <a:ea typeface="+mn-ea"/>
              </a:endParaRPr>
            </a:p>
          </p:txBody>
        </p:sp>
        <p:sp>
          <p:nvSpPr>
            <p:cNvPr id="42" name="文本框 41">
              <a:extLst>
                <a:ext uri="{FF2B5EF4-FFF2-40B4-BE49-F238E27FC236}">
                  <a16:creationId xmlns:a16="http://schemas.microsoft.com/office/drawing/2014/main" xmlns="" id="{0590F725-AEF9-40FB-8F4F-37368070406B}"/>
                </a:ext>
              </a:extLst>
            </p:cNvPr>
            <p:cNvSpPr txBox="1"/>
            <p:nvPr/>
          </p:nvSpPr>
          <p:spPr>
            <a:xfrm>
              <a:off x="2921481" y="4755494"/>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43" name="文本框 42">
              <a:extLst>
                <a:ext uri="{FF2B5EF4-FFF2-40B4-BE49-F238E27FC236}">
                  <a16:creationId xmlns:a16="http://schemas.microsoft.com/office/drawing/2014/main" xmlns="" id="{D07A9180-DC2F-4CCB-BAFC-325E6A0AC5A7}"/>
                </a:ext>
              </a:extLst>
            </p:cNvPr>
            <p:cNvSpPr txBox="1"/>
            <p:nvPr/>
          </p:nvSpPr>
          <p:spPr>
            <a:xfrm>
              <a:off x="2821104" y="4435475"/>
              <a:ext cx="697627" cy="338554"/>
            </a:xfrm>
            <a:prstGeom prst="rect">
              <a:avLst/>
            </a:prstGeom>
            <a:noFill/>
          </p:spPr>
          <p:txBody>
            <a:bodyPr wrap="none" rtlCol="0">
              <a:spAutoFit/>
            </a:bodyPr>
            <a:lstStyle/>
            <a:p>
              <a:pPr algn="ctr"/>
              <a:r>
                <a:rPr lang="zh-CN" altLang="en-US" sz="1600" dirty="0">
                  <a:latin typeface="+mn-lt"/>
                  <a:ea typeface="+mn-ea"/>
                </a:rPr>
                <a:t>实参</a:t>
              </a:r>
              <a:r>
                <a:rPr lang="en-US" altLang="zh-CN" sz="1600" dirty="0">
                  <a:latin typeface="+mn-lt"/>
                  <a:ea typeface="+mn-ea"/>
                </a:rPr>
                <a:t>1</a:t>
              </a:r>
              <a:endParaRPr lang="zh-CN" altLang="en-US" sz="1600" dirty="0">
                <a:latin typeface="+mn-lt"/>
                <a:ea typeface="+mn-ea"/>
              </a:endParaRPr>
            </a:p>
          </p:txBody>
        </p:sp>
        <p:sp>
          <p:nvSpPr>
            <p:cNvPr id="44" name="文本框 43">
              <a:extLst>
                <a:ext uri="{FF2B5EF4-FFF2-40B4-BE49-F238E27FC236}">
                  <a16:creationId xmlns:a16="http://schemas.microsoft.com/office/drawing/2014/main" xmlns="" id="{155BBD3A-65A6-4D2E-8887-D694F2495ABF}"/>
                </a:ext>
              </a:extLst>
            </p:cNvPr>
            <p:cNvSpPr txBox="1"/>
            <p:nvPr/>
          </p:nvSpPr>
          <p:spPr>
            <a:xfrm>
              <a:off x="2625828" y="4008705"/>
              <a:ext cx="1005403" cy="338554"/>
            </a:xfrm>
            <a:prstGeom prst="rect">
              <a:avLst/>
            </a:prstGeom>
            <a:noFill/>
          </p:spPr>
          <p:txBody>
            <a:bodyPr wrap="none" rtlCol="0">
              <a:spAutoFit/>
            </a:bodyPr>
            <a:lstStyle/>
            <a:p>
              <a:pPr algn="ctr"/>
              <a:r>
                <a:rPr lang="zh-CN" altLang="en-US" sz="1600" dirty="0">
                  <a:latin typeface="+mn-lt"/>
                  <a:ea typeface="+mn-ea"/>
                </a:rPr>
                <a:t>返回地址</a:t>
              </a:r>
            </a:p>
          </p:txBody>
        </p:sp>
        <p:sp>
          <p:nvSpPr>
            <p:cNvPr id="45" name="文本框 44">
              <a:extLst>
                <a:ext uri="{FF2B5EF4-FFF2-40B4-BE49-F238E27FC236}">
                  <a16:creationId xmlns:a16="http://schemas.microsoft.com/office/drawing/2014/main" xmlns="" id="{2B035EC0-7DCA-4126-B5AC-C1E7888E319B}"/>
                </a:ext>
              </a:extLst>
            </p:cNvPr>
            <p:cNvSpPr txBox="1"/>
            <p:nvPr/>
          </p:nvSpPr>
          <p:spPr>
            <a:xfrm>
              <a:off x="2344400" y="3578225"/>
              <a:ext cx="1620957" cy="338554"/>
            </a:xfrm>
            <a:prstGeom prst="rect">
              <a:avLst/>
            </a:prstGeom>
            <a:noFill/>
          </p:spPr>
          <p:txBody>
            <a:bodyPr wrap="none" rtlCol="0">
              <a:spAutoFit/>
            </a:bodyPr>
            <a:lstStyle/>
            <a:p>
              <a:pPr algn="ctr"/>
              <a:r>
                <a:rPr lang="zh-CN" altLang="en-US" sz="1600" dirty="0">
                  <a:latin typeface="+mn-lt"/>
                  <a:ea typeface="+mn-ea"/>
                </a:rPr>
                <a:t>前一个栈帧指针</a:t>
              </a:r>
            </a:p>
          </p:txBody>
        </p:sp>
        <p:sp>
          <p:nvSpPr>
            <p:cNvPr id="46" name="文本框 45">
              <a:extLst>
                <a:ext uri="{FF2B5EF4-FFF2-40B4-BE49-F238E27FC236}">
                  <a16:creationId xmlns:a16="http://schemas.microsoft.com/office/drawing/2014/main" xmlns="" id="{E532810F-F4DC-40D3-9E12-04DC0EA8F48C}"/>
                </a:ext>
              </a:extLst>
            </p:cNvPr>
            <p:cNvSpPr txBox="1"/>
            <p:nvPr/>
          </p:nvSpPr>
          <p:spPr>
            <a:xfrm>
              <a:off x="2615920" y="3171087"/>
              <a:ext cx="1107997" cy="338554"/>
            </a:xfrm>
            <a:prstGeom prst="rect">
              <a:avLst/>
            </a:prstGeom>
            <a:noFill/>
          </p:spPr>
          <p:txBody>
            <a:bodyPr wrap="none" rtlCol="0">
              <a:spAutoFit/>
            </a:bodyPr>
            <a:lstStyle/>
            <a:p>
              <a:pPr algn="ctr"/>
              <a:r>
                <a:rPr lang="zh-CN" altLang="en-US" sz="1600" dirty="0">
                  <a:latin typeface="+mn-lt"/>
                  <a:ea typeface="+mn-ea"/>
                </a:rPr>
                <a:t>局部变量</a:t>
              </a:r>
              <a:r>
                <a:rPr lang="en-US" altLang="zh-CN" sz="1600" dirty="0">
                  <a:latin typeface="+mn-lt"/>
                  <a:ea typeface="+mn-ea"/>
                </a:rPr>
                <a:t>1</a:t>
              </a:r>
              <a:endParaRPr lang="zh-CN" altLang="en-US" sz="1600" dirty="0">
                <a:latin typeface="+mn-lt"/>
                <a:ea typeface="+mn-ea"/>
              </a:endParaRPr>
            </a:p>
          </p:txBody>
        </p:sp>
        <p:sp>
          <p:nvSpPr>
            <p:cNvPr id="47" name="文本框 46">
              <a:extLst>
                <a:ext uri="{FF2B5EF4-FFF2-40B4-BE49-F238E27FC236}">
                  <a16:creationId xmlns:a16="http://schemas.microsoft.com/office/drawing/2014/main" xmlns="" id="{EEEE23F8-BCED-4FF6-A862-3A4E6AEDCA74}"/>
                </a:ext>
              </a:extLst>
            </p:cNvPr>
            <p:cNvSpPr txBox="1"/>
            <p:nvPr/>
          </p:nvSpPr>
          <p:spPr>
            <a:xfrm>
              <a:off x="2895132" y="5656863"/>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48" name="文本框 47">
              <a:extLst>
                <a:ext uri="{FF2B5EF4-FFF2-40B4-BE49-F238E27FC236}">
                  <a16:creationId xmlns:a16="http://schemas.microsoft.com/office/drawing/2014/main" xmlns="" id="{7D3178DE-BBD4-45F8-A1CD-4C54A8CA13FB}"/>
                </a:ext>
              </a:extLst>
            </p:cNvPr>
            <p:cNvSpPr txBox="1"/>
            <p:nvPr/>
          </p:nvSpPr>
          <p:spPr>
            <a:xfrm>
              <a:off x="2615921" y="2273939"/>
              <a:ext cx="1107997" cy="338554"/>
            </a:xfrm>
            <a:prstGeom prst="rect">
              <a:avLst/>
            </a:prstGeom>
            <a:noFill/>
          </p:spPr>
          <p:txBody>
            <a:bodyPr wrap="none" rtlCol="0">
              <a:spAutoFit/>
            </a:bodyPr>
            <a:lstStyle/>
            <a:p>
              <a:pPr algn="ctr"/>
              <a:r>
                <a:rPr lang="zh-CN" altLang="en-US" sz="1600" dirty="0">
                  <a:latin typeface="+mn-lt"/>
                  <a:ea typeface="+mn-ea"/>
                </a:rPr>
                <a:t>局部变量</a:t>
              </a:r>
              <a:r>
                <a:rPr lang="en-US" altLang="zh-CN" sz="1600" dirty="0">
                  <a:latin typeface="+mn-lt"/>
                  <a:ea typeface="+mn-ea"/>
                </a:rPr>
                <a:t>n</a:t>
              </a:r>
              <a:endParaRPr lang="zh-CN" altLang="en-US" sz="1600" dirty="0">
                <a:latin typeface="+mn-lt"/>
                <a:ea typeface="+mn-ea"/>
              </a:endParaRPr>
            </a:p>
          </p:txBody>
        </p:sp>
        <p:sp>
          <p:nvSpPr>
            <p:cNvPr id="49" name="文本框 48">
              <a:extLst>
                <a:ext uri="{FF2B5EF4-FFF2-40B4-BE49-F238E27FC236}">
                  <a16:creationId xmlns:a16="http://schemas.microsoft.com/office/drawing/2014/main" xmlns="" id="{B76D4B79-C73D-43F0-9408-B93F907A1C0D}"/>
                </a:ext>
              </a:extLst>
            </p:cNvPr>
            <p:cNvSpPr txBox="1"/>
            <p:nvPr/>
          </p:nvSpPr>
          <p:spPr>
            <a:xfrm>
              <a:off x="6517923" y="1844040"/>
              <a:ext cx="466794" cy="338554"/>
            </a:xfrm>
            <a:prstGeom prst="rect">
              <a:avLst/>
            </a:prstGeom>
            <a:noFill/>
          </p:spPr>
          <p:txBody>
            <a:bodyPr wrap="none" rtlCol="0">
              <a:spAutoFit/>
            </a:bodyPr>
            <a:lstStyle/>
            <a:p>
              <a:pPr algn="ctr"/>
              <a:r>
                <a:rPr lang="en-US" altLang="zh-CN" sz="1600" dirty="0"/>
                <a:t>……</a:t>
              </a:r>
              <a:endParaRPr lang="zh-CN" altLang="en-US" sz="1600" dirty="0"/>
            </a:p>
          </p:txBody>
        </p:sp>
        <p:sp>
          <p:nvSpPr>
            <p:cNvPr id="50" name="文本框 49">
              <a:extLst>
                <a:ext uri="{FF2B5EF4-FFF2-40B4-BE49-F238E27FC236}">
                  <a16:creationId xmlns:a16="http://schemas.microsoft.com/office/drawing/2014/main" xmlns="" id="{945668E6-C2BB-4E1C-8B6F-98A8D52462FC}"/>
                </a:ext>
              </a:extLst>
            </p:cNvPr>
            <p:cNvSpPr txBox="1"/>
            <p:nvPr/>
          </p:nvSpPr>
          <p:spPr>
            <a:xfrm>
              <a:off x="6237402" y="4407571"/>
              <a:ext cx="995785" cy="338554"/>
            </a:xfrm>
            <a:prstGeom prst="rect">
              <a:avLst/>
            </a:prstGeom>
            <a:noFill/>
          </p:spPr>
          <p:txBody>
            <a:bodyPr wrap="none" rtlCol="0">
              <a:spAutoFit/>
            </a:bodyPr>
            <a:lstStyle/>
            <a:p>
              <a:pPr algn="ctr"/>
              <a:r>
                <a:rPr lang="en-US" altLang="zh-CN" sz="1600" dirty="0">
                  <a:latin typeface="+mn-lt"/>
                  <a:ea typeface="+mn-ea"/>
                </a:rPr>
                <a:t>Shellcode</a:t>
              </a:r>
              <a:endParaRPr lang="zh-CN" altLang="en-US" sz="1600" dirty="0">
                <a:latin typeface="+mn-lt"/>
                <a:ea typeface="+mn-ea"/>
              </a:endParaRPr>
            </a:p>
          </p:txBody>
        </p:sp>
        <p:sp>
          <p:nvSpPr>
            <p:cNvPr id="51" name="文本框 50">
              <a:extLst>
                <a:ext uri="{FF2B5EF4-FFF2-40B4-BE49-F238E27FC236}">
                  <a16:creationId xmlns:a16="http://schemas.microsoft.com/office/drawing/2014/main" xmlns="" id="{97715588-3CD3-4C18-9585-72613F88CE36}"/>
                </a:ext>
              </a:extLst>
            </p:cNvPr>
            <p:cNvSpPr txBox="1"/>
            <p:nvPr/>
          </p:nvSpPr>
          <p:spPr>
            <a:xfrm>
              <a:off x="6237402" y="4774029"/>
              <a:ext cx="995785" cy="338554"/>
            </a:xfrm>
            <a:prstGeom prst="rect">
              <a:avLst/>
            </a:prstGeom>
            <a:noFill/>
          </p:spPr>
          <p:txBody>
            <a:bodyPr wrap="none" rtlCol="0">
              <a:spAutoFit/>
            </a:bodyPr>
            <a:lstStyle/>
            <a:p>
              <a:pPr algn="ctr"/>
              <a:r>
                <a:rPr lang="en-US" altLang="zh-CN" sz="1600" dirty="0">
                  <a:latin typeface="+mj-lt"/>
                </a:rPr>
                <a:t>Shellcode</a:t>
              </a:r>
              <a:endParaRPr lang="zh-CN" altLang="en-US" sz="1600" dirty="0">
                <a:latin typeface="+mj-lt"/>
              </a:endParaRPr>
            </a:p>
          </p:txBody>
        </p:sp>
        <p:sp>
          <p:nvSpPr>
            <p:cNvPr id="52" name="文本框 51">
              <a:extLst>
                <a:ext uri="{FF2B5EF4-FFF2-40B4-BE49-F238E27FC236}">
                  <a16:creationId xmlns:a16="http://schemas.microsoft.com/office/drawing/2014/main" xmlns="" id="{BC9CAFE5-FC9D-4488-8F2B-7FA66C666758}"/>
                </a:ext>
              </a:extLst>
            </p:cNvPr>
            <p:cNvSpPr txBox="1"/>
            <p:nvPr/>
          </p:nvSpPr>
          <p:spPr>
            <a:xfrm>
              <a:off x="6237401" y="5246284"/>
              <a:ext cx="995786" cy="338554"/>
            </a:xfrm>
            <a:prstGeom prst="rect">
              <a:avLst/>
            </a:prstGeom>
            <a:noFill/>
          </p:spPr>
          <p:txBody>
            <a:bodyPr wrap="none" rtlCol="0">
              <a:spAutoFit/>
            </a:bodyPr>
            <a:lstStyle/>
            <a:p>
              <a:pPr algn="ctr"/>
              <a:r>
                <a:rPr lang="en-US" altLang="zh-CN" sz="1600" dirty="0">
                  <a:latin typeface="+mj-lt"/>
                </a:rPr>
                <a:t>Shellcode</a:t>
              </a:r>
              <a:endParaRPr lang="zh-CN" altLang="en-US" sz="1600" dirty="0">
                <a:latin typeface="+mj-lt"/>
              </a:endParaRPr>
            </a:p>
          </p:txBody>
        </p:sp>
        <p:sp>
          <p:nvSpPr>
            <p:cNvPr id="53" name="文本框 52">
              <a:extLst>
                <a:ext uri="{FF2B5EF4-FFF2-40B4-BE49-F238E27FC236}">
                  <a16:creationId xmlns:a16="http://schemas.microsoft.com/office/drawing/2014/main" xmlns="" id="{48056021-828D-4551-B604-A528068E9B1D}"/>
                </a:ext>
              </a:extLst>
            </p:cNvPr>
            <p:cNvSpPr txBox="1"/>
            <p:nvPr/>
          </p:nvSpPr>
          <p:spPr>
            <a:xfrm>
              <a:off x="5832534" y="4004953"/>
              <a:ext cx="1826142" cy="338554"/>
            </a:xfrm>
            <a:prstGeom prst="rect">
              <a:avLst/>
            </a:prstGeom>
            <a:noFill/>
          </p:spPr>
          <p:txBody>
            <a:bodyPr wrap="none" rtlCol="0">
              <a:spAutoFit/>
            </a:bodyPr>
            <a:lstStyle/>
            <a:p>
              <a:pPr algn="ctr"/>
              <a:r>
                <a:rPr lang="zh-CN" altLang="en-US" sz="1600" dirty="0">
                  <a:latin typeface="+mn-lt"/>
                  <a:ea typeface="+mn-ea"/>
                </a:rPr>
                <a:t>覆盖后的返回地址</a:t>
              </a:r>
            </a:p>
          </p:txBody>
        </p:sp>
        <p:sp>
          <p:nvSpPr>
            <p:cNvPr id="54" name="文本框 53">
              <a:extLst>
                <a:ext uri="{FF2B5EF4-FFF2-40B4-BE49-F238E27FC236}">
                  <a16:creationId xmlns:a16="http://schemas.microsoft.com/office/drawing/2014/main" xmlns="" id="{5E431AA7-51FD-4975-885F-9518EB2966A0}"/>
                </a:ext>
              </a:extLst>
            </p:cNvPr>
            <p:cNvSpPr txBox="1"/>
            <p:nvPr/>
          </p:nvSpPr>
          <p:spPr>
            <a:xfrm>
              <a:off x="6418870" y="2313305"/>
              <a:ext cx="593432" cy="338554"/>
            </a:xfrm>
            <a:prstGeom prst="rect">
              <a:avLst/>
            </a:prstGeom>
            <a:noFill/>
          </p:spPr>
          <p:txBody>
            <a:bodyPr wrap="none" rtlCol="0">
              <a:spAutoFit/>
            </a:bodyPr>
            <a:lstStyle/>
            <a:p>
              <a:pPr algn="ctr"/>
              <a:r>
                <a:rPr lang="en-US" altLang="zh-CN" sz="1600" dirty="0">
                  <a:latin typeface="+mn-lt"/>
                  <a:ea typeface="+mn-ea"/>
                </a:rPr>
                <a:t>NOP</a:t>
              </a:r>
              <a:endParaRPr lang="zh-CN" altLang="en-US" sz="1600" dirty="0">
                <a:latin typeface="+mn-lt"/>
                <a:ea typeface="+mn-ea"/>
              </a:endParaRPr>
            </a:p>
          </p:txBody>
        </p:sp>
        <p:sp>
          <p:nvSpPr>
            <p:cNvPr id="55" name="文本框 54">
              <a:extLst>
                <a:ext uri="{FF2B5EF4-FFF2-40B4-BE49-F238E27FC236}">
                  <a16:creationId xmlns:a16="http://schemas.microsoft.com/office/drawing/2014/main" xmlns="" id="{CFE74ABE-FE42-4FB5-B2DA-C78A54E85943}"/>
                </a:ext>
              </a:extLst>
            </p:cNvPr>
            <p:cNvSpPr txBox="1"/>
            <p:nvPr/>
          </p:nvSpPr>
          <p:spPr>
            <a:xfrm>
              <a:off x="6418871" y="2719963"/>
              <a:ext cx="593432" cy="338554"/>
            </a:xfrm>
            <a:prstGeom prst="rect">
              <a:avLst/>
            </a:prstGeom>
            <a:noFill/>
          </p:spPr>
          <p:txBody>
            <a:bodyPr wrap="none" rtlCol="0">
              <a:spAutoFit/>
            </a:bodyPr>
            <a:lstStyle/>
            <a:p>
              <a:pPr algn="ctr"/>
              <a:r>
                <a:rPr lang="en-US" altLang="zh-CN" sz="1600" dirty="0">
                  <a:latin typeface="+mj-lt"/>
                </a:rPr>
                <a:t>NOP</a:t>
              </a:r>
              <a:endParaRPr lang="zh-CN" altLang="en-US" sz="1600" dirty="0">
                <a:latin typeface="+mj-lt"/>
              </a:endParaRPr>
            </a:p>
          </p:txBody>
        </p:sp>
        <p:sp>
          <p:nvSpPr>
            <p:cNvPr id="56" name="文本框 55">
              <a:extLst>
                <a:ext uri="{FF2B5EF4-FFF2-40B4-BE49-F238E27FC236}">
                  <a16:creationId xmlns:a16="http://schemas.microsoft.com/office/drawing/2014/main" xmlns="" id="{473E047D-E0C8-40CD-BDC9-C9E11D37ABCC}"/>
                </a:ext>
              </a:extLst>
            </p:cNvPr>
            <p:cNvSpPr txBox="1"/>
            <p:nvPr/>
          </p:nvSpPr>
          <p:spPr>
            <a:xfrm>
              <a:off x="6418870" y="3168551"/>
              <a:ext cx="593432" cy="338554"/>
            </a:xfrm>
            <a:prstGeom prst="rect">
              <a:avLst/>
            </a:prstGeom>
            <a:noFill/>
          </p:spPr>
          <p:txBody>
            <a:bodyPr wrap="none" rtlCol="0">
              <a:spAutoFit/>
            </a:bodyPr>
            <a:lstStyle/>
            <a:p>
              <a:pPr algn="ctr"/>
              <a:r>
                <a:rPr lang="en-US" altLang="zh-CN" sz="1600" dirty="0">
                  <a:latin typeface="+mj-lt"/>
                </a:rPr>
                <a:t>NOP</a:t>
              </a:r>
              <a:endParaRPr lang="zh-CN" altLang="en-US" sz="1600" dirty="0">
                <a:latin typeface="+mj-lt"/>
              </a:endParaRPr>
            </a:p>
          </p:txBody>
        </p:sp>
        <p:sp>
          <p:nvSpPr>
            <p:cNvPr id="57" name="文本框 56">
              <a:extLst>
                <a:ext uri="{FF2B5EF4-FFF2-40B4-BE49-F238E27FC236}">
                  <a16:creationId xmlns:a16="http://schemas.microsoft.com/office/drawing/2014/main" xmlns="" id="{EAF90F9D-A3FA-4EBB-AE42-585AB9B4023F}"/>
                </a:ext>
              </a:extLst>
            </p:cNvPr>
            <p:cNvSpPr txBox="1"/>
            <p:nvPr/>
          </p:nvSpPr>
          <p:spPr>
            <a:xfrm>
              <a:off x="6418872" y="3578225"/>
              <a:ext cx="593432" cy="338554"/>
            </a:xfrm>
            <a:prstGeom prst="rect">
              <a:avLst/>
            </a:prstGeom>
            <a:noFill/>
          </p:spPr>
          <p:txBody>
            <a:bodyPr wrap="none" rtlCol="0">
              <a:spAutoFit/>
            </a:bodyPr>
            <a:lstStyle/>
            <a:p>
              <a:pPr algn="ctr"/>
              <a:r>
                <a:rPr lang="en-US" altLang="zh-CN" sz="1600" dirty="0">
                  <a:latin typeface="+mj-lt"/>
                </a:rPr>
                <a:t>NOP</a:t>
              </a:r>
              <a:endParaRPr lang="zh-CN" altLang="en-US" sz="1600" dirty="0">
                <a:latin typeface="+mj-lt"/>
              </a:endParaRPr>
            </a:p>
          </p:txBody>
        </p:sp>
        <p:sp>
          <p:nvSpPr>
            <p:cNvPr id="58" name="文本框 57">
              <a:extLst>
                <a:ext uri="{FF2B5EF4-FFF2-40B4-BE49-F238E27FC236}">
                  <a16:creationId xmlns:a16="http://schemas.microsoft.com/office/drawing/2014/main" xmlns="" id="{365C4F9A-73D4-4C8B-B871-DB803A4F51B2}"/>
                </a:ext>
              </a:extLst>
            </p:cNvPr>
            <p:cNvSpPr txBox="1"/>
            <p:nvPr/>
          </p:nvSpPr>
          <p:spPr>
            <a:xfrm>
              <a:off x="8609810" y="4389434"/>
              <a:ext cx="458780" cy="338554"/>
            </a:xfrm>
            <a:prstGeom prst="rect">
              <a:avLst/>
            </a:prstGeom>
            <a:noFill/>
          </p:spPr>
          <p:txBody>
            <a:bodyPr wrap="none" rtlCol="0">
              <a:spAutoFit/>
            </a:bodyPr>
            <a:lstStyle/>
            <a:p>
              <a:pPr algn="ctr"/>
              <a:r>
                <a:rPr lang="en-US" altLang="zh-CN" sz="1600" dirty="0" err="1">
                  <a:latin typeface="+mn-lt"/>
                  <a:ea typeface="+mn-ea"/>
                </a:rPr>
                <a:t>esp</a:t>
              </a:r>
              <a:endParaRPr lang="zh-CN" altLang="en-US" sz="1600" dirty="0">
                <a:latin typeface="+mn-lt"/>
                <a:ea typeface="+mn-ea"/>
              </a:endParaRPr>
            </a:p>
          </p:txBody>
        </p:sp>
        <p:sp>
          <p:nvSpPr>
            <p:cNvPr id="59" name="文本框 58">
              <a:extLst>
                <a:ext uri="{FF2B5EF4-FFF2-40B4-BE49-F238E27FC236}">
                  <a16:creationId xmlns:a16="http://schemas.microsoft.com/office/drawing/2014/main" xmlns="" id="{A046D4CB-19E1-4810-9084-7FBFFFFA8E19}"/>
                </a:ext>
              </a:extLst>
            </p:cNvPr>
            <p:cNvSpPr txBox="1"/>
            <p:nvPr/>
          </p:nvSpPr>
          <p:spPr>
            <a:xfrm>
              <a:off x="8541684" y="2592694"/>
              <a:ext cx="595035" cy="338554"/>
            </a:xfrm>
            <a:prstGeom prst="rect">
              <a:avLst/>
            </a:prstGeom>
            <a:noFill/>
          </p:spPr>
          <p:txBody>
            <a:bodyPr wrap="none" rtlCol="0">
              <a:spAutoFit/>
            </a:bodyPr>
            <a:lstStyle/>
            <a:p>
              <a:pPr algn="ctr"/>
              <a:r>
                <a:rPr lang="en-US" altLang="zh-CN" sz="1600" dirty="0">
                  <a:latin typeface="+mn-lt"/>
                  <a:ea typeface="+mn-ea"/>
                </a:rPr>
                <a:t>……</a:t>
              </a:r>
              <a:endParaRPr lang="zh-CN" altLang="en-US" sz="1600" dirty="0">
                <a:latin typeface="+mn-lt"/>
                <a:ea typeface="+mn-ea"/>
              </a:endParaRPr>
            </a:p>
          </p:txBody>
        </p:sp>
        <p:sp>
          <p:nvSpPr>
            <p:cNvPr id="60" name="文本框 59">
              <a:extLst>
                <a:ext uri="{FF2B5EF4-FFF2-40B4-BE49-F238E27FC236}">
                  <a16:creationId xmlns:a16="http://schemas.microsoft.com/office/drawing/2014/main" xmlns="" id="{011C4D15-29A6-4503-AABF-3954F97E9E17}"/>
                </a:ext>
              </a:extLst>
            </p:cNvPr>
            <p:cNvSpPr txBox="1"/>
            <p:nvPr/>
          </p:nvSpPr>
          <p:spPr>
            <a:xfrm>
              <a:off x="8412644" y="3039367"/>
              <a:ext cx="853119" cy="338554"/>
            </a:xfrm>
            <a:prstGeom prst="rect">
              <a:avLst/>
            </a:prstGeom>
            <a:noFill/>
          </p:spPr>
          <p:txBody>
            <a:bodyPr wrap="none" rtlCol="0">
              <a:spAutoFit/>
            </a:bodyPr>
            <a:lstStyle/>
            <a:p>
              <a:pPr algn="ctr"/>
              <a:r>
                <a:rPr lang="en-US" altLang="zh-CN" sz="1600" dirty="0" err="1">
                  <a:latin typeface="+mn-lt"/>
                  <a:ea typeface="+mn-ea"/>
                </a:rPr>
                <a:t>jmp</a:t>
              </a:r>
              <a:r>
                <a:rPr lang="en-US" altLang="zh-CN" sz="1600" dirty="0">
                  <a:latin typeface="+mn-lt"/>
                  <a:ea typeface="+mn-ea"/>
                </a:rPr>
                <a:t> </a:t>
              </a:r>
              <a:r>
                <a:rPr lang="en-US" altLang="zh-CN" sz="1600" dirty="0" err="1">
                  <a:latin typeface="+mn-lt"/>
                  <a:ea typeface="+mn-ea"/>
                </a:rPr>
                <a:t>esp</a:t>
              </a:r>
              <a:endParaRPr lang="zh-CN" altLang="en-US" sz="1600" dirty="0">
                <a:latin typeface="+mn-lt"/>
                <a:ea typeface="+mn-ea"/>
              </a:endParaRPr>
            </a:p>
          </p:txBody>
        </p:sp>
        <p:sp>
          <p:nvSpPr>
            <p:cNvPr id="62" name="文本框 61">
              <a:extLst>
                <a:ext uri="{FF2B5EF4-FFF2-40B4-BE49-F238E27FC236}">
                  <a16:creationId xmlns:a16="http://schemas.microsoft.com/office/drawing/2014/main" xmlns="" id="{050814B2-77C7-43C1-AB66-05F22DF7A42A}"/>
                </a:ext>
              </a:extLst>
            </p:cNvPr>
            <p:cNvSpPr txBox="1"/>
            <p:nvPr/>
          </p:nvSpPr>
          <p:spPr>
            <a:xfrm>
              <a:off x="8541684" y="3449944"/>
              <a:ext cx="595035" cy="338554"/>
            </a:xfrm>
            <a:prstGeom prst="rect">
              <a:avLst/>
            </a:prstGeom>
            <a:noFill/>
          </p:spPr>
          <p:txBody>
            <a:bodyPr wrap="none" rtlCol="0">
              <a:spAutoFit/>
            </a:bodyPr>
            <a:lstStyle/>
            <a:p>
              <a:pPr algn="ctr"/>
              <a:r>
                <a:rPr lang="en-US" altLang="zh-CN" sz="1600" dirty="0">
                  <a:latin typeface="+mn-lt"/>
                  <a:ea typeface="+mn-ea"/>
                </a:rPr>
                <a:t>……</a:t>
              </a:r>
              <a:endParaRPr lang="zh-CN" altLang="en-US" sz="1600" dirty="0">
                <a:latin typeface="+mn-lt"/>
                <a:ea typeface="+mn-ea"/>
              </a:endParaRPr>
            </a:p>
          </p:txBody>
        </p:sp>
        <p:sp>
          <p:nvSpPr>
            <p:cNvPr id="63" name="文本框 62">
              <a:extLst>
                <a:ext uri="{FF2B5EF4-FFF2-40B4-BE49-F238E27FC236}">
                  <a16:creationId xmlns:a16="http://schemas.microsoft.com/office/drawing/2014/main" xmlns="" id="{FAC8F8EB-3686-47FF-895D-17D930E0EFE1}"/>
                </a:ext>
              </a:extLst>
            </p:cNvPr>
            <p:cNvSpPr txBox="1"/>
            <p:nvPr/>
          </p:nvSpPr>
          <p:spPr>
            <a:xfrm>
              <a:off x="2769811" y="6171984"/>
              <a:ext cx="800220" cy="338554"/>
            </a:xfrm>
            <a:prstGeom prst="rect">
              <a:avLst/>
            </a:prstGeom>
            <a:noFill/>
          </p:spPr>
          <p:txBody>
            <a:bodyPr wrap="none" rtlCol="0">
              <a:spAutoFit/>
            </a:bodyPr>
            <a:lstStyle/>
            <a:p>
              <a:pPr algn="ctr"/>
              <a:r>
                <a:rPr lang="zh-CN" altLang="en-US" sz="1600" dirty="0">
                  <a:latin typeface="+mn-lt"/>
                  <a:ea typeface="+mn-ea"/>
                </a:rPr>
                <a:t>溢出前</a:t>
              </a:r>
            </a:p>
          </p:txBody>
        </p:sp>
        <p:sp>
          <p:nvSpPr>
            <p:cNvPr id="64" name="文本框 63">
              <a:extLst>
                <a:ext uri="{FF2B5EF4-FFF2-40B4-BE49-F238E27FC236}">
                  <a16:creationId xmlns:a16="http://schemas.microsoft.com/office/drawing/2014/main" xmlns="" id="{A9609580-5715-4E78-B843-9D087554A006}"/>
                </a:ext>
              </a:extLst>
            </p:cNvPr>
            <p:cNvSpPr txBox="1"/>
            <p:nvPr/>
          </p:nvSpPr>
          <p:spPr>
            <a:xfrm>
              <a:off x="6361478" y="6171984"/>
              <a:ext cx="800220" cy="338554"/>
            </a:xfrm>
            <a:prstGeom prst="rect">
              <a:avLst/>
            </a:prstGeom>
            <a:noFill/>
          </p:spPr>
          <p:txBody>
            <a:bodyPr wrap="none" rtlCol="0">
              <a:spAutoFit/>
            </a:bodyPr>
            <a:lstStyle/>
            <a:p>
              <a:pPr algn="ctr"/>
              <a:r>
                <a:rPr lang="zh-CN" altLang="en-US" sz="1600" dirty="0">
                  <a:latin typeface="+mj-ea"/>
                  <a:ea typeface="+mj-ea"/>
                </a:rPr>
                <a:t>溢出后</a:t>
              </a:r>
            </a:p>
          </p:txBody>
        </p:sp>
        <p:sp>
          <p:nvSpPr>
            <p:cNvPr id="70" name="文本框 69">
              <a:extLst>
                <a:ext uri="{FF2B5EF4-FFF2-40B4-BE49-F238E27FC236}">
                  <a16:creationId xmlns:a16="http://schemas.microsoft.com/office/drawing/2014/main" xmlns="" id="{BC9CAFE5-FC9D-4488-8F2B-7FA66C666758}"/>
                </a:ext>
              </a:extLst>
            </p:cNvPr>
            <p:cNvSpPr txBox="1"/>
            <p:nvPr/>
          </p:nvSpPr>
          <p:spPr>
            <a:xfrm>
              <a:off x="6237401" y="5677248"/>
              <a:ext cx="995786" cy="338554"/>
            </a:xfrm>
            <a:prstGeom prst="rect">
              <a:avLst/>
            </a:prstGeom>
            <a:noFill/>
          </p:spPr>
          <p:txBody>
            <a:bodyPr wrap="none" rtlCol="0">
              <a:spAutoFit/>
            </a:bodyPr>
            <a:lstStyle/>
            <a:p>
              <a:pPr algn="ctr"/>
              <a:r>
                <a:rPr lang="en-US" altLang="zh-CN" sz="1600" dirty="0">
                  <a:latin typeface="+mj-lt"/>
                </a:rPr>
                <a:t>Shellcode</a:t>
              </a:r>
              <a:endParaRPr lang="zh-CN" altLang="en-US" sz="1600" dirty="0">
                <a:latin typeface="+mj-lt"/>
              </a:endParaRPr>
            </a:p>
          </p:txBody>
        </p:sp>
      </p:grpSp>
    </p:spTree>
    <p:extLst>
      <p:ext uri="{BB962C8B-B14F-4D97-AF65-F5344CB8AC3E}">
        <p14:creationId xmlns:p14="http://schemas.microsoft.com/office/powerpoint/2010/main" val="10768306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wipe(left)">
                                      <p:cBhvr>
                                        <p:cTn id="7" dur="500"/>
                                        <p:tgtEl>
                                          <p:spTgt spid="24"/>
                                        </p:tgtEl>
                                      </p:cBhvr>
                                    </p:animEffect>
                                  </p:childTnLst>
                                </p:cTn>
                              </p:par>
                            </p:childTnLst>
                          </p:cTn>
                        </p:par>
                        <p:par>
                          <p:cTn id="8" fill="hold">
                            <p:stCondLst>
                              <p:cond delay="500"/>
                            </p:stCondLst>
                            <p:childTnLst>
                              <p:par>
                                <p:cTn id="9" presetID="22" presetClass="entr" presetSubtype="1" fill="hold" nodeType="afterEffect">
                                  <p:stCondLst>
                                    <p:cond delay="0"/>
                                  </p:stCondLst>
                                  <p:childTnLst>
                                    <p:set>
                                      <p:cBhvr>
                                        <p:cTn id="10" dur="1" fill="hold">
                                          <p:stCondLst>
                                            <p:cond delay="0"/>
                                          </p:stCondLst>
                                        </p:cTn>
                                        <p:tgtEl>
                                          <p:spTgt spid="65"/>
                                        </p:tgtEl>
                                        <p:attrNameLst>
                                          <p:attrName>style.visibility</p:attrName>
                                        </p:attrNameLst>
                                      </p:cBhvr>
                                      <p:to>
                                        <p:strVal val="visible"/>
                                      </p:to>
                                    </p:set>
                                    <p:animEffect transition="in" filter="wipe(up)">
                                      <p:cBhvr>
                                        <p:cTn id="11"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7BBAC9C5-2DEE-4C7F-9121-868E7BDE7493}"/>
              </a:ext>
            </a:extLst>
          </p:cNvPr>
          <p:cNvGrpSpPr/>
          <p:nvPr/>
        </p:nvGrpSpPr>
        <p:grpSpPr>
          <a:xfrm>
            <a:off x="1494064" y="2844075"/>
            <a:ext cx="9870622" cy="772250"/>
            <a:chOff x="1494064" y="2844075"/>
            <a:chExt cx="9870622" cy="772250"/>
          </a:xfrm>
        </p:grpSpPr>
        <p:sp>
          <p:nvSpPr>
            <p:cNvPr id="61" name="六边形 60">
              <a:extLst>
                <a:ext uri="{FF2B5EF4-FFF2-40B4-BE49-F238E27FC236}">
                  <a16:creationId xmlns:a16="http://schemas.microsoft.com/office/drawing/2014/main" xmlns="" id="{37F62594-DA91-4A52-9B90-ABE8BCD9B625}"/>
                </a:ext>
              </a:extLst>
            </p:cNvPr>
            <p:cNvSpPr/>
            <p:nvPr/>
          </p:nvSpPr>
          <p:spPr>
            <a:xfrm>
              <a:off x="1494064" y="2844075"/>
              <a:ext cx="9870622" cy="772250"/>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2" name="矩形 1">
              <a:extLst>
                <a:ext uri="{FF2B5EF4-FFF2-40B4-BE49-F238E27FC236}">
                  <a16:creationId xmlns:a16="http://schemas.microsoft.com/office/drawing/2014/main" xmlns="" id="{64EEFDB6-C54D-4B3E-B5A3-E2D1ED2086D2}"/>
                </a:ext>
              </a:extLst>
            </p:cNvPr>
            <p:cNvSpPr/>
            <p:nvPr/>
          </p:nvSpPr>
          <p:spPr>
            <a:xfrm>
              <a:off x="1867556" y="3030145"/>
              <a:ext cx="9123638" cy="400110"/>
            </a:xfrm>
            <a:prstGeom prst="rect">
              <a:avLst/>
            </a:prstGeom>
          </p:spPr>
          <p:txBody>
            <a:bodyPr wrap="square">
              <a:spAutoFit/>
            </a:bodyPr>
            <a:lstStyle/>
            <a:p>
              <a:r>
                <a:rPr lang="zh-CN" altLang="en-US" sz="2000" dirty="0">
                  <a:solidFill>
                    <a:schemeClr val="bg1"/>
                  </a:solidFill>
                  <a:latin typeface="+mn-lt"/>
                  <a:ea typeface="+mn-ea"/>
                </a:rPr>
                <a:t>除了</a:t>
              </a:r>
              <a:r>
                <a:rPr lang="en-US" altLang="zh-CN" sz="2000" dirty="0" err="1">
                  <a:solidFill>
                    <a:schemeClr val="bg1"/>
                  </a:solidFill>
                  <a:latin typeface="+mn-lt"/>
                  <a:ea typeface="+mn-ea"/>
                </a:rPr>
                <a:t>jmp</a:t>
              </a:r>
              <a:r>
                <a:rPr lang="en-US" altLang="zh-CN" sz="2000" dirty="0">
                  <a:solidFill>
                    <a:schemeClr val="bg1"/>
                  </a:solidFill>
                  <a:latin typeface="+mn-lt"/>
                  <a:ea typeface="+mn-ea"/>
                </a:rPr>
                <a:t> </a:t>
              </a:r>
              <a:r>
                <a:rPr lang="en-US" altLang="zh-CN" sz="2000" dirty="0" err="1">
                  <a:solidFill>
                    <a:schemeClr val="bg1"/>
                  </a:solidFill>
                  <a:latin typeface="+mn-lt"/>
                  <a:ea typeface="+mn-ea"/>
                </a:rPr>
                <a:t>esp</a:t>
              </a:r>
              <a:r>
                <a:rPr lang="zh-CN" altLang="en-US" sz="2000" dirty="0">
                  <a:solidFill>
                    <a:schemeClr val="bg1"/>
                  </a:solidFill>
                  <a:latin typeface="+mn-lt"/>
                  <a:ea typeface="+mn-ea"/>
                </a:rPr>
                <a:t>之外，</a:t>
              </a:r>
              <a:r>
                <a:rPr lang="en-US" altLang="zh-CN" sz="2000" dirty="0">
                  <a:solidFill>
                    <a:schemeClr val="bg1"/>
                  </a:solidFill>
                  <a:latin typeface="+mn-lt"/>
                  <a:ea typeface="+mn-ea"/>
                </a:rPr>
                <a:t>mov </a:t>
              </a:r>
              <a:r>
                <a:rPr lang="en-US" altLang="zh-CN" sz="2000" dirty="0" err="1">
                  <a:solidFill>
                    <a:schemeClr val="bg1"/>
                  </a:solidFill>
                  <a:latin typeface="+mn-lt"/>
                  <a:ea typeface="+mn-ea"/>
                </a:rPr>
                <a:t>eax,esp</a:t>
              </a:r>
              <a:r>
                <a:rPr lang="zh-CN" altLang="en-US" sz="2000" dirty="0">
                  <a:solidFill>
                    <a:schemeClr val="bg1"/>
                  </a:solidFill>
                  <a:latin typeface="+mn-lt"/>
                  <a:ea typeface="+mn-ea"/>
                </a:rPr>
                <a:t>和</a:t>
              </a:r>
              <a:r>
                <a:rPr lang="en-US" altLang="zh-CN" sz="2000" dirty="0" err="1">
                  <a:solidFill>
                    <a:schemeClr val="bg1"/>
                  </a:solidFill>
                  <a:latin typeface="+mn-lt"/>
                  <a:ea typeface="+mn-ea"/>
                </a:rPr>
                <a:t>jmp</a:t>
              </a:r>
              <a:r>
                <a:rPr lang="en-US" altLang="zh-CN" sz="2000" dirty="0">
                  <a:solidFill>
                    <a:schemeClr val="bg1"/>
                  </a:solidFill>
                  <a:latin typeface="+mn-lt"/>
                  <a:ea typeface="+mn-ea"/>
                </a:rPr>
                <a:t> </a:t>
              </a:r>
              <a:r>
                <a:rPr lang="en-US" altLang="zh-CN" sz="2000" dirty="0" err="1">
                  <a:solidFill>
                    <a:schemeClr val="bg1"/>
                  </a:solidFill>
                  <a:latin typeface="+mn-lt"/>
                  <a:ea typeface="+mn-ea"/>
                </a:rPr>
                <a:t>eax</a:t>
              </a:r>
              <a:r>
                <a:rPr lang="zh-CN" altLang="en-US" sz="2000" dirty="0">
                  <a:solidFill>
                    <a:schemeClr val="bg1"/>
                  </a:solidFill>
                  <a:latin typeface="+mn-lt"/>
                  <a:ea typeface="+mn-ea"/>
                </a:rPr>
                <a:t>等指令序列也可以实现进入栈区的功能。</a:t>
              </a:r>
            </a:p>
          </p:txBody>
        </p:sp>
      </p:grpSp>
    </p:spTree>
    <p:extLst>
      <p:ext uri="{BB962C8B-B14F-4D97-AF65-F5344CB8AC3E}">
        <p14:creationId xmlns:p14="http://schemas.microsoft.com/office/powerpoint/2010/main" val="2850665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3206171" cy="508863"/>
            <a:chOff x="1420106" y="1402730"/>
            <a:chExt cx="3206171" cy="508863"/>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055810" y="341126"/>
              <a:ext cx="508859" cy="2632075"/>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31098" y="1402731"/>
              <a:ext cx="2386381"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mn-lt"/>
                  <a:ea typeface="微软雅黑" pitchFamily="34" charset="-122"/>
                  <a:cs typeface="Times New Roman" panose="02020603050405020304" pitchFamily="18" charset="0"/>
                  <a:sym typeface="+mn-lt"/>
                </a:rPr>
                <a:t>heap spray</a:t>
              </a:r>
              <a:r>
                <a:rPr lang="zh-CN" altLang="en-US" sz="2400" b="1" kern="0" dirty="0">
                  <a:solidFill>
                    <a:prstClr val="white"/>
                  </a:solidFill>
                  <a:latin typeface="+mn-lt"/>
                  <a:ea typeface="微软雅黑" pitchFamily="34" charset="-122"/>
                  <a:cs typeface="Times New Roman" panose="02020603050405020304" pitchFamily="18" charset="0"/>
                  <a:sym typeface="+mn-lt"/>
                </a:rPr>
                <a:t>技术</a:t>
              </a:r>
              <a:endParaRPr kumimoji="0" lang="en-US" altLang="zh-CN" sz="2400" b="1" i="0" u="none" strike="noStrike" kern="0" cap="none" spc="0" normalizeH="0" baseline="0" noProof="0" dirty="0">
                <a:ln>
                  <a:noFill/>
                </a:ln>
                <a:solidFill>
                  <a:prstClr val="white"/>
                </a:solidFill>
                <a:effectLst/>
                <a:uLnTx/>
                <a:uFillTx/>
                <a:latin typeface="+mn-lt"/>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sp>
        <p:nvSpPr>
          <p:cNvPr id="24" name="矩形: 圆角 23">
            <a:extLst>
              <a:ext uri="{FF2B5EF4-FFF2-40B4-BE49-F238E27FC236}">
                <a16:creationId xmlns:a16="http://schemas.microsoft.com/office/drawing/2014/main" xmlns="" id="{E0D7DF31-F968-4DDC-87DD-6E0B5A43E38B}"/>
              </a:ext>
            </a:extLst>
          </p:cNvPr>
          <p:cNvSpPr/>
          <p:nvPr/>
        </p:nvSpPr>
        <p:spPr>
          <a:xfrm>
            <a:off x="1185990" y="1549413"/>
            <a:ext cx="10932017" cy="2233497"/>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800" dirty="0">
                <a:solidFill>
                  <a:srgbClr val="0050A3"/>
                </a:solidFill>
                <a:ea typeface="微软雅黑" panose="020B0503020204020204" pitchFamily="34" charset="-122"/>
              </a:rPr>
              <a:t>有些特殊的软件漏洞，不支持或者不能实现精确定位</a:t>
            </a:r>
            <a:r>
              <a:rPr lang="en-US" altLang="zh-CN" sz="2800" dirty="0">
                <a:solidFill>
                  <a:srgbClr val="0050A3"/>
                </a:solidFill>
                <a:ea typeface="微软雅黑" panose="020B0503020204020204" pitchFamily="34" charset="-122"/>
              </a:rPr>
              <a:t>shellcode</a:t>
            </a:r>
            <a:r>
              <a:rPr lang="zh-CN" altLang="en-US" sz="2800" dirty="0">
                <a:solidFill>
                  <a:srgbClr val="0050A3"/>
                </a:solidFill>
                <a:ea typeface="微软雅黑" panose="020B0503020204020204" pitchFamily="34" charset="-122"/>
              </a:rPr>
              <a:t>。</a:t>
            </a:r>
            <a:r>
              <a:rPr lang="zh-CN" altLang="en-US" sz="2800" dirty="0">
                <a:solidFill>
                  <a:schemeClr val="tx1">
                    <a:lumMod val="75000"/>
                    <a:lumOff val="25000"/>
                  </a:schemeClr>
                </a:solidFill>
                <a:ea typeface="微软雅黑" panose="020B0503020204020204" pitchFamily="34" charset="-122"/>
              </a:rPr>
              <a:t>同时，</a:t>
            </a:r>
            <a:r>
              <a:rPr lang="zh-CN" altLang="en-US" sz="2800" b="1" dirty="0">
                <a:solidFill>
                  <a:schemeClr val="tx1">
                    <a:lumMod val="75000"/>
                    <a:lumOff val="25000"/>
                  </a:schemeClr>
                </a:solidFill>
                <a:ea typeface="微软雅黑" panose="020B0503020204020204" pitchFamily="34" charset="-122"/>
              </a:rPr>
              <a:t>存在漏洞的软件其加载地址动态变化，采用</a:t>
            </a:r>
            <a:r>
              <a:rPr lang="en-US" altLang="zh-CN" sz="2800" b="1" dirty="0">
                <a:solidFill>
                  <a:schemeClr val="tx1">
                    <a:lumMod val="75000"/>
                    <a:lumOff val="25000"/>
                  </a:schemeClr>
                </a:solidFill>
                <a:ea typeface="微软雅黑" panose="020B0503020204020204" pitchFamily="34" charset="-122"/>
              </a:rPr>
              <a:t>shellcode</a:t>
            </a:r>
            <a:r>
              <a:rPr lang="zh-CN" altLang="en-US" sz="2800" b="1" dirty="0">
                <a:solidFill>
                  <a:schemeClr val="tx1">
                    <a:lumMod val="75000"/>
                    <a:lumOff val="25000"/>
                  </a:schemeClr>
                </a:solidFill>
                <a:ea typeface="微软雅黑" panose="020B0503020204020204" pitchFamily="34" charset="-122"/>
              </a:rPr>
              <a:t>的静态地址覆盖方法难以实施。</a:t>
            </a:r>
            <a:r>
              <a:rPr lang="zh-CN" altLang="en-US" sz="2800" dirty="0">
                <a:solidFill>
                  <a:schemeClr val="tx1">
                    <a:lumMod val="75000"/>
                    <a:lumOff val="25000"/>
                  </a:schemeClr>
                </a:solidFill>
                <a:ea typeface="微软雅黑" panose="020B0503020204020204" pitchFamily="34" charset="-122"/>
              </a:rPr>
              <a:t>由于堆分配地址随机性较大，为了</a:t>
            </a:r>
            <a:r>
              <a:rPr lang="zh-CN" altLang="en-US" sz="2800" b="1" dirty="0">
                <a:solidFill>
                  <a:schemeClr val="tx1">
                    <a:lumMod val="75000"/>
                    <a:lumOff val="25000"/>
                  </a:schemeClr>
                </a:solidFill>
                <a:ea typeface="微软雅黑" panose="020B0503020204020204" pitchFamily="34" charset="-122"/>
              </a:rPr>
              <a:t>解决</a:t>
            </a:r>
            <a:r>
              <a:rPr lang="en-US" altLang="zh-CN" sz="2800" b="1" dirty="0">
                <a:solidFill>
                  <a:schemeClr val="tx1">
                    <a:lumMod val="75000"/>
                    <a:lumOff val="25000"/>
                  </a:schemeClr>
                </a:solidFill>
                <a:ea typeface="微软雅黑" panose="020B0503020204020204" pitchFamily="34" charset="-122"/>
              </a:rPr>
              <a:t>shellcode</a:t>
            </a:r>
            <a:r>
              <a:rPr lang="zh-CN" altLang="en-US" sz="2800" b="1" dirty="0">
                <a:solidFill>
                  <a:schemeClr val="tx1">
                    <a:lumMod val="75000"/>
                    <a:lumOff val="25000"/>
                  </a:schemeClr>
                </a:solidFill>
                <a:ea typeface="微软雅黑" panose="020B0503020204020204" pitchFamily="34" charset="-122"/>
              </a:rPr>
              <a:t>在堆中的定位以便触发，可以采用</a:t>
            </a:r>
            <a:r>
              <a:rPr lang="en-US" altLang="zh-CN" sz="2800" b="1" dirty="0">
                <a:solidFill>
                  <a:schemeClr val="tx1">
                    <a:lumMod val="75000"/>
                    <a:lumOff val="25000"/>
                  </a:schemeClr>
                </a:solidFill>
                <a:ea typeface="微软雅黑" panose="020B0503020204020204" pitchFamily="34" charset="-122"/>
              </a:rPr>
              <a:t>heap spray</a:t>
            </a:r>
            <a:r>
              <a:rPr lang="zh-CN" altLang="en-US" sz="2800" b="1" dirty="0">
                <a:solidFill>
                  <a:schemeClr val="tx1">
                    <a:lumMod val="75000"/>
                    <a:lumOff val="25000"/>
                  </a:schemeClr>
                </a:solidFill>
                <a:ea typeface="微软雅黑" panose="020B0503020204020204" pitchFamily="34" charset="-122"/>
              </a:rPr>
              <a:t>的方法。</a:t>
            </a:r>
          </a:p>
        </p:txBody>
      </p:sp>
      <p:sp>
        <p:nvSpPr>
          <p:cNvPr id="9" name="íṡľíḍè-Rectangle 17">
            <a:extLst>
              <a:ext uri="{FF2B5EF4-FFF2-40B4-BE49-F238E27FC236}">
                <a16:creationId xmlns:a16="http://schemas.microsoft.com/office/drawing/2014/main" xmlns="" id="{238BEAD5-E507-4216-84BA-3B9C3B14956E}"/>
              </a:ext>
            </a:extLst>
          </p:cNvPr>
          <p:cNvSpPr/>
          <p:nvPr/>
        </p:nvSpPr>
        <p:spPr>
          <a:xfrm>
            <a:off x="1718704" y="3948250"/>
            <a:ext cx="9753143" cy="240918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400" b="1" kern="0" dirty="0">
                <a:solidFill>
                  <a:schemeClr val="tx1">
                    <a:lumMod val="75000"/>
                    <a:lumOff val="25000"/>
                  </a:schemeClr>
                </a:solidFill>
                <a:latin typeface="+mn-ea"/>
                <a:ea typeface="+mn-ea"/>
              </a:rPr>
              <a:t>Heap Spray</a:t>
            </a:r>
            <a:r>
              <a:rPr lang="zh-CN" altLang="en-US" sz="2400" b="1" kern="0" dirty="0">
                <a:solidFill>
                  <a:schemeClr val="tx1">
                    <a:lumMod val="75000"/>
                    <a:lumOff val="25000"/>
                  </a:schemeClr>
                </a:solidFill>
                <a:latin typeface="+mn-ea"/>
                <a:ea typeface="+mn-ea"/>
              </a:rPr>
              <a:t>也称为堆喷洒技术</a:t>
            </a:r>
            <a:r>
              <a:rPr lang="zh-CN" altLang="en-US" sz="2400" kern="0" dirty="0">
                <a:solidFill>
                  <a:schemeClr val="tx1">
                    <a:lumMod val="75000"/>
                    <a:lumOff val="25000"/>
                  </a:schemeClr>
                </a:solidFill>
                <a:latin typeface="+mn-ea"/>
                <a:ea typeface="+mn-ea"/>
              </a:rPr>
              <a:t>，是在</a:t>
            </a:r>
            <a:r>
              <a:rPr lang="en-US" altLang="zh-CN" sz="2400" kern="0" dirty="0">
                <a:solidFill>
                  <a:schemeClr val="tx1">
                    <a:lumMod val="75000"/>
                    <a:lumOff val="25000"/>
                  </a:schemeClr>
                </a:solidFill>
                <a:latin typeface="+mn-ea"/>
                <a:ea typeface="+mn-ea"/>
              </a:rPr>
              <a:t>shellcode</a:t>
            </a:r>
            <a:r>
              <a:rPr lang="zh-CN" altLang="en-US" sz="2400" kern="0" dirty="0">
                <a:solidFill>
                  <a:schemeClr val="tx1">
                    <a:lumMod val="75000"/>
                    <a:lumOff val="25000"/>
                  </a:schemeClr>
                </a:solidFill>
                <a:latin typeface="+mn-ea"/>
                <a:ea typeface="+mn-ea"/>
              </a:rPr>
              <a:t>的前面加上大量的</a:t>
            </a:r>
            <a:r>
              <a:rPr lang="zh-CN" altLang="en-US" sz="2400" b="1" kern="0" dirty="0">
                <a:solidFill>
                  <a:schemeClr val="tx1">
                    <a:lumMod val="75000"/>
                    <a:lumOff val="25000"/>
                  </a:schemeClr>
                </a:solidFill>
                <a:latin typeface="+mn-ea"/>
                <a:ea typeface="+mn-ea"/>
              </a:rPr>
              <a:t>滑板指令（</a:t>
            </a:r>
            <a:r>
              <a:rPr lang="en-US" altLang="zh-CN" sz="2400" b="1" kern="0" dirty="0">
                <a:solidFill>
                  <a:schemeClr val="tx1">
                    <a:lumMod val="75000"/>
                    <a:lumOff val="25000"/>
                  </a:schemeClr>
                </a:solidFill>
                <a:latin typeface="+mn-ea"/>
                <a:ea typeface="+mn-ea"/>
              </a:rPr>
              <a:t>slide code</a:t>
            </a:r>
            <a:r>
              <a:rPr lang="zh-CN" altLang="en-US" sz="2400" b="1" kern="0" dirty="0">
                <a:solidFill>
                  <a:schemeClr val="tx1">
                    <a:lumMod val="75000"/>
                    <a:lumOff val="25000"/>
                  </a:schemeClr>
                </a:solidFill>
                <a:latin typeface="+mn-ea"/>
                <a:ea typeface="+mn-ea"/>
              </a:rPr>
              <a:t>）</a:t>
            </a:r>
            <a:r>
              <a:rPr lang="zh-CN" altLang="en-US" sz="2400" kern="0" dirty="0">
                <a:solidFill>
                  <a:schemeClr val="tx1">
                    <a:lumMod val="75000"/>
                    <a:lumOff val="25000"/>
                  </a:schemeClr>
                </a:solidFill>
                <a:latin typeface="+mn-ea"/>
                <a:ea typeface="+mn-ea"/>
              </a:rPr>
              <a:t>，组成一个非常长的注入代码段。然后向系统申请大量内存，并且</a:t>
            </a:r>
            <a:r>
              <a:rPr lang="zh-CN" altLang="en-US" sz="2400" b="1" kern="0" dirty="0">
                <a:solidFill>
                  <a:schemeClr val="tx1">
                    <a:lumMod val="75000"/>
                    <a:lumOff val="25000"/>
                  </a:schemeClr>
                </a:solidFill>
                <a:latin typeface="+mn-ea"/>
                <a:ea typeface="+mn-ea"/>
              </a:rPr>
              <a:t>反复用这个注入代码段来填充。</a:t>
            </a:r>
            <a:r>
              <a:rPr lang="zh-CN" altLang="en-US" sz="2400" kern="0" dirty="0">
                <a:solidFill>
                  <a:schemeClr val="tx1">
                    <a:lumMod val="75000"/>
                    <a:lumOff val="25000"/>
                  </a:schemeClr>
                </a:solidFill>
                <a:latin typeface="+mn-ea"/>
                <a:ea typeface="+mn-ea"/>
              </a:rPr>
              <a:t>这样就使得内存空间被大量的注入代码所占据。攻击者再结合漏洞利用技术，</a:t>
            </a:r>
            <a:r>
              <a:rPr lang="zh-CN" altLang="en-US" sz="2400" b="1" kern="0" dirty="0">
                <a:solidFill>
                  <a:schemeClr val="tx1">
                    <a:lumMod val="75000"/>
                    <a:lumOff val="25000"/>
                  </a:schemeClr>
                </a:solidFill>
                <a:latin typeface="+mn-ea"/>
                <a:ea typeface="+mn-ea"/>
              </a:rPr>
              <a:t>只要使程序跳转到堆中被填充了注入代码的任何一个地址，程序指令就会顺着滑板指令最终执行到</a:t>
            </a:r>
            <a:r>
              <a:rPr lang="en-US" altLang="zh-CN" sz="2400" b="1" kern="0" dirty="0">
                <a:solidFill>
                  <a:schemeClr val="tx1">
                    <a:lumMod val="75000"/>
                    <a:lumOff val="25000"/>
                  </a:schemeClr>
                </a:solidFill>
                <a:latin typeface="+mn-ea"/>
                <a:ea typeface="+mn-ea"/>
              </a:rPr>
              <a:t>shellcode</a:t>
            </a:r>
            <a:r>
              <a:rPr lang="zh-CN" altLang="en-US" sz="2400" b="1" kern="0" dirty="0">
                <a:solidFill>
                  <a:schemeClr val="tx1">
                    <a:lumMod val="75000"/>
                    <a:lumOff val="25000"/>
                  </a:schemeClr>
                </a:solidFill>
                <a:latin typeface="+mn-ea"/>
                <a:ea typeface="+mn-ea"/>
              </a:rPr>
              <a:t>代码。</a:t>
            </a:r>
          </a:p>
        </p:txBody>
      </p:sp>
    </p:spTree>
    <p:extLst>
      <p:ext uri="{BB962C8B-B14F-4D97-AF65-F5344CB8AC3E}">
        <p14:creationId xmlns:p14="http://schemas.microsoft.com/office/powerpoint/2010/main" val="1021318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24"/>
                                        </p:tgtEl>
                                        <p:attrNameLst>
                                          <p:attrName>style.visibility</p:attrName>
                                        </p:attrNameLst>
                                      </p:cBhvr>
                                      <p:to>
                                        <p:strVal val="visible"/>
                                      </p:to>
                                    </p:set>
                                    <p:animEffect transition="in" filter="wipe(left)">
                                      <p:cBhvr>
                                        <p:cTn id="12" dur="500"/>
                                        <p:tgtEl>
                                          <p:spTgt spid="24"/>
                                        </p:tgtEl>
                                      </p:cBhvr>
                                    </p:animEffect>
                                  </p:childTnLst>
                                </p:cTn>
                              </p:par>
                              <p:par>
                                <p:cTn id="13" presetID="2" presetClass="entr" presetSubtype="2" decel="6000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additive="base">
                                        <p:cTn id="15" dur="500" fill="hold"/>
                                        <p:tgtEl>
                                          <p:spTgt spid="9"/>
                                        </p:tgtEl>
                                        <p:attrNameLst>
                                          <p:attrName>ppt_x</p:attrName>
                                        </p:attrNameLst>
                                      </p:cBhvr>
                                      <p:tavLst>
                                        <p:tav tm="0">
                                          <p:val>
                                            <p:strVal val="1+#ppt_w/2"/>
                                          </p:val>
                                        </p:tav>
                                        <p:tav tm="100000">
                                          <p:val>
                                            <p:strVal val="#ppt_x"/>
                                          </p:val>
                                        </p:tav>
                                      </p:tavLst>
                                    </p:anim>
                                    <p:anim calcmode="lin" valueType="num">
                                      <p:cBhvr additive="base">
                                        <p:cTn id="16"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9"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24819" y="1752189"/>
            <a:ext cx="10189132" cy="215216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rgbClr val="0050A3"/>
                </a:solidFill>
                <a:latin typeface="Arial"/>
                <a:ea typeface="微软雅黑"/>
              </a:rPr>
              <a:t>滑板指令（</a:t>
            </a:r>
            <a:r>
              <a:rPr lang="en-US" altLang="zh-CN" sz="2400" kern="0" dirty="0">
                <a:solidFill>
                  <a:srgbClr val="0050A3"/>
                </a:solidFill>
                <a:latin typeface="Arial"/>
                <a:ea typeface="微软雅黑"/>
              </a:rPr>
              <a:t>slide code</a:t>
            </a:r>
            <a:r>
              <a:rPr lang="zh-CN" altLang="en-US" sz="2400" kern="0" dirty="0">
                <a:solidFill>
                  <a:srgbClr val="0050A3"/>
                </a:solidFill>
                <a:latin typeface="Arial"/>
                <a:ea typeface="微软雅黑"/>
              </a:rPr>
              <a:t>）</a:t>
            </a:r>
            <a:r>
              <a:rPr lang="zh-CN" altLang="en-US" sz="2400" kern="0" dirty="0">
                <a:solidFill>
                  <a:schemeClr val="tx1">
                    <a:lumMod val="75000"/>
                    <a:lumOff val="25000"/>
                  </a:schemeClr>
                </a:solidFill>
                <a:latin typeface="Arial"/>
                <a:ea typeface="微软雅黑"/>
              </a:rPr>
              <a:t>是由大量</a:t>
            </a:r>
            <a:r>
              <a:rPr lang="en-US" altLang="zh-CN" sz="2400" kern="0" dirty="0">
                <a:solidFill>
                  <a:srgbClr val="0050A3"/>
                </a:solidFill>
                <a:latin typeface="Arial"/>
                <a:ea typeface="微软雅黑"/>
              </a:rPr>
              <a:t>NOP(no-operation)</a:t>
            </a:r>
            <a:r>
              <a:rPr lang="zh-CN" altLang="en-US" sz="2400" kern="0" dirty="0">
                <a:solidFill>
                  <a:srgbClr val="0050A3"/>
                </a:solidFill>
                <a:latin typeface="Arial"/>
                <a:ea typeface="微软雅黑"/>
              </a:rPr>
              <a:t>空指令</a:t>
            </a:r>
            <a:r>
              <a:rPr lang="en-US" altLang="zh-CN" sz="2400" kern="0" dirty="0">
                <a:solidFill>
                  <a:srgbClr val="0050A3"/>
                </a:solidFill>
                <a:latin typeface="Arial"/>
                <a:ea typeface="微软雅黑"/>
              </a:rPr>
              <a:t>0x90</a:t>
            </a:r>
            <a:r>
              <a:rPr lang="zh-CN" altLang="en-US" sz="2400" kern="0" dirty="0">
                <a:solidFill>
                  <a:schemeClr val="tx1">
                    <a:lumMod val="75000"/>
                    <a:lumOff val="25000"/>
                  </a:schemeClr>
                </a:solidFill>
                <a:latin typeface="Arial"/>
                <a:ea typeface="微软雅黑"/>
              </a:rPr>
              <a:t>填充组成的指令序列，当遇到这些</a:t>
            </a:r>
            <a:r>
              <a:rPr lang="en-US" altLang="zh-CN" sz="2400" kern="0" dirty="0">
                <a:solidFill>
                  <a:schemeClr val="tx1">
                    <a:lumMod val="75000"/>
                    <a:lumOff val="25000"/>
                  </a:schemeClr>
                </a:solidFill>
                <a:latin typeface="Arial"/>
                <a:ea typeface="微软雅黑"/>
              </a:rPr>
              <a:t>NOP</a:t>
            </a:r>
            <a:r>
              <a:rPr lang="zh-CN" altLang="en-US" sz="2400" kern="0" dirty="0">
                <a:solidFill>
                  <a:schemeClr val="tx1">
                    <a:lumMod val="75000"/>
                    <a:lumOff val="25000"/>
                  </a:schemeClr>
                </a:solidFill>
                <a:latin typeface="Arial"/>
                <a:ea typeface="微软雅黑"/>
              </a:rPr>
              <a:t>指令时，</a:t>
            </a:r>
            <a:r>
              <a:rPr lang="en-US" altLang="zh-CN" sz="2400" kern="0" dirty="0">
                <a:solidFill>
                  <a:schemeClr val="tx1">
                    <a:lumMod val="75000"/>
                    <a:lumOff val="25000"/>
                  </a:schemeClr>
                </a:solidFill>
                <a:latin typeface="Arial"/>
                <a:ea typeface="微软雅黑"/>
              </a:rPr>
              <a:t>CPU</a:t>
            </a:r>
            <a:r>
              <a:rPr lang="zh-CN" altLang="en-US" sz="2400" kern="0" dirty="0">
                <a:solidFill>
                  <a:schemeClr val="tx1">
                    <a:lumMod val="75000"/>
                    <a:lumOff val="25000"/>
                  </a:schemeClr>
                </a:solidFill>
                <a:latin typeface="Arial"/>
                <a:ea typeface="微软雅黑"/>
              </a:rPr>
              <a:t>指令指针会一个指令接一个指令的执行下去，中间不做任何具体操作，直到“滑”过最后一个滑板指令后，接着执行这些指令后面的其他指令，往往后面接着的是</a:t>
            </a:r>
            <a:r>
              <a:rPr lang="en-US" altLang="zh-CN" sz="2400" kern="0" dirty="0">
                <a:solidFill>
                  <a:schemeClr val="tx1">
                    <a:lumMod val="75000"/>
                    <a:lumOff val="25000"/>
                  </a:schemeClr>
                </a:solidFill>
                <a:latin typeface="Arial"/>
                <a:ea typeface="微软雅黑"/>
              </a:rPr>
              <a:t>shellcode</a:t>
            </a:r>
            <a:r>
              <a:rPr lang="zh-CN" altLang="en-US" sz="2400" kern="0" dirty="0">
                <a:solidFill>
                  <a:schemeClr val="tx1">
                    <a:lumMod val="75000"/>
                    <a:lumOff val="25000"/>
                  </a:schemeClr>
                </a:solidFill>
                <a:latin typeface="Arial"/>
                <a:ea typeface="微软雅黑"/>
              </a:rPr>
              <a:t>代码。 </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24819" y="116805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Arial"/>
                <a:ea typeface="微软雅黑"/>
              </a:rPr>
              <a:t>滑板指令</a:t>
            </a:r>
            <a:endParaRPr kumimoji="0" sz="2000" b="0" i="0" u="none" strike="noStrike" kern="0" cap="none" spc="0" normalizeH="0" baseline="0" noProof="0" dirty="0">
              <a:ln>
                <a:noFill/>
              </a:ln>
              <a:solidFill>
                <a:prstClr val="white"/>
              </a:solidFill>
              <a:effectLst/>
              <a:uLnTx/>
              <a:uFillTx/>
              <a:latin typeface="Arial"/>
              <a:ea typeface="微软雅黑"/>
              <a:cs typeface="+mn-cs"/>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24819" y="4508677"/>
            <a:ext cx="10009112" cy="97178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随着一些新的攻击技术的出现，</a:t>
            </a:r>
            <a:r>
              <a:rPr lang="zh-CN" altLang="en-US" sz="2400" b="1" kern="0" dirty="0">
                <a:solidFill>
                  <a:schemeClr val="tx1">
                    <a:lumMod val="75000"/>
                    <a:lumOff val="25000"/>
                  </a:schemeClr>
                </a:solidFill>
                <a:latin typeface="Arial"/>
                <a:ea typeface="微软雅黑"/>
              </a:rPr>
              <a:t>滑板指令除了利用</a:t>
            </a:r>
            <a:r>
              <a:rPr lang="en-US" altLang="zh-CN" sz="2400" b="1" kern="0" dirty="0">
                <a:solidFill>
                  <a:schemeClr val="tx1">
                    <a:lumMod val="75000"/>
                    <a:lumOff val="25000"/>
                  </a:schemeClr>
                </a:solidFill>
                <a:latin typeface="Arial"/>
                <a:ea typeface="微软雅黑"/>
              </a:rPr>
              <a:t>NOP</a:t>
            </a:r>
            <a:r>
              <a:rPr lang="zh-CN" altLang="en-US" sz="2400" b="1" kern="0" dirty="0">
                <a:solidFill>
                  <a:schemeClr val="tx1">
                    <a:lumMod val="75000"/>
                    <a:lumOff val="25000"/>
                  </a:schemeClr>
                </a:solidFill>
                <a:latin typeface="Arial"/>
                <a:ea typeface="微软雅黑"/>
              </a:rPr>
              <a:t>指令填充外，也逐渐开始使用更多的类</a:t>
            </a:r>
            <a:r>
              <a:rPr lang="en-US" altLang="zh-CN" sz="2400" b="1" kern="0" dirty="0">
                <a:solidFill>
                  <a:schemeClr val="tx1">
                    <a:lumMod val="75000"/>
                    <a:lumOff val="25000"/>
                  </a:schemeClr>
                </a:solidFill>
                <a:latin typeface="Arial"/>
                <a:ea typeface="微软雅黑"/>
              </a:rPr>
              <a:t>NOP</a:t>
            </a:r>
            <a:r>
              <a:rPr lang="zh-CN" altLang="en-US" sz="2400" b="1" kern="0" dirty="0">
                <a:solidFill>
                  <a:schemeClr val="tx1">
                    <a:lumMod val="75000"/>
                    <a:lumOff val="25000"/>
                  </a:schemeClr>
                </a:solidFill>
                <a:latin typeface="Arial"/>
                <a:ea typeface="微软雅黑"/>
              </a:rPr>
              <a:t>指令，譬如</a:t>
            </a:r>
            <a:r>
              <a:rPr lang="en-US" altLang="zh-CN" sz="2400" b="1" kern="0" dirty="0">
                <a:solidFill>
                  <a:schemeClr val="tx1">
                    <a:lumMod val="75000"/>
                    <a:lumOff val="25000"/>
                  </a:schemeClr>
                </a:solidFill>
                <a:latin typeface="Arial"/>
                <a:ea typeface="微软雅黑"/>
              </a:rPr>
              <a:t>0x0C</a:t>
            </a:r>
            <a:r>
              <a:rPr lang="zh-CN" altLang="en-US" sz="2400" b="1" kern="0" dirty="0">
                <a:solidFill>
                  <a:schemeClr val="tx1">
                    <a:lumMod val="75000"/>
                    <a:lumOff val="25000"/>
                  </a:schemeClr>
                </a:solidFill>
                <a:latin typeface="Arial"/>
                <a:ea typeface="微软雅黑"/>
              </a:rPr>
              <a:t>，</a:t>
            </a:r>
            <a:r>
              <a:rPr lang="en-US" altLang="zh-CN" sz="2400" b="1" kern="0" dirty="0">
                <a:solidFill>
                  <a:schemeClr val="tx1">
                    <a:lumMod val="75000"/>
                    <a:lumOff val="25000"/>
                  </a:schemeClr>
                </a:solidFill>
                <a:latin typeface="Arial"/>
                <a:ea typeface="微软雅黑"/>
              </a:rPr>
              <a:t>0x0D</a:t>
            </a:r>
            <a:r>
              <a:rPr lang="zh-CN" altLang="en-US" sz="2400" b="1" kern="0" dirty="0">
                <a:solidFill>
                  <a:schemeClr val="tx1">
                    <a:lumMod val="75000"/>
                    <a:lumOff val="25000"/>
                  </a:schemeClr>
                </a:solidFill>
                <a:latin typeface="Arial"/>
                <a:ea typeface="微软雅黑"/>
              </a:rPr>
              <a:t>（回车、换行）等。</a:t>
            </a:r>
            <a:endParaRPr kumimoji="0" sz="2400" b="1"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Tree>
    <p:extLst>
      <p:ext uri="{BB962C8B-B14F-4D97-AF65-F5344CB8AC3E}">
        <p14:creationId xmlns:p14="http://schemas.microsoft.com/office/powerpoint/2010/main" val="1068677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par>
                                <p:cTn id="13" presetID="2" presetClass="entr" presetSubtype="2" decel="6000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anim calcmode="lin" valueType="num">
                                      <p:cBhvr additive="base">
                                        <p:cTn id="15" dur="500" fill="hold"/>
                                        <p:tgtEl>
                                          <p:spTgt spid="22"/>
                                        </p:tgtEl>
                                        <p:attrNameLst>
                                          <p:attrName>ppt_x</p:attrName>
                                        </p:attrNameLst>
                                      </p:cBhvr>
                                      <p:tavLst>
                                        <p:tav tm="0">
                                          <p:val>
                                            <p:strVal val="1+#ppt_w/2"/>
                                          </p:val>
                                        </p:tav>
                                        <p:tav tm="100000">
                                          <p:val>
                                            <p:strVal val="#ppt_x"/>
                                          </p:val>
                                        </p:tav>
                                      </p:tavLst>
                                    </p:anim>
                                    <p:anim calcmode="lin" valueType="num">
                                      <p:cBhvr additive="base">
                                        <p:cTn id="16" dur="500" fill="hold"/>
                                        <p:tgtEl>
                                          <p:spTgt spid="2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884759" y="1024037"/>
            <a:ext cx="10873208" cy="4752528"/>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4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7" y="2398678"/>
              <a:ext cx="9505056" cy="2619191"/>
            </a:xfrm>
            <a:prstGeom prst="rect">
              <a:avLst/>
            </a:prstGeom>
          </p:spPr>
          <p:txBody>
            <a:bodyPr wrap="square">
              <a:spAutoFit/>
            </a:bodyPr>
            <a:lstStyle/>
            <a:p>
              <a:pPr algn="just">
                <a:spcBef>
                  <a:spcPts val="0"/>
                </a:spcBef>
                <a:spcAft>
                  <a:spcPts val="0"/>
                </a:spcAft>
              </a:pP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Heap Spray</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用于针对浏览器漏洞的攻击较多，尤其是网页木马应用较多。</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这些漏洞利用程序通常</a:t>
              </a:r>
              <a:r>
                <a:rPr lang="zh-CN" altLang="en-US" sz="24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会将</a:t>
              </a:r>
              <a:r>
                <a:rPr lang="en-US" altLang="zh-CN" sz="24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指向堆区的</a:t>
              </a:r>
              <a:r>
                <a:rPr lang="en-US" altLang="zh-CN" sz="24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0x0C0C0C0C</a:t>
              </a:r>
              <a:r>
                <a:rPr lang="zh-CN" altLang="en-US" sz="2400" dirty="0">
                  <a:solidFill>
                    <a:srgbClr val="FFC000"/>
                  </a:solidFill>
                  <a:latin typeface="Times New Roman" panose="02020603050405020304" pitchFamily="18" charset="0"/>
                  <a:ea typeface="微软雅黑" panose="020B0503020204020204" pitchFamily="34" charset="-122"/>
                  <a:cs typeface="Times New Roman" panose="02020603050405020304" pitchFamily="18" charset="0"/>
                </a:rPr>
                <a:t>地址</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，然后使用</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Javascript</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脚本申请大量的堆内存，在内存空间中填充了大量包含</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0x90</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的注入代码。漏洞利用程序从低地址向高地址一直申请超过</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200MB</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的堆内存空间，由于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200MB</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对应的内存地址为</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0x0C800000</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，高于</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指向的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0x0C0C0C0C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，因而，申请的堆空间超过</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200MB</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时将覆盖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0x0C0C0C0C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。只要注入代码中填充的</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0x90</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能够覆盖</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0x0C0C0C0C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的位置，</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就会最终执行。</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075388" y="4197829"/>
            <a:ext cx="2520132" cy="2520132"/>
          </a:xfrm>
          <a:prstGeom prst="rect">
            <a:avLst/>
          </a:prstGeom>
        </p:spPr>
      </p:pic>
    </p:spTree>
    <p:extLst>
      <p:ext uri="{BB962C8B-B14F-4D97-AF65-F5344CB8AC3E}">
        <p14:creationId xmlns:p14="http://schemas.microsoft.com/office/powerpoint/2010/main" val="35005269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956767" y="1105215"/>
            <a:ext cx="11161240" cy="1480806"/>
          </a:xfrm>
          <a:prstGeom prst="rect">
            <a:avLst/>
          </a:prstGeom>
          <a:noFill/>
        </p:spPr>
        <p:txBody>
          <a:bodyPr wrap="square" lIns="86376" tIns="43188" rIns="86376" bIns="43188" rtlCol="0">
            <a:spAutoFit/>
          </a:bodyPr>
          <a:lstStyle/>
          <a:p>
            <a:pPr algn="just">
              <a:lnSpc>
                <a:spcPct val="130000"/>
              </a:lnSpc>
            </a:pP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Heap Spray</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技术通过使用类</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NOP</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指令来进行覆盖，对</a:t>
            </a:r>
            <a:r>
              <a:rPr lang="en-US" altLang="zh-CN"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shellcode</a:t>
            </a:r>
            <a:r>
              <a:rPr lang="zh-CN" altLang="en-US" sz="2400" dirty="0">
                <a:solidFill>
                  <a:srgbClr val="0050A3"/>
                </a:solidFill>
                <a:latin typeface="微软雅黑" panose="020B0503020204020204" pitchFamily="34" charset="-122"/>
                <a:ea typeface="微软雅黑" panose="020B0503020204020204" pitchFamily="34" charset="-122"/>
                <a:cs typeface="Times New Roman" panose="02020603050405020304" pitchFamily="18" charset="0"/>
              </a:rPr>
              <a:t>地址的跳转准确性要求不高了，从而增加了缓冲区溢出攻击的成功率。</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然而，</a:t>
            </a:r>
            <a:r>
              <a:rPr lang="en-US" altLang="zh-CN"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Heap Spray</a:t>
            </a:r>
            <a:r>
              <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会导致被攻击进程的内存占用非常大，计算机无法正常运转，因而容易被察觉。</a:t>
            </a:r>
          </a:p>
        </p:txBody>
      </p:sp>
      <p:grpSp>
        <p:nvGrpSpPr>
          <p:cNvPr id="24" name="组合 23">
            <a:extLst>
              <a:ext uri="{FF2B5EF4-FFF2-40B4-BE49-F238E27FC236}">
                <a16:creationId xmlns:a16="http://schemas.microsoft.com/office/drawing/2014/main" xmlns="" id="{F76EEAAC-71D8-4D51-9335-C151373C3FDB}"/>
              </a:ext>
            </a:extLst>
          </p:cNvPr>
          <p:cNvGrpSpPr/>
          <p:nvPr/>
        </p:nvGrpSpPr>
        <p:grpSpPr>
          <a:xfrm>
            <a:off x="1494064" y="3199694"/>
            <a:ext cx="9870622" cy="772250"/>
            <a:chOff x="1494064" y="2844075"/>
            <a:chExt cx="9870622" cy="772250"/>
          </a:xfrm>
        </p:grpSpPr>
        <p:sp>
          <p:nvSpPr>
            <p:cNvPr id="25" name="六边形 24">
              <a:extLst>
                <a:ext uri="{FF2B5EF4-FFF2-40B4-BE49-F238E27FC236}">
                  <a16:creationId xmlns:a16="http://schemas.microsoft.com/office/drawing/2014/main" xmlns="" id="{6E11F8EB-D69A-4352-AB45-85074B66B935}"/>
                </a:ext>
              </a:extLst>
            </p:cNvPr>
            <p:cNvSpPr/>
            <p:nvPr/>
          </p:nvSpPr>
          <p:spPr>
            <a:xfrm>
              <a:off x="1494064" y="2844075"/>
              <a:ext cx="9870622" cy="772250"/>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000" b="1" dirty="0">
                <a:solidFill>
                  <a:schemeClr val="bg1"/>
                </a:solidFill>
                <a:latin typeface="微软雅黑" pitchFamily="34" charset="-122"/>
                <a:ea typeface="微软雅黑" pitchFamily="34" charset="-122"/>
              </a:endParaRPr>
            </a:p>
          </p:txBody>
        </p:sp>
        <p:sp>
          <p:nvSpPr>
            <p:cNvPr id="26" name="矩形 25">
              <a:extLst>
                <a:ext uri="{FF2B5EF4-FFF2-40B4-BE49-F238E27FC236}">
                  <a16:creationId xmlns:a16="http://schemas.microsoft.com/office/drawing/2014/main" xmlns="" id="{C7D809D9-39BA-473E-A729-8ACB282CD633}"/>
                </a:ext>
              </a:extLst>
            </p:cNvPr>
            <p:cNvSpPr/>
            <p:nvPr/>
          </p:nvSpPr>
          <p:spPr>
            <a:xfrm>
              <a:off x="1867556" y="3030145"/>
              <a:ext cx="9123638" cy="400110"/>
            </a:xfrm>
            <a:prstGeom prst="rect">
              <a:avLst/>
            </a:prstGeom>
          </p:spPr>
          <p:txBody>
            <a:bodyPr wrap="square">
              <a:spAutoFit/>
            </a:bodyPr>
            <a:lstStyle/>
            <a:p>
              <a:r>
                <a:rPr lang="zh-CN" altLang="en-US" sz="2000" dirty="0">
                  <a:solidFill>
                    <a:schemeClr val="bg1"/>
                  </a:solidFill>
                  <a:latin typeface="+mn-lt"/>
                  <a:ea typeface="+mn-ea"/>
                </a:rPr>
                <a:t>它一般配合堆栈溢出攻击，不能用于主动攻击，也不能保证成功。</a:t>
              </a:r>
            </a:p>
          </p:txBody>
        </p:sp>
      </p:grpSp>
      <p:sp>
        <p:nvSpPr>
          <p:cNvPr id="28" name="íṡľíḍè-Rectangle 17">
            <a:extLst>
              <a:ext uri="{FF2B5EF4-FFF2-40B4-BE49-F238E27FC236}">
                <a16:creationId xmlns:a16="http://schemas.microsoft.com/office/drawing/2014/main" xmlns="" id="{D2A94457-AAF1-4115-ACBF-4F8E8EC37533}"/>
              </a:ext>
            </a:extLst>
          </p:cNvPr>
          <p:cNvSpPr/>
          <p:nvPr/>
        </p:nvSpPr>
        <p:spPr>
          <a:xfrm>
            <a:off x="1348921" y="4585618"/>
            <a:ext cx="10160908" cy="97178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mn-lt"/>
                <a:ea typeface="+mn-ea"/>
              </a:rPr>
              <a:t>针对</a:t>
            </a:r>
            <a:r>
              <a:rPr lang="en-US" altLang="zh-CN" sz="2000" kern="0" dirty="0">
                <a:solidFill>
                  <a:schemeClr val="tx1">
                    <a:lumMod val="75000"/>
                    <a:lumOff val="25000"/>
                  </a:schemeClr>
                </a:solidFill>
                <a:latin typeface="+mn-lt"/>
                <a:ea typeface="+mn-ea"/>
              </a:rPr>
              <a:t>Heap Spray</a:t>
            </a:r>
            <a:r>
              <a:rPr lang="zh-CN" altLang="en-US" sz="2000" kern="0" dirty="0">
                <a:solidFill>
                  <a:schemeClr val="tx1">
                    <a:lumMod val="75000"/>
                    <a:lumOff val="25000"/>
                  </a:schemeClr>
                </a:solidFill>
                <a:latin typeface="+mn-lt"/>
                <a:ea typeface="+mn-ea"/>
              </a:rPr>
              <a:t>，对于</a:t>
            </a:r>
            <a:r>
              <a:rPr lang="en-US" altLang="zh-CN" sz="2000" kern="0" dirty="0">
                <a:solidFill>
                  <a:schemeClr val="tx1">
                    <a:lumMod val="75000"/>
                    <a:lumOff val="25000"/>
                  </a:schemeClr>
                </a:solidFill>
                <a:latin typeface="+mn-lt"/>
                <a:ea typeface="+mn-ea"/>
              </a:rPr>
              <a:t>windows</a:t>
            </a:r>
            <a:r>
              <a:rPr lang="zh-CN" altLang="en-US" sz="2000" kern="0" dirty="0">
                <a:solidFill>
                  <a:schemeClr val="tx1">
                    <a:lumMod val="75000"/>
                    <a:lumOff val="25000"/>
                  </a:schemeClr>
                </a:solidFill>
                <a:latin typeface="+mn-lt"/>
                <a:ea typeface="+mn-ea"/>
              </a:rPr>
              <a:t>系统比较好的系统防范办法是开启</a:t>
            </a:r>
            <a:r>
              <a:rPr lang="en-US" altLang="zh-CN" sz="2000" kern="0" dirty="0">
                <a:solidFill>
                  <a:srgbClr val="0050A3"/>
                </a:solidFill>
                <a:latin typeface="+mn-lt"/>
                <a:ea typeface="+mn-ea"/>
              </a:rPr>
              <a:t>DEP</a:t>
            </a:r>
            <a:r>
              <a:rPr lang="zh-CN" altLang="en-US" sz="2000" kern="0" dirty="0">
                <a:solidFill>
                  <a:srgbClr val="0050A3"/>
                </a:solidFill>
                <a:latin typeface="+mn-lt"/>
                <a:ea typeface="+mn-ea"/>
              </a:rPr>
              <a:t>功能</a:t>
            </a:r>
            <a:r>
              <a:rPr lang="zh-CN" altLang="en-US" sz="2000" kern="0" dirty="0">
                <a:solidFill>
                  <a:schemeClr val="tx1">
                    <a:lumMod val="75000"/>
                    <a:lumOff val="25000"/>
                  </a:schemeClr>
                </a:solidFill>
                <a:latin typeface="+mn-lt"/>
                <a:ea typeface="+mn-ea"/>
              </a:rPr>
              <a:t>，即使被绕过，被利用的概率也会大大降低。</a:t>
            </a:r>
            <a:endParaRPr kumimoji="0" sz="2000" b="1" i="0" u="none" strike="noStrike" kern="0" cap="none" spc="0" normalizeH="0" baseline="0" noProof="0" dirty="0">
              <a:ln>
                <a:noFill/>
              </a:ln>
              <a:solidFill>
                <a:schemeClr val="tx1">
                  <a:lumMod val="75000"/>
                  <a:lumOff val="25000"/>
                </a:schemeClr>
              </a:solidFill>
              <a:effectLst/>
              <a:uLnTx/>
              <a:uFillTx/>
              <a:latin typeface="+mn-lt"/>
              <a:ea typeface="+mn-ea"/>
            </a:endParaRPr>
          </a:p>
        </p:txBody>
      </p:sp>
    </p:spTree>
    <p:extLst>
      <p:ext uri="{BB962C8B-B14F-4D97-AF65-F5344CB8AC3E}">
        <p14:creationId xmlns:p14="http://schemas.microsoft.com/office/powerpoint/2010/main" val="2774742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left)">
                                      <p:cBhvr>
                                        <p:cTn id="11" dur="500"/>
                                        <p:tgtEl>
                                          <p:spTgt spid="24"/>
                                        </p:tgtEl>
                                      </p:cBhvr>
                                    </p:animEffect>
                                  </p:childTnLst>
                                </p:cTn>
                              </p:par>
                            </p:childTnLst>
                          </p:cTn>
                        </p:par>
                        <p:par>
                          <p:cTn id="12" fill="hold">
                            <p:stCondLst>
                              <p:cond delay="1000"/>
                            </p:stCondLst>
                            <p:childTnLst>
                              <p:par>
                                <p:cTn id="13" presetID="2" presetClass="entr" presetSubtype="2" decel="60000" fill="hold" grpId="0" nodeType="afterEffect">
                                  <p:stCondLst>
                                    <p:cond delay="0"/>
                                  </p:stCondLst>
                                  <p:childTnLst>
                                    <p:set>
                                      <p:cBhvr>
                                        <p:cTn id="14" dur="1" fill="hold">
                                          <p:stCondLst>
                                            <p:cond delay="0"/>
                                          </p:stCondLst>
                                        </p:cTn>
                                        <p:tgtEl>
                                          <p:spTgt spid="28"/>
                                        </p:tgtEl>
                                        <p:attrNameLst>
                                          <p:attrName>style.visibility</p:attrName>
                                        </p:attrNameLst>
                                      </p:cBhvr>
                                      <p:to>
                                        <p:strVal val="visible"/>
                                      </p:to>
                                    </p:set>
                                    <p:anim calcmode="lin" valueType="num">
                                      <p:cBhvr additive="base">
                                        <p:cTn id="15" dur="500" fill="hold"/>
                                        <p:tgtEl>
                                          <p:spTgt spid="28"/>
                                        </p:tgtEl>
                                        <p:attrNameLst>
                                          <p:attrName>ppt_x</p:attrName>
                                        </p:attrNameLst>
                                      </p:cBhvr>
                                      <p:tavLst>
                                        <p:tav tm="0">
                                          <p:val>
                                            <p:strVal val="1+#ppt_w/2"/>
                                          </p:val>
                                        </p:tav>
                                        <p:tav tm="100000">
                                          <p:val>
                                            <p:strVal val="#ppt_x"/>
                                          </p:val>
                                        </p:tav>
                                      </p:tavLst>
                                    </p:anim>
                                    <p:anim calcmode="lin" valueType="num">
                                      <p:cBhvr additive="base">
                                        <p:cTn id="16" dur="500" fill="hold"/>
                                        <p:tgtEl>
                                          <p:spTgt spid="2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xmlns="" id="{59913471-79C0-4B60-AFDA-9776520A54ED}"/>
              </a:ext>
            </a:extLst>
          </p:cNvPr>
          <p:cNvGrpSpPr/>
          <p:nvPr/>
        </p:nvGrpSpPr>
        <p:grpSpPr>
          <a:xfrm>
            <a:off x="1028775" y="880021"/>
            <a:ext cx="10657184" cy="4752528"/>
            <a:chOff x="1263230" y="1989440"/>
            <a:chExt cx="10332290" cy="3067045"/>
          </a:xfrm>
        </p:grpSpPr>
        <p:sp>
          <p:nvSpPr>
            <p:cNvPr id="10"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3" name="矩形 2">
              <a:extLst>
                <a:ext uri="{FF2B5EF4-FFF2-40B4-BE49-F238E27FC236}">
                  <a16:creationId xmlns:a16="http://schemas.microsoft.com/office/drawing/2014/main" xmlns="" id="{938C6252-55B6-42CE-98FC-347733AE6A0C}"/>
                </a:ext>
              </a:extLst>
            </p:cNvPr>
            <p:cNvSpPr/>
            <p:nvPr/>
          </p:nvSpPr>
          <p:spPr>
            <a:xfrm>
              <a:off x="1676846" y="2279395"/>
              <a:ext cx="9569609" cy="2562246"/>
            </a:xfrm>
            <a:prstGeom prst="rect">
              <a:avLst/>
            </a:prstGeom>
          </p:spPr>
          <p:txBody>
            <a:bodyPr wrap="square">
              <a:spAutoFit/>
            </a:bodyPr>
            <a:lstStyle/>
            <a:p>
              <a:pPr algn="just">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C++</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等高级程序语言在</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边界检查方面存在的不足</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，致使缓冲区溢出漏洞等多种软件漏洞已成为信息系统安全的主要威胁之一，尤其对于使用广泛的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操作系统及其应用程序造成了极大的危害。为了能在操作系统层面提供对软件漏洞的防范，</a:t>
              </a:r>
              <a:r>
                <a:rPr lang="en-US" altLang="zh-CN"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操作系统自</a:t>
              </a:r>
              <a:r>
                <a:rPr lang="en-US" altLang="zh-CN"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Vista</a:t>
              </a:r>
              <a:r>
                <a:rPr lang="zh-CN" altLang="en-US" sz="28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版本开始</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，到现在普遍采用的</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Windows7/8/10</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等版本，陆续提供了多种防范措施和手段，对于提高</a:t>
              </a:r>
              <a:r>
                <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操作系统抵御漏洞攻击起到了关键作用。</a:t>
              </a:r>
              <a:endParaRPr lang="en-US" altLang="zh-CN"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zh-CN" altLang="en-US" sz="28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下面介绍</a:t>
              </a:r>
              <a:r>
                <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操作系统中提供的主要几种软件漏洞利用的</a:t>
              </a:r>
              <a:endParaRPr lang="en-US" altLang="zh-CN"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endParaRPr>
            </a:p>
            <a:p>
              <a:pPr algn="just">
                <a:spcBef>
                  <a:spcPts val="0"/>
                </a:spcBef>
                <a:spcAft>
                  <a:spcPts val="0"/>
                </a:spcAft>
              </a:pPr>
              <a:r>
                <a:rPr lang="zh-CN" altLang="en-US" sz="28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防范技术</a:t>
              </a:r>
              <a:r>
                <a:rPr lang="zh-CN" altLang="en-US" sz="28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p>
          </p:txBody>
        </p:sp>
      </p:grpSp>
      <p:pic>
        <p:nvPicPr>
          <p:cNvPr id="9" name="图片 8">
            <a:extLst>
              <a:ext uri="{FF2B5EF4-FFF2-40B4-BE49-F238E27FC236}">
                <a16:creationId xmlns:a16="http://schemas.microsoft.com/office/drawing/2014/main" xmlns="" id="{C43BA916-C59E-4719-AC9F-356070F9470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482388" y="4787206"/>
            <a:ext cx="2232248" cy="2232248"/>
          </a:xfrm>
          <a:prstGeom prst="rect">
            <a:avLst/>
          </a:prstGeom>
        </p:spPr>
      </p:pic>
    </p:spTree>
    <p:extLst>
      <p:ext uri="{BB962C8B-B14F-4D97-AF65-F5344CB8AC3E}">
        <p14:creationId xmlns:p14="http://schemas.microsoft.com/office/powerpoint/2010/main" val="3308041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par>
                          <p:cTn id="10" fill="hold">
                            <p:stCondLst>
                              <p:cond delay="500"/>
                            </p:stCondLst>
                            <p:childTnLst>
                              <p:par>
                                <p:cTn id="11" presetID="2" presetClass="entr" presetSubtype="2" decel="60000" fill="hold" nodeType="after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1+#ppt_w/2"/>
                                          </p:val>
                                        </p:tav>
                                        <p:tav tm="100000">
                                          <p:val>
                                            <p:strVal val="#ppt_x"/>
                                          </p:val>
                                        </p:tav>
                                      </p:tavLst>
                                    </p:anim>
                                    <p:anim calcmode="lin" valueType="num">
                                      <p:cBhvr additive="base">
                                        <p:cTn id="14"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xmlns="" id="{6679E949-8E7B-4F39-8616-82DD15C341F1}"/>
              </a:ext>
            </a:extLst>
          </p:cNvPr>
          <p:cNvSpPr txBox="1"/>
          <p:nvPr/>
        </p:nvSpPr>
        <p:spPr>
          <a:xfrm>
            <a:off x="-19075" y="0"/>
            <a:ext cx="12858750" cy="7232650"/>
          </a:xfrm>
          <a:prstGeom prst="rect">
            <a:avLst/>
          </a:prstGeom>
          <a:solidFill>
            <a:schemeClr val="accent1">
              <a:alpha val="55000"/>
            </a:schemeClr>
          </a:solidFill>
        </p:spPr>
        <p:txBody>
          <a:bodyPr wrap="square" rtlCol="0">
            <a:spAutoFit/>
          </a:bodyPr>
          <a:lstStyle/>
          <a:p>
            <a:endParaRPr lang="zh-CN" altLang="en-US" dirty="0"/>
          </a:p>
        </p:txBody>
      </p:sp>
      <p:sp>
        <p:nvSpPr>
          <p:cNvPr id="2" name="矩形 1">
            <a:extLst>
              <a:ext uri="{FF2B5EF4-FFF2-40B4-BE49-F238E27FC236}">
                <a16:creationId xmlns:a16="http://schemas.microsoft.com/office/drawing/2014/main" xmlns="" id="{42E92EDB-00D5-4896-B9F4-C5D71C6AF29E}"/>
              </a:ext>
            </a:extLst>
          </p:cNvPr>
          <p:cNvSpPr/>
          <p:nvPr/>
        </p:nvSpPr>
        <p:spPr>
          <a:xfrm>
            <a:off x="956767" y="3200826"/>
            <a:ext cx="12097344" cy="830997"/>
          </a:xfrm>
          <a:prstGeom prst="rect">
            <a:avLst/>
          </a:prstGeom>
        </p:spPr>
        <p:txBody>
          <a:bodyPr wrap="square">
            <a:spAutoFit/>
          </a:bodyPr>
          <a:lstStyle/>
          <a:p>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知识点六：漏洞利用技术</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绕过</a:t>
            </a:r>
            <a:r>
              <a:rPr lang="en-US" altLang="zh-CN"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DEP</a:t>
            </a:r>
            <a:r>
              <a:rPr lang="zh-CN" altLang="en-US" sz="4800" b="1"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防护</a:t>
            </a:r>
            <a:endParaRPr lang="zh-CN" altLang="en-US" sz="4800" b="1" dirty="0"/>
          </a:p>
        </p:txBody>
      </p:sp>
    </p:spTree>
    <p:extLst>
      <p:ext uri="{BB962C8B-B14F-4D97-AF65-F5344CB8AC3E}">
        <p14:creationId xmlns:p14="http://schemas.microsoft.com/office/powerpoint/2010/main" val="24779884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208795" y="1240061"/>
            <a:ext cx="9757084" cy="1933879"/>
          </a:xfrm>
          <a:prstGeom prst="rect">
            <a:avLst/>
          </a:prstGeom>
          <a:noFill/>
        </p:spPr>
        <p:txBody>
          <a:bodyPr wrap="square" lIns="86376" tIns="43188" rIns="86376" bIns="43188" rtlCol="0">
            <a:spAutoFit/>
          </a:bodyPr>
          <a:lstStyle/>
          <a:p>
            <a:pPr algn="just"/>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支持硬件</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CPU</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会拒绝执行被标记为不可执行的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(NX)</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内存页的代码。这么做的目的是防止攻击者将恶意代码注入的另外一个程序执行。尤其是基于栈溢出的漏洞</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由于</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上的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将不会被执行。但</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有时会造成程序意外错误</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程序有时候可能需要在不可执行区域执行代码。为了解决这个问题</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微软提供了两种</a:t>
            </a:r>
            <a:r>
              <a:rPr lang="en-US" altLang="zh-CN"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b="1"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配置</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26" name="矩形: 圆角 25">
            <a:extLst>
              <a:ext uri="{FF2B5EF4-FFF2-40B4-BE49-F238E27FC236}">
                <a16:creationId xmlns:a16="http://schemas.microsoft.com/office/drawing/2014/main" xmlns="" id="{22B26945-E96E-4CE0-B888-51EC498D9ADD}"/>
              </a:ext>
            </a:extLst>
          </p:cNvPr>
          <p:cNvSpPr/>
          <p:nvPr/>
        </p:nvSpPr>
        <p:spPr>
          <a:xfrm>
            <a:off x="1820863" y="3688332"/>
            <a:ext cx="9001000" cy="84041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Opt-In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Mode:DEP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只对系统进程和特别定义的进程启用</a:t>
            </a:r>
          </a:p>
        </p:txBody>
      </p:sp>
      <p:sp>
        <p:nvSpPr>
          <p:cNvPr id="27" name="矩形: 圆角 26">
            <a:extLst>
              <a:ext uri="{FF2B5EF4-FFF2-40B4-BE49-F238E27FC236}">
                <a16:creationId xmlns:a16="http://schemas.microsoft.com/office/drawing/2014/main" xmlns="" id="{E1F6B425-B62D-41B3-95D9-305721B4FF63}"/>
              </a:ext>
            </a:extLst>
          </p:cNvPr>
          <p:cNvSpPr/>
          <p:nvPr/>
        </p:nvSpPr>
        <p:spPr>
          <a:xfrm>
            <a:off x="1820863" y="5043135"/>
            <a:ext cx="9001000" cy="949453"/>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Opt-Out </a:t>
            </a:r>
            <a:r>
              <a:rPr lang="en-US" altLang="zh-CN" sz="24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Mode:DEP</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对系统所有进程和服务启用，除了禁用的进程。</a:t>
            </a:r>
          </a:p>
        </p:txBody>
      </p:sp>
    </p:spTree>
    <p:extLst>
      <p:ext uri="{BB962C8B-B14F-4D97-AF65-F5344CB8AC3E}">
        <p14:creationId xmlns:p14="http://schemas.microsoft.com/office/powerpoint/2010/main" val="42127219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fade">
                                      <p:cBhvr>
                                        <p:cTn id="7" dur="500"/>
                                        <p:tgtEl>
                                          <p:spTgt spid="35"/>
                                        </p:tgtEl>
                                      </p:cBhvr>
                                    </p:animEffect>
                                  </p:childTnLst>
                                </p:cTn>
                              </p:par>
                            </p:childTnLst>
                          </p:cTn>
                        </p:par>
                        <p:par>
                          <p:cTn id="8" fill="hold">
                            <p:stCondLst>
                              <p:cond delay="500"/>
                            </p:stCondLst>
                            <p:childTnLst>
                              <p:par>
                                <p:cTn id="9" presetID="22" presetClass="entr" presetSubtype="8" fill="hold" grpId="0" nodeType="afterEffect">
                                  <p:stCondLst>
                                    <p:cond delay="0"/>
                                  </p:stCondLst>
                                  <p:childTnLst>
                                    <p:set>
                                      <p:cBhvr>
                                        <p:cTn id="10" dur="1" fill="hold">
                                          <p:stCondLst>
                                            <p:cond delay="0"/>
                                          </p:stCondLst>
                                        </p:cTn>
                                        <p:tgtEl>
                                          <p:spTgt spid="26"/>
                                        </p:tgtEl>
                                        <p:attrNameLst>
                                          <p:attrName>style.visibility</p:attrName>
                                        </p:attrNameLst>
                                      </p:cBhvr>
                                      <p:to>
                                        <p:strVal val="visible"/>
                                      </p:to>
                                    </p:set>
                                    <p:animEffect transition="in" filter="wipe(left)">
                                      <p:cBhvr>
                                        <p:cTn id="11" dur="500"/>
                                        <p:tgtEl>
                                          <p:spTgt spid="26"/>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27"/>
                                        </p:tgtEl>
                                        <p:attrNameLst>
                                          <p:attrName>style.visibility</p:attrName>
                                        </p:attrNameLst>
                                      </p:cBhvr>
                                      <p:to>
                                        <p:strVal val="visible"/>
                                      </p:to>
                                    </p:set>
                                    <p:animEffect transition="in" filter="wipe(left)">
                                      <p:cBhvr>
                                        <p:cTn id="15"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P spid="26" grpId="0" animBg="1"/>
      <p:bldP spid="27"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ṡľíḍè-Rectangle 17">
            <a:extLst>
              <a:ext uri="{FF2B5EF4-FFF2-40B4-BE49-F238E27FC236}">
                <a16:creationId xmlns:a16="http://schemas.microsoft.com/office/drawing/2014/main" xmlns="" id="{914ECD52-FD2D-436D-AA25-D7A7FDD43502}"/>
              </a:ext>
            </a:extLst>
          </p:cNvPr>
          <p:cNvSpPr/>
          <p:nvPr/>
        </p:nvSpPr>
        <p:spPr>
          <a:xfrm>
            <a:off x="1388815" y="1107887"/>
            <a:ext cx="10081120" cy="322851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30000"/>
              </a:lnSpc>
              <a:spcBef>
                <a:spcPts val="0"/>
              </a:spcBef>
              <a:spcAft>
                <a:spcPts val="0"/>
              </a:spcAft>
              <a:buClrTx/>
              <a:buSzTx/>
              <a:buFontTx/>
              <a:buNone/>
              <a:tabLst/>
              <a:defRPr/>
            </a:pPr>
            <a:r>
              <a:rPr lang="zh-CN" altLang="en-US" sz="2400" kern="0" dirty="0">
                <a:solidFill>
                  <a:schemeClr val="tx1">
                    <a:lumMod val="75000"/>
                    <a:lumOff val="25000"/>
                  </a:schemeClr>
                </a:solidFill>
                <a:latin typeface="Arial"/>
                <a:ea typeface="微软雅黑"/>
              </a:rPr>
              <a:t>这对漏洞利用意味着什么？当我们尝试在启用</a:t>
            </a:r>
            <a:r>
              <a:rPr lang="en-US" altLang="zh-CN" sz="2400" kern="0" dirty="0">
                <a:solidFill>
                  <a:schemeClr val="tx1">
                    <a:lumMod val="75000"/>
                    <a:lumOff val="25000"/>
                  </a:schemeClr>
                </a:solidFill>
                <a:latin typeface="Arial"/>
                <a:ea typeface="微软雅黑"/>
              </a:rPr>
              <a:t>DEP</a:t>
            </a:r>
            <a:r>
              <a:rPr lang="zh-CN" altLang="en-US" sz="2400" kern="0" dirty="0">
                <a:solidFill>
                  <a:schemeClr val="tx1">
                    <a:lumMod val="75000"/>
                    <a:lumOff val="25000"/>
                  </a:schemeClr>
                </a:solidFill>
                <a:latin typeface="Arial"/>
                <a:ea typeface="微软雅黑"/>
              </a:rPr>
              <a:t>的内存执行代码</a:t>
            </a:r>
            <a:r>
              <a:rPr lang="en-US" altLang="zh-CN" sz="2400" kern="0" dirty="0">
                <a:solidFill>
                  <a:schemeClr val="tx1">
                    <a:lumMod val="75000"/>
                    <a:lumOff val="25000"/>
                  </a:schemeClr>
                </a:solidFill>
                <a:latin typeface="Arial"/>
                <a:ea typeface="微软雅黑"/>
              </a:rPr>
              <a:t>, </a:t>
            </a:r>
            <a:r>
              <a:rPr lang="zh-CN" altLang="en-US" sz="2400" kern="0" dirty="0">
                <a:solidFill>
                  <a:schemeClr val="tx1">
                    <a:lumMod val="75000"/>
                    <a:lumOff val="25000"/>
                  </a:schemeClr>
                </a:solidFill>
                <a:latin typeface="Arial"/>
                <a:ea typeface="微软雅黑"/>
              </a:rPr>
              <a:t>程序将会返回一个访问冲突“</a:t>
            </a:r>
            <a:r>
              <a:rPr lang="en-US" altLang="zh-CN" sz="2400" kern="0" dirty="0">
                <a:solidFill>
                  <a:schemeClr val="tx1">
                    <a:lumMod val="75000"/>
                    <a:lumOff val="25000"/>
                  </a:schemeClr>
                </a:solidFill>
                <a:latin typeface="Arial"/>
                <a:ea typeface="微软雅黑"/>
              </a:rPr>
              <a:t>STATUS_ACCESS_VIOLATION (0xc0000005) ”</a:t>
            </a:r>
            <a:r>
              <a:rPr lang="zh-CN" altLang="en-US" sz="2400" kern="0" dirty="0">
                <a:solidFill>
                  <a:schemeClr val="tx1">
                    <a:lumMod val="75000"/>
                    <a:lumOff val="25000"/>
                  </a:schemeClr>
                </a:solidFill>
                <a:latin typeface="Arial"/>
                <a:ea typeface="微软雅黑"/>
              </a:rPr>
              <a:t>。然后程序就终止了。对于攻击者来说这显然不是好事</a:t>
            </a:r>
            <a:r>
              <a:rPr lang="en-US" altLang="zh-CN" sz="2400" kern="0" dirty="0">
                <a:solidFill>
                  <a:schemeClr val="tx1">
                    <a:lumMod val="75000"/>
                    <a:lumOff val="25000"/>
                  </a:schemeClr>
                </a:solidFill>
                <a:latin typeface="Arial"/>
                <a:ea typeface="微软雅黑"/>
              </a:rPr>
              <a:t>. </a:t>
            </a:r>
            <a:r>
              <a:rPr lang="zh-CN" altLang="en-US" sz="2400" kern="0" dirty="0">
                <a:solidFill>
                  <a:schemeClr val="tx1">
                    <a:lumMod val="75000"/>
                    <a:lumOff val="25000"/>
                  </a:schemeClr>
                </a:solidFill>
                <a:latin typeface="Arial"/>
                <a:ea typeface="微软雅黑"/>
              </a:rPr>
              <a:t>但是有趣的是</a:t>
            </a:r>
            <a:r>
              <a:rPr lang="en-US" altLang="zh-CN" sz="2400" b="1" kern="0" dirty="0">
                <a:solidFill>
                  <a:schemeClr val="tx1">
                    <a:lumMod val="75000"/>
                    <a:lumOff val="25000"/>
                  </a:schemeClr>
                </a:solidFill>
                <a:latin typeface="Arial"/>
                <a:ea typeface="微软雅黑"/>
              </a:rPr>
              <a:t>DEP</a:t>
            </a:r>
            <a:r>
              <a:rPr lang="zh-CN" altLang="en-US" sz="2400" b="1" kern="0" dirty="0">
                <a:solidFill>
                  <a:schemeClr val="tx1">
                    <a:lumMod val="75000"/>
                    <a:lumOff val="25000"/>
                  </a:schemeClr>
                </a:solidFill>
                <a:latin typeface="Arial"/>
                <a:ea typeface="微软雅黑"/>
              </a:rPr>
              <a:t>可以被关闭</a:t>
            </a:r>
            <a:r>
              <a:rPr lang="en-US" altLang="zh-CN" sz="2400" kern="0" dirty="0">
                <a:solidFill>
                  <a:schemeClr val="tx1">
                    <a:lumMod val="75000"/>
                    <a:lumOff val="25000"/>
                  </a:schemeClr>
                </a:solidFill>
                <a:latin typeface="Arial"/>
                <a:ea typeface="微软雅黑"/>
              </a:rPr>
              <a:t>, </a:t>
            </a:r>
            <a:r>
              <a:rPr lang="zh-CN" altLang="en-US" sz="2400" b="1" kern="0" dirty="0">
                <a:solidFill>
                  <a:schemeClr val="tx1">
                    <a:lumMod val="75000"/>
                    <a:lumOff val="25000"/>
                  </a:schemeClr>
                </a:solidFill>
                <a:latin typeface="Arial"/>
                <a:ea typeface="微软雅黑"/>
              </a:rPr>
              <a:t>这意味着调用某个</a:t>
            </a:r>
            <a:r>
              <a:rPr lang="en-US" altLang="zh-CN" sz="2400" b="1" kern="0" dirty="0">
                <a:solidFill>
                  <a:schemeClr val="tx1">
                    <a:lumMod val="75000"/>
                    <a:lumOff val="25000"/>
                  </a:schemeClr>
                </a:solidFill>
                <a:latin typeface="Arial"/>
                <a:ea typeface="微软雅黑"/>
              </a:rPr>
              <a:t>Windows API</a:t>
            </a:r>
            <a:r>
              <a:rPr lang="zh-CN" altLang="en-US" sz="2400" b="1" kern="0" dirty="0">
                <a:solidFill>
                  <a:schemeClr val="tx1">
                    <a:lumMod val="75000"/>
                    <a:lumOff val="25000"/>
                  </a:schemeClr>
                </a:solidFill>
                <a:latin typeface="Arial"/>
                <a:ea typeface="微软雅黑"/>
              </a:rPr>
              <a:t>可以把某段不可执行区域设置为可执行</a:t>
            </a:r>
            <a:r>
              <a:rPr lang="zh-CN" altLang="en-US" sz="2400" kern="0" dirty="0">
                <a:solidFill>
                  <a:schemeClr val="tx1">
                    <a:lumMod val="75000"/>
                    <a:lumOff val="25000"/>
                  </a:schemeClr>
                </a:solidFill>
                <a:latin typeface="Arial"/>
                <a:ea typeface="微软雅黑"/>
              </a:rPr>
              <a:t>。</a:t>
            </a:r>
            <a:endParaRPr kumimoji="0" sz="2400" b="0" i="0" u="none" strike="noStrike" kern="0" cap="none" spc="0" normalizeH="0" baseline="0" noProof="0" dirty="0">
              <a:ln>
                <a:noFill/>
              </a:ln>
              <a:solidFill>
                <a:schemeClr val="tx1">
                  <a:lumMod val="75000"/>
                  <a:lumOff val="25000"/>
                </a:schemeClr>
              </a:solidFill>
              <a:effectLst/>
              <a:uLnTx/>
              <a:uFillTx/>
              <a:latin typeface="Arial"/>
              <a:ea typeface="微软雅黑"/>
            </a:endParaRPr>
          </a:p>
        </p:txBody>
      </p:sp>
      <p:sp>
        <p:nvSpPr>
          <p:cNvPr id="6" name="矩形: 圆角 5">
            <a:extLst>
              <a:ext uri="{FF2B5EF4-FFF2-40B4-BE49-F238E27FC236}">
                <a16:creationId xmlns:a16="http://schemas.microsoft.com/office/drawing/2014/main" xmlns="" id="{3327B8B4-562F-40C8-B7BF-BECC1D76AF33}"/>
              </a:ext>
            </a:extLst>
          </p:cNvPr>
          <p:cNvSpPr/>
          <p:nvPr/>
        </p:nvSpPr>
        <p:spPr>
          <a:xfrm>
            <a:off x="2000883" y="4984477"/>
            <a:ext cx="8856984" cy="659914"/>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主要的问题仍然是</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如果我们不能执行任何代码的话又怎么去调用这个</a:t>
            </a:r>
            <a:r>
              <a:rPr lang="en-US" altLang="zh-CN"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0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呢？</a:t>
            </a:r>
          </a:p>
        </p:txBody>
      </p:sp>
    </p:spTree>
    <p:extLst>
      <p:ext uri="{BB962C8B-B14F-4D97-AF65-F5344CB8AC3E}">
        <p14:creationId xmlns:p14="http://schemas.microsoft.com/office/powerpoint/2010/main" val="4210062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ipe(left)">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277570" cy="508862"/>
            <a:chOff x="1420106" y="1402730"/>
            <a:chExt cx="227757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91509" y="805426"/>
              <a:ext cx="508859" cy="170347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53958" y="1402731"/>
              <a:ext cx="1598396"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基本思想</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1</a:t>
              </a:r>
            </a:p>
          </p:txBody>
        </p:sp>
      </p:grpSp>
      <p:sp>
        <p:nvSpPr>
          <p:cNvPr id="24" name="íṡľíḍè-Rectangle 17">
            <a:extLst>
              <a:ext uri="{FF2B5EF4-FFF2-40B4-BE49-F238E27FC236}">
                <a16:creationId xmlns:a16="http://schemas.microsoft.com/office/drawing/2014/main" xmlns="" id="{38D2834D-DFE0-4536-B3AA-3FE23D0E43BF}"/>
              </a:ext>
            </a:extLst>
          </p:cNvPr>
          <p:cNvSpPr/>
          <p:nvPr/>
        </p:nvSpPr>
        <p:spPr>
          <a:xfrm>
            <a:off x="1424819" y="2112229"/>
            <a:ext cx="10189132" cy="1780019"/>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的全称为</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Return-oriented programming</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（返回导向编程），</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是一种新型的</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基于代码复用技术</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的攻击</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，攻击者从已有的库或可执行文件中提取指令片段，构建恶意代码</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允许我们绕过</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和</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ALSR</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，但不能绕开</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GS</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缓冲区溢出的检测防护技术。</a:t>
            </a:r>
          </a:p>
        </p:txBody>
      </p:sp>
      <p:sp>
        <p:nvSpPr>
          <p:cNvPr id="25" name="íṡľíḍè-Rectangle 17">
            <a:extLst>
              <a:ext uri="{FF2B5EF4-FFF2-40B4-BE49-F238E27FC236}">
                <a16:creationId xmlns:a16="http://schemas.microsoft.com/office/drawing/2014/main" xmlns="" id="{53CA3583-8410-457D-9DD6-28DF1BF36087}"/>
              </a:ext>
            </a:extLst>
          </p:cNvPr>
          <p:cNvSpPr/>
          <p:nvPr/>
        </p:nvSpPr>
        <p:spPr>
          <a:xfrm>
            <a:off x="1424819" y="1528093"/>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ROP</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26" name="íṡľíḍè-Rectangle 17">
            <a:extLst>
              <a:ext uri="{FF2B5EF4-FFF2-40B4-BE49-F238E27FC236}">
                <a16:creationId xmlns:a16="http://schemas.microsoft.com/office/drawing/2014/main" xmlns="" id="{2CCBA5E7-BABE-43E1-BDDC-89D109A6EAC0}"/>
              </a:ext>
            </a:extLst>
          </p:cNvPr>
          <p:cNvSpPr/>
          <p:nvPr/>
        </p:nvSpPr>
        <p:spPr>
          <a:xfrm>
            <a:off x="1424819" y="4628475"/>
            <a:ext cx="10189132" cy="1728956"/>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基本的思想是借助已经存在的</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代码块</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也叫配件</a:t>
            </a:r>
            <a:r>
              <a:rPr lang="en-US" altLang="zh-CN" sz="2400" kern="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，这些</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配件来自程序已经加载的模块</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。我们可以在已加载的模块中找到一些</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以</a:t>
            </a:r>
            <a:r>
              <a:rPr lang="en-US" altLang="zh-CN" sz="2400" b="1"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400" b="1"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结尾的配件</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，把这些配件的地址布置在堆栈上</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当控制</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并返回时候</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程序就会跳去执行这些小配件</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而这些小配件是在别的模块代码段</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 </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不受</a:t>
            </a:r>
            <a:r>
              <a:rPr lang="en-US" altLang="zh-CN"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的影响。</a:t>
            </a:r>
          </a:p>
        </p:txBody>
      </p:sp>
      <p:sp>
        <p:nvSpPr>
          <p:cNvPr id="27" name="íṡľíḍè-Rectangle 17">
            <a:extLst>
              <a:ext uri="{FF2B5EF4-FFF2-40B4-BE49-F238E27FC236}">
                <a16:creationId xmlns:a16="http://schemas.microsoft.com/office/drawing/2014/main" xmlns="" id="{4FB27C89-CF21-4B5D-8AA6-2720CBF4A13D}"/>
              </a:ext>
            </a:extLst>
          </p:cNvPr>
          <p:cNvSpPr/>
          <p:nvPr/>
        </p:nvSpPr>
        <p:spPr>
          <a:xfrm>
            <a:off x="1424819" y="4044338"/>
            <a:ext cx="2990900"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的基本思想</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endParaRPr>
          </a:p>
        </p:txBody>
      </p:sp>
    </p:spTree>
    <p:extLst>
      <p:ext uri="{BB962C8B-B14F-4D97-AF65-F5344CB8AC3E}">
        <p14:creationId xmlns:p14="http://schemas.microsoft.com/office/powerpoint/2010/main" val="26087218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25"/>
                                        </p:tgtEl>
                                        <p:attrNameLst>
                                          <p:attrName>style.visibility</p:attrName>
                                        </p:attrNameLst>
                                      </p:cBhvr>
                                      <p:to>
                                        <p:strVal val="visible"/>
                                      </p:to>
                                    </p:set>
                                    <p:anim calcmode="lin" valueType="num">
                                      <p:cBhvr additive="base">
                                        <p:cTn id="12" dur="500" fill="hold"/>
                                        <p:tgtEl>
                                          <p:spTgt spid="25"/>
                                        </p:tgtEl>
                                        <p:attrNameLst>
                                          <p:attrName>ppt_x</p:attrName>
                                        </p:attrNameLst>
                                      </p:cBhvr>
                                      <p:tavLst>
                                        <p:tav tm="0">
                                          <p:val>
                                            <p:strVal val="0-#ppt_w/2"/>
                                          </p:val>
                                        </p:tav>
                                        <p:tav tm="100000">
                                          <p:val>
                                            <p:strVal val="#ppt_x"/>
                                          </p:val>
                                        </p:tav>
                                      </p:tavLst>
                                    </p:anim>
                                    <p:anim calcmode="lin" valueType="num">
                                      <p:cBhvr additive="base">
                                        <p:cTn id="13" dur="500" fill="hold"/>
                                        <p:tgtEl>
                                          <p:spTgt spid="25"/>
                                        </p:tgtEl>
                                        <p:attrNameLst>
                                          <p:attrName>ppt_y</p:attrName>
                                        </p:attrNameLst>
                                      </p:cBhvr>
                                      <p:tavLst>
                                        <p:tav tm="0">
                                          <p:val>
                                            <p:strVal val="#ppt_y"/>
                                          </p:val>
                                        </p:tav>
                                        <p:tav tm="100000">
                                          <p:val>
                                            <p:strVal val="#ppt_y"/>
                                          </p:val>
                                        </p:tav>
                                      </p:tavLst>
                                    </p:anim>
                                  </p:childTnLst>
                                </p:cTn>
                              </p:par>
                              <p:par>
                                <p:cTn id="14" presetID="2" presetClass="entr" presetSubtype="2" decel="60000" fill="hold" grpId="0" nodeType="withEffect">
                                  <p:stCondLst>
                                    <p:cond delay="0"/>
                                  </p:stCondLst>
                                  <p:childTnLst>
                                    <p:set>
                                      <p:cBhvr>
                                        <p:cTn id="15" dur="1" fill="hold">
                                          <p:stCondLst>
                                            <p:cond delay="0"/>
                                          </p:stCondLst>
                                        </p:cTn>
                                        <p:tgtEl>
                                          <p:spTgt spid="24"/>
                                        </p:tgtEl>
                                        <p:attrNameLst>
                                          <p:attrName>style.visibility</p:attrName>
                                        </p:attrNameLst>
                                      </p:cBhvr>
                                      <p:to>
                                        <p:strVal val="visible"/>
                                      </p:to>
                                    </p:set>
                                    <p:anim calcmode="lin" valueType="num">
                                      <p:cBhvr additive="base">
                                        <p:cTn id="16" dur="500" fill="hold"/>
                                        <p:tgtEl>
                                          <p:spTgt spid="24"/>
                                        </p:tgtEl>
                                        <p:attrNameLst>
                                          <p:attrName>ppt_x</p:attrName>
                                        </p:attrNameLst>
                                      </p:cBhvr>
                                      <p:tavLst>
                                        <p:tav tm="0">
                                          <p:val>
                                            <p:strVal val="1+#ppt_w/2"/>
                                          </p:val>
                                        </p:tav>
                                        <p:tav tm="100000">
                                          <p:val>
                                            <p:strVal val="#ppt_x"/>
                                          </p:val>
                                        </p:tav>
                                      </p:tavLst>
                                    </p:anim>
                                    <p:anim calcmode="lin" valueType="num">
                                      <p:cBhvr additive="base">
                                        <p:cTn id="17" dur="500" fill="hold"/>
                                        <p:tgtEl>
                                          <p:spTgt spid="24"/>
                                        </p:tgtEl>
                                        <p:attrNameLst>
                                          <p:attrName>ppt_y</p:attrName>
                                        </p:attrNameLst>
                                      </p:cBhvr>
                                      <p:tavLst>
                                        <p:tav tm="0">
                                          <p:val>
                                            <p:strVal val="#ppt_y"/>
                                          </p:val>
                                        </p:tav>
                                        <p:tav tm="100000">
                                          <p:val>
                                            <p:strVal val="#ppt_y"/>
                                          </p:val>
                                        </p:tav>
                                      </p:tavLst>
                                    </p:anim>
                                  </p:childTnLst>
                                </p:cTn>
                              </p:par>
                            </p:childTnLst>
                          </p:cTn>
                        </p:par>
                        <p:par>
                          <p:cTn id="18" fill="hold">
                            <p:stCondLst>
                              <p:cond delay="1000"/>
                            </p:stCondLst>
                            <p:childTnLst>
                              <p:par>
                                <p:cTn id="19" presetID="2" presetClass="entr" presetSubtype="8" decel="60000" fill="hold" grpId="0" nodeType="afterEffect">
                                  <p:stCondLst>
                                    <p:cond delay="0"/>
                                  </p:stCondLst>
                                  <p:childTnLst>
                                    <p:set>
                                      <p:cBhvr>
                                        <p:cTn id="20" dur="1" fill="hold">
                                          <p:stCondLst>
                                            <p:cond delay="0"/>
                                          </p:stCondLst>
                                        </p:cTn>
                                        <p:tgtEl>
                                          <p:spTgt spid="27"/>
                                        </p:tgtEl>
                                        <p:attrNameLst>
                                          <p:attrName>style.visibility</p:attrName>
                                        </p:attrNameLst>
                                      </p:cBhvr>
                                      <p:to>
                                        <p:strVal val="visible"/>
                                      </p:to>
                                    </p:set>
                                    <p:anim calcmode="lin" valueType="num">
                                      <p:cBhvr additive="base">
                                        <p:cTn id="21" dur="500" fill="hold"/>
                                        <p:tgtEl>
                                          <p:spTgt spid="27"/>
                                        </p:tgtEl>
                                        <p:attrNameLst>
                                          <p:attrName>ppt_x</p:attrName>
                                        </p:attrNameLst>
                                      </p:cBhvr>
                                      <p:tavLst>
                                        <p:tav tm="0">
                                          <p:val>
                                            <p:strVal val="0-#ppt_w/2"/>
                                          </p:val>
                                        </p:tav>
                                        <p:tav tm="100000">
                                          <p:val>
                                            <p:strVal val="#ppt_x"/>
                                          </p:val>
                                        </p:tav>
                                      </p:tavLst>
                                    </p:anim>
                                    <p:anim calcmode="lin" valueType="num">
                                      <p:cBhvr additive="base">
                                        <p:cTn id="22" dur="500" fill="hold"/>
                                        <p:tgtEl>
                                          <p:spTgt spid="27"/>
                                        </p:tgtEl>
                                        <p:attrNameLst>
                                          <p:attrName>ppt_y</p:attrName>
                                        </p:attrNameLst>
                                      </p:cBhvr>
                                      <p:tavLst>
                                        <p:tav tm="0">
                                          <p:val>
                                            <p:strVal val="#ppt_y"/>
                                          </p:val>
                                        </p:tav>
                                        <p:tav tm="100000">
                                          <p:val>
                                            <p:strVal val="#ppt_y"/>
                                          </p:val>
                                        </p:tav>
                                      </p:tavLst>
                                    </p:anim>
                                  </p:childTnLst>
                                </p:cTn>
                              </p:par>
                              <p:par>
                                <p:cTn id="23" presetID="2" presetClass="entr" presetSubtype="2" decel="60000" fill="hold" grpId="0" nodeType="withEffect">
                                  <p:stCondLst>
                                    <p:cond delay="0"/>
                                  </p:stCondLst>
                                  <p:childTnLst>
                                    <p:set>
                                      <p:cBhvr>
                                        <p:cTn id="24" dur="1" fill="hold">
                                          <p:stCondLst>
                                            <p:cond delay="0"/>
                                          </p:stCondLst>
                                        </p:cTn>
                                        <p:tgtEl>
                                          <p:spTgt spid="26"/>
                                        </p:tgtEl>
                                        <p:attrNameLst>
                                          <p:attrName>style.visibility</p:attrName>
                                        </p:attrNameLst>
                                      </p:cBhvr>
                                      <p:to>
                                        <p:strVal val="visible"/>
                                      </p:to>
                                    </p:set>
                                    <p:anim calcmode="lin" valueType="num">
                                      <p:cBhvr additive="base">
                                        <p:cTn id="25" dur="500" fill="hold"/>
                                        <p:tgtEl>
                                          <p:spTgt spid="26"/>
                                        </p:tgtEl>
                                        <p:attrNameLst>
                                          <p:attrName>ppt_x</p:attrName>
                                        </p:attrNameLst>
                                      </p:cBhvr>
                                      <p:tavLst>
                                        <p:tav tm="0">
                                          <p:val>
                                            <p:strVal val="1+#ppt_w/2"/>
                                          </p:val>
                                        </p:tav>
                                        <p:tav tm="100000">
                                          <p:val>
                                            <p:strVal val="#ppt_x"/>
                                          </p:val>
                                        </p:tav>
                                      </p:tavLst>
                                    </p:anim>
                                    <p:anim calcmode="lin" valueType="num">
                                      <p:cBhvr additive="base">
                                        <p:cTn id="26" dur="500" fill="hold"/>
                                        <p:tgtEl>
                                          <p:spTgt spid="2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5" grpId="0" animBg="1"/>
      <p:bldP spid="26" grpId="0" animBg="1"/>
      <p:bldP spid="2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íṡľíḍè-Rectangle 17">
            <a:extLst>
              <a:ext uri="{FF2B5EF4-FFF2-40B4-BE49-F238E27FC236}">
                <a16:creationId xmlns:a16="http://schemas.microsoft.com/office/drawing/2014/main" xmlns="" id="{914ECD52-FD2D-436D-AA25-D7A7FDD43502}"/>
              </a:ext>
            </a:extLst>
          </p:cNvPr>
          <p:cNvSpPr/>
          <p:nvPr/>
        </p:nvSpPr>
        <p:spPr>
          <a:xfrm>
            <a:off x="1604839" y="1024037"/>
            <a:ext cx="9649072" cy="87593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3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换言之，</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允许攻击者从已有的库或可执行文件中提取指令片段，构建恶意代码。</a:t>
            </a:r>
          </a:p>
        </p:txBody>
      </p:sp>
      <p:sp>
        <p:nvSpPr>
          <p:cNvPr id="4" name="íṡľíḍè-Rectangle 17">
            <a:extLst>
              <a:ext uri="{FF2B5EF4-FFF2-40B4-BE49-F238E27FC236}">
                <a16:creationId xmlns:a16="http://schemas.microsoft.com/office/drawing/2014/main" xmlns="" id="{9162461B-6357-466D-A68D-B1F7664C781B}"/>
              </a:ext>
            </a:extLst>
          </p:cNvPr>
          <p:cNvSpPr/>
          <p:nvPr/>
        </p:nvSpPr>
        <p:spPr>
          <a:xfrm>
            <a:off x="1604839" y="2302580"/>
            <a:ext cx="504056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对于</a:t>
            </a:r>
            <a:r>
              <a:rPr lang="en-US" altLang="zh-CN"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rPr>
              <a:t>技术，可以总结为如下三点：</a:t>
            </a:r>
          </a:p>
        </p:txBody>
      </p:sp>
      <p:grpSp>
        <p:nvGrpSpPr>
          <p:cNvPr id="7" name="组合 6">
            <a:extLst>
              <a:ext uri="{FF2B5EF4-FFF2-40B4-BE49-F238E27FC236}">
                <a16:creationId xmlns:a16="http://schemas.microsoft.com/office/drawing/2014/main" xmlns="" id="{42391475-37B9-41A6-AB94-37C5C3E1D67C}"/>
              </a:ext>
            </a:extLst>
          </p:cNvPr>
          <p:cNvGrpSpPr/>
          <p:nvPr/>
        </p:nvGrpSpPr>
        <p:grpSpPr>
          <a:xfrm>
            <a:off x="1748855" y="3112269"/>
            <a:ext cx="8928992" cy="770394"/>
            <a:chOff x="5100541" y="2686890"/>
            <a:chExt cx="8928992" cy="770394"/>
          </a:xfrm>
        </p:grpSpPr>
        <p:sp>
          <p:nvSpPr>
            <p:cNvPr id="8" name="六边形 7">
              <a:extLst>
                <a:ext uri="{FF2B5EF4-FFF2-40B4-BE49-F238E27FC236}">
                  <a16:creationId xmlns:a16="http://schemas.microsoft.com/office/drawing/2014/main" xmlns="" id="{018F7659-E12F-48F1-B392-40C7B28AF2F0}"/>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1</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9" name="文本框 7">
              <a:extLst>
                <a:ext uri="{FF2B5EF4-FFF2-40B4-BE49-F238E27FC236}">
                  <a16:creationId xmlns:a16="http://schemas.microsoft.com/office/drawing/2014/main" xmlns="" id="{B159E0A0-2172-40A4-B6F6-EB772A5F695C}"/>
                </a:ext>
              </a:extLst>
            </p:cNvPr>
            <p:cNvSpPr txBox="1">
              <a:spLocks noChangeArrowheads="1"/>
            </p:cNvSpPr>
            <p:nvPr/>
          </p:nvSpPr>
          <p:spPr bwMode="auto">
            <a:xfrm>
              <a:off x="6984268" y="2841256"/>
              <a:ext cx="7045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ROP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通过</a:t>
              </a:r>
              <a:r>
                <a:rPr lang="en-US" altLang="zh-CN" sz="2400" dirty="0">
                  <a:solidFill>
                    <a:schemeClr val="tx1">
                      <a:lumMod val="75000"/>
                      <a:lumOff val="25000"/>
                    </a:schemeClr>
                  </a:solidFill>
                  <a:latin typeface="Times New Roman" panose="02020603050405020304" pitchFamily="18" charset="0"/>
                  <a:cs typeface="Times New Roman" panose="02020603050405020304" pitchFamily="18" charset="0"/>
                </a:rPr>
                <a:t>ROP</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链（</a:t>
              </a:r>
              <a:r>
                <a:rPr lang="en-US" altLang="zh-CN" sz="2400" dirty="0" err="1">
                  <a:solidFill>
                    <a:schemeClr val="tx1">
                      <a:lumMod val="75000"/>
                      <a:lumOff val="25000"/>
                    </a:schemeClr>
                  </a:solidFill>
                  <a:latin typeface="Times New Roman" panose="02020603050405020304" pitchFamily="18" charset="0"/>
                  <a:cs typeface="Times New Roman" panose="02020603050405020304" pitchFamily="18" charset="0"/>
                </a:rPr>
                <a:t>retn</a:t>
              </a:r>
              <a:r>
                <a:rPr lang="zh-CN" altLang="en-US" sz="2400" dirty="0">
                  <a:solidFill>
                    <a:schemeClr val="tx1">
                      <a:lumMod val="75000"/>
                      <a:lumOff val="25000"/>
                    </a:schemeClr>
                  </a:solidFill>
                  <a:latin typeface="Times New Roman" panose="02020603050405020304" pitchFamily="18" charset="0"/>
                  <a:cs typeface="Times New Roman" panose="02020603050405020304" pitchFamily="18" charset="0"/>
                </a:rPr>
                <a:t>）实现有序汇编指令的执行。</a:t>
              </a:r>
            </a:p>
          </p:txBody>
        </p:sp>
        <p:cxnSp>
          <p:nvCxnSpPr>
            <p:cNvPr id="10" name="直接连接符 9">
              <a:extLst>
                <a:ext uri="{FF2B5EF4-FFF2-40B4-BE49-F238E27FC236}">
                  <a16:creationId xmlns:a16="http://schemas.microsoft.com/office/drawing/2014/main" xmlns="" id="{6CBDBE26-7445-4B3D-85E9-757F16242F8B}"/>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1" name="组合 10">
            <a:extLst>
              <a:ext uri="{FF2B5EF4-FFF2-40B4-BE49-F238E27FC236}">
                <a16:creationId xmlns:a16="http://schemas.microsoft.com/office/drawing/2014/main" xmlns="" id="{2D897BA9-47C6-44E3-AD31-AD32F1AA37F9}"/>
              </a:ext>
            </a:extLst>
          </p:cNvPr>
          <p:cNvGrpSpPr/>
          <p:nvPr/>
        </p:nvGrpSpPr>
        <p:grpSpPr>
          <a:xfrm>
            <a:off x="1748855" y="4064516"/>
            <a:ext cx="9793088" cy="770394"/>
            <a:chOff x="5100541" y="2686890"/>
            <a:chExt cx="9793088" cy="770394"/>
          </a:xfrm>
        </p:grpSpPr>
        <p:sp>
          <p:nvSpPr>
            <p:cNvPr id="12" name="六边形 11">
              <a:extLst>
                <a:ext uri="{FF2B5EF4-FFF2-40B4-BE49-F238E27FC236}">
                  <a16:creationId xmlns:a16="http://schemas.microsoft.com/office/drawing/2014/main" xmlns="" id="{1754F110-C4B1-4D08-A82C-1CC234CA6874}"/>
                </a:ext>
              </a:extLst>
            </p:cNvPr>
            <p:cNvSpPr/>
            <p:nvPr/>
          </p:nvSpPr>
          <p:spPr>
            <a:xfrm>
              <a:off x="5100541" y="2686890"/>
              <a:ext cx="893382" cy="770394"/>
            </a:xfrm>
            <a:prstGeom prst="hexagon">
              <a:avLst/>
            </a:prstGeom>
            <a:solidFill>
              <a:srgbClr val="FFC000"/>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2</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文本框 7">
              <a:extLst>
                <a:ext uri="{FF2B5EF4-FFF2-40B4-BE49-F238E27FC236}">
                  <a16:creationId xmlns:a16="http://schemas.microsoft.com/office/drawing/2014/main" xmlns="" id="{D38F4950-6814-46D5-A622-2AC8073D8A2C}"/>
                </a:ext>
              </a:extLst>
            </p:cNvPr>
            <p:cNvSpPr txBox="1">
              <a:spLocks noChangeArrowheads="1"/>
            </p:cNvSpPr>
            <p:nvPr/>
          </p:nvSpPr>
          <p:spPr bwMode="auto">
            <a:xfrm>
              <a:off x="6984268" y="2841256"/>
              <a:ext cx="7909361"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链由一个个</a:t>
              </a:r>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小配件（相当于一个小节点）组成。</a:t>
              </a:r>
            </a:p>
          </p:txBody>
        </p:sp>
        <p:cxnSp>
          <p:nvCxnSpPr>
            <p:cNvPr id="14" name="直接连接符 13">
              <a:extLst>
                <a:ext uri="{FF2B5EF4-FFF2-40B4-BE49-F238E27FC236}">
                  <a16:creationId xmlns:a16="http://schemas.microsoft.com/office/drawing/2014/main" xmlns="" id="{62F1DC79-B44B-44C6-B6AA-AADE9F74746F}"/>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grpSp>
        <p:nvGrpSpPr>
          <p:cNvPr id="15" name="组合 14">
            <a:extLst>
              <a:ext uri="{FF2B5EF4-FFF2-40B4-BE49-F238E27FC236}">
                <a16:creationId xmlns:a16="http://schemas.microsoft.com/office/drawing/2014/main" xmlns="" id="{0E42850B-0A1F-4E2B-8B10-04E3E4D4EE7C}"/>
              </a:ext>
            </a:extLst>
          </p:cNvPr>
          <p:cNvGrpSpPr/>
          <p:nvPr/>
        </p:nvGrpSpPr>
        <p:grpSpPr>
          <a:xfrm>
            <a:off x="1748855" y="5016763"/>
            <a:ext cx="8928992" cy="770394"/>
            <a:chOff x="5100541" y="2686890"/>
            <a:chExt cx="8928992" cy="770394"/>
          </a:xfrm>
        </p:grpSpPr>
        <p:sp>
          <p:nvSpPr>
            <p:cNvPr id="16" name="六边形 15">
              <a:extLst>
                <a:ext uri="{FF2B5EF4-FFF2-40B4-BE49-F238E27FC236}">
                  <a16:creationId xmlns:a16="http://schemas.microsoft.com/office/drawing/2014/main" xmlns="" id="{46EAC8EF-514C-4561-828E-654032585C68}"/>
                </a:ext>
              </a:extLst>
            </p:cNvPr>
            <p:cNvSpPr/>
            <p:nvPr/>
          </p:nvSpPr>
          <p:spPr>
            <a:xfrm>
              <a:off x="5100541" y="2686890"/>
              <a:ext cx="893382" cy="770394"/>
            </a:xfrm>
            <a:prstGeom prst="hexagon">
              <a:avLst/>
            </a:prstGeom>
            <a:solidFill>
              <a:srgbClr val="0050A3"/>
            </a:solidFill>
            <a:ln w="3175">
              <a:noFill/>
              <a:prstDash val="sysDot"/>
            </a:ln>
            <a:effectLst>
              <a:outerShdw blurRad="50800" dist="38100" dir="2700000" algn="tl" rotWithShape="0">
                <a:prstClr val="black">
                  <a:alpha val="2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a:t>
              </a:r>
              <a:endParaRPr lang="zh-CN" altLang="en-US" sz="20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7" name="文本框 7">
              <a:extLst>
                <a:ext uri="{FF2B5EF4-FFF2-40B4-BE49-F238E27FC236}">
                  <a16:creationId xmlns:a16="http://schemas.microsoft.com/office/drawing/2014/main" xmlns="" id="{7DE80AB4-C5CD-4019-AD7C-57E8403E1E03}"/>
                </a:ext>
              </a:extLst>
            </p:cNvPr>
            <p:cNvSpPr txBox="1">
              <a:spLocks noChangeArrowheads="1"/>
            </p:cNvSpPr>
            <p:nvPr/>
          </p:nvSpPr>
          <p:spPr bwMode="auto">
            <a:xfrm>
              <a:off x="6984268" y="2841256"/>
              <a:ext cx="704526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defRPr sz="3200">
                  <a:solidFill>
                    <a:schemeClr val="tx1"/>
                  </a:solidFill>
                  <a:latin typeface="Arial Narrow" pitchFamily="34" charset="0"/>
                  <a:ea typeface="微软雅黑" pitchFamily="34" charset="-122"/>
                </a:defRPr>
              </a:lvl1pPr>
              <a:lvl2pPr>
                <a:defRPr sz="2800">
                  <a:solidFill>
                    <a:schemeClr val="tx1"/>
                  </a:solidFill>
                  <a:latin typeface="Arial Narrow" pitchFamily="34" charset="0"/>
                  <a:ea typeface="微软雅黑" pitchFamily="34" charset="-122"/>
                </a:defRPr>
              </a:lvl2pPr>
              <a:lvl3pPr>
                <a:defRPr sz="2400">
                  <a:solidFill>
                    <a:schemeClr val="tx1"/>
                  </a:solidFill>
                  <a:latin typeface="Arial Narrow" pitchFamily="34" charset="0"/>
                  <a:ea typeface="微软雅黑" pitchFamily="34" charset="-122"/>
                </a:defRPr>
              </a:lvl3pPr>
              <a:lvl4pPr>
                <a:defRPr sz="2000">
                  <a:solidFill>
                    <a:schemeClr val="tx1"/>
                  </a:solidFill>
                  <a:latin typeface="Arial Narrow" pitchFamily="34" charset="0"/>
                  <a:ea typeface="微软雅黑" pitchFamily="34" charset="-122"/>
                </a:defRPr>
              </a:lvl4pPr>
              <a:lvl5pPr>
                <a:defRPr sz="2000">
                  <a:solidFill>
                    <a:schemeClr val="tx1"/>
                  </a:solidFill>
                  <a:latin typeface="Arial Narrow" pitchFamily="34" charset="0"/>
                  <a:ea typeface="微软雅黑" pitchFamily="34" charset="-122"/>
                </a:defRPr>
              </a:lvl5pPr>
              <a:lvl6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6pPr>
              <a:lvl7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7pPr>
              <a:lvl8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8pPr>
              <a:lvl9pPr eaLnBrk="0" fontAlgn="base" hangingPunct="0">
                <a:spcAft>
                  <a:spcPct val="0"/>
                </a:spcAft>
                <a:buFont typeface="Arial" charset="0"/>
                <a:buChar char="»"/>
                <a:defRPr sz="2000">
                  <a:solidFill>
                    <a:schemeClr val="tx1"/>
                  </a:solidFill>
                  <a:latin typeface="Arial Narrow" pitchFamily="34" charset="0"/>
                  <a:ea typeface="微软雅黑" pitchFamily="34" charset="-122"/>
                </a:defRPr>
              </a:lvl9pPr>
            </a:lstStyle>
            <a:p>
              <a:r>
                <a:rPr lang="en-US" altLang="zh-CN" sz="2400" dirty="0">
                  <a:latin typeface="Times New Roman" panose="02020603050405020304" pitchFamily="18" charset="0"/>
                  <a:cs typeface="Times New Roman" panose="02020603050405020304" pitchFamily="18" charset="0"/>
                </a:rPr>
                <a:t>ROP</a:t>
              </a:r>
              <a:r>
                <a:rPr lang="zh-CN" altLang="en-US" sz="2400" dirty="0">
                  <a:latin typeface="Times New Roman" panose="02020603050405020304" pitchFamily="18" charset="0"/>
                  <a:cs typeface="Times New Roman" panose="02020603050405020304" pitchFamily="18" charset="0"/>
                </a:rPr>
                <a:t>小配件由“目的执行指令</a:t>
              </a:r>
              <a:r>
                <a:rPr lang="en-US" altLang="zh-CN" sz="2400" dirty="0">
                  <a:latin typeface="Times New Roman" panose="02020603050405020304" pitchFamily="18" charset="0"/>
                  <a:cs typeface="Times New Roman" panose="02020603050405020304" pitchFamily="18" charset="0"/>
                </a:rPr>
                <a:t>+</a:t>
              </a:r>
              <a:r>
                <a:rPr lang="en-US" altLang="zh-CN" sz="2400" dirty="0" err="1">
                  <a:latin typeface="Times New Roman" panose="02020603050405020304" pitchFamily="18" charset="0"/>
                  <a:cs typeface="Times New Roman" panose="02020603050405020304" pitchFamily="18" charset="0"/>
                </a:rPr>
                <a:t>retn</a:t>
              </a:r>
              <a:r>
                <a:rPr lang="zh-CN" altLang="en-US" sz="2400" dirty="0">
                  <a:latin typeface="Times New Roman" panose="02020603050405020304" pitchFamily="18" charset="0"/>
                  <a:cs typeface="Times New Roman" panose="02020603050405020304" pitchFamily="18" charset="0"/>
                </a:rPr>
                <a:t>指令组成”。</a:t>
              </a:r>
              <a:endParaRPr lang="zh-CN" altLang="en-US" sz="1400" dirty="0">
                <a:latin typeface="Times New Roman" panose="02020603050405020304" pitchFamily="18" charset="0"/>
                <a:cs typeface="Times New Roman" panose="02020603050405020304" pitchFamily="18" charset="0"/>
              </a:endParaRPr>
            </a:p>
          </p:txBody>
        </p:sp>
        <p:cxnSp>
          <p:nvCxnSpPr>
            <p:cNvPr id="18" name="直接连接符 17">
              <a:extLst>
                <a:ext uri="{FF2B5EF4-FFF2-40B4-BE49-F238E27FC236}">
                  <a16:creationId xmlns:a16="http://schemas.microsoft.com/office/drawing/2014/main" xmlns="" id="{584DA347-8800-42EA-8052-A384EAF416A8}"/>
                </a:ext>
              </a:extLst>
            </p:cNvPr>
            <p:cNvCxnSpPr/>
            <p:nvPr/>
          </p:nvCxnSpPr>
          <p:spPr>
            <a:xfrm>
              <a:off x="6259981" y="3072681"/>
              <a:ext cx="702152" cy="0"/>
            </a:xfrm>
            <a:prstGeom prst="line">
              <a:avLst/>
            </a:prstGeom>
            <a:ln w="19050">
              <a:solidFill>
                <a:schemeClr val="bg1">
                  <a:lumMod val="65000"/>
                </a:schemeClr>
              </a:solidFill>
              <a:prstDash val="sysDash"/>
              <a:headEnd type="oval"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136646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decel="60000"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1+#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0-#ppt_w/2"/>
                                          </p:val>
                                        </p:tav>
                                        <p:tav tm="100000">
                                          <p:val>
                                            <p:strVal val="#ppt_x"/>
                                          </p:val>
                                        </p:tav>
                                      </p:tavLst>
                                    </p:anim>
                                    <p:anim calcmode="lin" valueType="num">
                                      <p:cBhvr additive="base">
                                        <p:cTn id="13" dur="500" fill="hold"/>
                                        <p:tgtEl>
                                          <p:spTgt spid="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nodeType="click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wipe(left)">
                                      <p:cBhvr>
                                        <p:cTn id="18" dur="500"/>
                                        <p:tgtEl>
                                          <p:spTgt spid="7"/>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11"/>
                                        </p:tgtEl>
                                        <p:attrNameLst>
                                          <p:attrName>style.visibility</p:attrName>
                                        </p:attrNameLst>
                                      </p:cBhvr>
                                      <p:to>
                                        <p:strVal val="visible"/>
                                      </p:to>
                                    </p:set>
                                    <p:animEffect transition="in" filter="wipe(left)">
                                      <p:cBhvr>
                                        <p:cTn id="23" dur="500"/>
                                        <p:tgtEl>
                                          <p:spTgt spid="11"/>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15"/>
                                        </p:tgtEl>
                                        <p:attrNameLst>
                                          <p:attrName>style.visibility</p:attrName>
                                        </p:attrNameLst>
                                      </p:cBhvr>
                                      <p:to>
                                        <p:strVal val="visible"/>
                                      </p:to>
                                    </p:set>
                                    <p:animEffect transition="in" filter="wipe(left)">
                                      <p:cBhvr>
                                        <p:cTn id="2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2277570" cy="508862"/>
            <a:chOff x="1420106" y="1402730"/>
            <a:chExt cx="2277570"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591509" y="805426"/>
              <a:ext cx="508859" cy="1703474"/>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347363" y="1402731"/>
              <a:ext cx="950324"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示例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2</a:t>
              </a:r>
            </a:p>
          </p:txBody>
        </p:sp>
      </p:grpSp>
      <p:sp>
        <p:nvSpPr>
          <p:cNvPr id="11" name="íṡľíḍè-Rectangle 17">
            <a:extLst>
              <a:ext uri="{FF2B5EF4-FFF2-40B4-BE49-F238E27FC236}">
                <a16:creationId xmlns:a16="http://schemas.microsoft.com/office/drawing/2014/main" xmlns="" id="{76F592BF-1A7A-4CFD-B92A-B14A7C932969}"/>
              </a:ext>
            </a:extLst>
          </p:cNvPr>
          <p:cNvSpPr/>
          <p:nvPr/>
        </p:nvSpPr>
        <p:spPr>
          <a:xfrm>
            <a:off x="1424819" y="1600102"/>
            <a:ext cx="4644516" cy="223224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示例</a:t>
            </a:r>
            <a:r>
              <a:rPr lang="en-US" altLang="zh-CN"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5-6</a:t>
            </a: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（指针只执行</a:t>
            </a:r>
            <a:r>
              <a:rPr lang="en-US" altLang="zh-CN"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）：初始状态：即将执行</a:t>
            </a:r>
            <a:r>
              <a:rPr lang="en-US" altLang="zh-CN"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命令，此时</a:t>
            </a:r>
            <a:r>
              <a:rPr lang="en-US" altLang="zh-CN"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指向返回地址，而且返回地址以及后面</a:t>
            </a:r>
            <a:r>
              <a:rPr lang="en-US" altLang="zh-CN"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4</a:t>
            </a: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个地址里都通过溢出覆写了多个</a:t>
            </a:r>
            <a:r>
              <a:rPr lang="en-US" altLang="zh-CN"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指令的地址。</a:t>
            </a:r>
            <a:endPar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aphicFrame>
        <p:nvGraphicFramePr>
          <p:cNvPr id="12" name="表格 11">
            <a:extLst>
              <a:ext uri="{FF2B5EF4-FFF2-40B4-BE49-F238E27FC236}">
                <a16:creationId xmlns:a16="http://schemas.microsoft.com/office/drawing/2014/main" xmlns="" id="{E67A744E-357F-4A6B-83D3-7227D6EE585A}"/>
              </a:ext>
            </a:extLst>
          </p:cNvPr>
          <p:cNvGraphicFramePr>
            <a:graphicFrameLocks noGrp="1"/>
          </p:cNvGraphicFramePr>
          <p:nvPr>
            <p:extLst/>
          </p:nvPr>
        </p:nvGraphicFramePr>
        <p:xfrm>
          <a:off x="6573391" y="1506886"/>
          <a:ext cx="4536504" cy="2291855"/>
        </p:xfrm>
        <a:graphic>
          <a:graphicData uri="http://schemas.openxmlformats.org/drawingml/2006/table">
            <a:tbl>
              <a:tblPr firstRow="1" firstCol="1" bandRow="1">
                <a:tableStyleId>{073A0DAA-6AF3-43AB-8588-CEC1D06C72B9}</a:tableStyleId>
              </a:tblPr>
              <a:tblGrid>
                <a:gridCol w="4536504">
                  <a:extLst>
                    <a:ext uri="{9D8B030D-6E8A-4147-A177-3AD203B41FA5}">
                      <a16:colId xmlns:a16="http://schemas.microsoft.com/office/drawing/2014/main" xmlns="" val="20000"/>
                    </a:ext>
                  </a:extLst>
                </a:gridCol>
              </a:tblGrid>
              <a:tr h="2291855">
                <a:tc>
                  <a:txBody>
                    <a:bodyPr/>
                    <a:lstStyle/>
                    <a:p>
                      <a:pPr algn="just">
                        <a:lnSpc>
                          <a:spcPct val="125000"/>
                        </a:lnSpc>
                        <a:spcAft>
                          <a:spcPts val="0"/>
                        </a:spcAft>
                      </a:pPr>
                      <a:r>
                        <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初始状态，</a:t>
                      </a: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EIP</a:t>
                      </a:r>
                      <a:r>
                        <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指针指向命令</a:t>
                      </a:r>
                      <a:r>
                        <a:rPr lang="en-US" sz="2400" kern="100" dirty="0" err="1">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retn</a:t>
                      </a: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ESP -&gt;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p>
                      <a:pPr algn="just">
                        <a:lnSpc>
                          <a:spcPct val="125000"/>
                        </a:lnSpc>
                        <a:spcAft>
                          <a:spcPts val="0"/>
                        </a:spcAft>
                      </a:pPr>
                      <a:r>
                        <a:rPr lang="en-US"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RETN    </a:t>
                      </a:r>
                      <a:endParaRPr 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endParaRPr>
                    </a:p>
                  </a:txBody>
                  <a:tcPr marL="68580" marR="68580" marT="0" marB="0">
                    <a:noFill/>
                  </a:tcPr>
                </a:tc>
                <a:extLst>
                  <a:ext uri="{0D108BD9-81ED-4DB2-BD59-A6C34878D82A}">
                    <a16:rowId xmlns:a16="http://schemas.microsoft.com/office/drawing/2014/main" xmlns="" val="10000"/>
                  </a:ext>
                </a:extLst>
              </a:tr>
            </a:tbl>
          </a:graphicData>
        </a:graphic>
      </p:graphicFrame>
      <p:sp>
        <p:nvSpPr>
          <p:cNvPr id="13" name="矩形: 圆角 12">
            <a:extLst>
              <a:ext uri="{FF2B5EF4-FFF2-40B4-BE49-F238E27FC236}">
                <a16:creationId xmlns:a16="http://schemas.microsoft.com/office/drawing/2014/main" xmlns="" id="{FD88710B-0111-4EDE-8FFA-1CDB46BE03B7}"/>
              </a:ext>
            </a:extLst>
          </p:cNvPr>
          <p:cNvSpPr/>
          <p:nvPr/>
        </p:nvSpPr>
        <p:spPr>
          <a:xfrm>
            <a:off x="6391766" y="1384076"/>
            <a:ext cx="4862146" cy="2507879"/>
          </a:xfrm>
          <a:prstGeom prst="roundRect">
            <a:avLst>
              <a:gd name="adj" fmla="val 816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nvGrpSpPr>
          <p:cNvPr id="10" name="组合 9">
            <a:extLst>
              <a:ext uri="{FF2B5EF4-FFF2-40B4-BE49-F238E27FC236}">
                <a16:creationId xmlns:a16="http://schemas.microsoft.com/office/drawing/2014/main" xmlns="" id="{59913471-79C0-4B60-AFDA-9776520A54ED}"/>
              </a:ext>
            </a:extLst>
          </p:cNvPr>
          <p:cNvGrpSpPr/>
          <p:nvPr/>
        </p:nvGrpSpPr>
        <p:grpSpPr>
          <a:xfrm>
            <a:off x="1299512" y="4331854"/>
            <a:ext cx="10332290" cy="2284800"/>
            <a:chOff x="1263230" y="1989440"/>
            <a:chExt cx="10332290" cy="3067045"/>
          </a:xfrm>
        </p:grpSpPr>
        <p:sp>
          <p:nvSpPr>
            <p:cNvPr id="14" name="矩形: 圆角 9">
              <a:extLst>
                <a:ext uri="{FF2B5EF4-FFF2-40B4-BE49-F238E27FC236}">
                  <a16:creationId xmlns:a16="http://schemas.microsoft.com/office/drawing/2014/main" xmlns="" id="{E5E3EC1C-74FC-4C48-9D84-DA52DC0FBCE8}"/>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5" name="矩形 14">
              <a:extLst>
                <a:ext uri="{FF2B5EF4-FFF2-40B4-BE49-F238E27FC236}">
                  <a16:creationId xmlns:a16="http://schemas.microsoft.com/office/drawing/2014/main" xmlns="" id="{938C6252-55B6-42CE-98FC-347733AE6A0C}"/>
                </a:ext>
              </a:extLst>
            </p:cNvPr>
            <p:cNvSpPr/>
            <p:nvPr/>
          </p:nvSpPr>
          <p:spPr>
            <a:xfrm>
              <a:off x="1676847" y="2426466"/>
              <a:ext cx="9505056" cy="2602843"/>
            </a:xfrm>
            <a:prstGeom prst="rect">
              <a:avLst/>
            </a:prstGeom>
          </p:spPr>
          <p:txBody>
            <a:bodyPr wrap="square">
              <a:spAutoFit/>
            </a:bodyPr>
            <a:lstStyle/>
            <a:p>
              <a:pPr algn="just">
                <a:spcBef>
                  <a:spcPts val="0"/>
                </a:spcBef>
                <a:spcAft>
                  <a:spcPts val="0"/>
                </a:spcAft>
              </a:pP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假设用</a:t>
              </a:r>
              <a:r>
                <a:rPr lang="en-US" altLang="zh-CN" sz="20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???????=&gt;</a:t>
              </a:r>
              <a:r>
                <a:rPr lang="zh-CN" altLang="en-US" sz="2000"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表示当前返回地址里包含的指令及跳转到该指令处执行</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，如示例</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5-6</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所示：</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当执行</a:t>
              </a:r>
              <a:r>
                <a:rPr lang="en-US" altLang="zh-CN" sz="2000" b="1" dirty="0" err="1">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（实际是</a:t>
              </a:r>
              <a:r>
                <a:rPr lang="en-US" altLang="zh-CN"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pop EIP</a:t>
              </a:r>
              <a:r>
                <a:rPr lang="zh-CN" altLang="en-US" sz="2000" b="1" dirty="0">
                  <a:solidFill>
                    <a:srgbClr val="FFFF00"/>
                  </a:solidFill>
                  <a:latin typeface="Times New Roman" panose="02020603050405020304" pitchFamily="18" charset="0"/>
                  <a:ea typeface="微软雅黑" panose="020B0503020204020204" pitchFamily="34" charset="-122"/>
                  <a:cs typeface="Times New Roman" panose="02020603050405020304" pitchFamily="18" charset="0"/>
                </a:rPr>
                <a:t>）后</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寄存器的值变为当前返回地址里所存储的一个</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命令的指令地址，同时</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将指向内存下一个高地址。由于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指向了一个</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命令，因此第二次执行</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之后，</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将继续指向内存下一个高地址，</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EIP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寄存器又变为一个</a:t>
              </a:r>
              <a:r>
                <a:rPr lang="en-US" altLang="zh-CN" sz="20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命令的地址。最终执行结果是</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ESP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不断的被增加，就是例子</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5-6</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这段</a:t>
              </a:r>
              <a:r>
                <a:rPr lang="en-US" altLang="zh-CN"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的作用。</a:t>
              </a:r>
            </a:p>
          </p:txBody>
        </p:sp>
      </p:grpSp>
    </p:spTree>
    <p:extLst>
      <p:ext uri="{BB962C8B-B14F-4D97-AF65-F5344CB8AC3E}">
        <p14:creationId xmlns:p14="http://schemas.microsoft.com/office/powerpoint/2010/main" val="14242818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0-#ppt_w/2"/>
                                          </p:val>
                                        </p:tav>
                                        <p:tav tm="100000">
                                          <p:val>
                                            <p:strVal val="#ppt_x"/>
                                          </p:val>
                                        </p:tav>
                                      </p:tavLst>
                                    </p:anim>
                                    <p:anim calcmode="lin" valueType="num">
                                      <p:cBhvr additive="base">
                                        <p:cTn id="13" dur="500" fill="hold"/>
                                        <p:tgtEl>
                                          <p:spTgt spid="11"/>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par>
                                <p:cTn id="18" presetID="22" presetClass="entr" presetSubtype="8" fill="hold" nodeType="with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wipe(left)">
                                      <p:cBhvr>
                                        <p:cTn id="20" dur="500"/>
                                        <p:tgtEl>
                                          <p:spTgt spid="12"/>
                                        </p:tgtEl>
                                      </p:cBhvr>
                                    </p:animEffect>
                                  </p:childTnLst>
                                </p:cTn>
                              </p:par>
                            </p:childTnLst>
                          </p:cTn>
                        </p:par>
                        <p:par>
                          <p:cTn id="21" fill="hold">
                            <p:stCondLst>
                              <p:cond delay="1500"/>
                            </p:stCondLst>
                            <p:childTnLst>
                              <p:par>
                                <p:cTn id="22" presetID="53" presetClass="entr" presetSubtype="16" fill="hold" nodeType="afterEffect">
                                  <p:stCondLst>
                                    <p:cond delay="0"/>
                                  </p:stCondLst>
                                  <p:childTnLst>
                                    <p:set>
                                      <p:cBhvr>
                                        <p:cTn id="23" dur="1" fill="hold">
                                          <p:stCondLst>
                                            <p:cond delay="0"/>
                                          </p:stCondLst>
                                        </p:cTn>
                                        <p:tgtEl>
                                          <p:spTgt spid="10"/>
                                        </p:tgtEl>
                                        <p:attrNameLst>
                                          <p:attrName>style.visibility</p:attrName>
                                        </p:attrNameLst>
                                      </p:cBhvr>
                                      <p:to>
                                        <p:strVal val="visible"/>
                                      </p:to>
                                    </p:set>
                                    <p:anim calcmode="lin" valueType="num">
                                      <p:cBhvr>
                                        <p:cTn id="24" dur="500" fill="hold"/>
                                        <p:tgtEl>
                                          <p:spTgt spid="10"/>
                                        </p:tgtEl>
                                        <p:attrNameLst>
                                          <p:attrName>ppt_w</p:attrName>
                                        </p:attrNameLst>
                                      </p:cBhvr>
                                      <p:tavLst>
                                        <p:tav tm="0">
                                          <p:val>
                                            <p:fltVal val="0"/>
                                          </p:val>
                                        </p:tav>
                                        <p:tav tm="100000">
                                          <p:val>
                                            <p:strVal val="#ppt_w"/>
                                          </p:val>
                                        </p:tav>
                                      </p:tavLst>
                                    </p:anim>
                                    <p:anim calcmode="lin" valueType="num">
                                      <p:cBhvr>
                                        <p:cTn id="25" dur="500" fill="hold"/>
                                        <p:tgtEl>
                                          <p:spTgt spid="10"/>
                                        </p:tgtEl>
                                        <p:attrNameLst>
                                          <p:attrName>ppt_h</p:attrName>
                                        </p:attrNameLst>
                                      </p:cBhvr>
                                      <p:tavLst>
                                        <p:tav tm="0">
                                          <p:val>
                                            <p:fltVal val="0"/>
                                          </p:val>
                                        </p:tav>
                                        <p:tav tm="100000">
                                          <p:val>
                                            <p:strVal val="#ppt_h"/>
                                          </p:val>
                                        </p:tav>
                                      </p:tavLst>
                                    </p:anim>
                                    <p:animEffect transition="in" filter="fade">
                                      <p:cBhvr>
                                        <p:cTn id="2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íṡľíḍè-Rectangle 17">
            <a:extLst>
              <a:ext uri="{FF2B5EF4-FFF2-40B4-BE49-F238E27FC236}">
                <a16:creationId xmlns:a16="http://schemas.microsoft.com/office/drawing/2014/main" xmlns="" id="{76F592BF-1A7A-4CFD-B92A-B14A7C932969}"/>
              </a:ext>
            </a:extLst>
          </p:cNvPr>
          <p:cNvSpPr/>
          <p:nvPr/>
        </p:nvSpPr>
        <p:spPr>
          <a:xfrm>
            <a:off x="880107" y="416467"/>
            <a:ext cx="11228766" cy="673424"/>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下面来演示“指令</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en-US" altLang="zh-CN" sz="2000" kern="0" dirty="0">
                <a:solidFill>
                  <a:schemeClr val="tx1">
                    <a:lumMod val="75000"/>
                    <a:lumOff val="25000"/>
                  </a:schemeClr>
                </a:solidFill>
                <a:latin typeface="微软雅黑" panose="020B0503020204020204" pitchFamily="34" charset="-122"/>
                <a:ea typeface="微软雅黑" panose="020B0503020204020204" pitchFamily="34" charset="-122"/>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的配件的用法，实现一定的逻辑。示例</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5-7</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（指针指向一些指令</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000" kern="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retn</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p>
        </p:txBody>
      </p:sp>
      <p:graphicFrame>
        <p:nvGraphicFramePr>
          <p:cNvPr id="12" name="表格 11">
            <a:extLst>
              <a:ext uri="{FF2B5EF4-FFF2-40B4-BE49-F238E27FC236}">
                <a16:creationId xmlns:a16="http://schemas.microsoft.com/office/drawing/2014/main" xmlns="" id="{E67A744E-357F-4A6B-83D3-7227D6EE585A}"/>
              </a:ext>
            </a:extLst>
          </p:cNvPr>
          <p:cNvGraphicFramePr>
            <a:graphicFrameLocks noGrp="1"/>
          </p:cNvGraphicFramePr>
          <p:nvPr>
            <p:extLst/>
          </p:nvPr>
        </p:nvGraphicFramePr>
        <p:xfrm>
          <a:off x="2881295" y="1360648"/>
          <a:ext cx="6406010" cy="1833215"/>
        </p:xfrm>
        <a:graphic>
          <a:graphicData uri="http://schemas.openxmlformats.org/drawingml/2006/table">
            <a:tbl>
              <a:tblPr firstRow="1" firstCol="1" bandRow="1">
                <a:tableStyleId>{073A0DAA-6AF3-43AB-8588-CEC1D06C72B9}</a:tableStyleId>
              </a:tblPr>
              <a:tblGrid>
                <a:gridCol w="6406010">
                  <a:extLst>
                    <a:ext uri="{9D8B030D-6E8A-4147-A177-3AD203B41FA5}">
                      <a16:colId xmlns:a16="http://schemas.microsoft.com/office/drawing/2014/main" xmlns="" val="20000"/>
                    </a:ext>
                  </a:extLst>
                </a:gridCol>
              </a:tblGrid>
              <a:tr h="1833215">
                <a:tc>
                  <a:txBody>
                    <a:bodyPr/>
                    <a:lstStyle/>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ESP -&gt; ???????? =&gt; POP EAX # RETN</a:t>
                      </a:r>
                    </a:p>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a:t>
                      </a:r>
                      <a:r>
                        <a:rPr lang="en-US" altLang="zh-CN" sz="2400" kern="100" dirty="0" err="1">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ffffffff</a:t>
                      </a: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=&gt; we put this value in EAX</a:t>
                      </a:r>
                    </a:p>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INC EAX # RETN</a:t>
                      </a:r>
                    </a:p>
                    <a:p>
                      <a:pPr algn="just">
                        <a:lnSpc>
                          <a:spcPct val="125000"/>
                        </a:lnSpc>
                        <a:spcAft>
                          <a:spcPts val="0"/>
                        </a:spcAft>
                      </a:pPr>
                      <a:r>
                        <a:rPr lang="en-US" altLang="zh-CN" sz="2400" kern="100" dirty="0">
                          <a:solidFill>
                            <a:schemeClr val="tx1">
                              <a:lumMod val="75000"/>
                              <a:lumOff val="25000"/>
                            </a:schemeClr>
                          </a:solidFill>
                          <a:effectLst/>
                          <a:latin typeface="Times New Roman" panose="02020603050405020304" pitchFamily="18" charset="0"/>
                          <a:ea typeface="微软雅黑" panose="020B0503020204020204" pitchFamily="34" charset="-122"/>
                          <a:cs typeface="Times New Roman" panose="02020603050405020304" pitchFamily="18" charset="0"/>
                        </a:rPr>
                        <a:t>            ???????? =&gt; XCHG EAX,EDX # RETN</a:t>
                      </a:r>
                    </a:p>
                  </a:txBody>
                  <a:tcPr marL="68580" marR="68580" marT="0" marB="0">
                    <a:noFill/>
                  </a:tcPr>
                </a:tc>
                <a:extLst>
                  <a:ext uri="{0D108BD9-81ED-4DB2-BD59-A6C34878D82A}">
                    <a16:rowId xmlns:a16="http://schemas.microsoft.com/office/drawing/2014/main" xmlns="" val="10000"/>
                  </a:ext>
                </a:extLst>
              </a:tr>
            </a:tbl>
          </a:graphicData>
        </a:graphic>
      </p:graphicFrame>
      <p:sp>
        <p:nvSpPr>
          <p:cNvPr id="13" name="矩形: 圆角 12">
            <a:extLst>
              <a:ext uri="{FF2B5EF4-FFF2-40B4-BE49-F238E27FC236}">
                <a16:creationId xmlns:a16="http://schemas.microsoft.com/office/drawing/2014/main" xmlns="" id="{FD88710B-0111-4EDE-8FFA-1CDB46BE03B7}"/>
              </a:ext>
            </a:extLst>
          </p:cNvPr>
          <p:cNvSpPr/>
          <p:nvPr/>
        </p:nvSpPr>
        <p:spPr>
          <a:xfrm>
            <a:off x="2699670" y="1184942"/>
            <a:ext cx="7071481" cy="2184625"/>
          </a:xfrm>
          <a:prstGeom prst="roundRect">
            <a:avLst>
              <a:gd name="adj" fmla="val 8167"/>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5" name="íṡľíḍè-Rectangle 17">
            <a:extLst>
              <a:ext uri="{FF2B5EF4-FFF2-40B4-BE49-F238E27FC236}">
                <a16:creationId xmlns:a16="http://schemas.microsoft.com/office/drawing/2014/main" xmlns="" id="{DF16C0EE-F047-4513-ABE9-3621ABC453F7}"/>
              </a:ext>
            </a:extLst>
          </p:cNvPr>
          <p:cNvSpPr/>
          <p:nvPr/>
        </p:nvSpPr>
        <p:spPr>
          <a:xfrm>
            <a:off x="1489473" y="4193309"/>
            <a:ext cx="10009112" cy="264160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600" kern="0" dirty="0">
                <a:solidFill>
                  <a:schemeClr val="tx1">
                    <a:lumMod val="75000"/>
                    <a:lumOff val="25000"/>
                  </a:schemeClr>
                </a:solidFill>
                <a:latin typeface="Arial"/>
                <a:ea typeface="微软雅黑"/>
              </a:rPr>
              <a:t>[1]. </a:t>
            </a:r>
            <a:r>
              <a:rPr lang="zh-CN" altLang="en-US" sz="1600" kern="0" dirty="0">
                <a:solidFill>
                  <a:schemeClr val="tx1">
                    <a:lumMod val="75000"/>
                    <a:lumOff val="25000"/>
                  </a:schemeClr>
                </a:solidFill>
                <a:latin typeface="Arial"/>
                <a:ea typeface="微软雅黑"/>
              </a:rPr>
              <a:t>执行</a:t>
            </a:r>
            <a:r>
              <a:rPr lang="en-US" altLang="zh-CN" sz="1600" kern="0" dirty="0" err="1">
                <a:solidFill>
                  <a:schemeClr val="tx1">
                    <a:lumMod val="75000"/>
                    <a:lumOff val="25000"/>
                  </a:schemeClr>
                </a:solidFill>
                <a:latin typeface="Arial"/>
                <a:ea typeface="微软雅黑"/>
              </a:rPr>
              <a:t>retn</a:t>
            </a:r>
            <a:r>
              <a:rPr lang="zh-CN" altLang="en-US" sz="1600" kern="0" dirty="0">
                <a:solidFill>
                  <a:schemeClr val="tx1">
                    <a:lumMod val="75000"/>
                    <a:lumOff val="25000"/>
                  </a:schemeClr>
                </a:solidFill>
                <a:latin typeface="Arial"/>
                <a:ea typeface="微软雅黑"/>
              </a:rPr>
              <a:t>之后，</a:t>
            </a:r>
            <a:r>
              <a:rPr lang="en-US" altLang="zh-CN" sz="1600" kern="0" dirty="0">
                <a:solidFill>
                  <a:schemeClr val="tx1">
                    <a:lumMod val="75000"/>
                    <a:lumOff val="25000"/>
                  </a:schemeClr>
                </a:solidFill>
                <a:latin typeface="Arial"/>
                <a:ea typeface="微软雅黑"/>
              </a:rPr>
              <a:t>EIP</a:t>
            </a:r>
            <a:r>
              <a:rPr lang="zh-CN" altLang="en-US" sz="1600" kern="0" dirty="0">
                <a:solidFill>
                  <a:schemeClr val="tx1">
                    <a:lumMod val="75000"/>
                    <a:lumOff val="25000"/>
                  </a:schemeClr>
                </a:solidFill>
                <a:latin typeface="Arial"/>
                <a:ea typeface="微软雅黑"/>
              </a:rPr>
              <a:t>指向了指令段“</a:t>
            </a:r>
            <a:r>
              <a:rPr lang="en-US" altLang="zh-CN" sz="1600" kern="0" dirty="0">
                <a:solidFill>
                  <a:schemeClr val="tx1">
                    <a:lumMod val="75000"/>
                    <a:lumOff val="25000"/>
                  </a:schemeClr>
                </a:solidFill>
                <a:latin typeface="Arial"/>
                <a:ea typeface="微软雅黑"/>
              </a:rPr>
              <a:t>POP EAX #RETN</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a:t>
            </a:r>
            <a:r>
              <a:rPr lang="en-US" altLang="zh-CN" sz="1600" kern="0" dirty="0">
                <a:solidFill>
                  <a:schemeClr val="tx1">
                    <a:lumMod val="75000"/>
                    <a:lumOff val="25000"/>
                  </a:schemeClr>
                </a:solidFill>
                <a:latin typeface="Arial"/>
                <a:ea typeface="微软雅黑"/>
              </a:rPr>
              <a:t>ESP</a:t>
            </a:r>
            <a:r>
              <a:rPr lang="zh-CN" altLang="en-US" sz="1600" kern="0" dirty="0">
                <a:solidFill>
                  <a:schemeClr val="tx1">
                    <a:lumMod val="75000"/>
                    <a:lumOff val="25000"/>
                  </a:schemeClr>
                </a:solidFill>
                <a:latin typeface="Arial"/>
                <a:ea typeface="微软雅黑"/>
              </a:rPr>
              <a:t>指向了高地址中的“</a:t>
            </a:r>
            <a:r>
              <a:rPr lang="en-US" altLang="zh-CN" sz="1600" kern="0" dirty="0">
                <a:solidFill>
                  <a:schemeClr val="tx1">
                    <a:lumMod val="75000"/>
                    <a:lumOff val="25000"/>
                  </a:schemeClr>
                </a:solidFill>
                <a:latin typeface="Arial"/>
                <a:ea typeface="微软雅黑"/>
              </a:rPr>
              <a:t>0xffffffff</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。此时，执行</a:t>
            </a:r>
            <a:r>
              <a:rPr lang="en-US" altLang="zh-CN" sz="1600" kern="0" dirty="0">
                <a:solidFill>
                  <a:schemeClr val="tx1">
                    <a:lumMod val="75000"/>
                    <a:lumOff val="25000"/>
                  </a:schemeClr>
                </a:solidFill>
                <a:latin typeface="Arial"/>
                <a:ea typeface="微软雅黑"/>
              </a:rPr>
              <a:t>POP EAX</a:t>
            </a:r>
            <a:r>
              <a:rPr lang="zh-CN" altLang="en-US" sz="1600" kern="0" dirty="0">
                <a:solidFill>
                  <a:schemeClr val="tx1">
                    <a:lumMod val="75000"/>
                    <a:lumOff val="25000"/>
                  </a:schemeClr>
                </a:solidFill>
                <a:latin typeface="Arial"/>
                <a:ea typeface="微软雅黑"/>
              </a:rPr>
              <a:t>，结果是将</a:t>
            </a:r>
            <a:r>
              <a:rPr lang="en-US" altLang="zh-CN" sz="1600" kern="0" dirty="0">
                <a:solidFill>
                  <a:schemeClr val="tx1">
                    <a:lumMod val="75000"/>
                    <a:lumOff val="25000"/>
                  </a:schemeClr>
                </a:solidFill>
                <a:latin typeface="Arial"/>
                <a:ea typeface="微软雅黑"/>
              </a:rPr>
              <a:t>0xffffffff</a:t>
            </a:r>
            <a:r>
              <a:rPr lang="zh-CN" altLang="en-US" sz="1600" kern="0" dirty="0">
                <a:solidFill>
                  <a:schemeClr val="tx1">
                    <a:lumMod val="75000"/>
                    <a:lumOff val="25000"/>
                  </a:schemeClr>
                </a:solidFill>
                <a:latin typeface="Arial"/>
                <a:ea typeface="微软雅黑"/>
              </a:rPr>
              <a:t>赋值给</a:t>
            </a:r>
            <a:r>
              <a:rPr lang="en-US" altLang="zh-CN" sz="1600" kern="0" dirty="0">
                <a:solidFill>
                  <a:schemeClr val="tx1">
                    <a:lumMod val="75000"/>
                    <a:lumOff val="25000"/>
                  </a:schemeClr>
                </a:solidFill>
                <a:latin typeface="Arial"/>
                <a:ea typeface="微软雅黑"/>
              </a:rPr>
              <a:t>EAX</a:t>
            </a:r>
            <a:r>
              <a:rPr lang="zh-CN" altLang="en-US" sz="1600" kern="0" dirty="0">
                <a:solidFill>
                  <a:schemeClr val="tx1">
                    <a:lumMod val="75000"/>
                    <a:lumOff val="25000"/>
                  </a:schemeClr>
                </a:solidFill>
                <a:latin typeface="Arial"/>
                <a:ea typeface="微软雅黑"/>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600" kern="0" dirty="0">
                <a:solidFill>
                  <a:schemeClr val="tx1">
                    <a:lumMod val="75000"/>
                    <a:lumOff val="25000"/>
                  </a:schemeClr>
                </a:solidFill>
                <a:latin typeface="Arial"/>
                <a:ea typeface="微软雅黑"/>
              </a:rPr>
              <a:t>[2].</a:t>
            </a:r>
            <a:r>
              <a:rPr lang="zh-CN" altLang="en-US" sz="1600" kern="0" dirty="0">
                <a:solidFill>
                  <a:schemeClr val="tx1">
                    <a:lumMod val="75000"/>
                    <a:lumOff val="25000"/>
                  </a:schemeClr>
                </a:solidFill>
                <a:latin typeface="Arial"/>
                <a:ea typeface="微软雅黑"/>
              </a:rPr>
              <a:t>然后执行</a:t>
            </a:r>
            <a:r>
              <a:rPr lang="en-US" altLang="zh-CN" sz="1600" kern="0" dirty="0">
                <a:solidFill>
                  <a:schemeClr val="tx1">
                    <a:lumMod val="75000"/>
                    <a:lumOff val="25000"/>
                  </a:schemeClr>
                </a:solidFill>
                <a:latin typeface="Arial"/>
                <a:ea typeface="微软雅黑"/>
              </a:rPr>
              <a:t>RETN</a:t>
            </a:r>
            <a:r>
              <a:rPr lang="zh-CN" altLang="en-US" sz="1600" kern="0" dirty="0">
                <a:solidFill>
                  <a:schemeClr val="tx1">
                    <a:lumMod val="75000"/>
                    <a:lumOff val="25000"/>
                  </a:schemeClr>
                </a:solidFill>
                <a:latin typeface="Arial"/>
                <a:ea typeface="微软雅黑"/>
              </a:rPr>
              <a:t>的时候，</a:t>
            </a:r>
            <a:r>
              <a:rPr lang="en-US" altLang="zh-CN" sz="1600" kern="0" dirty="0">
                <a:solidFill>
                  <a:schemeClr val="tx1">
                    <a:lumMod val="75000"/>
                    <a:lumOff val="25000"/>
                  </a:schemeClr>
                </a:solidFill>
                <a:latin typeface="Arial"/>
                <a:ea typeface="微软雅黑"/>
              </a:rPr>
              <a:t>EIP</a:t>
            </a:r>
            <a:r>
              <a:rPr lang="zh-CN" altLang="en-US" sz="1600" kern="0" dirty="0">
                <a:solidFill>
                  <a:schemeClr val="tx1">
                    <a:lumMod val="75000"/>
                    <a:lumOff val="25000"/>
                  </a:schemeClr>
                </a:solidFill>
                <a:latin typeface="Arial"/>
                <a:ea typeface="微软雅黑"/>
              </a:rPr>
              <a:t>指向了“</a:t>
            </a:r>
            <a:r>
              <a:rPr lang="en-US" altLang="zh-CN" sz="1600" kern="0" dirty="0">
                <a:solidFill>
                  <a:schemeClr val="tx1">
                    <a:lumMod val="75000"/>
                    <a:lumOff val="25000"/>
                  </a:schemeClr>
                </a:solidFill>
                <a:latin typeface="Arial"/>
                <a:ea typeface="微软雅黑"/>
              </a:rPr>
              <a:t>INC EAX # RETN</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a:t>
            </a:r>
            <a:r>
              <a:rPr lang="en-US" altLang="zh-CN" sz="1600" kern="0" dirty="0">
                <a:solidFill>
                  <a:schemeClr val="tx1">
                    <a:lumMod val="75000"/>
                    <a:lumOff val="25000"/>
                  </a:schemeClr>
                </a:solidFill>
                <a:latin typeface="Arial"/>
                <a:ea typeface="微软雅黑"/>
              </a:rPr>
              <a:t>ESP</a:t>
            </a:r>
            <a:r>
              <a:rPr lang="zh-CN" altLang="en-US" sz="1600" kern="0" dirty="0">
                <a:solidFill>
                  <a:schemeClr val="tx1">
                    <a:lumMod val="75000"/>
                    <a:lumOff val="25000"/>
                  </a:schemeClr>
                </a:solidFill>
                <a:latin typeface="Arial"/>
                <a:ea typeface="微软雅黑"/>
              </a:rPr>
              <a:t>指向了下一个高地址。此时，执行</a:t>
            </a:r>
            <a:r>
              <a:rPr lang="en-US" altLang="zh-CN" sz="1600" kern="0" dirty="0">
                <a:solidFill>
                  <a:schemeClr val="tx1">
                    <a:lumMod val="75000"/>
                    <a:lumOff val="25000"/>
                  </a:schemeClr>
                </a:solidFill>
                <a:latin typeface="Arial"/>
                <a:ea typeface="微软雅黑"/>
              </a:rPr>
              <a:t>INC EAX</a:t>
            </a:r>
            <a:r>
              <a:rPr lang="zh-CN" altLang="en-US" sz="1600" kern="0" dirty="0">
                <a:solidFill>
                  <a:schemeClr val="tx1">
                    <a:lumMod val="75000"/>
                    <a:lumOff val="25000"/>
                  </a:schemeClr>
                </a:solidFill>
                <a:latin typeface="Arial"/>
                <a:ea typeface="微软雅黑"/>
              </a:rPr>
              <a:t>，这样</a:t>
            </a:r>
            <a:r>
              <a:rPr lang="en-US" altLang="zh-CN" sz="1600" kern="0" dirty="0">
                <a:solidFill>
                  <a:schemeClr val="tx1">
                    <a:lumMod val="75000"/>
                    <a:lumOff val="25000"/>
                  </a:schemeClr>
                </a:solidFill>
                <a:latin typeface="Arial"/>
                <a:ea typeface="微软雅黑"/>
              </a:rPr>
              <a:t>EAX</a:t>
            </a:r>
            <a:r>
              <a:rPr lang="zh-CN" altLang="en-US" sz="1600" kern="0" dirty="0">
                <a:solidFill>
                  <a:schemeClr val="tx1">
                    <a:lumMod val="75000"/>
                    <a:lumOff val="25000"/>
                  </a:schemeClr>
                </a:solidFill>
                <a:latin typeface="Arial"/>
                <a:ea typeface="微软雅黑"/>
              </a:rPr>
              <a:t>的值将由</a:t>
            </a:r>
            <a:r>
              <a:rPr lang="en-US" altLang="zh-CN" sz="1600" kern="0" dirty="0">
                <a:solidFill>
                  <a:schemeClr val="tx1">
                    <a:lumMod val="75000"/>
                    <a:lumOff val="25000"/>
                  </a:schemeClr>
                </a:solidFill>
                <a:latin typeface="Arial"/>
                <a:ea typeface="微软雅黑"/>
              </a:rPr>
              <a:t>0xffffffff</a:t>
            </a:r>
            <a:r>
              <a:rPr lang="zh-CN" altLang="en-US" sz="1600" kern="0" dirty="0">
                <a:solidFill>
                  <a:schemeClr val="tx1">
                    <a:lumMod val="75000"/>
                    <a:lumOff val="25000"/>
                  </a:schemeClr>
                </a:solidFill>
                <a:latin typeface="Arial"/>
                <a:ea typeface="微软雅黑"/>
              </a:rPr>
              <a:t>变为</a:t>
            </a:r>
            <a:r>
              <a:rPr lang="en-US" altLang="zh-CN" sz="1600" kern="0" dirty="0">
                <a:solidFill>
                  <a:schemeClr val="tx1">
                    <a:lumMod val="75000"/>
                    <a:lumOff val="25000"/>
                  </a:schemeClr>
                </a:solidFill>
                <a:latin typeface="Arial"/>
                <a:ea typeface="微软雅黑"/>
              </a:rPr>
              <a:t>0</a:t>
            </a:r>
            <a:r>
              <a:rPr lang="zh-CN" altLang="en-US" sz="1600" kern="0" dirty="0">
                <a:solidFill>
                  <a:schemeClr val="tx1">
                    <a:lumMod val="75000"/>
                    <a:lumOff val="25000"/>
                  </a:schemeClr>
                </a:solidFill>
                <a:latin typeface="Arial"/>
                <a:ea typeface="微软雅黑"/>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en-US" altLang="zh-CN" sz="1600" kern="0" dirty="0">
                <a:solidFill>
                  <a:schemeClr val="tx1">
                    <a:lumMod val="75000"/>
                    <a:lumOff val="25000"/>
                  </a:schemeClr>
                </a:solidFill>
                <a:latin typeface="Arial"/>
                <a:ea typeface="微软雅黑"/>
              </a:rPr>
              <a:t>[3].</a:t>
            </a:r>
            <a:r>
              <a:rPr lang="zh-CN" altLang="en-US" sz="1600" kern="0" dirty="0">
                <a:solidFill>
                  <a:schemeClr val="tx1">
                    <a:lumMod val="75000"/>
                    <a:lumOff val="25000"/>
                  </a:schemeClr>
                </a:solidFill>
                <a:latin typeface="Arial"/>
                <a:ea typeface="微软雅黑"/>
              </a:rPr>
              <a:t>再执行</a:t>
            </a:r>
            <a:r>
              <a:rPr lang="en-US" altLang="zh-CN" sz="1600" kern="0" dirty="0">
                <a:solidFill>
                  <a:schemeClr val="tx1">
                    <a:lumMod val="75000"/>
                    <a:lumOff val="25000"/>
                  </a:schemeClr>
                </a:solidFill>
                <a:latin typeface="Arial"/>
                <a:ea typeface="微软雅黑"/>
              </a:rPr>
              <a:t>RETN</a:t>
            </a:r>
            <a:r>
              <a:rPr lang="zh-CN" altLang="en-US" sz="1600" kern="0" dirty="0">
                <a:solidFill>
                  <a:schemeClr val="tx1">
                    <a:lumMod val="75000"/>
                    <a:lumOff val="25000"/>
                  </a:schemeClr>
                </a:solidFill>
                <a:latin typeface="Arial"/>
                <a:ea typeface="微软雅黑"/>
              </a:rPr>
              <a:t>的时候，</a:t>
            </a:r>
            <a:r>
              <a:rPr lang="en-US" altLang="zh-CN" sz="1600" kern="0" dirty="0">
                <a:solidFill>
                  <a:schemeClr val="tx1">
                    <a:lumMod val="75000"/>
                    <a:lumOff val="25000"/>
                  </a:schemeClr>
                </a:solidFill>
                <a:latin typeface="Arial"/>
                <a:ea typeface="微软雅黑"/>
              </a:rPr>
              <a:t>EIP</a:t>
            </a:r>
            <a:r>
              <a:rPr lang="zh-CN" altLang="en-US" sz="1600" kern="0" dirty="0">
                <a:solidFill>
                  <a:schemeClr val="tx1">
                    <a:lumMod val="75000"/>
                    <a:lumOff val="25000"/>
                  </a:schemeClr>
                </a:solidFill>
                <a:latin typeface="Arial"/>
                <a:ea typeface="微软雅黑"/>
              </a:rPr>
              <a:t>指向了“</a:t>
            </a:r>
            <a:r>
              <a:rPr lang="en-US" altLang="zh-CN" sz="1600" kern="0" dirty="0">
                <a:solidFill>
                  <a:schemeClr val="tx1">
                    <a:lumMod val="75000"/>
                    <a:lumOff val="25000"/>
                  </a:schemeClr>
                </a:solidFill>
                <a:latin typeface="Arial"/>
                <a:ea typeface="微软雅黑"/>
              </a:rPr>
              <a:t>XCHG EAX,EDX # RETN</a:t>
            </a:r>
            <a:r>
              <a:rPr lang="en-US" altLang="zh-CN" sz="1600" kern="0" dirty="0">
                <a:solidFill>
                  <a:schemeClr val="tx1">
                    <a:lumMod val="75000"/>
                    <a:lumOff val="25000"/>
                  </a:schemeClr>
                </a:solidFill>
                <a:latin typeface="微软雅黑" panose="020B0503020204020204" pitchFamily="34" charset="-122"/>
                <a:ea typeface="微软雅黑" panose="020B0503020204020204" pitchFamily="34" charset="-122"/>
              </a:rPr>
              <a:t>”</a:t>
            </a:r>
            <a:r>
              <a:rPr lang="zh-CN" altLang="en-US" sz="1600" kern="0" dirty="0">
                <a:solidFill>
                  <a:schemeClr val="tx1">
                    <a:lumMod val="75000"/>
                    <a:lumOff val="25000"/>
                  </a:schemeClr>
                </a:solidFill>
                <a:latin typeface="Arial"/>
                <a:ea typeface="微软雅黑"/>
              </a:rPr>
              <a:t>，</a:t>
            </a:r>
            <a:r>
              <a:rPr lang="en-US" altLang="zh-CN" sz="1600" kern="0" dirty="0">
                <a:solidFill>
                  <a:schemeClr val="tx1">
                    <a:lumMod val="75000"/>
                    <a:lumOff val="25000"/>
                  </a:schemeClr>
                </a:solidFill>
                <a:latin typeface="Arial"/>
                <a:ea typeface="微软雅黑"/>
              </a:rPr>
              <a:t>ESP</a:t>
            </a:r>
            <a:r>
              <a:rPr lang="zh-CN" altLang="en-US" sz="1600" kern="0" dirty="0">
                <a:solidFill>
                  <a:schemeClr val="tx1">
                    <a:lumMod val="75000"/>
                    <a:lumOff val="25000"/>
                  </a:schemeClr>
                </a:solidFill>
                <a:latin typeface="Arial"/>
                <a:ea typeface="微软雅黑"/>
              </a:rPr>
              <a:t>指向了下一个高地址。此时，执行</a:t>
            </a:r>
            <a:r>
              <a:rPr lang="en-US" altLang="zh-CN" sz="1600" kern="0" dirty="0">
                <a:solidFill>
                  <a:schemeClr val="tx1">
                    <a:lumMod val="75000"/>
                    <a:lumOff val="25000"/>
                  </a:schemeClr>
                </a:solidFill>
                <a:latin typeface="Arial"/>
                <a:ea typeface="微软雅黑"/>
              </a:rPr>
              <a:t>XCHG EAX,EDX</a:t>
            </a:r>
            <a:r>
              <a:rPr lang="zh-CN" altLang="en-US" sz="1600" kern="0" dirty="0">
                <a:solidFill>
                  <a:schemeClr val="tx1">
                    <a:lumMod val="75000"/>
                    <a:lumOff val="25000"/>
                  </a:schemeClr>
                </a:solidFill>
                <a:latin typeface="Arial"/>
                <a:ea typeface="微软雅黑"/>
              </a:rPr>
              <a:t>，这样</a:t>
            </a:r>
            <a:r>
              <a:rPr lang="en-US" altLang="zh-CN" sz="1600" kern="0" dirty="0">
                <a:solidFill>
                  <a:schemeClr val="tx1">
                    <a:lumMod val="75000"/>
                    <a:lumOff val="25000"/>
                  </a:schemeClr>
                </a:solidFill>
                <a:latin typeface="Arial"/>
                <a:ea typeface="微软雅黑"/>
              </a:rPr>
              <a:t>EDX</a:t>
            </a:r>
            <a:r>
              <a:rPr lang="zh-CN" altLang="en-US" sz="1600" kern="0" dirty="0">
                <a:solidFill>
                  <a:schemeClr val="tx1">
                    <a:lumMod val="75000"/>
                    <a:lumOff val="25000"/>
                  </a:schemeClr>
                </a:solidFill>
                <a:latin typeface="Arial"/>
                <a:ea typeface="微软雅黑"/>
              </a:rPr>
              <a:t>的值就变为</a:t>
            </a:r>
            <a:r>
              <a:rPr lang="en-US" altLang="zh-CN" sz="1600" kern="0" dirty="0">
                <a:solidFill>
                  <a:schemeClr val="tx1">
                    <a:lumMod val="75000"/>
                    <a:lumOff val="25000"/>
                  </a:schemeClr>
                </a:solidFill>
                <a:latin typeface="Arial"/>
                <a:ea typeface="微软雅黑"/>
              </a:rPr>
              <a:t>0</a:t>
            </a:r>
            <a:r>
              <a:rPr lang="zh-CN" altLang="en-US" sz="1600" kern="0" dirty="0">
                <a:solidFill>
                  <a:schemeClr val="tx1">
                    <a:lumMod val="75000"/>
                    <a:lumOff val="25000"/>
                  </a:schemeClr>
                </a:solidFill>
                <a:latin typeface="Arial"/>
                <a:ea typeface="微软雅黑"/>
              </a:rPr>
              <a:t>。</a:t>
            </a:r>
          </a:p>
          <a:p>
            <a:pPr marL="0" marR="0" lvl="0" indent="0" algn="just" defTabSz="914400" eaLnBrk="1" fontAlgn="auto" latinLnBrk="0" hangingPunct="1">
              <a:lnSpc>
                <a:spcPct val="150000"/>
              </a:lnSpc>
              <a:spcBef>
                <a:spcPts val="0"/>
              </a:spcBef>
              <a:spcAft>
                <a:spcPts val="0"/>
              </a:spcAft>
              <a:buClrTx/>
              <a:buSzTx/>
              <a:buFontTx/>
              <a:buNone/>
              <a:tabLst/>
              <a:defRPr/>
            </a:pPr>
            <a:r>
              <a:rPr lang="zh-CN" altLang="en-US" sz="1600" kern="0" dirty="0">
                <a:solidFill>
                  <a:schemeClr val="tx1">
                    <a:lumMod val="75000"/>
                    <a:lumOff val="25000"/>
                  </a:schemeClr>
                </a:solidFill>
                <a:latin typeface="Arial"/>
                <a:ea typeface="微软雅黑"/>
              </a:rPr>
              <a:t>可见，通过上面的</a:t>
            </a:r>
            <a:r>
              <a:rPr lang="en-US" altLang="zh-CN" sz="1600" kern="0" dirty="0">
                <a:solidFill>
                  <a:schemeClr val="tx1">
                    <a:lumMod val="75000"/>
                    <a:lumOff val="25000"/>
                  </a:schemeClr>
                </a:solidFill>
                <a:latin typeface="Arial"/>
                <a:ea typeface="微软雅黑"/>
              </a:rPr>
              <a:t>ROP</a:t>
            </a:r>
            <a:r>
              <a:rPr lang="zh-CN" altLang="en-US" sz="1600" kern="0" dirty="0">
                <a:solidFill>
                  <a:schemeClr val="tx1">
                    <a:lumMod val="75000"/>
                    <a:lumOff val="25000"/>
                  </a:schemeClr>
                </a:solidFill>
                <a:latin typeface="Arial"/>
                <a:ea typeface="微软雅黑"/>
              </a:rPr>
              <a:t>指令段，我们实现了将</a:t>
            </a:r>
            <a:r>
              <a:rPr lang="en-US" altLang="zh-CN" sz="1600" kern="0" dirty="0">
                <a:solidFill>
                  <a:schemeClr val="tx1">
                    <a:lumMod val="75000"/>
                    <a:lumOff val="25000"/>
                  </a:schemeClr>
                </a:solidFill>
                <a:latin typeface="Arial"/>
                <a:ea typeface="微软雅黑"/>
              </a:rPr>
              <a:t>EDX</a:t>
            </a:r>
            <a:r>
              <a:rPr lang="zh-CN" altLang="en-US" sz="1600" kern="0" dirty="0">
                <a:solidFill>
                  <a:schemeClr val="tx1">
                    <a:lumMod val="75000"/>
                    <a:lumOff val="25000"/>
                  </a:schemeClr>
                </a:solidFill>
                <a:latin typeface="Arial"/>
                <a:ea typeface="微软雅黑"/>
              </a:rPr>
              <a:t>置</a:t>
            </a:r>
            <a:r>
              <a:rPr lang="en-US" altLang="zh-CN" sz="1600" kern="0" dirty="0">
                <a:solidFill>
                  <a:schemeClr val="tx1">
                    <a:lumMod val="75000"/>
                    <a:lumOff val="25000"/>
                  </a:schemeClr>
                </a:solidFill>
                <a:latin typeface="Arial"/>
                <a:ea typeface="微软雅黑"/>
              </a:rPr>
              <a:t>0</a:t>
            </a:r>
            <a:r>
              <a:rPr lang="zh-CN" altLang="en-US" sz="1600" kern="0" dirty="0">
                <a:solidFill>
                  <a:schemeClr val="tx1">
                    <a:lumMod val="75000"/>
                    <a:lumOff val="25000"/>
                  </a:schemeClr>
                </a:solidFill>
                <a:latin typeface="Arial"/>
                <a:ea typeface="微软雅黑"/>
              </a:rPr>
              <a:t>的结果。</a:t>
            </a:r>
          </a:p>
        </p:txBody>
      </p:sp>
      <p:sp>
        <p:nvSpPr>
          <p:cNvPr id="6" name="íṡľíḍè-Rectangle 17">
            <a:extLst>
              <a:ext uri="{FF2B5EF4-FFF2-40B4-BE49-F238E27FC236}">
                <a16:creationId xmlns:a16="http://schemas.microsoft.com/office/drawing/2014/main" xmlns="" id="{95947858-2762-4BDD-87C5-A75A77F7048B}"/>
              </a:ext>
            </a:extLst>
          </p:cNvPr>
          <p:cNvSpPr/>
          <p:nvPr/>
        </p:nvSpPr>
        <p:spPr>
          <a:xfrm>
            <a:off x="1489473" y="3617245"/>
            <a:ext cx="2990900"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1600" kern="0" dirty="0">
                <a:solidFill>
                  <a:prstClr val="white"/>
                </a:solidFill>
                <a:latin typeface="Arial"/>
                <a:ea typeface="微软雅黑"/>
              </a:rPr>
              <a:t>在这个例子中：</a:t>
            </a:r>
          </a:p>
        </p:txBody>
      </p:sp>
    </p:spTree>
    <p:extLst>
      <p:ext uri="{BB962C8B-B14F-4D97-AF65-F5344CB8AC3E}">
        <p14:creationId xmlns:p14="http://schemas.microsoft.com/office/powerpoint/2010/main" val="3906186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0-#ppt_w/2"/>
                                          </p:val>
                                        </p:tav>
                                        <p:tav tm="100000">
                                          <p:val>
                                            <p:strVal val="#ppt_x"/>
                                          </p:val>
                                        </p:tav>
                                      </p:tavLst>
                                    </p:anim>
                                    <p:anim calcmode="lin" valueType="num">
                                      <p:cBhvr additive="base">
                                        <p:cTn id="8" dur="500" fill="hold"/>
                                        <p:tgtEl>
                                          <p:spTgt spid="1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2" presetClass="entr" presetSubtype="8" fill="hold" grpId="0" nodeType="after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par>
                                <p:cTn id="13" presetID="22" presetClass="entr" presetSubtype="8"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wipe(left)">
                                      <p:cBhvr>
                                        <p:cTn id="15" dur="500"/>
                                        <p:tgtEl>
                                          <p:spTgt spid="12"/>
                                        </p:tgtEl>
                                      </p:cBhvr>
                                    </p:animEffect>
                                  </p:childTnLst>
                                </p:cTn>
                              </p:par>
                            </p:childTnLst>
                          </p:cTn>
                        </p:par>
                        <p:par>
                          <p:cTn id="16" fill="hold">
                            <p:stCondLst>
                              <p:cond delay="1000"/>
                            </p:stCondLst>
                            <p:childTnLst>
                              <p:par>
                                <p:cTn id="17" presetID="2" presetClass="entr" presetSubtype="8" decel="60000" fill="hold" grpId="0" nodeType="afterEffect">
                                  <p:stCondLst>
                                    <p:cond delay="0"/>
                                  </p:stCondLst>
                                  <p:childTnLst>
                                    <p:set>
                                      <p:cBhvr>
                                        <p:cTn id="18" dur="1" fill="hold">
                                          <p:stCondLst>
                                            <p:cond delay="0"/>
                                          </p:stCondLst>
                                        </p:cTn>
                                        <p:tgtEl>
                                          <p:spTgt spid="6"/>
                                        </p:tgtEl>
                                        <p:attrNameLst>
                                          <p:attrName>style.visibility</p:attrName>
                                        </p:attrNameLst>
                                      </p:cBhvr>
                                      <p:to>
                                        <p:strVal val="visible"/>
                                      </p:to>
                                    </p:set>
                                    <p:anim calcmode="lin" valueType="num">
                                      <p:cBhvr additive="base">
                                        <p:cTn id="19" dur="500" fill="hold"/>
                                        <p:tgtEl>
                                          <p:spTgt spid="6"/>
                                        </p:tgtEl>
                                        <p:attrNameLst>
                                          <p:attrName>ppt_x</p:attrName>
                                        </p:attrNameLst>
                                      </p:cBhvr>
                                      <p:tavLst>
                                        <p:tav tm="0">
                                          <p:val>
                                            <p:strVal val="0-#ppt_w/2"/>
                                          </p:val>
                                        </p:tav>
                                        <p:tav tm="100000">
                                          <p:val>
                                            <p:strVal val="#ppt_x"/>
                                          </p:val>
                                        </p:tav>
                                      </p:tavLst>
                                    </p:anim>
                                    <p:anim calcmode="lin" valueType="num">
                                      <p:cBhvr additive="base">
                                        <p:cTn id="20" dur="500" fill="hold"/>
                                        <p:tgtEl>
                                          <p:spTgt spid="6"/>
                                        </p:tgtEl>
                                        <p:attrNameLst>
                                          <p:attrName>ppt_y</p:attrName>
                                        </p:attrNameLst>
                                      </p:cBhvr>
                                      <p:tavLst>
                                        <p:tav tm="0">
                                          <p:val>
                                            <p:strVal val="#ppt_y"/>
                                          </p:val>
                                        </p:tav>
                                        <p:tav tm="100000">
                                          <p:val>
                                            <p:strVal val="#ppt_y"/>
                                          </p:val>
                                        </p:tav>
                                      </p:tavLst>
                                    </p:anim>
                                  </p:childTnLst>
                                </p:cTn>
                              </p:par>
                              <p:par>
                                <p:cTn id="21" presetID="2" presetClass="entr" presetSubtype="2" decel="60000" fill="hold" grpId="0" nodeType="withEffect">
                                  <p:stCondLst>
                                    <p:cond delay="0"/>
                                  </p:stCondLst>
                                  <p:childTnLst>
                                    <p:set>
                                      <p:cBhvr>
                                        <p:cTn id="22" dur="1" fill="hold">
                                          <p:stCondLst>
                                            <p:cond delay="0"/>
                                          </p:stCondLst>
                                        </p:cTn>
                                        <p:tgtEl>
                                          <p:spTgt spid="5"/>
                                        </p:tgtEl>
                                        <p:attrNameLst>
                                          <p:attrName>style.visibility</p:attrName>
                                        </p:attrNameLst>
                                      </p:cBhvr>
                                      <p:to>
                                        <p:strVal val="visible"/>
                                      </p:to>
                                    </p:set>
                                    <p:anim calcmode="lin" valueType="num">
                                      <p:cBhvr additive="base">
                                        <p:cTn id="23" dur="500" fill="hold"/>
                                        <p:tgtEl>
                                          <p:spTgt spid="5"/>
                                        </p:tgtEl>
                                        <p:attrNameLst>
                                          <p:attrName>ppt_x</p:attrName>
                                        </p:attrNameLst>
                                      </p:cBhvr>
                                      <p:tavLst>
                                        <p:tav tm="0">
                                          <p:val>
                                            <p:strVal val="1+#ppt_w/2"/>
                                          </p:val>
                                        </p:tav>
                                        <p:tav tm="100000">
                                          <p:val>
                                            <p:strVal val="#ppt_x"/>
                                          </p:val>
                                        </p:tav>
                                      </p:tavLst>
                                    </p:anim>
                                    <p:anim calcmode="lin" valueType="num">
                                      <p:cBhvr additive="base">
                                        <p:cTn id="2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3" grpId="0" animBg="1"/>
      <p:bldP spid="5" grpId="0" animBg="1"/>
      <p:bldP spid="6"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875216"/>
            <a:ext cx="4500072" cy="508864"/>
            <a:chOff x="1420106" y="1402730"/>
            <a:chExt cx="4500072" cy="508864"/>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702760" y="-305823"/>
              <a:ext cx="508859" cy="392597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94202" y="1402731"/>
              <a:ext cx="3898917"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未启用</a:t>
              </a:r>
              <a:r>
                <a:rPr lang="en-US" altLang="zh-CN"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ASLR</a:t>
              </a:r>
              <a:r>
                <a:rPr lang="zh-CN" altLang="en-US" sz="2400" b="1" kern="0" dirty="0">
                  <a:solidFill>
                    <a:prstClr val="white"/>
                  </a:solidFill>
                  <a:latin typeface="Times New Roman" panose="02020603050405020304" pitchFamily="18" charset="0"/>
                  <a:ea typeface="微软雅黑" panose="020B0503020204020204" pitchFamily="34" charset="-122"/>
                  <a:cs typeface="Times New Roman" panose="02020603050405020304" pitchFamily="18" charset="0"/>
                  <a:sym typeface="+mn-lt"/>
                </a:rPr>
                <a:t>模块的小配件</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anose="020B0503020204020204" pitchFamily="34" charset="-122"/>
                  <a:cs typeface="Times New Roman" panose="02020603050405020304" pitchFamily="18" charset="0"/>
                  <a:sym typeface="+mn-lt"/>
                </a:rPr>
                <a:t>3</a:t>
              </a:r>
            </a:p>
          </p:txBody>
        </p:sp>
      </p:grpSp>
      <p:sp>
        <p:nvSpPr>
          <p:cNvPr id="10" name="íṡľíḍè-Rectangle 17">
            <a:extLst>
              <a:ext uri="{FF2B5EF4-FFF2-40B4-BE49-F238E27FC236}">
                <a16:creationId xmlns:a16="http://schemas.microsoft.com/office/drawing/2014/main" xmlns="" id="{C12EBE19-C634-4154-B3B3-36766891A30F}"/>
              </a:ext>
            </a:extLst>
          </p:cNvPr>
          <p:cNvSpPr/>
          <p:nvPr/>
        </p:nvSpPr>
        <p:spPr>
          <a:xfrm>
            <a:off x="1892299" y="1507490"/>
            <a:ext cx="9074152" cy="96205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ROP</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技术成功的关键在于我们需要在未启用</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ASLR</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的模块去寻找这些小配件。下面是不同的</a:t>
            </a:r>
            <a:r>
              <a:rPr lang="en-US" altLang="zh-CN"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API</a:t>
            </a:r>
            <a:r>
              <a:rPr lang="zh-CN" altLang="en-US" sz="2000" kern="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在不同的系统下可用情况。</a:t>
            </a:r>
          </a:p>
        </p:txBody>
      </p:sp>
      <p:pic>
        <p:nvPicPr>
          <p:cNvPr id="14" name="Picture 2" descr="686289_1nyc94y5rfbez07">
            <a:extLst>
              <a:ext uri="{FF2B5EF4-FFF2-40B4-BE49-F238E27FC236}">
                <a16:creationId xmlns:a16="http://schemas.microsoft.com/office/drawing/2014/main" xmlns="" id="{9013A474-6724-462C-B4A7-3C5F7D8F66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81003" y="2580380"/>
            <a:ext cx="6696744" cy="2886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3" name="组合 2">
            <a:extLst>
              <a:ext uri="{FF2B5EF4-FFF2-40B4-BE49-F238E27FC236}">
                <a16:creationId xmlns:a16="http://schemas.microsoft.com/office/drawing/2014/main" xmlns="" id="{23CDC3A4-AB38-4515-B434-5261A48F4712}"/>
              </a:ext>
            </a:extLst>
          </p:cNvPr>
          <p:cNvGrpSpPr/>
          <p:nvPr/>
        </p:nvGrpSpPr>
        <p:grpSpPr>
          <a:xfrm>
            <a:off x="1892299" y="5594100"/>
            <a:ext cx="9074151" cy="971673"/>
            <a:chOff x="1892299" y="5594100"/>
            <a:chExt cx="9074151" cy="971673"/>
          </a:xfrm>
        </p:grpSpPr>
        <p:sp>
          <p:nvSpPr>
            <p:cNvPr id="15" name="矩形: 圆角 14">
              <a:extLst>
                <a:ext uri="{FF2B5EF4-FFF2-40B4-BE49-F238E27FC236}">
                  <a16:creationId xmlns:a16="http://schemas.microsoft.com/office/drawing/2014/main" xmlns="" id="{C452441B-9CD0-49BB-B744-0F36B1B0CCBA}"/>
                </a:ext>
              </a:extLst>
            </p:cNvPr>
            <p:cNvSpPr/>
            <p:nvPr/>
          </p:nvSpPr>
          <p:spPr>
            <a:xfrm>
              <a:off x="1892299" y="5604485"/>
              <a:ext cx="9074151" cy="961288"/>
            </a:xfrm>
            <a:prstGeom prst="roundRect">
              <a:avLst>
                <a:gd name="adj" fmla="val 18834"/>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sp>
          <p:nvSpPr>
            <p:cNvPr id="16" name="矩形 15">
              <a:extLst>
                <a:ext uri="{FF2B5EF4-FFF2-40B4-BE49-F238E27FC236}">
                  <a16:creationId xmlns:a16="http://schemas.microsoft.com/office/drawing/2014/main" xmlns="" id="{F4749D8C-2ACD-4264-ACA4-CF17C8489149}"/>
                </a:ext>
              </a:extLst>
            </p:cNvPr>
            <p:cNvSpPr/>
            <p:nvPr/>
          </p:nvSpPr>
          <p:spPr>
            <a:xfrm>
              <a:off x="2042321" y="5594100"/>
              <a:ext cx="8759029" cy="961289"/>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思考：融合之前学习过的“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push </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参数”的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调用前的参数设置方法，思考一下如何编写一个调用关闭</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DEP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的函数的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API</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的</a:t>
              </a:r>
              <a:r>
                <a:rPr lang="en-US" altLang="zh-CN" sz="2000" dirty="0">
                  <a:solidFill>
                    <a:schemeClr val="tx1">
                      <a:lumMod val="75000"/>
                      <a:lumOff val="25000"/>
                    </a:schemeClr>
                  </a:solidFill>
                  <a:latin typeface="微软雅黑" panose="020B0503020204020204" pitchFamily="34" charset="-122"/>
                  <a:ea typeface="微软雅黑" panose="020B0503020204020204" pitchFamily="34" charset="-122"/>
                </a:rPr>
                <a:t>ROP</a:t>
              </a: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链？</a:t>
              </a:r>
            </a:p>
          </p:txBody>
        </p:sp>
      </p:grpSp>
    </p:spTree>
    <p:extLst>
      <p:ext uri="{BB962C8B-B14F-4D97-AF65-F5344CB8AC3E}">
        <p14:creationId xmlns:p14="http://schemas.microsoft.com/office/powerpoint/2010/main" val="392642963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 presetClass="entr" presetSubtype="8" decel="60000" fill="hold" grpId="0"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additive="base">
                                        <p:cTn id="12" dur="500" fill="hold"/>
                                        <p:tgtEl>
                                          <p:spTgt spid="10"/>
                                        </p:tgtEl>
                                        <p:attrNameLst>
                                          <p:attrName>ppt_x</p:attrName>
                                        </p:attrNameLst>
                                      </p:cBhvr>
                                      <p:tavLst>
                                        <p:tav tm="0">
                                          <p:val>
                                            <p:strVal val="0-#ppt_w/2"/>
                                          </p:val>
                                        </p:tav>
                                        <p:tav tm="100000">
                                          <p:val>
                                            <p:strVal val="#ppt_x"/>
                                          </p:val>
                                        </p:tav>
                                      </p:tavLst>
                                    </p:anim>
                                    <p:anim calcmode="lin" valueType="num">
                                      <p:cBhvr additive="base">
                                        <p:cTn id="13" dur="500" fill="hold"/>
                                        <p:tgtEl>
                                          <p:spTgt spid="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10"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childTnLst>
                          </p:cTn>
                        </p:par>
                        <p:par>
                          <p:cTn id="18" fill="hold">
                            <p:stCondLst>
                              <p:cond delay="1500"/>
                            </p:stCondLst>
                            <p:childTnLst>
                              <p:par>
                                <p:cTn id="19" presetID="22" presetClass="entr" presetSubtype="8" fill="hold" nodeType="after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wipe(left)">
                                      <p:cBhvr>
                                        <p:cTn id="21"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947224"/>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62101" y="1402731"/>
              <a:ext cx="1130953"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ASLR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1</a:t>
              </a:r>
            </a:p>
          </p:txBody>
        </p:sp>
      </p:grpSp>
      <p:grpSp>
        <p:nvGrpSpPr>
          <p:cNvPr id="5" name="组合 4">
            <a:extLst>
              <a:ext uri="{FF2B5EF4-FFF2-40B4-BE49-F238E27FC236}">
                <a16:creationId xmlns:a16="http://schemas.microsoft.com/office/drawing/2014/main" xmlns="" id="{366527D8-BC5C-4B41-8DBA-3B3C66021B27}"/>
              </a:ext>
            </a:extLst>
          </p:cNvPr>
          <p:cNvGrpSpPr/>
          <p:nvPr/>
        </p:nvGrpSpPr>
        <p:grpSpPr>
          <a:xfrm>
            <a:off x="1185257" y="1856931"/>
            <a:ext cx="10572710" cy="1615377"/>
            <a:chOff x="1820864" y="1888133"/>
            <a:chExt cx="9289032" cy="1152128"/>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944079" y="2008016"/>
              <a:ext cx="8968384" cy="984166"/>
            </a:xfrm>
            <a:prstGeom prst="rect">
              <a:avLst/>
            </a:prstGeom>
            <a:noFill/>
          </p:spPr>
          <p:txBody>
            <a:bodyPr wrap="square" lIns="86376" tIns="43188" rIns="86376" bIns="43188" rtlCol="0">
              <a:spAutoFit/>
            </a:bodyPr>
            <a:lstStyle/>
            <a:p>
              <a:pPr algn="just"/>
              <a:r>
                <a:rPr lang="zh-CN" altLang="en-US" sz="28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地址空间分布随机化</a:t>
              </a: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ASLR(</a:t>
              </a:r>
              <a:r>
                <a:rPr lang="en-US" altLang="zh-CN" sz="2800" dirty="0" err="1">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addressspace</a:t>
              </a: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 layout randomization)</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是一项通过</a:t>
              </a:r>
              <a:r>
                <a:rPr lang="zh-CN" altLang="en-US" sz="28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将系统关键地址随机化</a:t>
              </a:r>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r>
                <a:rPr lang="zh-CN" altLang="en-US" sz="28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从而使攻击者无法获得需要跳转的精确地址</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的技术</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1820864" y="1888133"/>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xmlns="" id="{0088AA31-6B8D-4191-9076-8614D840D781}"/>
              </a:ext>
            </a:extLst>
          </p:cNvPr>
          <p:cNvSpPr txBox="1"/>
          <p:nvPr/>
        </p:nvSpPr>
        <p:spPr>
          <a:xfrm>
            <a:off x="1460823" y="3787628"/>
            <a:ext cx="9793088" cy="2241655"/>
          </a:xfrm>
          <a:prstGeom prst="rect">
            <a:avLst/>
          </a:prstGeom>
          <a:noFill/>
        </p:spPr>
        <p:txBody>
          <a:bodyPr wrap="square" lIns="86376" tIns="43188" rIns="86376" bIns="43188" rtlCol="0">
            <a:spAutoFit/>
          </a:bodyPr>
          <a:lstStyle/>
          <a:p>
            <a:pPr algn="just"/>
            <a:r>
              <a:rPr lang="en-US" altLang="zh-CN"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需要调用一些系统函数才能实现系统功能达到攻击目的</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，因为这些函数的地址往往是系统</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（如</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kernel32. </a:t>
            </a:r>
            <a:r>
              <a:rPr lang="en-US" altLang="zh-CN" sz="2800" dirty="0" err="1">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Dll</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）、可执行文件本身、栈数据或</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PEB</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Process Environment Block</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，进程环境块）中的</a:t>
            </a:r>
            <a:r>
              <a:rPr lang="zh-CN" altLang="en-US" sz="28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固定调用地址</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，所以为</a:t>
            </a:r>
            <a:r>
              <a:rPr lang="en-US" altLang="zh-CN"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8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的调用提供了方便。</a:t>
            </a:r>
          </a:p>
        </p:txBody>
      </p:sp>
    </p:spTree>
    <p:extLst>
      <p:ext uri="{BB962C8B-B14F-4D97-AF65-F5344CB8AC3E}">
        <p14:creationId xmlns:p14="http://schemas.microsoft.com/office/powerpoint/2010/main" val="10367663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60823" y="1248134"/>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使用</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技术的目的就是打乱系统中存在的固定地址，使攻击者很难从进程的内存空间中找到稳定的跳转地址。</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60823" y="663997"/>
            <a:ext cx="435648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使用</a:t>
            </a: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ASLR</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技术的目的</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60823" y="3048334"/>
            <a:ext cx="10009112" cy="1000040"/>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随机化的关键系统地址包括</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 PE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(exe</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文件和</a:t>
            </a:r>
            <a:r>
              <a:rPr lang="en-US" altLang="zh-CN" sz="20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dll</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文件</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映像地址、堆栈基址、堆地址、</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PEB</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和</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TEB</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Thread Environment Block</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，线程环境块）地址等。</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60823" y="2464197"/>
            <a:ext cx="4356484"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a:solidFill>
                  <a:prstClr val="white"/>
                </a:solidFill>
                <a:latin typeface="Times New Roman" panose="02020603050405020304" pitchFamily="18" charset="0"/>
                <a:ea typeface="微软雅黑"/>
                <a:cs typeface="Times New Roman" panose="02020603050405020304" pitchFamily="18" charset="0"/>
              </a:rPr>
              <a:t>ASLR</a:t>
            </a: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随机化的关键系统地址</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9" name="íṡľíḍè-Rectangle 17">
            <a:extLst>
              <a:ext uri="{FF2B5EF4-FFF2-40B4-BE49-F238E27FC236}">
                <a16:creationId xmlns:a16="http://schemas.microsoft.com/office/drawing/2014/main" xmlns="" id="{CAF7584B-4F1B-4A35-BA9D-DAF5ED6771F6}"/>
              </a:ext>
            </a:extLst>
          </p:cNvPr>
          <p:cNvSpPr/>
          <p:nvPr/>
        </p:nvSpPr>
        <p:spPr>
          <a:xfrm>
            <a:off x="1460823" y="4856607"/>
            <a:ext cx="10009112" cy="12799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当程序启动将执行文件加载到内存时，操作系统通过内核模块提供的</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功能，</a:t>
            </a:r>
            <a:r>
              <a:rPr lang="zh-CN" altLang="en-US" sz="20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在原来映像基址的基础上加上一个随机数作为新的映像基址</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。随机数的取值范围限定为</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1</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至</a:t>
            </a:r>
            <a:r>
              <a:rPr lang="en-US" altLang="zh-CN"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254</a:t>
            </a:r>
            <a:r>
              <a:rPr lang="zh-CN" altLang="en-US" sz="20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，并保证每个数值随机出现。</a:t>
            </a:r>
            <a:endParaRPr kumimoji="0" sz="20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0" name="íṡľíḍè-Rectangle 17">
            <a:extLst>
              <a:ext uri="{FF2B5EF4-FFF2-40B4-BE49-F238E27FC236}">
                <a16:creationId xmlns:a16="http://schemas.microsoft.com/office/drawing/2014/main" xmlns="" id="{96449CB8-BF00-4F09-98BB-5B76A70A3EA3}"/>
              </a:ext>
            </a:extLst>
          </p:cNvPr>
          <p:cNvSpPr/>
          <p:nvPr/>
        </p:nvSpPr>
        <p:spPr>
          <a:xfrm>
            <a:off x="1460823" y="4272470"/>
            <a:ext cx="435648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当程序启动将执行文件加载到内存时</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24644681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 presetClass="entr" presetSubtype="8" decel="60000" fill="hold" grpId="0" nodeType="afterEffect">
                                  <p:stCondLst>
                                    <p:cond delay="0"/>
                                  </p:stCondLst>
                                  <p:childTnLst>
                                    <p:set>
                                      <p:cBhvr>
                                        <p:cTn id="24" dur="1" fill="hold">
                                          <p:stCondLst>
                                            <p:cond delay="0"/>
                                          </p:stCondLst>
                                        </p:cTn>
                                        <p:tgtEl>
                                          <p:spTgt spid="10"/>
                                        </p:tgtEl>
                                        <p:attrNameLst>
                                          <p:attrName>style.visibility</p:attrName>
                                        </p:attrNameLst>
                                      </p:cBhvr>
                                      <p:to>
                                        <p:strVal val="visible"/>
                                      </p:to>
                                    </p:set>
                                    <p:anim calcmode="lin" valueType="num">
                                      <p:cBhvr additive="base">
                                        <p:cTn id="25" dur="500" fill="hold"/>
                                        <p:tgtEl>
                                          <p:spTgt spid="10"/>
                                        </p:tgtEl>
                                        <p:attrNameLst>
                                          <p:attrName>ppt_x</p:attrName>
                                        </p:attrNameLst>
                                      </p:cBhvr>
                                      <p:tavLst>
                                        <p:tav tm="0">
                                          <p:val>
                                            <p:strVal val="0-#ppt_w/2"/>
                                          </p:val>
                                        </p:tav>
                                        <p:tav tm="100000">
                                          <p:val>
                                            <p:strVal val="#ppt_x"/>
                                          </p:val>
                                        </p:tav>
                                      </p:tavLst>
                                    </p:anim>
                                    <p:anim calcmode="lin" valueType="num">
                                      <p:cBhvr additive="base">
                                        <p:cTn id="26" dur="500" fill="hold"/>
                                        <p:tgtEl>
                                          <p:spTgt spid="10"/>
                                        </p:tgtEl>
                                        <p:attrNameLst>
                                          <p:attrName>ppt_y</p:attrName>
                                        </p:attrNameLst>
                                      </p:cBhvr>
                                      <p:tavLst>
                                        <p:tav tm="0">
                                          <p:val>
                                            <p:strVal val="#ppt_y"/>
                                          </p:val>
                                        </p:tav>
                                        <p:tav tm="100000">
                                          <p:val>
                                            <p:strVal val="#ppt_y"/>
                                          </p:val>
                                        </p:tav>
                                      </p:tavLst>
                                    </p:anim>
                                  </p:childTnLst>
                                </p:cTn>
                              </p:par>
                              <p:par>
                                <p:cTn id="27" presetID="2" presetClass="entr" presetSubtype="2" decel="6000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additive="base">
                                        <p:cTn id="29" dur="500" fill="hold"/>
                                        <p:tgtEl>
                                          <p:spTgt spid="9"/>
                                        </p:tgtEl>
                                        <p:attrNameLst>
                                          <p:attrName>ppt_x</p:attrName>
                                        </p:attrNameLst>
                                      </p:cBhvr>
                                      <p:tavLst>
                                        <p:tav tm="0">
                                          <p:val>
                                            <p:strVal val="1+#ppt_w/2"/>
                                          </p:val>
                                        </p:tav>
                                        <p:tav tm="100000">
                                          <p:val>
                                            <p:strVal val="#ppt_x"/>
                                          </p:val>
                                        </p:tav>
                                      </p:tavLst>
                                    </p:anim>
                                    <p:anim calcmode="lin" valueType="num">
                                      <p:cBhvr additive="base">
                                        <p:cTn id="30"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947224"/>
            <a:ext cx="3456384" cy="508862"/>
            <a:chOff x="1420106" y="1402730"/>
            <a:chExt cx="3456384" cy="508862"/>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3172186" y="224749"/>
              <a:ext cx="508859" cy="2864828"/>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1962101" y="1402732"/>
              <a:ext cx="2914389"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GS Stack protection</a:t>
              </a: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2</a:t>
              </a:r>
            </a:p>
          </p:txBody>
        </p:sp>
      </p:grpSp>
      <p:grpSp>
        <p:nvGrpSpPr>
          <p:cNvPr id="11" name="组合 10">
            <a:extLst>
              <a:ext uri="{FF2B5EF4-FFF2-40B4-BE49-F238E27FC236}">
                <a16:creationId xmlns:a16="http://schemas.microsoft.com/office/drawing/2014/main" xmlns="" id="{059455C1-C7F5-4BED-BBB0-2F5EE6E559D1}"/>
              </a:ext>
            </a:extLst>
          </p:cNvPr>
          <p:cNvGrpSpPr/>
          <p:nvPr/>
        </p:nvGrpSpPr>
        <p:grpSpPr>
          <a:xfrm>
            <a:off x="1138721" y="1888133"/>
            <a:ext cx="10691253" cy="3744416"/>
            <a:chOff x="1263230" y="1989440"/>
            <a:chExt cx="10332290" cy="3067045"/>
          </a:xfrm>
        </p:grpSpPr>
        <p:sp>
          <p:nvSpPr>
            <p:cNvPr id="12" name="矩形: 圆角 11">
              <a:extLst>
                <a:ext uri="{FF2B5EF4-FFF2-40B4-BE49-F238E27FC236}">
                  <a16:creationId xmlns:a16="http://schemas.microsoft.com/office/drawing/2014/main" xmlns="" id="{C5FC62E3-3E02-46C3-B095-BA54F91D18E0}"/>
                </a:ext>
              </a:extLst>
            </p:cNvPr>
            <p:cNvSpPr/>
            <p:nvPr/>
          </p:nvSpPr>
          <p:spPr>
            <a:xfrm>
              <a:off x="1263230" y="1989440"/>
              <a:ext cx="10332290" cy="3067045"/>
            </a:xfrm>
            <a:prstGeom prst="roundRect">
              <a:avLst/>
            </a:prstGeom>
            <a:solidFill>
              <a:srgbClr val="0050A3"/>
            </a:solidFill>
            <a:ln w="12700">
              <a:solidFill>
                <a:schemeClr val="bg1"/>
              </a:solidFill>
              <a:prstDash val="sysDash"/>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lIns="180000" rIns="180000" rtlCol="0" anchor="ctr"/>
            <a:lstStyle/>
            <a:p>
              <a:endParaRPr lang="zh-CN" altLang="en-US" sz="2000" dirty="0">
                <a:latin typeface="Times New Roman" panose="02020603050405020304" pitchFamily="18" charset="0"/>
                <a:ea typeface="微软雅黑" panose="020B0503020204020204" pitchFamily="34" charset="-122"/>
                <a:cs typeface="Times New Roman" panose="02020603050405020304" pitchFamily="18" charset="0"/>
              </a:endParaRPr>
            </a:p>
          </p:txBody>
        </p:sp>
        <p:sp>
          <p:nvSpPr>
            <p:cNvPr id="13" name="矩形 12">
              <a:extLst>
                <a:ext uri="{FF2B5EF4-FFF2-40B4-BE49-F238E27FC236}">
                  <a16:creationId xmlns:a16="http://schemas.microsoft.com/office/drawing/2014/main" xmlns="" id="{FDB755BB-FF42-44F8-A67B-B0ABA3F555D7}"/>
                </a:ext>
              </a:extLst>
            </p:cNvPr>
            <p:cNvSpPr/>
            <p:nvPr/>
          </p:nvSpPr>
          <p:spPr>
            <a:xfrm>
              <a:off x="1676847" y="2279395"/>
              <a:ext cx="9505056" cy="2396782"/>
            </a:xfrm>
            <a:prstGeom prst="rect">
              <a:avLst/>
            </a:prstGeom>
          </p:spPr>
          <p:txBody>
            <a:bodyPr wrap="square">
              <a:spAutoFit/>
            </a:bodyPr>
            <a:lstStyle/>
            <a:p>
              <a:pPr algn="just">
                <a:lnSpc>
                  <a:spcPct val="130000"/>
                </a:lnSpc>
                <a:spcBef>
                  <a:spcPts val="0"/>
                </a:spcBef>
                <a:spcAft>
                  <a:spcPts val="0"/>
                </a:spcAft>
              </a:pP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 Stack Protection</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技术是一项缓冲区溢出的检测防护技术。</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VC++</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编译器中提供了一个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/GS</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编译选项，在使用</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VC7.0</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a:t>
              </a:r>
              <a:r>
                <a:rPr lang="en-US" altLang="zh-CN"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Visual Studio 2005</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及后续版本编译时都支持该选项，如选择该选项，</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编译器针对函数调用和返回时添加保护和检查功能的代码，在函数被调用时，在缓冲区和函数返回地址增加一个</a:t>
              </a:r>
              <a:r>
                <a:rPr lang="en-US" altLang="zh-CN"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32</a:t>
              </a:r>
              <a:r>
                <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位的随机数</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security_cookie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，在函数返回时，调用检查函数检查</a:t>
              </a:r>
              <a:r>
                <a:rPr lang="en-US" altLang="zh-CN" sz="2400" dirty="0" err="1">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security_cookie</a:t>
              </a:r>
              <a:r>
                <a:rPr lang="zh-CN" altLang="en-US" sz="2400"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rPr>
                <a:t>的值是否有变化。</a:t>
              </a:r>
              <a:endParaRPr lang="zh-CN" altLang="en-US" sz="2400" b="1" dirty="0">
                <a:solidFill>
                  <a:schemeClr val="bg1"/>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pic>
        <p:nvPicPr>
          <p:cNvPr id="14" name="图片 13">
            <a:extLst>
              <a:ext uri="{FF2B5EF4-FFF2-40B4-BE49-F238E27FC236}">
                <a16:creationId xmlns:a16="http://schemas.microsoft.com/office/drawing/2014/main" xmlns="" id="{BFF9E671-C51C-46B7-A743-389E514CDF9A}"/>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511200" y="4912469"/>
            <a:ext cx="2105580" cy="2105580"/>
          </a:xfrm>
          <a:prstGeom prst="rect">
            <a:avLst/>
          </a:prstGeom>
        </p:spPr>
      </p:pic>
    </p:spTree>
    <p:extLst>
      <p:ext uri="{BB962C8B-B14F-4D97-AF65-F5344CB8AC3E}">
        <p14:creationId xmlns:p14="http://schemas.microsoft.com/office/powerpoint/2010/main" val="536818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p:cTn id="12" dur="500" fill="hold"/>
                                        <p:tgtEl>
                                          <p:spTgt spid="11"/>
                                        </p:tgtEl>
                                        <p:attrNameLst>
                                          <p:attrName>ppt_w</p:attrName>
                                        </p:attrNameLst>
                                      </p:cBhvr>
                                      <p:tavLst>
                                        <p:tav tm="0">
                                          <p:val>
                                            <p:fltVal val="0"/>
                                          </p:val>
                                        </p:tav>
                                        <p:tav tm="100000">
                                          <p:val>
                                            <p:strVal val="#ppt_w"/>
                                          </p:val>
                                        </p:tav>
                                      </p:tavLst>
                                    </p:anim>
                                    <p:anim calcmode="lin" valueType="num">
                                      <p:cBhvr>
                                        <p:cTn id="13" dur="500" fill="hold"/>
                                        <p:tgtEl>
                                          <p:spTgt spid="11"/>
                                        </p:tgtEl>
                                        <p:attrNameLst>
                                          <p:attrName>ppt_h</p:attrName>
                                        </p:attrNameLst>
                                      </p:cBhvr>
                                      <p:tavLst>
                                        <p:tav tm="0">
                                          <p:val>
                                            <p:fltVal val="0"/>
                                          </p:val>
                                        </p:tav>
                                        <p:tav tm="100000">
                                          <p:val>
                                            <p:strVal val="#ppt_h"/>
                                          </p:val>
                                        </p:tav>
                                      </p:tavLst>
                                    </p:anim>
                                    <p:animEffect transition="in" filter="fade">
                                      <p:cBhvr>
                                        <p:cTn id="14" dur="500"/>
                                        <p:tgtEl>
                                          <p:spTgt spid="11"/>
                                        </p:tgtEl>
                                      </p:cBhvr>
                                    </p:animEffect>
                                  </p:childTnLst>
                                </p:cTn>
                              </p:par>
                            </p:childTnLst>
                          </p:cTn>
                        </p:par>
                        <p:par>
                          <p:cTn id="15" fill="hold">
                            <p:stCondLst>
                              <p:cond delay="1000"/>
                            </p:stCondLst>
                            <p:childTnLst>
                              <p:par>
                                <p:cTn id="16" presetID="2" presetClass="entr" presetSubtype="2" decel="60000" fill="hold" nodeType="afterEffect">
                                  <p:stCondLst>
                                    <p:cond delay="0"/>
                                  </p:stCondLst>
                                  <p:childTnLst>
                                    <p:set>
                                      <p:cBhvr>
                                        <p:cTn id="17" dur="1" fill="hold">
                                          <p:stCondLst>
                                            <p:cond delay="0"/>
                                          </p:stCondLst>
                                        </p:cTn>
                                        <p:tgtEl>
                                          <p:spTgt spid="14"/>
                                        </p:tgtEl>
                                        <p:attrNameLst>
                                          <p:attrName>style.visibility</p:attrName>
                                        </p:attrNameLst>
                                      </p:cBhvr>
                                      <p:to>
                                        <p:strVal val="visible"/>
                                      </p:to>
                                    </p:set>
                                    <p:anim calcmode="lin" valueType="num">
                                      <p:cBhvr additive="base">
                                        <p:cTn id="18" dur="500" fill="hold"/>
                                        <p:tgtEl>
                                          <p:spTgt spid="14"/>
                                        </p:tgtEl>
                                        <p:attrNameLst>
                                          <p:attrName>ppt_x</p:attrName>
                                        </p:attrNameLst>
                                      </p:cBhvr>
                                      <p:tavLst>
                                        <p:tav tm="0">
                                          <p:val>
                                            <p:strVal val="1+#ppt_w/2"/>
                                          </p:val>
                                        </p:tav>
                                        <p:tav tm="100000">
                                          <p:val>
                                            <p:strVal val="#ppt_x"/>
                                          </p:val>
                                        </p:tav>
                                      </p:tavLst>
                                    </p:anim>
                                    <p:anim calcmode="lin" valueType="num">
                                      <p:cBhvr additive="base">
                                        <p:cTn id="19" dur="500" fill="hold"/>
                                        <p:tgtEl>
                                          <p:spTgt spid="1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 name="矩形 97">
            <a:extLst>
              <a:ext uri="{FF2B5EF4-FFF2-40B4-BE49-F238E27FC236}">
                <a16:creationId xmlns:a16="http://schemas.microsoft.com/office/drawing/2014/main" xmlns="" id="{B6043767-DC6B-4254-9127-2CD5CBDB1CF9}"/>
              </a:ext>
            </a:extLst>
          </p:cNvPr>
          <p:cNvSpPr/>
          <p:nvPr/>
        </p:nvSpPr>
        <p:spPr>
          <a:xfrm>
            <a:off x="2252911" y="439052"/>
            <a:ext cx="3177786" cy="499624"/>
          </a:xfrm>
          <a:prstGeom prst="rect">
            <a:avLst/>
          </a:prstGeom>
        </p:spPr>
        <p:txBody>
          <a:bodyPr wrap="square">
            <a:spAutoFit/>
          </a:bodyPr>
          <a:lstStyle/>
          <a:p>
            <a:pPr algn="just">
              <a:lnSpc>
                <a:spcPct val="150000"/>
              </a:lnSpc>
            </a:pPr>
            <a:r>
              <a:rPr lang="zh-CN" altLang="en-US" sz="2000" dirty="0">
                <a:solidFill>
                  <a:schemeClr val="tx1">
                    <a:lumMod val="75000"/>
                    <a:lumOff val="25000"/>
                  </a:schemeClr>
                </a:solidFill>
                <a:latin typeface="微软雅黑" panose="020B0503020204020204" pitchFamily="34" charset="-122"/>
                <a:ea typeface="微软雅黑" panose="020B0503020204020204" pitchFamily="34" charset="-122"/>
              </a:rPr>
              <a:t>启用的位置如下图所示：</a:t>
            </a:r>
          </a:p>
        </p:txBody>
      </p:sp>
      <p:pic>
        <p:nvPicPr>
          <p:cNvPr id="24" name="Picture 2">
            <a:extLst>
              <a:ext uri="{FF2B5EF4-FFF2-40B4-BE49-F238E27FC236}">
                <a16:creationId xmlns:a16="http://schemas.microsoft.com/office/drawing/2014/main" xmlns="" id="{3E6160E6-7738-4982-A6E2-93F5E9B224BD}"/>
              </a:ext>
            </a:extLst>
          </p:cNvPr>
          <p:cNvPicPr>
            <a:picLocks noChangeAspect="1" noChangeArrowheads="1"/>
          </p:cNvPicPr>
          <p:nvPr/>
        </p:nvPicPr>
        <p:blipFill>
          <a:blip r:embed="rId3"/>
          <a:srcRect/>
          <a:stretch>
            <a:fillRect/>
          </a:stretch>
        </p:blipFill>
        <p:spPr bwMode="auto">
          <a:xfrm>
            <a:off x="2432931" y="1024037"/>
            <a:ext cx="7992888" cy="5557969"/>
          </a:xfrm>
          <a:prstGeom prst="rect">
            <a:avLst/>
          </a:prstGeom>
          <a:noFill/>
          <a:ln w="9525">
            <a:noFill/>
            <a:miter lim="800000"/>
            <a:headEnd/>
            <a:tailEnd/>
          </a:ln>
        </p:spPr>
      </p:pic>
    </p:spTree>
    <p:extLst>
      <p:ext uri="{BB962C8B-B14F-4D97-AF65-F5344CB8AC3E}">
        <p14:creationId xmlns:p14="http://schemas.microsoft.com/office/powerpoint/2010/main" val="2589147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8"/>
                                        </p:tgtEl>
                                        <p:attrNameLst>
                                          <p:attrName>style.visibility</p:attrName>
                                        </p:attrNameLst>
                                      </p:cBhvr>
                                      <p:to>
                                        <p:strVal val="visible"/>
                                      </p:to>
                                    </p:set>
                                    <p:animEffect transition="in" filter="wipe(left)">
                                      <p:cBhvr>
                                        <p:cTn id="7" dur="500"/>
                                        <p:tgtEl>
                                          <p:spTgt spid="98"/>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fade">
                                      <p:cBhvr>
                                        <p:cTn id="11"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íṡľíḍè-Rectangle 17">
            <a:extLst>
              <a:ext uri="{FF2B5EF4-FFF2-40B4-BE49-F238E27FC236}">
                <a16:creationId xmlns:a16="http://schemas.microsoft.com/office/drawing/2014/main" xmlns="" id="{DF16C0EE-F047-4513-ABE9-3621ABC453F7}"/>
              </a:ext>
            </a:extLst>
          </p:cNvPr>
          <p:cNvSpPr/>
          <p:nvPr/>
        </p:nvSpPr>
        <p:spPr>
          <a:xfrm>
            <a:off x="1460823" y="1392149"/>
            <a:ext cx="10369152" cy="1279997"/>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en-US" altLang="zh-CN" sz="2400" b="1"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在进程启动时会随机产生</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，并且它的原始存储地址因</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Windows</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操作系统的</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ASLR</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机制也是</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随机存放</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的，攻击者无法对</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进行篡改。</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18" name="íṡľíḍè-Rectangle 17">
            <a:extLst>
              <a:ext uri="{FF2B5EF4-FFF2-40B4-BE49-F238E27FC236}">
                <a16:creationId xmlns:a16="http://schemas.microsoft.com/office/drawing/2014/main" xmlns="" id="{95947858-2762-4BDD-87C5-A75A77F7048B}"/>
              </a:ext>
            </a:extLst>
          </p:cNvPr>
          <p:cNvSpPr/>
          <p:nvPr/>
        </p:nvSpPr>
        <p:spPr>
          <a:xfrm>
            <a:off x="1460823" y="808013"/>
            <a:ext cx="4356484" cy="576064"/>
          </a:xfrm>
          <a:prstGeom prst="rect">
            <a:avLst/>
          </a:prstGeom>
          <a:solidFill>
            <a:srgbClr val="0050A3"/>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en-US" altLang="zh-CN" sz="2000" kern="0" dirty="0" err="1">
                <a:solidFill>
                  <a:prstClr val="white"/>
                </a:solidFill>
                <a:latin typeface="+mn-lt"/>
                <a:ea typeface="微软雅黑"/>
                <a:cs typeface="Times New Roman" panose="02020603050405020304" pitchFamily="18" charset="0"/>
              </a:rPr>
              <a:t>security_cookie</a:t>
            </a:r>
            <a:r>
              <a:rPr lang="zh-CN" altLang="en-US" sz="2000" kern="0" dirty="0">
                <a:solidFill>
                  <a:prstClr val="white"/>
                </a:solidFill>
                <a:latin typeface="+mn-lt"/>
                <a:ea typeface="微软雅黑"/>
                <a:cs typeface="Times New Roman" panose="02020603050405020304" pitchFamily="18" charset="0"/>
              </a:rPr>
              <a:t>在进程启动时</a:t>
            </a:r>
            <a:endParaRPr kumimoji="0" sz="2000" b="0" i="0" u="none" strike="noStrike" kern="0" cap="none" spc="0" normalizeH="0" baseline="0" noProof="0" dirty="0">
              <a:ln>
                <a:noFill/>
              </a:ln>
              <a:solidFill>
                <a:prstClr val="white"/>
              </a:solidFill>
              <a:effectLst/>
              <a:uLnTx/>
              <a:uFillTx/>
              <a:latin typeface="+mn-lt"/>
              <a:ea typeface="微软雅黑"/>
              <a:cs typeface="Times New Roman" panose="02020603050405020304" pitchFamily="18" charset="0"/>
            </a:endParaRPr>
          </a:p>
        </p:txBody>
      </p:sp>
      <p:sp>
        <p:nvSpPr>
          <p:cNvPr id="22" name="íṡľíḍè-Rectangle 17">
            <a:extLst>
              <a:ext uri="{FF2B5EF4-FFF2-40B4-BE49-F238E27FC236}">
                <a16:creationId xmlns:a16="http://schemas.microsoft.com/office/drawing/2014/main" xmlns="" id="{2B3CFB2C-5281-4F62-9C80-76D4A8EE959C}"/>
              </a:ext>
            </a:extLst>
          </p:cNvPr>
          <p:cNvSpPr/>
          <p:nvPr/>
        </p:nvSpPr>
        <p:spPr>
          <a:xfrm>
            <a:off x="1460823" y="3480381"/>
            <a:ext cx="10369152" cy="1648111"/>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当发生栈缓冲区溢出攻击时，对返回地址或其他指针进行覆盖的同时，会覆盖</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的值，因此在函数调用结束返回时，对</a:t>
            </a:r>
            <a:r>
              <a:rPr lang="en-US" altLang="zh-CN" sz="2400" kern="0" dirty="0" err="1">
                <a:solidFill>
                  <a:schemeClr val="tx1">
                    <a:lumMod val="75000"/>
                    <a:lumOff val="25000"/>
                  </a:schemeClr>
                </a:solidFill>
                <a:latin typeface="Times New Roman" panose="02020603050405020304" pitchFamily="18" charset="0"/>
                <a:ea typeface="微软雅黑"/>
                <a:cs typeface="Times New Roman" panose="02020603050405020304" pitchFamily="18" charset="0"/>
              </a:rPr>
              <a:t>security_cookie</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进行检查就会发现它的值变化了，从而发现缓冲区溢出的操作，中断当前进程并报错。</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
        <p:nvSpPr>
          <p:cNvPr id="23" name="íṡľíḍè-Rectangle 17">
            <a:extLst>
              <a:ext uri="{FF2B5EF4-FFF2-40B4-BE49-F238E27FC236}">
                <a16:creationId xmlns:a16="http://schemas.microsoft.com/office/drawing/2014/main" xmlns="" id="{A5CAADFC-AF19-403A-8FDD-4CC67175A35D}"/>
              </a:ext>
            </a:extLst>
          </p:cNvPr>
          <p:cNvSpPr/>
          <p:nvPr/>
        </p:nvSpPr>
        <p:spPr>
          <a:xfrm>
            <a:off x="1460823" y="2896245"/>
            <a:ext cx="4356484" cy="576064"/>
          </a:xfrm>
          <a:prstGeom prst="rect">
            <a:avLst/>
          </a:prstGeom>
          <a:solidFill>
            <a:srgbClr val="1092F1"/>
          </a:solidFill>
          <a:ln w="38100" cap="flat" cmpd="sng" algn="ctr">
            <a:noFill/>
            <a:prstDash val="solid"/>
            <a:miter lim="800000"/>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zh-CN" altLang="en-US" sz="2000" kern="0" dirty="0">
                <a:solidFill>
                  <a:prstClr val="white"/>
                </a:solidFill>
                <a:latin typeface="Times New Roman" panose="02020603050405020304" pitchFamily="18" charset="0"/>
                <a:ea typeface="微软雅黑"/>
                <a:cs typeface="Times New Roman" panose="02020603050405020304" pitchFamily="18" charset="0"/>
              </a:rPr>
              <a:t>当发生栈缓冲区溢出攻击时</a:t>
            </a:r>
            <a:endParaRPr kumimoji="0" sz="2000" b="0" i="0" u="none" strike="noStrike" kern="0" cap="none" spc="0" normalizeH="0" baseline="0" noProof="0" dirty="0">
              <a:ln>
                <a:noFill/>
              </a:ln>
              <a:solidFill>
                <a:prstClr val="white"/>
              </a:solidFill>
              <a:effectLst/>
              <a:uLnTx/>
              <a:uFillTx/>
              <a:latin typeface="Times New Roman" panose="02020603050405020304" pitchFamily="18" charset="0"/>
              <a:ea typeface="微软雅黑"/>
              <a:cs typeface="Times New Roman" panose="02020603050405020304" pitchFamily="18" charset="0"/>
            </a:endParaRPr>
          </a:p>
        </p:txBody>
      </p:sp>
      <p:sp>
        <p:nvSpPr>
          <p:cNvPr id="8" name="矩形: 圆角 7">
            <a:extLst>
              <a:ext uri="{FF2B5EF4-FFF2-40B4-BE49-F238E27FC236}">
                <a16:creationId xmlns:a16="http://schemas.microsoft.com/office/drawing/2014/main" xmlns="" id="{265971DE-A9BD-448C-97A4-9369F9EDE04C}"/>
              </a:ext>
            </a:extLst>
          </p:cNvPr>
          <p:cNvSpPr/>
          <p:nvPr/>
        </p:nvSpPr>
        <p:spPr>
          <a:xfrm>
            <a:off x="1460823" y="5524175"/>
            <a:ext cx="10369152" cy="632651"/>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zh-CN" altLang="en-US" sz="2400" dirty="0">
                <a:solidFill>
                  <a:srgbClr val="0050A3"/>
                </a:solidFill>
                <a:latin typeface="微软雅黑" panose="020B0503020204020204" pitchFamily="34" charset="-122"/>
                <a:ea typeface="微软雅黑" panose="020B0503020204020204" pitchFamily="34" charset="-122"/>
              </a:rPr>
              <a:t>因此，</a:t>
            </a:r>
            <a:r>
              <a:rPr lang="en-US" altLang="zh-CN" sz="2400" dirty="0">
                <a:solidFill>
                  <a:srgbClr val="0050A3"/>
                </a:solidFill>
                <a:latin typeface="微软雅黑" panose="020B0503020204020204" pitchFamily="34" charset="-122"/>
                <a:ea typeface="微软雅黑" panose="020B0503020204020204" pitchFamily="34" charset="-122"/>
              </a:rPr>
              <a:t>GS</a:t>
            </a:r>
            <a:r>
              <a:rPr lang="zh-CN" altLang="en-US" sz="2400" dirty="0">
                <a:solidFill>
                  <a:srgbClr val="0050A3"/>
                </a:solidFill>
                <a:latin typeface="微软雅黑" panose="020B0503020204020204" pitchFamily="34" charset="-122"/>
                <a:ea typeface="微软雅黑" panose="020B0503020204020204" pitchFamily="34" charset="-122"/>
              </a:rPr>
              <a:t>技术对基于栈的缓冲区溢出攻击能起到很好的防范作用。</a:t>
            </a:r>
          </a:p>
        </p:txBody>
      </p:sp>
    </p:spTree>
    <p:extLst>
      <p:ext uri="{BB962C8B-B14F-4D97-AF65-F5344CB8AC3E}">
        <p14:creationId xmlns:p14="http://schemas.microsoft.com/office/powerpoint/2010/main" val="16891431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decel="6000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0-#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decel="6000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anim calcmode="lin" valueType="num">
                                      <p:cBhvr additive="base">
                                        <p:cTn id="11" dur="500" fill="hold"/>
                                        <p:tgtEl>
                                          <p:spTgt spid="21"/>
                                        </p:tgtEl>
                                        <p:attrNameLst>
                                          <p:attrName>ppt_x</p:attrName>
                                        </p:attrNameLst>
                                      </p:cBhvr>
                                      <p:tavLst>
                                        <p:tav tm="0">
                                          <p:val>
                                            <p:strVal val="1+#ppt_w/2"/>
                                          </p:val>
                                        </p:tav>
                                        <p:tav tm="100000">
                                          <p:val>
                                            <p:strVal val="#ppt_x"/>
                                          </p:val>
                                        </p:tav>
                                      </p:tavLst>
                                    </p:anim>
                                    <p:anim calcmode="lin" valueType="num">
                                      <p:cBhvr additive="base">
                                        <p:cTn id="12" dur="500" fill="hold"/>
                                        <p:tgtEl>
                                          <p:spTgt spid="21"/>
                                        </p:tgtEl>
                                        <p:attrNameLst>
                                          <p:attrName>ppt_y</p:attrName>
                                        </p:attrNameLst>
                                      </p:cBhvr>
                                      <p:tavLst>
                                        <p:tav tm="0">
                                          <p:val>
                                            <p:strVal val="#ppt_y"/>
                                          </p:val>
                                        </p:tav>
                                        <p:tav tm="100000">
                                          <p:val>
                                            <p:strVal val="#ppt_y"/>
                                          </p:val>
                                        </p:tav>
                                      </p:tavLst>
                                    </p:anim>
                                  </p:childTnLst>
                                </p:cTn>
                              </p:par>
                            </p:childTnLst>
                          </p:cTn>
                        </p:par>
                        <p:par>
                          <p:cTn id="13" fill="hold">
                            <p:stCondLst>
                              <p:cond delay="500"/>
                            </p:stCondLst>
                            <p:childTnLst>
                              <p:par>
                                <p:cTn id="14" presetID="2" presetClass="entr" presetSubtype="8" decel="60000" fill="hold" grpId="0"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0-#ppt_w/2"/>
                                          </p:val>
                                        </p:tav>
                                        <p:tav tm="100000">
                                          <p:val>
                                            <p:strVal val="#ppt_x"/>
                                          </p:val>
                                        </p:tav>
                                      </p:tavLst>
                                    </p:anim>
                                    <p:anim calcmode="lin" valueType="num">
                                      <p:cBhvr additive="base">
                                        <p:cTn id="17" dur="500" fill="hold"/>
                                        <p:tgtEl>
                                          <p:spTgt spid="23"/>
                                        </p:tgtEl>
                                        <p:attrNameLst>
                                          <p:attrName>ppt_y</p:attrName>
                                        </p:attrNameLst>
                                      </p:cBhvr>
                                      <p:tavLst>
                                        <p:tav tm="0">
                                          <p:val>
                                            <p:strVal val="#ppt_y"/>
                                          </p:val>
                                        </p:tav>
                                        <p:tav tm="100000">
                                          <p:val>
                                            <p:strVal val="#ppt_y"/>
                                          </p:val>
                                        </p:tav>
                                      </p:tavLst>
                                    </p:anim>
                                  </p:childTnLst>
                                </p:cTn>
                              </p:par>
                              <p:par>
                                <p:cTn id="18" presetID="2" presetClass="entr" presetSubtype="2" decel="60000" fill="hold" grpId="0" nodeType="with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1+#ppt_w/2"/>
                                          </p:val>
                                        </p:tav>
                                        <p:tav tm="100000">
                                          <p:val>
                                            <p:strVal val="#ppt_x"/>
                                          </p:val>
                                        </p:tav>
                                      </p:tavLst>
                                    </p:anim>
                                    <p:anim calcmode="lin" valueType="num">
                                      <p:cBhvr additive="base">
                                        <p:cTn id="21" dur="500" fill="hold"/>
                                        <p:tgtEl>
                                          <p:spTgt spid="22"/>
                                        </p:tgtEl>
                                        <p:attrNameLst>
                                          <p:attrName>ppt_y</p:attrName>
                                        </p:attrNameLst>
                                      </p:cBhvr>
                                      <p:tavLst>
                                        <p:tav tm="0">
                                          <p:val>
                                            <p:strVal val="#ppt_y"/>
                                          </p:val>
                                        </p:tav>
                                        <p:tav tm="100000">
                                          <p:val>
                                            <p:strVal val="#ppt_y"/>
                                          </p:val>
                                        </p:tav>
                                      </p:tavLst>
                                    </p:anim>
                                  </p:childTnLst>
                                </p:cTn>
                              </p:par>
                            </p:childTnLst>
                          </p:cTn>
                        </p:par>
                        <p:par>
                          <p:cTn id="22" fill="hold">
                            <p:stCondLst>
                              <p:cond delay="1000"/>
                            </p:stCondLst>
                            <p:childTnLst>
                              <p:par>
                                <p:cTn id="23" presetID="22" presetClass="entr" presetSubtype="8" fill="hold" grpId="0" nodeType="after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wipe(left)">
                                      <p:cBhvr>
                                        <p:cTn id="25"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18" grpId="0" animBg="1"/>
      <p:bldP spid="22" grpId="0" animBg="1"/>
      <p:bldP spid="23" grpId="0" animBg="1"/>
      <p:bldP spid="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a:extLst>
              <a:ext uri="{FF2B5EF4-FFF2-40B4-BE49-F238E27FC236}">
                <a16:creationId xmlns:a16="http://schemas.microsoft.com/office/drawing/2014/main" xmlns="" id="{E99E241B-4002-4B98-89C1-8A6F31F8AFDC}"/>
              </a:ext>
            </a:extLst>
          </p:cNvPr>
          <p:cNvGrpSpPr/>
          <p:nvPr/>
        </p:nvGrpSpPr>
        <p:grpSpPr>
          <a:xfrm>
            <a:off x="596727" y="947224"/>
            <a:ext cx="1698481" cy="508861"/>
            <a:chOff x="1420106" y="1402730"/>
            <a:chExt cx="1698481" cy="508861"/>
          </a:xfrm>
          <a:effectLst>
            <a:outerShdw blurRad="50800" dist="38100" dir="2700000" algn="tl" rotWithShape="0">
              <a:prstClr val="black">
                <a:alpha val="20000"/>
              </a:prstClr>
            </a:outerShdw>
          </a:effectLst>
        </p:grpSpPr>
        <p:sp>
          <p:nvSpPr>
            <p:cNvPr id="30" name="Round Same Side Corner Rectangle 29">
              <a:extLst>
                <a:ext uri="{FF2B5EF4-FFF2-40B4-BE49-F238E27FC236}">
                  <a16:creationId xmlns:a16="http://schemas.microsoft.com/office/drawing/2014/main" xmlns="" id="{96BFC555-EE41-4882-9E9C-F38302277955}"/>
                </a:ext>
              </a:extLst>
            </p:cNvPr>
            <p:cNvSpPr/>
            <p:nvPr/>
          </p:nvSpPr>
          <p:spPr>
            <a:xfrm rot="5400000">
              <a:off x="2301964" y="1094967"/>
              <a:ext cx="508859" cy="1124386"/>
            </a:xfrm>
            <a:prstGeom prst="round2SameRect">
              <a:avLst>
                <a:gd name="adj1" fmla="val 50000"/>
                <a:gd name="adj2" fmla="val 0"/>
              </a:avLst>
            </a:prstGeom>
            <a:solidFill>
              <a:srgbClr val="0050A3"/>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1" name="Round Same Side Corner Rectangle 45">
              <a:extLst>
                <a:ext uri="{FF2B5EF4-FFF2-40B4-BE49-F238E27FC236}">
                  <a16:creationId xmlns:a16="http://schemas.microsoft.com/office/drawing/2014/main" xmlns="" id="{49548CF4-F5ED-453A-8EAE-03CF189BF9E2}"/>
                </a:ext>
              </a:extLst>
            </p:cNvPr>
            <p:cNvSpPr/>
            <p:nvPr/>
          </p:nvSpPr>
          <p:spPr>
            <a:xfrm rot="16200000">
              <a:off x="1452723" y="1370113"/>
              <a:ext cx="508861" cy="574095"/>
            </a:xfrm>
            <a:prstGeom prst="round2SameRect">
              <a:avLst>
                <a:gd name="adj1" fmla="val 50000"/>
                <a:gd name="adj2" fmla="val 0"/>
              </a:avLst>
            </a:prstGeom>
            <a:solidFill>
              <a:sysClr val="window" lastClr="FFFFFF">
                <a:lumMod val="65000"/>
              </a:sysClr>
            </a:solidFill>
            <a:ln w="25400" cap="flat" cmpd="sng" algn="ctr">
              <a:noFill/>
              <a:prstDash val="solid"/>
            </a:ln>
            <a:effectLst/>
          </p:spPr>
          <p:txBody>
            <a:bodyPr lIns="138178" tIns="69089" rIns="138178" bIns="69089" rtlCol="0" anchor="ctr"/>
            <a:lstStyle/>
            <a:p>
              <a:pPr marL="0" marR="0" lvl="0" indent="0" algn="ctr" defTabSz="1151870" eaLnBrk="1" fontAlgn="auto" latinLnBrk="0" hangingPunct="1">
                <a:lnSpc>
                  <a:spcPct val="100000"/>
                </a:lnSpc>
                <a:spcBef>
                  <a:spcPts val="0"/>
                </a:spcBef>
                <a:spcAft>
                  <a:spcPts val="0"/>
                </a:spcAft>
                <a:buClrTx/>
                <a:buSzTx/>
                <a:buFontTx/>
                <a:buNone/>
                <a:tabLst/>
                <a:defRPr/>
              </a:pPr>
              <a:endParaRPr kumimoji="0" lang="bg-BG" sz="2400" b="1" i="0" u="none" strike="noStrike" kern="0" cap="none" spc="0" normalizeH="0" baseline="0" noProof="0" dirty="0">
                <a:ln>
                  <a:noFill/>
                </a:ln>
                <a:solidFill>
                  <a:prstClr val="white"/>
                </a:solidFill>
                <a:effectLst/>
                <a:uLnTx/>
                <a:uFillTx/>
                <a:latin typeface="Calibri"/>
                <a:ea typeface="+mn-ea"/>
                <a:cs typeface="+mn-cs"/>
                <a:sym typeface="+mn-lt"/>
              </a:endParaRPr>
            </a:p>
          </p:txBody>
        </p:sp>
        <p:sp>
          <p:nvSpPr>
            <p:cNvPr id="32" name="Rectangle 62">
              <a:extLst>
                <a:ext uri="{FF2B5EF4-FFF2-40B4-BE49-F238E27FC236}">
                  <a16:creationId xmlns:a16="http://schemas.microsoft.com/office/drawing/2014/main" xmlns="" id="{60CBC169-D7C3-4AE3-A416-02D9691CFC6C}"/>
                </a:ext>
              </a:extLst>
            </p:cNvPr>
            <p:cNvSpPr/>
            <p:nvPr/>
          </p:nvSpPr>
          <p:spPr>
            <a:xfrm>
              <a:off x="2068178" y="1402731"/>
              <a:ext cx="898165" cy="508859"/>
            </a:xfrm>
            <a:prstGeom prst="rect">
              <a:avLst/>
            </a:prstGeom>
          </p:spPr>
          <p:txBody>
            <a:bodyPr wrap="square" lIns="138178" tIns="69089" rIns="138178" bIns="69089">
              <a:spAutoFit/>
            </a:bodyPr>
            <a:lstStyle/>
            <a:p>
              <a:pPr marL="0" marR="0" lvl="0" indent="0" defTabSz="1151870" eaLnBrk="1" fontAlgn="auto" latinLnBrk="0" hangingPunct="1">
                <a:lnSpc>
                  <a:spcPct val="100000"/>
                </a:lnSpc>
                <a:spcBef>
                  <a:spcPts val="0"/>
                </a:spcBef>
                <a:spcAft>
                  <a:spcPts val="0"/>
                </a:spcAft>
                <a:buClrTx/>
                <a:buSzTx/>
                <a:buFontTx/>
                <a:buNone/>
                <a:tabLst/>
                <a:defRPr/>
              </a:pPr>
              <a:r>
                <a:rPr lang="en-US" altLang="zh-CN" sz="2400" b="1" kern="0" dirty="0">
                  <a:solidFill>
                    <a:prstClr val="white"/>
                  </a:solidFill>
                  <a:latin typeface="Times New Roman" panose="02020603050405020304" pitchFamily="18" charset="0"/>
                  <a:ea typeface="微软雅黑" pitchFamily="34" charset="-122"/>
                  <a:cs typeface="Times New Roman" panose="02020603050405020304" pitchFamily="18" charset="0"/>
                  <a:sym typeface="+mn-lt"/>
                </a:rPr>
                <a:t>DEP </a:t>
              </a:r>
              <a:endPar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endParaRPr>
            </a:p>
          </p:txBody>
        </p:sp>
        <p:sp>
          <p:nvSpPr>
            <p:cNvPr id="33" name="Rectangle 62">
              <a:extLst>
                <a:ext uri="{FF2B5EF4-FFF2-40B4-BE49-F238E27FC236}">
                  <a16:creationId xmlns:a16="http://schemas.microsoft.com/office/drawing/2014/main" xmlns="" id="{1717B442-F931-413A-8438-D2B489082620}"/>
                </a:ext>
              </a:extLst>
            </p:cNvPr>
            <p:cNvSpPr/>
            <p:nvPr/>
          </p:nvSpPr>
          <p:spPr>
            <a:xfrm>
              <a:off x="1460824" y="1402731"/>
              <a:ext cx="547812" cy="508859"/>
            </a:xfrm>
            <a:prstGeom prst="rect">
              <a:avLst/>
            </a:prstGeom>
          </p:spPr>
          <p:txBody>
            <a:bodyPr wrap="square" lIns="138178" tIns="69089" rIns="138178" bIns="69089">
              <a:spAutoFit/>
            </a:bodyPr>
            <a:lstStyle/>
            <a:p>
              <a:pPr marL="0" marR="0" lvl="0" indent="0" algn="ctr" defTabSz="1151870" eaLnBrk="1" fontAlgn="auto" latinLnBrk="0" hangingPunct="1">
                <a:lnSpc>
                  <a:spcPct val="100000"/>
                </a:lnSpc>
                <a:spcBef>
                  <a:spcPts val="0"/>
                </a:spcBef>
                <a:spcAft>
                  <a:spcPts val="0"/>
                </a:spcAft>
                <a:buClrTx/>
                <a:buSzTx/>
                <a:buFontTx/>
                <a:buNone/>
                <a:tabLst/>
                <a:defRPr/>
              </a:pPr>
              <a:r>
                <a:rPr kumimoji="0" lang="en-US" altLang="zh-CN" sz="2400" b="1" i="0" u="none" strike="noStrike" kern="0" cap="none" spc="0" normalizeH="0" baseline="0" noProof="0" dirty="0">
                  <a:ln>
                    <a:noFill/>
                  </a:ln>
                  <a:solidFill>
                    <a:prstClr val="white"/>
                  </a:solidFill>
                  <a:effectLst/>
                  <a:uLnTx/>
                  <a:uFillTx/>
                  <a:latin typeface="Times New Roman" panose="02020603050405020304" pitchFamily="18" charset="0"/>
                  <a:ea typeface="微软雅黑" pitchFamily="34" charset="-122"/>
                  <a:cs typeface="Times New Roman" panose="02020603050405020304" pitchFamily="18" charset="0"/>
                  <a:sym typeface="+mn-lt"/>
                </a:rPr>
                <a:t>3</a:t>
              </a:r>
            </a:p>
          </p:txBody>
        </p:sp>
      </p:grpSp>
      <p:grpSp>
        <p:nvGrpSpPr>
          <p:cNvPr id="5" name="组合 4">
            <a:extLst>
              <a:ext uri="{FF2B5EF4-FFF2-40B4-BE49-F238E27FC236}">
                <a16:creationId xmlns:a16="http://schemas.microsoft.com/office/drawing/2014/main" xmlns="" id="{366527D8-BC5C-4B41-8DBA-3B3C66021B27}"/>
              </a:ext>
            </a:extLst>
          </p:cNvPr>
          <p:cNvGrpSpPr/>
          <p:nvPr/>
        </p:nvGrpSpPr>
        <p:grpSpPr>
          <a:xfrm>
            <a:off x="1820864" y="1600101"/>
            <a:ext cx="9289032" cy="1152128"/>
            <a:chOff x="1820864" y="1384077"/>
            <a:chExt cx="9289032" cy="1152128"/>
          </a:xfrm>
        </p:grpSpPr>
        <p:sp>
          <p:nvSpPr>
            <p:cNvPr id="35" name="文本框 34">
              <a:extLst>
                <a:ext uri="{FF2B5EF4-FFF2-40B4-BE49-F238E27FC236}">
                  <a16:creationId xmlns:a16="http://schemas.microsoft.com/office/drawing/2014/main" xmlns="" id="{A2C57A0D-0707-41A0-98AF-CC5988247A48}"/>
                </a:ext>
              </a:extLst>
            </p:cNvPr>
            <p:cNvSpPr txBox="1"/>
            <p:nvPr/>
          </p:nvSpPr>
          <p:spPr>
            <a:xfrm>
              <a:off x="1930811" y="1608754"/>
              <a:ext cx="8968384" cy="825883"/>
            </a:xfrm>
            <a:prstGeom prst="rect">
              <a:avLst/>
            </a:prstGeom>
            <a:noFill/>
          </p:spPr>
          <p:txBody>
            <a:bodyPr wrap="square" lIns="86376" tIns="43188" rIns="86376" bIns="43188" rtlCol="0">
              <a:spAutoFit/>
            </a:bodyPr>
            <a:lstStyle/>
            <a:p>
              <a:pPr algn="just"/>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数据执行保护</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DEP(data execute prevention)</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技术可以</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限制内存堆栈区的代码为不可执行状态</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，从而</a:t>
              </a:r>
              <a:r>
                <a:rPr lang="zh-CN" altLang="en-US" sz="2400" b="1"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防范溢出后代码的执行</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a:t>
              </a:r>
            </a:p>
          </p:txBody>
        </p:sp>
        <p:sp>
          <p:nvSpPr>
            <p:cNvPr id="4" name="矩形: 圆角 3">
              <a:extLst>
                <a:ext uri="{FF2B5EF4-FFF2-40B4-BE49-F238E27FC236}">
                  <a16:creationId xmlns:a16="http://schemas.microsoft.com/office/drawing/2014/main" xmlns="" id="{AC0F91AE-3150-4A4F-BE5C-5BD47F5BEB70}"/>
                </a:ext>
              </a:extLst>
            </p:cNvPr>
            <p:cNvSpPr/>
            <p:nvPr/>
          </p:nvSpPr>
          <p:spPr>
            <a:xfrm>
              <a:off x="1820864" y="1384077"/>
              <a:ext cx="9289032" cy="1152128"/>
            </a:xfrm>
            <a:prstGeom prst="roundRect">
              <a:avLst/>
            </a:prstGeom>
            <a:noFill/>
            <a:ln>
              <a:solidFill>
                <a:srgbClr val="0050A3"/>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400" dirty="0">
                <a:solidFill>
                  <a:schemeClr val="tx1">
                    <a:lumMod val="75000"/>
                    <a:lumOff val="25000"/>
                  </a:schemeClr>
                </a:solidFill>
                <a:latin typeface="微软雅黑" panose="020B0503020204020204" pitchFamily="34" charset="-122"/>
                <a:ea typeface="微软雅黑" panose="020B0503020204020204" pitchFamily="34" charset="-122"/>
              </a:endParaRPr>
            </a:p>
          </p:txBody>
        </p:sp>
      </p:grpSp>
      <p:sp>
        <p:nvSpPr>
          <p:cNvPr id="24" name="文本框 23">
            <a:extLst>
              <a:ext uri="{FF2B5EF4-FFF2-40B4-BE49-F238E27FC236}">
                <a16:creationId xmlns:a16="http://schemas.microsoft.com/office/drawing/2014/main" xmlns="" id="{0088AA31-6B8D-4191-9076-8614D840D781}"/>
              </a:ext>
            </a:extLst>
          </p:cNvPr>
          <p:cNvSpPr txBox="1"/>
          <p:nvPr/>
        </p:nvSpPr>
        <p:spPr>
          <a:xfrm>
            <a:off x="1046779" y="3045429"/>
            <a:ext cx="10837202" cy="1933879"/>
          </a:xfrm>
          <a:prstGeom prst="rect">
            <a:avLst/>
          </a:prstGeom>
          <a:noFill/>
        </p:spPr>
        <p:txBody>
          <a:bodyPr wrap="square" lIns="86376" tIns="43188" rIns="86376" bIns="43188" rtlCol="0">
            <a:spAutoFit/>
          </a:bodyPr>
          <a:lstStyle/>
          <a:p>
            <a:pPr algn="just"/>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Windows</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操作系统中，默认情况下将包含执行代码和</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DLL</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文件的</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txt</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段即代码段的内存区域设置为可执行代码的内存区域。其他的内存区域不包含执行代码，应该不能具有代码执行权限，但是</a:t>
            </a:r>
            <a:r>
              <a:rPr lang="en-US" altLang="zh-CN"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Windows XP</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及其之前</a:t>
            </a:r>
            <a:r>
              <a:rPr lang="zh-CN" altLang="en-US" sz="240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的操作系统，没有</a:t>
            </a:r>
            <a:r>
              <a:rPr lang="zh-CN" altLang="en-US" sz="2400" dirty="0">
                <a:solidFill>
                  <a:srgbClr val="0050A3"/>
                </a:solidFill>
                <a:latin typeface="Times New Roman" panose="02020603050405020304" pitchFamily="18" charset="0"/>
                <a:ea typeface="微软雅黑" panose="020B0503020204020204" pitchFamily="34" charset="-122"/>
                <a:cs typeface="Times New Roman" panose="02020603050405020304" pitchFamily="18" charset="0"/>
              </a:rPr>
              <a:t>对这些内存区域的代码执行进行限制</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。因此，对于缓冲区溢出攻击，攻击者能够对内存的堆栈或堆的缓冲区进行覆盖操作，并执行写入的</a:t>
            </a:r>
            <a:r>
              <a:rPr lang="en-US" altLang="zh-CN"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shellcode</a:t>
            </a:r>
            <a:r>
              <a:rPr lang="zh-CN" altLang="en-US" sz="2400" dirty="0">
                <a:solidFill>
                  <a:schemeClr val="tx1">
                    <a:lumMod val="75000"/>
                    <a:lumOff val="25000"/>
                  </a:schemeClr>
                </a:solidFill>
                <a:latin typeface="Times New Roman" panose="02020603050405020304" pitchFamily="18" charset="0"/>
                <a:ea typeface="微软雅黑" panose="020B0503020204020204" pitchFamily="34" charset="-122"/>
                <a:cs typeface="Times New Roman" panose="02020603050405020304" pitchFamily="18" charset="0"/>
              </a:rPr>
              <a:t>代码。</a:t>
            </a:r>
          </a:p>
        </p:txBody>
      </p:sp>
      <p:sp>
        <p:nvSpPr>
          <p:cNvPr id="11" name="íṡľíḍè-Rectangle 17">
            <a:extLst>
              <a:ext uri="{FF2B5EF4-FFF2-40B4-BE49-F238E27FC236}">
                <a16:creationId xmlns:a16="http://schemas.microsoft.com/office/drawing/2014/main" xmlns="" id="{025CE2B9-F27E-41F8-AA16-97367BBA300A}"/>
              </a:ext>
            </a:extLst>
          </p:cNvPr>
          <p:cNvSpPr/>
          <p:nvPr/>
        </p:nvSpPr>
        <p:spPr>
          <a:xfrm>
            <a:off x="1271042" y="5272509"/>
            <a:ext cx="10405155" cy="1279998"/>
          </a:xfrm>
          <a:prstGeom prst="rect">
            <a:avLst/>
          </a:prstGeom>
          <a:solidFill>
            <a:schemeClr val="bg1">
              <a:lumMod val="85000"/>
            </a:schemeClr>
          </a:solidFill>
          <a:ln w="38100" cap="flat" cmpd="sng" algn="ctr">
            <a:noFill/>
            <a:prstDash val="solid"/>
            <a:miter lim="800000"/>
          </a:ln>
          <a:effectLst/>
        </p:spPr>
        <p:txBody>
          <a:bodyPr lIns="180000" rIns="180000" anchor="ctr"/>
          <a:lstStyle/>
          <a:p>
            <a:pPr marL="0" marR="0" lvl="0" indent="0" algn="just" defTabSz="914400" eaLnBrk="1" fontAlgn="auto" latinLnBrk="0" hangingPunct="1">
              <a:lnSpc>
                <a:spcPct val="100000"/>
              </a:lnSpc>
              <a:spcBef>
                <a:spcPts val="0"/>
              </a:spcBef>
              <a:spcAft>
                <a:spcPts val="0"/>
              </a:spcAft>
              <a:buClrTx/>
              <a:buSzTx/>
              <a:buFontTx/>
              <a:buNone/>
              <a:tabLst/>
              <a:defRPr/>
            </a:pP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启用</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机制后，</a:t>
            </a:r>
            <a:r>
              <a:rPr lang="en-US" altLang="zh-CN"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DEP</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机制将这些敏感区域设置不可执行的</a:t>
            </a:r>
            <a:r>
              <a:rPr lang="en-US" altLang="zh-CN"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non-executable</a:t>
            </a:r>
            <a:r>
              <a:rPr lang="zh-CN" altLang="en-US" sz="2400" b="1"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标志位</a:t>
            </a:r>
            <a:r>
              <a:rPr lang="zh-CN" altLang="en-US" sz="2400" kern="0" dirty="0">
                <a:solidFill>
                  <a:schemeClr val="tx1">
                    <a:lumMod val="75000"/>
                    <a:lumOff val="25000"/>
                  </a:schemeClr>
                </a:solidFill>
                <a:latin typeface="Times New Roman" panose="02020603050405020304" pitchFamily="18" charset="0"/>
                <a:ea typeface="微软雅黑"/>
                <a:cs typeface="Times New Roman" panose="02020603050405020304" pitchFamily="18" charset="0"/>
              </a:rPr>
              <a:t>，因此在溢出后即使跳转到恶意代码的地址，恶意代码也将无法运行，从而有效地阻止了缓冲区溢出攻击的执行。</a:t>
            </a:r>
            <a:endParaRPr kumimoji="0" sz="2400" b="0" i="0" u="none" strike="noStrike" kern="0" cap="none" spc="0" normalizeH="0" baseline="0" noProof="0" dirty="0">
              <a:ln>
                <a:noFill/>
              </a:ln>
              <a:solidFill>
                <a:schemeClr val="tx1">
                  <a:lumMod val="75000"/>
                  <a:lumOff val="25000"/>
                </a:schemeClr>
              </a:solidFill>
              <a:effectLst/>
              <a:uLnTx/>
              <a:uFillTx/>
              <a:latin typeface="Times New Roman" panose="02020603050405020304" pitchFamily="18" charset="0"/>
              <a:ea typeface="微软雅黑"/>
              <a:cs typeface="Times New Roman" panose="02020603050405020304" pitchFamily="18" charset="0"/>
            </a:endParaRPr>
          </a:p>
        </p:txBody>
      </p:sp>
    </p:spTree>
    <p:extLst>
      <p:ext uri="{BB962C8B-B14F-4D97-AF65-F5344CB8AC3E}">
        <p14:creationId xmlns:p14="http://schemas.microsoft.com/office/powerpoint/2010/main" val="14699541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8"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p:tgtEl>
                                          <p:spTgt spid="2"/>
                                        </p:tgtEl>
                                        <p:attrNameLst>
                                          <p:attrName>ppt_x</p:attrName>
                                        </p:attrNameLst>
                                      </p:cBhvr>
                                      <p:tavLst>
                                        <p:tav tm="0">
                                          <p:val>
                                            <p:strVal val="#ppt_x-#ppt_w*1.125000"/>
                                          </p:val>
                                        </p:tav>
                                        <p:tav tm="100000">
                                          <p:val>
                                            <p:strVal val="#ppt_x"/>
                                          </p:val>
                                        </p:tav>
                                      </p:tavLst>
                                    </p:anim>
                                    <p:animEffect transition="in" filter="wipe(right)">
                                      <p:cBhvr>
                                        <p:cTn id="8" dur="500"/>
                                        <p:tgtEl>
                                          <p:spTgt spid="2"/>
                                        </p:tgtEl>
                                      </p:cBhvr>
                                    </p:animEffect>
                                  </p:childTnLst>
                                </p:cTn>
                              </p:par>
                            </p:childTnLst>
                          </p:cTn>
                        </p:par>
                        <p:par>
                          <p:cTn id="9" fill="hold">
                            <p:stCondLst>
                              <p:cond delay="500"/>
                            </p:stCondLst>
                            <p:childTnLst>
                              <p:par>
                                <p:cTn id="10" presetID="22" presetClass="entr" presetSubtype="8"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par>
                          <p:cTn id="13" fill="hold">
                            <p:stCondLst>
                              <p:cond delay="1000"/>
                            </p:stCondLst>
                            <p:childTnLst>
                              <p:par>
                                <p:cTn id="14" presetID="10" presetClass="entr" presetSubtype="0" fill="hold" grpId="0" nodeType="afterEffect">
                                  <p:stCondLst>
                                    <p:cond delay="0"/>
                                  </p:stCondLst>
                                  <p:childTnLst>
                                    <p:set>
                                      <p:cBhvr>
                                        <p:cTn id="15" dur="1" fill="hold">
                                          <p:stCondLst>
                                            <p:cond delay="0"/>
                                          </p:stCondLst>
                                        </p:cTn>
                                        <p:tgtEl>
                                          <p:spTgt spid="24"/>
                                        </p:tgtEl>
                                        <p:attrNameLst>
                                          <p:attrName>style.visibility</p:attrName>
                                        </p:attrNameLst>
                                      </p:cBhvr>
                                      <p:to>
                                        <p:strVal val="visible"/>
                                      </p:to>
                                    </p:set>
                                    <p:animEffect transition="in" filter="fade">
                                      <p:cBhvr>
                                        <p:cTn id="16" dur="500"/>
                                        <p:tgtEl>
                                          <p:spTgt spid="24"/>
                                        </p:tgtEl>
                                      </p:cBhvr>
                                    </p:animEffect>
                                  </p:childTnLst>
                                </p:cTn>
                              </p:par>
                              <p:par>
                                <p:cTn id="17" presetID="2" presetClass="entr" presetSubtype="2" decel="6000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500" fill="hold"/>
                                        <p:tgtEl>
                                          <p:spTgt spid="11"/>
                                        </p:tgtEl>
                                        <p:attrNameLst>
                                          <p:attrName>ppt_x</p:attrName>
                                        </p:attrNameLst>
                                      </p:cBhvr>
                                      <p:tavLst>
                                        <p:tav tm="0">
                                          <p:val>
                                            <p:strVal val="1+#ppt_w/2"/>
                                          </p:val>
                                        </p:tav>
                                        <p:tav tm="100000">
                                          <p:val>
                                            <p:strVal val="#ppt_x"/>
                                          </p:val>
                                        </p:tav>
                                      </p:tavLst>
                                    </p:anim>
                                    <p:anim calcmode="lin" valueType="num">
                                      <p:cBhvr additive="base">
                                        <p:cTn id="20" dur="500" fill="hold"/>
                                        <p:tgtEl>
                                          <p:spTgt spid="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ISPRING_ULTRA_SCORM_COURSE_ID" val="9E7965BD-BA7C-4284-B303-3DF26FF20985"/>
  <p:tag name="ISPRING_SCORM_RATE_SLIDES" val="1"/>
  <p:tag name="ISPRINGONLINEFOLDERID" val="0"/>
  <p:tag name="ISPRINGONLINEFOLDERPATH" val="Content List"/>
  <p:tag name="ISPRINGCLOUDFOLDERID" val="0"/>
  <p:tag name="ISPRINGCLOUDFOLDERPATH" val="Repository"/>
  <p:tag name="ISPRING_PLAYERS_CUSTOMIZATION" val="UEsDBBQAAgAIAEOUV0cNwDEewAEAANoDAAAPAAAAbm9uZS9wbGF5ZXIueG1spZJPb9QwEMXPW6nfIfK9dpYKUa0cekDKiaJKC4jbyptME1PHDp4Ju/vtmfzZpFuQQOKQaPIy72fPs/X9sXHJT4hog8/EWqYiAV+E0voqE18+5zd34v799ZVunTlBTGyZCR88iKQELKJtiX2PhupMvBAkQ0XCL4+bI9pM1ETtRqnD4SAPtzLESr1J07X69vBxW9TQmBvrkYwvmLvs5VYkbbQhWjpl4l0qrq9WA/ICZ5F7fIXBdf3KKIvQqDYCgieIatz2bN3Q3838NMErOrWAgkdfDbPvTfH8EMrOAfbaSo9tWyDqCYO20rSx6zufYCwyMTbsGkA0FaB0vhJq9Ko/mPWTM1hPHLzA9ty22zuLNYsjfejeLerubBmyVxNHXYJ0M0wwnGLeOZeDoS5CKZIIPzrLVd5jv85HkK7FuJzn7h0+Wy/xULDGVW4KCvH0gR18JFOUco5ejtHLwdTbh+ITF49TnNsFMgezhKBratzbf86j7/6fOEp4Mp0jcV7B+hKOueW/BA2PQsAz9pqk1sl+tTOVd9ftmxdX40Iadzdl8R1FQiZWwNewNGTUos8w9Zqm1fg5JTTHotXv91JPRC5/AVBLAQIAABQAAgAIAEOUV0cNwDEewAEAANoDAAAPAAAAAAAAAAEAAAAAAAAAAABub25lL3BsYXllci54bWxQSwUGAAAAAAEAAQA9AAAA7QEAAAAA"/>
  <p:tag name="ISPRING_OUTPUT_FOLDER" val="C:\Users\Administrator\Desktop"/>
  <p:tag name="ISPRING_UUID" val="{C1A8F295-47DC-48FB-81BD-666766343352}"/>
  <p:tag name="ISPRING_RESOURCE_FOLDER" val="E:\素材\正版图-卖\PPT\0变色龙\0包图网\bt369\ppt\bt369\"/>
  <p:tag name="ISPRING_PRESENTATION_PATH" val="E:\素材\正版图-卖\PPT\0变色龙\0包图网\bt369\ppt\bt369.pptx"/>
  <p:tag name="ISPRING_PROJECT_FOLDER_UPDATED" val="1"/>
  <p:tag name="ISPRING_SCREEN_RECS_UPDATED" val="E:\素材\正版图-卖\PPT\0变色龙\0包图网\bt369\ppt\bt369"/>
  <p:tag name="ISPRING_SCORM_ENDPOINT" val="&lt;endpoint&gt;&lt;enable&gt;0&lt;/enable&gt;&lt;lrs&gt;http://&lt;/lrs&gt;&lt;auth&gt;0&lt;/auth&gt;&lt;login&gt;&lt;/login&gt;&lt;password&gt;&lt;/password&gt;&lt;key&gt;&lt;/key&gt;&lt;name&gt;&lt;/name&gt;&lt;email&gt;&lt;/email&gt;&lt;/endpoint&gt;&#10;"/>
  <p:tag name="ISPRING_PRESENTATION_TITLE" val="bt1191"/>
</p:tagLst>
</file>

<file path=ppt/theme/theme1.xml><?xml version="1.0" encoding="utf-8"?>
<a:theme xmlns:a="http://schemas.openxmlformats.org/drawingml/2006/main" name="Office Theme">
  <a:themeElements>
    <a:clrScheme name="自定义 386">
      <a:dk1>
        <a:sysClr val="windowText" lastClr="000000"/>
      </a:dk1>
      <a:lt1>
        <a:sysClr val="window" lastClr="FFFFFF"/>
      </a:lt1>
      <a:dk2>
        <a:srgbClr val="29ABE2"/>
      </a:dk2>
      <a:lt2>
        <a:srgbClr val="E7E6E6"/>
      </a:lt2>
      <a:accent1>
        <a:srgbClr val="29ABE2"/>
      </a:accent1>
      <a:accent2>
        <a:srgbClr val="C8C8C8"/>
      </a:accent2>
      <a:accent3>
        <a:srgbClr val="29ABE2"/>
      </a:accent3>
      <a:accent4>
        <a:srgbClr val="C8C8C8"/>
      </a:accent4>
      <a:accent5>
        <a:srgbClr val="29ABE2"/>
      </a:accent5>
      <a:accent6>
        <a:srgbClr val="C8C8C8"/>
      </a:accent6>
      <a:hlink>
        <a:srgbClr val="29ABE2"/>
      </a:hlink>
      <a:folHlink>
        <a:srgbClr val="C8C8C8"/>
      </a:folHlink>
    </a:clrScheme>
    <a:fontScheme name="Office 主题">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3685</Words>
  <Application>Microsoft Office PowerPoint</Application>
  <PresentationFormat>自定义</PresentationFormat>
  <Paragraphs>220</Paragraphs>
  <Slides>37</Slides>
  <Notes>37</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37</vt:i4>
      </vt:variant>
    </vt:vector>
  </HeadingPairs>
  <TitlesOfParts>
    <vt:vector size="44" baseType="lpstr">
      <vt:lpstr>宋体</vt:lpstr>
      <vt:lpstr>微软雅黑</vt:lpstr>
      <vt:lpstr>Arial</vt:lpstr>
      <vt:lpstr>Calibri</vt:lpstr>
      <vt:lpstr>Calibri Light</vt:lpstr>
      <vt:lpstr>Times New Roman</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bt1191</dc:title>
  <dc:creator/>
  <cp:lastModifiedBy/>
  <cp:revision>1</cp:revision>
  <dcterms:created xsi:type="dcterms:W3CDTF">2017-02-21T13:09:17Z</dcterms:created>
  <dcterms:modified xsi:type="dcterms:W3CDTF">2020-02-10T14:30:13Z</dcterms:modified>
</cp:coreProperties>
</file>