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56"/>
  </p:notesMasterIdLst>
  <p:handoutMasterIdLst>
    <p:handoutMasterId r:id="rId57"/>
  </p:handoutMasterIdLst>
  <p:sldIdLst>
    <p:sldId id="9228" r:id="rId2"/>
    <p:sldId id="9454" r:id="rId3"/>
    <p:sldId id="9455" r:id="rId4"/>
    <p:sldId id="9234" r:id="rId5"/>
    <p:sldId id="9224" r:id="rId6"/>
    <p:sldId id="9218" r:id="rId7"/>
    <p:sldId id="9233" r:id="rId8"/>
    <p:sldId id="9433" r:id="rId9"/>
    <p:sldId id="9235" r:id="rId10"/>
    <p:sldId id="9236" r:id="rId11"/>
    <p:sldId id="9305" r:id="rId12"/>
    <p:sldId id="9457" r:id="rId13"/>
    <p:sldId id="9435" r:id="rId14"/>
    <p:sldId id="9438" r:id="rId15"/>
    <p:sldId id="9439" r:id="rId16"/>
    <p:sldId id="9237" r:id="rId17"/>
    <p:sldId id="9238" r:id="rId18"/>
    <p:sldId id="9239" r:id="rId19"/>
    <p:sldId id="9240" r:id="rId20"/>
    <p:sldId id="9241" r:id="rId21"/>
    <p:sldId id="9242" r:id="rId22"/>
    <p:sldId id="9243" r:id="rId23"/>
    <p:sldId id="9458" r:id="rId24"/>
    <p:sldId id="9459" r:id="rId25"/>
    <p:sldId id="9460" r:id="rId26"/>
    <p:sldId id="9318" r:id="rId27"/>
    <p:sldId id="9217" r:id="rId28"/>
    <p:sldId id="9229" r:id="rId29"/>
    <p:sldId id="9440" r:id="rId30"/>
    <p:sldId id="9231" r:id="rId31"/>
    <p:sldId id="9441" r:id="rId32"/>
    <p:sldId id="9442" r:id="rId33"/>
    <p:sldId id="9443" r:id="rId34"/>
    <p:sldId id="9444" r:id="rId35"/>
    <p:sldId id="9445" r:id="rId36"/>
    <p:sldId id="9446" r:id="rId37"/>
    <p:sldId id="9447" r:id="rId38"/>
    <p:sldId id="9448" r:id="rId39"/>
    <p:sldId id="9449" r:id="rId40"/>
    <p:sldId id="9462" r:id="rId41"/>
    <p:sldId id="9450" r:id="rId42"/>
    <p:sldId id="9463" r:id="rId43"/>
    <p:sldId id="9464" r:id="rId44"/>
    <p:sldId id="9465" r:id="rId45"/>
    <p:sldId id="9466" r:id="rId46"/>
    <p:sldId id="9467" r:id="rId47"/>
    <p:sldId id="9468" r:id="rId48"/>
    <p:sldId id="9220" r:id="rId49"/>
    <p:sldId id="9222" r:id="rId50"/>
    <p:sldId id="9451" r:id="rId51"/>
    <p:sldId id="9452" r:id="rId52"/>
    <p:sldId id="9453" r:id="rId53"/>
    <p:sldId id="9226" r:id="rId54"/>
    <p:sldId id="9469" r:id="rId55"/>
  </p:sldIdLst>
  <p:sldSz cx="12858750" cy="7232650"/>
  <p:notesSz cx="6858000" cy="9144000"/>
  <p:custDataLst>
    <p:tags r:id="rId5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a:t>
            </a:r>
            <a:r>
              <a:rPr lang="en-US" altLang="zh-CN" dirty="0"/>
              <a:t>4</a:t>
            </a:r>
            <a:r>
              <a:rPr lang="zh-CN" altLang="en-US" dirty="0"/>
              <a:t>课时变为</a:t>
            </a:r>
            <a:r>
              <a:rPr lang="en-US" altLang="zh-CN" dirty="0"/>
              <a:t>2</a:t>
            </a:r>
            <a:r>
              <a:rPr lang="zh-CN" altLang="en-US" dirty="0"/>
              <a:t>课时，内容多，挑战大</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也叫模型检测，模型检测是一种形式验证技术</a:t>
            </a:r>
            <a:r>
              <a:rPr lang="en-US" altLang="zh-CN" dirty="0"/>
              <a:t>,</a:t>
            </a:r>
            <a:r>
              <a:rPr lang="zh-CN" altLang="en-US" dirty="0"/>
              <a:t>目的是检测系统是否具有所期望的性质</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790194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实际应用中都是多种检测方法结合使用，而不是一种方法的单独使用</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16827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430532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996651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96814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387185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进一步思考，这个地址表达式得到的地址是哪个变量的地址？进一步绘制一下堆栈结构！！！二级指针</a:t>
            </a:r>
            <a:r>
              <a:rPr lang="en-US" altLang="zh-CN" dirty="0" err="1"/>
              <a:t>argv</a:t>
            </a:r>
            <a:r>
              <a:rPr lang="zh-CN" altLang="en-US" dirty="0"/>
              <a:t>，指向的空间里存指针数组！！</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375305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809748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7590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漏洞挖掘，即发现漏洞。</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对于软件的漏洞挖掘，也是对软件进行安全检测的过程。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20774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71777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959155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05587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537390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608637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220850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679298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991795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624593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598261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348819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690640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1026537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495504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734350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13654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708292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700244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2996404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700850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3943408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896365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1698187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856135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2798923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1980189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1071608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3173638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47095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41233564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10499264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种是先对源代码进行静态分析，发现潜在的漏洞，然后构造输入数据在程序动态运行时验证其真实性。这种方法没有更多地发挥动态分析的作用。第二种是对可执行代码进行反汇编，通过对汇编代码或者中间语言进行静态检测分析获取的信息指导动态漏洞分析。</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54</a:t>
            </a:fld>
            <a:endParaRPr lang="zh-CN" altLang="en-US"/>
          </a:p>
        </p:txBody>
      </p:sp>
    </p:spTree>
    <p:extLst>
      <p:ext uri="{BB962C8B-B14F-4D97-AF65-F5344CB8AC3E}">
        <p14:creationId xmlns:p14="http://schemas.microsoft.com/office/powerpoint/2010/main" val="392522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词法分析太简单了，很多深层次隐患的威胁都不能发现，比如控制流、程序执行路径中的问题等。</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54860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污染</a:t>
            </a:r>
            <a:r>
              <a:rPr lang="en-US" altLang="zh-CN" dirty="0"/>
              <a:t>—</a:t>
            </a:r>
            <a:r>
              <a:rPr lang="zh-CN" altLang="en-US" dirty="0"/>
              <a:t>从某一点传染到周边</a:t>
            </a:r>
            <a:r>
              <a:rPr lang="en-US" altLang="zh-CN" dirty="0"/>
              <a:t>~</a:t>
            </a:r>
          </a:p>
          <a:p>
            <a:r>
              <a:rPr lang="zh-CN" altLang="en-US" dirty="0"/>
              <a:t>污点</a:t>
            </a:r>
            <a:r>
              <a:rPr lang="en-US" altLang="zh-CN" dirty="0"/>
              <a:t>—</a:t>
            </a:r>
            <a:r>
              <a:rPr lang="zh-CN" altLang="en-US" dirty="0"/>
              <a:t>不好的数据</a:t>
            </a:r>
            <a:endParaRPr lang="en-US" altLang="zh-CN" dirty="0"/>
          </a:p>
          <a:p>
            <a:r>
              <a:rPr lang="zh-CN" altLang="en-US" dirty="0"/>
              <a:t>污点传播可以认为是一个污染的过程</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62770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符号执行技术的核心思想是使用符号值来表示程序的输入数据，并将程序的运算过程逐指令或逐语句地转换为数学表达式，在</a:t>
            </a:r>
            <a:r>
              <a:rPr lang="zh-CN" altLang="en-US" sz="1300" b="0" i="0" kern="1200" dirty="0">
                <a:solidFill>
                  <a:schemeClr val="tx1"/>
                </a:solidFill>
                <a:effectLst/>
                <a:latin typeface="+mn-lt"/>
                <a:ea typeface="+mn-ea"/>
                <a:cs typeface="+mn-cs"/>
              </a:rPr>
              <a:t>控制流图</a:t>
            </a:r>
            <a:r>
              <a:rPr lang="zh-CN" altLang="en-US" dirty="0"/>
              <a:t>的基础上生成符号执行树，并为每一条路径建立一系列以输入数据为变量的符号表达式</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637102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2020/2/10</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2020/2/10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6.emf"/><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676847" y="1327098"/>
            <a:ext cx="10657184" cy="3970318"/>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第六章   漏洞挖掘</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知识点一：静态安全检测方法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知识点二：静态安全检测实践</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知识点三：动态检测方法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知识点四：动态检测实践</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E7BF6204-0499-479D-9E95-5D5E1A80C571}"/>
              </a:ext>
            </a:extLst>
          </p:cNvPr>
          <p:cNvGrpSpPr/>
          <p:nvPr/>
        </p:nvGrpSpPr>
        <p:grpSpPr>
          <a:xfrm>
            <a:off x="1263230" y="1789609"/>
            <a:ext cx="10332290" cy="3979281"/>
            <a:chOff x="1263230" y="1989440"/>
            <a:chExt cx="10332290" cy="3979281"/>
          </a:xfrm>
        </p:grpSpPr>
        <p:sp>
          <p:nvSpPr>
            <p:cNvPr id="21" name="矩形: 圆角 20">
              <a:extLst>
                <a:ext uri="{FF2B5EF4-FFF2-40B4-BE49-F238E27FC236}">
                  <a16:creationId xmlns:a16="http://schemas.microsoft.com/office/drawing/2014/main" xmlns="" id="{7F457DB0-378A-4762-B3F2-81EABD7A9434}"/>
                </a:ext>
              </a:extLst>
            </p:cNvPr>
            <p:cNvSpPr/>
            <p:nvPr/>
          </p:nvSpPr>
          <p:spPr>
            <a:xfrm>
              <a:off x="1263230" y="1989440"/>
              <a:ext cx="10332290" cy="3979281"/>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xmlns="" id="{31E94E1D-9C62-429B-BAA0-33DC9A1466E4}"/>
                </a:ext>
              </a:extLst>
            </p:cNvPr>
            <p:cNvSpPr/>
            <p:nvPr/>
          </p:nvSpPr>
          <p:spPr>
            <a:xfrm>
              <a:off x="1676847" y="2371885"/>
              <a:ext cx="9505056" cy="3247620"/>
            </a:xfrm>
            <a:prstGeom prst="rect">
              <a:avLst/>
            </a:prstGeom>
          </p:spPr>
          <p:txBody>
            <a:bodyPr wrap="square">
              <a:spAutoFit/>
            </a:bodyPr>
            <a:lstStyle/>
            <a:p>
              <a:pP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模型检验对于路径和状态的分析过程可以实现全</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自动化</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；但是由于</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穷举所有状态</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，所以同样存在</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计算能力受限</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的问题。由于模型检验技术面临着</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状态空间爆炸</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的问题，在对</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大型复杂软件的漏洞挖掘方面仍处于探索阶段</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。此外，对时序、路径等属性，在边界处的近似处理难度也较大。</a:t>
              </a:r>
              <a:endPar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6" name="组合 15">
            <a:extLst>
              <a:ext uri="{FF2B5EF4-FFF2-40B4-BE49-F238E27FC236}">
                <a16:creationId xmlns:a16="http://schemas.microsoft.com/office/drawing/2014/main" xmlns="" id="{4B846003-79EB-40F9-84DD-73D1D188F876}"/>
              </a:ext>
            </a:extLst>
          </p:cNvPr>
          <p:cNvGrpSpPr/>
          <p:nvPr/>
        </p:nvGrpSpPr>
        <p:grpSpPr>
          <a:xfrm>
            <a:off x="1105041" y="1744117"/>
            <a:ext cx="10899995" cy="4032448"/>
            <a:chOff x="1247728" y="1974794"/>
            <a:chExt cx="10332290" cy="3067045"/>
          </a:xfrm>
        </p:grpSpPr>
        <p:sp>
          <p:nvSpPr>
            <p:cNvPr id="17" name="矩形: 圆角 16">
              <a:extLst>
                <a:ext uri="{FF2B5EF4-FFF2-40B4-BE49-F238E27FC236}">
                  <a16:creationId xmlns:a16="http://schemas.microsoft.com/office/drawing/2014/main" xmlns="" id="{06731A7B-57DE-40BD-AD79-7709C5ECBAF9}"/>
                </a:ext>
              </a:extLst>
            </p:cNvPr>
            <p:cNvSpPr/>
            <p:nvPr/>
          </p:nvSpPr>
          <p:spPr>
            <a:xfrm>
              <a:off x="1247728" y="1974794"/>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xmlns="" id="{364602AD-985A-4B54-88E7-210111E5E502}"/>
                </a:ext>
              </a:extLst>
            </p:cNvPr>
            <p:cNvSpPr/>
            <p:nvPr/>
          </p:nvSpPr>
          <p:spPr>
            <a:xfrm>
              <a:off x="1593066" y="2222632"/>
              <a:ext cx="9739295" cy="2470112"/>
            </a:xfrm>
            <a:prstGeom prst="rect">
              <a:avLst/>
            </a:prstGeom>
          </p:spPr>
          <p:txBody>
            <a:bodyPr wrap="square">
              <a:spAutoFit/>
            </a:bodyPr>
            <a:lstStyle/>
            <a:p>
              <a:pP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模型检验是</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将程序的执行过程抽象为状态迁移的模型</a:t>
              </a:r>
              <a:r>
                <a:rPr lang="zh-CN" altLang="en-US" sz="28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采用状态迁移过程中安全属性的验证来判断程序的安全性质。模型检验技术首先将软件构造为</a:t>
              </a:r>
              <a:r>
                <a:rPr lang="zh-CN" altLang="en-US" sz="28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状态机或者有向图</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等抽象模型，并使用模态</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时序逻辑公式等形式化的表达式来描述安全属性，然后对模型进行遍历以验证软件的这些安全属性是否满足。</a:t>
              </a:r>
              <a:endPar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1135" y="4941692"/>
            <a:ext cx="2101792" cy="2101792"/>
          </a:xfrm>
          <a:prstGeom prst="rect">
            <a:avLst/>
          </a:prstGeom>
        </p:spPr>
      </p:pic>
      <p:grpSp>
        <p:nvGrpSpPr>
          <p:cNvPr id="11" name="组合 10">
            <a:extLst>
              <a:ext uri="{FF2B5EF4-FFF2-40B4-BE49-F238E27FC236}">
                <a16:creationId xmlns:a16="http://schemas.microsoft.com/office/drawing/2014/main" xmlns="" id="{AE6390E3-7A37-4447-AE7C-37CE68EEA1BF}"/>
              </a:ext>
            </a:extLst>
          </p:cNvPr>
          <p:cNvGrpSpPr/>
          <p:nvPr/>
        </p:nvGrpSpPr>
        <p:grpSpPr>
          <a:xfrm>
            <a:off x="596727" y="875216"/>
            <a:ext cx="3429634" cy="508861"/>
            <a:chOff x="1420106" y="1402730"/>
            <a:chExt cx="3429634"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xmlns="" id="{554C6262-620D-4024-ADE3-CF7ED589974D}"/>
                </a:ext>
              </a:extLst>
            </p:cNvPr>
            <p:cNvSpPr/>
            <p:nvPr/>
          </p:nvSpPr>
          <p:spPr>
            <a:xfrm rot="5400000">
              <a:off x="2753800" y="643133"/>
              <a:ext cx="508859" cy="202805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xmlns="" id="{3534138B-8F72-4105-AA5C-0F90CB1E3057}"/>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4" name="Rectangle 62">
              <a:extLst>
                <a:ext uri="{FF2B5EF4-FFF2-40B4-BE49-F238E27FC236}">
                  <a16:creationId xmlns:a16="http://schemas.microsoft.com/office/drawing/2014/main" xmlns="" id="{54F74483-76B6-4807-BCB4-E4FE9D82517A}"/>
                </a:ext>
              </a:extLst>
            </p:cNvPr>
            <p:cNvSpPr/>
            <p:nvPr/>
          </p:nvSpPr>
          <p:spPr>
            <a:xfrm>
              <a:off x="2212194" y="1402731"/>
              <a:ext cx="263754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模型检验</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a:extLst>
                <a:ext uri="{FF2B5EF4-FFF2-40B4-BE49-F238E27FC236}">
                  <a16:creationId xmlns:a16="http://schemas.microsoft.com/office/drawing/2014/main" xmlns="" id="{C44E3E1A-A7BD-4584-8714-D783D997B54B}"/>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5</a:t>
              </a:r>
            </a:p>
          </p:txBody>
        </p:sp>
      </p:grpSp>
      <p:sp>
        <p:nvSpPr>
          <p:cNvPr id="19" name="矩形: 圆角 18">
            <a:extLst>
              <a:ext uri="{FF2B5EF4-FFF2-40B4-BE49-F238E27FC236}">
                <a16:creationId xmlns:a16="http://schemas.microsoft.com/office/drawing/2014/main" xmlns="" id="{88B3E862-2519-4D0B-8A33-8BC6057B3D47}"/>
              </a:ext>
            </a:extLst>
          </p:cNvPr>
          <p:cNvSpPr/>
          <p:nvPr/>
        </p:nvSpPr>
        <p:spPr>
          <a:xfrm>
            <a:off x="2673469" y="5992588"/>
            <a:ext cx="6572061" cy="67232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微软公司的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SLAM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项目是典型的代表性工具。</a:t>
            </a:r>
          </a:p>
        </p:txBody>
      </p:sp>
    </p:spTree>
    <p:extLst>
      <p:ext uri="{BB962C8B-B14F-4D97-AF65-F5344CB8AC3E}">
        <p14:creationId xmlns:p14="http://schemas.microsoft.com/office/powerpoint/2010/main" val="254211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2" presetClass="entr" presetSubtype="2" decel="6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nodeType="clickEffect">
                                  <p:stCondLst>
                                    <p:cond delay="0"/>
                                  </p:stCondLst>
                                  <p:childTnLst>
                                    <p:animEffect transition="out" filter="wipe(right)">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396927"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知识点二：静态安全检测实践</a:t>
            </a: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xmlns="" id="{138C1856-2980-4CC1-AE6E-E12A3ECF1836}"/>
              </a:ext>
            </a:extLst>
          </p:cNvPr>
          <p:cNvSpPr/>
          <p:nvPr/>
        </p:nvSpPr>
        <p:spPr>
          <a:xfrm>
            <a:off x="884759" y="1432591"/>
            <a:ext cx="244827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静态安全检测的应用</a:t>
            </a:r>
            <a:endParaRPr lang="zh-CN" altLang="en-US" sz="2400" b="1" dirty="0">
              <a:latin typeface="+mn-ea"/>
            </a:endParaRPr>
          </a:p>
        </p:txBody>
      </p:sp>
      <p:sp>
        <p:nvSpPr>
          <p:cNvPr id="8" name="矩形: 圆角 7">
            <a:extLst>
              <a:ext uri="{FF2B5EF4-FFF2-40B4-BE49-F238E27FC236}">
                <a16:creationId xmlns:a16="http://schemas.microsoft.com/office/drawing/2014/main" xmlns="" id="{D355D6BF-E94C-4D4D-A7DB-FCCE502A5C58}"/>
              </a:ext>
            </a:extLst>
          </p:cNvPr>
          <p:cNvSpPr/>
          <p:nvPr/>
        </p:nvSpPr>
        <p:spPr>
          <a:xfrm>
            <a:off x="4125119" y="736005"/>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源代码检测</a:t>
            </a:r>
          </a:p>
        </p:txBody>
      </p:sp>
      <p:sp>
        <p:nvSpPr>
          <p:cNvPr id="9" name="矩形: 圆角 8">
            <a:extLst>
              <a:ext uri="{FF2B5EF4-FFF2-40B4-BE49-F238E27FC236}">
                <a16:creationId xmlns:a16="http://schemas.microsoft.com/office/drawing/2014/main" xmlns="" id="{35C60CB1-29BA-430E-A82E-87245633741B}"/>
              </a:ext>
            </a:extLst>
          </p:cNvPr>
          <p:cNvSpPr/>
          <p:nvPr/>
        </p:nvSpPr>
        <p:spPr>
          <a:xfrm>
            <a:off x="4200398" y="2968253"/>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可执行文件检测</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左大括号 4">
            <a:extLst>
              <a:ext uri="{FF2B5EF4-FFF2-40B4-BE49-F238E27FC236}">
                <a16:creationId xmlns:a16="http://schemas.microsoft.com/office/drawing/2014/main" xmlns="" id="{DBD4242C-D0AE-4F91-825A-D696F7D59169}"/>
              </a:ext>
            </a:extLst>
          </p:cNvPr>
          <p:cNvSpPr/>
          <p:nvPr/>
        </p:nvSpPr>
        <p:spPr>
          <a:xfrm>
            <a:off x="3477047" y="1096045"/>
            <a:ext cx="504056" cy="2376264"/>
          </a:xfrm>
          <a:prstGeom prst="leftBrace">
            <a:avLst>
              <a:gd name="adj1" fmla="val 8333"/>
              <a:gd name="adj2" fmla="val 438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41D3C17F-21AD-4DEA-9C8E-51F4D5F6A5AC}"/>
              </a:ext>
            </a:extLst>
          </p:cNvPr>
          <p:cNvSpPr/>
          <p:nvPr/>
        </p:nvSpPr>
        <p:spPr>
          <a:xfrm>
            <a:off x="4125119" y="1718346"/>
            <a:ext cx="8064896" cy="1015663"/>
          </a:xfrm>
          <a:prstGeom prst="rect">
            <a:avLst/>
          </a:prstGeom>
        </p:spPr>
        <p:txBody>
          <a:bodyPr wrap="squar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由于源代码中的</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变量赋值明确，程序流程清晰，逻辑关系明了</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，采用静态安全检测技术容易深入进行数据流的分析，并且可以全面地考虑执行路径的信息，能够有效的发现漏洞。</a:t>
            </a:r>
            <a:endParaRPr lang="zh-CN" altLang="en-US" sz="2000" dirty="0"/>
          </a:p>
        </p:txBody>
      </p:sp>
      <p:sp>
        <p:nvSpPr>
          <p:cNvPr id="11" name="矩形 10">
            <a:extLst>
              <a:ext uri="{FF2B5EF4-FFF2-40B4-BE49-F238E27FC236}">
                <a16:creationId xmlns:a16="http://schemas.microsoft.com/office/drawing/2014/main" xmlns="" id="{57CF5F6A-FE84-4EC6-8B7E-F6D2249CEE8A}"/>
              </a:ext>
            </a:extLst>
          </p:cNvPr>
          <p:cNvSpPr/>
          <p:nvPr/>
        </p:nvSpPr>
        <p:spPr>
          <a:xfrm>
            <a:off x="4197127" y="3765210"/>
            <a:ext cx="8280918" cy="3269613"/>
          </a:xfrm>
          <a:prstGeom prst="rect">
            <a:avLst/>
          </a:prstGeom>
        </p:spPr>
        <p:txBody>
          <a:bodyPr wrap="square">
            <a:spAutoFit/>
          </a:bodyPr>
          <a:lstStyle/>
          <a:p>
            <a:pP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只能对可执行代码反汇编后得到的汇编代码进行检测</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，而汇编代码中多是寄存器之间数值的操作，</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没有明确的语义信息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，上述静态安全检测技术往往</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分析效率低下，误报率较高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为了对可执行文件进行基于程序语义的安全检测，需要</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先对程序进行反汇编得到汇编代码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再将汇编代码转换为中间语言</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，进而对得到的部分语义信息进行缺陷和漏洞的检测。两种中间语言是二进制插装平台</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Binnavi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中使用的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REIL</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和动态插装平台</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Valgrind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中使用的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VEX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0820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4"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4"/>
            <a:ext cx="9721080" cy="878194"/>
            <a:chOff x="1420106" y="1402728"/>
            <a:chExt cx="5554395" cy="878194"/>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4009007" y="-612076"/>
              <a:ext cx="508859" cy="4538474"/>
            </a:xfrm>
            <a:prstGeom prst="round2SameRect">
              <a:avLst>
                <a:gd name="adj1" fmla="val 4679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706269" y="1116565"/>
              <a:ext cx="508861" cy="1081187"/>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542011" y="1402731"/>
              <a:ext cx="443249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基于词法分析和逆向分析的可执行代码静态检测</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3" y="1402731"/>
              <a:ext cx="1081187"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实践</a:t>
              </a: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600823" y="1528091"/>
            <a:ext cx="11589191" cy="1129749"/>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核心思想</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：根据二进制可执行文件的格式特征，</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从二进制文件的头部、符号表以及调试信息中提取安全敏感信息（</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识别危险函数</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，来分析文件中是否存在安全缺陷。</a:t>
            </a:r>
          </a:p>
        </p:txBody>
      </p:sp>
      <p:sp>
        <p:nvSpPr>
          <p:cNvPr id="17" name="íṡľíḍè-Rectangle 17">
            <a:extLst>
              <a:ext uri="{FF2B5EF4-FFF2-40B4-BE49-F238E27FC236}">
                <a16:creationId xmlns:a16="http://schemas.microsoft.com/office/drawing/2014/main" xmlns="" id="{25C3F0E1-72E3-4718-BC39-09DDC345F52C}"/>
              </a:ext>
            </a:extLst>
          </p:cNvPr>
          <p:cNvSpPr/>
          <p:nvPr/>
        </p:nvSpPr>
        <p:spPr>
          <a:xfrm>
            <a:off x="667988" y="2801858"/>
            <a:ext cx="8065643" cy="35555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Data-Rescue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公司开发的</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 Pro</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是一款备受业内人士青睐的的反汇编工具，通过使用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 Pro</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提供的函数调用信息和代码引用信息，可以</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程序中调用</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memcpy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危险函数的代码位置</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，再通过分析传入的参数信息</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判断是否存在缓冲区溢出漏洞或者格式化字符串漏洞。</a:t>
            </a:r>
          </a:p>
        </p:txBody>
      </p:sp>
      <p:pic>
        <p:nvPicPr>
          <p:cNvPr id="4" name="图片 3">
            <a:extLst>
              <a:ext uri="{FF2B5EF4-FFF2-40B4-BE49-F238E27FC236}">
                <a16:creationId xmlns:a16="http://schemas.microsoft.com/office/drawing/2014/main" xmlns="" id="{3E08D213-CEE8-4AA5-884C-49032DD53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9655" y="2801858"/>
            <a:ext cx="2952328" cy="3671684"/>
          </a:xfrm>
          <a:prstGeom prst="rect">
            <a:avLst/>
          </a:prstGeom>
        </p:spPr>
      </p:pic>
    </p:spTree>
    <p:extLst>
      <p:ext uri="{BB962C8B-B14F-4D97-AF65-F5344CB8AC3E}">
        <p14:creationId xmlns:p14="http://schemas.microsoft.com/office/powerpoint/2010/main" val="285895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2890009" y="1499481"/>
            <a:ext cx="722274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findoverflow.exe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代码生成的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Release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045807" y="837929"/>
            <a:ext cx="8767144" cy="474140"/>
            <a:chOff x="3821648" y="837929"/>
            <a:chExt cx="5215456"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3821648" y="837929"/>
              <a:ext cx="5215456"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实验一：基于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 Pro</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分析给定的可执行文件是否存在溢出漏洞</a:t>
              </a:r>
            </a:p>
          </p:txBody>
        </p:sp>
      </p:grpSp>
      <p:graphicFrame>
        <p:nvGraphicFramePr>
          <p:cNvPr id="20" name="表格 19">
            <a:extLst>
              <a:ext uri="{FF2B5EF4-FFF2-40B4-BE49-F238E27FC236}">
                <a16:creationId xmlns:a16="http://schemas.microsoft.com/office/drawing/2014/main" xmlns="" id="{5353F25F-16EB-4138-ACC4-5E6E0D16BCF8}"/>
              </a:ext>
            </a:extLst>
          </p:cNvPr>
          <p:cNvGraphicFramePr>
            <a:graphicFrameLocks noGrp="1"/>
          </p:cNvGraphicFramePr>
          <p:nvPr>
            <p:extLst>
              <p:ext uri="{D42A27DB-BD31-4B8C-83A1-F6EECF244321}">
                <p14:modId xmlns:p14="http://schemas.microsoft.com/office/powerpoint/2010/main" val="1923044816"/>
              </p:ext>
            </p:extLst>
          </p:nvPr>
        </p:nvGraphicFramePr>
        <p:xfrm>
          <a:off x="3117007" y="1902636"/>
          <a:ext cx="7222746" cy="4953000"/>
        </p:xfrm>
        <a:graphic>
          <a:graphicData uri="http://schemas.openxmlformats.org/drawingml/2006/table">
            <a:tbl>
              <a:tblPr/>
              <a:tblGrid>
                <a:gridCol w="7222746">
                  <a:extLst>
                    <a:ext uri="{9D8B030D-6E8A-4147-A177-3AD203B41FA5}">
                      <a16:colId xmlns:a16="http://schemas.microsoft.com/office/drawing/2014/main" xmlns="" val="20000"/>
                    </a:ext>
                  </a:extLst>
                </a:gridCol>
              </a:tblGrid>
              <a:tr h="4212114">
                <a:tc>
                  <a:txBody>
                    <a:bodyPr/>
                    <a:lstStyle/>
                    <a:p>
                      <a:pPr indent="266700" algn="just">
                        <a:lnSpc>
                          <a:spcPct val="125000"/>
                        </a:lnSpc>
                        <a:spcAft>
                          <a:spcPts val="0"/>
                        </a:spcAft>
                      </a:pPr>
                      <a:r>
                        <a:rPr lang="en-US" sz="2000" kern="100" dirty="0">
                          <a:latin typeface="华文楷体"/>
                          <a:ea typeface="宋体"/>
                          <a:cs typeface="Times New Roman"/>
                        </a:rPr>
                        <a:t>#include &lt;</a:t>
                      </a:r>
                      <a:r>
                        <a:rPr lang="en-US" sz="2000" kern="100" dirty="0" err="1">
                          <a:latin typeface="华文楷体"/>
                          <a:ea typeface="宋体"/>
                          <a:cs typeface="Times New Roman"/>
                        </a:rPr>
                        <a:t>stdio.h</a:t>
                      </a:r>
                      <a:r>
                        <a:rPr lang="en-US" sz="2000" kern="100" dirty="0">
                          <a:latin typeface="华文楷体"/>
                          <a:ea typeface="宋体"/>
                          <a:cs typeface="Times New Roman"/>
                        </a:rPr>
                        <a:t>&gt;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#include &lt;</a:t>
                      </a:r>
                      <a:r>
                        <a:rPr lang="en-US" sz="2000" kern="100" dirty="0" err="1">
                          <a:latin typeface="华文楷体"/>
                          <a:ea typeface="宋体"/>
                          <a:cs typeface="Times New Roman"/>
                        </a:rPr>
                        <a:t>string.h</a:t>
                      </a:r>
                      <a:r>
                        <a:rPr lang="en-US" sz="2000" kern="100" dirty="0">
                          <a:latin typeface="华文楷体"/>
                          <a:ea typeface="宋体"/>
                          <a:cs typeface="Times New Roman"/>
                        </a:rPr>
                        <a:t>&gt;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void </a:t>
                      </a:r>
                      <a:r>
                        <a:rPr lang="en-US" sz="2000" kern="100" dirty="0" err="1">
                          <a:latin typeface="华文楷体"/>
                          <a:ea typeface="宋体"/>
                          <a:cs typeface="Times New Roman"/>
                        </a:rPr>
                        <a:t>makeoverflow</a:t>
                      </a:r>
                      <a:r>
                        <a:rPr lang="en-US" sz="2000" kern="100" dirty="0">
                          <a:latin typeface="华文楷体"/>
                          <a:ea typeface="宋体"/>
                          <a:cs typeface="Times New Roman"/>
                        </a:rPr>
                        <a:t>(char *b){</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char des[5];</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a:t>
                      </a:r>
                      <a:r>
                        <a:rPr lang="en-US" sz="2000" kern="100" dirty="0" err="1">
                          <a:latin typeface="华文楷体"/>
                          <a:ea typeface="宋体"/>
                          <a:cs typeface="Times New Roman"/>
                        </a:rPr>
                        <a:t>strcpy</a:t>
                      </a:r>
                      <a:r>
                        <a:rPr lang="en-US" sz="2000" kern="100" dirty="0">
                          <a:latin typeface="华文楷体"/>
                          <a:ea typeface="宋体"/>
                          <a:cs typeface="Times New Roman"/>
                        </a:rPr>
                        <a:t>(</a:t>
                      </a:r>
                      <a:r>
                        <a:rPr lang="en-US" sz="2000" kern="100" dirty="0" err="1">
                          <a:latin typeface="华文楷体"/>
                          <a:ea typeface="宋体"/>
                          <a:cs typeface="Times New Roman"/>
                        </a:rPr>
                        <a:t>des,b</a:t>
                      </a:r>
                      <a:r>
                        <a:rPr lang="en-US" sz="2000" kern="100" dirty="0">
                          <a:latin typeface="华文楷体"/>
                          <a:ea typeface="宋体"/>
                          <a:cs typeface="Times New Roman"/>
                        </a:rPr>
                        <a: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void main(</a:t>
                      </a:r>
                      <a:r>
                        <a:rPr lang="en-US" sz="2000" kern="100" dirty="0" err="1">
                          <a:latin typeface="华文楷体"/>
                          <a:ea typeface="宋体"/>
                          <a:cs typeface="Times New Roman"/>
                        </a:rPr>
                        <a:t>int</a:t>
                      </a:r>
                      <a:r>
                        <a:rPr lang="en-US" sz="2000" kern="100" dirty="0">
                          <a:latin typeface="华文楷体"/>
                          <a:ea typeface="宋体"/>
                          <a:cs typeface="Times New Roman"/>
                        </a:rPr>
                        <a:t> </a:t>
                      </a:r>
                      <a:r>
                        <a:rPr lang="en-US" sz="2000" kern="100" dirty="0" err="1">
                          <a:latin typeface="华文楷体"/>
                          <a:ea typeface="宋体"/>
                          <a:cs typeface="Times New Roman"/>
                        </a:rPr>
                        <a:t>argc,char</a:t>
                      </a:r>
                      <a:r>
                        <a:rPr lang="en-US" sz="2000" kern="100" dirty="0">
                          <a:latin typeface="华文楷体"/>
                          <a:ea typeface="宋体"/>
                          <a:cs typeface="Times New Roman"/>
                        </a:rPr>
                        <a:t> *</a:t>
                      </a:r>
                      <a:r>
                        <a:rPr lang="en-US" sz="2000" kern="100" dirty="0" err="1">
                          <a:latin typeface="华文楷体"/>
                          <a:ea typeface="宋体"/>
                          <a:cs typeface="Times New Roman"/>
                        </a:rPr>
                        <a:t>argv</a:t>
                      </a:r>
                      <a:r>
                        <a:rPr lang="en-US" sz="2000" kern="100" dirty="0">
                          <a:latin typeface="华文楷体"/>
                          <a:ea typeface="宋体"/>
                          <a:cs typeface="Times New Roman"/>
                        </a:rPr>
                        <a:t>[]){</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if(</a:t>
                      </a:r>
                      <a:r>
                        <a:rPr lang="en-US" sz="2000" kern="100" dirty="0" err="1">
                          <a:latin typeface="华文楷体"/>
                          <a:ea typeface="宋体"/>
                          <a:cs typeface="Times New Roman"/>
                        </a:rPr>
                        <a:t>argc</a:t>
                      </a:r>
                      <a:r>
                        <a:rPr lang="en-US" sz="2000" kern="100" dirty="0">
                          <a:latin typeface="华文楷体"/>
                          <a:ea typeface="宋体"/>
                          <a:cs typeface="Times New Roman"/>
                        </a:rPr>
                        <a:t>&gt;1)	{  </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if(</a:t>
                      </a:r>
                      <a:r>
                        <a:rPr lang="en-US" sz="2000" kern="100" dirty="0" err="1">
                          <a:latin typeface="华文楷体"/>
                          <a:ea typeface="宋体"/>
                          <a:cs typeface="Times New Roman"/>
                        </a:rPr>
                        <a:t>strstr</a:t>
                      </a:r>
                      <a:r>
                        <a:rPr lang="en-US" sz="2000" kern="100" dirty="0">
                          <a:latin typeface="华文楷体"/>
                          <a:ea typeface="宋体"/>
                          <a:cs typeface="Times New Roman"/>
                        </a:rPr>
                        <a:t>(</a:t>
                      </a:r>
                      <a:r>
                        <a:rPr lang="en-US" sz="2000" kern="100" dirty="0" err="1">
                          <a:latin typeface="华文楷体"/>
                          <a:ea typeface="宋体"/>
                          <a:cs typeface="Times New Roman"/>
                        </a:rPr>
                        <a:t>argv</a:t>
                      </a:r>
                      <a:r>
                        <a:rPr lang="en-US" sz="2000" kern="100" dirty="0">
                          <a:latin typeface="华文楷体"/>
                          <a:ea typeface="宋体"/>
                          <a:cs typeface="Times New Roman"/>
                        </a:rPr>
                        <a:t>[1],"overflow")!=0)</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a:t>
                      </a:r>
                      <a:r>
                        <a:rPr lang="en-US" sz="2000" kern="100" dirty="0" err="1">
                          <a:latin typeface="华文楷体"/>
                          <a:ea typeface="宋体"/>
                          <a:cs typeface="Times New Roman"/>
                        </a:rPr>
                        <a:t>makeoverflow</a:t>
                      </a:r>
                      <a:r>
                        <a:rPr lang="en-US" sz="2000" kern="100" dirty="0">
                          <a:latin typeface="华文楷体"/>
                          <a:ea typeface="宋体"/>
                          <a:cs typeface="Times New Roman"/>
                        </a:rPr>
                        <a:t>(</a:t>
                      </a:r>
                      <a:r>
                        <a:rPr lang="en-US" sz="2000" kern="100" dirty="0" err="1">
                          <a:latin typeface="华文楷体"/>
                          <a:ea typeface="宋体"/>
                          <a:cs typeface="Times New Roman"/>
                        </a:rPr>
                        <a:t>argv</a:t>
                      </a:r>
                      <a:r>
                        <a:rPr lang="en-US" sz="2000" kern="100" dirty="0">
                          <a:latin typeface="华文楷体"/>
                          <a:ea typeface="宋体"/>
                          <a:cs typeface="Times New Roman"/>
                        </a:rPr>
                        <a:t>[1]);</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   else </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	      </a:t>
                      </a:r>
                      <a:r>
                        <a:rPr lang="en-US" sz="2000" kern="100" dirty="0" err="1">
                          <a:latin typeface="华文楷体"/>
                          <a:ea typeface="宋体"/>
                          <a:cs typeface="Times New Roman"/>
                        </a:rPr>
                        <a:t>printf</a:t>
                      </a:r>
                      <a:r>
                        <a:rPr lang="en-US" sz="2000" kern="100" dirty="0">
                          <a:latin typeface="华文楷体"/>
                          <a:ea typeface="宋体"/>
                          <a:cs typeface="Times New Roman"/>
                        </a:rPr>
                        <a:t>("usage: </a:t>
                      </a:r>
                      <a:r>
                        <a:rPr lang="en-US" sz="2000" kern="100" dirty="0" err="1">
                          <a:latin typeface="华文楷体"/>
                          <a:ea typeface="宋体"/>
                          <a:cs typeface="Times New Roman"/>
                        </a:rPr>
                        <a:t>findoverflow</a:t>
                      </a:r>
                      <a:r>
                        <a:rPr lang="en-US" sz="2000" kern="100" dirty="0">
                          <a:latin typeface="华文楷体"/>
                          <a:ea typeface="宋体"/>
                          <a:cs typeface="Times New Roman"/>
                        </a:rPr>
                        <a:t> XXXXX\n");</a:t>
                      </a:r>
                      <a:endParaRPr lang="zh-CN" sz="2000" kern="100" dirty="0">
                        <a:latin typeface="Times New Roman"/>
                        <a:ea typeface="宋体"/>
                        <a:cs typeface="Times New Roman"/>
                      </a:endParaRPr>
                    </a:p>
                    <a:p>
                      <a:pPr indent="266700" algn="just">
                        <a:lnSpc>
                          <a:spcPct val="125000"/>
                        </a:lnSpc>
                        <a:spcAft>
                          <a:spcPts val="0"/>
                        </a:spcAft>
                      </a:pPr>
                      <a:r>
                        <a:rPr lang="en-US" sz="2000" kern="100" dirty="0">
                          <a:latin typeface="华文楷体"/>
                          <a:ea typeface="宋体"/>
                          <a:cs typeface="Times New Roman"/>
                        </a:rPr>
                        <a:t>}</a:t>
                      </a:r>
                      <a:endParaRPr lang="zh-CN" sz="2000" kern="100" dirty="0">
                        <a:latin typeface="Times New Roman"/>
                        <a:ea typeface="宋体"/>
                        <a:cs typeface="Times New Roman"/>
                      </a:endParaRPr>
                    </a:p>
                  </a:txBody>
                  <a:tcPr marL="64802" marR="6480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6140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72791" y="880021"/>
            <a:ext cx="722274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要分析可执行文件的溢出漏洞的话，基本遵循的步骤如下：</a:t>
            </a:r>
          </a:p>
        </p:txBody>
      </p:sp>
      <p:grpSp>
        <p:nvGrpSpPr>
          <p:cNvPr id="7" name="组合 6">
            <a:extLst>
              <a:ext uri="{FF2B5EF4-FFF2-40B4-BE49-F238E27FC236}">
                <a16:creationId xmlns:a16="http://schemas.microsoft.com/office/drawing/2014/main" xmlns="" id="{8A66B204-CFD8-4FF7-AC4B-19448DC97ED6}"/>
              </a:ext>
            </a:extLst>
          </p:cNvPr>
          <p:cNvGrpSpPr/>
          <p:nvPr/>
        </p:nvGrpSpPr>
        <p:grpSpPr>
          <a:xfrm>
            <a:off x="1532831" y="1672109"/>
            <a:ext cx="10225136" cy="1058442"/>
            <a:chOff x="4933525" y="2542866"/>
            <a:chExt cx="10225136" cy="1058442"/>
          </a:xfrm>
        </p:grpSpPr>
        <p:sp>
          <p:nvSpPr>
            <p:cNvPr id="8" name="六边形 7">
              <a:extLst>
                <a:ext uri="{FF2B5EF4-FFF2-40B4-BE49-F238E27FC236}">
                  <a16:creationId xmlns:a16="http://schemas.microsoft.com/office/drawing/2014/main" xmlns="" id="{E58D6906-3395-4CE0-A8F8-8E15C4D16D99}"/>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第一步</a:t>
              </a:r>
            </a:p>
          </p:txBody>
        </p:sp>
        <p:sp>
          <p:nvSpPr>
            <p:cNvPr id="9" name="文本框 7">
              <a:extLst>
                <a:ext uri="{FF2B5EF4-FFF2-40B4-BE49-F238E27FC236}">
                  <a16:creationId xmlns:a16="http://schemas.microsoft.com/office/drawing/2014/main" xmlns="" id="{513D21EB-374F-474C-9459-F8536A598844}"/>
                </a:ext>
              </a:extLst>
            </p:cNvPr>
            <p:cNvSpPr txBox="1">
              <a:spLocks noChangeArrowheads="1"/>
            </p:cNvSpPr>
            <p:nvPr/>
          </p:nvSpPr>
          <p:spPr bwMode="auto">
            <a:xfrm>
              <a:off x="6984268" y="2841256"/>
              <a:ext cx="8174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使用</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逆向分析</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工具，比如</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IDA</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得到</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其</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反汇编后的执行代码</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0" name="直接连接符 9">
              <a:extLst>
                <a:ext uri="{FF2B5EF4-FFF2-40B4-BE49-F238E27FC236}">
                  <a16:creationId xmlns:a16="http://schemas.microsoft.com/office/drawing/2014/main" xmlns="" id="{B2DAA289-3811-4BBB-A11C-91F168788F34}"/>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xmlns="" id="{BDBAD5A0-8CEB-41F2-ACF5-E4D788E3D2F9}"/>
              </a:ext>
            </a:extLst>
          </p:cNvPr>
          <p:cNvGrpSpPr/>
          <p:nvPr/>
        </p:nvGrpSpPr>
        <p:grpSpPr>
          <a:xfrm>
            <a:off x="1532831" y="3270013"/>
            <a:ext cx="10225136" cy="1058442"/>
            <a:chOff x="4933525" y="2542866"/>
            <a:chExt cx="10225136" cy="1058442"/>
          </a:xfrm>
        </p:grpSpPr>
        <p:sp>
          <p:nvSpPr>
            <p:cNvPr id="12" name="六边形 11">
              <a:extLst>
                <a:ext uri="{FF2B5EF4-FFF2-40B4-BE49-F238E27FC236}">
                  <a16:creationId xmlns:a16="http://schemas.microsoft.com/office/drawing/2014/main" xmlns="" id="{A19E7D51-8C78-495E-B395-81520BEC4A29}"/>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第二步</a:t>
              </a:r>
            </a:p>
          </p:txBody>
        </p:sp>
        <p:sp>
          <p:nvSpPr>
            <p:cNvPr id="13" name="文本框 7">
              <a:extLst>
                <a:ext uri="{FF2B5EF4-FFF2-40B4-BE49-F238E27FC236}">
                  <a16:creationId xmlns:a16="http://schemas.microsoft.com/office/drawing/2014/main" xmlns="" id="{B00BCEE8-6118-4226-963F-CDCD54B74A58}"/>
                </a:ext>
              </a:extLst>
            </p:cNvPr>
            <p:cNvSpPr txBox="1">
              <a:spLocks noChangeArrowheads="1"/>
            </p:cNvSpPr>
            <p:nvPr/>
          </p:nvSpPr>
          <p:spPr bwMode="auto">
            <a:xfrm>
              <a:off x="6984268" y="2656590"/>
              <a:ext cx="81743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定位敏感函数</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，也就是容易出现溢出的函数，比如</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memcpy</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strcpy</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等；</a:t>
              </a:r>
            </a:p>
          </p:txBody>
        </p:sp>
        <p:cxnSp>
          <p:nvCxnSpPr>
            <p:cNvPr id="14" name="直接连接符 13">
              <a:extLst>
                <a:ext uri="{FF2B5EF4-FFF2-40B4-BE49-F238E27FC236}">
                  <a16:creationId xmlns:a16="http://schemas.microsoft.com/office/drawing/2014/main" xmlns="" id="{F6E50099-EEE6-478E-A3A8-896048BAFA2A}"/>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E8FE623E-D62E-46BD-91E1-5A663E15E4B7}"/>
              </a:ext>
            </a:extLst>
          </p:cNvPr>
          <p:cNvGrpSpPr/>
          <p:nvPr/>
        </p:nvGrpSpPr>
        <p:grpSpPr>
          <a:xfrm>
            <a:off x="1532831" y="4840461"/>
            <a:ext cx="10225136" cy="1058442"/>
            <a:chOff x="4933525" y="2542866"/>
            <a:chExt cx="10225136" cy="1058442"/>
          </a:xfrm>
        </p:grpSpPr>
        <p:sp>
          <p:nvSpPr>
            <p:cNvPr id="16" name="六边形 15">
              <a:extLst>
                <a:ext uri="{FF2B5EF4-FFF2-40B4-BE49-F238E27FC236}">
                  <a16:creationId xmlns:a16="http://schemas.microsoft.com/office/drawing/2014/main" xmlns="" id="{572BE1F8-553A-4BCD-8477-587A829EBEC5}"/>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第三步</a:t>
              </a:r>
            </a:p>
          </p:txBody>
        </p:sp>
        <p:sp>
          <p:nvSpPr>
            <p:cNvPr id="21" name="文本框 7">
              <a:extLst>
                <a:ext uri="{FF2B5EF4-FFF2-40B4-BE49-F238E27FC236}">
                  <a16:creationId xmlns:a16="http://schemas.microsoft.com/office/drawing/2014/main" xmlns="" id="{BC51F857-F67F-40A9-8C29-BD424A824597}"/>
                </a:ext>
              </a:extLst>
            </p:cNvPr>
            <p:cNvSpPr txBox="1">
              <a:spLocks noChangeArrowheads="1"/>
            </p:cNvSpPr>
            <p:nvPr/>
          </p:nvSpPr>
          <p:spPr bwMode="auto">
            <a:xfrm>
              <a:off x="6984268" y="2841256"/>
              <a:ext cx="8174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判断栈空间大小、参数大小，</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分析是否存在溢出</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的可能。</a:t>
              </a:r>
            </a:p>
          </p:txBody>
        </p:sp>
        <p:cxnSp>
          <p:nvCxnSpPr>
            <p:cNvPr id="22" name="直接连接符 21">
              <a:extLst>
                <a:ext uri="{FF2B5EF4-FFF2-40B4-BE49-F238E27FC236}">
                  <a16:creationId xmlns:a16="http://schemas.microsoft.com/office/drawing/2014/main" xmlns="" id="{1E8BA0DA-2467-491F-AC8A-F1D77F914194}"/>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622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663997"/>
            <a:ext cx="10657184"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第一步：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打开所生成的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a:t>
            </a:r>
          </a:p>
        </p:txBody>
      </p:sp>
      <p:pic>
        <p:nvPicPr>
          <p:cNvPr id="4" name="图片 3">
            <a:extLst>
              <a:ext uri="{FF2B5EF4-FFF2-40B4-BE49-F238E27FC236}">
                <a16:creationId xmlns:a16="http://schemas.microsoft.com/office/drawing/2014/main" xmlns="" id="{3C694A01-DBED-4C99-B0CD-C777639AA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594" y="617567"/>
            <a:ext cx="9869341" cy="3865700"/>
          </a:xfrm>
          <a:prstGeom prst="rect">
            <a:avLst/>
          </a:prstGeom>
        </p:spPr>
      </p:pic>
      <p:sp>
        <p:nvSpPr>
          <p:cNvPr id="20" name="矩形: 圆角 19">
            <a:extLst>
              <a:ext uri="{FF2B5EF4-FFF2-40B4-BE49-F238E27FC236}">
                <a16:creationId xmlns:a16="http://schemas.microsoft.com/office/drawing/2014/main" xmlns="" id="{0D5F7B87-1B6F-4CAD-A1A1-8943C1D4B247}"/>
              </a:ext>
            </a:extLst>
          </p:cNvPr>
          <p:cNvSpPr/>
          <p:nvPr/>
        </p:nvSpPr>
        <p:spPr>
          <a:xfrm>
            <a:off x="1568834" y="4496514"/>
            <a:ext cx="9721081" cy="144910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通过该视图，可见，主要有一个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函数，在该函数中可能有跳转，调用了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sub_401000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strstr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函数。此外，还定义了两个字符串常量，</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aUsageFindoverf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，在其上点右键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-&gt;Text view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，可以看到：</a:t>
            </a:r>
          </a:p>
        </p:txBody>
      </p:sp>
      <p:pic>
        <p:nvPicPr>
          <p:cNvPr id="21" name="Picture 1">
            <a:extLst>
              <a:ext uri="{FF2B5EF4-FFF2-40B4-BE49-F238E27FC236}">
                <a16:creationId xmlns:a16="http://schemas.microsoft.com/office/drawing/2014/main" xmlns="" id="{A667DA22-43AD-495F-A4A8-4102D6195C43}"/>
              </a:ext>
            </a:extLst>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58454" y="6233656"/>
            <a:ext cx="8955969" cy="337511"/>
          </a:xfrm>
          <a:prstGeom prst="rect">
            <a:avLst/>
          </a:prstGeom>
          <a:noFill/>
          <a:ln w="9525">
            <a:noFill/>
            <a:miter lim="800000"/>
            <a:headEnd/>
            <a:tailEnd/>
          </a:ln>
        </p:spPr>
      </p:pic>
    </p:spTree>
    <p:extLst>
      <p:ext uri="{BB962C8B-B14F-4D97-AF65-F5344CB8AC3E}">
        <p14:creationId xmlns:p14="http://schemas.microsoft.com/office/powerpoint/2010/main" val="31968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406067"/>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函数汇编代码如下：</a:t>
            </a:r>
          </a:p>
        </p:txBody>
      </p:sp>
      <p:pic>
        <p:nvPicPr>
          <p:cNvPr id="3" name="图片 2">
            <a:extLst>
              <a:ext uri="{FF2B5EF4-FFF2-40B4-BE49-F238E27FC236}">
                <a16:creationId xmlns:a16="http://schemas.microsoft.com/office/drawing/2014/main" xmlns="" id="{2DDE0052-323E-4E76-99A6-EF6530CCD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807" y="952029"/>
            <a:ext cx="10995220" cy="6021866"/>
          </a:xfrm>
          <a:prstGeom prst="rect">
            <a:avLst/>
          </a:prstGeom>
        </p:spPr>
      </p:pic>
      <p:sp>
        <p:nvSpPr>
          <p:cNvPr id="2" name="流程图: 过程 1">
            <a:extLst>
              <a:ext uri="{FF2B5EF4-FFF2-40B4-BE49-F238E27FC236}">
                <a16:creationId xmlns:a16="http://schemas.microsoft.com/office/drawing/2014/main" xmlns="" id="{5633D3A3-F376-44E8-B036-5471DB74CA24}"/>
              </a:ext>
            </a:extLst>
          </p:cNvPr>
          <p:cNvSpPr/>
          <p:nvPr/>
        </p:nvSpPr>
        <p:spPr>
          <a:xfrm>
            <a:off x="4341143" y="2320181"/>
            <a:ext cx="1224136" cy="36004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注: 线形 3">
            <a:extLst>
              <a:ext uri="{FF2B5EF4-FFF2-40B4-BE49-F238E27FC236}">
                <a16:creationId xmlns:a16="http://schemas.microsoft.com/office/drawing/2014/main" xmlns="" id="{639CE290-5497-47C5-B418-19E2319E1283}"/>
              </a:ext>
            </a:extLst>
          </p:cNvPr>
          <p:cNvSpPr/>
          <p:nvPr/>
        </p:nvSpPr>
        <p:spPr>
          <a:xfrm>
            <a:off x="6645399" y="1744116"/>
            <a:ext cx="3024336" cy="749291"/>
          </a:xfrm>
          <a:prstGeom prst="borderCallout1">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  ]</a:t>
            </a:r>
            <a:r>
              <a:rPr lang="zh-CN" altLang="en-US" b="1" dirty="0">
                <a:solidFill>
                  <a:srgbClr val="FF0000"/>
                </a:solidFill>
              </a:rPr>
              <a:t>的作用是什么？</a:t>
            </a:r>
            <a:endParaRPr lang="en-US" altLang="zh-CN" b="1" dirty="0">
              <a:solidFill>
                <a:srgbClr val="FF0000"/>
              </a:solidFill>
            </a:endParaRPr>
          </a:p>
          <a:p>
            <a:pPr algn="ctr"/>
            <a:r>
              <a:rPr lang="zh-CN" altLang="en-US" b="1" dirty="0">
                <a:solidFill>
                  <a:srgbClr val="FF0000"/>
                </a:solidFill>
              </a:rPr>
              <a:t>是什么方式寻址？</a:t>
            </a:r>
          </a:p>
        </p:txBody>
      </p:sp>
      <p:sp>
        <p:nvSpPr>
          <p:cNvPr id="6" name="流程图: 过程 5">
            <a:extLst>
              <a:ext uri="{FF2B5EF4-FFF2-40B4-BE49-F238E27FC236}">
                <a16:creationId xmlns:a16="http://schemas.microsoft.com/office/drawing/2014/main" xmlns="" id="{21F1185D-3AC7-4189-873F-18D53BAE6E27}"/>
              </a:ext>
            </a:extLst>
          </p:cNvPr>
          <p:cNvSpPr/>
          <p:nvPr/>
        </p:nvSpPr>
        <p:spPr>
          <a:xfrm>
            <a:off x="3044999" y="3817744"/>
            <a:ext cx="1440160" cy="36004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注: 线形 6">
            <a:extLst>
              <a:ext uri="{FF2B5EF4-FFF2-40B4-BE49-F238E27FC236}">
                <a16:creationId xmlns:a16="http://schemas.microsoft.com/office/drawing/2014/main" xmlns="" id="{9133C8B3-BCAA-4228-8169-AE5CFFA9546A}"/>
              </a:ext>
            </a:extLst>
          </p:cNvPr>
          <p:cNvSpPr/>
          <p:nvPr/>
        </p:nvSpPr>
        <p:spPr>
          <a:xfrm>
            <a:off x="5035395" y="3294927"/>
            <a:ext cx="4058275" cy="360041"/>
          </a:xfrm>
          <a:prstGeom prst="borderCallout1">
            <a:avLst>
              <a:gd name="adj1" fmla="val 36891"/>
              <a:gd name="adj2" fmla="val -531"/>
              <a:gd name="adj3" fmla="val 147487"/>
              <a:gd name="adj4" fmla="val -16763"/>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为何要加</a:t>
            </a:r>
            <a:r>
              <a:rPr lang="en-US" altLang="zh-CN" b="1" dirty="0">
                <a:solidFill>
                  <a:srgbClr val="FF0000"/>
                </a:solidFill>
              </a:rPr>
              <a:t>4</a:t>
            </a:r>
            <a:r>
              <a:rPr lang="zh-CN" altLang="en-US" b="1" dirty="0">
                <a:solidFill>
                  <a:srgbClr val="FF0000"/>
                </a:solidFill>
              </a:rPr>
              <a:t>？之前为什么要将</a:t>
            </a:r>
            <a:r>
              <a:rPr lang="en-US" altLang="zh-CN" b="1" dirty="0" err="1">
                <a:solidFill>
                  <a:srgbClr val="FF0000"/>
                </a:solidFill>
              </a:rPr>
              <a:t>esi</a:t>
            </a:r>
            <a:r>
              <a:rPr lang="zh-CN" altLang="en-US" b="1" dirty="0">
                <a:solidFill>
                  <a:srgbClr val="FF0000"/>
                </a:solidFill>
              </a:rPr>
              <a:t>入栈？</a:t>
            </a:r>
          </a:p>
        </p:txBody>
      </p:sp>
      <p:sp>
        <p:nvSpPr>
          <p:cNvPr id="9" name="流程图: 过程 8">
            <a:extLst>
              <a:ext uri="{FF2B5EF4-FFF2-40B4-BE49-F238E27FC236}">
                <a16:creationId xmlns:a16="http://schemas.microsoft.com/office/drawing/2014/main" xmlns="" id="{84E00E96-561A-468A-9C64-0D69334F2ADB}"/>
              </a:ext>
            </a:extLst>
          </p:cNvPr>
          <p:cNvSpPr/>
          <p:nvPr/>
        </p:nvSpPr>
        <p:spPr>
          <a:xfrm>
            <a:off x="3189015" y="4328750"/>
            <a:ext cx="1440160" cy="36004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注: 线形 9">
            <a:extLst>
              <a:ext uri="{FF2B5EF4-FFF2-40B4-BE49-F238E27FC236}">
                <a16:creationId xmlns:a16="http://schemas.microsoft.com/office/drawing/2014/main" xmlns="" id="{F2425A40-E2C0-4F40-9298-3A8ABB364253}"/>
              </a:ext>
            </a:extLst>
          </p:cNvPr>
          <p:cNvSpPr/>
          <p:nvPr/>
        </p:nvSpPr>
        <p:spPr>
          <a:xfrm>
            <a:off x="6128429" y="5308513"/>
            <a:ext cx="5413514" cy="360041"/>
          </a:xfrm>
          <a:prstGeom prst="borderCallout1">
            <a:avLst>
              <a:gd name="adj1" fmla="val 36891"/>
              <a:gd name="adj2" fmla="val -531"/>
              <a:gd name="adj3" fmla="val -206258"/>
              <a:gd name="adj4" fmla="val -38088"/>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FF0000"/>
                </a:solidFill>
              </a:rPr>
              <a:t>ESI</a:t>
            </a:r>
            <a:r>
              <a:rPr lang="zh-CN" altLang="en-US" b="1" dirty="0">
                <a:solidFill>
                  <a:srgbClr val="FF0000"/>
                </a:solidFill>
              </a:rPr>
              <a:t>已经是</a:t>
            </a:r>
            <a:r>
              <a:rPr lang="en-US" altLang="zh-CN" b="1" dirty="0" err="1">
                <a:solidFill>
                  <a:srgbClr val="FF0000"/>
                </a:solidFill>
              </a:rPr>
              <a:t>argV</a:t>
            </a:r>
            <a:r>
              <a:rPr lang="zh-CN" altLang="en-US" b="1" dirty="0">
                <a:solidFill>
                  <a:srgbClr val="FF0000"/>
                </a:solidFill>
              </a:rPr>
              <a:t>的值，指针</a:t>
            </a:r>
            <a:r>
              <a:rPr lang="en-US" altLang="zh-CN" b="1" dirty="0">
                <a:solidFill>
                  <a:srgbClr val="FF0000"/>
                </a:solidFill>
              </a:rPr>
              <a:t>+4</a:t>
            </a:r>
            <a:r>
              <a:rPr lang="zh-CN" altLang="en-US" b="1" dirty="0">
                <a:solidFill>
                  <a:srgbClr val="FF0000"/>
                </a:solidFill>
              </a:rPr>
              <a:t>，相当于</a:t>
            </a:r>
            <a:r>
              <a:rPr lang="en-US" altLang="zh-CN" b="1" dirty="0" err="1">
                <a:solidFill>
                  <a:srgbClr val="FF0000"/>
                </a:solidFill>
              </a:rPr>
              <a:t>argV</a:t>
            </a:r>
            <a:r>
              <a:rPr lang="en-US" altLang="zh-CN" b="1" dirty="0">
                <a:solidFill>
                  <a:srgbClr val="FF0000"/>
                </a:solidFill>
              </a:rPr>
              <a:t>[1]</a:t>
            </a:r>
            <a:r>
              <a:rPr lang="zh-CN" altLang="en-US" b="1" dirty="0">
                <a:solidFill>
                  <a:srgbClr val="FF0000"/>
                </a:solidFill>
              </a:rPr>
              <a:t>的地址</a:t>
            </a:r>
            <a:endParaRPr lang="zh-CN" altLang="en-US" dirty="0"/>
          </a:p>
        </p:txBody>
      </p:sp>
    </p:spTree>
    <p:extLst>
      <p:ext uri="{BB962C8B-B14F-4D97-AF65-F5344CB8AC3E}">
        <p14:creationId xmlns:p14="http://schemas.microsoft.com/office/powerpoint/2010/main" val="303712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animBg="1"/>
      <p:bldP spid="4" grpId="0" animBg="1"/>
      <p:bldP spid="6" grpId="0" animBg="1"/>
      <p:bldP spid="7"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100783" y="3912430"/>
            <a:ext cx="10657184" cy="223224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通常在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IDA</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的反汇编中，</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arg_x</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表示函数参数</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的位置，</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表示局部变量的位置；</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是内存寻址，</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x+arg_x</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通常表达的就是</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arg_x</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的地址值。</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release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debug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生成的汇编代码是截然不同的，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release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版本非常简洁，执行效率优先，</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debug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版本则基本严格按照语法结构，而且增加了很多方便调试的附加信息。</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100783" y="332829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注意</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xmlns="" id="{ED3BCF03-3A3B-42EA-9878-5C803965A64D}"/>
              </a:ext>
            </a:extLst>
          </p:cNvPr>
          <p:cNvSpPr txBox="1"/>
          <p:nvPr/>
        </p:nvSpPr>
        <p:spPr>
          <a:xfrm>
            <a:off x="1244799" y="880021"/>
            <a:ext cx="10657184" cy="2241655"/>
          </a:xfrm>
          <a:prstGeom prst="rect">
            <a:avLst/>
          </a:prstGeom>
          <a:noFill/>
        </p:spPr>
        <p:txBody>
          <a:bodyPr wrap="square" lIns="86376" tIns="43188" rIns="86376" bIns="43188" rtlCol="0">
            <a:spAutoFit/>
          </a:bodyPr>
          <a:lstStyle/>
          <a:p>
            <a:pPr algn="just"/>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函数当前的栈帧结构中，当前</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是处于栈顶位置，按照</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函数调用的过程，应该是</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push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envp</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push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push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push address; call main</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也就是说，</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表示的是第一个参数</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的位置为</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esp+argc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。因为中间有一个返回地址</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address</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60600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805639" y="663997"/>
            <a:ext cx="2952328" cy="394996"/>
          </a:xfrm>
          <a:prstGeom prst="rect">
            <a:avLst/>
          </a:prstGeom>
          <a:noFill/>
        </p:spPr>
        <p:txBody>
          <a:bodyPr wrap="square" lIns="86376" tIns="43188" rIns="86376" bIns="43188" rtlCol="0">
            <a:spAutoFit/>
          </a:bodyPr>
          <a:lstStyle/>
          <a:p>
            <a:pPr algn="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第二步：定位敏感函数</a:t>
            </a:r>
          </a:p>
        </p:txBody>
      </p:sp>
      <p:sp>
        <p:nvSpPr>
          <p:cNvPr id="20" name="矩形: 圆角 19">
            <a:extLst>
              <a:ext uri="{FF2B5EF4-FFF2-40B4-BE49-F238E27FC236}">
                <a16:creationId xmlns:a16="http://schemas.microsoft.com/office/drawing/2014/main" xmlns="" id="{0D5F7B87-1B6F-4CAD-A1A1-8943C1D4B247}"/>
              </a:ext>
            </a:extLst>
          </p:cNvPr>
          <p:cNvSpPr/>
          <p:nvPr/>
        </p:nvSpPr>
        <p:spPr>
          <a:xfrm>
            <a:off x="5133231" y="2088590"/>
            <a:ext cx="6912272" cy="4768095"/>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一个输入参数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arg_0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lea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[esp+8+var_8]</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可知，向目标寄存器存储了目标字符串的地址，为局部变量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,[esp+10h+arg_0]</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以及后面的“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，可知，将函数的输入参数作为源字符串。</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那么到底是否发生了溢出呢</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文本框 5">
            <a:extLst>
              <a:ext uri="{FF2B5EF4-FFF2-40B4-BE49-F238E27FC236}">
                <a16:creationId xmlns:a16="http://schemas.microsoft.com/office/drawing/2014/main" xmlns="" id="{3AE8AAD6-0904-427B-AB21-77913FC2BB7C}"/>
              </a:ext>
            </a:extLst>
          </p:cNvPr>
          <p:cNvSpPr txBox="1"/>
          <p:nvPr/>
        </p:nvSpPr>
        <p:spPr>
          <a:xfrm>
            <a:off x="4989216" y="1068517"/>
            <a:ext cx="6912272"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在主函数中，</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函数无任何格式化参数存在。因此，存在敏感函数的可能在于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sub_401000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函数中，打开该函数的代码如左图：</a:t>
            </a:r>
          </a:p>
        </p:txBody>
      </p:sp>
      <p:pic>
        <p:nvPicPr>
          <p:cNvPr id="3" name="图片 2">
            <a:extLst>
              <a:ext uri="{FF2B5EF4-FFF2-40B4-BE49-F238E27FC236}">
                <a16:creationId xmlns:a16="http://schemas.microsoft.com/office/drawing/2014/main" xmlns="" id="{42DEAD6B-F1BE-475D-B62E-F25EB2BC68C9}"/>
              </a:ext>
            </a:extLst>
          </p:cNvPr>
          <p:cNvPicPr>
            <a:picLocks noChangeAspect="1"/>
          </p:cNvPicPr>
          <p:nvPr/>
        </p:nvPicPr>
        <p:blipFill rotWithShape="1">
          <a:blip r:embed="rId3">
            <a:extLst>
              <a:ext uri="{28A0092B-C50C-407E-A947-70E740481C1C}">
                <a14:useLocalDpi xmlns:a14="http://schemas.microsoft.com/office/drawing/2010/main" val="0"/>
              </a:ext>
            </a:extLst>
          </a:blip>
          <a:srcRect r="58170"/>
          <a:stretch/>
        </p:blipFill>
        <p:spPr>
          <a:xfrm>
            <a:off x="957262" y="260228"/>
            <a:ext cx="3852182" cy="6943723"/>
          </a:xfrm>
          <a:prstGeom prst="rect">
            <a:avLst/>
          </a:prstGeom>
        </p:spPr>
      </p:pic>
      <p:sp>
        <p:nvSpPr>
          <p:cNvPr id="7" name="流程图: 过程 6">
            <a:extLst>
              <a:ext uri="{FF2B5EF4-FFF2-40B4-BE49-F238E27FC236}">
                <a16:creationId xmlns:a16="http://schemas.microsoft.com/office/drawing/2014/main" xmlns="" id="{A59413DE-4014-4C2B-8CEC-FB9B3ED53DED}"/>
              </a:ext>
            </a:extLst>
          </p:cNvPr>
          <p:cNvSpPr/>
          <p:nvPr/>
        </p:nvSpPr>
        <p:spPr>
          <a:xfrm>
            <a:off x="1892871" y="2188897"/>
            <a:ext cx="2304256" cy="27530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a:extLst>
              <a:ext uri="{FF2B5EF4-FFF2-40B4-BE49-F238E27FC236}">
                <a16:creationId xmlns:a16="http://schemas.microsoft.com/office/drawing/2014/main" xmlns="" id="{9903F319-4375-4CF3-A4CD-F312ACE5F49B}"/>
              </a:ext>
            </a:extLst>
          </p:cNvPr>
          <p:cNvSpPr/>
          <p:nvPr/>
        </p:nvSpPr>
        <p:spPr>
          <a:xfrm>
            <a:off x="1892871" y="4255216"/>
            <a:ext cx="2304256" cy="275300"/>
          </a:xfrm>
          <a:prstGeom prst="flowChartProcess">
            <a:avLst/>
          </a:prstGeom>
          <a:solidFill>
            <a:srgbClr val="FFFF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过程 8">
            <a:extLst>
              <a:ext uri="{FF2B5EF4-FFF2-40B4-BE49-F238E27FC236}">
                <a16:creationId xmlns:a16="http://schemas.microsoft.com/office/drawing/2014/main" xmlns="" id="{D69186D7-98BD-4B6D-AD0E-867ADE1B3B8B}"/>
              </a:ext>
            </a:extLst>
          </p:cNvPr>
          <p:cNvSpPr/>
          <p:nvPr/>
        </p:nvSpPr>
        <p:spPr>
          <a:xfrm>
            <a:off x="1892871" y="3979916"/>
            <a:ext cx="2304256" cy="275300"/>
          </a:xfrm>
          <a:prstGeom prst="flowChartProcess">
            <a:avLst/>
          </a:prstGeom>
          <a:solidFill>
            <a:srgbClr val="92D05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a:extLst>
              <a:ext uri="{FF2B5EF4-FFF2-40B4-BE49-F238E27FC236}">
                <a16:creationId xmlns:a16="http://schemas.microsoft.com/office/drawing/2014/main" xmlns="" id="{C577C7EC-62AB-46C1-B9AA-88049C5E47BA}"/>
              </a:ext>
            </a:extLst>
          </p:cNvPr>
          <p:cNvSpPr/>
          <p:nvPr/>
        </p:nvSpPr>
        <p:spPr>
          <a:xfrm>
            <a:off x="1998802" y="2894374"/>
            <a:ext cx="2304256" cy="275300"/>
          </a:xfrm>
          <a:prstGeom prst="flowChartProcess">
            <a:avLst/>
          </a:prstGeom>
          <a:solidFill>
            <a:srgbClr val="92D05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260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0" grpId="0" animBg="1"/>
      <p:bldP spid="6" grpId="0"/>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0D8EDA3B-475F-44F1-93E7-B4DAE95C3691}"/>
              </a:ext>
            </a:extLst>
          </p:cNvPr>
          <p:cNvSpPr/>
          <p:nvPr/>
        </p:nvSpPr>
        <p:spPr>
          <a:xfrm>
            <a:off x="812751" y="2860241"/>
            <a:ext cx="2016224"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n-ea"/>
              </a:rPr>
              <a:t>漏洞挖掘</a:t>
            </a:r>
          </a:p>
        </p:txBody>
      </p:sp>
      <p:sp>
        <p:nvSpPr>
          <p:cNvPr id="6" name="椭圆 5">
            <a:extLst>
              <a:ext uri="{FF2B5EF4-FFF2-40B4-BE49-F238E27FC236}">
                <a16:creationId xmlns:a16="http://schemas.microsoft.com/office/drawing/2014/main" xmlns="" id="{138C1856-2980-4CC1-AE6E-E12A3ECF1836}"/>
              </a:ext>
            </a:extLst>
          </p:cNvPr>
          <p:cNvSpPr/>
          <p:nvPr/>
        </p:nvSpPr>
        <p:spPr>
          <a:xfrm>
            <a:off x="3333031" y="2860241"/>
            <a:ext cx="2016224"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软件安全检测技术</a:t>
            </a:r>
            <a:endParaRPr lang="zh-CN" altLang="en-US" sz="2400" b="1" dirty="0">
              <a:latin typeface="+mn-ea"/>
            </a:endParaRPr>
          </a:p>
        </p:txBody>
      </p:sp>
      <p:sp>
        <p:nvSpPr>
          <p:cNvPr id="3" name="箭头: 左右 2">
            <a:extLst>
              <a:ext uri="{FF2B5EF4-FFF2-40B4-BE49-F238E27FC236}">
                <a16:creationId xmlns:a16="http://schemas.microsoft.com/office/drawing/2014/main" xmlns="" id="{8CEB98AA-D4E3-4E5D-8D65-E276964A4F45}"/>
              </a:ext>
            </a:extLst>
          </p:cNvPr>
          <p:cNvSpPr/>
          <p:nvPr/>
        </p:nvSpPr>
        <p:spPr>
          <a:xfrm>
            <a:off x="2675197" y="3436305"/>
            <a:ext cx="792088" cy="360040"/>
          </a:xfrm>
          <a:prstGeom prst="leftRightArrow">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xmlns="" id="{D355D6BF-E94C-4D4D-A7DB-FCCE502A5C58}"/>
              </a:ext>
            </a:extLst>
          </p:cNvPr>
          <p:cNvSpPr/>
          <p:nvPr/>
        </p:nvSpPr>
        <p:spPr>
          <a:xfrm>
            <a:off x="6213351" y="1240061"/>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静态安全检测技术</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圆角 8">
            <a:extLst>
              <a:ext uri="{FF2B5EF4-FFF2-40B4-BE49-F238E27FC236}">
                <a16:creationId xmlns:a16="http://schemas.microsoft.com/office/drawing/2014/main" xmlns="" id="{35C60CB1-29BA-430E-A82E-87245633741B}"/>
              </a:ext>
            </a:extLst>
          </p:cNvPr>
          <p:cNvSpPr/>
          <p:nvPr/>
        </p:nvSpPr>
        <p:spPr>
          <a:xfrm>
            <a:off x="6285361" y="3328293"/>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动态安全检测技术</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圆角 9">
            <a:extLst>
              <a:ext uri="{FF2B5EF4-FFF2-40B4-BE49-F238E27FC236}">
                <a16:creationId xmlns:a16="http://schemas.microsoft.com/office/drawing/2014/main" xmlns="" id="{94274A16-9676-4970-8F0B-D09B96233E90}"/>
              </a:ext>
            </a:extLst>
          </p:cNvPr>
          <p:cNvSpPr/>
          <p:nvPr/>
        </p:nvSpPr>
        <p:spPr>
          <a:xfrm>
            <a:off x="6213351" y="5644296"/>
            <a:ext cx="3888430"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动静结合安全检测技术</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左大括号 4">
            <a:extLst>
              <a:ext uri="{FF2B5EF4-FFF2-40B4-BE49-F238E27FC236}">
                <a16:creationId xmlns:a16="http://schemas.microsoft.com/office/drawing/2014/main" xmlns="" id="{DBD4242C-D0AE-4F91-825A-D696F7D59169}"/>
              </a:ext>
            </a:extLst>
          </p:cNvPr>
          <p:cNvSpPr/>
          <p:nvPr/>
        </p:nvSpPr>
        <p:spPr>
          <a:xfrm>
            <a:off x="5421263" y="1600101"/>
            <a:ext cx="504056" cy="4536504"/>
          </a:xfrm>
          <a:prstGeom prst="leftBrace">
            <a:avLst>
              <a:gd name="adj1" fmla="val 8333"/>
              <a:gd name="adj2" fmla="val 438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41D3C17F-21AD-4DEA-9C8E-51F4D5F6A5AC}"/>
              </a:ext>
            </a:extLst>
          </p:cNvPr>
          <p:cNvSpPr/>
          <p:nvPr/>
        </p:nvSpPr>
        <p:spPr>
          <a:xfrm>
            <a:off x="6501383" y="2133529"/>
            <a:ext cx="5057795" cy="1015663"/>
          </a:xfrm>
          <a:prstGeom prst="rect">
            <a:avLst/>
          </a:prstGeom>
        </p:spPr>
        <p:txBody>
          <a:bodyPr wrap="none">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方法：词法分析、符号执行、数据流分析等</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适用于</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：源代码检测 、可执行代码的</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检测</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不需要运行程序</a:t>
            </a:r>
            <a:endParaRPr lang="zh-CN" altLang="en-US" sz="2000" dirty="0">
              <a:solidFill>
                <a:srgbClr val="FF0000"/>
              </a:solidFill>
            </a:endParaRPr>
          </a:p>
        </p:txBody>
      </p:sp>
      <p:sp>
        <p:nvSpPr>
          <p:cNvPr id="11" name="矩形 10">
            <a:extLst>
              <a:ext uri="{FF2B5EF4-FFF2-40B4-BE49-F238E27FC236}">
                <a16:creationId xmlns:a16="http://schemas.microsoft.com/office/drawing/2014/main" xmlns="" id="{57CF5F6A-FE84-4EC6-8B7E-F6D2249CEE8A}"/>
              </a:ext>
            </a:extLst>
          </p:cNvPr>
          <p:cNvSpPr/>
          <p:nvPr/>
        </p:nvSpPr>
        <p:spPr>
          <a:xfrm>
            <a:off x="6501383" y="4466732"/>
            <a:ext cx="5570756" cy="707886"/>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方法：模糊测试、智能模糊测试、动态污点</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跟踪</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需要运行程序</a:t>
            </a:r>
            <a:endPar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617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animBg="1"/>
      <p:bldP spid="4"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956767" y="1049997"/>
            <a:ext cx="10657184"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8</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可以知道栈大小为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，因此，函数的局部变量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var_8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的大小最大就是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。这样的话，可以得到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sub_401000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函数的代码结构大致如下：</a:t>
            </a:r>
          </a:p>
        </p:txBody>
      </p:sp>
      <p:grpSp>
        <p:nvGrpSpPr>
          <p:cNvPr id="18" name="组合 17">
            <a:extLst>
              <a:ext uri="{FF2B5EF4-FFF2-40B4-BE49-F238E27FC236}">
                <a16:creationId xmlns:a16="http://schemas.microsoft.com/office/drawing/2014/main" xmlns="" id="{E02B3C28-1713-4050-8AE0-9E36A505ACFE}"/>
              </a:ext>
            </a:extLst>
          </p:cNvPr>
          <p:cNvGrpSpPr/>
          <p:nvPr/>
        </p:nvGrpSpPr>
        <p:grpSpPr>
          <a:xfrm>
            <a:off x="3711073" y="2416164"/>
            <a:ext cx="5436604" cy="2198463"/>
            <a:chOff x="3189015" y="1672109"/>
            <a:chExt cx="4361571" cy="1584176"/>
          </a:xfrm>
          <a:effectLst>
            <a:outerShdw blurRad="50800" dist="38100" dir="2700000" algn="tl" rotWithShape="0">
              <a:prstClr val="black">
                <a:alpha val="20000"/>
              </a:prstClr>
            </a:outerShdw>
          </a:effectLst>
        </p:grpSpPr>
        <p:sp>
          <p:nvSpPr>
            <p:cNvPr id="19" name="íṡľíḍè-Rectangle 17">
              <a:extLst>
                <a:ext uri="{FF2B5EF4-FFF2-40B4-BE49-F238E27FC236}">
                  <a16:creationId xmlns:a16="http://schemas.microsoft.com/office/drawing/2014/main" xmlns="" id="{EDC162D1-43DD-4C72-A40F-F07A41EA01B3}"/>
                </a:ext>
              </a:extLst>
            </p:cNvPr>
            <p:cNvSpPr/>
            <p:nvPr/>
          </p:nvSpPr>
          <p:spPr>
            <a:xfrm>
              <a:off x="3189015" y="1672109"/>
              <a:ext cx="4361571"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xmlns="" id="{CC8FD6D9-9819-406E-B264-0C9A5536D69F}"/>
                </a:ext>
              </a:extLst>
            </p:cNvPr>
            <p:cNvSpPr txBox="1"/>
            <p:nvPr/>
          </p:nvSpPr>
          <p:spPr>
            <a:xfrm>
              <a:off x="3993656" y="1748227"/>
              <a:ext cx="2752290" cy="1431940"/>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Sub_401000(arg_0)</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Char var_8[8];</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(var_8, arg_0);</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21" name="文本框 20">
            <a:extLst>
              <a:ext uri="{FF2B5EF4-FFF2-40B4-BE49-F238E27FC236}">
                <a16:creationId xmlns:a16="http://schemas.microsoft.com/office/drawing/2014/main" xmlns="" id="{CF633937-0691-4C9C-852C-323857403EE1}"/>
              </a:ext>
            </a:extLst>
          </p:cNvPr>
          <p:cNvSpPr txBox="1"/>
          <p:nvPr/>
        </p:nvSpPr>
        <p:spPr>
          <a:xfrm>
            <a:off x="1100783" y="5128493"/>
            <a:ext cx="10657184" cy="1564547"/>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如果输入的字符串的长度大于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，就可能发生溢出了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需要验证。</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为什么是</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，二不是源代码里的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7693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380056" y="452690"/>
            <a:ext cx="10873207" cy="2237745"/>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对话框，运行示例程序，如果不给任何参数的话，会提示：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usage: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findoverflow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XXXXX</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如果输入参数，比如：</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findoverflow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ssssssssss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。却可以运行成功。</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这是为什么呢？回顾逆向的反汇编代码，可以知道：</a:t>
            </a:r>
          </a:p>
        </p:txBody>
      </p:sp>
      <p:pic>
        <p:nvPicPr>
          <p:cNvPr id="4" name="图片 3">
            <a:extLst>
              <a:ext uri="{FF2B5EF4-FFF2-40B4-BE49-F238E27FC236}">
                <a16:creationId xmlns:a16="http://schemas.microsoft.com/office/drawing/2014/main" xmlns="" id="{7B7E7CA7-B31D-43F7-A528-96A8A0B57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39" y="2841902"/>
            <a:ext cx="10423642" cy="4017446"/>
          </a:xfrm>
          <a:prstGeom prst="rect">
            <a:avLst/>
          </a:prstGeom>
        </p:spPr>
      </p:pic>
    </p:spTree>
    <p:extLst>
      <p:ext uri="{BB962C8B-B14F-4D97-AF65-F5344CB8AC3E}">
        <p14:creationId xmlns:p14="http://schemas.microsoft.com/office/powerpoint/2010/main" val="195015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549886" y="1124355"/>
            <a:ext cx="11902993"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由于程序需要先判断是否包含子串</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，因此，需要构造的输入需要满足这个条件。</a:t>
            </a:r>
          </a:p>
          <a:p>
            <a:pPr algn="just"/>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17">
            <a:extLst>
              <a:ext uri="{FF2B5EF4-FFF2-40B4-BE49-F238E27FC236}">
                <a16:creationId xmlns:a16="http://schemas.microsoft.com/office/drawing/2014/main" xmlns="" id="{E02B3C28-1713-4050-8AE0-9E36A505ACFE}"/>
              </a:ext>
            </a:extLst>
          </p:cNvPr>
          <p:cNvGrpSpPr/>
          <p:nvPr/>
        </p:nvGrpSpPr>
        <p:grpSpPr>
          <a:xfrm>
            <a:off x="1100783" y="1942325"/>
            <a:ext cx="10801200" cy="1673999"/>
            <a:chOff x="3189015" y="1672109"/>
            <a:chExt cx="4361571" cy="1011379"/>
          </a:xfrm>
          <a:effectLst>
            <a:outerShdw blurRad="50800" dist="38100" dir="2700000" algn="tl" rotWithShape="0">
              <a:prstClr val="black">
                <a:alpha val="20000"/>
              </a:prstClr>
            </a:outerShdw>
          </a:effectLst>
        </p:grpSpPr>
        <p:sp>
          <p:nvSpPr>
            <p:cNvPr id="19" name="íṡľíḍè-Rectangle 17">
              <a:extLst>
                <a:ext uri="{FF2B5EF4-FFF2-40B4-BE49-F238E27FC236}">
                  <a16:creationId xmlns:a16="http://schemas.microsoft.com/office/drawing/2014/main" xmlns="" id="{EDC162D1-43DD-4C72-A40F-F07A41EA01B3}"/>
                </a:ext>
              </a:extLst>
            </p:cNvPr>
            <p:cNvSpPr/>
            <p:nvPr/>
          </p:nvSpPr>
          <p:spPr>
            <a:xfrm>
              <a:off x="3189015" y="1672109"/>
              <a:ext cx="4361571" cy="101137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xmlns="" id="{CC8FD6D9-9819-406E-B264-0C9A5536D69F}"/>
                </a:ext>
              </a:extLst>
            </p:cNvPr>
            <p:cNvSpPr txBox="1"/>
            <p:nvPr/>
          </p:nvSpPr>
          <p:spPr>
            <a:xfrm>
              <a:off x="3392555" y="1842789"/>
              <a:ext cx="3925414" cy="685649"/>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pPr>
              <a:r>
                <a:rPr lang="zh-CN" altLang="en-US"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400" b="1"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findoverflow</a:t>
              </a: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overflow</a:t>
              </a:r>
              <a:r>
                <a:rPr lang="zh-CN" altLang="en-US"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，此时出现缓冲区溢出的弹出窗口了。</a:t>
              </a:r>
            </a:p>
            <a:p>
              <a:pPr fontAlgn="auto">
                <a:lnSpc>
                  <a:spcPct val="150000"/>
                </a:lnSpc>
                <a:spcBef>
                  <a:spcPts val="0"/>
                </a:spcBef>
                <a:spcAft>
                  <a:spcPts val="0"/>
                </a:spcAft>
              </a:pPr>
              <a:r>
                <a:rPr lang="zh-CN" altLang="en-US"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基于此溢出漏洞，就可以进行漏洞的利用了。</a:t>
              </a:r>
            </a:p>
          </p:txBody>
        </p:sp>
      </p:grpSp>
      <p:pic>
        <p:nvPicPr>
          <p:cNvPr id="3" name="图片 2">
            <a:extLst>
              <a:ext uri="{FF2B5EF4-FFF2-40B4-BE49-F238E27FC236}">
                <a16:creationId xmlns:a16="http://schemas.microsoft.com/office/drawing/2014/main" xmlns="" id="{2C852F0D-2812-4B2D-8535-A136CCD4A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127" y="3922170"/>
            <a:ext cx="4464496" cy="2700090"/>
          </a:xfrm>
          <a:prstGeom prst="rect">
            <a:avLst/>
          </a:prstGeom>
        </p:spPr>
      </p:pic>
    </p:spTree>
    <p:extLst>
      <p:ext uri="{BB962C8B-B14F-4D97-AF65-F5344CB8AC3E}">
        <p14:creationId xmlns:p14="http://schemas.microsoft.com/office/powerpoint/2010/main" val="144348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028775" y="1499481"/>
            <a:ext cx="10657184" cy="956175"/>
          </a:xfrm>
          <a:prstGeom prst="rect">
            <a:avLst/>
          </a:prstGeom>
          <a:noFill/>
        </p:spPr>
        <p:txBody>
          <a:bodyPr wrap="square" lIns="86376" tIns="43188" rIns="86376" bIns="43188" rtlCol="0">
            <a:spAutoFit/>
          </a:bodyPr>
          <a:lstStyle/>
          <a:p>
            <a:pPr lvl="0" fontAlgn="auto">
              <a:lnSpc>
                <a:spcPct val="150000"/>
              </a:lnSpc>
              <a:spcBef>
                <a:spcPts val="0"/>
              </a:spcBef>
              <a:spcAft>
                <a:spcPts val="0"/>
              </a:spcAft>
              <a:defRPr/>
            </a:pPr>
            <a:r>
              <a:rPr lang="en-US" altLang="zh-CN" sz="2000" dirty="0" err="1">
                <a:solidFill>
                  <a:prstClr val="black"/>
                </a:solidFill>
                <a:latin typeface="微软雅黑" pitchFamily="34" charset="-122"/>
                <a:ea typeface="微软雅黑" pitchFamily="34" charset="-122"/>
              </a:rPr>
              <a:t>Bugscam</a:t>
            </a:r>
            <a:r>
              <a:rPr lang="zh-CN" altLang="en-US" sz="2000" dirty="0">
                <a:solidFill>
                  <a:prstClr val="black"/>
                </a:solidFill>
                <a:latin typeface="微软雅黑" pitchFamily="34" charset="-122"/>
                <a:ea typeface="微软雅黑" pitchFamily="34" charset="-122"/>
              </a:rPr>
              <a:t>是一个</a:t>
            </a:r>
            <a:r>
              <a:rPr lang="en-US" altLang="zh-CN" sz="2000" dirty="0">
                <a:solidFill>
                  <a:prstClr val="black"/>
                </a:solidFill>
                <a:latin typeface="微软雅黑" pitchFamily="34" charset="-122"/>
                <a:ea typeface="微软雅黑" pitchFamily="34" charset="-122"/>
              </a:rPr>
              <a:t>IDA</a:t>
            </a:r>
            <a:r>
              <a:rPr lang="zh-CN" altLang="en-US" sz="2000" dirty="0">
                <a:solidFill>
                  <a:prstClr val="black"/>
                </a:solidFill>
                <a:latin typeface="微软雅黑" pitchFamily="34" charset="-122"/>
                <a:ea typeface="微软雅黑" pitchFamily="34" charset="-122"/>
              </a:rPr>
              <a:t>工具的</a:t>
            </a:r>
            <a:r>
              <a:rPr lang="en-US" altLang="zh-CN" sz="2000" dirty="0" err="1">
                <a:solidFill>
                  <a:prstClr val="black"/>
                </a:solidFill>
                <a:latin typeface="微软雅黑" pitchFamily="34" charset="-122"/>
                <a:ea typeface="微软雅黑" pitchFamily="34" charset="-122"/>
              </a:rPr>
              <a:t>idc</a:t>
            </a:r>
            <a:r>
              <a:rPr lang="zh-CN" altLang="en-US" sz="2000" dirty="0">
                <a:solidFill>
                  <a:prstClr val="black"/>
                </a:solidFill>
                <a:latin typeface="微软雅黑" pitchFamily="34" charset="-122"/>
                <a:ea typeface="微软雅黑" pitchFamily="34" charset="-122"/>
              </a:rPr>
              <a:t>脚本的轻量级的漏洞分析工具，通过检测栈溢出漏洞的诸如</a:t>
            </a:r>
            <a:r>
              <a:rPr lang="en-US" altLang="zh-CN" sz="2000" dirty="0" err="1">
                <a:solidFill>
                  <a:prstClr val="black"/>
                </a:solidFill>
                <a:latin typeface="微软雅黑" pitchFamily="34" charset="-122"/>
                <a:ea typeface="微软雅黑" pitchFamily="34" charset="-122"/>
              </a:rPr>
              <a:t>strcpy,sprintf</a:t>
            </a:r>
            <a:r>
              <a:rPr lang="zh-CN" altLang="en-US" sz="2000" dirty="0">
                <a:solidFill>
                  <a:prstClr val="black"/>
                </a:solidFill>
                <a:latin typeface="微软雅黑" pitchFamily="34" charset="-122"/>
                <a:ea typeface="微软雅黑" pitchFamily="34" charset="-122"/>
              </a:rPr>
              <a:t>危险函数的位置，然后根据这些函数的参数，确定是否有缓冲区漏洞。</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072923" y="837929"/>
              <a:ext cx="4712907"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Bugscam</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脚本来替代手工过程完成漏洞挖掘 </a:t>
              </a:r>
            </a:p>
          </p:txBody>
        </p:sp>
      </p:grpSp>
      <p:graphicFrame>
        <p:nvGraphicFramePr>
          <p:cNvPr id="7" name="表格 6">
            <a:extLst>
              <a:ext uri="{FF2B5EF4-FFF2-40B4-BE49-F238E27FC236}">
                <a16:creationId xmlns:a16="http://schemas.microsoft.com/office/drawing/2014/main" xmlns="" id="{8865FD20-1C2A-42F5-9E44-5AC224A6D59B}"/>
              </a:ext>
            </a:extLst>
          </p:cNvPr>
          <p:cNvGraphicFramePr>
            <a:graphicFrameLocks noGrp="1"/>
          </p:cNvGraphicFramePr>
          <p:nvPr>
            <p:extLst>
              <p:ext uri="{D42A27DB-BD31-4B8C-83A1-F6EECF244321}">
                <p14:modId xmlns:p14="http://schemas.microsoft.com/office/powerpoint/2010/main" val="2936551783"/>
              </p:ext>
            </p:extLst>
          </p:nvPr>
        </p:nvGraphicFramePr>
        <p:xfrm>
          <a:off x="4557167" y="2560305"/>
          <a:ext cx="6357982" cy="4457700"/>
        </p:xfrm>
        <a:graphic>
          <a:graphicData uri="http://schemas.openxmlformats.org/drawingml/2006/table">
            <a:tbl>
              <a:tblPr/>
              <a:tblGrid>
                <a:gridCol w="6357982">
                  <a:extLst>
                    <a:ext uri="{9D8B030D-6E8A-4147-A177-3AD203B41FA5}">
                      <a16:colId xmlns:a16="http://schemas.microsoft.com/office/drawing/2014/main" xmlns="" val="20000"/>
                    </a:ext>
                  </a:extLst>
                </a:gridCol>
              </a:tblGrid>
              <a:tr h="0">
                <a:tc>
                  <a:txBody>
                    <a:bodyPr/>
                    <a:lstStyle/>
                    <a:p>
                      <a:pPr algn="just">
                        <a:lnSpc>
                          <a:spcPct val="125000"/>
                        </a:lnSpc>
                        <a:spcAft>
                          <a:spcPts val="0"/>
                        </a:spcAft>
                      </a:pPr>
                      <a:r>
                        <a:rPr lang="en-US" sz="1800" kern="100" dirty="0">
                          <a:latin typeface="华文楷体"/>
                          <a:ea typeface="宋体"/>
                          <a:cs typeface="Times New Roman"/>
                        </a:rPr>
                        <a:t>#include &lt;</a:t>
                      </a:r>
                      <a:r>
                        <a:rPr lang="en-US" sz="1800" kern="100" dirty="0" err="1">
                          <a:latin typeface="华文楷体"/>
                          <a:ea typeface="宋体"/>
                          <a:cs typeface="Times New Roman"/>
                        </a:rPr>
                        <a:t>stdio.h</a:t>
                      </a:r>
                      <a:r>
                        <a:rPr lang="en-US" sz="1800" kern="100" dirty="0">
                          <a:latin typeface="华文楷体"/>
                          <a:ea typeface="宋体"/>
                          <a:cs typeface="Times New Roman"/>
                        </a:rPr>
                        <a:t>&gt;</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#include &lt;</a:t>
                      </a:r>
                      <a:r>
                        <a:rPr lang="en-US" sz="1800" kern="100" dirty="0" err="1">
                          <a:latin typeface="华文楷体"/>
                          <a:ea typeface="宋体"/>
                          <a:cs typeface="Times New Roman"/>
                        </a:rPr>
                        <a:t>windows.h</a:t>
                      </a:r>
                      <a:r>
                        <a:rPr lang="en-US" sz="1800" kern="100" dirty="0">
                          <a:latin typeface="华文楷体"/>
                          <a:ea typeface="宋体"/>
                          <a:cs typeface="Times New Roman"/>
                        </a:rPr>
                        <a:t>&gt;</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void </a:t>
                      </a:r>
                      <a:r>
                        <a:rPr lang="en-US" sz="1800" kern="100" dirty="0" err="1">
                          <a:latin typeface="华文楷体"/>
                          <a:ea typeface="宋体"/>
                          <a:cs typeface="Times New Roman"/>
                        </a:rPr>
                        <a:t>vul</a:t>
                      </a:r>
                      <a:r>
                        <a:rPr lang="en-US" sz="1800" kern="100" dirty="0">
                          <a:latin typeface="华文楷体"/>
                          <a:ea typeface="宋体"/>
                          <a:cs typeface="Times New Roman"/>
                        </a:rPr>
                        <a:t>(char*bu1){</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	char a[200];</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	</a:t>
                      </a:r>
                      <a:r>
                        <a:rPr lang="en-US" sz="1800" kern="100" dirty="0" err="1">
                          <a:latin typeface="华文楷体"/>
                          <a:ea typeface="宋体"/>
                          <a:cs typeface="Times New Roman"/>
                        </a:rPr>
                        <a:t>lstrcpy</a:t>
                      </a:r>
                      <a:r>
                        <a:rPr lang="en-US" sz="1800" kern="100" dirty="0">
                          <a:latin typeface="华文楷体"/>
                          <a:ea typeface="宋体"/>
                          <a:cs typeface="Times New Roman"/>
                        </a:rPr>
                        <a:t>(a,bu1);</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                 </a:t>
                      </a:r>
                      <a:r>
                        <a:rPr lang="en-US" sz="1800" kern="100" dirty="0" err="1">
                          <a:latin typeface="华文楷体"/>
                          <a:ea typeface="宋体"/>
                          <a:cs typeface="Times New Roman"/>
                        </a:rPr>
                        <a:t>printf</a:t>
                      </a:r>
                      <a:r>
                        <a:rPr lang="en-US" sz="1800" kern="100" dirty="0">
                          <a:latin typeface="华文楷体"/>
                          <a:ea typeface="宋体"/>
                          <a:cs typeface="Times New Roman"/>
                        </a:rPr>
                        <a:t>("%</a:t>
                      </a:r>
                      <a:r>
                        <a:rPr lang="en-US" sz="1800" kern="100" dirty="0" err="1">
                          <a:latin typeface="华文楷体"/>
                          <a:ea typeface="宋体"/>
                          <a:cs typeface="Times New Roman"/>
                        </a:rPr>
                        <a:t>s",a</a:t>
                      </a:r>
                      <a:r>
                        <a:rPr lang="en-US" sz="1800" kern="100" dirty="0">
                          <a:latin typeface="华文楷体"/>
                          <a:ea typeface="宋体"/>
                          <a:cs typeface="Times New Roman"/>
                        </a:rPr>
                        <a:t>);</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	return;</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void main(){</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	char b[1024];</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	</a:t>
                      </a:r>
                      <a:r>
                        <a:rPr lang="en-US" sz="1800" kern="100" dirty="0" err="1">
                          <a:latin typeface="华文楷体"/>
                          <a:ea typeface="宋体"/>
                          <a:cs typeface="Times New Roman"/>
                        </a:rPr>
                        <a:t>memset</a:t>
                      </a:r>
                      <a:r>
                        <a:rPr lang="en-US" sz="1800" kern="100" dirty="0">
                          <a:latin typeface="华文楷体"/>
                          <a:ea typeface="宋体"/>
                          <a:cs typeface="Times New Roman"/>
                        </a:rPr>
                        <a:t>(</a:t>
                      </a:r>
                      <a:r>
                        <a:rPr lang="en-US" sz="1800" kern="100" dirty="0" err="1">
                          <a:latin typeface="华文楷体"/>
                          <a:ea typeface="宋体"/>
                          <a:cs typeface="Times New Roman"/>
                        </a:rPr>
                        <a:t>b,'l',sizeof</a:t>
                      </a:r>
                      <a:r>
                        <a:rPr lang="en-US" sz="1800" kern="100" dirty="0">
                          <a:latin typeface="华文楷体"/>
                          <a:ea typeface="宋体"/>
                          <a:cs typeface="Times New Roman"/>
                        </a:rPr>
                        <a:t>(b));</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	</a:t>
                      </a:r>
                      <a:r>
                        <a:rPr lang="en-US" sz="1800" kern="100" dirty="0" err="1">
                          <a:latin typeface="华文楷体"/>
                          <a:ea typeface="宋体"/>
                          <a:cs typeface="Times New Roman"/>
                        </a:rPr>
                        <a:t>vul</a:t>
                      </a:r>
                      <a:r>
                        <a:rPr lang="en-US" sz="1800" kern="100" dirty="0">
                          <a:latin typeface="华文楷体"/>
                          <a:ea typeface="宋体"/>
                          <a:cs typeface="Times New Roman"/>
                        </a:rPr>
                        <a:t>(b);</a:t>
                      </a:r>
                      <a:endParaRPr lang="zh-CN" sz="1800" kern="100" dirty="0">
                        <a:latin typeface="Times New Roman"/>
                        <a:ea typeface="宋体"/>
                        <a:cs typeface="Times New Roman"/>
                      </a:endParaRPr>
                    </a:p>
                    <a:p>
                      <a:pPr algn="just">
                        <a:lnSpc>
                          <a:spcPct val="125000"/>
                        </a:lnSpc>
                        <a:spcAft>
                          <a:spcPts val="0"/>
                        </a:spcAft>
                      </a:pPr>
                      <a:r>
                        <a:rPr lang="en-US" sz="1800" kern="100" dirty="0">
                          <a:latin typeface="华文楷体"/>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03202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920763" y="1528093"/>
            <a:ext cx="11161240" cy="4649494"/>
          </a:xfrm>
          <a:prstGeom prst="rect">
            <a:avLst/>
          </a:prstGeom>
          <a:noFill/>
        </p:spPr>
        <p:txBody>
          <a:bodyPr wrap="square" lIns="86376" tIns="43188" rIns="86376" bIns="43188" rtlCol="0">
            <a:spAutoFit/>
          </a:bodyPr>
          <a:lstStyle/>
          <a:p>
            <a:pPr lvl="0" fontAlgn="auto">
              <a:lnSpc>
                <a:spcPct val="150000"/>
              </a:lnSpc>
              <a:spcBef>
                <a:spcPts val="0"/>
              </a:spcBef>
              <a:spcAft>
                <a:spcPts val="0"/>
              </a:spcAft>
              <a:defRPr/>
            </a:pPr>
            <a:r>
              <a:rPr lang="en-US" altLang="zh-CN" sz="2000" dirty="0" err="1">
                <a:solidFill>
                  <a:prstClr val="black"/>
                </a:solidFill>
                <a:latin typeface="微软雅黑" pitchFamily="34" charset="-122"/>
                <a:ea typeface="微软雅黑" pitchFamily="34" charset="-122"/>
              </a:rPr>
              <a:t>Bugscam</a:t>
            </a:r>
            <a:r>
              <a:rPr lang="zh-CN" altLang="en-US" sz="2000" dirty="0">
                <a:solidFill>
                  <a:prstClr val="black"/>
                </a:solidFill>
                <a:latin typeface="微软雅黑" pitchFamily="34" charset="-122"/>
                <a:ea typeface="微软雅黑" pitchFamily="34" charset="-122"/>
              </a:rPr>
              <a:t>是一个十年前写的对于</a:t>
            </a:r>
            <a:r>
              <a:rPr lang="en-US" altLang="zh-CN" sz="2000" dirty="0" err="1">
                <a:solidFill>
                  <a:prstClr val="black"/>
                </a:solidFill>
                <a:latin typeface="微软雅黑" pitchFamily="34" charset="-122"/>
                <a:ea typeface="微软雅黑" pitchFamily="34" charset="-122"/>
              </a:rPr>
              <a:t>strcpy</a:t>
            </a:r>
            <a:r>
              <a:rPr lang="zh-CN" altLang="en-US" sz="2000" dirty="0">
                <a:solidFill>
                  <a:prstClr val="black"/>
                </a:solidFill>
                <a:latin typeface="微软雅黑" pitchFamily="34" charset="-122"/>
                <a:ea typeface="微软雅黑" pitchFamily="34" charset="-122"/>
              </a:rPr>
              <a:t>等函数的自动化漏洞检测脚本，是一个压缩文件，在看雪安全论坛仍然可以下载，网址为：</a:t>
            </a:r>
            <a:r>
              <a:rPr lang="en-US" altLang="zh-CN" sz="2000" dirty="0">
                <a:solidFill>
                  <a:prstClr val="black"/>
                </a:solidFill>
                <a:latin typeface="微软雅黑" pitchFamily="34" charset="-122"/>
                <a:ea typeface="微软雅黑" pitchFamily="34" charset="-122"/>
              </a:rPr>
              <a:t>http://bbs.pediy.com/showthread.php?p=1221608</a:t>
            </a:r>
            <a:r>
              <a:rPr lang="zh-CN" altLang="en-US" sz="2000" dirty="0">
                <a:solidFill>
                  <a:prstClr val="black"/>
                </a:solidFill>
                <a:latin typeface="微软雅黑" pitchFamily="34" charset="-122"/>
                <a:ea typeface="微软雅黑" pitchFamily="34" charset="-122"/>
              </a:rPr>
              <a:t>。不过该脚本在实践中并不能直接使用，主要是</a:t>
            </a:r>
            <a:r>
              <a:rPr lang="en-US" altLang="zh-CN" sz="2000" dirty="0">
                <a:solidFill>
                  <a:prstClr val="black"/>
                </a:solidFill>
                <a:latin typeface="微软雅黑" pitchFamily="34" charset="-122"/>
                <a:ea typeface="微软雅黑" pitchFamily="34" charset="-122"/>
              </a:rPr>
              <a:t>include</a:t>
            </a:r>
            <a:r>
              <a:rPr lang="zh-CN" altLang="en-US" sz="2000" dirty="0">
                <a:solidFill>
                  <a:prstClr val="black"/>
                </a:solidFill>
                <a:latin typeface="微软雅黑" pitchFamily="34" charset="-122"/>
                <a:ea typeface="微软雅黑" pitchFamily="34" charset="-122"/>
              </a:rPr>
              <a:t>文件的路径存在一定不匹配性，问题的解决办法与</a:t>
            </a:r>
            <a:r>
              <a:rPr lang="en-US" altLang="zh-CN" sz="2000" dirty="0">
                <a:solidFill>
                  <a:prstClr val="black"/>
                </a:solidFill>
                <a:latin typeface="微软雅黑" pitchFamily="34" charset="-122"/>
                <a:ea typeface="微软雅黑" pitchFamily="34" charset="-122"/>
              </a:rPr>
              <a:t>C</a:t>
            </a:r>
            <a:r>
              <a:rPr lang="zh-CN" altLang="en-US" sz="2000" dirty="0">
                <a:solidFill>
                  <a:prstClr val="black"/>
                </a:solidFill>
                <a:latin typeface="微软雅黑" pitchFamily="34" charset="-122"/>
                <a:ea typeface="微软雅黑" pitchFamily="34" charset="-122"/>
              </a:rPr>
              <a:t>语言一致，可以自行更改。</a:t>
            </a:r>
          </a:p>
          <a:p>
            <a:pPr lvl="0" fontAlgn="auto">
              <a:lnSpc>
                <a:spcPct val="150000"/>
              </a:lnSpc>
              <a:spcBef>
                <a:spcPts val="0"/>
              </a:spcBef>
              <a:spcAft>
                <a:spcPts val="0"/>
              </a:spcAft>
              <a:defRPr/>
            </a:pPr>
            <a:r>
              <a:rPr lang="zh-CN" altLang="en-US" sz="2000" b="1" dirty="0">
                <a:solidFill>
                  <a:prstClr val="black"/>
                </a:solidFill>
                <a:latin typeface="微软雅黑" pitchFamily="34" charset="-122"/>
                <a:ea typeface="微软雅黑" pitchFamily="34" charset="-122"/>
              </a:rPr>
              <a:t>具体实验过程如下：</a:t>
            </a:r>
            <a:endParaRPr lang="en-US" altLang="zh-CN" sz="2000" b="1" dirty="0">
              <a:solidFill>
                <a:prstClr val="black"/>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sz="2000" dirty="0">
                <a:solidFill>
                  <a:prstClr val="black"/>
                </a:solidFill>
                <a:latin typeface="微软雅黑" pitchFamily="34" charset="-122"/>
                <a:ea typeface="微软雅黑" pitchFamily="34" charset="-122"/>
              </a:rPr>
              <a:t>1</a:t>
            </a:r>
            <a:r>
              <a:rPr lang="zh-CN" altLang="en-US" sz="2000" dirty="0">
                <a:solidFill>
                  <a:prstClr val="black"/>
                </a:solidFill>
                <a:latin typeface="微软雅黑" pitchFamily="34" charset="-122"/>
                <a:ea typeface="微软雅黑" pitchFamily="34" charset="-122"/>
              </a:rPr>
              <a:t>、将</a:t>
            </a:r>
            <a:r>
              <a:rPr lang="en-US" altLang="zh-CN" sz="2000" dirty="0" err="1">
                <a:solidFill>
                  <a:prstClr val="black"/>
                </a:solidFill>
                <a:latin typeface="微软雅黑" pitchFamily="34" charset="-122"/>
                <a:ea typeface="微软雅黑" pitchFamily="34" charset="-122"/>
              </a:rPr>
              <a:t>Bugscam</a:t>
            </a:r>
            <a:r>
              <a:rPr lang="zh-CN" altLang="en-US" sz="2000" dirty="0">
                <a:solidFill>
                  <a:prstClr val="black"/>
                </a:solidFill>
                <a:latin typeface="微软雅黑" pitchFamily="34" charset="-122"/>
                <a:ea typeface="微软雅黑" pitchFamily="34" charset="-122"/>
              </a:rPr>
              <a:t>文件解压放到任意地方，然后修改</a:t>
            </a:r>
            <a:r>
              <a:rPr lang="en-US" altLang="zh-CN" sz="2000" dirty="0" err="1">
                <a:solidFill>
                  <a:prstClr val="black"/>
                </a:solidFill>
                <a:latin typeface="微软雅黑" pitchFamily="34" charset="-122"/>
                <a:ea typeface="微软雅黑" pitchFamily="34" charset="-122"/>
              </a:rPr>
              <a:t>globalvar.idc</a:t>
            </a:r>
            <a:r>
              <a:rPr lang="zh-CN" altLang="en-US" sz="2000" dirty="0">
                <a:solidFill>
                  <a:prstClr val="black"/>
                </a:solidFill>
                <a:latin typeface="微软雅黑" pitchFamily="34" charset="-122"/>
                <a:ea typeface="微软雅黑" pitchFamily="34" charset="-122"/>
              </a:rPr>
              <a:t>文件中头行的</a:t>
            </a:r>
            <a:r>
              <a:rPr lang="en-US" altLang="zh-CN" sz="2000" dirty="0" err="1">
                <a:solidFill>
                  <a:prstClr val="black"/>
                </a:solidFill>
                <a:latin typeface="微软雅黑" pitchFamily="34" charset="-122"/>
                <a:ea typeface="微软雅黑" pitchFamily="34" charset="-122"/>
              </a:rPr>
              <a:t>bugscam_dir</a:t>
            </a:r>
            <a:r>
              <a:rPr lang="zh-CN" altLang="en-US" sz="2000" dirty="0">
                <a:solidFill>
                  <a:prstClr val="black"/>
                </a:solidFill>
                <a:latin typeface="微软雅黑" pitchFamily="34" charset="-122"/>
                <a:ea typeface="微软雅黑" pitchFamily="34" charset="-122"/>
              </a:rPr>
              <a:t>为你的</a:t>
            </a:r>
            <a:r>
              <a:rPr lang="en-US" altLang="zh-CN" sz="2000" dirty="0" err="1">
                <a:solidFill>
                  <a:prstClr val="black"/>
                </a:solidFill>
                <a:latin typeface="微软雅黑" pitchFamily="34" charset="-122"/>
                <a:ea typeface="微软雅黑" pitchFamily="34" charset="-122"/>
              </a:rPr>
              <a:t>bugscam</a:t>
            </a:r>
            <a:r>
              <a:rPr lang="zh-CN" altLang="en-US" sz="2000" dirty="0">
                <a:solidFill>
                  <a:prstClr val="black"/>
                </a:solidFill>
                <a:latin typeface="微软雅黑" pitchFamily="34" charset="-122"/>
                <a:ea typeface="微软雅黑" pitchFamily="34" charset="-122"/>
              </a:rPr>
              <a:t>目录的全路径（路径不能含有中文）。在</a:t>
            </a:r>
            <a:r>
              <a:rPr lang="en-US" altLang="zh-CN" sz="2000" dirty="0" err="1">
                <a:solidFill>
                  <a:prstClr val="black"/>
                </a:solidFill>
                <a:latin typeface="微软雅黑" pitchFamily="34" charset="-122"/>
                <a:ea typeface="微软雅黑" pitchFamily="34" charset="-122"/>
              </a:rPr>
              <a:t>analysis_scripts</a:t>
            </a:r>
            <a:r>
              <a:rPr lang="zh-CN" altLang="en-US" sz="2000" dirty="0">
                <a:solidFill>
                  <a:prstClr val="black"/>
                </a:solidFill>
                <a:latin typeface="微软雅黑" pitchFamily="34" charset="-122"/>
                <a:ea typeface="微软雅黑" pitchFamily="34" charset="-122"/>
              </a:rPr>
              <a:t>路径下可以看到待检测的各个函数，将这些函数中的</a:t>
            </a:r>
            <a:r>
              <a:rPr lang="en-US" altLang="zh-CN" sz="2000" dirty="0">
                <a:solidFill>
                  <a:prstClr val="black"/>
                </a:solidFill>
                <a:latin typeface="微软雅黑" pitchFamily="34" charset="-122"/>
                <a:ea typeface="微软雅黑" pitchFamily="34" charset="-122"/>
              </a:rPr>
              <a:t>#include "</a:t>
            </a:r>
            <a:r>
              <a:rPr lang="en-US" altLang="zh-CN" sz="2000" dirty="0" err="1">
                <a:solidFill>
                  <a:prstClr val="black"/>
                </a:solidFill>
                <a:latin typeface="微软雅黑" pitchFamily="34" charset="-122"/>
                <a:ea typeface="微软雅黑" pitchFamily="34" charset="-122"/>
              </a:rPr>
              <a:t>idc</a:t>
            </a:r>
            <a:r>
              <a:rPr lang="en-US" altLang="zh-CN" sz="2000" dirty="0">
                <a:solidFill>
                  <a:prstClr val="black"/>
                </a:solidFill>
                <a:latin typeface="微软雅黑" pitchFamily="34" charset="-122"/>
                <a:ea typeface="微软雅黑" pitchFamily="34" charset="-122"/>
              </a:rPr>
              <a:t>/</a:t>
            </a:r>
            <a:r>
              <a:rPr lang="en-US" altLang="zh-CN" sz="2000" dirty="0" err="1">
                <a:solidFill>
                  <a:prstClr val="black"/>
                </a:solidFill>
                <a:latin typeface="微软雅黑" pitchFamily="34" charset="-122"/>
                <a:ea typeface="微软雅黑" pitchFamily="34" charset="-122"/>
              </a:rPr>
              <a:t>bugscam</a:t>
            </a:r>
            <a:r>
              <a:rPr lang="en-US" altLang="zh-CN" sz="2000" dirty="0">
                <a:solidFill>
                  <a:prstClr val="black"/>
                </a:solidFill>
                <a:latin typeface="微软雅黑" pitchFamily="34" charset="-122"/>
                <a:ea typeface="微软雅黑" pitchFamily="34" charset="-122"/>
              </a:rPr>
              <a:t>/</a:t>
            </a:r>
            <a:r>
              <a:rPr lang="en-US" altLang="zh-CN" sz="2000" dirty="0" err="1">
                <a:solidFill>
                  <a:prstClr val="black"/>
                </a:solidFill>
                <a:latin typeface="微软雅黑" pitchFamily="34" charset="-122"/>
                <a:ea typeface="微软雅黑" pitchFamily="34" charset="-122"/>
              </a:rPr>
              <a:t>libaudit.idc</a:t>
            </a:r>
            <a:r>
              <a:rPr lang="en-US" altLang="zh-CN" sz="2000" dirty="0">
                <a:solidFill>
                  <a:prstClr val="black"/>
                </a:solidFill>
                <a:latin typeface="微软雅黑" pitchFamily="34" charset="-122"/>
                <a:ea typeface="微软雅黑" pitchFamily="34" charset="-122"/>
              </a:rPr>
              <a:t>"</a:t>
            </a:r>
            <a:r>
              <a:rPr lang="zh-CN" altLang="en-US" sz="2000" dirty="0">
                <a:solidFill>
                  <a:prstClr val="black"/>
                </a:solidFill>
                <a:latin typeface="微软雅黑" pitchFamily="34" charset="-122"/>
                <a:ea typeface="微软雅黑" pitchFamily="34" charset="-122"/>
              </a:rPr>
              <a:t>修改为</a:t>
            </a:r>
            <a:r>
              <a:rPr lang="en-US" altLang="zh-CN" sz="2000" dirty="0">
                <a:solidFill>
                  <a:prstClr val="black"/>
                </a:solidFill>
                <a:latin typeface="微软雅黑" pitchFamily="34" charset="-122"/>
                <a:ea typeface="微软雅黑" pitchFamily="34" charset="-122"/>
              </a:rPr>
              <a:t>#include "../</a:t>
            </a:r>
            <a:r>
              <a:rPr lang="en-US" altLang="zh-CN" sz="2000" dirty="0" err="1">
                <a:solidFill>
                  <a:prstClr val="black"/>
                </a:solidFill>
                <a:latin typeface="微软雅黑" pitchFamily="34" charset="-122"/>
                <a:ea typeface="微软雅黑" pitchFamily="34" charset="-122"/>
              </a:rPr>
              <a:t>libaudit.idc</a:t>
            </a:r>
            <a:r>
              <a:rPr lang="en-US" altLang="zh-CN" sz="2000" dirty="0">
                <a:solidFill>
                  <a:prstClr val="black"/>
                </a:solidFill>
                <a:latin typeface="微软雅黑" pitchFamily="34" charset="-122"/>
                <a:ea typeface="微软雅黑" pitchFamily="34" charset="-122"/>
              </a:rPr>
              <a:t>"</a:t>
            </a:r>
            <a:r>
              <a:rPr lang="zh-CN" altLang="en-US" sz="2000" dirty="0">
                <a:solidFill>
                  <a:prstClr val="black"/>
                </a:solidFill>
                <a:latin typeface="微软雅黑" pitchFamily="34" charset="-122"/>
                <a:ea typeface="微软雅黑" pitchFamily="34" charset="-122"/>
              </a:rPr>
              <a:t>。在</a:t>
            </a:r>
            <a:r>
              <a:rPr lang="en-US" altLang="zh-CN" sz="2000" dirty="0" err="1">
                <a:solidFill>
                  <a:prstClr val="black"/>
                </a:solidFill>
                <a:latin typeface="微软雅黑" pitchFamily="34" charset="-122"/>
                <a:ea typeface="微软雅黑" pitchFamily="34" charset="-122"/>
              </a:rPr>
              <a:t>bugscam</a:t>
            </a:r>
            <a:r>
              <a:rPr lang="zh-CN" altLang="en-US" sz="2000" dirty="0">
                <a:solidFill>
                  <a:prstClr val="black"/>
                </a:solidFill>
                <a:latin typeface="微软雅黑" pitchFamily="34" charset="-122"/>
                <a:ea typeface="微软雅黑" pitchFamily="34" charset="-122"/>
              </a:rPr>
              <a:t>路径下可以看到</a:t>
            </a:r>
            <a:r>
              <a:rPr lang="en-US" altLang="zh-CN" sz="2000" dirty="0" err="1">
                <a:solidFill>
                  <a:prstClr val="black"/>
                </a:solidFill>
                <a:latin typeface="微软雅黑" pitchFamily="34" charset="-122"/>
                <a:ea typeface="微软雅黑" pitchFamily="34" charset="-122"/>
              </a:rPr>
              <a:t>libaudit.idc</a:t>
            </a:r>
            <a:r>
              <a:rPr lang="zh-CN" altLang="en-US" sz="2000" dirty="0">
                <a:solidFill>
                  <a:prstClr val="black"/>
                </a:solidFill>
                <a:latin typeface="微软雅黑" pitchFamily="34" charset="-122"/>
                <a:ea typeface="微软雅黑" pitchFamily="34" charset="-122"/>
              </a:rPr>
              <a:t>文件，将其中的</a:t>
            </a:r>
            <a:r>
              <a:rPr lang="en-US" altLang="zh-CN" sz="2000" dirty="0">
                <a:solidFill>
                  <a:prstClr val="black"/>
                </a:solidFill>
                <a:latin typeface="微软雅黑" pitchFamily="34" charset="-122"/>
                <a:ea typeface="微软雅黑" pitchFamily="34" charset="-122"/>
              </a:rPr>
              <a:t>#include "</a:t>
            </a:r>
            <a:r>
              <a:rPr lang="en-US" altLang="zh-CN" sz="2000" dirty="0" err="1">
                <a:solidFill>
                  <a:prstClr val="black"/>
                </a:solidFill>
                <a:latin typeface="微软雅黑" pitchFamily="34" charset="-122"/>
                <a:ea typeface="微软雅黑" pitchFamily="34" charset="-122"/>
              </a:rPr>
              <a:t>bugscam</a:t>
            </a:r>
            <a:r>
              <a:rPr lang="en-US" altLang="zh-CN" sz="2000" dirty="0">
                <a:solidFill>
                  <a:prstClr val="black"/>
                </a:solidFill>
                <a:latin typeface="微软雅黑" pitchFamily="34" charset="-122"/>
                <a:ea typeface="微软雅黑" pitchFamily="34" charset="-122"/>
              </a:rPr>
              <a:t>/</a:t>
            </a:r>
            <a:r>
              <a:rPr lang="en-US" altLang="zh-CN" sz="2000" dirty="0" err="1">
                <a:solidFill>
                  <a:prstClr val="black"/>
                </a:solidFill>
                <a:latin typeface="微软雅黑" pitchFamily="34" charset="-122"/>
                <a:ea typeface="微软雅黑" pitchFamily="34" charset="-122"/>
              </a:rPr>
              <a:t>globalvar.idc</a:t>
            </a:r>
            <a:r>
              <a:rPr lang="en-US" altLang="zh-CN" sz="2000" dirty="0">
                <a:solidFill>
                  <a:prstClr val="black"/>
                </a:solidFill>
                <a:latin typeface="微软雅黑" pitchFamily="34" charset="-122"/>
                <a:ea typeface="微软雅黑" pitchFamily="34" charset="-122"/>
              </a:rPr>
              <a:t>"</a:t>
            </a:r>
            <a:r>
              <a:rPr lang="zh-CN" altLang="en-US" sz="2000" dirty="0">
                <a:solidFill>
                  <a:prstClr val="black"/>
                </a:solidFill>
                <a:latin typeface="微软雅黑" pitchFamily="34" charset="-122"/>
                <a:ea typeface="微软雅黑" pitchFamily="34" charset="-122"/>
              </a:rPr>
              <a:t>修改为</a:t>
            </a:r>
            <a:r>
              <a:rPr lang="en-US" altLang="zh-CN" sz="2000" dirty="0">
                <a:solidFill>
                  <a:prstClr val="black"/>
                </a:solidFill>
                <a:latin typeface="微软雅黑" pitchFamily="34" charset="-122"/>
                <a:ea typeface="微软雅黑" pitchFamily="34" charset="-122"/>
              </a:rPr>
              <a:t>#include "</a:t>
            </a:r>
            <a:r>
              <a:rPr lang="en-US" altLang="zh-CN" sz="2000" dirty="0" err="1">
                <a:solidFill>
                  <a:prstClr val="black"/>
                </a:solidFill>
                <a:latin typeface="微软雅黑" pitchFamily="34" charset="-122"/>
                <a:ea typeface="微软雅黑" pitchFamily="34" charset="-122"/>
              </a:rPr>
              <a:t>globalvar.idc</a:t>
            </a:r>
            <a:r>
              <a:rPr lang="en-US" altLang="zh-CN" sz="2000" dirty="0">
                <a:solidFill>
                  <a:prstClr val="black"/>
                </a:solidFill>
                <a:latin typeface="微软雅黑" pitchFamily="34" charset="-122"/>
                <a:ea typeface="微软雅黑" pitchFamily="34" charset="-122"/>
              </a:rPr>
              <a:t>"</a:t>
            </a:r>
            <a:r>
              <a:rPr lang="zh-CN" altLang="en-US" sz="2000" dirty="0">
                <a:solidFill>
                  <a:prstClr val="black"/>
                </a:solidFill>
                <a:latin typeface="微软雅黑" pitchFamily="34" charset="-122"/>
                <a:ea typeface="微软雅黑" pitchFamily="34" charset="-122"/>
              </a:rPr>
              <a:t>。</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072923" y="837929"/>
              <a:ext cx="4712907"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Bugscam</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脚本来替代手工过程完成漏洞挖掘 </a:t>
              </a:r>
            </a:p>
          </p:txBody>
        </p:sp>
      </p:grpSp>
    </p:spTree>
    <p:extLst>
      <p:ext uri="{BB962C8B-B14F-4D97-AF65-F5344CB8AC3E}">
        <p14:creationId xmlns:p14="http://schemas.microsoft.com/office/powerpoint/2010/main" val="63635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920763" y="1528093"/>
            <a:ext cx="11161240" cy="956175"/>
          </a:xfrm>
          <a:prstGeom prst="rect">
            <a:avLst/>
          </a:prstGeom>
          <a:noFill/>
        </p:spPr>
        <p:txBody>
          <a:bodyPr wrap="square" lIns="86376" tIns="43188" rIns="86376" bIns="43188" rtlCol="0">
            <a:spAutoFit/>
          </a:bodyPr>
          <a:lstStyle/>
          <a:p>
            <a:pPr lvl="0" fontAlgn="auto">
              <a:lnSpc>
                <a:spcPct val="150000"/>
              </a:lnSpc>
              <a:spcBef>
                <a:spcPts val="0"/>
              </a:spcBef>
              <a:spcAft>
                <a:spcPts val="0"/>
              </a:spcAft>
              <a:defRPr/>
            </a:pPr>
            <a:r>
              <a:rPr lang="en-US" altLang="zh-CN" sz="2000" dirty="0">
                <a:solidFill>
                  <a:prstClr val="black"/>
                </a:solidFill>
                <a:latin typeface="微软雅黑" pitchFamily="34" charset="-122"/>
                <a:ea typeface="微软雅黑" pitchFamily="34" charset="-122"/>
              </a:rPr>
              <a:t>2</a:t>
            </a:r>
            <a:r>
              <a:rPr lang="zh-CN" altLang="en-US" sz="2000" dirty="0">
                <a:solidFill>
                  <a:prstClr val="black"/>
                </a:solidFill>
                <a:latin typeface="微软雅黑" pitchFamily="34" charset="-122"/>
                <a:ea typeface="微软雅黑" pitchFamily="34" charset="-122"/>
              </a:rPr>
              <a:t>、启动</a:t>
            </a:r>
            <a:r>
              <a:rPr lang="en-US" altLang="zh-CN" sz="2000" dirty="0" err="1">
                <a:solidFill>
                  <a:prstClr val="black"/>
                </a:solidFill>
                <a:latin typeface="微软雅黑" pitchFamily="34" charset="-122"/>
                <a:ea typeface="微软雅黑" pitchFamily="34" charset="-122"/>
              </a:rPr>
              <a:t>ida</a:t>
            </a:r>
            <a:r>
              <a:rPr lang="zh-CN" altLang="en-US" sz="2000" dirty="0">
                <a:solidFill>
                  <a:prstClr val="black"/>
                </a:solidFill>
                <a:latin typeface="微软雅黑" pitchFamily="34" charset="-122"/>
                <a:ea typeface="微软雅黑" pitchFamily="34" charset="-122"/>
              </a:rPr>
              <a:t>，</a:t>
            </a:r>
            <a:r>
              <a:rPr lang="zh-CN" altLang="en-US" sz="2000" b="1" dirty="0">
                <a:solidFill>
                  <a:prstClr val="black"/>
                </a:solidFill>
                <a:latin typeface="微软雅黑" pitchFamily="34" charset="-122"/>
                <a:ea typeface="微软雅黑" pitchFamily="34" charset="-122"/>
              </a:rPr>
              <a:t>加载任意一个</a:t>
            </a:r>
            <a:r>
              <a:rPr lang="en-US" altLang="zh-CN" sz="2000" b="1" dirty="0">
                <a:solidFill>
                  <a:prstClr val="black"/>
                </a:solidFill>
                <a:latin typeface="微软雅黑" pitchFamily="34" charset="-122"/>
                <a:ea typeface="微软雅黑" pitchFamily="34" charset="-122"/>
              </a:rPr>
              <a:t>x86</a:t>
            </a:r>
            <a:r>
              <a:rPr lang="zh-CN" altLang="en-US" sz="2000" b="1" dirty="0">
                <a:solidFill>
                  <a:prstClr val="black"/>
                </a:solidFill>
                <a:latin typeface="微软雅黑" pitchFamily="34" charset="-122"/>
                <a:ea typeface="微软雅黑" pitchFamily="34" charset="-122"/>
              </a:rPr>
              <a:t>程序文件（本例为</a:t>
            </a:r>
            <a:r>
              <a:rPr lang="en-US" altLang="zh-CN" sz="2000" b="1" dirty="0">
                <a:solidFill>
                  <a:prstClr val="black"/>
                </a:solidFill>
                <a:latin typeface="微软雅黑" pitchFamily="34" charset="-122"/>
                <a:ea typeface="微软雅黑" pitchFamily="34" charset="-122"/>
              </a:rPr>
              <a:t>idc.exe</a:t>
            </a:r>
            <a:r>
              <a:rPr lang="zh-CN" altLang="en-US" sz="2000" b="1" dirty="0">
                <a:solidFill>
                  <a:prstClr val="black"/>
                </a:solidFill>
                <a:latin typeface="微软雅黑" pitchFamily="34" charset="-122"/>
                <a:ea typeface="微软雅黑" pitchFamily="34" charset="-122"/>
              </a:rPr>
              <a:t>），然后打开脚本文件</a:t>
            </a:r>
            <a:r>
              <a:rPr lang="en-US" altLang="zh-CN" sz="2000" b="1" dirty="0" err="1">
                <a:solidFill>
                  <a:prstClr val="black"/>
                </a:solidFill>
                <a:latin typeface="微软雅黑" pitchFamily="34" charset="-122"/>
                <a:ea typeface="微软雅黑" pitchFamily="34" charset="-122"/>
              </a:rPr>
              <a:t>run_analysis.idc</a:t>
            </a:r>
            <a:r>
              <a:rPr lang="zh-CN" altLang="en-US" sz="2000" dirty="0">
                <a:solidFill>
                  <a:prstClr val="black"/>
                </a:solidFill>
                <a:latin typeface="微软雅黑" pitchFamily="34" charset="-122"/>
                <a:ea typeface="微软雅黑" pitchFamily="34" charset="-122"/>
              </a:rPr>
              <a:t>，运行即可，等待分析完毕，最后的分析报告结果保存在</a:t>
            </a:r>
            <a:r>
              <a:rPr lang="en-US" altLang="zh-CN" sz="2000" dirty="0">
                <a:solidFill>
                  <a:prstClr val="black"/>
                </a:solidFill>
                <a:latin typeface="微软雅黑" pitchFamily="34" charset="-122"/>
                <a:ea typeface="微软雅黑" pitchFamily="34" charset="-122"/>
              </a:rPr>
              <a:t>reports</a:t>
            </a:r>
            <a:r>
              <a:rPr lang="zh-CN" altLang="en-US" sz="2000" dirty="0">
                <a:solidFill>
                  <a:prstClr val="black"/>
                </a:solidFill>
                <a:latin typeface="微软雅黑" pitchFamily="34" charset="-122"/>
                <a:ea typeface="微软雅黑" pitchFamily="34" charset="-122"/>
              </a:rPr>
              <a:t>目录中的</a:t>
            </a:r>
            <a:r>
              <a:rPr lang="en-US" altLang="zh-CN" sz="2000" dirty="0">
                <a:solidFill>
                  <a:prstClr val="black"/>
                </a:solidFill>
                <a:latin typeface="微软雅黑" pitchFamily="34" charset="-122"/>
                <a:ea typeface="微软雅黑" pitchFamily="34" charset="-122"/>
              </a:rPr>
              <a:t>html</a:t>
            </a:r>
            <a:r>
              <a:rPr lang="zh-CN" altLang="en-US" sz="2000" dirty="0">
                <a:solidFill>
                  <a:prstClr val="black"/>
                </a:solidFill>
                <a:latin typeface="微软雅黑" pitchFamily="34" charset="-122"/>
                <a:ea typeface="微软雅黑" pitchFamily="34" charset="-122"/>
              </a:rPr>
              <a:t>文件中。</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072923" y="837929"/>
              <a:ext cx="4712907"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Bugscam</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脚本来替代手工过程完成漏洞挖掘 </a:t>
              </a:r>
            </a:p>
          </p:txBody>
        </p:sp>
      </p:grpSp>
      <p:pic>
        <p:nvPicPr>
          <p:cNvPr id="6" name="Picture 1">
            <a:extLst>
              <a:ext uri="{FF2B5EF4-FFF2-40B4-BE49-F238E27FC236}">
                <a16:creationId xmlns:a16="http://schemas.microsoft.com/office/drawing/2014/main" xmlns="" id="{215258FD-D9C7-433C-A96F-8C1BE74C027E}"/>
              </a:ext>
            </a:extLst>
          </p:cNvPr>
          <p:cNvPicPr>
            <a:picLocks noChangeAspect="1" noChangeArrowheads="1"/>
          </p:cNvPicPr>
          <p:nvPr/>
        </p:nvPicPr>
        <p:blipFill>
          <a:blip r:embed="rId3"/>
          <a:srcRect/>
          <a:stretch>
            <a:fillRect/>
          </a:stretch>
        </p:blipFill>
        <p:spPr bwMode="auto">
          <a:xfrm>
            <a:off x="1676847" y="2674533"/>
            <a:ext cx="8239125" cy="2762250"/>
          </a:xfrm>
          <a:prstGeom prst="rect">
            <a:avLst/>
          </a:prstGeom>
          <a:noFill/>
          <a:ln w="9525">
            <a:noFill/>
            <a:miter lim="800000"/>
            <a:headEnd/>
            <a:tailEnd/>
          </a:ln>
          <a:effectLst/>
        </p:spPr>
      </p:pic>
      <p:sp>
        <p:nvSpPr>
          <p:cNvPr id="2" name="矩形 1">
            <a:extLst>
              <a:ext uri="{FF2B5EF4-FFF2-40B4-BE49-F238E27FC236}">
                <a16:creationId xmlns:a16="http://schemas.microsoft.com/office/drawing/2014/main" xmlns="" id="{3DB4EEA3-B6D2-4D00-95CB-EA1E49E2F45F}"/>
              </a:ext>
            </a:extLst>
          </p:cNvPr>
          <p:cNvSpPr/>
          <p:nvPr/>
        </p:nvSpPr>
        <p:spPr>
          <a:xfrm>
            <a:off x="1288891" y="5604285"/>
            <a:ext cx="10765196" cy="874407"/>
          </a:xfrm>
          <a:prstGeom prst="rect">
            <a:avLst/>
          </a:prstGeom>
        </p:spPr>
        <p:txBody>
          <a:bodyPr wrap="square">
            <a:spAutoFit/>
          </a:bodyPr>
          <a:lstStyle/>
          <a:p>
            <a:pPr fontAlgn="auto">
              <a:lnSpc>
                <a:spcPct val="150000"/>
              </a:lnSpc>
              <a:spcBef>
                <a:spcPts val="0"/>
              </a:spcBef>
              <a:spcAft>
                <a:spcPts val="0"/>
              </a:spcAft>
              <a:defRPr/>
            </a:pPr>
            <a:r>
              <a:rPr lang="zh-CN" altLang="en-US" dirty="0">
                <a:solidFill>
                  <a:prstClr val="black"/>
                </a:solidFill>
                <a:latin typeface="微软雅黑" pitchFamily="34" charset="-122"/>
                <a:ea typeface="微软雅黑" pitchFamily="34" charset="-122"/>
              </a:rPr>
              <a:t>其中，</a:t>
            </a:r>
            <a:r>
              <a:rPr lang="en-US" altLang="zh-CN" dirty="0">
                <a:solidFill>
                  <a:prstClr val="black"/>
                </a:solidFill>
                <a:latin typeface="微软雅黑" pitchFamily="34" charset="-122"/>
                <a:ea typeface="微软雅黑" pitchFamily="34" charset="-122"/>
              </a:rPr>
              <a:t>Severity</a:t>
            </a:r>
            <a:r>
              <a:rPr lang="zh-CN" altLang="en-US" dirty="0">
                <a:solidFill>
                  <a:prstClr val="black"/>
                </a:solidFill>
                <a:latin typeface="微软雅黑" pitchFamily="34" charset="-122"/>
                <a:ea typeface="微软雅黑" pitchFamily="34" charset="-122"/>
              </a:rPr>
              <a:t>是威胁等级，越高说明漏洞危险级别越高。本例的程序中，</a:t>
            </a:r>
            <a:r>
              <a:rPr lang="en-US" altLang="zh-CN" dirty="0" err="1">
                <a:solidFill>
                  <a:prstClr val="black"/>
                </a:solidFill>
                <a:latin typeface="微软雅黑" pitchFamily="34" charset="-122"/>
                <a:ea typeface="微软雅黑" pitchFamily="34" charset="-122"/>
              </a:rPr>
              <a:t>lstrcpyA</a:t>
            </a:r>
            <a:r>
              <a:rPr lang="zh-CN" altLang="en-US" dirty="0">
                <a:solidFill>
                  <a:prstClr val="black"/>
                </a:solidFill>
                <a:latin typeface="微软雅黑" pitchFamily="34" charset="-122"/>
                <a:ea typeface="微软雅黑" pitchFamily="34" charset="-122"/>
              </a:rPr>
              <a:t>函数存在溢出漏洞，地址</a:t>
            </a:r>
            <a:r>
              <a:rPr lang="en-US" altLang="zh-CN" dirty="0">
                <a:solidFill>
                  <a:prstClr val="black"/>
                </a:solidFill>
                <a:latin typeface="微软雅黑" pitchFamily="34" charset="-122"/>
                <a:ea typeface="微软雅黑" pitchFamily="34" charset="-122"/>
              </a:rPr>
              <a:t>401010</a:t>
            </a:r>
            <a:r>
              <a:rPr lang="zh-CN" altLang="en-US" dirty="0">
                <a:solidFill>
                  <a:prstClr val="black"/>
                </a:solidFill>
                <a:latin typeface="微软雅黑" pitchFamily="34" charset="-122"/>
                <a:ea typeface="微软雅黑" pitchFamily="34" charset="-122"/>
              </a:rPr>
              <a:t>处的代码可能将向目标</a:t>
            </a:r>
            <a:r>
              <a:rPr lang="en-US" altLang="zh-CN" dirty="0">
                <a:solidFill>
                  <a:prstClr val="black"/>
                </a:solidFill>
                <a:latin typeface="微软雅黑" pitchFamily="34" charset="-122"/>
                <a:ea typeface="微软雅黑" pitchFamily="34" charset="-122"/>
              </a:rPr>
              <a:t>203</a:t>
            </a:r>
            <a:r>
              <a:rPr lang="zh-CN" altLang="en-US" dirty="0">
                <a:solidFill>
                  <a:prstClr val="black"/>
                </a:solidFill>
                <a:latin typeface="微软雅黑" pitchFamily="34" charset="-122"/>
                <a:ea typeface="微软雅黑" pitchFamily="34" charset="-122"/>
              </a:rPr>
              <a:t>字节的区域写入</a:t>
            </a:r>
            <a:r>
              <a:rPr lang="en-US" altLang="zh-CN" dirty="0">
                <a:solidFill>
                  <a:prstClr val="black"/>
                </a:solidFill>
                <a:latin typeface="微软雅黑" pitchFamily="34" charset="-122"/>
                <a:ea typeface="微软雅黑" pitchFamily="34" charset="-122"/>
              </a:rPr>
              <a:t>1024</a:t>
            </a:r>
            <a:r>
              <a:rPr lang="zh-CN" altLang="en-US" dirty="0">
                <a:solidFill>
                  <a:prstClr val="black"/>
                </a:solidFill>
                <a:latin typeface="微软雅黑" pitchFamily="34" charset="-122"/>
                <a:ea typeface="微软雅黑" pitchFamily="34" charset="-122"/>
              </a:rPr>
              <a:t>字节的数据。</a:t>
            </a:r>
          </a:p>
        </p:txBody>
      </p:sp>
    </p:spTree>
    <p:extLst>
      <p:ext uri="{BB962C8B-B14F-4D97-AF65-F5344CB8AC3E}">
        <p14:creationId xmlns:p14="http://schemas.microsoft.com/office/powerpoint/2010/main" val="33753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189015" y="3200826"/>
            <a:ext cx="9865096"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知识点三：动态检测</a:t>
            </a:r>
            <a:endParaRPr lang="zh-CN" altLang="en-US" sz="48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798159" y="837929"/>
            <a:ext cx="3262433" cy="474140"/>
            <a:chOff x="4798159" y="837929"/>
            <a:chExt cx="3262433"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798159" y="837929"/>
              <a:ext cx="326243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软件动态安全检测技术</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379381" y="1456085"/>
            <a:ext cx="10450594" cy="3905043"/>
          </a:xfrm>
          <a:prstGeom prst="rect">
            <a:avLst/>
          </a:prstGeom>
        </p:spPr>
        <p:txBody>
          <a:bodyPr wrap="square">
            <a:spAutoFit/>
          </a:bodyPr>
          <a:lstStyle/>
          <a:p>
            <a:pPr>
              <a:lnSpc>
                <a:spcPct val="150000"/>
              </a:lnSpc>
            </a:pPr>
            <a:r>
              <a:rPr lang="zh-CN" altLang="en-US" sz="2400" dirty="0">
                <a:solidFill>
                  <a:srgbClr val="0050A3"/>
                </a:solidFill>
                <a:latin typeface="微软雅黑" panose="020B0503020204020204" pitchFamily="34" charset="-122"/>
                <a:ea typeface="微软雅黑" panose="020B0503020204020204" pitchFamily="34" charset="-122"/>
              </a:rPr>
              <a:t>是</a:t>
            </a:r>
            <a:r>
              <a:rPr lang="zh-CN" altLang="en-US" sz="2400" b="1" dirty="0">
                <a:solidFill>
                  <a:srgbClr val="0050A3"/>
                </a:solidFill>
                <a:latin typeface="微软雅黑" panose="020B0503020204020204" pitchFamily="34" charset="-122"/>
                <a:ea typeface="微软雅黑" panose="020B0503020204020204" pitchFamily="34" charset="-122"/>
              </a:rPr>
              <a:t>针对运行中的软件程序</a:t>
            </a:r>
            <a:r>
              <a:rPr lang="zh-CN" altLang="en-US" sz="2400" dirty="0">
                <a:solidFill>
                  <a:srgbClr val="0050A3"/>
                </a:solidFill>
                <a:latin typeface="微软雅黑" panose="020B0503020204020204" pitchFamily="34" charset="-122"/>
                <a:ea typeface="微软雅黑" panose="020B0503020204020204" pitchFamily="34" charset="-122"/>
              </a:rPr>
              <a:t>，通过</a:t>
            </a:r>
            <a:r>
              <a:rPr lang="zh-CN" altLang="en-US" sz="2400" b="1" dirty="0">
                <a:solidFill>
                  <a:srgbClr val="0050A3"/>
                </a:solidFill>
                <a:latin typeface="微软雅黑" panose="020B0503020204020204" pitchFamily="34" charset="-122"/>
                <a:ea typeface="微软雅黑" panose="020B0503020204020204" pitchFamily="34" charset="-122"/>
              </a:rPr>
              <a:t>构造非正常的输入</a:t>
            </a:r>
            <a:r>
              <a:rPr lang="zh-CN" altLang="en-US" sz="2400" dirty="0">
                <a:solidFill>
                  <a:srgbClr val="0050A3"/>
                </a:solidFill>
                <a:latin typeface="微软雅黑" panose="020B0503020204020204" pitchFamily="34" charset="-122"/>
                <a:ea typeface="微软雅黑" panose="020B0503020204020204" pitchFamily="34" charset="-122"/>
              </a:rPr>
              <a:t>来检测软件运行时是否出现故障或崩溃等非正常的输出，并通过</a:t>
            </a:r>
            <a:r>
              <a:rPr lang="zh-CN" altLang="en-US" sz="2400" b="1" dirty="0">
                <a:solidFill>
                  <a:srgbClr val="0050A3"/>
                </a:solidFill>
                <a:latin typeface="微软雅黑" panose="020B0503020204020204" pitchFamily="34" charset="-122"/>
                <a:ea typeface="微软雅黑" panose="020B0503020204020204" pitchFamily="34" charset="-122"/>
              </a:rPr>
              <a:t>检测软件运行中的内部状态信息</a:t>
            </a:r>
            <a:r>
              <a:rPr lang="zh-CN" altLang="en-US" sz="2400" dirty="0">
                <a:solidFill>
                  <a:srgbClr val="0050A3"/>
                </a:solidFill>
                <a:latin typeface="微软雅黑" panose="020B0503020204020204" pitchFamily="34" charset="-122"/>
                <a:ea typeface="微软雅黑" panose="020B0503020204020204" pitchFamily="34" charset="-122"/>
              </a:rPr>
              <a:t>来验证或者检测软件缺陷的过程，它的分析对象是可执行代码</a:t>
            </a:r>
            <a:r>
              <a:rPr lang="zh-CN" altLang="en-US" sz="2400" b="1" dirty="0">
                <a:solidFill>
                  <a:srgbClr val="0050A3"/>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动态安全检测技术是通过实际运行发现问题，所以检测出的安全缺陷和漏洞</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准确率非常高，误报率很低</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目前，软件的动态安全检测技术主要包括</a:t>
            </a:r>
            <a:r>
              <a:rPr lang="zh-CN" altLang="en-US" sz="2400" b="1" dirty="0">
                <a:solidFill>
                  <a:srgbClr val="0050A3"/>
                </a:solidFill>
                <a:latin typeface="微软雅黑" panose="020B0503020204020204" pitchFamily="34" charset="-122"/>
                <a:ea typeface="微软雅黑" panose="020B0503020204020204" pitchFamily="34" charset="-122"/>
              </a:rPr>
              <a:t>模糊测试、智能模糊测试和动态污点跟踪</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等，下面进行具体介绍。</a:t>
            </a:r>
          </a:p>
        </p:txBody>
      </p:sp>
      <p:sp>
        <p:nvSpPr>
          <p:cNvPr id="6" name="KSO_Shape">
            <a:extLst>
              <a:ext uri="{FF2B5EF4-FFF2-40B4-BE49-F238E27FC236}">
                <a16:creationId xmlns:a16="http://schemas.microsoft.com/office/drawing/2014/main" xmlns="" id="{36641944-6F89-410E-869D-CAF05F9D5BC5}"/>
              </a:ext>
            </a:extLst>
          </p:cNvPr>
          <p:cNvSpPr>
            <a:spLocks/>
          </p:cNvSpPr>
          <p:nvPr/>
        </p:nvSpPr>
        <p:spPr bwMode="auto">
          <a:xfrm>
            <a:off x="8373591" y="4993927"/>
            <a:ext cx="1905000" cy="156527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C000"/>
          </a:solidFill>
          <a:ln w="9525">
            <a:solidFill>
              <a:srgbClr val="FFC000"/>
            </a:solidFill>
            <a:round/>
            <a:headEnd/>
            <a:tailEnd/>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05BE7FED-0B2E-4B5E-A4EA-C3ABD453FE4D}"/>
              </a:ext>
            </a:extLst>
          </p:cNvPr>
          <p:cNvGrpSpPr/>
          <p:nvPr/>
        </p:nvGrpSpPr>
        <p:grpSpPr>
          <a:xfrm>
            <a:off x="596727" y="875216"/>
            <a:ext cx="3495834" cy="508861"/>
            <a:chOff x="1420106" y="1402730"/>
            <a:chExt cx="3495834" cy="508861"/>
          </a:xfrm>
          <a:effectLst>
            <a:outerShdw blurRad="50800" dist="38100" dir="2700000" algn="tl" rotWithShape="0">
              <a:prstClr val="black">
                <a:alpha val="20000"/>
              </a:prstClr>
            </a:outerShdw>
          </a:effectLst>
        </p:grpSpPr>
        <p:sp>
          <p:nvSpPr>
            <p:cNvPr id="8" name="Round Same Side Corner Rectangle 29">
              <a:extLst>
                <a:ext uri="{FF2B5EF4-FFF2-40B4-BE49-F238E27FC236}">
                  <a16:creationId xmlns:a16="http://schemas.microsoft.com/office/drawing/2014/main" xmlns="" id="{6B1B14AC-6694-4A4B-8FD4-3DEB2396417D}"/>
                </a:ext>
              </a:extLst>
            </p:cNvPr>
            <p:cNvSpPr/>
            <p:nvPr/>
          </p:nvSpPr>
          <p:spPr>
            <a:xfrm rot="5400000">
              <a:off x="2691421" y="700892"/>
              <a:ext cx="508859" cy="191253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9" name="Round Same Side Corner Rectangle 45">
              <a:extLst>
                <a:ext uri="{FF2B5EF4-FFF2-40B4-BE49-F238E27FC236}">
                  <a16:creationId xmlns:a16="http://schemas.microsoft.com/office/drawing/2014/main" xmlns="" id="{549B64C7-DB87-4849-BFB3-1D0B11D0233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0" name="Rectangle 62">
              <a:extLst>
                <a:ext uri="{FF2B5EF4-FFF2-40B4-BE49-F238E27FC236}">
                  <a16:creationId xmlns:a16="http://schemas.microsoft.com/office/drawing/2014/main" xmlns="" id="{82280E6B-F554-4830-81CA-854B5A0E976D}"/>
                </a:ext>
              </a:extLst>
            </p:cNvPr>
            <p:cNvSpPr/>
            <p:nvPr/>
          </p:nvSpPr>
          <p:spPr>
            <a:xfrm>
              <a:off x="2053958" y="1402731"/>
              <a:ext cx="2861982"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模糊测试</a:t>
              </a:r>
            </a:p>
          </p:txBody>
        </p:sp>
        <p:sp>
          <p:nvSpPr>
            <p:cNvPr id="11" name="Rectangle 62">
              <a:extLst>
                <a:ext uri="{FF2B5EF4-FFF2-40B4-BE49-F238E27FC236}">
                  <a16:creationId xmlns:a16="http://schemas.microsoft.com/office/drawing/2014/main" xmlns="" id="{9F0A2AC3-5769-4FBF-83C3-8FFA4478A5D1}"/>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grpSp>
        <p:nvGrpSpPr>
          <p:cNvPr id="12" name="组合 11">
            <a:extLst>
              <a:ext uri="{FF2B5EF4-FFF2-40B4-BE49-F238E27FC236}">
                <a16:creationId xmlns:a16="http://schemas.microsoft.com/office/drawing/2014/main" xmlns="" id="{816BD8E5-D75D-4102-84FB-F64F129C80AC}"/>
              </a:ext>
            </a:extLst>
          </p:cNvPr>
          <p:cNvGrpSpPr/>
          <p:nvPr/>
        </p:nvGrpSpPr>
        <p:grpSpPr>
          <a:xfrm>
            <a:off x="1532831" y="1577516"/>
            <a:ext cx="9649072" cy="1485728"/>
            <a:chOff x="4933525" y="2329225"/>
            <a:chExt cx="9577064" cy="1485728"/>
          </a:xfrm>
        </p:grpSpPr>
        <p:sp>
          <p:nvSpPr>
            <p:cNvPr id="13" name="六边形 12">
              <a:extLst>
                <a:ext uri="{FF2B5EF4-FFF2-40B4-BE49-F238E27FC236}">
                  <a16:creationId xmlns:a16="http://schemas.microsoft.com/office/drawing/2014/main" xmlns="" id="{A02084FF-2799-4791-B7F9-378A2670FE16}"/>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sp>
          <p:nvSpPr>
            <p:cNvPr id="14" name="文本框 7">
              <a:extLst>
                <a:ext uri="{FF2B5EF4-FFF2-40B4-BE49-F238E27FC236}">
                  <a16:creationId xmlns:a16="http://schemas.microsoft.com/office/drawing/2014/main" xmlns="" id="{2B9B8DBD-1AFF-4A6B-A7FF-3C6A5450866E}"/>
                </a:ext>
              </a:extLst>
            </p:cNvPr>
            <p:cNvSpPr txBox="1">
              <a:spLocks noChangeArrowheads="1"/>
            </p:cNvSpPr>
            <p:nvPr/>
          </p:nvSpPr>
          <p:spPr bwMode="auto">
            <a:xfrm>
              <a:off x="6984268" y="2329225"/>
              <a:ext cx="7526321" cy="148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模糊测试</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(Fuzzing)</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一种自动化或半自动化的安全漏洞检测技术，通过向目标软件输入大量的</a:t>
              </a:r>
              <a:r>
                <a:rPr lang="zh-CN" altLang="en-US" sz="2400" b="1" dirty="0">
                  <a:solidFill>
                    <a:srgbClr val="FF0000"/>
                  </a:solidFill>
                  <a:latin typeface="Times New Roman" panose="02020603050405020304" pitchFamily="18" charset="0"/>
                  <a:cs typeface="Times New Roman" panose="02020603050405020304" pitchFamily="18" charset="0"/>
                </a:rPr>
                <a:t>畸形数据</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并监测目标系统的异常来发现潜在的软件漏洞</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5" name="直接连接符 14">
              <a:extLst>
                <a:ext uri="{FF2B5EF4-FFF2-40B4-BE49-F238E27FC236}">
                  <a16:creationId xmlns:a16="http://schemas.microsoft.com/office/drawing/2014/main" xmlns="" id="{7AE4A8B0-40A1-4742-B2FF-EBE6DA63DD40}"/>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xmlns="" id="{489D415D-225E-41BB-AD36-65D0E8194752}"/>
              </a:ext>
            </a:extLst>
          </p:cNvPr>
          <p:cNvGrpSpPr/>
          <p:nvPr/>
        </p:nvGrpSpPr>
        <p:grpSpPr>
          <a:xfrm>
            <a:off x="1532831" y="3261696"/>
            <a:ext cx="9793088" cy="1485920"/>
            <a:chOff x="4933525" y="2329128"/>
            <a:chExt cx="9793088" cy="1485920"/>
          </a:xfrm>
        </p:grpSpPr>
        <p:sp>
          <p:nvSpPr>
            <p:cNvPr id="17" name="六边形 16">
              <a:extLst>
                <a:ext uri="{FF2B5EF4-FFF2-40B4-BE49-F238E27FC236}">
                  <a16:creationId xmlns:a16="http://schemas.microsoft.com/office/drawing/2014/main" xmlns="" id="{4EA81DD8-271B-4DAC-BE44-C042D33E1598}"/>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sp>
          <p:nvSpPr>
            <p:cNvPr id="18" name="文本框 7">
              <a:extLst>
                <a:ext uri="{FF2B5EF4-FFF2-40B4-BE49-F238E27FC236}">
                  <a16:creationId xmlns:a16="http://schemas.microsoft.com/office/drawing/2014/main" xmlns="" id="{170A7C10-8A21-4BCE-8CAB-18A8E4A68783}"/>
                </a:ext>
              </a:extLst>
            </p:cNvPr>
            <p:cNvSpPr txBox="1">
              <a:spLocks noChangeArrowheads="1"/>
            </p:cNvSpPr>
            <p:nvPr/>
          </p:nvSpPr>
          <p:spPr bwMode="auto">
            <a:xfrm>
              <a:off x="6984268" y="2329128"/>
              <a:ext cx="7742345" cy="14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微软雅黑" pitchFamily="34" charset="-122"/>
                </a:rPr>
                <a:t>模糊测试属于</a:t>
              </a:r>
              <a:r>
                <a:rPr lang="zh-CN" altLang="en-US" sz="2400" b="1" dirty="0">
                  <a:solidFill>
                    <a:schemeClr val="tx1">
                      <a:lumMod val="65000"/>
                      <a:lumOff val="35000"/>
                    </a:schemeClr>
                  </a:solidFill>
                  <a:latin typeface="微软雅黑" pitchFamily="34" charset="-122"/>
                </a:rPr>
                <a:t>黑盒测试</a:t>
              </a:r>
              <a:r>
                <a:rPr lang="zh-CN" altLang="en-US" sz="2400" dirty="0">
                  <a:solidFill>
                    <a:schemeClr val="tx1">
                      <a:lumMod val="65000"/>
                      <a:lumOff val="35000"/>
                    </a:schemeClr>
                  </a:solidFill>
                  <a:latin typeface="微软雅黑" pitchFamily="34" charset="-122"/>
                </a:rPr>
                <a:t>的一种，它是一种有效的动态漏洞分析技术，黑客和安全技术人员使用该项技术已经发现了大量的未公开漏洞。</a:t>
              </a:r>
            </a:p>
          </p:txBody>
        </p:sp>
        <p:cxnSp>
          <p:nvCxnSpPr>
            <p:cNvPr id="19" name="直接连接符 18">
              <a:extLst>
                <a:ext uri="{FF2B5EF4-FFF2-40B4-BE49-F238E27FC236}">
                  <a16:creationId xmlns:a16="http://schemas.microsoft.com/office/drawing/2014/main" xmlns="" id="{0485A77C-62F6-4EEC-81CF-B4BBDB13F95D}"/>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xmlns="" id="{8D57DD7E-A520-4510-A66E-ABD7F816CCF4}"/>
              </a:ext>
            </a:extLst>
          </p:cNvPr>
          <p:cNvGrpSpPr/>
          <p:nvPr/>
        </p:nvGrpSpPr>
        <p:grpSpPr>
          <a:xfrm>
            <a:off x="1532831" y="4941649"/>
            <a:ext cx="9641552" cy="1485728"/>
            <a:chOff x="4933525" y="2329817"/>
            <a:chExt cx="9641552" cy="1485728"/>
          </a:xfrm>
        </p:grpSpPr>
        <p:sp>
          <p:nvSpPr>
            <p:cNvPr id="21" name="六边形 20">
              <a:extLst>
                <a:ext uri="{FF2B5EF4-FFF2-40B4-BE49-F238E27FC236}">
                  <a16:creationId xmlns:a16="http://schemas.microsoft.com/office/drawing/2014/main" xmlns="" id="{B66B4ABB-552B-45B7-9880-F26097AC3BBE}"/>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sp>
          <p:nvSpPr>
            <p:cNvPr id="22" name="文本框 7">
              <a:extLst>
                <a:ext uri="{FF2B5EF4-FFF2-40B4-BE49-F238E27FC236}">
                  <a16:creationId xmlns:a16="http://schemas.microsoft.com/office/drawing/2014/main" xmlns="" id="{182C0661-928E-4741-B0C9-DAB4E9D80ECF}"/>
                </a:ext>
              </a:extLst>
            </p:cNvPr>
            <p:cNvSpPr txBox="1">
              <a:spLocks noChangeArrowheads="1"/>
            </p:cNvSpPr>
            <p:nvPr/>
          </p:nvSpPr>
          <p:spPr bwMode="auto">
            <a:xfrm>
              <a:off x="6984268" y="2329817"/>
              <a:ext cx="7590809" cy="148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它的</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缺点是畸形数据的生成具有随机性</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，而随机性造成代码覆盖不充分导致了</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测试数据覆盖率不高</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。知名的模糊测试工具包括</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SPIKE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Peach</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等。</a:t>
              </a:r>
            </a:p>
          </p:txBody>
        </p:sp>
        <p:cxnSp>
          <p:nvCxnSpPr>
            <p:cNvPr id="23" name="直接连接符 22">
              <a:extLst>
                <a:ext uri="{FF2B5EF4-FFF2-40B4-BE49-F238E27FC236}">
                  <a16:creationId xmlns:a16="http://schemas.microsoft.com/office/drawing/2014/main" xmlns="" id="{639E5EDF-8A5E-4C31-802C-EF061F3FE07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966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2540943" y="837929"/>
            <a:ext cx="8136904" cy="474140"/>
            <a:chOff x="3548908" y="837929"/>
            <a:chExt cx="6027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548908" y="837929"/>
              <a:ext cx="6027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模糊测试基本采用以下几个通用的步骤：</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388815" y="2256244"/>
            <a:ext cx="10441160" cy="184639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latinLnBrk="0" hangingPunct="1">
              <a:lnSpc>
                <a:spcPct val="130000"/>
              </a:lnSpc>
              <a:buClrTx/>
              <a:buSzTx/>
              <a:buFontTx/>
              <a:buNone/>
              <a:tabLst/>
              <a:defRPr/>
            </a:pPr>
            <a:r>
              <a:rPr lang="zh-CN" altLang="en-US" sz="2400" dirty="0">
                <a:solidFill>
                  <a:schemeClr val="tx1">
                    <a:lumMod val="65000"/>
                    <a:lumOff val="35000"/>
                  </a:schemeClr>
                </a:solidFill>
                <a:latin typeface="微软雅黑" pitchFamily="34" charset="-122"/>
                <a:ea typeface="微软雅黑" pitchFamily="34" charset="-122"/>
              </a:rPr>
              <a:t>由于所有可被利用的漏洞都是由于应用程序接受了用户输入的数据造成的，并且在处理输入数据时没有首先过滤非法数据或者进行校验确认。对模糊测试来说</a:t>
            </a:r>
            <a:r>
              <a:rPr lang="zh-CN" altLang="en-US" sz="2400" b="1" dirty="0">
                <a:solidFill>
                  <a:schemeClr val="tx1">
                    <a:lumMod val="65000"/>
                    <a:lumOff val="35000"/>
                  </a:schemeClr>
                </a:solidFill>
                <a:latin typeface="微软雅黑" pitchFamily="34" charset="-122"/>
                <a:ea typeface="微软雅黑" pitchFamily="34" charset="-122"/>
              </a:rPr>
              <a:t>首要的问题是确定可能的输入数据，畸形输入数据的枚举对模糊测试至关重要</a:t>
            </a:r>
            <a:r>
              <a:rPr lang="zh-CN" altLang="en-US" sz="2400" dirty="0">
                <a:solidFill>
                  <a:schemeClr val="tx1">
                    <a:lumMod val="65000"/>
                    <a:lumOff val="35000"/>
                  </a:schemeClr>
                </a:solidFill>
                <a:latin typeface="微软雅黑" pitchFamily="34" charset="-122"/>
                <a:ea typeface="微软雅黑" pitchFamily="34" charset="-122"/>
              </a:rPr>
              <a:t>。</a:t>
            </a: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388815" y="1672109"/>
            <a:ext cx="3780420"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1</a:t>
            </a:r>
            <a:r>
              <a:rPr lang="zh-CN" altLang="en-US" sz="2000" kern="0" dirty="0">
                <a:solidFill>
                  <a:prstClr val="white"/>
                </a:solidFill>
                <a:latin typeface="Arial"/>
                <a:ea typeface="微软雅黑"/>
              </a:rPr>
              <a:t>）确定测试对象和输入数据</a:t>
            </a: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388815" y="4912469"/>
            <a:ext cx="10441160" cy="1216062"/>
          </a:xfrm>
          <a:prstGeom prst="rect">
            <a:avLst/>
          </a:prstGeom>
          <a:solidFill>
            <a:schemeClr val="bg1">
              <a:lumMod val="85000"/>
            </a:schemeClr>
          </a:solidFill>
          <a:ln w="38100" cap="flat" cmpd="sng" algn="ctr">
            <a:noFill/>
            <a:prstDash val="solid"/>
            <a:miter lim="800000"/>
          </a:ln>
          <a:effectLst/>
        </p:spPr>
        <p:txBody>
          <a:bodyPr lIns="180000" rIns="180000" anchor="ctr"/>
          <a:lstStyle/>
          <a:p>
            <a:pPr>
              <a:lnSpc>
                <a:spcPct val="130000"/>
              </a:lnSpc>
              <a:defRPr/>
            </a:pPr>
            <a:r>
              <a:rPr lang="zh-CN" altLang="en-US" sz="2400" dirty="0">
                <a:solidFill>
                  <a:schemeClr val="tx1">
                    <a:lumMod val="65000"/>
                    <a:lumOff val="35000"/>
                  </a:schemeClr>
                </a:solidFill>
                <a:latin typeface="微软雅黑" pitchFamily="34" charset="-122"/>
                <a:ea typeface="微软雅黑" pitchFamily="34" charset="-122"/>
              </a:rPr>
              <a:t>一旦确定了输入数据，接着就可以生成模糊测试用的畸形数据。根据目标程序及输入数据格式的不同，可相应选择不同的测试数据生成算法。 </a:t>
            </a: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388815" y="4408414"/>
            <a:ext cx="3780420"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2</a:t>
            </a:r>
            <a:r>
              <a:rPr lang="zh-CN" altLang="en-US" sz="2000" kern="0" dirty="0">
                <a:solidFill>
                  <a:prstClr val="white"/>
                </a:solidFill>
                <a:latin typeface="Arial"/>
                <a:ea typeface="微软雅黑"/>
              </a:rPr>
              <a:t>）生成模糊测试数据</a:t>
            </a:r>
          </a:p>
        </p:txBody>
      </p:sp>
    </p:spTree>
    <p:extLst>
      <p:ext uri="{BB962C8B-B14F-4D97-AF65-F5344CB8AC3E}">
        <p14:creationId xmlns:p14="http://schemas.microsoft.com/office/powerpoint/2010/main" val="267369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 id="{A52C1629-732E-4A20-B089-36041C603807}"/>
              </a:ext>
            </a:extLst>
          </p:cNvPr>
          <p:cNvGrpSpPr/>
          <p:nvPr/>
        </p:nvGrpSpPr>
        <p:grpSpPr>
          <a:xfrm>
            <a:off x="3172297" y="808013"/>
            <a:ext cx="6514156" cy="830997"/>
            <a:chOff x="5071056" y="837929"/>
            <a:chExt cx="2716641" cy="830997"/>
          </a:xfrm>
        </p:grpSpPr>
        <p:cxnSp>
          <p:nvCxnSpPr>
            <p:cNvPr id="13" name="íślíḋè-Straight Connector 13">
              <a:extLst>
                <a:ext uri="{FF2B5EF4-FFF2-40B4-BE49-F238E27FC236}">
                  <a16:creationId xmlns:a16="http://schemas.microsoft.com/office/drawing/2014/main" xmlns=""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77F1C157-6D0E-4F3B-B2EB-0B428271E419}"/>
                </a:ext>
              </a:extLst>
            </p:cNvPr>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挖漏洞前，先思考一下漏洞怎么产生的？</a:t>
              </a:r>
            </a:p>
          </p:txBody>
        </p:sp>
      </p:grpSp>
      <p:sp>
        <p:nvSpPr>
          <p:cNvPr id="16" name="矩形: 圆角 15">
            <a:extLst>
              <a:ext uri="{FF2B5EF4-FFF2-40B4-BE49-F238E27FC236}">
                <a16:creationId xmlns:a16="http://schemas.microsoft.com/office/drawing/2014/main" xmlns="" id="{680FE2E4-4344-4D93-85C6-456261B340A5}"/>
              </a:ext>
            </a:extLst>
          </p:cNvPr>
          <p:cNvSpPr/>
          <p:nvPr/>
        </p:nvSpPr>
        <p:spPr>
          <a:xfrm>
            <a:off x="2108893" y="5847027"/>
            <a:ext cx="8640960" cy="64961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如何挖漏洞？</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检测特征函数、关注输入和检查边界</a:t>
            </a:r>
          </a:p>
        </p:txBody>
      </p:sp>
      <p:sp>
        <p:nvSpPr>
          <p:cNvPr id="17" name="矩形: 圆角 16">
            <a:extLst>
              <a:ext uri="{FF2B5EF4-FFF2-40B4-BE49-F238E27FC236}">
                <a16:creationId xmlns:a16="http://schemas.microsoft.com/office/drawing/2014/main" xmlns="" id="{13138337-D410-44B9-B341-05A852C841BF}"/>
              </a:ext>
            </a:extLst>
          </p:cNvPr>
          <p:cNvSpPr/>
          <p:nvPr/>
        </p:nvSpPr>
        <p:spPr>
          <a:xfrm>
            <a:off x="1588121" y="1783502"/>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缓冲区溢出漏洞</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xmlns="" id="{5F05C794-1C7A-4939-A45D-E552AF972366}"/>
              </a:ext>
            </a:extLst>
          </p:cNvPr>
          <p:cNvSpPr/>
          <p:nvPr/>
        </p:nvSpPr>
        <p:spPr>
          <a:xfrm>
            <a:off x="1876153" y="2775801"/>
            <a:ext cx="9665789" cy="707886"/>
          </a:xfrm>
          <a:prstGeom prst="rect">
            <a:avLst/>
          </a:prstGeom>
        </p:spPr>
        <p:txBody>
          <a:bodyPr wrap="square">
            <a:spAutoFit/>
          </a:bodyPr>
          <a:lstStyle/>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部分函数不对数组边界条件和函数指针引用等进行边界检查</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危险函数</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程序员没有对边界进行检查</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圆角 18">
            <a:extLst>
              <a:ext uri="{FF2B5EF4-FFF2-40B4-BE49-F238E27FC236}">
                <a16:creationId xmlns:a16="http://schemas.microsoft.com/office/drawing/2014/main" xmlns="" id="{1DBB620C-5368-47EB-94E5-BEB50C7BC1D1}"/>
              </a:ext>
            </a:extLst>
          </p:cNvPr>
          <p:cNvSpPr/>
          <p:nvPr/>
        </p:nvSpPr>
        <p:spPr>
          <a:xfrm>
            <a:off x="1588121" y="3748963"/>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整数溢出漏洞</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xmlns="" id="{CF4E503E-954D-4A44-BAE3-1C4118D8F64F}"/>
              </a:ext>
            </a:extLst>
          </p:cNvPr>
          <p:cNvSpPr/>
          <p:nvPr/>
        </p:nvSpPr>
        <p:spPr>
          <a:xfrm>
            <a:off x="1876153" y="4741262"/>
            <a:ext cx="9881814" cy="400110"/>
          </a:xfrm>
          <a:prstGeom prst="rect">
            <a:avLst/>
          </a:prstGeom>
        </p:spPr>
        <p:txBody>
          <a:bodyPr wrap="square">
            <a:spAutoFit/>
          </a:bodyPr>
          <a:lstStyle/>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整数存在大小范围、存储范围，</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忽略边界检查，导致存储时溢出、运算时溢出等</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9551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animBg="1"/>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2540943" y="837929"/>
            <a:ext cx="8136904" cy="474140"/>
            <a:chOff x="3548908" y="837929"/>
            <a:chExt cx="6027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548908" y="837929"/>
              <a:ext cx="6027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模糊测试基本采用以下几个通用的步骤：</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62"/>
            <a:ext cx="10458022" cy="1216056"/>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检测模糊测试数据的过程首先要</a:t>
            </a:r>
            <a:r>
              <a:rPr lang="zh-CN" altLang="en-US" sz="2400" b="1" kern="0" dirty="0">
                <a:solidFill>
                  <a:schemeClr val="tx1">
                    <a:lumMod val="75000"/>
                    <a:lumOff val="25000"/>
                  </a:schemeClr>
                </a:solidFill>
                <a:latin typeface="Arial"/>
                <a:ea typeface="微软雅黑"/>
              </a:rPr>
              <a:t>启动目标程序</a:t>
            </a:r>
            <a:r>
              <a:rPr lang="zh-CN" altLang="en-US" sz="2400" kern="0" dirty="0">
                <a:solidFill>
                  <a:schemeClr val="tx1">
                    <a:lumMod val="75000"/>
                    <a:lumOff val="25000"/>
                  </a:schemeClr>
                </a:solidFill>
                <a:latin typeface="Arial"/>
                <a:ea typeface="微软雅黑"/>
              </a:rPr>
              <a:t>，然后</a:t>
            </a:r>
            <a:r>
              <a:rPr lang="zh-CN" altLang="en-US" sz="2400" b="1" kern="0" dirty="0">
                <a:solidFill>
                  <a:schemeClr val="tx1">
                    <a:lumMod val="75000"/>
                    <a:lumOff val="25000"/>
                  </a:schemeClr>
                </a:solidFill>
                <a:latin typeface="Arial"/>
                <a:ea typeface="微软雅黑"/>
              </a:rPr>
              <a:t>把生成的测试数据输入到应用程序中进行处理</a:t>
            </a:r>
            <a:r>
              <a:rPr lang="zh-CN" altLang="en-US" sz="2400" kern="0" dirty="0">
                <a:solidFill>
                  <a:schemeClr val="tx1">
                    <a:lumMod val="75000"/>
                    <a:lumOff val="25000"/>
                  </a:schemeClr>
                </a:solidFill>
                <a:latin typeface="Arial"/>
                <a:ea typeface="微软雅黑"/>
              </a:rPr>
              <a:t>。 </a:t>
            </a: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816125"/>
            <a:ext cx="3780420"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3</a:t>
            </a:r>
            <a:r>
              <a:rPr lang="zh-CN" altLang="en-US" sz="2000" kern="0" dirty="0">
                <a:solidFill>
                  <a:prstClr val="white"/>
                </a:solidFill>
                <a:latin typeface="Arial"/>
                <a:ea typeface="微软雅黑"/>
              </a:rPr>
              <a:t>）检测模糊测试数据</a:t>
            </a: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43961" y="4784599"/>
            <a:ext cx="10458022" cy="161012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在模糊测试过程中，一个非常重要但却经常被忽视的步骤是对程序异常的监测。实时监测目标程序的运行，就能追踪到引发目标程序异常的源测试数据。 </a:t>
            </a: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43961" y="4200462"/>
            <a:ext cx="3780420"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a:t>
            </a:r>
            <a:r>
              <a:rPr lang="en-US" altLang="zh-CN" sz="2000" kern="0" dirty="0">
                <a:solidFill>
                  <a:prstClr val="white"/>
                </a:solidFill>
                <a:latin typeface="Arial"/>
                <a:ea typeface="微软雅黑"/>
              </a:rPr>
              <a:t>4</a:t>
            </a:r>
            <a:r>
              <a:rPr lang="zh-CN" altLang="en-US" sz="2000" kern="0" dirty="0">
                <a:solidFill>
                  <a:prstClr val="white"/>
                </a:solidFill>
                <a:latin typeface="Arial"/>
                <a:ea typeface="微软雅黑"/>
              </a:rPr>
              <a:t>）监测程序异常</a:t>
            </a:r>
          </a:p>
        </p:txBody>
      </p:sp>
    </p:spTree>
    <p:extLst>
      <p:ext uri="{BB962C8B-B14F-4D97-AF65-F5344CB8AC3E}">
        <p14:creationId xmlns:p14="http://schemas.microsoft.com/office/powerpoint/2010/main" val="8717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567053" y="837929"/>
            <a:ext cx="5724644" cy="474140"/>
            <a:chOff x="4491981" y="837929"/>
            <a:chExt cx="3874788"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491981" y="837929"/>
              <a:ext cx="387478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模糊测试基本采用以下几个通用的步骤：</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4616797" y="1613725"/>
            <a:ext cx="3156322" cy="1735420"/>
            <a:chOff x="2715798" y="1993728"/>
            <a:chExt cx="1735769" cy="1735420"/>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1993728"/>
              <a:ext cx="1735420" cy="1735420"/>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715798" y="2106551"/>
              <a:ext cx="1622944" cy="1509772"/>
              <a:chOff x="2613103" y="2691637"/>
              <a:chExt cx="1202173" cy="1118342"/>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691637"/>
                <a:ext cx="1118342" cy="1118342"/>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613103" y="3046079"/>
                <a:ext cx="1202173"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5</a:t>
                </a:r>
                <a:r>
                  <a:rPr lang="zh-CN" altLang="en-US" sz="2000" b="1" dirty="0">
                    <a:solidFill>
                      <a:schemeClr val="bg1"/>
                    </a:solidFill>
                    <a:latin typeface="微软雅黑" panose="020B0503020204020204" pitchFamily="34" charset="-122"/>
                    <a:ea typeface="微软雅黑" panose="020B0503020204020204" pitchFamily="34" charset="-122"/>
                  </a:rPr>
                  <a:t>）确定可利用性</a:t>
                </a:r>
              </a:p>
            </p:txBody>
          </p:sp>
        </p:grpSp>
      </p:grpSp>
      <p:sp>
        <p:nvSpPr>
          <p:cNvPr id="30" name="文本框 29">
            <a:extLst>
              <a:ext uri="{FF2B5EF4-FFF2-40B4-BE49-F238E27FC236}">
                <a16:creationId xmlns:a16="http://schemas.microsoft.com/office/drawing/2014/main" xmlns="" id="{E26E5F43-1E66-4C44-BA9C-8774F5CBCAAB}"/>
              </a:ext>
            </a:extLst>
          </p:cNvPr>
          <p:cNvSpPr txBox="1"/>
          <p:nvPr/>
        </p:nvSpPr>
        <p:spPr>
          <a:xfrm>
            <a:off x="2193974" y="3701103"/>
            <a:ext cx="8470802" cy="2237936"/>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一旦监测到程序出现的异常，还需要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进一步确定所发现的异常情况是否能被进一步利用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。这个步骤不是模糊测试必需的步骤，只是检测这个异常对应的漏洞是否可以被利用。这个步骤</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一般由手工完成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，需要分析人员具备深厚的漏洞挖掘和分析经验。</a:t>
            </a:r>
          </a:p>
        </p:txBody>
      </p:sp>
    </p:spTree>
    <p:extLst>
      <p:ext uri="{BB962C8B-B14F-4D97-AF65-F5344CB8AC3E}">
        <p14:creationId xmlns:p14="http://schemas.microsoft.com/office/powerpoint/2010/main" val="152913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xmlns="" id="{65988080-8340-460E-A780-246FE9A25FD7}"/>
              </a:ext>
            </a:extLst>
          </p:cNvPr>
          <p:cNvSpPr/>
          <p:nvPr/>
        </p:nvSpPr>
        <p:spPr>
          <a:xfrm>
            <a:off x="5493271" y="2525160"/>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xmlns="" id="{449F9E67-FAD7-4597-838D-CFB4C1BCC2BE}"/>
              </a:ext>
            </a:extLst>
          </p:cNvPr>
          <p:cNvGrpSpPr/>
          <p:nvPr/>
        </p:nvGrpSpPr>
        <p:grpSpPr>
          <a:xfrm>
            <a:off x="4460625" y="2907840"/>
            <a:ext cx="2023640" cy="1804638"/>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xmlns=""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xmlns="" id="{58611D49-E4CB-4BBB-AFC9-0BC121D86B81}"/>
                </a:ext>
              </a:extLst>
            </p:cNvPr>
            <p:cNvPicPr>
              <a:picLocks noChangeAspect="1"/>
            </p:cNvPicPr>
            <p:nvPr/>
          </p:nvPicPr>
          <p:blipFill>
            <a:blip r:embed="rId4"/>
            <a:stretch>
              <a:fillRect/>
            </a:stretch>
          </p:blipFill>
          <p:spPr>
            <a:xfrm>
              <a:off x="4105466" y="3834345"/>
              <a:ext cx="720226" cy="648518"/>
            </a:xfrm>
            <a:prstGeom prst="rect">
              <a:avLst/>
            </a:prstGeom>
          </p:spPr>
        </p:pic>
      </p:grpSp>
      <p:grpSp>
        <p:nvGrpSpPr>
          <p:cNvPr id="7" name="组合 6">
            <a:extLst>
              <a:ext uri="{FF2B5EF4-FFF2-40B4-BE49-F238E27FC236}">
                <a16:creationId xmlns:a16="http://schemas.microsoft.com/office/drawing/2014/main" xmlns="" id="{E42F6AAD-3EC0-49C9-BFFD-C6BCFF26A880}"/>
              </a:ext>
            </a:extLst>
          </p:cNvPr>
          <p:cNvGrpSpPr/>
          <p:nvPr/>
        </p:nvGrpSpPr>
        <p:grpSpPr>
          <a:xfrm>
            <a:off x="8286000" y="2907840"/>
            <a:ext cx="2023640" cy="1804638"/>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xmlns=""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xmlns="" id="{69762986-DBEB-40D8-9B10-C7F6CF1E0AB8}"/>
                </a:ext>
              </a:extLst>
            </p:cNvPr>
            <p:cNvPicPr>
              <a:picLocks noChangeAspect="1"/>
            </p:cNvPicPr>
            <p:nvPr/>
          </p:nvPicPr>
          <p:blipFill>
            <a:blip r:embed="rId5"/>
            <a:stretch>
              <a:fillRect/>
            </a:stretch>
          </p:blipFill>
          <p:spPr>
            <a:xfrm>
              <a:off x="7996034" y="3913091"/>
              <a:ext cx="692058" cy="484676"/>
            </a:xfrm>
            <a:prstGeom prst="rect">
              <a:avLst/>
            </a:prstGeom>
          </p:spPr>
        </p:pic>
      </p:grpSp>
      <p:graphicFrame>
        <p:nvGraphicFramePr>
          <p:cNvPr id="19" name="Object 1">
            <a:extLst>
              <a:ext uri="{FF2B5EF4-FFF2-40B4-BE49-F238E27FC236}">
                <a16:creationId xmlns:a16="http://schemas.microsoft.com/office/drawing/2014/main" xmlns="" id="{9249BCE5-0821-428A-B642-2BEED59AFAD7}"/>
              </a:ext>
            </a:extLst>
          </p:cNvPr>
          <p:cNvGraphicFramePr>
            <a:graphicFrameLocks noChangeAspect="1"/>
          </p:cNvGraphicFramePr>
          <p:nvPr>
            <p:extLst/>
          </p:nvPr>
        </p:nvGraphicFramePr>
        <p:xfrm>
          <a:off x="983481" y="872643"/>
          <a:ext cx="2470150" cy="5608638"/>
        </p:xfrm>
        <a:graphic>
          <a:graphicData uri="http://schemas.openxmlformats.org/presentationml/2006/ole">
            <mc:AlternateContent xmlns:mc="http://schemas.openxmlformats.org/markup-compatibility/2006">
              <mc:Choice xmlns:v="urn:schemas-microsoft-com:vml" Requires="v">
                <p:oleObj spid="_x0000_s1404" name="Visio" r:id="rId6" imgW="2532831" imgH="5740577" progId="Visio.Drawing.11">
                  <p:embed/>
                </p:oleObj>
              </mc:Choice>
              <mc:Fallback>
                <p:oleObj name="Visio" r:id="rId6" imgW="2532831" imgH="5740577" progId="Visio.Drawing.11">
                  <p:embed/>
                  <p:pic>
                    <p:nvPicPr>
                      <p:cNvPr id="19" name="Object 1">
                        <a:extLst>
                          <a:ext uri="{FF2B5EF4-FFF2-40B4-BE49-F238E27FC236}">
                            <a16:creationId xmlns:a16="http://schemas.microsoft.com/office/drawing/2014/main" xmlns="" id="{9249BCE5-0821-428A-B642-2BEED59AFA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481" y="872643"/>
                        <a:ext cx="2470150" cy="560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a:extLst>
              <a:ext uri="{FF2B5EF4-FFF2-40B4-BE49-F238E27FC236}">
                <a16:creationId xmlns:a16="http://schemas.microsoft.com/office/drawing/2014/main" xmlns="" id="{0EF1A7DA-E434-4AA0-942B-E4FC28B19357}"/>
              </a:ext>
            </a:extLst>
          </p:cNvPr>
          <p:cNvSpPr/>
          <p:nvPr/>
        </p:nvSpPr>
        <p:spPr>
          <a:xfrm>
            <a:off x="4248472" y="1345945"/>
            <a:ext cx="6429375" cy="961289"/>
          </a:xfrm>
          <a:prstGeom prst="rect">
            <a:avLst/>
          </a:prstGeom>
        </p:spPr>
        <p:txBody>
          <a:bodyPr>
            <a:spAutoFit/>
          </a:bodyPr>
          <a:lstStyle/>
          <a:p>
            <a:pPr>
              <a:lnSpc>
                <a:spcPct val="150000"/>
              </a:lnSpc>
              <a:defRPr/>
            </a:pPr>
            <a:r>
              <a:rPr lang="zh-CN" altLang="en-US" sz="2000" dirty="0">
                <a:solidFill>
                  <a:prstClr val="black"/>
                </a:solidFill>
                <a:latin typeface="Times New Roman" panose="02020603050405020304" pitchFamily="18" charset="0"/>
                <a:ea typeface="微软雅黑" pitchFamily="34" charset="-122"/>
                <a:cs typeface="Times New Roman" panose="02020603050405020304" pitchFamily="18" charset="0"/>
              </a:rPr>
              <a:t>除了最后一步确定可利用性外，所有其它的四个阶段都是必须的。上述典型的</a:t>
            </a:r>
            <a:r>
              <a:rPr lang="en-US" altLang="zh-CN" sz="2000" dirty="0">
                <a:solidFill>
                  <a:prstClr val="black"/>
                </a:solidFill>
                <a:latin typeface="Times New Roman" panose="02020603050405020304" pitchFamily="18" charset="0"/>
                <a:ea typeface="微软雅黑" pitchFamily="34" charset="-122"/>
                <a:cs typeface="Times New Roman" panose="02020603050405020304" pitchFamily="18" charset="0"/>
              </a:rPr>
              <a:t>fuzzing</a:t>
            </a:r>
            <a:r>
              <a:rPr lang="zh-CN" altLang="en-US" sz="2000" dirty="0">
                <a:solidFill>
                  <a:prstClr val="black"/>
                </a:solidFill>
                <a:latin typeface="Times New Roman" panose="02020603050405020304" pitchFamily="18" charset="0"/>
                <a:ea typeface="微软雅黑" pitchFamily="34" charset="-122"/>
                <a:cs typeface="Times New Roman" panose="02020603050405020304" pitchFamily="18" charset="0"/>
              </a:rPr>
              <a:t>测试流程如左图所示。</a:t>
            </a:r>
          </a:p>
        </p:txBody>
      </p:sp>
      <p:sp>
        <p:nvSpPr>
          <p:cNvPr id="4" name="矩形 3">
            <a:extLst>
              <a:ext uri="{FF2B5EF4-FFF2-40B4-BE49-F238E27FC236}">
                <a16:creationId xmlns:a16="http://schemas.microsoft.com/office/drawing/2014/main" xmlns="" id="{6F891148-0729-423B-8BE8-F12B96C7E488}"/>
              </a:ext>
            </a:extLst>
          </p:cNvPr>
          <p:cNvSpPr/>
          <p:nvPr/>
        </p:nvSpPr>
        <p:spPr>
          <a:xfrm>
            <a:off x="4375766" y="5256458"/>
            <a:ext cx="6429375" cy="1422954"/>
          </a:xfrm>
          <a:prstGeom prst="rect">
            <a:avLst/>
          </a:prstGeom>
        </p:spPr>
        <p:txBody>
          <a:bodyPr>
            <a:spAutoFit/>
          </a:bodyPr>
          <a:lstStyle/>
          <a:p>
            <a:pPr>
              <a:lnSpc>
                <a:spcPct val="150000"/>
              </a:lnSpc>
              <a:defRPr/>
            </a:pPr>
            <a:r>
              <a:rPr lang="zh-CN" altLang="en-US" sz="2000" dirty="0">
                <a:solidFill>
                  <a:prstClr val="black"/>
                </a:solidFill>
                <a:latin typeface="微软雅黑" pitchFamily="34" charset="-122"/>
                <a:ea typeface="微软雅黑" pitchFamily="34" charset="-122"/>
              </a:rPr>
              <a:t>尽管模糊测试对安全缺陷和漏洞的检测能力很强，但</a:t>
            </a:r>
            <a:r>
              <a:rPr lang="zh-CN" altLang="en-US" sz="2000" b="1" dirty="0">
                <a:solidFill>
                  <a:prstClr val="black"/>
                </a:solidFill>
                <a:latin typeface="微软雅黑" pitchFamily="34" charset="-122"/>
                <a:ea typeface="微软雅黑" pitchFamily="34" charset="-122"/>
              </a:rPr>
              <a:t>并不是说它对被测软件都能发现所有的错误</a:t>
            </a:r>
            <a:r>
              <a:rPr lang="zh-CN" altLang="en-US" sz="2000" dirty="0">
                <a:solidFill>
                  <a:prstClr val="black"/>
                </a:solidFill>
                <a:latin typeface="微软雅黑" pitchFamily="34" charset="-122"/>
                <a:ea typeface="微软雅黑" pitchFamily="34" charset="-122"/>
              </a:rPr>
              <a:t>，原因就是它测试样本的生成方式具有</a:t>
            </a:r>
            <a:r>
              <a:rPr lang="zh-CN" altLang="en-US" sz="2000" b="1" dirty="0">
                <a:solidFill>
                  <a:prstClr val="black"/>
                </a:solidFill>
                <a:latin typeface="微软雅黑" pitchFamily="34" charset="-122"/>
                <a:ea typeface="微软雅黑" pitchFamily="34" charset="-122"/>
              </a:rPr>
              <a:t>随机性</a:t>
            </a:r>
            <a:r>
              <a:rPr lang="zh-CN" altLang="en-US" sz="2000" dirty="0">
                <a:solidFill>
                  <a:prstClr val="black"/>
                </a:solidFill>
                <a:latin typeface="微软雅黑" pitchFamily="34" charset="-122"/>
                <a:ea typeface="微软雅黑" pitchFamily="34" charset="-122"/>
              </a:rPr>
              <a:t>。 </a:t>
            </a:r>
          </a:p>
        </p:txBody>
      </p:sp>
      <p:grpSp>
        <p:nvGrpSpPr>
          <p:cNvPr id="22" name="组合 21">
            <a:extLst>
              <a:ext uri="{FF2B5EF4-FFF2-40B4-BE49-F238E27FC236}">
                <a16:creationId xmlns:a16="http://schemas.microsoft.com/office/drawing/2014/main" xmlns="" id="{8F473A4C-6F98-44DC-AC5F-C8FB4CCC0C53}"/>
              </a:ext>
            </a:extLst>
          </p:cNvPr>
          <p:cNvGrpSpPr/>
          <p:nvPr/>
        </p:nvGrpSpPr>
        <p:grpSpPr>
          <a:xfrm>
            <a:off x="2540943" y="837929"/>
            <a:ext cx="8136904" cy="474140"/>
            <a:chOff x="3548908" y="837929"/>
            <a:chExt cx="6027641" cy="474140"/>
          </a:xfrm>
        </p:grpSpPr>
        <p:cxnSp>
          <p:nvCxnSpPr>
            <p:cNvPr id="23" name="íślíḋè-Straight Connector 13">
              <a:extLst>
                <a:ext uri="{FF2B5EF4-FFF2-40B4-BE49-F238E27FC236}">
                  <a16:creationId xmlns:a16="http://schemas.microsoft.com/office/drawing/2014/main" xmlns="" id="{C251FFC1-D087-47A2-B4E6-B08892F28EA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xmlns="" id="{F479A007-07E7-445A-9227-BD2BBF6933B7}"/>
                </a:ext>
              </a:extLst>
            </p:cNvPr>
            <p:cNvSpPr/>
            <p:nvPr/>
          </p:nvSpPr>
          <p:spPr>
            <a:xfrm>
              <a:off x="3548908" y="837929"/>
              <a:ext cx="6027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所有类型的模糊测试技术</a:t>
              </a:r>
            </a:p>
          </p:txBody>
        </p:sp>
      </p:grpSp>
    </p:spTree>
    <p:extLst>
      <p:ext uri="{BB962C8B-B14F-4D97-AF65-F5344CB8AC3E}">
        <p14:creationId xmlns:p14="http://schemas.microsoft.com/office/powerpoint/2010/main" val="375183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500"/>
                            </p:stCondLst>
                            <p:childTnLst>
                              <p:par>
                                <p:cTn id="27" presetID="16" presetClass="entr" presetSubtype="37"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Vertical)">
                                      <p:cBhvr>
                                        <p:cTn id="29" dur="500"/>
                                        <p:tgtEl>
                                          <p:spTgt spid="9"/>
                                        </p:tgtEl>
                                      </p:cBhvr>
                                    </p:animEffect>
                                  </p:childTnLst>
                                </p:cTn>
                              </p:par>
                            </p:childTnLst>
                          </p:cTn>
                        </p:par>
                        <p:par>
                          <p:cTn id="30" fill="hold">
                            <p:stCondLst>
                              <p:cond delay="2000"/>
                            </p:stCondLst>
                            <p:childTnLst>
                              <p:par>
                                <p:cTn id="31" presetID="16" presetClass="entr" presetSubtype="21"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05BE7FED-0B2E-4B5E-A4EA-C3ABD453FE4D}"/>
              </a:ext>
            </a:extLst>
          </p:cNvPr>
          <p:cNvGrpSpPr/>
          <p:nvPr/>
        </p:nvGrpSpPr>
        <p:grpSpPr>
          <a:xfrm>
            <a:off x="596727" y="875216"/>
            <a:ext cx="3495834" cy="508861"/>
            <a:chOff x="1420106" y="1402730"/>
            <a:chExt cx="3495834" cy="508861"/>
          </a:xfrm>
          <a:effectLst>
            <a:outerShdw blurRad="50800" dist="38100" dir="2700000" algn="tl" rotWithShape="0">
              <a:prstClr val="black">
                <a:alpha val="20000"/>
              </a:prstClr>
            </a:outerShdw>
          </a:effectLst>
        </p:grpSpPr>
        <p:sp>
          <p:nvSpPr>
            <p:cNvPr id="8" name="Round Same Side Corner Rectangle 29">
              <a:extLst>
                <a:ext uri="{FF2B5EF4-FFF2-40B4-BE49-F238E27FC236}">
                  <a16:creationId xmlns:a16="http://schemas.microsoft.com/office/drawing/2014/main" xmlns="" id="{6B1B14AC-6694-4A4B-8FD4-3DEB2396417D}"/>
                </a:ext>
              </a:extLst>
            </p:cNvPr>
            <p:cNvSpPr/>
            <p:nvPr/>
          </p:nvSpPr>
          <p:spPr>
            <a:xfrm rot="5400000">
              <a:off x="3084302" y="308141"/>
              <a:ext cx="508859" cy="269803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9" name="Round Same Side Corner Rectangle 45">
              <a:extLst>
                <a:ext uri="{FF2B5EF4-FFF2-40B4-BE49-F238E27FC236}">
                  <a16:creationId xmlns:a16="http://schemas.microsoft.com/office/drawing/2014/main" xmlns="" id="{549B64C7-DB87-4849-BFB3-1D0B11D0233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0" name="Rectangle 62">
              <a:extLst>
                <a:ext uri="{FF2B5EF4-FFF2-40B4-BE49-F238E27FC236}">
                  <a16:creationId xmlns:a16="http://schemas.microsoft.com/office/drawing/2014/main" xmlns="" id="{82280E6B-F554-4830-81CA-854B5A0E976D}"/>
                </a:ext>
              </a:extLst>
            </p:cNvPr>
            <p:cNvSpPr/>
            <p:nvPr/>
          </p:nvSpPr>
          <p:spPr>
            <a:xfrm>
              <a:off x="2053958" y="1402731"/>
              <a:ext cx="2861982"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 </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智能模糊测试</a:t>
              </a:r>
            </a:p>
          </p:txBody>
        </p:sp>
        <p:sp>
          <p:nvSpPr>
            <p:cNvPr id="11" name="Rectangle 62">
              <a:extLst>
                <a:ext uri="{FF2B5EF4-FFF2-40B4-BE49-F238E27FC236}">
                  <a16:creationId xmlns:a16="http://schemas.microsoft.com/office/drawing/2014/main" xmlns="" id="{9F0A2AC3-5769-4FBF-83C3-8FFA4478A5D1}"/>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grpSp>
        <p:nvGrpSpPr>
          <p:cNvPr id="24" name="组合 23">
            <a:extLst>
              <a:ext uri="{FF2B5EF4-FFF2-40B4-BE49-F238E27FC236}">
                <a16:creationId xmlns:a16="http://schemas.microsoft.com/office/drawing/2014/main" xmlns="" id="{91421C1B-0B76-4EBE-9F0D-AB2D7755AE10}"/>
              </a:ext>
            </a:extLst>
          </p:cNvPr>
          <p:cNvGrpSpPr/>
          <p:nvPr/>
        </p:nvGrpSpPr>
        <p:grpSpPr>
          <a:xfrm>
            <a:off x="1248910" y="1795261"/>
            <a:ext cx="10926785" cy="4579213"/>
            <a:chOff x="1263230" y="1989440"/>
            <a:chExt cx="10332290" cy="3067045"/>
          </a:xfrm>
        </p:grpSpPr>
        <p:sp>
          <p:nvSpPr>
            <p:cNvPr id="25" name="矩形: 圆角 24">
              <a:extLst>
                <a:ext uri="{FF2B5EF4-FFF2-40B4-BE49-F238E27FC236}">
                  <a16:creationId xmlns:a16="http://schemas.microsoft.com/office/drawing/2014/main" xmlns="" id="{2E18FC83-F83B-4B7E-AFAD-5DEE8099C92E}"/>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xmlns="" id="{3EF90F64-1290-435A-8834-CCBACFEF7667}"/>
                </a:ext>
              </a:extLst>
            </p:cNvPr>
            <p:cNvSpPr/>
            <p:nvPr/>
          </p:nvSpPr>
          <p:spPr>
            <a:xfrm>
              <a:off x="1676847" y="2310675"/>
              <a:ext cx="9505056" cy="2388619"/>
            </a:xfrm>
            <a:prstGeom prst="rect">
              <a:avLst/>
            </a:prstGeom>
          </p:spPr>
          <p:txBody>
            <a:bodyPr wrap="square">
              <a:spAutoFit/>
            </a:bodyPr>
            <a:lstStyle/>
            <a:p>
              <a:pPr algn="just">
                <a:lnSpc>
                  <a:spcPct val="13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模糊测试方法是应用最普遍的动态安全检测方法，但由于模糊测试数据的</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生成具有随机性，缺乏对程序的理解，测试的性能不高</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，并且难以保证一定的覆盖率。</a:t>
              </a:r>
            </a:p>
            <a:p>
              <a:pPr algn="just">
                <a:lnSpc>
                  <a:spcPct val="13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为了解决这个问题，</a:t>
              </a:r>
              <a:r>
                <a:rPr lang="zh-CN" altLang="en-US" sz="28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引入了基于符号执行等可执行程序理解的方法，</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在实现程序理解的基础上，</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有针对性的设计测试数据的生成，</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从而实现了比传统的随机模糊测试更高的效率，这种结合了程序理解和模糊测试的方法，称为智能模糊测试</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(smart Fuzzing)</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技术。</a:t>
              </a:r>
            </a:p>
          </p:txBody>
        </p:sp>
      </p:grpSp>
    </p:spTree>
    <p:extLst>
      <p:ext uri="{BB962C8B-B14F-4D97-AF65-F5344CB8AC3E}">
        <p14:creationId xmlns:p14="http://schemas.microsoft.com/office/powerpoint/2010/main" val="113270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151283" y="841610"/>
            <a:ext cx="4801314" cy="470459"/>
            <a:chOff x="5074167" y="841610"/>
            <a:chExt cx="2856237" cy="470459"/>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4167" y="841610"/>
              <a:ext cx="2856237"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智能模糊测试具体的实现步骤如下</a:t>
              </a:r>
            </a:p>
          </p:txBody>
        </p:sp>
      </p:grpSp>
      <p:sp>
        <p:nvSpPr>
          <p:cNvPr id="30" name="文本框 29">
            <a:extLst>
              <a:ext uri="{FF2B5EF4-FFF2-40B4-BE49-F238E27FC236}">
                <a16:creationId xmlns:a16="http://schemas.microsoft.com/office/drawing/2014/main" xmlns="" id="{E26E5F43-1E66-4C44-BA9C-8774F5CBCAAB}"/>
              </a:ext>
            </a:extLst>
          </p:cNvPr>
          <p:cNvSpPr txBox="1"/>
          <p:nvPr/>
        </p:nvSpPr>
        <p:spPr>
          <a:xfrm>
            <a:off x="935165" y="3583438"/>
            <a:ext cx="5460310" cy="281040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）反汇编</a:t>
            </a:r>
          </a:p>
          <a:p>
            <a:pPr algn="just">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智能模糊测试的</a:t>
            </a:r>
            <a:r>
              <a:rPr lang="zh-CN" altLang="en-US" sz="24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前提，是对可执行代码进行输入数据、控制流、执行路径之间相关关系的分析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。为此，首先对</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可执行代码进行反汇编得到汇编代码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，在汇编代码的基础上才能进行上述分析。</a:t>
            </a:r>
          </a:p>
        </p:txBody>
      </p:sp>
      <p:sp>
        <p:nvSpPr>
          <p:cNvPr id="36" name="文本框 35">
            <a:extLst>
              <a:ext uri="{FF2B5EF4-FFF2-40B4-BE49-F238E27FC236}">
                <a16:creationId xmlns:a16="http://schemas.microsoft.com/office/drawing/2014/main" xmlns="" id="{E9E68B4E-792F-4BBE-BBA1-F777402889EB}"/>
              </a:ext>
            </a:extLst>
          </p:cNvPr>
          <p:cNvSpPr txBox="1"/>
          <p:nvPr/>
        </p:nvSpPr>
        <p:spPr>
          <a:xfrm>
            <a:off x="7043187" y="3665171"/>
            <a:ext cx="5460310" cy="2810401"/>
          </a:xfrm>
          <a:prstGeom prst="rect">
            <a:avLst/>
          </a:prstGeom>
          <a:noFill/>
        </p:spPr>
        <p:txBody>
          <a:bodyPr wrap="square" lIns="86376" tIns="43188" rIns="86376" bIns="43188"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）中间语言转换</a:t>
            </a:r>
          </a:p>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从汇编代码中直接获取程序运行的内部信息，工作量较大，为此，需要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将汇编代码转换成中间语言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，由于中间语言易于理解，所以为可执行代码的分析提供了一种有效的手段。</a:t>
            </a:r>
          </a:p>
        </p:txBody>
      </p:sp>
      <p:grpSp>
        <p:nvGrpSpPr>
          <p:cNvPr id="4" name="组合 3">
            <a:extLst>
              <a:ext uri="{FF2B5EF4-FFF2-40B4-BE49-F238E27FC236}">
                <a16:creationId xmlns:a16="http://schemas.microsoft.com/office/drawing/2014/main" xmlns="" id="{E127DD74-019F-4880-9EC8-7AD619690A2C}"/>
              </a:ext>
            </a:extLst>
          </p:cNvPr>
          <p:cNvGrpSpPr/>
          <p:nvPr/>
        </p:nvGrpSpPr>
        <p:grpSpPr>
          <a:xfrm>
            <a:off x="2972991" y="1810345"/>
            <a:ext cx="1622946" cy="1622946"/>
            <a:chOff x="2972788" y="2176165"/>
            <a:chExt cx="1622946" cy="1622946"/>
          </a:xfrm>
        </p:grpSpPr>
        <p:grpSp>
          <p:nvGrpSpPr>
            <p:cNvPr id="3" name="组合 2">
              <a:extLst>
                <a:ext uri="{FF2B5EF4-FFF2-40B4-BE49-F238E27FC236}">
                  <a16:creationId xmlns:a16="http://schemas.microsoft.com/office/drawing/2014/main" xmlns="" id="{434E42F4-2047-4996-937C-424AE9D0F9DB}"/>
                </a:ext>
              </a:extLst>
            </p:cNvPr>
            <p:cNvGrpSpPr/>
            <p:nvPr/>
          </p:nvGrpSpPr>
          <p:grpSpPr>
            <a:xfrm>
              <a:off x="2972788" y="2176165"/>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889315" y="30302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17" name="KSO_Shape">
              <a:extLst>
                <a:ext uri="{FF2B5EF4-FFF2-40B4-BE49-F238E27FC236}">
                  <a16:creationId xmlns:a16="http://schemas.microsoft.com/office/drawing/2014/main" xmlns="" id="{1B1A216B-CC39-4DF5-BF16-EF732F1E4AB4}"/>
                </a:ext>
              </a:extLst>
            </p:cNvPr>
            <p:cNvSpPr/>
            <p:nvPr/>
          </p:nvSpPr>
          <p:spPr>
            <a:xfrm>
              <a:off x="3445438" y="2648818"/>
              <a:ext cx="677639" cy="677639"/>
            </a:xfrm>
            <a:prstGeom prst="blockArc">
              <a:avLst>
                <a:gd name="adj1" fmla="val 10800000"/>
                <a:gd name="adj2" fmla="val 0"/>
                <a:gd name="adj3" fmla="val 170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5" name="组合 4">
            <a:extLst>
              <a:ext uri="{FF2B5EF4-FFF2-40B4-BE49-F238E27FC236}">
                <a16:creationId xmlns:a16="http://schemas.microsoft.com/office/drawing/2014/main" xmlns="" id="{E5DD1CAE-00FA-4324-A5F4-955D752834C0}"/>
              </a:ext>
            </a:extLst>
          </p:cNvPr>
          <p:cNvGrpSpPr/>
          <p:nvPr/>
        </p:nvGrpSpPr>
        <p:grpSpPr>
          <a:xfrm>
            <a:off x="8263221" y="1810345"/>
            <a:ext cx="1622946" cy="1622946"/>
            <a:chOff x="8263018" y="2176165"/>
            <a:chExt cx="1622946" cy="1622946"/>
          </a:xfrm>
        </p:grpSpPr>
        <p:grpSp>
          <p:nvGrpSpPr>
            <p:cNvPr id="31" name="组合 30">
              <a:extLst>
                <a:ext uri="{FF2B5EF4-FFF2-40B4-BE49-F238E27FC236}">
                  <a16:creationId xmlns:a16="http://schemas.microsoft.com/office/drawing/2014/main" xmlns="" id="{D7C06A96-9E52-420F-B346-373CF5A29443}"/>
                </a:ext>
              </a:extLst>
            </p:cNvPr>
            <p:cNvGrpSpPr/>
            <p:nvPr/>
          </p:nvGrpSpPr>
          <p:grpSpPr>
            <a:xfrm>
              <a:off x="8263018" y="2176165"/>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889315" y="30302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sp>
          <p:nvSpPr>
            <p:cNvPr id="18" name="KSO_Shape">
              <a:extLst>
                <a:ext uri="{FF2B5EF4-FFF2-40B4-BE49-F238E27FC236}">
                  <a16:creationId xmlns:a16="http://schemas.microsoft.com/office/drawing/2014/main" xmlns="" id="{B58631FA-71F0-41FA-A428-538D16ADE93E}"/>
                </a:ext>
              </a:extLst>
            </p:cNvPr>
            <p:cNvSpPr/>
            <p:nvPr/>
          </p:nvSpPr>
          <p:spPr>
            <a:xfrm rot="10800000">
              <a:off x="8735668" y="2700871"/>
              <a:ext cx="677639" cy="677639"/>
            </a:xfrm>
            <a:prstGeom prst="blockArc">
              <a:avLst>
                <a:gd name="adj1" fmla="val 10800000"/>
                <a:gd name="adj2" fmla="val 0"/>
                <a:gd name="adj3" fmla="val 170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38124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1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2500"/>
                            </p:stCondLst>
                            <p:childTnLst>
                              <p:par>
                                <p:cTn id="20" presetID="49" presetClass="entr" presetSubtype="0"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2860931" y="837929"/>
            <a:ext cx="7136890" cy="474140"/>
            <a:chOff x="2860931" y="837929"/>
            <a:chExt cx="713689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2860931" y="837929"/>
              <a:ext cx="7136890"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）采用智能技术分析输入数据和执行路径的关系</a:t>
              </a:r>
            </a:p>
          </p:txBody>
        </p:sp>
      </p:grpSp>
      <p:grpSp>
        <p:nvGrpSpPr>
          <p:cNvPr id="83" name="组合 82">
            <a:extLst>
              <a:ext uri="{FF2B5EF4-FFF2-40B4-BE49-F238E27FC236}">
                <a16:creationId xmlns:a16="http://schemas.microsoft.com/office/drawing/2014/main" xmlns=""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xmlns="" id="{C2B15A79-337F-4D6D-929D-9DD67B264633}"/>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endParaRPr lang="zh-CN" altLang="en-US" sz="2000" b="1" dirty="0">
                <a:solidFill>
                  <a:prstClr val="white"/>
                </a:solidFill>
                <a:latin typeface="微软雅黑"/>
                <a:ea typeface="微软雅黑"/>
              </a:endParaRP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3820444" y="2098671"/>
              <a:ext cx="513562" cy="525502"/>
              <a:chOff x="2308225" y="3012523"/>
              <a:chExt cx="273050"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2308225" y="3012523"/>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198256"/>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xmlns=""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86" name="文本框 85">
              <a:extLst>
                <a:ext uri="{FF2B5EF4-FFF2-40B4-BE49-F238E27FC236}">
                  <a16:creationId xmlns:a16="http://schemas.microsoft.com/office/drawing/2014/main" xmlns="" id="{0F5E84CD-3160-468A-8693-302B1951E0A0}"/>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endParaRPr lang="zh-CN" altLang="en-US" sz="2000" b="1" dirty="0">
                <a:solidFill>
                  <a:prstClr val="white"/>
                </a:solidFill>
                <a:latin typeface="微软雅黑"/>
                <a:ea typeface="微软雅黑"/>
              </a:endParaRPr>
            </a:p>
          </p:txBody>
        </p:sp>
        <p:grpSp>
          <p:nvGrpSpPr>
            <p:cNvPr id="87" name="Group 28">
              <a:extLst>
                <a:ext uri="{FF2B5EF4-FFF2-40B4-BE49-F238E27FC236}">
                  <a16:creationId xmlns:a16="http://schemas.microsoft.com/office/drawing/2014/main" xmlns="" id="{484B69AA-7332-4D7B-83DE-21FE178E675D}"/>
                </a:ext>
              </a:extLst>
            </p:cNvPr>
            <p:cNvGrpSpPr/>
            <p:nvPr/>
          </p:nvGrpSpPr>
          <p:grpSpPr>
            <a:xfrm>
              <a:off x="3820444" y="2098670"/>
              <a:ext cx="513562" cy="525502"/>
              <a:chOff x="2308225" y="3012522"/>
              <a:chExt cx="273050" cy="279400"/>
            </a:xfrm>
            <a:solidFill>
              <a:schemeClr val="bg1"/>
            </a:solidFill>
          </p:grpSpPr>
          <p:sp>
            <p:nvSpPr>
              <p:cNvPr id="88" name="Freeform: Shape 29">
                <a:extLst>
                  <a:ext uri="{FF2B5EF4-FFF2-40B4-BE49-F238E27FC236}">
                    <a16:creationId xmlns:a16="http://schemas.microsoft.com/office/drawing/2014/main" xmlns="" id="{9CACA868-E021-4840-B55F-BAE776F82466}"/>
                  </a:ext>
                </a:extLst>
              </p:cNvPr>
              <p:cNvSpPr>
                <a:spLocks/>
              </p:cNvSpPr>
              <p:nvPr/>
            </p:nvSpPr>
            <p:spPr bwMode="auto">
              <a:xfrm>
                <a:off x="2308225" y="3012522"/>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xmlns="" id="{0D98BD78-B337-4F19-B76A-5CEA005C4D05}"/>
                  </a:ext>
                </a:extLst>
              </p:cNvPr>
              <p:cNvSpPr>
                <a:spLocks/>
              </p:cNvSpPr>
              <p:nvPr/>
            </p:nvSpPr>
            <p:spPr bwMode="auto">
              <a:xfrm>
                <a:off x="2471738" y="3198256"/>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xmlns=""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xmlns="" id="{CD33A36A-1B33-4C34-9689-4B288829BF96}"/>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endParaRPr lang="zh-CN" altLang="en-US" sz="2000" b="1" dirty="0">
                <a:solidFill>
                  <a:prstClr val="white"/>
                </a:solidFill>
                <a:latin typeface="微软雅黑"/>
                <a:ea typeface="微软雅黑"/>
              </a:endParaRPr>
            </a:p>
          </p:txBody>
        </p:sp>
        <p:grpSp>
          <p:nvGrpSpPr>
            <p:cNvPr id="93" name="Group 28">
              <a:extLst>
                <a:ext uri="{FF2B5EF4-FFF2-40B4-BE49-F238E27FC236}">
                  <a16:creationId xmlns:a16="http://schemas.microsoft.com/office/drawing/2014/main" xmlns="" id="{17BBEF1F-61D4-4F36-93A8-63F737808186}"/>
                </a:ext>
              </a:extLst>
            </p:cNvPr>
            <p:cNvGrpSpPr/>
            <p:nvPr/>
          </p:nvGrpSpPr>
          <p:grpSpPr>
            <a:xfrm>
              <a:off x="3820444" y="2098670"/>
              <a:ext cx="513562" cy="525502"/>
              <a:chOff x="2308225" y="3012522"/>
              <a:chExt cx="273050" cy="279400"/>
            </a:xfrm>
            <a:solidFill>
              <a:schemeClr val="bg1"/>
            </a:solidFill>
          </p:grpSpPr>
          <p:sp>
            <p:nvSpPr>
              <p:cNvPr id="94" name="Freeform: Shape 29">
                <a:extLst>
                  <a:ext uri="{FF2B5EF4-FFF2-40B4-BE49-F238E27FC236}">
                    <a16:creationId xmlns:a16="http://schemas.microsoft.com/office/drawing/2014/main" xmlns="" id="{A6F7DF60-6F78-4AB2-88F4-C192A78FFE3C}"/>
                  </a:ext>
                </a:extLst>
              </p:cNvPr>
              <p:cNvSpPr>
                <a:spLocks/>
              </p:cNvSpPr>
              <p:nvPr/>
            </p:nvSpPr>
            <p:spPr bwMode="auto">
              <a:xfrm>
                <a:off x="2308225" y="3012522"/>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198256"/>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xmlns="" id="{B6043767-DC6B-4254-9127-2CD5CBDB1CF9}"/>
              </a:ext>
            </a:extLst>
          </p:cNvPr>
          <p:cNvSpPr/>
          <p:nvPr/>
        </p:nvSpPr>
        <p:spPr>
          <a:xfrm>
            <a:off x="1379381" y="4152792"/>
            <a:ext cx="10099988" cy="2346283"/>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这一步是智能模糊测试的关键，它通过符号执行和约束求解技术、污点传播分析、执行路径遍历等技术手段，</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检测出可能产生漏洞的程序执行路径集合和输入数据集合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。例如，利用符号执行技术在符号执行过程中记录下输入数据的传播过程和传播后的表达形式，并通过约束求解得到在漏洞触发时执行的路径与原始输入数据之间的联系，从而得到触发执行路径异常的输入数据。</a:t>
            </a:r>
          </a:p>
        </p:txBody>
      </p:sp>
    </p:spTree>
    <p:extLst>
      <p:ext uri="{BB962C8B-B14F-4D97-AF65-F5344CB8AC3E}">
        <p14:creationId xmlns:p14="http://schemas.microsoft.com/office/powerpoint/2010/main" val="32880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animEffect transition="in" filter="fade">
                                      <p:cBhvr>
                                        <p:cTn id="25" dur="500"/>
                                        <p:tgtEl>
                                          <p:spTgt spid="90"/>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AC0F91AE-3150-4A4F-BE5C-5BD47F5BEB70}"/>
              </a:ext>
            </a:extLst>
          </p:cNvPr>
          <p:cNvSpPr/>
          <p:nvPr/>
        </p:nvSpPr>
        <p:spPr>
          <a:xfrm>
            <a:off x="4981204" y="1528093"/>
            <a:ext cx="6768752" cy="510860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采用上述智能技术获得的输入数据集合进行安全检测，使</a:t>
            </a:r>
            <a:r>
              <a:rPr lang="zh-CN" altLang="en-US" sz="2400" b="1" dirty="0">
                <a:solidFill>
                  <a:srgbClr val="0050A3"/>
                </a:solidFill>
                <a:latin typeface="微软雅黑" panose="020B0503020204020204" pitchFamily="34" charset="-122"/>
                <a:ea typeface="微软雅黑" panose="020B0503020204020204" pitchFamily="34" charset="-122"/>
              </a:rPr>
              <a:t>后续的安全测试检测出安全缺陷和漏洞的机率大大增加。</a:t>
            </a:r>
            <a:r>
              <a:rPr lang="zh-CN" altLang="en-US" sz="2400" dirty="0">
                <a:solidFill>
                  <a:srgbClr val="0050A3"/>
                </a:solidFill>
                <a:latin typeface="微软雅黑" panose="020B0503020204020204" pitchFamily="34" charset="-122"/>
                <a:ea typeface="微软雅黑" panose="020B0503020204020204" pitchFamily="34" charset="-122"/>
              </a:rPr>
              <a:t>与传统的随机模糊测试技术相比，这些</a:t>
            </a:r>
            <a:r>
              <a:rPr lang="zh-CN" altLang="en-US" sz="2400" b="1" dirty="0">
                <a:solidFill>
                  <a:srgbClr val="0050A3"/>
                </a:solidFill>
                <a:latin typeface="微软雅黑" panose="020B0503020204020204" pitchFamily="34" charset="-122"/>
                <a:ea typeface="微软雅黑" panose="020B0503020204020204" pitchFamily="34" charset="-122"/>
              </a:rPr>
              <a:t>智能模糊测试技术</a:t>
            </a:r>
            <a:r>
              <a:rPr lang="zh-CN" altLang="en-US" sz="2400" dirty="0">
                <a:solidFill>
                  <a:srgbClr val="0050A3"/>
                </a:solidFill>
                <a:latin typeface="微软雅黑" panose="020B0503020204020204" pitchFamily="34" charset="-122"/>
                <a:ea typeface="微软雅黑" panose="020B0503020204020204" pitchFamily="34" charset="-122"/>
              </a:rPr>
              <a:t>的应用，由于了解了输入数据和执行路径之间的关系，因而</a:t>
            </a:r>
            <a:r>
              <a:rPr lang="zh-CN" altLang="en-US" sz="2400" b="1" dirty="0">
                <a:solidFill>
                  <a:srgbClr val="0050A3"/>
                </a:solidFill>
                <a:latin typeface="微软雅黑" panose="020B0503020204020204" pitchFamily="34" charset="-122"/>
                <a:ea typeface="微软雅黑" panose="020B0503020204020204" pitchFamily="34" charset="-122"/>
              </a:rPr>
              <a:t>生成的输入数据更有针对性，减少了大量无关测试数据的生成，提高了测试的效率</a:t>
            </a:r>
            <a:r>
              <a:rPr lang="zh-CN" altLang="en-US" sz="2400" dirty="0">
                <a:solidFill>
                  <a:srgbClr val="0050A3"/>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此外，在触发漏洞的同时，智能模糊测试技术包含了对漏洞成因的分析，极大减少了分析人员的工作量。</a:t>
            </a:r>
          </a:p>
        </p:txBody>
      </p:sp>
      <p:grpSp>
        <p:nvGrpSpPr>
          <p:cNvPr id="24" name="组合 23">
            <a:extLst>
              <a:ext uri="{FF2B5EF4-FFF2-40B4-BE49-F238E27FC236}">
                <a16:creationId xmlns:a16="http://schemas.microsoft.com/office/drawing/2014/main" xmlns="" id="{EC9C7C27-AF13-41FB-81CE-AC01AC5BCB37}"/>
              </a:ext>
            </a:extLst>
          </p:cNvPr>
          <p:cNvGrpSpPr/>
          <p:nvPr/>
        </p:nvGrpSpPr>
        <p:grpSpPr>
          <a:xfrm>
            <a:off x="2091490" y="837929"/>
            <a:ext cx="8675773" cy="474140"/>
            <a:chOff x="2091490" y="837929"/>
            <a:chExt cx="8675773" cy="474140"/>
          </a:xfrm>
        </p:grpSpPr>
        <p:cxnSp>
          <p:nvCxnSpPr>
            <p:cNvPr id="25" name="íślíḋè-Straight Connector 13">
              <a:extLst>
                <a:ext uri="{FF2B5EF4-FFF2-40B4-BE49-F238E27FC236}">
                  <a16:creationId xmlns:a16="http://schemas.microsoft.com/office/drawing/2014/main" xmlns="" id="{F0C8F9FE-33CF-46BD-9A82-EF1952E8688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882577FC-5195-46E7-9160-DE050D728DD3}"/>
                </a:ext>
              </a:extLst>
            </p:cNvPr>
            <p:cNvSpPr/>
            <p:nvPr/>
          </p:nvSpPr>
          <p:spPr>
            <a:xfrm>
              <a:off x="2091490" y="837929"/>
              <a:ext cx="8675773"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）利用分析获得的输入数据集合，对执行路径集合进行测试</a:t>
              </a:r>
            </a:p>
          </p:txBody>
        </p:sp>
      </p:grpSp>
      <p:grpSp>
        <p:nvGrpSpPr>
          <p:cNvPr id="5" name="组合 4">
            <a:extLst>
              <a:ext uri="{FF2B5EF4-FFF2-40B4-BE49-F238E27FC236}">
                <a16:creationId xmlns:a16="http://schemas.microsoft.com/office/drawing/2014/main" xmlns="" id="{06DF3A49-9070-4F69-ACD8-A21D654962FB}"/>
              </a:ext>
            </a:extLst>
          </p:cNvPr>
          <p:cNvGrpSpPr/>
          <p:nvPr/>
        </p:nvGrpSpPr>
        <p:grpSpPr>
          <a:xfrm>
            <a:off x="1172791" y="2104157"/>
            <a:ext cx="3593608" cy="3376664"/>
            <a:chOff x="1608904" y="2032149"/>
            <a:chExt cx="3593608" cy="3376664"/>
          </a:xfrm>
        </p:grpSpPr>
        <p:grpSp>
          <p:nvGrpSpPr>
            <p:cNvPr id="3" name="组合 2">
              <a:extLst>
                <a:ext uri="{FF2B5EF4-FFF2-40B4-BE49-F238E27FC236}">
                  <a16:creationId xmlns:a16="http://schemas.microsoft.com/office/drawing/2014/main" xmlns="" id="{7805053A-AACD-4B5A-858A-F41755159678}"/>
                </a:ext>
              </a:extLst>
            </p:cNvPr>
            <p:cNvGrpSpPr/>
            <p:nvPr/>
          </p:nvGrpSpPr>
          <p:grpSpPr>
            <a:xfrm>
              <a:off x="1608904" y="2032149"/>
              <a:ext cx="3593608" cy="3376664"/>
              <a:chOff x="4581211" y="2801439"/>
              <a:chExt cx="3219239"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xmlns=""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xmlns=""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xmlns=""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xmlns=""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xmlns=""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xmlns=""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xmlns=""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xmlns=""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74" name="文本框 73">
                <a:extLst>
                  <a:ext uri="{FF2B5EF4-FFF2-40B4-BE49-F238E27FC236}">
                    <a16:creationId xmlns:a16="http://schemas.microsoft.com/office/drawing/2014/main" xmlns="" id="{0F2302B9-02EB-40CB-8E23-8E730E007802}"/>
                  </a:ext>
                </a:extLst>
              </p:cNvPr>
              <p:cNvSpPr txBox="1"/>
              <p:nvPr/>
            </p:nvSpPr>
            <p:spPr>
              <a:xfrm>
                <a:off x="4581211" y="3065291"/>
                <a:ext cx="112808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文本框 74">
                <a:extLst>
                  <a:ext uri="{FF2B5EF4-FFF2-40B4-BE49-F238E27FC236}">
                    <a16:creationId xmlns:a16="http://schemas.microsoft.com/office/drawing/2014/main" xmlns="" id="{51FA86E6-40D3-4CD0-9C15-C83AE6C7F344}"/>
                  </a:ext>
                </a:extLst>
              </p:cNvPr>
              <p:cNvSpPr txBox="1"/>
              <p:nvPr/>
            </p:nvSpPr>
            <p:spPr>
              <a:xfrm>
                <a:off x="6672366" y="3065291"/>
                <a:ext cx="112808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文本框 75">
                <a:extLst>
                  <a:ext uri="{FF2B5EF4-FFF2-40B4-BE49-F238E27FC236}">
                    <a16:creationId xmlns:a16="http://schemas.microsoft.com/office/drawing/2014/main" xmlns="" id="{EE0684EC-82CF-4C5C-BF10-277C610F12A3}"/>
                  </a:ext>
                </a:extLst>
              </p:cNvPr>
              <p:cNvSpPr txBox="1"/>
              <p:nvPr/>
            </p:nvSpPr>
            <p:spPr>
              <a:xfrm>
                <a:off x="4649159" y="5044683"/>
                <a:ext cx="992186"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文本框 76">
                <a:extLst>
                  <a:ext uri="{FF2B5EF4-FFF2-40B4-BE49-F238E27FC236}">
                    <a16:creationId xmlns:a16="http://schemas.microsoft.com/office/drawing/2014/main" xmlns="" id="{B068950B-45B3-43F5-AECE-EE208AC8271C}"/>
                  </a:ext>
                </a:extLst>
              </p:cNvPr>
              <p:cNvSpPr txBox="1"/>
              <p:nvPr/>
            </p:nvSpPr>
            <p:spPr>
              <a:xfrm>
                <a:off x="6672365" y="5167486"/>
                <a:ext cx="112808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i$liḋe-Freeform: Shape 35">
                <a:extLst>
                  <a:ext uri="{FF2B5EF4-FFF2-40B4-BE49-F238E27FC236}">
                    <a16:creationId xmlns:a16="http://schemas.microsoft.com/office/drawing/2014/main" xmlns=""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a:extLst>
                  <a:ext uri="{FF2B5EF4-FFF2-40B4-BE49-F238E27FC236}">
                    <a16:creationId xmlns:a16="http://schemas.microsoft.com/office/drawing/2014/main" xmlns="" id="{3BB7956E-535F-4928-A4F2-727749899E55}"/>
                  </a:ext>
                </a:extLst>
              </p:cNvPr>
              <p:cNvSpPr txBox="1"/>
              <p:nvPr/>
            </p:nvSpPr>
            <p:spPr>
              <a:xfrm>
                <a:off x="5514692" y="3999103"/>
                <a:ext cx="1352274" cy="353847"/>
              </a:xfrm>
              <a:prstGeom prst="rect">
                <a:avLst/>
              </a:prstGeom>
              <a:noFill/>
            </p:spPr>
            <p:txBody>
              <a:bodyPr wrap="square" lIns="86376" tIns="43188" rIns="86376" bIns="43188" rtlCol="0">
                <a:spAutoFit/>
              </a:bodyPr>
              <a:lstStyle/>
              <a:p>
                <a:pPr algn="ct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KSO_Shape">
              <a:extLst>
                <a:ext uri="{FF2B5EF4-FFF2-40B4-BE49-F238E27FC236}">
                  <a16:creationId xmlns:a16="http://schemas.microsoft.com/office/drawing/2014/main" xmlns="" id="{8A82A7B0-70E1-49A9-94DA-58659C419F9F}"/>
                </a:ext>
              </a:extLst>
            </p:cNvPr>
            <p:cNvSpPr/>
            <p:nvPr/>
          </p:nvSpPr>
          <p:spPr>
            <a:xfrm>
              <a:off x="3030477" y="3184971"/>
              <a:ext cx="790575" cy="952500"/>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Tree>
    <p:extLst>
      <p:ext uri="{BB962C8B-B14F-4D97-AF65-F5344CB8AC3E}">
        <p14:creationId xmlns:p14="http://schemas.microsoft.com/office/powerpoint/2010/main" val="235114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1028776" y="1481260"/>
            <a:ext cx="11233248" cy="196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在于以尽可能小的代价找出程序中最有可能产生漏洞的执行路径集合</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，从而避免了盲目地对程序进行全路径覆盖测试，使得漏洞分析更有针对性。</a:t>
            </a:r>
          </a:p>
          <a:p>
            <a:pPr>
              <a:lnSpc>
                <a:spcPct val="130000"/>
              </a:lnSpc>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智能模糊测试技术的提出，反映了软件安全性测试</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由模糊化测试向精确化测试</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转变的趋势。</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TaintScope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是采用智能模糊测试技术的一款典型软件测试工具。</a:t>
            </a:r>
          </a:p>
        </p:txBody>
      </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F28AC905-B547-4A08-B880-35EEF6E170EC}"/>
              </a:ext>
            </a:extLst>
          </p:cNvPr>
          <p:cNvGrpSpPr/>
          <p:nvPr/>
        </p:nvGrpSpPr>
        <p:grpSpPr>
          <a:xfrm>
            <a:off x="4644272" y="837929"/>
            <a:ext cx="3570208" cy="474140"/>
            <a:chOff x="4644272" y="837929"/>
            <a:chExt cx="3570208" cy="474140"/>
          </a:xfrm>
        </p:grpSpPr>
        <p:cxnSp>
          <p:nvCxnSpPr>
            <p:cNvPr id="19" name="íślíḋè-Straight Connector 13">
              <a:extLst>
                <a:ext uri="{FF2B5EF4-FFF2-40B4-BE49-F238E27FC236}">
                  <a16:creationId xmlns:a16="http://schemas.microsoft.com/office/drawing/2014/main" xmlns="" id="{3DDAA11A-25DB-4BD3-9274-5FFD1E43BE6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D783D4F4-BFB8-443B-8706-D536FEC8BFB2}"/>
                </a:ext>
              </a:extLst>
            </p:cNvPr>
            <p:cNvSpPr/>
            <p:nvPr/>
          </p:nvSpPr>
          <p:spPr>
            <a:xfrm>
              <a:off x="4644272" y="837929"/>
              <a:ext cx="357020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智能模糊测试的核心思想</a:t>
              </a:r>
            </a:p>
          </p:txBody>
        </p:sp>
      </p:grpSp>
      <p:pic>
        <p:nvPicPr>
          <p:cNvPr id="3" name="图片 2">
            <a:extLst>
              <a:ext uri="{FF2B5EF4-FFF2-40B4-BE49-F238E27FC236}">
                <a16:creationId xmlns:a16="http://schemas.microsoft.com/office/drawing/2014/main" xmlns="" id="{4202D864-B426-475F-B0BB-5352938CB8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935" y="3927913"/>
            <a:ext cx="3633223" cy="2737110"/>
          </a:xfrm>
          <a:prstGeom prst="rect">
            <a:avLst/>
          </a:prstGeom>
        </p:spPr>
      </p:pic>
    </p:spTree>
    <p:extLst>
      <p:ext uri="{BB962C8B-B14F-4D97-AF65-F5344CB8AC3E}">
        <p14:creationId xmlns:p14="http://schemas.microsoft.com/office/powerpoint/2010/main" val="173915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left)">
                                      <p:cBhvr>
                                        <p:cTn id="11" dur="500"/>
                                        <p:tgtEl>
                                          <p:spTgt spid="11">
                                            <p:txEl>
                                              <p:pRg st="0" end="0"/>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wipe(left)">
                                      <p:cBhvr>
                                        <p:cTn id="15" dur="500"/>
                                        <p:tgtEl>
                                          <p:spTgt spid="11">
                                            <p:txEl>
                                              <p:pRg st="1" end="1"/>
                                            </p:txEl>
                                          </p:spTgt>
                                        </p:tgtEl>
                                      </p:cBhvr>
                                    </p:animEffect>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par>
                          <p:cTn id="20" fill="hold">
                            <p:stCondLst>
                              <p:cond delay="2500"/>
                            </p:stCondLst>
                            <p:childTnLst>
                              <p:par>
                                <p:cTn id="21" presetID="2" presetClass="entr" presetSubtype="2" decel="6000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05BE7FED-0B2E-4B5E-A4EA-C3ABD453FE4D}"/>
              </a:ext>
            </a:extLst>
          </p:cNvPr>
          <p:cNvGrpSpPr/>
          <p:nvPr/>
        </p:nvGrpSpPr>
        <p:grpSpPr>
          <a:xfrm>
            <a:off x="596727" y="875216"/>
            <a:ext cx="3495834" cy="878192"/>
            <a:chOff x="1420106" y="1402730"/>
            <a:chExt cx="3495834" cy="878192"/>
          </a:xfrm>
          <a:effectLst>
            <a:outerShdw blurRad="50800" dist="38100" dir="2700000" algn="tl" rotWithShape="0">
              <a:prstClr val="black">
                <a:alpha val="20000"/>
              </a:prstClr>
            </a:outerShdw>
          </a:effectLst>
        </p:grpSpPr>
        <p:sp>
          <p:nvSpPr>
            <p:cNvPr id="8" name="Round Same Side Corner Rectangle 29">
              <a:extLst>
                <a:ext uri="{FF2B5EF4-FFF2-40B4-BE49-F238E27FC236}">
                  <a16:creationId xmlns:a16="http://schemas.microsoft.com/office/drawing/2014/main" xmlns="" id="{6B1B14AC-6694-4A4B-8FD4-3DEB2396417D}"/>
                </a:ext>
              </a:extLst>
            </p:cNvPr>
            <p:cNvSpPr/>
            <p:nvPr/>
          </p:nvSpPr>
          <p:spPr>
            <a:xfrm rot="5400000">
              <a:off x="3084302" y="308141"/>
              <a:ext cx="508859" cy="269803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9" name="Round Same Side Corner Rectangle 45">
              <a:extLst>
                <a:ext uri="{FF2B5EF4-FFF2-40B4-BE49-F238E27FC236}">
                  <a16:creationId xmlns:a16="http://schemas.microsoft.com/office/drawing/2014/main" xmlns="" id="{549B64C7-DB87-4849-BFB3-1D0B11D0233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0" name="Rectangle 62">
              <a:extLst>
                <a:ext uri="{FF2B5EF4-FFF2-40B4-BE49-F238E27FC236}">
                  <a16:creationId xmlns:a16="http://schemas.microsoft.com/office/drawing/2014/main" xmlns="" id="{82280E6B-F554-4830-81CA-854B5A0E976D}"/>
                </a:ext>
              </a:extLst>
            </p:cNvPr>
            <p:cNvSpPr/>
            <p:nvPr/>
          </p:nvSpPr>
          <p:spPr>
            <a:xfrm>
              <a:off x="2053958" y="1402731"/>
              <a:ext cx="2861982"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 </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动态污点分析</a:t>
              </a:r>
            </a:p>
            <a:p>
              <a:pPr marL="0" marR="0" lvl="0" indent="0" defTabSz="1151870" eaLnBrk="1" fontAlgn="auto" latinLnBrk="0" hangingPunct="1">
                <a:lnSpc>
                  <a:spcPct val="100000"/>
                </a:lnSpc>
                <a:spcBef>
                  <a:spcPts val="0"/>
                </a:spcBef>
                <a:spcAft>
                  <a:spcPts val="0"/>
                </a:spcAft>
                <a:buClrTx/>
                <a:buSzTx/>
                <a:buFontTx/>
                <a:buNone/>
                <a:tabLst/>
                <a:defRPr/>
              </a:pP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11" name="Rectangle 62">
              <a:extLst>
                <a:ext uri="{FF2B5EF4-FFF2-40B4-BE49-F238E27FC236}">
                  <a16:creationId xmlns:a16="http://schemas.microsoft.com/office/drawing/2014/main" xmlns="" id="{9F0A2AC3-5769-4FBF-83C3-8FFA4478A5D1}"/>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grpSp>
        <p:nvGrpSpPr>
          <p:cNvPr id="24" name="组合 23">
            <a:extLst>
              <a:ext uri="{FF2B5EF4-FFF2-40B4-BE49-F238E27FC236}">
                <a16:creationId xmlns:a16="http://schemas.microsoft.com/office/drawing/2014/main" xmlns="" id="{91421C1B-0B76-4EBE-9F0D-AB2D7755AE10}"/>
              </a:ext>
            </a:extLst>
          </p:cNvPr>
          <p:cNvGrpSpPr/>
          <p:nvPr/>
        </p:nvGrpSpPr>
        <p:grpSpPr>
          <a:xfrm>
            <a:off x="956767" y="1600101"/>
            <a:ext cx="11233248" cy="5040560"/>
            <a:chOff x="1236681" y="2032149"/>
            <a:chExt cx="10332290" cy="3434303"/>
          </a:xfrm>
        </p:grpSpPr>
        <p:sp>
          <p:nvSpPr>
            <p:cNvPr id="25" name="矩形: 圆角 24">
              <a:extLst>
                <a:ext uri="{FF2B5EF4-FFF2-40B4-BE49-F238E27FC236}">
                  <a16:creationId xmlns:a16="http://schemas.microsoft.com/office/drawing/2014/main" xmlns="" id="{2E18FC83-F83B-4B7E-AFAD-5DEE8099C92E}"/>
                </a:ext>
              </a:extLst>
            </p:cNvPr>
            <p:cNvSpPr/>
            <p:nvPr/>
          </p:nvSpPr>
          <p:spPr>
            <a:xfrm>
              <a:off x="1236681" y="2032149"/>
              <a:ext cx="10332290" cy="3434303"/>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xmlns="" id="{3EF90F64-1290-435A-8834-CCBACFEF7667}"/>
                </a:ext>
              </a:extLst>
            </p:cNvPr>
            <p:cNvSpPr/>
            <p:nvPr/>
          </p:nvSpPr>
          <p:spPr>
            <a:xfrm>
              <a:off x="1556140" y="2223763"/>
              <a:ext cx="9693372" cy="3162094"/>
            </a:xfrm>
            <a:prstGeom prst="rect">
              <a:avLst/>
            </a:prstGeom>
          </p:spPr>
          <p:txBody>
            <a:bodyPr wrap="square">
              <a:spAutoFit/>
            </a:bodyPr>
            <a:lstStyle/>
            <a:p>
              <a:pPr algn="just">
                <a:lnSpc>
                  <a:spcPct val="130000"/>
                </a:lnSpc>
                <a:spcBef>
                  <a:spcPts val="0"/>
                </a:spcBef>
                <a:spcAft>
                  <a:spcPts val="0"/>
                </a:spcAft>
              </a:pP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模糊测试技术侧重随机生成数据样本并测试，它不关注程序真实的执行过程</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。动态污点分析</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(dynamic taint analysis)</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技术则通过分析被测试程序内部指令真实的执行过程，追踪输入数据在程序内部的传递、处理流程，以检测输入数据是否存在涉及安全的敏感操作，从而分析出污点数据导致的潜在安全缺陷和漏洞。</a:t>
              </a:r>
            </a:p>
            <a:p>
              <a:pPr algn="just">
                <a:lnSpc>
                  <a:spcPct val="13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动态污点分析已经广泛应用于安全检测的众多领域。动态污点分析的基本思想是</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在程序的执行过程中跟踪用户的输入数据在寄存器和内存单元之间的传播过程，然后监控被测试程序对输入数据使用的相关信息。</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BitBlaze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软件安全检测工具中应用了动态污点分析技术。</a:t>
              </a:r>
            </a:p>
          </p:txBody>
        </p:sp>
      </p:grpSp>
    </p:spTree>
    <p:extLst>
      <p:ext uri="{BB962C8B-B14F-4D97-AF65-F5344CB8AC3E}">
        <p14:creationId xmlns:p14="http://schemas.microsoft.com/office/powerpoint/2010/main" val="33803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884759" y="1312069"/>
            <a:ext cx="11457740" cy="398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schemeClr val="tx1">
                    <a:lumMod val="65000"/>
                    <a:lumOff val="35000"/>
                  </a:schemeClr>
                </a:solidFill>
                <a:latin typeface="微软雅黑" pitchFamily="34" charset="-122"/>
              </a:rPr>
              <a:t>关注所有</a:t>
            </a:r>
            <a:r>
              <a:rPr lang="zh-CN" altLang="en-US" sz="2400" b="1" dirty="0">
                <a:solidFill>
                  <a:srgbClr val="0050A3"/>
                </a:solidFill>
                <a:latin typeface="微软雅黑" pitchFamily="34" charset="-122"/>
              </a:rPr>
              <a:t>来自程序外部的不可信污点数据在可执行程序中的传播过程，对</a:t>
            </a:r>
            <a:r>
              <a:rPr lang="zh-CN" altLang="en-US" sz="2400" dirty="0">
                <a:solidFill>
                  <a:schemeClr val="tx1">
                    <a:lumMod val="65000"/>
                    <a:lumOff val="35000"/>
                  </a:schemeClr>
                </a:solidFill>
                <a:latin typeface="微软雅黑" pitchFamily="34" charset="-122"/>
              </a:rPr>
              <a:t>所有的</a:t>
            </a:r>
            <a:r>
              <a:rPr lang="zh-CN" altLang="en-US" sz="2400" b="1" dirty="0">
                <a:solidFill>
                  <a:srgbClr val="0050A3"/>
                </a:solidFill>
                <a:latin typeface="微软雅黑" pitchFamily="34" charset="-122"/>
              </a:rPr>
              <a:t>不可信污点数据</a:t>
            </a:r>
            <a:r>
              <a:rPr lang="zh-CN" altLang="en-US" sz="2400" dirty="0">
                <a:solidFill>
                  <a:schemeClr val="tx1">
                    <a:lumMod val="65000"/>
                    <a:lumOff val="35000"/>
                  </a:schemeClr>
                </a:solidFill>
                <a:latin typeface="微软雅黑" pitchFamily="34" charset="-122"/>
              </a:rPr>
              <a:t>都</a:t>
            </a:r>
            <a:r>
              <a:rPr lang="zh-CN" altLang="en-US" sz="2400" b="1" dirty="0">
                <a:solidFill>
                  <a:srgbClr val="0050A3"/>
                </a:solidFill>
                <a:latin typeface="微软雅黑" pitchFamily="34" charset="-122"/>
              </a:rPr>
              <a:t>标记</a:t>
            </a:r>
            <a:r>
              <a:rPr lang="zh-CN" altLang="en-US" sz="2400" dirty="0">
                <a:solidFill>
                  <a:schemeClr val="tx1">
                    <a:lumMod val="65000"/>
                    <a:lumOff val="35000"/>
                  </a:schemeClr>
                </a:solidFill>
                <a:latin typeface="微软雅黑" pitchFamily="34" charset="-122"/>
              </a:rPr>
              <a:t>一个唯一的</a:t>
            </a:r>
            <a:r>
              <a:rPr lang="zh-CN" altLang="en-US" sz="2400" b="1" dirty="0">
                <a:solidFill>
                  <a:srgbClr val="0050A3"/>
                </a:solidFill>
                <a:latin typeface="微软雅黑" pitchFamily="34" charset="-122"/>
              </a:rPr>
              <a:t>标签</a:t>
            </a:r>
            <a:r>
              <a:rPr lang="zh-CN" altLang="en-US" sz="2400" dirty="0">
                <a:solidFill>
                  <a:schemeClr val="tx1">
                    <a:lumMod val="65000"/>
                    <a:lumOff val="35000"/>
                  </a:schemeClr>
                </a:solidFill>
                <a:latin typeface="微软雅黑" pitchFamily="34" charset="-122"/>
              </a:rPr>
              <a:t>，然后</a:t>
            </a:r>
            <a:r>
              <a:rPr lang="zh-CN" altLang="en-US" sz="2400" b="1" dirty="0">
                <a:solidFill>
                  <a:srgbClr val="0050A3"/>
                </a:solidFill>
                <a:latin typeface="微软雅黑" pitchFamily="34" charset="-122"/>
              </a:rPr>
              <a:t>跟踪这些标签在可执行程序中的传递过程</a:t>
            </a:r>
            <a:r>
              <a:rPr lang="zh-CN" altLang="en-US" sz="2400" dirty="0">
                <a:solidFill>
                  <a:schemeClr val="tx1">
                    <a:lumMod val="65000"/>
                    <a:lumOff val="35000"/>
                  </a:schemeClr>
                </a:solidFill>
                <a:latin typeface="微软雅黑" pitchFamily="34" charset="-122"/>
              </a:rPr>
              <a:t>。</a:t>
            </a:r>
          </a:p>
          <a:p>
            <a:pPr>
              <a:lnSpc>
                <a:spcPct val="130000"/>
              </a:lnSpc>
            </a:pPr>
            <a:r>
              <a:rPr lang="zh-CN" altLang="en-US" sz="2400" dirty="0">
                <a:solidFill>
                  <a:schemeClr val="tx1">
                    <a:lumMod val="65000"/>
                    <a:lumOff val="35000"/>
                  </a:schemeClr>
                </a:solidFill>
                <a:latin typeface="微软雅黑" pitchFamily="34" charset="-122"/>
              </a:rPr>
              <a:t>在跟踪这些标签在二进制程序中传播的过程时，不仅考虑二进制程序中的数据依赖关系，而且考虑二进制程序中不同变量之间的控制依赖关系。</a:t>
            </a:r>
          </a:p>
          <a:p>
            <a:pPr>
              <a:lnSpc>
                <a:spcPct val="130000"/>
              </a:lnSpc>
            </a:pPr>
            <a:r>
              <a:rPr lang="zh-CN" altLang="en-US" sz="2400" dirty="0">
                <a:solidFill>
                  <a:schemeClr val="tx1">
                    <a:lumMod val="65000"/>
                    <a:lumOff val="35000"/>
                  </a:schemeClr>
                </a:solidFill>
                <a:latin typeface="微软雅黑" pitchFamily="34" charset="-122"/>
              </a:rPr>
              <a:t>动态污点分析技术</a:t>
            </a:r>
            <a:r>
              <a:rPr lang="zh-CN" altLang="en-US" sz="2400" b="1" dirty="0">
                <a:solidFill>
                  <a:schemeClr val="tx1">
                    <a:lumMod val="65000"/>
                    <a:lumOff val="35000"/>
                  </a:schemeClr>
                </a:solidFill>
                <a:latin typeface="微软雅黑" pitchFamily="34" charset="-122"/>
              </a:rPr>
              <a:t>可以识别出输入文件中的哪些字节会影响二进制程序中涉及安全敏感操作的函数</a:t>
            </a:r>
            <a:r>
              <a:rPr lang="zh-CN" altLang="en-US" sz="2400" dirty="0">
                <a:solidFill>
                  <a:schemeClr val="tx1">
                    <a:lumMod val="65000"/>
                    <a:lumOff val="35000"/>
                  </a:schemeClr>
                </a:solidFill>
                <a:latin typeface="微软雅黑" pitchFamily="34" charset="-122"/>
              </a:rPr>
              <a:t>，诸如内存分配函数、字符串函数和其它的一些函数，从而发现可能触发安全缺陷和漏洞的污点数据。</a:t>
            </a:r>
          </a:p>
        </p:txBody>
      </p:sp>
      <p:grpSp>
        <p:nvGrpSpPr>
          <p:cNvPr id="13" name="组合 12">
            <a:extLst>
              <a:ext uri="{FF2B5EF4-FFF2-40B4-BE49-F238E27FC236}">
                <a16:creationId xmlns:a16="http://schemas.microsoft.com/office/drawing/2014/main" xmlns="" id="{F28AC905-B547-4A08-B880-35EEF6E170EC}"/>
              </a:ext>
            </a:extLst>
          </p:cNvPr>
          <p:cNvGrpSpPr/>
          <p:nvPr/>
        </p:nvGrpSpPr>
        <p:grpSpPr>
          <a:xfrm>
            <a:off x="5202512" y="837929"/>
            <a:ext cx="2453727" cy="474140"/>
            <a:chOff x="5202512" y="837929"/>
            <a:chExt cx="2453727" cy="474140"/>
          </a:xfrm>
        </p:grpSpPr>
        <p:cxnSp>
          <p:nvCxnSpPr>
            <p:cNvPr id="19" name="íślíḋè-Straight Connector 13">
              <a:extLst>
                <a:ext uri="{FF2B5EF4-FFF2-40B4-BE49-F238E27FC236}">
                  <a16:creationId xmlns:a16="http://schemas.microsoft.com/office/drawing/2014/main" xmlns="" id="{3DDAA11A-25DB-4BD3-9274-5FFD1E43BE6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D783D4F4-BFB8-443B-8706-D536FEC8BFB2}"/>
                </a:ext>
              </a:extLst>
            </p:cNvPr>
            <p:cNvSpPr/>
            <p:nvPr/>
          </p:nvSpPr>
          <p:spPr>
            <a:xfrm>
              <a:off x="5413713" y="837929"/>
              <a:ext cx="203132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动态污点分析</a:t>
              </a:r>
            </a:p>
          </p:txBody>
        </p:sp>
      </p:grpSp>
      <p:pic>
        <p:nvPicPr>
          <p:cNvPr id="4" name="图片 3">
            <a:extLst>
              <a:ext uri="{FF2B5EF4-FFF2-40B4-BE49-F238E27FC236}">
                <a16:creationId xmlns:a16="http://schemas.microsoft.com/office/drawing/2014/main" xmlns="" id="{3A4BAA78-2A31-47A5-B138-230A20F710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8992" y="5403007"/>
            <a:ext cx="2900766" cy="1338258"/>
          </a:xfrm>
          <a:prstGeom prst="rect">
            <a:avLst/>
          </a:prstGeom>
        </p:spPr>
      </p:pic>
    </p:spTree>
    <p:extLst>
      <p:ext uri="{BB962C8B-B14F-4D97-AF65-F5344CB8AC3E}">
        <p14:creationId xmlns:p14="http://schemas.microsoft.com/office/powerpoint/2010/main" val="217316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up)">
                                      <p:cBhvr>
                                        <p:cTn id="11" dur="500"/>
                                        <p:tgtEl>
                                          <p:spTgt spid="11">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wipe(up)">
                                      <p:cBhvr>
                                        <p:cTn id="15" dur="500"/>
                                        <p:tgtEl>
                                          <p:spTgt spid="11">
                                            <p:txEl>
                                              <p:pRg st="1" end="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wipe(up)">
                                      <p:cBhvr>
                                        <p:cTn id="19" dur="500"/>
                                        <p:tgtEl>
                                          <p:spTgt spid="1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88815" y="2896245"/>
            <a:ext cx="1044116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知识点一：静态安全检测方法</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884759" y="1553873"/>
            <a:ext cx="11457740" cy="436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30000"/>
              </a:lnSpc>
            </a:pPr>
            <a:r>
              <a:rPr lang="zh-CN" altLang="en-US" sz="2400" dirty="0">
                <a:solidFill>
                  <a:prstClr val="black"/>
                </a:solidFill>
                <a:latin typeface="微软雅黑" pitchFamily="34" charset="-122"/>
              </a:rPr>
              <a:t>例如，建立在</a:t>
            </a:r>
            <a:r>
              <a:rPr lang="en-US" altLang="zh-CN" sz="2400" dirty="0">
                <a:solidFill>
                  <a:prstClr val="black"/>
                </a:solidFill>
                <a:latin typeface="微软雅黑" pitchFamily="34" charset="-122"/>
              </a:rPr>
              <a:t>Pin</a:t>
            </a:r>
            <a:r>
              <a:rPr lang="zh-CN" altLang="en-US" sz="2400" dirty="0">
                <a:solidFill>
                  <a:prstClr val="black"/>
                </a:solidFill>
                <a:latin typeface="微软雅黑" pitchFamily="34" charset="-122"/>
              </a:rPr>
              <a:t>基础之上的动态污点分析技术实现过程是这样的。</a:t>
            </a:r>
            <a:r>
              <a:rPr lang="en-US" altLang="zh-CN" sz="2400" dirty="0">
                <a:solidFill>
                  <a:prstClr val="black"/>
                </a:solidFill>
                <a:latin typeface="微软雅黑" pitchFamily="34" charset="-122"/>
              </a:rPr>
              <a:t>Pin</a:t>
            </a:r>
            <a:r>
              <a:rPr lang="zh-CN" altLang="en-US" sz="2400" dirty="0">
                <a:solidFill>
                  <a:prstClr val="black"/>
                </a:solidFill>
                <a:latin typeface="微软雅黑" pitchFamily="34" charset="-122"/>
              </a:rPr>
              <a:t>是由</a:t>
            </a:r>
            <a:r>
              <a:rPr lang="en-US" altLang="zh-CN" sz="2400" dirty="0">
                <a:solidFill>
                  <a:prstClr val="black"/>
                </a:solidFill>
                <a:latin typeface="微软雅黑" pitchFamily="34" charset="-122"/>
              </a:rPr>
              <a:t>Intel</a:t>
            </a:r>
            <a:r>
              <a:rPr lang="zh-CN" altLang="en-US" sz="2400" dirty="0">
                <a:solidFill>
                  <a:prstClr val="black"/>
                </a:solidFill>
                <a:latin typeface="微软雅黑" pitchFamily="34" charset="-122"/>
              </a:rPr>
              <a:t>公司开发、跨平台的动态二进制指令分析框架。动态污点分析首先</a:t>
            </a:r>
            <a:r>
              <a:rPr lang="zh-CN" altLang="en-US" sz="2400" b="1" dirty="0">
                <a:solidFill>
                  <a:prstClr val="black"/>
                </a:solidFill>
                <a:latin typeface="微软雅黑" pitchFamily="34" charset="-122"/>
              </a:rPr>
              <a:t>利用</a:t>
            </a:r>
            <a:r>
              <a:rPr lang="en-US" altLang="zh-CN" sz="2400" b="1" dirty="0">
                <a:solidFill>
                  <a:prstClr val="black"/>
                </a:solidFill>
                <a:latin typeface="微软雅黑" pitchFamily="34" charset="-122"/>
              </a:rPr>
              <a:t>Pin</a:t>
            </a:r>
            <a:r>
              <a:rPr lang="zh-CN" altLang="en-US" sz="2400" b="1" dirty="0">
                <a:solidFill>
                  <a:prstClr val="black"/>
                </a:solidFill>
                <a:latin typeface="微软雅黑" pitchFamily="34" charset="-122"/>
              </a:rPr>
              <a:t>的插桩能力来</a:t>
            </a:r>
            <a:r>
              <a:rPr lang="zh-CN" altLang="en-US" sz="2400" b="1" dirty="0">
                <a:solidFill>
                  <a:srgbClr val="FF0000"/>
                </a:solidFill>
                <a:latin typeface="微软雅黑" pitchFamily="34" charset="-122"/>
              </a:rPr>
              <a:t>挂钩操作系统的一些系统函数</a:t>
            </a:r>
            <a:r>
              <a:rPr lang="zh-CN" altLang="en-US" sz="2400" dirty="0">
                <a:solidFill>
                  <a:prstClr val="black"/>
                </a:solidFill>
                <a:latin typeface="微软雅黑" pitchFamily="34" charset="-122"/>
              </a:rPr>
              <a:t>，当</a:t>
            </a:r>
            <a:r>
              <a:rPr lang="zh-CN" altLang="en-US" sz="2400" b="1" dirty="0">
                <a:solidFill>
                  <a:prstClr val="black"/>
                </a:solidFill>
                <a:latin typeface="微软雅黑" pitchFamily="34" charset="-122"/>
              </a:rPr>
              <a:t>软件运行读入输入数据</a:t>
            </a:r>
            <a:r>
              <a:rPr lang="zh-CN" altLang="en-US" sz="2400" dirty="0">
                <a:solidFill>
                  <a:prstClr val="black"/>
                </a:solidFill>
                <a:latin typeface="微软雅黑" pitchFamily="34" charset="-122"/>
              </a:rPr>
              <a:t>时，通过挂钩的系统函数</a:t>
            </a:r>
            <a:r>
              <a:rPr lang="zh-CN" altLang="en-US" sz="2400" b="1" dirty="0">
                <a:solidFill>
                  <a:prstClr val="black"/>
                </a:solidFill>
                <a:latin typeface="微软雅黑" pitchFamily="34" charset="-122"/>
              </a:rPr>
              <a:t>获得输入数据</a:t>
            </a:r>
            <a:r>
              <a:rPr lang="zh-CN" altLang="en-US" sz="2400" dirty="0">
                <a:solidFill>
                  <a:prstClr val="black"/>
                </a:solidFill>
                <a:latin typeface="微软雅黑" pitchFamily="34" charset="-122"/>
              </a:rPr>
              <a:t>在内存的位置和被读入内存中的具体输入数据，</a:t>
            </a:r>
            <a:r>
              <a:rPr lang="zh-CN" altLang="en-US" sz="2400" b="1" dirty="0">
                <a:solidFill>
                  <a:prstClr val="black"/>
                </a:solidFill>
                <a:latin typeface="微软雅黑" pitchFamily="34" charset="-122"/>
              </a:rPr>
              <a:t>将它们作为被测试程序的污点源</a:t>
            </a:r>
            <a:r>
              <a:rPr lang="zh-CN" altLang="en-US" sz="2400" dirty="0">
                <a:solidFill>
                  <a:prstClr val="black"/>
                </a:solidFill>
                <a:latin typeface="微软雅黑" pitchFamily="34" charset="-122"/>
              </a:rPr>
              <a:t>。然后，从被测试程序入口地址开始以基本块为单位读取并监测执行的指令</a:t>
            </a:r>
            <a:r>
              <a:rPr lang="zh-CN" altLang="en-US" sz="2400" b="1" dirty="0">
                <a:solidFill>
                  <a:prstClr val="black"/>
                </a:solidFill>
                <a:latin typeface="微软雅黑" pitchFamily="34" charset="-122"/>
              </a:rPr>
              <a:t>，当监测到被测程序作为污点源的输入数据时，开始执行动态污点跟踪</a:t>
            </a:r>
            <a:r>
              <a:rPr lang="zh-CN" altLang="en-US" sz="2400" dirty="0">
                <a:solidFill>
                  <a:prstClr val="black"/>
                </a:solidFill>
                <a:latin typeface="微软雅黑" pitchFamily="34" charset="-122"/>
              </a:rPr>
              <a:t>。每次被测程序加载新的指令块时，都会</a:t>
            </a:r>
            <a:r>
              <a:rPr lang="zh-CN" altLang="en-US" sz="2400" b="1" dirty="0">
                <a:solidFill>
                  <a:srgbClr val="FF0000"/>
                </a:solidFill>
                <a:latin typeface="微软雅黑" pitchFamily="34" charset="-122"/>
              </a:rPr>
              <a:t>监测作为污点源的输入数据是否被事先挂钩的危险函数调用</a:t>
            </a:r>
            <a:r>
              <a:rPr lang="zh-CN" altLang="en-US" sz="2400" dirty="0">
                <a:solidFill>
                  <a:prstClr val="black"/>
                </a:solidFill>
                <a:latin typeface="微软雅黑" pitchFamily="34" charset="-122"/>
              </a:rPr>
              <a:t>。</a:t>
            </a:r>
            <a:r>
              <a:rPr lang="zh-CN" altLang="en-US" sz="2400" b="1" dirty="0">
                <a:solidFill>
                  <a:srgbClr val="FF0000"/>
                </a:solidFill>
                <a:latin typeface="微软雅黑" pitchFamily="34" charset="-122"/>
              </a:rPr>
              <a:t>如果有调用，则发现了输入函数导致的危险操作</a:t>
            </a:r>
            <a:r>
              <a:rPr lang="zh-CN" altLang="en-US" sz="2400" dirty="0">
                <a:solidFill>
                  <a:prstClr val="black"/>
                </a:solidFill>
                <a:latin typeface="微软雅黑" pitchFamily="34" charset="-122"/>
              </a:rPr>
              <a:t>，输出记录以待后续测试。如果没有监测到调用，则继续加载新的指令块并执行相应监测操作。</a:t>
            </a:r>
            <a:endParaRPr lang="zh-CN" altLang="en-US" sz="2400" dirty="0">
              <a:solidFill>
                <a:schemeClr val="tx1">
                  <a:lumMod val="65000"/>
                  <a:lumOff val="35000"/>
                </a:schemeClr>
              </a:solidFill>
              <a:latin typeface="微软雅黑" pitchFamily="34" charset="-122"/>
            </a:endParaRPr>
          </a:p>
        </p:txBody>
      </p:sp>
      <p:grpSp>
        <p:nvGrpSpPr>
          <p:cNvPr id="13" name="组合 12">
            <a:extLst>
              <a:ext uri="{FF2B5EF4-FFF2-40B4-BE49-F238E27FC236}">
                <a16:creationId xmlns:a16="http://schemas.microsoft.com/office/drawing/2014/main" xmlns="" id="{F28AC905-B547-4A08-B880-35EEF6E170EC}"/>
              </a:ext>
            </a:extLst>
          </p:cNvPr>
          <p:cNvGrpSpPr/>
          <p:nvPr/>
        </p:nvGrpSpPr>
        <p:grpSpPr>
          <a:xfrm>
            <a:off x="5202512" y="837929"/>
            <a:ext cx="2453727" cy="474140"/>
            <a:chOff x="5202512" y="837929"/>
            <a:chExt cx="2453727" cy="474140"/>
          </a:xfrm>
        </p:grpSpPr>
        <p:cxnSp>
          <p:nvCxnSpPr>
            <p:cNvPr id="19" name="íślíḋè-Straight Connector 13">
              <a:extLst>
                <a:ext uri="{FF2B5EF4-FFF2-40B4-BE49-F238E27FC236}">
                  <a16:creationId xmlns:a16="http://schemas.microsoft.com/office/drawing/2014/main" xmlns="" id="{3DDAA11A-25DB-4BD3-9274-5FFD1E43BE6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D783D4F4-BFB8-443B-8706-D536FEC8BFB2}"/>
                </a:ext>
              </a:extLst>
            </p:cNvPr>
            <p:cNvSpPr/>
            <p:nvPr/>
          </p:nvSpPr>
          <p:spPr>
            <a:xfrm>
              <a:off x="5413713" y="837929"/>
              <a:ext cx="203132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动态污点分析</a:t>
              </a:r>
            </a:p>
          </p:txBody>
        </p:sp>
      </p:grpSp>
    </p:spTree>
    <p:extLst>
      <p:ext uri="{BB962C8B-B14F-4D97-AF65-F5344CB8AC3E}">
        <p14:creationId xmlns:p14="http://schemas.microsoft.com/office/powerpoint/2010/main" val="104997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up)">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知识点四：动态检测实践</a:t>
            </a:r>
          </a:p>
        </p:txBody>
      </p:sp>
    </p:spTree>
    <p:extLst>
      <p:ext uri="{BB962C8B-B14F-4D97-AF65-F5344CB8AC3E}">
        <p14:creationId xmlns:p14="http://schemas.microsoft.com/office/powerpoint/2010/main" val="15727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84759" y="1456085"/>
            <a:ext cx="11233248" cy="5181756"/>
          </a:xfrm>
          <a:prstGeom prst="rect">
            <a:avLst/>
          </a:prstGeom>
          <a:noFill/>
        </p:spPr>
        <p:txBody>
          <a:bodyPr wrap="square" lIns="86376" tIns="43188" rIns="86376" bIns="43188" rtlCol="0">
            <a:spAutoFit/>
          </a:bodyPr>
          <a:lstStyle/>
          <a:p>
            <a:pPr marL="457200" lvl="0" indent="-457200" fontAlgn="auto">
              <a:lnSpc>
                <a:spcPct val="150000"/>
              </a:lnSpc>
              <a:spcBef>
                <a:spcPts val="0"/>
              </a:spcBef>
              <a:spcAft>
                <a:spcPts val="0"/>
              </a:spcAft>
              <a:buFont typeface="Wingdings" panose="05000000000000000000" pitchFamily="2" charset="2"/>
              <a:buChar char="ü"/>
              <a:defRPr/>
            </a:pPr>
            <a:r>
              <a:rPr lang="zh-CN" altLang="en-US" sz="2800" b="1" dirty="0">
                <a:solidFill>
                  <a:prstClr val="black"/>
                </a:solidFill>
                <a:latin typeface="微软雅黑" pitchFamily="34" charset="-122"/>
                <a:ea typeface="微软雅黑" pitchFamily="34" charset="-122"/>
              </a:rPr>
              <a:t>用来实现</a:t>
            </a:r>
            <a:r>
              <a:rPr lang="en-US" altLang="zh-CN" sz="2800" b="1" dirty="0">
                <a:solidFill>
                  <a:prstClr val="black"/>
                </a:solidFill>
                <a:latin typeface="微软雅黑" pitchFamily="34" charset="-122"/>
                <a:ea typeface="微软雅黑" pitchFamily="34" charset="-122"/>
              </a:rPr>
              <a:t>Fuzzing</a:t>
            </a:r>
            <a:r>
              <a:rPr lang="zh-CN" altLang="en-US" sz="2800" b="1" dirty="0">
                <a:solidFill>
                  <a:prstClr val="black"/>
                </a:solidFill>
                <a:latin typeface="微软雅黑" pitchFamily="34" charset="-122"/>
                <a:ea typeface="微软雅黑" pitchFamily="34" charset="-122"/>
              </a:rPr>
              <a:t>测试的工具叫做</a:t>
            </a:r>
            <a:r>
              <a:rPr lang="en-US" altLang="zh-CN" sz="2800" b="1" dirty="0" err="1">
                <a:solidFill>
                  <a:prstClr val="black"/>
                </a:solidFill>
                <a:latin typeface="微软雅黑" pitchFamily="34" charset="-122"/>
                <a:ea typeface="微软雅黑" pitchFamily="34" charset="-122"/>
              </a:rPr>
              <a:t>Fuzzer</a:t>
            </a:r>
            <a:r>
              <a:rPr lang="zh-CN" altLang="en-US" sz="2800" dirty="0">
                <a:solidFill>
                  <a:prstClr val="black"/>
                </a:solidFill>
                <a:latin typeface="微软雅黑" pitchFamily="34" charset="-122"/>
                <a:ea typeface="微软雅黑" pitchFamily="34" charset="-122"/>
              </a:rPr>
              <a:t>。</a:t>
            </a:r>
            <a:endParaRPr lang="en-US" altLang="zh-CN" sz="2800" dirty="0">
              <a:solidFill>
                <a:prstClr val="black"/>
              </a:solidFill>
              <a:latin typeface="微软雅黑" pitchFamily="34" charset="-122"/>
              <a:ea typeface="微软雅黑" pitchFamily="34" charset="-122"/>
            </a:endParaRPr>
          </a:p>
          <a:p>
            <a:pPr marL="457200" lvl="0" indent="-457200" fontAlgn="auto">
              <a:lnSpc>
                <a:spcPct val="150000"/>
              </a:lnSpc>
              <a:spcBef>
                <a:spcPts val="0"/>
              </a:spcBef>
              <a:spcAft>
                <a:spcPts val="0"/>
              </a:spcAft>
              <a:buFont typeface="Wingdings" panose="05000000000000000000" pitchFamily="2" charset="2"/>
              <a:buChar char="ü"/>
              <a:defRPr/>
            </a:pPr>
            <a:r>
              <a:rPr lang="zh-CN" altLang="en-US" sz="2800" dirty="0">
                <a:solidFill>
                  <a:prstClr val="black"/>
                </a:solidFill>
                <a:latin typeface="微软雅黑" pitchFamily="34" charset="-122"/>
                <a:ea typeface="微软雅黑" pitchFamily="34" charset="-122"/>
              </a:rPr>
              <a:t>成品的</a:t>
            </a:r>
            <a:r>
              <a:rPr lang="en-US" altLang="zh-CN" sz="2800" dirty="0" err="1">
                <a:solidFill>
                  <a:prstClr val="black"/>
                </a:solidFill>
                <a:latin typeface="微软雅黑" pitchFamily="34" charset="-122"/>
                <a:ea typeface="微软雅黑" pitchFamily="34" charset="-122"/>
              </a:rPr>
              <a:t>Fuzzer</a:t>
            </a:r>
            <a:r>
              <a:rPr lang="zh-CN" altLang="en-US" sz="2800" dirty="0">
                <a:solidFill>
                  <a:prstClr val="black"/>
                </a:solidFill>
                <a:latin typeface="微软雅黑" pitchFamily="34" charset="-122"/>
                <a:ea typeface="微软雅黑" pitchFamily="34" charset="-122"/>
              </a:rPr>
              <a:t>工具很多，许多是非常优秀的。</a:t>
            </a:r>
            <a:r>
              <a:rPr lang="en-US" altLang="zh-CN" sz="2800" dirty="0" err="1">
                <a:solidFill>
                  <a:prstClr val="black"/>
                </a:solidFill>
                <a:latin typeface="微软雅黑" pitchFamily="34" charset="-122"/>
                <a:ea typeface="微软雅黑" pitchFamily="34" charset="-122"/>
              </a:rPr>
              <a:t>Fuzzer</a:t>
            </a:r>
            <a:r>
              <a:rPr lang="zh-CN" altLang="en-US" sz="2800" dirty="0">
                <a:solidFill>
                  <a:prstClr val="black"/>
                </a:solidFill>
                <a:latin typeface="微软雅黑" pitchFamily="34" charset="-122"/>
                <a:ea typeface="微软雅黑" pitchFamily="34" charset="-122"/>
              </a:rPr>
              <a:t>根据测试类型可以分为很多类，常见的分类包括：</a:t>
            </a:r>
            <a:r>
              <a:rPr lang="zh-CN" altLang="en-US" sz="2800" b="1" dirty="0">
                <a:solidFill>
                  <a:prstClr val="black"/>
                </a:solidFill>
                <a:latin typeface="微软雅黑" pitchFamily="34" charset="-122"/>
                <a:ea typeface="微软雅黑" pitchFamily="34" charset="-122"/>
              </a:rPr>
              <a:t>文件型</a:t>
            </a:r>
            <a:r>
              <a:rPr lang="en-US" altLang="zh-CN" sz="2800" b="1" dirty="0" err="1">
                <a:solidFill>
                  <a:prstClr val="black"/>
                </a:solidFill>
                <a:latin typeface="微软雅黑" pitchFamily="34" charset="-122"/>
                <a:ea typeface="微软雅黑" pitchFamily="34" charset="-122"/>
              </a:rPr>
              <a:t>Fuzzer</a:t>
            </a:r>
            <a:r>
              <a:rPr lang="zh-CN" altLang="en-US" sz="2800" b="1" dirty="0">
                <a:solidFill>
                  <a:prstClr val="black"/>
                </a:solidFill>
                <a:latin typeface="微软雅黑" pitchFamily="34" charset="-122"/>
                <a:ea typeface="微软雅黑" pitchFamily="34" charset="-122"/>
              </a:rPr>
              <a:t>、网络型</a:t>
            </a:r>
            <a:r>
              <a:rPr lang="en-US" altLang="zh-CN" sz="2800" b="1" dirty="0" err="1">
                <a:solidFill>
                  <a:prstClr val="black"/>
                </a:solidFill>
                <a:latin typeface="微软雅黑" pitchFamily="34" charset="-122"/>
                <a:ea typeface="微软雅黑" pitchFamily="34" charset="-122"/>
              </a:rPr>
              <a:t>Fuzzer</a:t>
            </a:r>
            <a:r>
              <a:rPr lang="zh-CN" altLang="en-US" sz="2800" b="1" dirty="0">
                <a:solidFill>
                  <a:prstClr val="black"/>
                </a:solidFill>
                <a:latin typeface="微软雅黑" pitchFamily="34" charset="-122"/>
                <a:ea typeface="微软雅黑" pitchFamily="34" charset="-122"/>
              </a:rPr>
              <a:t>、接口型</a:t>
            </a:r>
            <a:r>
              <a:rPr lang="en-US" altLang="zh-CN" sz="2800" b="1" dirty="0" err="1">
                <a:solidFill>
                  <a:prstClr val="black"/>
                </a:solidFill>
                <a:latin typeface="微软雅黑" pitchFamily="34" charset="-122"/>
                <a:ea typeface="微软雅黑" pitchFamily="34" charset="-122"/>
              </a:rPr>
              <a:t>Fuzzer</a:t>
            </a:r>
            <a:r>
              <a:rPr lang="zh-CN" altLang="en-US" sz="2800" dirty="0">
                <a:solidFill>
                  <a:prstClr val="black"/>
                </a:solidFill>
                <a:latin typeface="微软雅黑" pitchFamily="34" charset="-122"/>
                <a:ea typeface="微软雅黑" pitchFamily="34" charset="-122"/>
              </a:rPr>
              <a:t>等。</a:t>
            </a:r>
          </a:p>
          <a:p>
            <a:pPr marL="457200" lvl="0" indent="-457200" fontAlgn="auto">
              <a:lnSpc>
                <a:spcPct val="150000"/>
              </a:lnSpc>
              <a:spcBef>
                <a:spcPts val="0"/>
              </a:spcBef>
              <a:spcAft>
                <a:spcPts val="0"/>
              </a:spcAft>
              <a:buFont typeface="Wingdings" panose="05000000000000000000" pitchFamily="2" charset="2"/>
              <a:buChar char="ü"/>
              <a:defRPr/>
            </a:pPr>
            <a:r>
              <a:rPr lang="zh-CN" altLang="en-US" sz="2800" dirty="0">
                <a:solidFill>
                  <a:prstClr val="black"/>
                </a:solidFill>
                <a:latin typeface="微软雅黑" pitchFamily="34" charset="-122"/>
                <a:ea typeface="微软雅黑" pitchFamily="34" charset="-122"/>
              </a:rPr>
              <a:t>文件型</a:t>
            </a:r>
            <a:r>
              <a:rPr lang="en-US" altLang="zh-CN" sz="2800" dirty="0" err="1">
                <a:solidFill>
                  <a:prstClr val="black"/>
                </a:solidFill>
                <a:latin typeface="微软雅黑" pitchFamily="34" charset="-122"/>
                <a:ea typeface="微软雅黑" pitchFamily="34" charset="-122"/>
              </a:rPr>
              <a:t>Fuzzer</a:t>
            </a:r>
            <a:r>
              <a:rPr lang="zh-CN" altLang="en-US" sz="2800" dirty="0">
                <a:solidFill>
                  <a:prstClr val="black"/>
                </a:solidFill>
                <a:latin typeface="微软雅黑" pitchFamily="34" charset="-122"/>
                <a:ea typeface="微软雅黑" pitchFamily="34" charset="-122"/>
              </a:rPr>
              <a:t>主要针对有文件作为程序输入的情况下的</a:t>
            </a:r>
            <a:r>
              <a:rPr lang="en-US" altLang="zh-CN" sz="2800" dirty="0">
                <a:solidFill>
                  <a:prstClr val="black"/>
                </a:solidFill>
                <a:latin typeface="微软雅黑" pitchFamily="34" charset="-122"/>
                <a:ea typeface="微软雅黑" pitchFamily="34" charset="-122"/>
              </a:rPr>
              <a:t>Fuzzing</a:t>
            </a:r>
            <a:r>
              <a:rPr lang="zh-CN" altLang="en-US" sz="2800" dirty="0">
                <a:solidFill>
                  <a:prstClr val="black"/>
                </a:solidFill>
                <a:latin typeface="微软雅黑" pitchFamily="34" charset="-122"/>
                <a:ea typeface="微软雅黑" pitchFamily="34" charset="-122"/>
              </a:rPr>
              <a:t>。 对于可读的文件，你可以使用改变其内容的具体数值来进行</a:t>
            </a:r>
            <a:r>
              <a:rPr lang="en-US" altLang="zh-CN" sz="2800" dirty="0">
                <a:solidFill>
                  <a:prstClr val="black"/>
                </a:solidFill>
                <a:latin typeface="微软雅黑" pitchFamily="34" charset="-122"/>
                <a:ea typeface="微软雅黑" pitchFamily="34" charset="-122"/>
              </a:rPr>
              <a:t>Fuzzing</a:t>
            </a:r>
            <a:r>
              <a:rPr lang="zh-CN" altLang="en-US" sz="2800" dirty="0">
                <a:solidFill>
                  <a:prstClr val="black"/>
                </a:solidFill>
                <a:latin typeface="微软雅黑" pitchFamily="34" charset="-122"/>
                <a:ea typeface="微软雅黑" pitchFamily="34" charset="-122"/>
              </a:rPr>
              <a:t>；对于未公布格式的，你可以按照一定规律修改文件格式来进行</a:t>
            </a:r>
            <a:r>
              <a:rPr lang="en-US" altLang="zh-CN" sz="2800" dirty="0">
                <a:solidFill>
                  <a:prstClr val="black"/>
                </a:solidFill>
                <a:latin typeface="微软雅黑" pitchFamily="34" charset="-122"/>
                <a:ea typeface="微软雅黑" pitchFamily="34" charset="-122"/>
              </a:rPr>
              <a:t>Fuzzing</a:t>
            </a:r>
            <a:r>
              <a:rPr lang="zh-CN" altLang="en-US" sz="2800" dirty="0">
                <a:solidFill>
                  <a:prstClr val="black"/>
                </a:solidFill>
                <a:latin typeface="微软雅黑" pitchFamily="34" charset="-122"/>
                <a:ea typeface="微软雅黑" pitchFamily="34" charset="-122"/>
              </a:rPr>
              <a:t>。比较知名的文件型</a:t>
            </a:r>
            <a:r>
              <a:rPr lang="en-US" altLang="zh-CN" sz="2800" dirty="0" err="1">
                <a:solidFill>
                  <a:prstClr val="black"/>
                </a:solidFill>
                <a:latin typeface="微软雅黑" pitchFamily="34" charset="-122"/>
                <a:ea typeface="微软雅黑" pitchFamily="34" charset="-122"/>
              </a:rPr>
              <a:t>Fuzzer</a:t>
            </a:r>
            <a:r>
              <a:rPr lang="zh-CN" altLang="en-US" sz="2800" dirty="0">
                <a:solidFill>
                  <a:prstClr val="black"/>
                </a:solidFill>
                <a:latin typeface="微软雅黑" pitchFamily="34" charset="-122"/>
                <a:ea typeface="微软雅黑" pitchFamily="34" charset="-122"/>
              </a:rPr>
              <a:t>工具是</a:t>
            </a:r>
            <a:r>
              <a:rPr lang="en-US" altLang="zh-CN" sz="2800" dirty="0" err="1">
                <a:solidFill>
                  <a:prstClr val="black"/>
                </a:solidFill>
                <a:latin typeface="微软雅黑" pitchFamily="34" charset="-122"/>
                <a:ea typeface="微软雅黑" pitchFamily="34" charset="-122"/>
              </a:rPr>
              <a:t>FileFuzz</a:t>
            </a:r>
            <a:r>
              <a:rPr lang="zh-CN" altLang="en-US" sz="2800" dirty="0">
                <a:solidFill>
                  <a:prstClr val="black"/>
                </a:solidFill>
                <a:latin typeface="微软雅黑" pitchFamily="34" charset="-122"/>
                <a:ea typeface="微软雅黑" pitchFamily="34" charset="-122"/>
              </a:rPr>
              <a:t>。</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574996" y="837929"/>
              <a:ext cx="3708760"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FileFuzz</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工具进行文件模糊测试</a:t>
              </a:r>
            </a:p>
          </p:txBody>
        </p:sp>
      </p:grpSp>
      <p:pic>
        <p:nvPicPr>
          <p:cNvPr id="2" name="图片 1">
            <a:extLst>
              <a:ext uri="{FF2B5EF4-FFF2-40B4-BE49-F238E27FC236}">
                <a16:creationId xmlns:a16="http://schemas.microsoft.com/office/drawing/2014/main" xmlns="" id="{60CC06EC-BDE2-46C9-A0B3-9757A69C747A}"/>
              </a:ext>
            </a:extLst>
          </p:cNvPr>
          <p:cNvPicPr>
            <a:picLocks noChangeAspect="1"/>
          </p:cNvPicPr>
          <p:nvPr/>
        </p:nvPicPr>
        <p:blipFill>
          <a:blip r:embed="rId3"/>
          <a:stretch>
            <a:fillRect/>
          </a:stretch>
        </p:blipFill>
        <p:spPr>
          <a:xfrm>
            <a:off x="3392153" y="159941"/>
            <a:ext cx="6421598" cy="6780452"/>
          </a:xfrm>
          <a:prstGeom prst="rect">
            <a:avLst/>
          </a:prstGeom>
        </p:spPr>
      </p:pic>
    </p:spTree>
    <p:extLst>
      <p:ext uri="{BB962C8B-B14F-4D97-AF65-F5344CB8AC3E}">
        <p14:creationId xmlns:p14="http://schemas.microsoft.com/office/powerpoint/2010/main" val="16741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84759" y="1456085"/>
            <a:ext cx="11233248" cy="3992263"/>
          </a:xfrm>
          <a:prstGeom prst="rect">
            <a:avLst/>
          </a:prstGeom>
          <a:noFill/>
        </p:spPr>
        <p:txBody>
          <a:bodyPr wrap="square" lIns="86376" tIns="43188" rIns="86376" bIns="43188" rtlCol="0">
            <a:spAutoFit/>
          </a:bodyPr>
          <a:lstStyle/>
          <a:p>
            <a:pPr marL="457200" lvl="0" indent="-457200" fontAlgn="auto">
              <a:lnSpc>
                <a:spcPct val="150000"/>
              </a:lnSpc>
              <a:spcBef>
                <a:spcPts val="0"/>
              </a:spcBef>
              <a:spcAft>
                <a:spcPts val="0"/>
              </a:spcAft>
              <a:buFont typeface="Wingdings" panose="05000000000000000000" pitchFamily="2" charset="2"/>
              <a:buChar char="ü"/>
              <a:defRPr/>
            </a:pPr>
            <a:r>
              <a:rPr lang="zh-CN" altLang="en-US" sz="2800" b="1" dirty="0">
                <a:solidFill>
                  <a:prstClr val="black"/>
                </a:solidFill>
                <a:latin typeface="微软雅黑" pitchFamily="34" charset="-122"/>
                <a:ea typeface="微软雅黑" pitchFamily="34" charset="-122"/>
              </a:rPr>
              <a:t>配置：打开配置文件，配置测试的可执行文件为</a:t>
            </a:r>
            <a:r>
              <a:rPr lang="en-US" altLang="zh-CN" sz="2400" dirty="0">
                <a:solidFill>
                  <a:prstClr val="black"/>
                </a:solidFill>
                <a:latin typeface="微软雅黑" pitchFamily="34" charset="-122"/>
                <a:ea typeface="微软雅黑" pitchFamily="34" charset="-122"/>
              </a:rPr>
              <a:t>ppt - POWERPNT.EXE</a:t>
            </a:r>
            <a:endParaRPr lang="en-US" altLang="zh-CN" sz="2800" dirty="0">
              <a:solidFill>
                <a:prstClr val="black"/>
              </a:solidFill>
              <a:latin typeface="微软雅黑" pitchFamily="34" charset="-122"/>
              <a:ea typeface="微软雅黑" pitchFamily="34" charset="-122"/>
            </a:endParaRPr>
          </a:p>
          <a:p>
            <a:pPr marL="457200" lvl="0" indent="-457200" fontAlgn="auto">
              <a:lnSpc>
                <a:spcPct val="150000"/>
              </a:lnSpc>
              <a:spcBef>
                <a:spcPts val="0"/>
              </a:spcBef>
              <a:spcAft>
                <a:spcPts val="0"/>
              </a:spcAft>
              <a:buFont typeface="Wingdings" panose="05000000000000000000" pitchFamily="2" charset="2"/>
              <a:buChar char="ü"/>
              <a:defRPr/>
            </a:pPr>
            <a:r>
              <a:rPr lang="zh-CN" altLang="en-US" sz="2400" dirty="0">
                <a:solidFill>
                  <a:prstClr val="black"/>
                </a:solidFill>
                <a:latin typeface="微软雅黑" pitchFamily="34" charset="-122"/>
                <a:ea typeface="微软雅黑" pitchFamily="34" charset="-122"/>
              </a:rPr>
              <a:t>配置好待测软件后，需要在</a:t>
            </a:r>
            <a:r>
              <a:rPr lang="en-US" altLang="zh-CN" sz="2400" dirty="0">
                <a:solidFill>
                  <a:prstClr val="black"/>
                </a:solidFill>
                <a:latin typeface="微软雅黑" pitchFamily="34" charset="-122"/>
                <a:ea typeface="微软雅黑" pitchFamily="34" charset="-122"/>
              </a:rPr>
              <a:t>C</a:t>
            </a:r>
            <a:r>
              <a:rPr lang="zh-CN" altLang="en-US" sz="2400" dirty="0">
                <a:solidFill>
                  <a:prstClr val="black"/>
                </a:solidFill>
                <a:latin typeface="微软雅黑" pitchFamily="34" charset="-122"/>
                <a:ea typeface="微软雅黑" pitchFamily="34" charset="-122"/>
              </a:rPr>
              <a:t>盘</a:t>
            </a:r>
            <a:r>
              <a:rPr lang="en-US" altLang="zh-CN" sz="2400" dirty="0">
                <a:solidFill>
                  <a:prstClr val="black"/>
                </a:solidFill>
                <a:latin typeface="微软雅黑" pitchFamily="34" charset="-122"/>
                <a:ea typeface="微软雅黑" pitchFamily="34" charset="-122"/>
              </a:rPr>
              <a:t>ppt2003</a:t>
            </a:r>
            <a:r>
              <a:rPr lang="zh-CN" altLang="en-US" sz="2400" dirty="0">
                <a:solidFill>
                  <a:prstClr val="black"/>
                </a:solidFill>
                <a:latin typeface="微软雅黑" pitchFamily="34" charset="-122"/>
                <a:ea typeface="微软雅黑" pitchFamily="34" charset="-122"/>
              </a:rPr>
              <a:t>目录下建立一个原始文档文件</a:t>
            </a:r>
            <a:r>
              <a:rPr lang="en-US" altLang="zh-CN" sz="2400" dirty="0">
                <a:solidFill>
                  <a:prstClr val="black"/>
                </a:solidFill>
                <a:latin typeface="微软雅黑" pitchFamily="34" charset="-122"/>
                <a:ea typeface="微软雅黑" pitchFamily="34" charset="-122"/>
              </a:rPr>
              <a:t>test.ppt</a:t>
            </a:r>
            <a:r>
              <a:rPr lang="zh-CN" altLang="en-US" sz="2400" dirty="0">
                <a:solidFill>
                  <a:prstClr val="black"/>
                </a:solidFill>
                <a:latin typeface="微软雅黑" pitchFamily="34" charset="-122"/>
                <a:ea typeface="微软雅黑" pitchFamily="34" charset="-122"/>
              </a:rPr>
              <a:t>，这里我们</a:t>
            </a:r>
            <a:r>
              <a:rPr lang="zh-CN" altLang="en-US" sz="2400" b="1" dirty="0">
                <a:solidFill>
                  <a:prstClr val="black"/>
                </a:solidFill>
                <a:latin typeface="微软雅黑" pitchFamily="34" charset="-122"/>
                <a:ea typeface="微软雅黑" pitchFamily="34" charset="-122"/>
              </a:rPr>
              <a:t>演示</a:t>
            </a:r>
            <a:r>
              <a:rPr lang="en-US" altLang="zh-CN" sz="2400" b="1" dirty="0">
                <a:solidFill>
                  <a:prstClr val="black"/>
                </a:solidFill>
                <a:latin typeface="微软雅黑" pitchFamily="34" charset="-122"/>
                <a:ea typeface="微软雅黑" pitchFamily="34" charset="-122"/>
              </a:rPr>
              <a:t>PowerPoint 2003</a:t>
            </a:r>
            <a:r>
              <a:rPr lang="zh-CN" altLang="en-US" sz="2400" b="1" dirty="0">
                <a:solidFill>
                  <a:prstClr val="black"/>
                </a:solidFill>
                <a:latin typeface="微软雅黑" pitchFamily="34" charset="-122"/>
                <a:ea typeface="微软雅黑" pitchFamily="34" charset="-122"/>
              </a:rPr>
              <a:t>曾出现的一个经典漏洞，</a:t>
            </a:r>
            <a:r>
              <a:rPr lang="en-US" altLang="zh-CN" sz="2400" b="1" dirty="0">
                <a:solidFill>
                  <a:prstClr val="black"/>
                </a:solidFill>
                <a:latin typeface="微软雅黑" pitchFamily="34" charset="-122"/>
                <a:ea typeface="微软雅黑" pitchFamily="34" charset="-122"/>
              </a:rPr>
              <a:t>MS06-028</a:t>
            </a:r>
            <a:r>
              <a:rPr lang="zh-CN" altLang="en-US" sz="2400" dirty="0">
                <a:solidFill>
                  <a:prstClr val="black"/>
                </a:solidFill>
                <a:latin typeface="微软雅黑" pitchFamily="34" charset="-122"/>
                <a:ea typeface="微软雅黑" pitchFamily="34" charset="-122"/>
              </a:rPr>
              <a:t>。</a:t>
            </a:r>
            <a:endParaRPr lang="en-US" altLang="zh-CN" sz="2400" dirty="0">
              <a:solidFill>
                <a:prstClr val="black"/>
              </a:solidFill>
              <a:latin typeface="微软雅黑" pitchFamily="34" charset="-122"/>
              <a:ea typeface="微软雅黑" pitchFamily="34" charset="-122"/>
            </a:endParaRPr>
          </a:p>
          <a:p>
            <a:pPr marL="457200" lvl="0" indent="-457200" fontAlgn="auto">
              <a:lnSpc>
                <a:spcPct val="150000"/>
              </a:lnSpc>
              <a:spcBef>
                <a:spcPts val="0"/>
              </a:spcBef>
              <a:spcAft>
                <a:spcPts val="0"/>
              </a:spcAft>
              <a:buFont typeface="Wingdings" panose="05000000000000000000" pitchFamily="2" charset="2"/>
              <a:buChar char="ü"/>
              <a:defRPr/>
            </a:pPr>
            <a:r>
              <a:rPr lang="zh-CN" altLang="en-US" sz="2400" dirty="0">
                <a:solidFill>
                  <a:prstClr val="black"/>
                </a:solidFill>
                <a:latin typeface="微软雅黑" pitchFamily="34" charset="-122"/>
                <a:ea typeface="微软雅黑" pitchFamily="34" charset="-122"/>
              </a:rPr>
              <a:t>该漏洞是</a:t>
            </a:r>
            <a:r>
              <a:rPr lang="en-US" altLang="zh-CN" sz="2400" b="1" dirty="0">
                <a:solidFill>
                  <a:prstClr val="black"/>
                </a:solidFill>
                <a:latin typeface="微软雅黑" pitchFamily="34" charset="-122"/>
                <a:ea typeface="微软雅黑" pitchFamily="34" charset="-122"/>
              </a:rPr>
              <a:t>2006</a:t>
            </a:r>
            <a:r>
              <a:rPr lang="zh-CN" altLang="en-US" sz="2400" b="1" dirty="0">
                <a:solidFill>
                  <a:prstClr val="black"/>
                </a:solidFill>
                <a:latin typeface="微软雅黑" pitchFamily="34" charset="-122"/>
                <a:ea typeface="微软雅黑" pitchFamily="34" charset="-122"/>
              </a:rPr>
              <a:t>年</a:t>
            </a:r>
            <a:r>
              <a:rPr lang="zh-CN" altLang="en-US" sz="2400" dirty="0">
                <a:solidFill>
                  <a:prstClr val="black"/>
                </a:solidFill>
                <a:latin typeface="微软雅黑" pitchFamily="34" charset="-122"/>
                <a:ea typeface="微软雅黑" pitchFamily="34" charset="-122"/>
              </a:rPr>
              <a:t>被挖掘出来的，对应版本为</a:t>
            </a:r>
            <a:r>
              <a:rPr lang="en-US" altLang="zh-CN" sz="2400" dirty="0">
                <a:solidFill>
                  <a:prstClr val="black"/>
                </a:solidFill>
                <a:latin typeface="微软雅黑" pitchFamily="34" charset="-122"/>
                <a:ea typeface="微软雅黑" pitchFamily="34" charset="-122"/>
              </a:rPr>
              <a:t>OFFICE 2003 SP2</a:t>
            </a:r>
            <a:r>
              <a:rPr lang="zh-CN" altLang="en-US" sz="2400" dirty="0">
                <a:solidFill>
                  <a:prstClr val="black"/>
                </a:solidFill>
                <a:latin typeface="微软雅黑" pitchFamily="34" charset="-122"/>
                <a:ea typeface="微软雅黑" pitchFamily="34" charset="-122"/>
              </a:rPr>
              <a:t>的最初版本</a:t>
            </a:r>
            <a:r>
              <a:rPr lang="en-US" altLang="zh-CN" sz="2400" dirty="0">
                <a:solidFill>
                  <a:prstClr val="black"/>
                </a:solidFill>
                <a:latin typeface="微软雅黑" pitchFamily="34" charset="-122"/>
                <a:ea typeface="微软雅黑" pitchFamily="34" charset="-122"/>
              </a:rPr>
              <a:t>11.6564.6568</a:t>
            </a:r>
            <a:r>
              <a:rPr lang="zh-CN" altLang="en-US" sz="2400" dirty="0">
                <a:solidFill>
                  <a:prstClr val="black"/>
                </a:solidFill>
                <a:latin typeface="微软雅黑" pitchFamily="34" charset="-122"/>
                <a:ea typeface="微软雅黑" pitchFamily="34" charset="-122"/>
              </a:rPr>
              <a:t>。</a:t>
            </a:r>
          </a:p>
          <a:p>
            <a:pPr marL="457200" lvl="0" indent="-457200" fontAlgn="auto">
              <a:lnSpc>
                <a:spcPct val="150000"/>
              </a:lnSpc>
              <a:spcBef>
                <a:spcPts val="0"/>
              </a:spcBef>
              <a:spcAft>
                <a:spcPts val="0"/>
              </a:spcAft>
              <a:buFont typeface="Wingdings" panose="05000000000000000000" pitchFamily="2" charset="2"/>
              <a:buChar char="ü"/>
              <a:defRPr/>
            </a:pPr>
            <a:r>
              <a:rPr lang="zh-CN" altLang="en-US" sz="2400" b="1" dirty="0">
                <a:solidFill>
                  <a:prstClr val="black"/>
                </a:solidFill>
                <a:latin typeface="微软雅黑" pitchFamily="34" charset="-122"/>
                <a:ea typeface="微软雅黑" pitchFamily="34" charset="-122"/>
              </a:rPr>
              <a:t>新建一个空白的</a:t>
            </a:r>
            <a:r>
              <a:rPr lang="en-US" altLang="zh-CN" sz="2400" b="1" dirty="0">
                <a:solidFill>
                  <a:prstClr val="black"/>
                </a:solidFill>
                <a:latin typeface="微软雅黑" pitchFamily="34" charset="-122"/>
                <a:ea typeface="微软雅黑" pitchFamily="34" charset="-122"/>
              </a:rPr>
              <a:t>test.ppt</a:t>
            </a:r>
            <a:r>
              <a:rPr lang="zh-CN" altLang="en-US" sz="2400" b="1" dirty="0">
                <a:solidFill>
                  <a:prstClr val="black"/>
                </a:solidFill>
                <a:latin typeface="微软雅黑" pitchFamily="34" charset="-122"/>
                <a:ea typeface="微软雅黑" pitchFamily="34" charset="-122"/>
              </a:rPr>
              <a:t>文件（打开并建立空白页后保存，大小为</a:t>
            </a:r>
            <a:r>
              <a:rPr lang="en-US" altLang="zh-CN" sz="2400" b="1" dirty="0">
                <a:solidFill>
                  <a:prstClr val="black"/>
                </a:solidFill>
                <a:latin typeface="微软雅黑" pitchFamily="34" charset="-122"/>
                <a:ea typeface="微软雅黑" pitchFamily="34" charset="-122"/>
              </a:rPr>
              <a:t>9K</a:t>
            </a:r>
            <a:r>
              <a:rPr lang="zh-CN" altLang="en-US" sz="2400" b="1" dirty="0">
                <a:solidFill>
                  <a:prstClr val="black"/>
                </a:solidFill>
                <a:latin typeface="微软雅黑" pitchFamily="34" charset="-122"/>
                <a:ea typeface="微软雅黑" pitchFamily="34" charset="-122"/>
              </a:rPr>
              <a:t>），用分别以单、双字节的</a:t>
            </a:r>
            <a:r>
              <a:rPr lang="en-US" altLang="zh-CN" sz="2400" b="1" dirty="0">
                <a:solidFill>
                  <a:prstClr val="black"/>
                </a:solidFill>
                <a:latin typeface="微软雅黑" pitchFamily="34" charset="-122"/>
                <a:ea typeface="微软雅黑" pitchFamily="34" charset="-122"/>
              </a:rPr>
              <a:t>0f</a:t>
            </a:r>
            <a:r>
              <a:rPr lang="zh-CN" altLang="en-US" sz="2400" b="1" dirty="0">
                <a:solidFill>
                  <a:prstClr val="black"/>
                </a:solidFill>
                <a:latin typeface="微软雅黑" pitchFamily="34" charset="-122"/>
                <a:ea typeface="微软雅黑" pitchFamily="34" charset="-122"/>
              </a:rPr>
              <a:t>进行</a:t>
            </a:r>
            <a:r>
              <a:rPr lang="en-US" altLang="zh-CN" sz="2400" b="1" dirty="0">
                <a:solidFill>
                  <a:prstClr val="black"/>
                </a:solidFill>
                <a:latin typeface="微软雅黑" pitchFamily="34" charset="-122"/>
                <a:ea typeface="微软雅黑" pitchFamily="34" charset="-122"/>
              </a:rPr>
              <a:t>fuzz</a:t>
            </a:r>
            <a:r>
              <a:rPr lang="zh-CN" altLang="en-US" sz="2400" b="1" dirty="0">
                <a:solidFill>
                  <a:prstClr val="black"/>
                </a:solidFill>
                <a:latin typeface="微软雅黑" pitchFamily="34" charset="-122"/>
                <a:ea typeface="微软雅黑" pitchFamily="34" charset="-122"/>
              </a:rPr>
              <a:t>，能重现这个漏洞</a:t>
            </a:r>
            <a:r>
              <a:rPr lang="zh-CN" altLang="en-US" sz="2400" dirty="0">
                <a:solidFill>
                  <a:prstClr val="black"/>
                </a:solidFill>
                <a:latin typeface="微软雅黑" pitchFamily="34" charset="-122"/>
                <a:ea typeface="微软雅黑" pitchFamily="34" charset="-122"/>
              </a:rPr>
              <a:t>。</a:t>
            </a:r>
            <a:endParaRPr lang="zh-CN" altLang="en-US" sz="2800" dirty="0">
              <a:solidFill>
                <a:prstClr val="black"/>
              </a:solidFill>
              <a:latin typeface="微软雅黑" pitchFamily="34" charset="-122"/>
              <a:ea typeface="微软雅黑" pitchFamily="34" charset="-122"/>
            </a:endParaRP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574996" y="837929"/>
              <a:ext cx="3708760"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FileFuzz</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工具进行文件模糊测试</a:t>
              </a:r>
            </a:p>
          </p:txBody>
        </p:sp>
      </p:grpSp>
    </p:spTree>
    <p:extLst>
      <p:ext uri="{BB962C8B-B14F-4D97-AF65-F5344CB8AC3E}">
        <p14:creationId xmlns:p14="http://schemas.microsoft.com/office/powerpoint/2010/main" val="11586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6285358" y="1456085"/>
            <a:ext cx="6033519" cy="5111159"/>
          </a:xfrm>
          <a:prstGeom prst="rect">
            <a:avLst/>
          </a:prstGeom>
          <a:noFill/>
        </p:spPr>
        <p:txBody>
          <a:bodyPr wrap="square" lIns="86376" tIns="43188" rIns="86376" bIns="43188" rtlCol="0">
            <a:spAutoFit/>
          </a:bodyPr>
          <a:lstStyle/>
          <a:p>
            <a:pPr marL="457200" lvl="0" indent="-457200" fontAlgn="auto">
              <a:lnSpc>
                <a:spcPct val="150000"/>
              </a:lnSpc>
              <a:spcBef>
                <a:spcPts val="0"/>
              </a:spcBef>
              <a:spcAft>
                <a:spcPts val="0"/>
              </a:spcAft>
              <a:buFont typeface="Wingdings" panose="05000000000000000000" pitchFamily="2" charset="2"/>
              <a:buChar char="ü"/>
              <a:defRPr/>
            </a:pPr>
            <a:r>
              <a:rPr lang="zh-CN" altLang="en-US" sz="2000" dirty="0">
                <a:solidFill>
                  <a:prstClr val="black"/>
                </a:solidFill>
                <a:latin typeface="微软雅黑" pitchFamily="34" charset="-122"/>
                <a:ea typeface="微软雅黑" pitchFamily="34" charset="-122"/>
              </a:rPr>
              <a:t>将</a:t>
            </a:r>
            <a:r>
              <a:rPr lang="en-US" altLang="zh-CN" sz="2000" dirty="0" err="1">
                <a:solidFill>
                  <a:prstClr val="black"/>
                </a:solidFill>
                <a:latin typeface="微软雅黑" pitchFamily="34" charset="-122"/>
                <a:ea typeface="微软雅黑" pitchFamily="34" charset="-122"/>
              </a:rPr>
              <a:t>FileFuzz</a:t>
            </a:r>
            <a:r>
              <a:rPr lang="zh-CN" altLang="en-US" sz="2000" dirty="0">
                <a:solidFill>
                  <a:prstClr val="black"/>
                </a:solidFill>
                <a:latin typeface="微软雅黑" pitchFamily="34" charset="-122"/>
                <a:ea typeface="微软雅黑" pitchFamily="34" charset="-122"/>
              </a:rPr>
              <a:t>配置成上图所示，其中：</a:t>
            </a:r>
            <a:endParaRPr lang="en-US" altLang="zh-CN" sz="2000" dirty="0">
              <a:solidFill>
                <a:prstClr val="black"/>
              </a:solidFill>
              <a:latin typeface="微软雅黑" pitchFamily="34" charset="-122"/>
              <a:ea typeface="微软雅黑" pitchFamily="34" charset="-122"/>
            </a:endParaRPr>
          </a:p>
          <a:p>
            <a:pPr marL="457200" lvl="0" indent="-457200" fontAlgn="auto">
              <a:lnSpc>
                <a:spcPct val="150000"/>
              </a:lnSpc>
              <a:spcBef>
                <a:spcPts val="0"/>
              </a:spcBef>
              <a:spcAft>
                <a:spcPts val="0"/>
              </a:spcAft>
              <a:buFont typeface="+mj-ea"/>
              <a:buAutoNum type="circleNumDbPlain"/>
              <a:defRPr/>
            </a:pPr>
            <a:r>
              <a:rPr lang="en-US" altLang="zh-CN" sz="2000" b="1" dirty="0">
                <a:solidFill>
                  <a:prstClr val="black"/>
                </a:solidFill>
                <a:latin typeface="微软雅黑" pitchFamily="34" charset="-122"/>
                <a:ea typeface="微软雅黑" pitchFamily="34" charset="-122"/>
              </a:rPr>
              <a:t>Target</a:t>
            </a:r>
            <a:r>
              <a:rPr lang="zh-CN" altLang="en-US" sz="2000" b="1" dirty="0">
                <a:solidFill>
                  <a:prstClr val="black"/>
                </a:solidFill>
                <a:latin typeface="微软雅黑" pitchFamily="34" charset="-122"/>
                <a:ea typeface="微软雅黑" pitchFamily="34" charset="-122"/>
              </a:rPr>
              <a:t>一栏是用来替换原始文档文件内容的数据，这里我们修改为</a:t>
            </a:r>
            <a:r>
              <a:rPr lang="en-US" altLang="zh-CN" sz="2000" b="1" dirty="0">
                <a:solidFill>
                  <a:prstClr val="black"/>
                </a:solidFill>
                <a:latin typeface="微软雅黑" pitchFamily="34" charset="-122"/>
                <a:ea typeface="微软雅黑" pitchFamily="34" charset="-122"/>
              </a:rPr>
              <a:t>0f</a:t>
            </a:r>
            <a:r>
              <a:rPr lang="zh-CN" altLang="en-US" sz="2000" b="1" dirty="0">
                <a:solidFill>
                  <a:prstClr val="black"/>
                </a:solidFill>
                <a:latin typeface="微软雅黑" pitchFamily="34" charset="-122"/>
                <a:ea typeface="微软雅黑" pitchFamily="34" charset="-122"/>
              </a:rPr>
              <a:t>、</a:t>
            </a:r>
            <a:r>
              <a:rPr lang="en-US" altLang="zh-CN" sz="2000" b="1" dirty="0">
                <a:solidFill>
                  <a:prstClr val="black"/>
                </a:solidFill>
                <a:latin typeface="微软雅黑" pitchFamily="34" charset="-122"/>
                <a:ea typeface="微软雅黑" pitchFamily="34" charset="-122"/>
              </a:rPr>
              <a:t>2</a:t>
            </a:r>
            <a:r>
              <a:rPr lang="zh-CN" altLang="en-US" sz="2000" b="1" dirty="0">
                <a:solidFill>
                  <a:prstClr val="black"/>
                </a:solidFill>
                <a:latin typeface="微软雅黑" pitchFamily="34" charset="-122"/>
                <a:ea typeface="微软雅黑" pitchFamily="34" charset="-122"/>
              </a:rPr>
              <a:t>个字节</a:t>
            </a:r>
            <a:r>
              <a:rPr lang="zh-CN" altLang="en-US" sz="2000" dirty="0">
                <a:solidFill>
                  <a:prstClr val="black"/>
                </a:solidFill>
                <a:latin typeface="微软雅黑" pitchFamily="34" charset="-122"/>
                <a:ea typeface="微软雅黑" pitchFamily="34" charset="-122"/>
              </a:rPr>
              <a:t>。</a:t>
            </a:r>
            <a:endParaRPr lang="en-US" altLang="zh-CN" sz="2000" dirty="0">
              <a:solidFill>
                <a:prstClr val="black"/>
              </a:solidFill>
              <a:latin typeface="微软雅黑" pitchFamily="34" charset="-122"/>
              <a:ea typeface="微软雅黑" pitchFamily="34" charset="-122"/>
            </a:endParaRPr>
          </a:p>
          <a:p>
            <a:pPr marL="457200" lvl="0" indent="-457200" fontAlgn="auto">
              <a:lnSpc>
                <a:spcPct val="150000"/>
              </a:lnSpc>
              <a:spcBef>
                <a:spcPts val="0"/>
              </a:spcBef>
              <a:spcAft>
                <a:spcPts val="0"/>
              </a:spcAft>
              <a:buFont typeface="+mj-ea"/>
              <a:buAutoNum type="circleNumDbPlain"/>
              <a:defRPr/>
            </a:pPr>
            <a:r>
              <a:rPr lang="en-US" altLang="zh-CN" sz="2000" b="1" dirty="0">
                <a:solidFill>
                  <a:prstClr val="black"/>
                </a:solidFill>
                <a:latin typeface="微软雅黑" pitchFamily="34" charset="-122"/>
                <a:ea typeface="微软雅黑" pitchFamily="34" charset="-122"/>
              </a:rPr>
              <a:t>Scope</a:t>
            </a:r>
            <a:r>
              <a:rPr lang="zh-CN" altLang="en-US" sz="2000" b="1" dirty="0">
                <a:solidFill>
                  <a:prstClr val="black"/>
                </a:solidFill>
                <a:latin typeface="微软雅黑" pitchFamily="34" charset="-122"/>
                <a:ea typeface="微软雅黑" pitchFamily="34" charset="-122"/>
              </a:rPr>
              <a:t>一栏是关于修改模式的选项</a:t>
            </a:r>
            <a:r>
              <a:rPr lang="zh-CN" altLang="en-US" sz="2000" dirty="0">
                <a:solidFill>
                  <a:prstClr val="black"/>
                </a:solidFill>
                <a:latin typeface="微软雅黑" pitchFamily="34" charset="-122"/>
                <a:ea typeface="微软雅黑" pitchFamily="34" charset="-122"/>
              </a:rPr>
              <a:t>，其中</a:t>
            </a:r>
            <a:r>
              <a:rPr lang="en-US" altLang="zh-CN" sz="2000" dirty="0">
                <a:solidFill>
                  <a:prstClr val="black"/>
                </a:solidFill>
                <a:latin typeface="微软雅黑" pitchFamily="34" charset="-122"/>
                <a:ea typeface="微软雅黑" pitchFamily="34" charset="-122"/>
              </a:rPr>
              <a:t>All Bytes</a:t>
            </a:r>
            <a:r>
              <a:rPr lang="zh-CN" altLang="en-US" sz="2000" dirty="0">
                <a:solidFill>
                  <a:prstClr val="black"/>
                </a:solidFill>
                <a:latin typeface="微软雅黑" pitchFamily="34" charset="-122"/>
                <a:ea typeface="微软雅黑" pitchFamily="34" charset="-122"/>
              </a:rPr>
              <a:t>是逐个字节修改；</a:t>
            </a:r>
            <a:r>
              <a:rPr lang="en-US" altLang="zh-CN" sz="2000" dirty="0">
                <a:solidFill>
                  <a:prstClr val="black"/>
                </a:solidFill>
                <a:latin typeface="微软雅黑" pitchFamily="34" charset="-122"/>
                <a:ea typeface="微软雅黑" pitchFamily="34" charset="-122"/>
              </a:rPr>
              <a:t>Range</a:t>
            </a:r>
            <a:r>
              <a:rPr lang="zh-CN" altLang="en-US" sz="2000" dirty="0">
                <a:solidFill>
                  <a:prstClr val="black"/>
                </a:solidFill>
                <a:latin typeface="微软雅黑" pitchFamily="34" charset="-122"/>
                <a:ea typeface="微软雅黑" pitchFamily="34" charset="-122"/>
              </a:rPr>
              <a:t>是对原始文档文件的某个范围进行修改；</a:t>
            </a:r>
            <a:r>
              <a:rPr lang="en-US" altLang="zh-CN" sz="2000" dirty="0">
                <a:solidFill>
                  <a:prstClr val="black"/>
                </a:solidFill>
                <a:latin typeface="微软雅黑" pitchFamily="34" charset="-122"/>
                <a:ea typeface="微软雅黑" pitchFamily="34" charset="-122"/>
              </a:rPr>
              <a:t>Depth</a:t>
            </a:r>
            <a:r>
              <a:rPr lang="zh-CN" altLang="en-US" sz="2000" dirty="0">
                <a:solidFill>
                  <a:prstClr val="black"/>
                </a:solidFill>
                <a:latin typeface="微软雅黑" pitchFamily="34" charset="-122"/>
                <a:ea typeface="微软雅黑" pitchFamily="34" charset="-122"/>
              </a:rPr>
              <a:t>是按照阶梯的形式来修改原始文档文件；</a:t>
            </a:r>
            <a:r>
              <a:rPr lang="en-US" altLang="zh-CN" sz="2000" dirty="0">
                <a:solidFill>
                  <a:prstClr val="black"/>
                </a:solidFill>
                <a:latin typeface="微软雅黑" pitchFamily="34" charset="-122"/>
                <a:ea typeface="微软雅黑" pitchFamily="34" charset="-122"/>
              </a:rPr>
              <a:t>Match</a:t>
            </a:r>
            <a:r>
              <a:rPr lang="zh-CN" altLang="en-US" sz="2000" dirty="0">
                <a:solidFill>
                  <a:prstClr val="black"/>
                </a:solidFill>
                <a:latin typeface="微软雅黑" pitchFamily="34" charset="-122"/>
                <a:ea typeface="微软雅黑" pitchFamily="34" charset="-122"/>
              </a:rPr>
              <a:t>则是使用替换指定字节的方式来生产测试文件。</a:t>
            </a:r>
          </a:p>
          <a:p>
            <a:pPr marL="457200" lvl="0" indent="-457200" fontAlgn="auto">
              <a:lnSpc>
                <a:spcPct val="150000"/>
              </a:lnSpc>
              <a:spcBef>
                <a:spcPts val="0"/>
              </a:spcBef>
              <a:spcAft>
                <a:spcPts val="0"/>
              </a:spcAft>
              <a:buFont typeface="Wingdings" panose="05000000000000000000" pitchFamily="2" charset="2"/>
              <a:buChar char="ü"/>
              <a:defRPr/>
            </a:pPr>
            <a:r>
              <a:rPr lang="zh-CN" altLang="en-US" sz="2000" dirty="0">
                <a:solidFill>
                  <a:prstClr val="black"/>
                </a:solidFill>
                <a:latin typeface="微软雅黑" pitchFamily="34" charset="-122"/>
                <a:ea typeface="微软雅黑" pitchFamily="34" charset="-122"/>
              </a:rPr>
              <a:t>选择好相应的测试文件生成模式后，单击</a:t>
            </a:r>
            <a:r>
              <a:rPr lang="en-US" altLang="zh-CN" sz="2000" dirty="0">
                <a:solidFill>
                  <a:prstClr val="black"/>
                </a:solidFill>
                <a:latin typeface="微软雅黑" pitchFamily="34" charset="-122"/>
                <a:ea typeface="微软雅黑" pitchFamily="34" charset="-122"/>
              </a:rPr>
              <a:t>Create</a:t>
            </a:r>
            <a:r>
              <a:rPr lang="zh-CN" altLang="en-US" sz="2000" dirty="0">
                <a:solidFill>
                  <a:prstClr val="black"/>
                </a:solidFill>
                <a:latin typeface="微软雅黑" pitchFamily="34" charset="-122"/>
                <a:ea typeface="微软雅黑" pitchFamily="34" charset="-122"/>
              </a:rPr>
              <a:t>按钮，</a:t>
            </a:r>
            <a:r>
              <a:rPr lang="en-US" altLang="zh-CN" sz="2000" dirty="0" err="1">
                <a:solidFill>
                  <a:prstClr val="black"/>
                </a:solidFill>
                <a:latin typeface="微软雅黑" pitchFamily="34" charset="-122"/>
                <a:ea typeface="微软雅黑" pitchFamily="34" charset="-122"/>
              </a:rPr>
              <a:t>FileFuzz</a:t>
            </a:r>
            <a:r>
              <a:rPr lang="zh-CN" altLang="en-US" sz="2000" dirty="0">
                <a:solidFill>
                  <a:prstClr val="black"/>
                </a:solidFill>
                <a:latin typeface="微软雅黑" pitchFamily="34" charset="-122"/>
                <a:ea typeface="微软雅黑" pitchFamily="34" charset="-122"/>
              </a:rPr>
              <a:t>就会按照要求在</a:t>
            </a:r>
            <a:r>
              <a:rPr lang="en-US" altLang="zh-CN" sz="2000" dirty="0">
                <a:solidFill>
                  <a:prstClr val="black"/>
                </a:solidFill>
                <a:latin typeface="微软雅黑" pitchFamily="34" charset="-122"/>
                <a:ea typeface="微软雅黑" pitchFamily="34" charset="-122"/>
              </a:rPr>
              <a:t>&lt;</a:t>
            </a:r>
            <a:r>
              <a:rPr lang="en-US" altLang="zh-CN" sz="2000" dirty="0" err="1">
                <a:solidFill>
                  <a:prstClr val="black"/>
                </a:solidFill>
                <a:latin typeface="微软雅黑" pitchFamily="34" charset="-122"/>
                <a:ea typeface="微软雅黑" pitchFamily="34" charset="-122"/>
              </a:rPr>
              <a:t>targetDir</a:t>
            </a:r>
            <a:r>
              <a:rPr lang="en-US" altLang="zh-CN" sz="2000" dirty="0">
                <a:solidFill>
                  <a:prstClr val="black"/>
                </a:solidFill>
                <a:latin typeface="微软雅黑" pitchFamily="34" charset="-122"/>
                <a:ea typeface="微软雅黑" pitchFamily="34" charset="-122"/>
              </a:rPr>
              <a:t>&gt;</a:t>
            </a:r>
            <a:r>
              <a:rPr lang="zh-CN" altLang="en-US" sz="2000" dirty="0">
                <a:solidFill>
                  <a:prstClr val="black"/>
                </a:solidFill>
                <a:latin typeface="微软雅黑" pitchFamily="34" charset="-122"/>
                <a:ea typeface="微软雅黑" pitchFamily="34" charset="-122"/>
              </a:rPr>
              <a:t>栏指定的目录下生成测试文件，如下图所示。</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574996" y="837929"/>
              <a:ext cx="3708760"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FileFuzz</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工具进行文件模糊测试</a:t>
              </a:r>
            </a:p>
          </p:txBody>
        </p:sp>
      </p:grpSp>
      <p:pic>
        <p:nvPicPr>
          <p:cNvPr id="6" name="图片 1">
            <a:extLst>
              <a:ext uri="{FF2B5EF4-FFF2-40B4-BE49-F238E27FC236}">
                <a16:creationId xmlns:a16="http://schemas.microsoft.com/office/drawing/2014/main" xmlns="" id="{DEFCFD56-D1E4-48B0-A18A-0546E26D3449}"/>
              </a:ext>
            </a:extLst>
          </p:cNvPr>
          <p:cNvPicPr>
            <a:picLocks noChangeAspect="1" noChangeArrowheads="1"/>
          </p:cNvPicPr>
          <p:nvPr/>
        </p:nvPicPr>
        <p:blipFill>
          <a:blip r:embed="rId3"/>
          <a:srcRect/>
          <a:stretch>
            <a:fillRect/>
          </a:stretch>
        </p:blipFill>
        <p:spPr bwMode="auto">
          <a:xfrm>
            <a:off x="539872" y="1600101"/>
            <a:ext cx="5544616" cy="4931320"/>
          </a:xfrm>
          <a:prstGeom prst="rect">
            <a:avLst/>
          </a:prstGeom>
          <a:noFill/>
          <a:ln w="9525">
            <a:noFill/>
            <a:miter lim="800000"/>
            <a:headEnd/>
            <a:tailEnd/>
          </a:ln>
        </p:spPr>
      </p:pic>
    </p:spTree>
    <p:extLst>
      <p:ext uri="{BB962C8B-B14F-4D97-AF65-F5344CB8AC3E}">
        <p14:creationId xmlns:p14="http://schemas.microsoft.com/office/powerpoint/2010/main" val="342890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xmlns="" id="{D30B0296-507E-46B4-9236-E19E8B9DEDFA}"/>
              </a:ext>
            </a:extLst>
          </p:cNvPr>
          <p:cNvPicPr>
            <a:picLocks noChangeAspect="1" noChangeArrowheads="1"/>
          </p:cNvPicPr>
          <p:nvPr/>
        </p:nvPicPr>
        <p:blipFill>
          <a:blip r:embed="rId3"/>
          <a:srcRect/>
          <a:stretch>
            <a:fillRect/>
          </a:stretch>
        </p:blipFill>
        <p:spPr bwMode="auto">
          <a:xfrm>
            <a:off x="596727" y="591989"/>
            <a:ext cx="11665296" cy="5572000"/>
          </a:xfrm>
          <a:prstGeom prst="rect">
            <a:avLst/>
          </a:prstGeom>
          <a:noFill/>
          <a:ln w="9525">
            <a:noFill/>
            <a:miter lim="800000"/>
            <a:headEnd/>
            <a:tailEnd/>
          </a:ln>
        </p:spPr>
      </p:pic>
    </p:spTree>
    <p:extLst>
      <p:ext uri="{BB962C8B-B14F-4D97-AF65-F5344CB8AC3E}">
        <p14:creationId xmlns:p14="http://schemas.microsoft.com/office/powerpoint/2010/main" val="16716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84759" y="1456085"/>
            <a:ext cx="11233248" cy="1129941"/>
          </a:xfrm>
          <a:prstGeom prst="rect">
            <a:avLst/>
          </a:prstGeom>
          <a:noFill/>
        </p:spPr>
        <p:txBody>
          <a:bodyPr wrap="square" lIns="86376" tIns="43188" rIns="86376" bIns="43188" rtlCol="0">
            <a:spAutoFit/>
          </a:bodyPr>
          <a:lstStyle/>
          <a:p>
            <a:pPr lvl="0" fontAlgn="auto">
              <a:lnSpc>
                <a:spcPct val="150000"/>
              </a:lnSpc>
              <a:spcBef>
                <a:spcPts val="0"/>
              </a:spcBef>
              <a:spcAft>
                <a:spcPts val="0"/>
              </a:spcAft>
              <a:defRPr/>
            </a:pPr>
            <a:r>
              <a:rPr lang="zh-CN" altLang="en-US" sz="2400" b="1" dirty="0">
                <a:solidFill>
                  <a:prstClr val="black"/>
                </a:solidFill>
                <a:latin typeface="微软雅黑" pitchFamily="34" charset="-122"/>
                <a:ea typeface="微软雅黑" pitchFamily="34" charset="-122"/>
              </a:rPr>
              <a:t>生成待测文件后，我们可以进行</a:t>
            </a:r>
            <a:r>
              <a:rPr lang="en-US" altLang="zh-CN" sz="2400" b="1" dirty="0">
                <a:solidFill>
                  <a:prstClr val="black"/>
                </a:solidFill>
                <a:latin typeface="微软雅黑" pitchFamily="34" charset="-122"/>
                <a:ea typeface="微软雅黑" pitchFamily="34" charset="-122"/>
              </a:rPr>
              <a:t>Fuzz</a:t>
            </a:r>
            <a:r>
              <a:rPr lang="zh-CN" altLang="en-US" sz="2400" b="1" dirty="0">
                <a:solidFill>
                  <a:prstClr val="black"/>
                </a:solidFill>
                <a:latin typeface="微软雅黑" pitchFamily="34" charset="-122"/>
                <a:ea typeface="微软雅黑" pitchFamily="34" charset="-122"/>
              </a:rPr>
              <a:t>测试了</a:t>
            </a:r>
            <a:r>
              <a:rPr lang="zh-CN" altLang="en-US" sz="2400" dirty="0">
                <a:solidFill>
                  <a:prstClr val="black"/>
                </a:solidFill>
                <a:latin typeface="微软雅黑" pitchFamily="34" charset="-122"/>
                <a:ea typeface="微软雅黑" pitchFamily="34" charset="-122"/>
              </a:rPr>
              <a:t>。单击</a:t>
            </a:r>
            <a:r>
              <a:rPr lang="en-US" altLang="zh-CN" sz="2400" dirty="0">
                <a:solidFill>
                  <a:prstClr val="black"/>
                </a:solidFill>
                <a:latin typeface="微软雅黑" pitchFamily="34" charset="-122"/>
                <a:ea typeface="微软雅黑" pitchFamily="34" charset="-122"/>
              </a:rPr>
              <a:t>Execute</a:t>
            </a:r>
            <a:r>
              <a:rPr lang="zh-CN" altLang="en-US" sz="2400" dirty="0">
                <a:solidFill>
                  <a:prstClr val="black"/>
                </a:solidFill>
                <a:latin typeface="微软雅黑" pitchFamily="34" charset="-122"/>
                <a:ea typeface="微软雅黑" pitchFamily="34" charset="-122"/>
              </a:rPr>
              <a:t>按钮，切换到测试面板，并将</a:t>
            </a:r>
            <a:r>
              <a:rPr lang="en-US" altLang="zh-CN" sz="2400" dirty="0">
                <a:solidFill>
                  <a:prstClr val="black"/>
                </a:solidFill>
                <a:latin typeface="微软雅黑" pitchFamily="34" charset="-122"/>
                <a:ea typeface="微软雅黑" pitchFamily="34" charset="-122"/>
              </a:rPr>
              <a:t>Start File</a:t>
            </a:r>
            <a:r>
              <a:rPr lang="zh-CN" altLang="en-US" sz="2400" dirty="0">
                <a:solidFill>
                  <a:prstClr val="black"/>
                </a:solidFill>
                <a:latin typeface="微软雅黑" pitchFamily="34" charset="-122"/>
                <a:ea typeface="微软雅黑" pitchFamily="34" charset="-122"/>
              </a:rPr>
              <a:t>和</a:t>
            </a:r>
            <a:r>
              <a:rPr lang="en-US" altLang="zh-CN" sz="2400" dirty="0">
                <a:solidFill>
                  <a:prstClr val="black"/>
                </a:solidFill>
                <a:latin typeface="微软雅黑" pitchFamily="34" charset="-122"/>
                <a:ea typeface="微软雅黑" pitchFamily="34" charset="-122"/>
              </a:rPr>
              <a:t>Finish File</a:t>
            </a:r>
            <a:r>
              <a:rPr lang="zh-CN" altLang="en-US" sz="2400" dirty="0">
                <a:solidFill>
                  <a:prstClr val="black"/>
                </a:solidFill>
                <a:latin typeface="微软雅黑" pitchFamily="34" charset="-122"/>
                <a:ea typeface="微软雅黑" pitchFamily="34" charset="-122"/>
              </a:rPr>
              <a:t>修改为刚刚生成的测试文件的起始序号，如下图所示。</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574996" y="837929"/>
              <a:ext cx="3708760"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FileFuzz</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工具进行文件模糊测试</a:t>
              </a:r>
            </a:p>
          </p:txBody>
        </p:sp>
      </p:grpSp>
      <p:pic>
        <p:nvPicPr>
          <p:cNvPr id="7" name="图片 1">
            <a:extLst>
              <a:ext uri="{FF2B5EF4-FFF2-40B4-BE49-F238E27FC236}">
                <a16:creationId xmlns:a16="http://schemas.microsoft.com/office/drawing/2014/main" xmlns="" id="{06CFDEAE-FEBC-4CEF-BBC1-395FC1186672}"/>
              </a:ext>
            </a:extLst>
          </p:cNvPr>
          <p:cNvPicPr>
            <a:picLocks noChangeAspect="1" noChangeArrowheads="1"/>
          </p:cNvPicPr>
          <p:nvPr/>
        </p:nvPicPr>
        <p:blipFill>
          <a:blip r:embed="rId3"/>
          <a:srcRect/>
          <a:stretch>
            <a:fillRect/>
          </a:stretch>
        </p:blipFill>
        <p:spPr bwMode="auto">
          <a:xfrm>
            <a:off x="2857475" y="2896245"/>
            <a:ext cx="7143800" cy="3715909"/>
          </a:xfrm>
          <a:prstGeom prst="rect">
            <a:avLst/>
          </a:prstGeom>
          <a:noFill/>
          <a:ln w="9525">
            <a:noFill/>
            <a:miter lim="800000"/>
            <a:headEnd/>
            <a:tailEnd/>
          </a:ln>
        </p:spPr>
      </p:pic>
    </p:spTree>
    <p:extLst>
      <p:ext uri="{BB962C8B-B14F-4D97-AF65-F5344CB8AC3E}">
        <p14:creationId xmlns:p14="http://schemas.microsoft.com/office/powerpoint/2010/main" val="210498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84759" y="1456085"/>
            <a:ext cx="11233248" cy="1683939"/>
          </a:xfrm>
          <a:prstGeom prst="rect">
            <a:avLst/>
          </a:prstGeom>
          <a:noFill/>
        </p:spPr>
        <p:txBody>
          <a:bodyPr wrap="square" lIns="86376" tIns="43188" rIns="86376" bIns="43188" rtlCol="0">
            <a:spAutoFit/>
          </a:bodyPr>
          <a:lstStyle/>
          <a:p>
            <a:pPr lvl="0" fontAlgn="auto">
              <a:lnSpc>
                <a:spcPct val="150000"/>
              </a:lnSpc>
              <a:spcBef>
                <a:spcPts val="0"/>
              </a:spcBef>
              <a:spcAft>
                <a:spcPts val="0"/>
              </a:spcAft>
              <a:defRPr/>
            </a:pPr>
            <a:r>
              <a:rPr lang="zh-CN" altLang="en-US" sz="2400" b="1" dirty="0">
                <a:solidFill>
                  <a:prstClr val="black"/>
                </a:solidFill>
                <a:latin typeface="微软雅黑" pitchFamily="34" charset="-122"/>
                <a:ea typeface="微软雅黑" pitchFamily="34" charset="-122"/>
              </a:rPr>
              <a:t>接下来单击</a:t>
            </a:r>
            <a:r>
              <a:rPr lang="en-US" altLang="zh-CN" sz="2400" b="1" dirty="0">
                <a:solidFill>
                  <a:prstClr val="black"/>
                </a:solidFill>
                <a:latin typeface="微软雅黑" pitchFamily="34" charset="-122"/>
                <a:ea typeface="微软雅黑" pitchFamily="34" charset="-122"/>
              </a:rPr>
              <a:t>Execute</a:t>
            </a:r>
            <a:r>
              <a:rPr lang="zh-CN" altLang="en-US" sz="2400" b="1" dirty="0">
                <a:solidFill>
                  <a:prstClr val="black"/>
                </a:solidFill>
                <a:latin typeface="微软雅黑" pitchFamily="34" charset="-122"/>
                <a:ea typeface="微软雅黑" pitchFamily="34" charset="-122"/>
              </a:rPr>
              <a:t>按钮，</a:t>
            </a:r>
            <a:r>
              <a:rPr lang="en-US" altLang="zh-CN" sz="2400" b="1" dirty="0" err="1">
                <a:solidFill>
                  <a:prstClr val="black"/>
                </a:solidFill>
                <a:latin typeface="微软雅黑" pitchFamily="34" charset="-122"/>
                <a:ea typeface="微软雅黑" pitchFamily="34" charset="-122"/>
              </a:rPr>
              <a:t>FileFuzz</a:t>
            </a:r>
            <a:r>
              <a:rPr lang="zh-CN" altLang="en-US" sz="2400" b="1" dirty="0">
                <a:solidFill>
                  <a:prstClr val="black"/>
                </a:solidFill>
                <a:latin typeface="微软雅黑" pitchFamily="34" charset="-122"/>
                <a:ea typeface="微软雅黑" pitchFamily="34" charset="-122"/>
              </a:rPr>
              <a:t>将会开始进行自动化的安全测试工作</a:t>
            </a:r>
            <a:r>
              <a:rPr lang="zh-CN" altLang="en-US" sz="2400" dirty="0">
                <a:solidFill>
                  <a:prstClr val="black"/>
                </a:solidFill>
                <a:latin typeface="微软雅黑" pitchFamily="34" charset="-122"/>
                <a:ea typeface="微软雅黑" pitchFamily="34" charset="-122"/>
              </a:rPr>
              <a:t>。一旦</a:t>
            </a:r>
            <a:r>
              <a:rPr lang="en-US" altLang="zh-CN" sz="2400" dirty="0" err="1">
                <a:solidFill>
                  <a:prstClr val="black"/>
                </a:solidFill>
                <a:latin typeface="微软雅黑" pitchFamily="34" charset="-122"/>
                <a:ea typeface="微软雅黑" pitchFamily="34" charset="-122"/>
              </a:rPr>
              <a:t>FileFuzz</a:t>
            </a:r>
            <a:r>
              <a:rPr lang="zh-CN" altLang="en-US" sz="2400" dirty="0">
                <a:solidFill>
                  <a:prstClr val="black"/>
                </a:solidFill>
                <a:latin typeface="微软雅黑" pitchFamily="34" charset="-122"/>
                <a:ea typeface="微软雅黑" pitchFamily="34" charset="-122"/>
              </a:rPr>
              <a:t>检测到被测试软件在处理某个测试文件时发生了错误，</a:t>
            </a:r>
            <a:r>
              <a:rPr lang="en-US" altLang="zh-CN" sz="2400" dirty="0" err="1">
                <a:solidFill>
                  <a:prstClr val="black"/>
                </a:solidFill>
                <a:latin typeface="微软雅黑" pitchFamily="34" charset="-122"/>
                <a:ea typeface="微软雅黑" pitchFamily="34" charset="-122"/>
              </a:rPr>
              <a:t>FileFuzz</a:t>
            </a:r>
            <a:r>
              <a:rPr lang="zh-CN" altLang="en-US" sz="2400" dirty="0">
                <a:solidFill>
                  <a:prstClr val="black"/>
                </a:solidFill>
                <a:latin typeface="微软雅黑" pitchFamily="34" charset="-122"/>
                <a:ea typeface="微软雅黑" pitchFamily="34" charset="-122"/>
              </a:rPr>
              <a:t>程序会马上在程序的最下方显示错误信息，如下图所示。</a:t>
            </a:r>
          </a:p>
        </p:txBody>
      </p:sp>
      <p:grpSp>
        <p:nvGrpSpPr>
          <p:cNvPr id="17" name="组合 16">
            <a:extLst>
              <a:ext uri="{FF2B5EF4-FFF2-40B4-BE49-F238E27FC236}">
                <a16:creationId xmlns:a16="http://schemas.microsoft.com/office/drawing/2014/main" xmlns="" id="{C8A32FFA-F0BB-4341-8849-842B82331ED8}"/>
              </a:ext>
            </a:extLst>
          </p:cNvPr>
          <p:cNvGrpSpPr/>
          <p:nvPr/>
        </p:nvGrpSpPr>
        <p:grpSpPr>
          <a:xfrm>
            <a:off x="2252911" y="837929"/>
            <a:ext cx="8496945" cy="474140"/>
            <a:chOff x="3944851" y="837929"/>
            <a:chExt cx="5054718" cy="474140"/>
          </a:xfrm>
        </p:grpSpPr>
        <p:cxnSp>
          <p:nvCxnSpPr>
            <p:cNvPr id="18" name="íślíḋè-Straight Connector 13">
              <a:extLst>
                <a:ext uri="{FF2B5EF4-FFF2-40B4-BE49-F238E27FC236}">
                  <a16:creationId xmlns:a16="http://schemas.microsoft.com/office/drawing/2014/main" xmlns="" id="{2E0FF974-3D79-4C69-ADE3-F80DB327BE26}"/>
                </a:ext>
              </a:extLst>
            </p:cNvPr>
            <p:cNvCxnSpPr>
              <a:cxnSpLocks/>
            </p:cNvCxnSpPr>
            <p:nvPr/>
          </p:nvCxnSpPr>
          <p:spPr>
            <a:xfrm>
              <a:off x="3944851" y="1312069"/>
              <a:ext cx="505471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073D665-E2B1-4E01-91BD-BEC4A0B0A970}"/>
                </a:ext>
              </a:extLst>
            </p:cNvPr>
            <p:cNvSpPr/>
            <p:nvPr/>
          </p:nvSpPr>
          <p:spPr>
            <a:xfrm>
              <a:off x="4574996" y="837929"/>
              <a:ext cx="3708760" cy="461665"/>
            </a:xfrm>
            <a:prstGeom prst="rect">
              <a:avLst/>
            </a:prstGeom>
          </p:spPr>
          <p:txBody>
            <a:bodyPr wrap="non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FileFuzz</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工具进行文件模糊测试</a:t>
              </a:r>
            </a:p>
          </p:txBody>
        </p:sp>
      </p:grpSp>
      <p:pic>
        <p:nvPicPr>
          <p:cNvPr id="8" name="图片 1">
            <a:extLst>
              <a:ext uri="{FF2B5EF4-FFF2-40B4-BE49-F238E27FC236}">
                <a16:creationId xmlns:a16="http://schemas.microsoft.com/office/drawing/2014/main" xmlns="" id="{EEBC59A3-78B4-424C-90F0-022D9072DAB3}"/>
              </a:ext>
            </a:extLst>
          </p:cNvPr>
          <p:cNvPicPr>
            <a:picLocks noChangeAspect="1" noChangeArrowheads="1"/>
          </p:cNvPicPr>
          <p:nvPr/>
        </p:nvPicPr>
        <p:blipFill>
          <a:blip r:embed="rId3"/>
          <a:srcRect r="9769" b="43396"/>
          <a:stretch>
            <a:fillRect/>
          </a:stretch>
        </p:blipFill>
        <p:spPr bwMode="auto">
          <a:xfrm>
            <a:off x="368472" y="3769373"/>
            <a:ext cx="12121805" cy="2139142"/>
          </a:xfrm>
          <a:prstGeom prst="rect">
            <a:avLst/>
          </a:prstGeom>
          <a:noFill/>
          <a:ln w="9525">
            <a:noFill/>
            <a:miter lim="800000"/>
            <a:headEnd/>
            <a:tailEnd/>
          </a:ln>
        </p:spPr>
      </p:pic>
    </p:spTree>
    <p:extLst>
      <p:ext uri="{BB962C8B-B14F-4D97-AF65-F5344CB8AC3E}">
        <p14:creationId xmlns:p14="http://schemas.microsoft.com/office/powerpoint/2010/main" val="73141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六边形 13">
            <a:extLst>
              <a:ext uri="{FF2B5EF4-FFF2-40B4-BE49-F238E27FC236}">
                <a16:creationId xmlns:a16="http://schemas.microsoft.com/office/drawing/2014/main" xmlns="" id="{72A76738-ACC9-4AF5-9D4A-1E41F804D578}"/>
              </a:ext>
            </a:extLst>
          </p:cNvPr>
          <p:cNvSpPr/>
          <p:nvPr/>
        </p:nvSpPr>
        <p:spPr>
          <a:xfrm>
            <a:off x="1529364" y="1530502"/>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3499777" y="1783807"/>
            <a:ext cx="6293776"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000" dirty="0">
                <a:solidFill>
                  <a:schemeClr val="tx1">
                    <a:lumMod val="65000"/>
                    <a:lumOff val="35000"/>
                  </a:schemeClr>
                </a:solidFill>
                <a:latin typeface="微软雅黑" pitchFamily="34" charset="-122"/>
              </a:rPr>
              <a:t>比如：</a:t>
            </a:r>
          </a:p>
          <a:p>
            <a:pPr>
              <a:lnSpc>
                <a:spcPct val="150000"/>
              </a:lnSpc>
            </a:pPr>
            <a:r>
              <a:rPr lang="zh-CN" altLang="en-US" sz="2000" dirty="0">
                <a:solidFill>
                  <a:schemeClr val="tx1">
                    <a:lumMod val="65000"/>
                    <a:lumOff val="35000"/>
                  </a:schemeClr>
                </a:solidFill>
                <a:latin typeface="微软雅黑" pitchFamily="34" charset="-122"/>
              </a:rPr>
              <a:t>被测试的目标程序对测试数据有一定的要求，而实际的</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Fuzzer</a:t>
            </a:r>
            <a:r>
              <a:rPr lang="zh-CN" altLang="en-US" sz="2000" dirty="0">
                <a:solidFill>
                  <a:schemeClr val="tx1">
                    <a:lumMod val="65000"/>
                    <a:lumOff val="35000"/>
                  </a:schemeClr>
                </a:solidFill>
                <a:latin typeface="微软雅黑" pitchFamily="34" charset="-122"/>
              </a:rPr>
              <a:t>不能灵活调整发送的测试数据；</a:t>
            </a:r>
            <a:endParaRPr lang="zh-CN" altLang="en-US" sz="12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a:cxnSpLocks/>
          </p:cNvCxnSpPr>
          <p:nvPr/>
        </p:nvCxnSpPr>
        <p:spPr>
          <a:xfrm>
            <a:off x="2830912" y="2059723"/>
            <a:ext cx="668865" cy="12213"/>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3499777" y="3276347"/>
            <a:ext cx="6086161"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000" dirty="0">
                <a:solidFill>
                  <a:schemeClr val="tx1">
                    <a:lumMod val="65000"/>
                    <a:lumOff val="35000"/>
                  </a:schemeClr>
                </a:solidFill>
                <a:latin typeface="微软雅黑" pitchFamily="34" charset="-122"/>
              </a:rPr>
              <a:t>被测试的目标程序过于简单或者难，而现有的</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Fuzzer</a:t>
            </a:r>
            <a:r>
              <a:rPr lang="zh-CN" altLang="en-US" sz="2000" dirty="0">
                <a:solidFill>
                  <a:schemeClr val="tx1">
                    <a:lumMod val="65000"/>
                    <a:lumOff val="35000"/>
                  </a:schemeClr>
                </a:solidFill>
                <a:latin typeface="微软雅黑" pitchFamily="34" charset="-122"/>
              </a:rPr>
              <a:t>程序不能提供适合的测试。</a:t>
            </a:r>
          </a:p>
        </p:txBody>
      </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9954E86F-9E87-4EDA-A53F-B5D29F7A665B}"/>
              </a:ext>
            </a:extLst>
          </p:cNvPr>
          <p:cNvGrpSpPr/>
          <p:nvPr/>
        </p:nvGrpSpPr>
        <p:grpSpPr>
          <a:xfrm>
            <a:off x="2927239" y="743102"/>
            <a:ext cx="6647975" cy="474140"/>
            <a:chOff x="3105388" y="837929"/>
            <a:chExt cx="6647975" cy="474140"/>
          </a:xfrm>
        </p:grpSpPr>
        <p:cxnSp>
          <p:nvCxnSpPr>
            <p:cNvPr id="19" name="íślíḋè-Straight Connector 13">
              <a:extLst>
                <a:ext uri="{FF2B5EF4-FFF2-40B4-BE49-F238E27FC236}">
                  <a16:creationId xmlns:a16="http://schemas.microsoft.com/office/drawing/2014/main" xmlns="" id="{B8F5B0A9-6C18-403A-967A-A2CD11602CD6}"/>
                </a:ext>
              </a:extLst>
            </p:cNvPr>
            <p:cNvCxnSpPr>
              <a:cxnSpLocks/>
            </p:cNvCxnSpPr>
            <p:nvPr/>
          </p:nvCxnSpPr>
          <p:spPr>
            <a:xfrm>
              <a:off x="3261574" y="1312069"/>
              <a:ext cx="6405434"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DD53EF4C-8198-4EFE-AB2B-4660D89A92C2}"/>
                </a:ext>
              </a:extLst>
            </p:cNvPr>
            <p:cNvSpPr/>
            <p:nvPr/>
          </p:nvSpPr>
          <p:spPr>
            <a:xfrm>
              <a:off x="3105388" y="837929"/>
              <a:ext cx="664797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使用模糊测试工具在很多时候不能解决所有问题</a:t>
              </a:r>
            </a:p>
          </p:txBody>
        </p:sp>
      </p:grpSp>
      <p:sp>
        <p:nvSpPr>
          <p:cNvPr id="32" name="文本框 7">
            <a:extLst>
              <a:ext uri="{FF2B5EF4-FFF2-40B4-BE49-F238E27FC236}">
                <a16:creationId xmlns:a16="http://schemas.microsoft.com/office/drawing/2014/main" xmlns="" id="{7E52A847-65D6-4338-9D8C-8EF8C886E7FE}"/>
              </a:ext>
            </a:extLst>
          </p:cNvPr>
          <p:cNvSpPr txBox="1">
            <a:spLocks noChangeArrowheads="1"/>
          </p:cNvSpPr>
          <p:nvPr/>
        </p:nvSpPr>
        <p:spPr bwMode="auto">
          <a:xfrm>
            <a:off x="3499777" y="4506534"/>
            <a:ext cx="6086161"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000" b="1" dirty="0">
                <a:solidFill>
                  <a:schemeClr val="tx1">
                    <a:lumMod val="65000"/>
                    <a:lumOff val="35000"/>
                  </a:schemeClr>
                </a:solidFill>
                <a:latin typeface="微软雅黑" pitchFamily="34" charset="-122"/>
              </a:rPr>
              <a:t>作为漏洞发掘者我们最好能学会编写一个</a:t>
            </a:r>
            <a:r>
              <a:rPr lang="en-US" altLang="zh-CN" sz="2000" b="1" dirty="0" err="1">
                <a:solidFill>
                  <a:schemeClr val="tx1">
                    <a:lumMod val="65000"/>
                    <a:lumOff val="35000"/>
                  </a:schemeClr>
                </a:solidFill>
                <a:latin typeface="Times New Roman" panose="02020603050405020304" pitchFamily="18" charset="0"/>
                <a:cs typeface="Times New Roman" panose="02020603050405020304" pitchFamily="18" charset="0"/>
              </a:rPr>
              <a:t>Fuzzer</a:t>
            </a:r>
            <a:r>
              <a:rPr lang="zh-CN" altLang="en-US" sz="2000" dirty="0">
                <a:solidFill>
                  <a:schemeClr val="tx1">
                    <a:lumMod val="65000"/>
                    <a:lumOff val="35000"/>
                  </a:schemeClr>
                </a:solidFill>
                <a:latin typeface="微软雅黑" pitchFamily="34" charset="-122"/>
              </a:rPr>
              <a:t>，这样就可以随时随地的进行安全测试。而事实上，</a:t>
            </a:r>
            <a:r>
              <a:rPr lang="zh-CN" altLang="en-US" sz="2000" b="1" dirty="0">
                <a:solidFill>
                  <a:schemeClr val="tx1">
                    <a:lumMod val="65000"/>
                    <a:lumOff val="35000"/>
                  </a:schemeClr>
                </a:solidFill>
                <a:latin typeface="微软雅黑" pitchFamily="34" charset="-122"/>
              </a:rPr>
              <a:t>目前的多数漏洞挖掘过程，是需要自己手动编写</a:t>
            </a:r>
            <a:r>
              <a:rPr lang="en-US" altLang="zh-CN" sz="2000" b="1" dirty="0" err="1">
                <a:solidFill>
                  <a:schemeClr val="tx1">
                    <a:lumMod val="65000"/>
                    <a:lumOff val="35000"/>
                  </a:schemeClr>
                </a:solidFill>
                <a:latin typeface="微软雅黑" pitchFamily="34" charset="-122"/>
              </a:rPr>
              <a:t>Fuzzer</a:t>
            </a:r>
            <a:r>
              <a:rPr lang="zh-CN" altLang="en-US" sz="2000" b="1" dirty="0">
                <a:solidFill>
                  <a:schemeClr val="tx1">
                    <a:lumMod val="65000"/>
                    <a:lumOff val="35000"/>
                  </a:schemeClr>
                </a:solidFill>
                <a:latin typeface="微软雅黑" pitchFamily="34" charset="-122"/>
              </a:rPr>
              <a:t>来完成</a:t>
            </a:r>
            <a:r>
              <a:rPr lang="zh-CN" altLang="en-US" sz="2000" dirty="0">
                <a:solidFill>
                  <a:schemeClr val="tx1">
                    <a:lumMod val="65000"/>
                    <a:lumOff val="35000"/>
                  </a:schemeClr>
                </a:solidFill>
                <a:latin typeface="微软雅黑" pitchFamily="34" charset="-122"/>
              </a:rPr>
              <a:t>。</a:t>
            </a:r>
          </a:p>
        </p:txBody>
      </p:sp>
      <p:sp>
        <p:nvSpPr>
          <p:cNvPr id="34" name="六边形 33">
            <a:extLst>
              <a:ext uri="{FF2B5EF4-FFF2-40B4-BE49-F238E27FC236}">
                <a16:creationId xmlns:a16="http://schemas.microsoft.com/office/drawing/2014/main" xmlns="" id="{22B9B46B-5DDC-4EF0-857C-CF7A2263B1C1}"/>
              </a:ext>
            </a:extLst>
          </p:cNvPr>
          <p:cNvSpPr/>
          <p:nvPr/>
        </p:nvSpPr>
        <p:spPr>
          <a:xfrm>
            <a:off x="1530059" y="423763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cxnSp>
        <p:nvCxnSpPr>
          <p:cNvPr id="35" name="直接连接符 34">
            <a:extLst>
              <a:ext uri="{FF2B5EF4-FFF2-40B4-BE49-F238E27FC236}">
                <a16:creationId xmlns:a16="http://schemas.microsoft.com/office/drawing/2014/main" xmlns="" id="{4EBC93C0-4444-47A0-8249-53AE7AD6AF12}"/>
              </a:ext>
            </a:extLst>
          </p:cNvPr>
          <p:cNvCxnSpPr>
            <a:cxnSpLocks/>
          </p:cNvCxnSpPr>
          <p:nvPr/>
        </p:nvCxnSpPr>
        <p:spPr>
          <a:xfrm>
            <a:off x="2856398" y="4813700"/>
            <a:ext cx="666804"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75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2" presetClass="entr" presetSubtype="2" decel="6000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7" grpId="0"/>
      <p:bldP spid="32" grpId="0"/>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2533121" y="837929"/>
            <a:ext cx="7792517" cy="546148"/>
            <a:chOff x="4111545" y="837929"/>
            <a:chExt cx="4635664"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116198" y="1312069"/>
              <a:ext cx="449784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111545" y="837929"/>
              <a:ext cx="4635664" cy="400796"/>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要自己编写</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Fuzzer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程序的话，需要遵循以下基本的步骤：</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1362494" y="2632627"/>
            <a:ext cx="2232248" cy="2232248"/>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851254" y="3128396"/>
                <a:ext cx="801760" cy="3812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判断目标程序的需要</a:t>
                </a:r>
              </a:p>
            </p:txBody>
          </p:sp>
        </p:grpSp>
      </p:grpSp>
      <p:grpSp>
        <p:nvGrpSpPr>
          <p:cNvPr id="31" name="组合 30">
            <a:extLst>
              <a:ext uri="{FF2B5EF4-FFF2-40B4-BE49-F238E27FC236}">
                <a16:creationId xmlns:a16="http://schemas.microsoft.com/office/drawing/2014/main" xmlns="" id="{D7C06A96-9E52-420F-B346-373CF5A29443}"/>
              </a:ext>
            </a:extLst>
          </p:cNvPr>
          <p:cNvGrpSpPr/>
          <p:nvPr/>
        </p:nvGrpSpPr>
        <p:grpSpPr>
          <a:xfrm>
            <a:off x="4046244" y="2632628"/>
            <a:ext cx="2232247" cy="2232247"/>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8"/>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805741" y="3046094"/>
                <a:ext cx="926220" cy="54698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思考提供什么样的数据作为测试</a:t>
                </a:r>
              </a:p>
            </p:txBody>
          </p:sp>
        </p:grpSp>
      </p:grpSp>
      <p:grpSp>
        <p:nvGrpSpPr>
          <p:cNvPr id="19" name="组合 18">
            <a:extLst>
              <a:ext uri="{FF2B5EF4-FFF2-40B4-BE49-F238E27FC236}">
                <a16:creationId xmlns:a16="http://schemas.microsoft.com/office/drawing/2014/main" xmlns="" id="{DB533EAF-4E0D-4A81-9F70-9BEFDF0F9234}"/>
              </a:ext>
            </a:extLst>
          </p:cNvPr>
          <p:cNvGrpSpPr/>
          <p:nvPr/>
        </p:nvGrpSpPr>
        <p:grpSpPr>
          <a:xfrm>
            <a:off x="6729994" y="2625578"/>
            <a:ext cx="2232248" cy="2232248"/>
            <a:chOff x="2716147" y="2106202"/>
            <a:chExt cx="1622946" cy="1622946"/>
          </a:xfrm>
        </p:grpSpPr>
        <p:sp>
          <p:nvSpPr>
            <p:cNvPr id="20" name="is1ide-Oval 8">
              <a:extLst>
                <a:ext uri="{FF2B5EF4-FFF2-40B4-BE49-F238E27FC236}">
                  <a16:creationId xmlns:a16="http://schemas.microsoft.com/office/drawing/2014/main" xmlns="" id="{C6D94517-583F-4F2E-8A5D-ECA58C984266}"/>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xmlns="" id="{F068185A-C047-41FD-94DF-E6B81ED2E02C}"/>
                </a:ext>
              </a:extLst>
            </p:cNvPr>
            <p:cNvGrpSpPr/>
            <p:nvPr/>
          </p:nvGrpSpPr>
          <p:grpSpPr>
            <a:xfrm>
              <a:off x="2828972" y="2219027"/>
              <a:ext cx="1397296" cy="1397296"/>
              <a:chOff x="2696934" y="2774952"/>
              <a:chExt cx="1035027" cy="1035027"/>
            </a:xfrm>
          </p:grpSpPr>
          <p:sp>
            <p:nvSpPr>
              <p:cNvPr id="22" name="is1ide-Oval 8">
                <a:extLst>
                  <a:ext uri="{FF2B5EF4-FFF2-40B4-BE49-F238E27FC236}">
                    <a16:creationId xmlns:a16="http://schemas.microsoft.com/office/drawing/2014/main" xmlns="" id="{672A126C-146E-4525-A2CE-27B670574A31}"/>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xmlns="" id="{7783E61E-FA84-42DD-97BB-A8A20116CD4F}"/>
                  </a:ext>
                </a:extLst>
              </p:cNvPr>
              <p:cNvSpPr/>
              <p:nvPr/>
            </p:nvSpPr>
            <p:spPr>
              <a:xfrm>
                <a:off x="2851254" y="3128396"/>
                <a:ext cx="801760" cy="3812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如何实现暴力测试</a:t>
                </a:r>
              </a:p>
            </p:txBody>
          </p:sp>
        </p:grpSp>
      </p:grpSp>
      <p:grpSp>
        <p:nvGrpSpPr>
          <p:cNvPr id="24" name="组合 23">
            <a:extLst>
              <a:ext uri="{FF2B5EF4-FFF2-40B4-BE49-F238E27FC236}">
                <a16:creationId xmlns:a16="http://schemas.microsoft.com/office/drawing/2014/main" xmlns="" id="{3207BDBE-830D-466E-A56A-BE2D00E8E351}"/>
              </a:ext>
            </a:extLst>
          </p:cNvPr>
          <p:cNvGrpSpPr/>
          <p:nvPr/>
        </p:nvGrpSpPr>
        <p:grpSpPr>
          <a:xfrm>
            <a:off x="9264017" y="2628832"/>
            <a:ext cx="2232247" cy="2232247"/>
            <a:chOff x="2716147" y="2106202"/>
            <a:chExt cx="1622946" cy="1622946"/>
          </a:xfrm>
        </p:grpSpPr>
        <p:sp>
          <p:nvSpPr>
            <p:cNvPr id="27" name="is1ide-Oval 8">
              <a:extLst>
                <a:ext uri="{FF2B5EF4-FFF2-40B4-BE49-F238E27FC236}">
                  <a16:creationId xmlns:a16="http://schemas.microsoft.com/office/drawing/2014/main" xmlns="" id="{5F1B6758-F7CB-4A89-B56D-A8EDDFA9C80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nvGrpSpPr>
            <p:cNvPr id="29" name="组合 28">
              <a:extLst>
                <a:ext uri="{FF2B5EF4-FFF2-40B4-BE49-F238E27FC236}">
                  <a16:creationId xmlns:a16="http://schemas.microsoft.com/office/drawing/2014/main" xmlns="" id="{F741152C-8239-4B64-8D09-27ECCBCD2D9B}"/>
                </a:ext>
              </a:extLst>
            </p:cNvPr>
            <p:cNvGrpSpPr/>
            <p:nvPr/>
          </p:nvGrpSpPr>
          <p:grpSpPr>
            <a:xfrm>
              <a:off x="2828972" y="2219028"/>
              <a:ext cx="1397296" cy="1397296"/>
              <a:chOff x="2696934" y="2774952"/>
              <a:chExt cx="1035027" cy="1035027"/>
            </a:xfrm>
          </p:grpSpPr>
          <p:sp>
            <p:nvSpPr>
              <p:cNvPr id="37" name="is1ide-Oval 8">
                <a:extLst>
                  <a:ext uri="{FF2B5EF4-FFF2-40B4-BE49-F238E27FC236}">
                    <a16:creationId xmlns:a16="http://schemas.microsoft.com/office/drawing/2014/main" xmlns="" id="{7E472754-9DD4-4316-96D0-444407599C15}"/>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xmlns="" id="{21F7BAAE-51EA-441B-A1BF-52AB3ACD56DD}"/>
                  </a:ext>
                </a:extLst>
              </p:cNvPr>
              <p:cNvSpPr/>
              <p:nvPr/>
            </p:nvSpPr>
            <p:spPr>
              <a:xfrm>
                <a:off x="2760162" y="3100097"/>
                <a:ext cx="926220" cy="3812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如何获得结果，结果如何输出</a:t>
                </a:r>
              </a:p>
            </p:txBody>
          </p:sp>
        </p:grpSp>
      </p:grpSp>
    </p:spTree>
    <p:extLst>
      <p:ext uri="{BB962C8B-B14F-4D97-AF65-F5344CB8AC3E}">
        <p14:creationId xmlns:p14="http://schemas.microsoft.com/office/powerpoint/2010/main" val="1169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 calcmode="lin" valueType="num">
                                      <p:cBhvr>
                                        <p:cTn id="20" dur="500" fill="hold"/>
                                        <p:tgtEl>
                                          <p:spTgt spid="31"/>
                                        </p:tgtEl>
                                        <p:attrNameLst>
                                          <p:attrName>style.rotation</p:attrName>
                                        </p:attrNameLst>
                                      </p:cBhvr>
                                      <p:tavLst>
                                        <p:tav tm="0">
                                          <p:val>
                                            <p:fltVal val="360"/>
                                          </p:val>
                                        </p:tav>
                                        <p:tav tm="100000">
                                          <p:val>
                                            <p:fltVal val="0"/>
                                          </p:val>
                                        </p:tav>
                                      </p:tavLst>
                                    </p:anim>
                                    <p:animEffect transition="in" filter="fade">
                                      <p:cBhvr>
                                        <p:cTn id="21" dur="500"/>
                                        <p:tgtEl>
                                          <p:spTgt spid="31"/>
                                        </p:tgtEl>
                                      </p:cBhvr>
                                    </p:animEffect>
                                  </p:childTnLst>
                                </p:cTn>
                              </p:par>
                            </p:childTnLst>
                          </p:cTn>
                        </p:par>
                        <p:par>
                          <p:cTn id="22" fill="hold">
                            <p:stCondLst>
                              <p:cond delay="1500"/>
                            </p:stCondLst>
                            <p:childTnLst>
                              <p:par>
                                <p:cTn id="23" presetID="49" presetClass="entr" presetSubtype="0" decel="10000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 calcmode="lin" valueType="num">
                                      <p:cBhvr>
                                        <p:cTn id="27" dur="500" fill="hold"/>
                                        <p:tgtEl>
                                          <p:spTgt spid="19"/>
                                        </p:tgtEl>
                                        <p:attrNameLst>
                                          <p:attrName>style.rotation</p:attrName>
                                        </p:attrNameLst>
                                      </p:cBhvr>
                                      <p:tavLst>
                                        <p:tav tm="0">
                                          <p:val>
                                            <p:fltVal val="360"/>
                                          </p:val>
                                        </p:tav>
                                        <p:tav tm="100000">
                                          <p:val>
                                            <p:fltVal val="0"/>
                                          </p:val>
                                        </p:tav>
                                      </p:tavLst>
                                    </p:anim>
                                    <p:animEffect transition="in" filter="fade">
                                      <p:cBhvr>
                                        <p:cTn id="28" dur="500"/>
                                        <p:tgtEl>
                                          <p:spTgt spid="19"/>
                                        </p:tgtEl>
                                      </p:cBhvr>
                                    </p:animEffect>
                                  </p:childTnLst>
                                </p:cTn>
                              </p:par>
                            </p:childTnLst>
                          </p:cTn>
                        </p:par>
                        <p:par>
                          <p:cTn id="29" fill="hold">
                            <p:stCondLst>
                              <p:cond delay="2000"/>
                            </p:stCondLst>
                            <p:childTnLst>
                              <p:par>
                                <p:cTn id="30" presetID="49" presetClass="entr" presetSubtype="0" decel="10000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 calcmode="lin" valueType="num">
                                      <p:cBhvr>
                                        <p:cTn id="34" dur="500" fill="hold"/>
                                        <p:tgtEl>
                                          <p:spTgt spid="24"/>
                                        </p:tgtEl>
                                        <p:attrNameLst>
                                          <p:attrName>style.rotation</p:attrName>
                                        </p:attrNameLst>
                                      </p:cBhvr>
                                      <p:tavLst>
                                        <p:tav tm="0">
                                          <p:val>
                                            <p:fltVal val="360"/>
                                          </p:val>
                                        </p:tav>
                                        <p:tav tm="100000">
                                          <p:val>
                                            <p:fltVal val="0"/>
                                          </p:val>
                                        </p:tav>
                                      </p:tavLst>
                                    </p:anim>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xmlns="" id="{8B7AD191-61CA-4AA1-8501-F2066A1BA8AB}"/>
              </a:ext>
            </a:extLst>
          </p:cNvPr>
          <p:cNvGrpSpPr/>
          <p:nvPr/>
        </p:nvGrpSpPr>
        <p:grpSpPr>
          <a:xfrm>
            <a:off x="4595739" y="837929"/>
            <a:ext cx="3667280" cy="474140"/>
            <a:chOff x="5071056" y="837929"/>
            <a:chExt cx="2716641" cy="474140"/>
          </a:xfrm>
        </p:grpSpPr>
        <p:cxnSp>
          <p:nvCxnSpPr>
            <p:cNvPr id="9" name="íślíḋè-Straight Connector 13">
              <a:extLst>
                <a:ext uri="{FF2B5EF4-FFF2-40B4-BE49-F238E27FC236}">
                  <a16:creationId xmlns:a16="http://schemas.microsoft.com/office/drawing/2014/main" xmlns="" id="{8FF5A5E1-33B7-489E-9E4A-26D2D7006CD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1DDDB2CD-0A13-4A98-918E-058BC82D38B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静态安全检测技术</a:t>
              </a:r>
            </a:p>
          </p:txBody>
        </p:sp>
      </p:grpSp>
      <p:grpSp>
        <p:nvGrpSpPr>
          <p:cNvPr id="11" name="组合 10">
            <a:extLst>
              <a:ext uri="{FF2B5EF4-FFF2-40B4-BE49-F238E27FC236}">
                <a16:creationId xmlns:a16="http://schemas.microsoft.com/office/drawing/2014/main" xmlns="" id="{F0465914-9D19-401A-B970-5A68B53EFFB4}"/>
              </a:ext>
            </a:extLst>
          </p:cNvPr>
          <p:cNvGrpSpPr/>
          <p:nvPr/>
        </p:nvGrpSpPr>
        <p:grpSpPr>
          <a:xfrm>
            <a:off x="1084587" y="1606338"/>
            <a:ext cx="11105428" cy="4723979"/>
            <a:chOff x="1263230" y="1989440"/>
            <a:chExt cx="10332290" cy="3067045"/>
          </a:xfrm>
        </p:grpSpPr>
        <p:sp>
          <p:nvSpPr>
            <p:cNvPr id="12" name="矩形: 圆角 11">
              <a:extLst>
                <a:ext uri="{FF2B5EF4-FFF2-40B4-BE49-F238E27FC236}">
                  <a16:creationId xmlns:a16="http://schemas.microsoft.com/office/drawing/2014/main" xmlns="" id="{F3A130AF-6F23-4B53-B394-174172A13F95}"/>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xmlns="" id="{1B6507A5-0901-4794-A5F8-BCC2C09FFB1C}"/>
                </a:ext>
              </a:extLst>
            </p:cNvPr>
            <p:cNvSpPr/>
            <p:nvPr/>
          </p:nvSpPr>
          <p:spPr>
            <a:xfrm>
              <a:off x="1676847" y="2119084"/>
              <a:ext cx="9649072" cy="2528149"/>
            </a:xfrm>
            <a:prstGeom prst="rect">
              <a:avLst/>
            </a:prstGeom>
          </p:spPr>
          <p:txBody>
            <a:bodyPr wrap="square">
              <a:spAutoFit/>
            </a:bodyPr>
            <a:lstStyle/>
            <a:p>
              <a:pP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定义</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：是针对</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未处于运行状态的软件</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所开展的安全分析测试技术。</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典型方法</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词法分析、数据流分析、污点传播、符号执行、模型检查、定理证明</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优势：</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不需要构建代码运行环境，分析效率高，资源消耗低</a:t>
              </a:r>
              <a:r>
                <a:rPr lang="zh-CN" altLang="en-US" sz="28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缺点</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存在较高的误报率</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pic>
        <p:nvPicPr>
          <p:cNvPr id="14" name="图片 13">
            <a:extLst>
              <a:ext uri="{FF2B5EF4-FFF2-40B4-BE49-F238E27FC236}">
                <a16:creationId xmlns:a16="http://schemas.microsoft.com/office/drawing/2014/main" xmlns="" id="{B5E30D13-0A0D-41D5-A25C-47B38E2F89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6858" y="5056485"/>
            <a:ext cx="1937305" cy="1937305"/>
          </a:xfrm>
          <a:prstGeom prst="rect">
            <a:avLst/>
          </a:prstGeom>
        </p:spPr>
      </p:pic>
    </p:spTree>
    <p:extLst>
      <p:ext uri="{BB962C8B-B14F-4D97-AF65-F5344CB8AC3E}">
        <p14:creationId xmlns:p14="http://schemas.microsoft.com/office/powerpoint/2010/main" val="207773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AC0F91AE-3150-4A4F-BE5C-5BD47F5BEB70}"/>
              </a:ext>
            </a:extLst>
          </p:cNvPr>
          <p:cNvSpPr/>
          <p:nvPr/>
        </p:nvSpPr>
        <p:spPr>
          <a:xfrm>
            <a:off x="1964879" y="1512225"/>
            <a:ext cx="9004622" cy="51282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string.h</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 </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overflow(char *b){</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des[50];</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des,b</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main(int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argc,char</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&gt;1)	{ </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overflow(</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else </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("usage: overflow XXXXX\n");</a:t>
            </a:r>
          </a:p>
          <a:p>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xmlns="" id="{4AA9F1C5-22B3-41DA-9C22-74E774937BA2}"/>
              </a:ext>
            </a:extLst>
          </p:cNvPr>
          <p:cNvGrpSpPr/>
          <p:nvPr/>
        </p:nvGrpSpPr>
        <p:grpSpPr>
          <a:xfrm>
            <a:off x="1139731" y="743102"/>
            <a:ext cx="10222991" cy="461665"/>
            <a:chOff x="1317880" y="837929"/>
            <a:chExt cx="10222991" cy="461665"/>
          </a:xfrm>
        </p:grpSpPr>
        <p:cxnSp>
          <p:nvCxnSpPr>
            <p:cNvPr id="25" name="íślíḋè-Straight Connector 13">
              <a:extLst>
                <a:ext uri="{FF2B5EF4-FFF2-40B4-BE49-F238E27FC236}">
                  <a16:creationId xmlns:a16="http://schemas.microsoft.com/office/drawing/2014/main" xmlns="" id="{FA5F5485-FF1E-4BDC-BBDD-172B642D542A}"/>
                </a:ext>
              </a:extLst>
            </p:cNvPr>
            <p:cNvCxnSpPr>
              <a:cxnSpLocks/>
            </p:cNvCxnSpPr>
            <p:nvPr/>
          </p:nvCxnSpPr>
          <p:spPr>
            <a:xfrm flipV="1">
              <a:off x="1422948" y="1296353"/>
              <a:ext cx="10009112" cy="3241"/>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3F211888-255F-4D66-97E4-F6A6AC1D3111}"/>
                </a:ext>
              </a:extLst>
            </p:cNvPr>
            <p:cNvSpPr/>
            <p:nvPr/>
          </p:nvSpPr>
          <p:spPr>
            <a:xfrm>
              <a:off x="1317880" y="837929"/>
              <a:ext cx="1022299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对于目标的可执行文件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overflow.exe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文件，是由如下程序生成的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a:t>
              </a:r>
            </a:p>
          </p:txBody>
        </p:sp>
      </p:grpSp>
    </p:spTree>
    <p:extLst>
      <p:ext uri="{BB962C8B-B14F-4D97-AF65-F5344CB8AC3E}">
        <p14:creationId xmlns:p14="http://schemas.microsoft.com/office/powerpoint/2010/main" val="76386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33189" y="855963"/>
            <a:ext cx="4350423" cy="499356"/>
            <a:chOff x="4239192" y="966661"/>
            <a:chExt cx="4350423" cy="345408"/>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239192" y="1312069"/>
              <a:ext cx="435042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25718" y="966661"/>
              <a:ext cx="2031325" cy="319337"/>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手工模糊测试</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028775" y="1449234"/>
            <a:ext cx="10676052" cy="1422762"/>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文件要求提供一个输入字符串、对字符串格式无要求的事实，所编写的</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Fuzzer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只需要构造不同长度的输入字符串就可以达到模糊测试的目的。</a:t>
            </a: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如果手工测试的话，界面如下：</a:t>
            </a:r>
          </a:p>
        </p:txBody>
      </p:sp>
      <p:pic>
        <p:nvPicPr>
          <p:cNvPr id="27" name="Picture 1">
            <a:extLst>
              <a:ext uri="{FF2B5EF4-FFF2-40B4-BE49-F238E27FC236}">
                <a16:creationId xmlns:a16="http://schemas.microsoft.com/office/drawing/2014/main" xmlns="" id="{4B93E454-30DB-4D8A-8CA0-97C08026DBD2}"/>
              </a:ext>
            </a:extLst>
          </p:cNvPr>
          <p:cNvPicPr>
            <a:picLocks noChangeAspect="1" noChangeArrowheads="1"/>
          </p:cNvPicPr>
          <p:nvPr/>
        </p:nvPicPr>
        <p:blipFill>
          <a:blip r:embed="rId3"/>
          <a:srcRect/>
          <a:stretch>
            <a:fillRect/>
          </a:stretch>
        </p:blipFill>
        <p:spPr bwMode="auto">
          <a:xfrm>
            <a:off x="3333031" y="2927909"/>
            <a:ext cx="6264696" cy="4086188"/>
          </a:xfrm>
          <a:prstGeom prst="rect">
            <a:avLst/>
          </a:prstGeom>
          <a:noFill/>
          <a:ln w="9525">
            <a:noFill/>
            <a:miter lim="800000"/>
            <a:headEnd/>
            <a:tailEnd/>
          </a:ln>
        </p:spPr>
      </p:pic>
    </p:spTree>
    <p:extLst>
      <p:ext uri="{BB962C8B-B14F-4D97-AF65-F5344CB8AC3E}">
        <p14:creationId xmlns:p14="http://schemas.microsoft.com/office/powerpoint/2010/main" val="246866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AC0F91AE-3150-4A4F-BE5C-5BD47F5BEB70}"/>
              </a:ext>
            </a:extLst>
          </p:cNvPr>
          <p:cNvSpPr/>
          <p:nvPr/>
        </p:nvSpPr>
        <p:spPr>
          <a:xfrm>
            <a:off x="1676847" y="1836173"/>
            <a:ext cx="9865097" cy="509252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main(int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argc,char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char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[1024];</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memset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(buf,0,1024);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&gt;1) {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for(int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=20;i&lt;50;i=i+2)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 char[</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memset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memcpy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buf,testbuf,i</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ShellExecute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(NULL,"open",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buf,NULL,SW_NORMAL</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delete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testbuf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else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("Fuzzing X \n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为被测试目标程序所在路径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24" name="组合 23">
            <a:extLst>
              <a:ext uri="{FF2B5EF4-FFF2-40B4-BE49-F238E27FC236}">
                <a16:creationId xmlns:a16="http://schemas.microsoft.com/office/drawing/2014/main" xmlns="" id="{4AA9F1C5-22B3-41DA-9C22-74E774937BA2}"/>
              </a:ext>
            </a:extLst>
          </p:cNvPr>
          <p:cNvGrpSpPr/>
          <p:nvPr/>
        </p:nvGrpSpPr>
        <p:grpSpPr>
          <a:xfrm>
            <a:off x="4917207" y="743102"/>
            <a:ext cx="2736304" cy="461665"/>
            <a:chOff x="5095356" y="837929"/>
            <a:chExt cx="2736304" cy="461665"/>
          </a:xfrm>
        </p:grpSpPr>
        <p:cxnSp>
          <p:nvCxnSpPr>
            <p:cNvPr id="25" name="íślíḋè-Straight Connector 13">
              <a:extLst>
                <a:ext uri="{FF2B5EF4-FFF2-40B4-BE49-F238E27FC236}">
                  <a16:creationId xmlns:a16="http://schemas.microsoft.com/office/drawing/2014/main" xmlns="" id="{FA5F5485-FF1E-4BDC-BBDD-172B642D542A}"/>
                </a:ext>
              </a:extLst>
            </p:cNvPr>
            <p:cNvCxnSpPr>
              <a:cxnSpLocks/>
            </p:cNvCxnSpPr>
            <p:nvPr/>
          </p:nvCxnSpPr>
          <p:spPr>
            <a:xfrm>
              <a:off x="5095356" y="1296353"/>
              <a:ext cx="2736304"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3F211888-255F-4D66-97E4-F6A6AC1D3111}"/>
                </a:ext>
              </a:extLst>
            </p:cNvPr>
            <p:cNvSpPr/>
            <p:nvPr/>
          </p:nvSpPr>
          <p:spPr>
            <a:xfrm>
              <a:off x="5610881" y="837929"/>
              <a:ext cx="163698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书写</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Fuzzer</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矩形 8">
            <a:extLst>
              <a:ext uri="{FF2B5EF4-FFF2-40B4-BE49-F238E27FC236}">
                <a16:creationId xmlns:a16="http://schemas.microsoft.com/office/drawing/2014/main" xmlns="" id="{718D8F81-E579-4A01-8BDA-0FCF6B0C9DEF}"/>
              </a:ext>
            </a:extLst>
          </p:cNvPr>
          <p:cNvSpPr/>
          <p:nvPr/>
        </p:nvSpPr>
        <p:spPr>
          <a:xfrm>
            <a:off x="2177404" y="1270658"/>
            <a:ext cx="10099988"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在明确了输入的要求和暴力测试的循环条件后，可以写出如下的代码：</a:t>
            </a:r>
          </a:p>
        </p:txBody>
      </p:sp>
    </p:spTree>
    <p:extLst>
      <p:ext uri="{BB962C8B-B14F-4D97-AF65-F5344CB8AC3E}">
        <p14:creationId xmlns:p14="http://schemas.microsoft.com/office/powerpoint/2010/main" val="345711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以上代码</a:t>
              </a: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848755" y="1852140"/>
            <a:ext cx="11161240" cy="3528369"/>
            <a:chOff x="1263230" y="1989440"/>
            <a:chExt cx="10988476" cy="3067027"/>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988476" cy="3067027"/>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405018" y="2307373"/>
              <a:ext cx="10846688" cy="2431161"/>
            </a:xfrm>
            <a:prstGeom prst="rect">
              <a:avLst/>
            </a:prstGeom>
          </p:spPr>
          <p:txBody>
            <a:bodyPr wrap="square">
              <a:spAutoFit/>
            </a:bodyPr>
            <a:lstStyle/>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通过一个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循环（循环次数根据实际情况去设计）构造不同的字符串作为输入，通过“</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ShellExecute</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(NULL,"open",</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buf,NULL,SW_NORMAL</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来实现对目标程序的模糊测试。</a:t>
              </a:r>
            </a:p>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上述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Fuzzer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的调用格式为：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Fuzzing X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表示目标程序。</a:t>
              </a:r>
            </a:p>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请完成上述实验并进行结果验证。</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7647" y="4641156"/>
            <a:ext cx="2126796" cy="2126796"/>
          </a:xfrm>
          <a:prstGeom prst="rect">
            <a:avLst/>
          </a:prstGeom>
        </p:spPr>
      </p:pic>
    </p:spTree>
    <p:extLst>
      <p:ext uri="{BB962C8B-B14F-4D97-AF65-F5344CB8AC3E}">
        <p14:creationId xmlns:p14="http://schemas.microsoft.com/office/powerpoint/2010/main" val="1540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延伸思考</a:t>
              </a: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848755" y="1852140"/>
            <a:ext cx="11161240" cy="4068436"/>
            <a:chOff x="1263230" y="1989440"/>
            <a:chExt cx="10988476" cy="3067027"/>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988476" cy="3067027"/>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ct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405018" y="2613696"/>
              <a:ext cx="10846688" cy="2001378"/>
            </a:xfrm>
            <a:prstGeom prst="rect">
              <a:avLst/>
            </a:prstGeom>
          </p:spPr>
          <p:txBody>
            <a:bodyPr wrap="square">
              <a:spAutoFit/>
            </a:bodyPr>
            <a:lstStyle/>
            <a:p>
              <a:pPr algn="ctr">
                <a:lnSpc>
                  <a:spcPct val="150000"/>
                </a:lnSpc>
                <a:spcBef>
                  <a:spcPts val="0"/>
                </a:spcBef>
                <a:spcAft>
                  <a:spcPts val="0"/>
                </a:spcAft>
              </a:pPr>
              <a:r>
                <a:rPr lang="zh-CN" altLang="en-US" sz="3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静态安全检测和动态安全检测的优缺点？</a:t>
              </a:r>
              <a:endParaRPr lang="en-US" altLang="zh-CN" sz="3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效率</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准确率</a:t>
              </a:r>
              <a:endParaRPr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Bef>
                  <a:spcPts val="0"/>
                </a:spcBef>
                <a:spcAft>
                  <a:spcPts val="0"/>
                </a:spcAft>
              </a:pPr>
              <a:r>
                <a:rPr lang="zh-CN" altLang="en-US" sz="3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动静结合的安全检测的核心思想是什么？</a:t>
              </a:r>
              <a:endParaRPr lang="zh-CN" altLang="en-US"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8959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429634" cy="508861"/>
            <a:chOff x="1420106" y="1402730"/>
            <a:chExt cx="3429634"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753800" y="643133"/>
              <a:ext cx="508859" cy="202805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212194" y="1402731"/>
              <a:ext cx="263754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词法分析</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376706"/>
            <a:ext cx="10657184" cy="1303515"/>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词法分析通过对代码</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进行基于文本或字符标识的匹配分析对比</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，以查找</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符合特定特征和词法规则</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危险函数、</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或简单语句组合</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xmlns="" id="{AC0F91AE-3150-4A4F-BE5C-5BD47F5BEB70}"/>
              </a:ext>
            </a:extLst>
          </p:cNvPr>
          <p:cNvSpPr/>
          <p:nvPr/>
        </p:nvSpPr>
        <p:spPr>
          <a:xfrm>
            <a:off x="1255253" y="2822296"/>
            <a:ext cx="5750185" cy="302627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优点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：能够开展针对词法方面的快速检测，算法</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性能较高</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缺点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：只能进行</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表面的词法检测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，而不能进行语义方面的深层次分析，因此可以检测的安全缺陷和漏洞较少，会出现</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较高的漏报和误报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，尤其对于高危漏洞无法进行有效检测。</a:t>
            </a:r>
          </a:p>
        </p:txBody>
      </p:sp>
      <p:pic>
        <p:nvPicPr>
          <p:cNvPr id="6" name="图片 5">
            <a:extLst>
              <a:ext uri="{FF2B5EF4-FFF2-40B4-BE49-F238E27FC236}">
                <a16:creationId xmlns:a16="http://schemas.microsoft.com/office/drawing/2014/main" xmlns="" id="{D80E9703-7CE9-4614-A220-B75799C79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479" y="2896245"/>
            <a:ext cx="4279226" cy="2952329"/>
          </a:xfrm>
          <a:prstGeom prst="rect">
            <a:avLst/>
          </a:prstGeom>
        </p:spPr>
      </p:pic>
      <p:sp>
        <p:nvSpPr>
          <p:cNvPr id="10" name="矩形: 圆角 9">
            <a:extLst>
              <a:ext uri="{FF2B5EF4-FFF2-40B4-BE49-F238E27FC236}">
                <a16:creationId xmlns:a16="http://schemas.microsoft.com/office/drawing/2014/main" xmlns="" id="{F25916B1-2A92-4215-A1A5-9BFF6854A7F0}"/>
              </a:ext>
            </a:extLst>
          </p:cNvPr>
          <p:cNvSpPr/>
          <p:nvPr/>
        </p:nvSpPr>
        <p:spPr>
          <a:xfrm>
            <a:off x="2324919" y="6164097"/>
            <a:ext cx="8640960" cy="557505"/>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词法分析检测工具包括</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Checkmarx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ITS4</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p>
        </p:txBody>
      </p:sp>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266794" cy="508861"/>
            <a:chOff x="1420106" y="1402730"/>
            <a:chExt cx="3266794"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753800" y="643133"/>
              <a:ext cx="508859" cy="202805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49354" y="1402731"/>
              <a:ext cx="263754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数据流分析</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379881"/>
          </a:xfrm>
          <a:prstGeom prst="rect">
            <a:avLst/>
          </a:prstGeom>
          <a:noFill/>
        </p:spPr>
        <p:txBody>
          <a:bodyPr wrap="square" lIns="86376" tIns="43188" rIns="86376" bIns="43188" rtlCol="0">
            <a:spAutoFit/>
          </a:bodyPr>
          <a:lstStyle/>
          <a:p>
            <a:pPr algn="just"/>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数据流分析技术是</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通过分析软件代码中变量的取值变化和</a:t>
            </a:r>
            <a:r>
              <a:rPr lang="zh-CN" altLang="en-US" sz="28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语句的执行情况</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，来分析</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数据处理逻辑和</a:t>
            </a:r>
            <a:r>
              <a:rPr lang="zh-CN" altLang="en-US" sz="28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程序的控制流关系</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，从而分析软件代码的潜在安全缺陷。</a:t>
            </a:r>
          </a:p>
        </p:txBody>
      </p:sp>
      <p:sp>
        <p:nvSpPr>
          <p:cNvPr id="10" name="íṡľíḍè-Rectangle 17">
            <a:extLst>
              <a:ext uri="{FF2B5EF4-FFF2-40B4-BE49-F238E27FC236}">
                <a16:creationId xmlns:a16="http://schemas.microsoft.com/office/drawing/2014/main" xmlns="" id="{F23133F0-8A6F-491D-A82B-B6F19A8A9565}"/>
              </a:ext>
            </a:extLst>
          </p:cNvPr>
          <p:cNvSpPr/>
          <p:nvPr/>
        </p:nvSpPr>
        <p:spPr>
          <a:xfrm>
            <a:off x="1230191" y="2896245"/>
            <a:ext cx="10383759" cy="1224712"/>
          </a:xfrm>
          <a:prstGeom prst="rect">
            <a:avLst/>
          </a:prstGeom>
          <a:solidFill>
            <a:schemeClr val="bg1">
              <a:lumMod val="85000"/>
            </a:schemeClr>
          </a:solidFill>
          <a:ln w="38100" cap="flat" cmpd="sng" algn="ctr">
            <a:noFill/>
            <a:prstDash val="solid"/>
            <a:miter lim="800000"/>
          </a:ln>
          <a:effectLst/>
        </p:spPr>
        <p:txBody>
          <a:bodyPr lIns="180000" rIns="180000" anchor="ctr"/>
          <a:lstStyle/>
          <a:p>
            <a:pPr algn="just" fontAlgn="auto">
              <a:lnSpc>
                <a:spcPct val="150000"/>
              </a:lnSpc>
              <a:spcBef>
                <a:spcPts val="0"/>
              </a:spcBef>
              <a:spcAft>
                <a:spcPts val="0"/>
              </a:spcAft>
              <a:defRPr/>
            </a:pPr>
            <a:r>
              <a:rPr lang="zh-CN" altLang="en-US" sz="2000" dirty="0">
                <a:solidFill>
                  <a:prstClr val="black"/>
                </a:solidFill>
                <a:latin typeface="Times New Roman" panose="02020603050405020304" pitchFamily="18" charset="0"/>
                <a:ea typeface="微软雅黑" pitchFamily="34" charset="-122"/>
                <a:cs typeface="Times New Roman" panose="02020603050405020304" pitchFamily="18" charset="0"/>
              </a:rPr>
              <a:t>数据流分析</a:t>
            </a:r>
            <a:r>
              <a:rPr lang="zh-CN" altLang="en-US" sz="2000" b="1" dirty="0">
                <a:solidFill>
                  <a:prstClr val="black"/>
                </a:solidFill>
                <a:latin typeface="Times New Roman" panose="02020603050405020304" pitchFamily="18" charset="0"/>
                <a:ea typeface="微软雅黑" pitchFamily="34" charset="-122"/>
                <a:cs typeface="Times New Roman" panose="02020603050405020304" pitchFamily="18" charset="0"/>
              </a:rPr>
              <a:t>首先将代码构造为抽象语法树或程序控制流图，接着追踪获取变量的变化信息，描述程序的运行行为，进而根据事先定义的安全规则检测出安全缺陷和漏洞。</a:t>
            </a:r>
          </a:p>
        </p:txBody>
      </p:sp>
      <p:sp>
        <p:nvSpPr>
          <p:cNvPr id="12" name="íṡľíḍè-Rectangle 17">
            <a:extLst>
              <a:ext uri="{FF2B5EF4-FFF2-40B4-BE49-F238E27FC236}">
                <a16:creationId xmlns:a16="http://schemas.microsoft.com/office/drawing/2014/main" xmlns="" id="{D1E0B46A-C03E-4F34-A08B-01E9D8C8FD4B}"/>
              </a:ext>
            </a:extLst>
          </p:cNvPr>
          <p:cNvSpPr/>
          <p:nvPr/>
        </p:nvSpPr>
        <p:spPr>
          <a:xfrm>
            <a:off x="1244800" y="2896245"/>
            <a:ext cx="10801199" cy="2882756"/>
          </a:xfrm>
          <a:prstGeom prst="rect">
            <a:avLst/>
          </a:prstGeom>
          <a:solidFill>
            <a:schemeClr val="bg1">
              <a:lumMod val="85000"/>
            </a:schemeClr>
          </a:solidFill>
          <a:ln w="38100" cap="flat" cmpd="sng" algn="ctr">
            <a:noFill/>
            <a:prstDash val="solid"/>
            <a:miter lim="800000"/>
          </a:ln>
          <a:effectLst/>
        </p:spPr>
        <p:txBody>
          <a:bodyPr lIns="180000" rIns="180000" anchor="ctr"/>
          <a:lstStyle/>
          <a:p>
            <a:pPr algn="just" fontAlgn="auto">
              <a:lnSpc>
                <a:spcPct val="150000"/>
              </a:lnSpc>
              <a:spcBef>
                <a:spcPts val="0"/>
              </a:spcBef>
              <a:spcAft>
                <a:spcPts val="0"/>
              </a:spcAft>
              <a:defRPr/>
            </a:pP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数据流分析</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适合检查因控制流信息非法操作而导致的安全问题，如内存访问越界、常数传播等。</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由于对于逻辑复杂的软件代码，其数据流复杂，并呈现多样性的特点，因而检测的准确率较低，误报率较高。</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但是该方法具有较高的可行性，并且可实现针对大规模代码的快速分析，因此</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广泛应用于商业的源代码安全性分析工具中</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a:t>
            </a:r>
            <a:endPar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endParaRPr>
          </a:p>
        </p:txBody>
      </p:sp>
      <p:sp>
        <p:nvSpPr>
          <p:cNvPr id="14" name="矩形: 圆角 13">
            <a:extLst>
              <a:ext uri="{FF2B5EF4-FFF2-40B4-BE49-F238E27FC236}">
                <a16:creationId xmlns:a16="http://schemas.microsoft.com/office/drawing/2014/main" xmlns="" id="{5F32CFB8-7D3E-4607-8552-8856E4293C75}"/>
              </a:ext>
            </a:extLst>
          </p:cNvPr>
          <p:cNvSpPr/>
          <p:nvPr/>
        </p:nvSpPr>
        <p:spPr>
          <a:xfrm>
            <a:off x="2324919" y="6063051"/>
            <a:ext cx="8640960" cy="64961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Coverity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Klockwork</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等商业工具均使用了该技术进行源代码安全检测</a:t>
            </a:r>
          </a:p>
        </p:txBody>
      </p:sp>
    </p:spTree>
    <p:extLst>
      <p:ext uri="{BB962C8B-B14F-4D97-AF65-F5344CB8AC3E}">
        <p14:creationId xmlns:p14="http://schemas.microsoft.com/office/powerpoint/2010/main" val="3433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animBg="1"/>
      <p:bldP spid="10" grpId="1"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153459" cy="508861"/>
            <a:chOff x="1420106" y="1402730"/>
            <a:chExt cx="31534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753800" y="643133"/>
              <a:ext cx="508859" cy="202805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36019" y="1402731"/>
              <a:ext cx="263754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污点传播分析</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520722"/>
            <a:ext cx="11017224" cy="1303515"/>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污点传播分析技术是通过分析代码中</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输入数据对程序执行路径的影响</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发现不可信的输入数据导致的程序执行异常</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0" name="íṡľíḍè-Rectangle 17">
            <a:extLst>
              <a:ext uri="{FF2B5EF4-FFF2-40B4-BE49-F238E27FC236}">
                <a16:creationId xmlns:a16="http://schemas.microsoft.com/office/drawing/2014/main" xmlns="" id="{F23133F0-8A6F-491D-A82B-B6F19A8A9565}"/>
              </a:ext>
            </a:extLst>
          </p:cNvPr>
          <p:cNvSpPr/>
          <p:nvPr/>
        </p:nvSpPr>
        <p:spPr>
          <a:xfrm>
            <a:off x="1230191" y="3224422"/>
            <a:ext cx="10657184" cy="1875388"/>
          </a:xfrm>
          <a:prstGeom prst="rect">
            <a:avLst/>
          </a:prstGeom>
          <a:solidFill>
            <a:schemeClr val="bg1">
              <a:lumMod val="85000"/>
            </a:schemeClr>
          </a:solidFill>
          <a:ln w="38100" cap="flat" cmpd="sng" algn="ctr">
            <a:noFill/>
            <a:prstDash val="solid"/>
            <a:miter lim="800000"/>
          </a:ln>
          <a:effectLst/>
        </p:spPr>
        <p:txBody>
          <a:bodyPr lIns="180000" rIns="180000" anchor="ctr"/>
          <a:lstStyle/>
          <a:p>
            <a:pPr algn="just" fontAlgn="auto">
              <a:lnSpc>
                <a:spcPct val="150000"/>
              </a:lnSpc>
              <a:spcBef>
                <a:spcPts val="0"/>
              </a:spcBef>
              <a:spcAft>
                <a:spcPts val="0"/>
              </a:spcAft>
              <a:defRPr/>
            </a:pP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污点数据为需要进行标记分析的输入数据，</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污点传播首先对</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污点数据进行标记</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，并</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静态跟踪</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程序代码中污点数据的</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传播路径</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发现</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使用污点数据的</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不安全执行路径</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，进而</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分析</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出由于非法数据的使用而引发的</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输入异常类漏洞</a:t>
            </a: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a:t>
            </a:r>
            <a:endPar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endParaRPr>
          </a:p>
        </p:txBody>
      </p:sp>
      <p:sp>
        <p:nvSpPr>
          <p:cNvPr id="12" name="íṡľíḍè-Rectangle 17">
            <a:extLst>
              <a:ext uri="{FF2B5EF4-FFF2-40B4-BE49-F238E27FC236}">
                <a16:creationId xmlns:a16="http://schemas.microsoft.com/office/drawing/2014/main" xmlns="" id="{D1E0B46A-C03E-4F34-A08B-01E9D8C8FD4B}"/>
              </a:ext>
            </a:extLst>
          </p:cNvPr>
          <p:cNvSpPr/>
          <p:nvPr/>
        </p:nvSpPr>
        <p:spPr>
          <a:xfrm>
            <a:off x="1203189" y="3112269"/>
            <a:ext cx="10684186" cy="2528563"/>
          </a:xfrm>
          <a:prstGeom prst="rect">
            <a:avLst/>
          </a:prstGeom>
          <a:solidFill>
            <a:schemeClr val="bg1">
              <a:lumMod val="85000"/>
            </a:schemeClr>
          </a:solidFill>
          <a:ln w="38100" cap="flat" cmpd="sng" algn="ctr">
            <a:noFill/>
            <a:prstDash val="solid"/>
            <a:miter lim="800000"/>
          </a:ln>
          <a:effectLst/>
        </p:spPr>
        <p:txBody>
          <a:bodyPr lIns="180000" rIns="180000" anchor="ctr"/>
          <a:lstStyle/>
          <a:p>
            <a:pPr fontAlgn="auto">
              <a:lnSpc>
                <a:spcPct val="150000"/>
              </a:lnSpc>
              <a:spcBef>
                <a:spcPts val="0"/>
              </a:spcBef>
              <a:spcAft>
                <a:spcPts val="0"/>
              </a:spcAft>
              <a:defRPr/>
            </a:pP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污点传播分析的核心是分析输入参数和执行路径之间的关系，它适用于由输入参数引发漏洞的检测。</a:t>
            </a:r>
            <a:b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dirty="0">
                <a:solidFill>
                  <a:prstClr val="black"/>
                </a:solidFill>
                <a:latin typeface="Times New Roman" panose="02020603050405020304" pitchFamily="18" charset="0"/>
                <a:ea typeface="微软雅黑" pitchFamily="34" charset="-122"/>
                <a:cs typeface="Times New Roman" panose="02020603050405020304" pitchFamily="18" charset="0"/>
              </a:rPr>
              <a:t>污点传播分析技术</a:t>
            </a:r>
            <a:r>
              <a:rPr lang="zh-CN" altLang="en-US" sz="2400" b="1" dirty="0">
                <a:solidFill>
                  <a:prstClr val="black"/>
                </a:solidFill>
                <a:latin typeface="Times New Roman" panose="02020603050405020304" pitchFamily="18" charset="0"/>
                <a:ea typeface="微软雅黑" pitchFamily="34" charset="-122"/>
                <a:cs typeface="Times New Roman" panose="02020603050405020304" pitchFamily="18" charset="0"/>
              </a:rPr>
              <a:t>具有较高的分析准确率，然而针对大规模代码的分析，由于路径数量较多，因此其分析的性能会受到较大的影响。</a:t>
            </a:r>
          </a:p>
        </p:txBody>
      </p:sp>
      <p:sp>
        <p:nvSpPr>
          <p:cNvPr id="14" name="矩形: 圆角 13">
            <a:extLst>
              <a:ext uri="{FF2B5EF4-FFF2-40B4-BE49-F238E27FC236}">
                <a16:creationId xmlns:a16="http://schemas.microsoft.com/office/drawing/2014/main" xmlns="" id="{5F32CFB8-7D3E-4607-8552-8856E4293C75}"/>
              </a:ext>
            </a:extLst>
          </p:cNvPr>
          <p:cNvSpPr/>
          <p:nvPr/>
        </p:nvSpPr>
        <p:spPr>
          <a:xfrm>
            <a:off x="4321810" y="5944075"/>
            <a:ext cx="4215130"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Pixy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是使用该技术的典型软件工具。</a:t>
            </a:r>
          </a:p>
        </p:txBody>
      </p:sp>
    </p:spTree>
    <p:extLst>
      <p:ext uri="{BB962C8B-B14F-4D97-AF65-F5344CB8AC3E}">
        <p14:creationId xmlns:p14="http://schemas.microsoft.com/office/powerpoint/2010/main" val="100611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animBg="1"/>
      <p:bldP spid="10" grpId="1"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xmlns="" id="{4B846003-79EB-40F9-84DD-73D1D188F876}"/>
              </a:ext>
            </a:extLst>
          </p:cNvPr>
          <p:cNvGrpSpPr/>
          <p:nvPr/>
        </p:nvGrpSpPr>
        <p:grpSpPr>
          <a:xfrm>
            <a:off x="1263230" y="1816125"/>
            <a:ext cx="10332290" cy="3067045"/>
            <a:chOff x="1263230" y="1989440"/>
            <a:chExt cx="10332290" cy="3067045"/>
          </a:xfrm>
        </p:grpSpPr>
        <p:sp>
          <p:nvSpPr>
            <p:cNvPr id="17" name="矩形: 圆角 16">
              <a:extLst>
                <a:ext uri="{FF2B5EF4-FFF2-40B4-BE49-F238E27FC236}">
                  <a16:creationId xmlns:a16="http://schemas.microsoft.com/office/drawing/2014/main" xmlns="" id="{06731A7B-57DE-40BD-AD79-7709C5ECBAF9}"/>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xmlns="" id="{364602AD-985A-4B54-88E7-210111E5E502}"/>
                </a:ext>
              </a:extLst>
            </p:cNvPr>
            <p:cNvSpPr/>
            <p:nvPr/>
          </p:nvSpPr>
          <p:spPr>
            <a:xfrm>
              <a:off x="1639862" y="2337133"/>
              <a:ext cx="9505056" cy="2308324"/>
            </a:xfrm>
            <a:prstGeom prst="rect">
              <a:avLst/>
            </a:prstGeom>
          </p:spPr>
          <p:txBody>
            <a:bodyPr wrap="square">
              <a:spAutoFit/>
            </a:bodyPr>
            <a:lstStyle/>
            <a:p>
              <a:pPr algn="just">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符号执行有</a:t>
              </a:r>
              <a:r>
                <a:rPr lang="zh-CN" altLang="en-US" sz="24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代价小、效率高</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的优点，然而由于程序执行的可能路径随着程序规模的增大呈指数级增长，从而导致符号执行技术在分析输入和输出之间关系时，存在一个路径状态空间的爆炸问题，</a:t>
              </a:r>
              <a:r>
                <a:rPr lang="zh-CN" altLang="en-US" sz="24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路径爆炸问题</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在现有计算能力的条件下很难解决。由于符号执行技术进行路径敏感的遍历式检测，当程序执行路径的数量超过约束求解工具的求解能力时，符号执行技术将难以分析。</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1001986" y="1572256"/>
            <a:ext cx="10854778" cy="4088138"/>
            <a:chOff x="1263231" y="1845886"/>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1" y="1845886"/>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494298" y="2082036"/>
              <a:ext cx="9834951" cy="2655387"/>
            </a:xfrm>
            <a:prstGeom prst="rect">
              <a:avLst/>
            </a:prstGeom>
          </p:spPr>
          <p:txBody>
            <a:bodyPr wrap="square">
              <a:spAutoFit/>
            </a:bodyPr>
            <a:lstStyle/>
            <a:p>
              <a:pPr algn="just">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符号执行是指在</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不实际执行程序</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的前提下，</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将程序的输入表示成符号</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，根据程序的</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执行流程</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和输入参数的赋值变化，</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把程序的输出表示成包含这些符号的逻辑或算术表达式的一种技术</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通过符号执行技术获得了</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程序输出和输入之间关系的算术表达式</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可通过约束求解的方法获得能</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得出正常输出结果的输入值的范围</a:t>
              </a:r>
              <a:r>
                <a:rPr lang="zh-CN" altLang="en-US" sz="28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不能得到正常输出的</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输入值</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或者输入值范围的边界点</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，则是触发程序输出异常结果的潜在输入点，是进行安全性检测的重要检测区域。</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0623" y="5006593"/>
            <a:ext cx="2106515" cy="2106515"/>
          </a:xfrm>
          <a:prstGeom prst="rect">
            <a:avLst/>
          </a:prstGeom>
        </p:spPr>
      </p:pic>
      <p:grpSp>
        <p:nvGrpSpPr>
          <p:cNvPr id="11" name="组合 10">
            <a:extLst>
              <a:ext uri="{FF2B5EF4-FFF2-40B4-BE49-F238E27FC236}">
                <a16:creationId xmlns:a16="http://schemas.microsoft.com/office/drawing/2014/main" xmlns="" id="{AE6390E3-7A37-4447-AE7C-37CE68EEA1BF}"/>
              </a:ext>
            </a:extLst>
          </p:cNvPr>
          <p:cNvGrpSpPr/>
          <p:nvPr/>
        </p:nvGrpSpPr>
        <p:grpSpPr>
          <a:xfrm>
            <a:off x="596727" y="875216"/>
            <a:ext cx="3429634" cy="508861"/>
            <a:chOff x="1420106" y="1402730"/>
            <a:chExt cx="3429634"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xmlns="" id="{554C6262-620D-4024-ADE3-CF7ED589974D}"/>
                </a:ext>
              </a:extLst>
            </p:cNvPr>
            <p:cNvSpPr/>
            <p:nvPr/>
          </p:nvSpPr>
          <p:spPr>
            <a:xfrm rot="5400000">
              <a:off x="2753800" y="643133"/>
              <a:ext cx="508859" cy="202805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xmlns="" id="{3534138B-8F72-4105-AA5C-0F90CB1E3057}"/>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4" name="Rectangle 62">
              <a:extLst>
                <a:ext uri="{FF2B5EF4-FFF2-40B4-BE49-F238E27FC236}">
                  <a16:creationId xmlns:a16="http://schemas.microsoft.com/office/drawing/2014/main" xmlns="" id="{54F74483-76B6-4807-BCB4-E4FE9D82517A}"/>
                </a:ext>
              </a:extLst>
            </p:cNvPr>
            <p:cNvSpPr/>
            <p:nvPr/>
          </p:nvSpPr>
          <p:spPr>
            <a:xfrm>
              <a:off x="2212194" y="1402731"/>
              <a:ext cx="263754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符号执行</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a:extLst>
                <a:ext uri="{FF2B5EF4-FFF2-40B4-BE49-F238E27FC236}">
                  <a16:creationId xmlns:a16="http://schemas.microsoft.com/office/drawing/2014/main" xmlns="" id="{C44E3E1A-A7BD-4584-8714-D783D997B54B}"/>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4</a:t>
              </a:r>
            </a:p>
          </p:txBody>
        </p:sp>
      </p:grpSp>
      <p:sp>
        <p:nvSpPr>
          <p:cNvPr id="19" name="矩形: 圆角 18">
            <a:extLst>
              <a:ext uri="{FF2B5EF4-FFF2-40B4-BE49-F238E27FC236}">
                <a16:creationId xmlns:a16="http://schemas.microsoft.com/office/drawing/2014/main" xmlns="" id="{88B3E862-2519-4D0B-8A33-8BC6057B3D47}"/>
              </a:ext>
            </a:extLst>
          </p:cNvPr>
          <p:cNvSpPr/>
          <p:nvPr/>
        </p:nvSpPr>
        <p:spPr>
          <a:xfrm>
            <a:off x="2972991" y="5946857"/>
            <a:ext cx="5079226" cy="82114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使用了符号执行进行源码检测的工具有</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SAGE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SMART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以及</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KLEE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p>
        </p:txBody>
      </p:sp>
    </p:spTree>
    <p:extLst>
      <p:ext uri="{BB962C8B-B14F-4D97-AF65-F5344CB8AC3E}">
        <p14:creationId xmlns:p14="http://schemas.microsoft.com/office/powerpoint/2010/main" val="286580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nodeType="clickEffect">
                                  <p:stCondLst>
                                    <p:cond delay="0"/>
                                  </p:stCondLst>
                                  <p:childTnLst>
                                    <p:animEffect transition="out" filter="wipe(right)">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5103</Words>
  <Application>Microsoft Office PowerPoint</Application>
  <PresentationFormat>自定义</PresentationFormat>
  <Paragraphs>333</Paragraphs>
  <Slides>54</Slides>
  <Notes>54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4" baseType="lpstr">
      <vt:lpstr>华文楷体</vt:lpstr>
      <vt:lpstr>宋体</vt:lpstr>
      <vt:lpstr>微软雅黑</vt:lpstr>
      <vt:lpstr>Arial</vt:lpstr>
      <vt:lpstr>Calibri</vt:lpstr>
      <vt:lpstr>Calibri Light</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2020-02-10T14:30:48Z</dcterms:modified>
</cp:coreProperties>
</file>