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8"/>
  </p:notesMasterIdLst>
  <p:handoutMasterIdLst>
    <p:handoutMasterId r:id="rId49"/>
  </p:handoutMasterIdLst>
  <p:sldIdLst>
    <p:sldId id="9228" r:id="rId2"/>
    <p:sldId id="9474" r:id="rId3"/>
    <p:sldId id="9234" r:id="rId4"/>
    <p:sldId id="9226" r:id="rId5"/>
    <p:sldId id="9452" r:id="rId6"/>
    <p:sldId id="9225" r:id="rId7"/>
    <p:sldId id="9217" r:id="rId8"/>
    <p:sldId id="9453" r:id="rId9"/>
    <p:sldId id="9305" r:id="rId10"/>
    <p:sldId id="9454" r:id="rId11"/>
    <p:sldId id="9455" r:id="rId12"/>
    <p:sldId id="9229" r:id="rId13"/>
    <p:sldId id="9456" r:id="rId14"/>
    <p:sldId id="9218" r:id="rId15"/>
    <p:sldId id="9457" r:id="rId16"/>
    <p:sldId id="9223" r:id="rId17"/>
    <p:sldId id="9458" r:id="rId18"/>
    <p:sldId id="9318" r:id="rId19"/>
    <p:sldId id="9459" r:id="rId20"/>
    <p:sldId id="9220" r:id="rId21"/>
    <p:sldId id="9224" r:id="rId22"/>
    <p:sldId id="9460" r:id="rId23"/>
    <p:sldId id="9479" r:id="rId24"/>
    <p:sldId id="9450" r:id="rId25"/>
    <p:sldId id="9461" r:id="rId26"/>
    <p:sldId id="9462" r:id="rId27"/>
    <p:sldId id="9230" r:id="rId28"/>
    <p:sldId id="9231" r:id="rId29"/>
    <p:sldId id="9463" r:id="rId30"/>
    <p:sldId id="9236" r:id="rId31"/>
    <p:sldId id="9233" r:id="rId32"/>
    <p:sldId id="9464" r:id="rId33"/>
    <p:sldId id="9475" r:id="rId34"/>
    <p:sldId id="9451" r:id="rId35"/>
    <p:sldId id="9465" r:id="rId36"/>
    <p:sldId id="9466" r:id="rId37"/>
    <p:sldId id="9467" r:id="rId38"/>
    <p:sldId id="9468" r:id="rId39"/>
    <p:sldId id="9470" r:id="rId40"/>
    <p:sldId id="9471" r:id="rId41"/>
    <p:sldId id="9472" r:id="rId42"/>
    <p:sldId id="9476" r:id="rId43"/>
    <p:sldId id="9477" r:id="rId44"/>
    <p:sldId id="9478" r:id="rId45"/>
    <p:sldId id="9240" r:id="rId46"/>
    <p:sldId id="9473" r:id="rId47"/>
  </p:sldIdLst>
  <p:sldSz cx="12858750" cy="7232650"/>
  <p:notesSz cx="6858000" cy="9144000"/>
  <p:custDataLst>
    <p:tags r:id="rId5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3" autoAdjust="0"/>
    <p:restoredTop sz="86691" autoAdjust="0"/>
  </p:normalViewPr>
  <p:slideViewPr>
    <p:cSldViewPr>
      <p:cViewPr varScale="1">
        <p:scale>
          <a:sx n="58" d="100"/>
          <a:sy n="58" d="100"/>
        </p:scale>
        <p:origin x="885" y="48"/>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2019/5/9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08-20T07:53:27.321"/>
    </inkml:context>
    <inkml:brush xml:id="br0">
      <inkml:brushProperty name="width" value="0.05292" units="cm"/>
      <inkml:brushProperty name="height" value="0.05292" units="cm"/>
      <inkml:brushProperty name="color" value="#FF0000"/>
    </inkml:brush>
  </inkml:definitions>
  <inkml:trace contextRef="#ctx0" brushRef="#br0">0 16445 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2019/5/9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695451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598756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701530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992169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173638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412335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076263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3790541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943408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541717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996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2663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744312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3713262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19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161536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637755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72323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149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952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3936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374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268031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36299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1990848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247117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04500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701530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2019/5/9</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2019/5/9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customXml" Target="../ink/ink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image" Target="../media/image4.tmp"/><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slideLayout" Target="../slideLayouts/slideLayout2.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19" Type="http://schemas.openxmlformats.org/officeDocument/2006/relationships/image" Target="../media/image4.tmp"/><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slideLayout" Target="../slideLayouts/slideLayout2.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 Type="http://schemas.openxmlformats.org/officeDocument/2006/relationships/tags" Target="../tags/tag54.xml"/><Relationship Id="rId16" Type="http://schemas.openxmlformats.org/officeDocument/2006/relationships/tags" Target="../tags/tag68.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tags" Target="../tags/tag67.xml"/><Relationship Id="rId10" Type="http://schemas.openxmlformats.org/officeDocument/2006/relationships/tags" Target="../tags/tag62.xml"/><Relationship Id="rId19" Type="http://schemas.openxmlformats.org/officeDocument/2006/relationships/image" Target="../media/image4.tmp"/><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4.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964879" y="880021"/>
            <a:ext cx="1065718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第九章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安全基础</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语言</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请求</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连接数据库</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Cookie</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实战</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知识点五：十大</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安全威胁</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使用工具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Dreamweaver</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xmlns="" id="{59913471-79C0-4B60-AFDA-9776520A54ED}"/>
              </a:ext>
            </a:extLst>
          </p:cNvPr>
          <p:cNvGrpSpPr/>
          <p:nvPr/>
        </p:nvGrpSpPr>
        <p:grpSpPr>
          <a:xfrm>
            <a:off x="1263230" y="1989440"/>
            <a:ext cx="10332290" cy="3067045"/>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707354"/>
              <a:ext cx="9505056" cy="1323439"/>
            </a:xfrm>
            <a:prstGeom prst="rect">
              <a:avLst/>
            </a:prstGeom>
          </p:spPr>
          <p:txBody>
            <a:bodyPr wrap="square">
              <a:spAutoFit/>
            </a:bodyPr>
            <a:lstStyle/>
            <a:p>
              <a:pPr algn="just">
                <a:spcBef>
                  <a:spcPts val="0"/>
                </a:spcBef>
                <a:spcAft>
                  <a:spcPts val="0"/>
                </a:spcAft>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来编辑产生一个静态网页，该网页命名为</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login.htm</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，存储到</a:t>
              </a:r>
              <a:r>
                <a:rPr lang="en-US" altLang="zh-CN" sz="20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PHPnow</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htdocs</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下。</a:t>
              </a:r>
            </a:p>
            <a:p>
              <a:pPr algn="just">
                <a:spcBef>
                  <a:spcPts val="0"/>
                </a:spcBef>
                <a:spcAft>
                  <a:spcPts val="0"/>
                </a:spcAft>
              </a:pP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r>
              <a:b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a:t>
              </a:r>
              <a:r>
                <a:rPr lang="en-US" altLang="zh-CN" sz="20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htdocs</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PHPnow</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应用的根目录。</a:t>
              </a:r>
            </a:p>
            <a:p>
              <a:pPr algn="just">
                <a:spcBef>
                  <a:spcPts val="0"/>
                </a:spcBef>
                <a:spcAft>
                  <a:spcPts val="0"/>
                </a:spcAft>
              </a:pP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extLst>
      <p:ext uri="{BB962C8B-B14F-4D97-AF65-F5344CB8AC3E}">
        <p14:creationId xmlns:p14="http://schemas.microsoft.com/office/powerpoint/2010/main" val="378235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000385" y="837929"/>
            <a:ext cx="4857980" cy="830997"/>
            <a:chOff x="5071056" y="837929"/>
            <a:chExt cx="2716641" cy="830997"/>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830997"/>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所编辑的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login.htm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代码如下：</a:t>
              </a:r>
            </a:p>
          </p:txBody>
        </p:sp>
      </p:grpSp>
      <p:grpSp>
        <p:nvGrpSpPr>
          <p:cNvPr id="4" name="组合 3">
            <a:extLst>
              <a:ext uri="{FF2B5EF4-FFF2-40B4-BE49-F238E27FC236}">
                <a16:creationId xmlns:a16="http://schemas.microsoft.com/office/drawing/2014/main" xmlns="" id="{59913471-79C0-4B60-AFDA-9776520A54ED}"/>
              </a:ext>
            </a:extLst>
          </p:cNvPr>
          <p:cNvGrpSpPr/>
          <p:nvPr/>
        </p:nvGrpSpPr>
        <p:grpSpPr>
          <a:xfrm>
            <a:off x="1263230" y="1989440"/>
            <a:ext cx="10600250" cy="3762764"/>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noFill/>
            <a:ln w="12700">
              <a:solidFill>
                <a:srgbClr val="0050A3"/>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5" y="2246669"/>
              <a:ext cx="9505056" cy="2784657"/>
            </a:xfrm>
            <a:prstGeom prst="rect">
              <a:avLst/>
            </a:prstGeom>
          </p:spPr>
          <p:txBody>
            <a:bodyPr wrap="square">
              <a:spAutoFit/>
            </a:bodyPr>
            <a:lstStyle/>
            <a:p>
              <a:pPr algn="just">
                <a:spcBef>
                  <a:spcPts val="0"/>
                </a:spcBef>
                <a:spcAft>
                  <a:spcPts val="0"/>
                </a:spcAft>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&lt;form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id="form1" name="form1" method="post" action="</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&lt;table width="900" border="0"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cellspacing</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 cellpadding="0"&gt;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姓名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name="username" type="text" id="username" /&gt;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1" name="图片 10">
            <a:extLst>
              <a:ext uri="{FF2B5EF4-FFF2-40B4-BE49-F238E27FC236}">
                <a16:creationId xmlns:a16="http://schemas.microsoft.com/office/drawing/2014/main" xmlns="" id="{2F57A8B2-F7F1-4470-8100-CFF51D6088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621438" y="4288688"/>
            <a:ext cx="3490969" cy="252317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墨迹 4"/>
              <p14:cNvContentPartPr/>
              <p14:nvPr/>
            </p14:nvContentPartPr>
            <p14:xfrm>
              <a:off x="0" y="5920200"/>
              <a:ext cx="360" cy="360"/>
            </p14:xfrm>
          </p:contentPart>
        </mc:Choice>
        <mc:Fallback xmlns="">
          <p:pic>
            <p:nvPicPr>
              <p:cNvPr id="5" name="墨迹 4"/>
              <p:cNvPicPr/>
              <p:nvPr/>
            </p:nvPicPr>
            <p:blipFill>
              <a:blip r:embed="rId8"/>
              <a:stretch>
                <a:fillRect/>
              </a:stretch>
            </p:blipFill>
            <p:spPr>
              <a:xfrm>
                <a:off x="-9360" y="5910840"/>
                <a:ext cx="19080" cy="19080"/>
              </a:xfrm>
              <a:prstGeom prst="rect">
                <a:avLst/>
              </a:prstGeom>
            </p:spPr>
          </p:pic>
        </mc:Fallback>
      </mc:AlternateContent>
    </p:spTree>
    <p:extLst>
      <p:ext uri="{BB962C8B-B14F-4D97-AF65-F5344CB8AC3E}">
        <p14:creationId xmlns:p14="http://schemas.microsoft.com/office/powerpoint/2010/main" val="29164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000385" y="837929"/>
            <a:ext cx="4857980" cy="830997"/>
            <a:chOff x="5071056" y="837929"/>
            <a:chExt cx="2716641" cy="830997"/>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830997"/>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所编辑的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login.htm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代码如下：</a:t>
              </a:r>
            </a:p>
          </p:txBody>
        </p:sp>
      </p:grpSp>
      <p:grpSp>
        <p:nvGrpSpPr>
          <p:cNvPr id="4" name="组合 3">
            <a:extLst>
              <a:ext uri="{FF2B5EF4-FFF2-40B4-BE49-F238E27FC236}">
                <a16:creationId xmlns:a16="http://schemas.microsoft.com/office/drawing/2014/main" xmlns="" id="{59913471-79C0-4B60-AFDA-9776520A54ED}"/>
              </a:ext>
            </a:extLst>
          </p:cNvPr>
          <p:cNvGrpSpPr/>
          <p:nvPr/>
        </p:nvGrpSpPr>
        <p:grpSpPr>
          <a:xfrm>
            <a:off x="1263230" y="1668926"/>
            <a:ext cx="10332290" cy="4541585"/>
            <a:chOff x="1263230" y="1989440"/>
            <a:chExt cx="10332290" cy="454158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4541585"/>
            </a:xfrm>
            <a:prstGeom prst="roundRect">
              <a:avLst/>
            </a:prstGeom>
            <a:noFill/>
            <a:ln w="12700">
              <a:solidFill>
                <a:srgbClr val="0050A3"/>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5" y="2055914"/>
              <a:ext cx="9505056" cy="4401205"/>
            </a:xfrm>
            <a:prstGeom prst="rect">
              <a:avLst/>
            </a:prstGeom>
          </p:spPr>
          <p:txBody>
            <a:bodyPr wrap="square">
              <a:spAutoFit/>
            </a:bodyPr>
            <a:lstStyle/>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口令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name="</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type="password" id="</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height="20"&gt;&amp;</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nbsp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type="submit" name="Submit" value="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&lt;/table&gt;</a:t>
              </a:r>
            </a:p>
            <a:p>
              <a:pPr algn="just">
                <a:spcBef>
                  <a:spcPts val="0"/>
                </a:spcBef>
                <a:spcAft>
                  <a:spcPts val="0"/>
                </a:spcAft>
              </a:pP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&lt;/form&gt;</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5" name="图片 4">
            <a:extLst>
              <a:ext uri="{FF2B5EF4-FFF2-40B4-BE49-F238E27FC236}">
                <a16:creationId xmlns:a16="http://schemas.microsoft.com/office/drawing/2014/main" xmlns="" id="{47476A7E-ACD5-4F8E-ABC0-6377E369058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11360" y="3613430"/>
            <a:ext cx="3490969" cy="2523175"/>
          </a:xfrm>
          <a:prstGeom prst="rect">
            <a:avLst/>
          </a:prstGeom>
        </p:spPr>
      </p:pic>
    </p:spTree>
    <p:extLst>
      <p:ext uri="{BB962C8B-B14F-4D97-AF65-F5344CB8AC3E}">
        <p14:creationId xmlns:p14="http://schemas.microsoft.com/office/powerpoint/2010/main" val="282919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316807" y="1538545"/>
            <a:ext cx="10873208" cy="1306822"/>
            <a:chOff x="4645493" y="2419270"/>
            <a:chExt cx="10873208" cy="1306822"/>
          </a:xfrm>
        </p:grpSpPr>
        <p:sp>
          <p:nvSpPr>
            <p:cNvPr id="14" name="六边形 13">
              <a:extLst>
                <a:ext uri="{FF2B5EF4-FFF2-40B4-BE49-F238E27FC236}">
                  <a16:creationId xmlns:a16="http://schemas.microsoft.com/office/drawing/2014/main" xmlns="" id="{72A76738-ACC9-4AF5-9D4A-1E41F804D578}"/>
                </a:ext>
              </a:extLst>
            </p:cNvPr>
            <p:cNvSpPr/>
            <p:nvPr/>
          </p:nvSpPr>
          <p:spPr>
            <a:xfrm>
              <a:off x="4645493" y="2419270"/>
              <a:ext cx="1515446" cy="130682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Form</a:t>
              </a:r>
              <a:r>
                <a:rPr lang="zh-CN" altLang="en-US" sz="2000" b="1" dirty="0">
                  <a:solidFill>
                    <a:schemeClr val="bg1"/>
                  </a:solidFill>
                  <a:latin typeface="微软雅黑" pitchFamily="34" charset="-122"/>
                  <a:ea typeface="微软雅黑" pitchFamily="34" charset="-122"/>
                </a:rPr>
                <a:t>表单</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7" y="2471923"/>
              <a:ext cx="85344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smtClean="0">
                  <a:solidFill>
                    <a:schemeClr val="tx1">
                      <a:lumMod val="65000"/>
                      <a:lumOff val="35000"/>
                    </a:schemeClr>
                  </a:solidFill>
                  <a:latin typeface="微软雅黑" pitchFamily="34" charset="-122"/>
                </a:rPr>
                <a:t>表</a:t>
              </a:r>
              <a:r>
                <a:rPr lang="zh-CN" altLang="en-US" sz="2400" b="1" dirty="0">
                  <a:solidFill>
                    <a:schemeClr val="tx1">
                      <a:lumMod val="65000"/>
                      <a:lumOff val="35000"/>
                    </a:schemeClr>
                  </a:solidFill>
                  <a:latin typeface="微软雅黑" pitchFamily="34" charset="-122"/>
                </a:rPr>
                <a:t>单是一个包含表单元素的区域</a:t>
              </a:r>
              <a:r>
                <a:rPr lang="zh-CN" altLang="en-US" sz="2400" dirty="0">
                  <a:solidFill>
                    <a:schemeClr val="tx1">
                      <a:lumMod val="65000"/>
                      <a:lumOff val="35000"/>
                    </a:schemeClr>
                  </a:solidFill>
                  <a:latin typeface="微软雅黑" pitchFamily="34" charset="-122"/>
                </a:rPr>
                <a:t>。表单区域里包含了两个文本框（</a:t>
              </a:r>
              <a:r>
                <a:rPr lang="en-US" altLang="zh-CN" sz="2400" dirty="0">
                  <a:solidFill>
                    <a:schemeClr val="tx1">
                      <a:lumMod val="65000"/>
                      <a:lumOff val="35000"/>
                    </a:schemeClr>
                  </a:solidFill>
                  <a:latin typeface="微软雅黑" pitchFamily="34" charset="-122"/>
                </a:rPr>
                <a:t>&lt;input&gt;</a:t>
              </a:r>
              <a:r>
                <a:rPr lang="zh-CN" altLang="en-US" sz="2400" dirty="0">
                  <a:solidFill>
                    <a:schemeClr val="tx1">
                      <a:lumMod val="65000"/>
                      <a:lumOff val="35000"/>
                    </a:schemeClr>
                  </a:solidFill>
                  <a:latin typeface="微软雅黑" pitchFamily="34" charset="-122"/>
                </a:rPr>
                <a:t>）、一个确认按钮</a:t>
              </a:r>
              <a:r>
                <a:rPr lang="en-US" altLang="zh-CN" sz="2400" dirty="0">
                  <a:solidFill>
                    <a:schemeClr val="tx1">
                      <a:lumMod val="65000"/>
                      <a:lumOff val="35000"/>
                    </a:schemeClr>
                  </a:solidFill>
                  <a:latin typeface="微软雅黑" pitchFamily="34" charset="-122"/>
                </a:rPr>
                <a:t>(submit) </a:t>
              </a:r>
              <a:r>
                <a:rPr lang="zh-CN" altLang="en-US" sz="2400" dirty="0">
                  <a:solidFill>
                    <a:schemeClr val="tx1">
                      <a:lumMod val="65000"/>
                      <a:lumOff val="35000"/>
                    </a:schemeClr>
                  </a:solidFill>
                  <a:latin typeface="微软雅黑" pitchFamily="34" charset="-122"/>
                </a:rPr>
                <a:t>。确认按钮的作用是当用户单击确认按钮时，表单的内容会被传送到另一个文件。</a:t>
              </a: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307552" y="3378820"/>
            <a:ext cx="9627508" cy="2677656"/>
            <a:chOff x="4645493" y="1552097"/>
            <a:chExt cx="9627508" cy="2677656"/>
          </a:xfrm>
        </p:grpSpPr>
        <p:sp>
          <p:nvSpPr>
            <p:cNvPr id="16" name="六边形 15">
              <a:extLst>
                <a:ext uri="{FF2B5EF4-FFF2-40B4-BE49-F238E27FC236}">
                  <a16:creationId xmlns:a16="http://schemas.microsoft.com/office/drawing/2014/main" xmlns="" id="{B8DEC9E8-4390-462F-ACFD-92E59FEA8397}"/>
                </a:ext>
              </a:extLst>
            </p:cNvPr>
            <p:cNvSpPr/>
            <p:nvPr/>
          </p:nvSpPr>
          <p:spPr>
            <a:xfrm>
              <a:off x="4645493" y="2412640"/>
              <a:ext cx="1515446" cy="130682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表单属性</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62133" y="1552097"/>
              <a:ext cx="731086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marL="342900" indent="-342900">
                <a:buFont typeface="Wingdings" panose="05000000000000000000" pitchFamily="2" charset="2"/>
                <a:buChar char="p"/>
              </a:pPr>
              <a:r>
                <a:rPr lang="zh-CN" altLang="en-US" sz="2400" b="1" dirty="0">
                  <a:solidFill>
                    <a:schemeClr val="tx1">
                      <a:lumMod val="65000"/>
                      <a:lumOff val="35000"/>
                    </a:schemeClr>
                  </a:solidFill>
                  <a:latin typeface="微软雅黑" pitchFamily="34" charset="-122"/>
                </a:rPr>
                <a:t>表单的动作属性</a:t>
              </a:r>
              <a:r>
                <a:rPr lang="en-US" altLang="zh-CN" sz="2400" b="1" dirty="0">
                  <a:solidFill>
                    <a:schemeClr val="tx1">
                      <a:lumMod val="65000"/>
                      <a:lumOff val="35000"/>
                    </a:schemeClr>
                  </a:solidFill>
                  <a:latin typeface="微软雅黑" pitchFamily="34" charset="-122"/>
                </a:rPr>
                <a:t>(action)</a:t>
              </a:r>
              <a:r>
                <a:rPr lang="zh-CN" altLang="en-US" sz="2400" b="1" dirty="0">
                  <a:solidFill>
                    <a:schemeClr val="tx1">
                      <a:lumMod val="65000"/>
                      <a:lumOff val="35000"/>
                    </a:schemeClr>
                  </a:solidFill>
                  <a:latin typeface="微软雅黑" pitchFamily="34" charset="-122"/>
                </a:rPr>
                <a:t>定义了目的文件的文件名。由动作属性定义的这个文件通常会对接收到的输入数据进行相关的处理</a:t>
              </a:r>
              <a:r>
                <a:rPr lang="zh-CN" altLang="en-US" sz="2400" dirty="0">
                  <a:solidFill>
                    <a:schemeClr val="tx1">
                      <a:lumMod val="65000"/>
                      <a:lumOff val="35000"/>
                    </a:schemeClr>
                  </a:solidFill>
                  <a:latin typeface="微软雅黑" pitchFamily="34" charset="-122"/>
                </a:rPr>
                <a:t>。在上面的表单中定义了接受表单输入的处理文件为“</a:t>
              </a:r>
              <a:r>
                <a:rPr lang="en-US" altLang="zh-CN" sz="2400" dirty="0" err="1">
                  <a:solidFill>
                    <a:schemeClr val="tx1">
                      <a:lumMod val="65000"/>
                      <a:lumOff val="35000"/>
                    </a:schemeClr>
                  </a:solidFill>
                  <a:latin typeface="微软雅黑" pitchFamily="34" charset="-122"/>
                </a:rPr>
                <a:t>loginok.php</a:t>
              </a:r>
              <a:r>
                <a:rPr lang="en-US" altLang="zh-CN" sz="2400" dirty="0">
                  <a:solidFill>
                    <a:schemeClr val="tx1">
                      <a:lumMod val="65000"/>
                      <a:lumOff val="35000"/>
                    </a:schemeClr>
                  </a:solidFill>
                  <a:latin typeface="微软雅黑" pitchFamily="34" charset="-122"/>
                </a:rPr>
                <a:t>”</a:t>
              </a:r>
              <a:r>
                <a:rPr lang="zh-CN" altLang="en-US" sz="2400" dirty="0" smtClean="0">
                  <a:solidFill>
                    <a:schemeClr val="tx1">
                      <a:lumMod val="65000"/>
                      <a:lumOff val="35000"/>
                    </a:schemeClr>
                  </a:solidFill>
                  <a:latin typeface="微软雅黑" pitchFamily="34" charset="-122"/>
                </a:rPr>
                <a:t>。</a:t>
              </a:r>
              <a:endParaRPr lang="en-US" altLang="zh-CN" sz="2400" dirty="0" smtClean="0">
                <a:solidFill>
                  <a:schemeClr val="tx1">
                    <a:lumMod val="65000"/>
                    <a:lumOff val="35000"/>
                  </a:schemeClr>
                </a:solidFill>
                <a:latin typeface="微软雅黑" pitchFamily="34" charset="-122"/>
              </a:endParaRPr>
            </a:p>
            <a:p>
              <a:pPr marL="342900" indent="-342900">
                <a:buFont typeface="Wingdings" panose="05000000000000000000" pitchFamily="2" charset="2"/>
                <a:buChar char="p"/>
              </a:pPr>
              <a:endParaRPr lang="en-US" altLang="zh-CN" sz="2400" dirty="0">
                <a:solidFill>
                  <a:schemeClr val="tx1">
                    <a:lumMod val="65000"/>
                    <a:lumOff val="35000"/>
                  </a:schemeClr>
                </a:solidFill>
                <a:latin typeface="微软雅黑" pitchFamily="34" charset="-122"/>
              </a:endParaRPr>
            </a:p>
            <a:p>
              <a:pPr marL="342900" indent="-342900">
                <a:buFont typeface="Wingdings" panose="05000000000000000000" pitchFamily="2" charset="2"/>
                <a:buChar char="p"/>
              </a:pPr>
              <a:r>
                <a:rPr lang="en-US" altLang="zh-CN" sz="2400" b="1" dirty="0">
                  <a:solidFill>
                    <a:schemeClr val="tx1">
                      <a:lumMod val="65000"/>
                      <a:lumOff val="35000"/>
                    </a:schemeClr>
                  </a:solidFill>
                  <a:latin typeface="微软雅黑" pitchFamily="34" charset="-122"/>
                </a:rPr>
                <a:t>method</a:t>
              </a:r>
              <a:r>
                <a:rPr lang="zh-CN" altLang="en-US" sz="2400" b="1" dirty="0">
                  <a:solidFill>
                    <a:schemeClr val="tx1">
                      <a:lumMod val="65000"/>
                      <a:lumOff val="35000"/>
                    </a:schemeClr>
                  </a:solidFill>
                  <a:latin typeface="微软雅黑" pitchFamily="34" charset="-122"/>
                </a:rPr>
                <a:t>属性指定了与服务器进行信息交互的方法为</a:t>
              </a:r>
              <a:r>
                <a:rPr lang="en-US" altLang="zh-CN" sz="2400" b="1" dirty="0">
                  <a:solidFill>
                    <a:schemeClr val="tx1">
                      <a:lumMod val="65000"/>
                      <a:lumOff val="35000"/>
                    </a:schemeClr>
                  </a:solidFill>
                  <a:latin typeface="微软雅黑" pitchFamily="34" charset="-122"/>
                </a:rPr>
                <a:t>POST</a:t>
              </a:r>
              <a:r>
                <a:rPr lang="zh-CN" altLang="en-US" sz="2400" b="1" dirty="0">
                  <a:solidFill>
                    <a:schemeClr val="tx1">
                      <a:lumMod val="65000"/>
                      <a:lumOff val="35000"/>
                    </a:schemeClr>
                  </a:solidFill>
                  <a:latin typeface="微软雅黑" pitchFamily="34" charset="-122"/>
                </a:rPr>
                <a:t>。</a:t>
              </a:r>
              <a:endParaRPr lang="zh-CN" altLang="en-US" sz="1400" b="1"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9" name="图片 18">
            <a:extLst>
              <a:ext uri="{FF2B5EF4-FFF2-40B4-BE49-F238E27FC236}">
                <a16:creationId xmlns:a16="http://schemas.microsoft.com/office/drawing/2014/main" xmlns="" id="{B4FB0EE5-E6A8-458F-9FE1-3CA02AECE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214559" y="4489478"/>
            <a:ext cx="2673277" cy="2673277"/>
          </a:xfrm>
          <a:prstGeom prst="rect">
            <a:avLst/>
          </a:prstGeom>
        </p:spPr>
      </p:pic>
    </p:spTree>
    <p:extLst>
      <p:ext uri="{BB962C8B-B14F-4D97-AF65-F5344CB8AC3E}">
        <p14:creationId xmlns:p14="http://schemas.microsoft.com/office/powerpoint/2010/main" val="3560120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694227"/>
            <a:ext cx="10657184" cy="394996"/>
          </a:xfrm>
          <a:prstGeom prst="rect">
            <a:avLst/>
          </a:prstGeom>
          <a:noFill/>
        </p:spPr>
        <p:txBody>
          <a:bodyPr wrap="square" lIns="86376" tIns="43188" rIns="86376" bIns="43188" rtlCol="0">
            <a:spAutoFit/>
          </a:bodyPr>
          <a:lstStyle/>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定义了与服务器交互的不同方法，最基本的方法有</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种</a:t>
            </a:r>
          </a:p>
        </p:txBody>
      </p:sp>
      <p:grpSp>
        <p:nvGrpSpPr>
          <p:cNvPr id="3" name="组合 2">
            <a:extLst>
              <a:ext uri="{FF2B5EF4-FFF2-40B4-BE49-F238E27FC236}">
                <a16:creationId xmlns:a16="http://schemas.microsoft.com/office/drawing/2014/main" xmlns="" id="{7805053A-AACD-4B5A-858A-F41755159678}"/>
              </a:ext>
            </a:extLst>
          </p:cNvPr>
          <p:cNvGrpSpPr/>
          <p:nvPr/>
        </p:nvGrpSpPr>
        <p:grpSpPr>
          <a:xfrm>
            <a:off x="1892871" y="2032149"/>
            <a:ext cx="3593608" cy="3376664"/>
            <a:chOff x="4581211" y="2801439"/>
            <a:chExt cx="3219239"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xmlns=""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xmlns=""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xmlns=""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xmlns=""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xmlns=""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xmlns=""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xmlns=""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xmlns=""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74" name="文本框 73">
              <a:extLst>
                <a:ext uri="{FF2B5EF4-FFF2-40B4-BE49-F238E27FC236}">
                  <a16:creationId xmlns:a16="http://schemas.microsoft.com/office/drawing/2014/main" xmlns="" id="{0F2302B9-02EB-40CB-8E23-8E730E007802}"/>
                </a:ext>
              </a:extLst>
            </p:cNvPr>
            <p:cNvSpPr txBox="1"/>
            <p:nvPr/>
          </p:nvSpPr>
          <p:spPr>
            <a:xfrm>
              <a:off x="4581211" y="3065291"/>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GET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5" name="文本框 74">
              <a:extLst>
                <a:ext uri="{FF2B5EF4-FFF2-40B4-BE49-F238E27FC236}">
                  <a16:creationId xmlns:a16="http://schemas.microsoft.com/office/drawing/2014/main" xmlns="" id="{51FA86E6-40D3-4CD0-9C15-C83AE6C7F344}"/>
                </a:ext>
              </a:extLst>
            </p:cNvPr>
            <p:cNvSpPr txBox="1"/>
            <p:nvPr/>
          </p:nvSpPr>
          <p:spPr>
            <a:xfrm>
              <a:off x="6672366" y="3065291"/>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POST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文本框 75">
              <a:extLst>
                <a:ext uri="{FF2B5EF4-FFF2-40B4-BE49-F238E27FC236}">
                  <a16:creationId xmlns:a16="http://schemas.microsoft.com/office/drawing/2014/main" xmlns="" id="{EE0684EC-82CF-4C5C-BF10-277C610F12A3}"/>
                </a:ext>
              </a:extLst>
            </p:cNvPr>
            <p:cNvSpPr txBox="1"/>
            <p:nvPr/>
          </p:nvSpPr>
          <p:spPr>
            <a:xfrm>
              <a:off x="4649159" y="5177439"/>
              <a:ext cx="992186"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PUT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文本框 76">
              <a:extLst>
                <a:ext uri="{FF2B5EF4-FFF2-40B4-BE49-F238E27FC236}">
                  <a16:creationId xmlns:a16="http://schemas.microsoft.com/office/drawing/2014/main" xmlns="" id="{B068950B-45B3-43F5-AECE-EE208AC8271C}"/>
                </a:ext>
              </a:extLst>
            </p:cNvPr>
            <p:cNvSpPr txBox="1"/>
            <p:nvPr/>
          </p:nvSpPr>
          <p:spPr>
            <a:xfrm>
              <a:off x="6672365" y="5177439"/>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DELETE</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i$liḋe-Freeform: Shape 35">
              <a:extLst>
                <a:ext uri="{FF2B5EF4-FFF2-40B4-BE49-F238E27FC236}">
                  <a16:creationId xmlns:a16="http://schemas.microsoft.com/office/drawing/2014/main" xmlns=""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sp>
          <p:nvSpPr>
            <p:cNvPr id="73" name="文本框 72">
              <a:extLst>
                <a:ext uri="{FF2B5EF4-FFF2-40B4-BE49-F238E27FC236}">
                  <a16:creationId xmlns:a16="http://schemas.microsoft.com/office/drawing/2014/main" xmlns="" id="{3BB7956E-535F-4928-A4F2-727749899E55}"/>
                </a:ext>
              </a:extLst>
            </p:cNvPr>
            <p:cNvSpPr txBox="1"/>
            <p:nvPr/>
          </p:nvSpPr>
          <p:spPr>
            <a:xfrm>
              <a:off x="5514692" y="4120158"/>
              <a:ext cx="1352274" cy="353847"/>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分别是</a:t>
              </a:r>
            </a:p>
          </p:txBody>
        </p:sp>
      </p:grpSp>
      <p:sp>
        <p:nvSpPr>
          <p:cNvPr id="4" name="矩形: 圆角 3">
            <a:extLst>
              <a:ext uri="{FF2B5EF4-FFF2-40B4-BE49-F238E27FC236}">
                <a16:creationId xmlns:a16="http://schemas.microsoft.com/office/drawing/2014/main" xmlns="" id="{AC0F91AE-3150-4A4F-BE5C-5BD47F5BEB70}"/>
              </a:ext>
            </a:extLst>
          </p:cNvPr>
          <p:cNvSpPr/>
          <p:nvPr/>
        </p:nvSpPr>
        <p:spPr>
          <a:xfrm>
            <a:off x="6213351" y="1565351"/>
            <a:ext cx="5544616" cy="221312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全称是资源描述符，我们可以这样认为：一个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地址，它用于描述一个网络上的资源，而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HTTP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PUT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就对应着对这个资源的查，改，增，删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个操作。</a:t>
            </a:r>
          </a:p>
        </p:txBody>
      </p:sp>
      <p:sp>
        <p:nvSpPr>
          <p:cNvPr id="24" name="矩形: 圆角 23">
            <a:extLst>
              <a:ext uri="{FF2B5EF4-FFF2-40B4-BE49-F238E27FC236}">
                <a16:creationId xmlns:a16="http://schemas.microsoft.com/office/drawing/2014/main" xmlns="" id="{FF46B02D-08E4-4F30-9EFF-5C21C8143A7B}"/>
              </a:ext>
            </a:extLst>
          </p:cNvPr>
          <p:cNvSpPr/>
          <p:nvPr/>
        </p:nvSpPr>
        <p:spPr>
          <a:xfrm>
            <a:off x="6213351" y="4085931"/>
            <a:ext cx="5328592" cy="176264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一般用于获取</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查询资源信息，而</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一般用于更新资源信息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，早期的系统由于不支持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，因此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PUT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用的较少。</a:t>
            </a:r>
          </a:p>
        </p:txBody>
      </p:sp>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 presetClass="entr" presetSubtype="8" decel="6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429195" y="767231"/>
            <a:ext cx="6000361" cy="544838"/>
            <a:chOff x="3429195" y="767231"/>
            <a:chExt cx="6000361" cy="544838"/>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3429195" y="1312069"/>
              <a:ext cx="600036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3429195" y="767231"/>
              <a:ext cx="600036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处理提交输入的第一个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php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文件代码如下：</a:t>
              </a:r>
            </a:p>
          </p:txBody>
        </p:sp>
      </p:grpSp>
      <p:grpSp>
        <p:nvGrpSpPr>
          <p:cNvPr id="83" name="组合 82">
            <a:extLst>
              <a:ext uri="{FF2B5EF4-FFF2-40B4-BE49-F238E27FC236}">
                <a16:creationId xmlns:a16="http://schemas.microsoft.com/office/drawing/2014/main" xmlns="" id="{88329C38-E752-4312-A8F9-EE319E413FEC}"/>
              </a:ext>
            </a:extLst>
          </p:cNvPr>
          <p:cNvGrpSpPr/>
          <p:nvPr/>
        </p:nvGrpSpPr>
        <p:grpSpPr>
          <a:xfrm>
            <a:off x="2972991" y="1694729"/>
            <a:ext cx="6672589" cy="3153638"/>
            <a:chOff x="3189014" y="1672108"/>
            <a:chExt cx="5857436" cy="2768378"/>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xmlns="" id="{C6631384-B0F7-4805-BD3B-91B1FDD1DB43}"/>
                </a:ext>
              </a:extLst>
            </p:cNvPr>
            <p:cNvSpPr/>
            <p:nvPr/>
          </p:nvSpPr>
          <p:spPr>
            <a:xfrm>
              <a:off x="3189014" y="1672108"/>
              <a:ext cx="5857436" cy="2674749"/>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xmlns="" id="{C2B15A79-337F-4D6D-929D-9DD67B264633}"/>
                </a:ext>
              </a:extLst>
            </p:cNvPr>
            <p:cNvSpPr txBox="1"/>
            <p:nvPr/>
          </p:nvSpPr>
          <p:spPr>
            <a:xfrm>
              <a:off x="3297523" y="1765730"/>
              <a:ext cx="5462857" cy="2674756"/>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&lt;?php </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$username = $_POST['username'];</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 $_POST['</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SQLStr</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 "SELECT * FROM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userinfo</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where username='$username' and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echo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SQLStr</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 </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?&gt;</a:t>
              </a:r>
              <a:endParaRPr lang="zh-CN" altLang="en-US" sz="2400" b="1" dirty="0">
                <a:solidFill>
                  <a:prstClr val="white"/>
                </a:solidFill>
                <a:latin typeface="Times New Roman" panose="02020603050405020304" pitchFamily="18" charset="0"/>
                <a:ea typeface="微软雅黑"/>
                <a:cs typeface="Times New Roman" panose="02020603050405020304" pitchFamily="18" charset="0"/>
              </a:endParaRPr>
            </a:p>
          </p:txBody>
        </p:sp>
        <p:grpSp>
          <p:nvGrpSpPr>
            <p:cNvPr id="80" name="Group 28">
              <a:extLst>
                <a:ext uri="{FF2B5EF4-FFF2-40B4-BE49-F238E27FC236}">
                  <a16:creationId xmlns:a16="http://schemas.microsoft.com/office/drawing/2014/main" xmlns="" id="{9C233BCA-64AE-403E-8D7C-5B1607E6F5CC}"/>
                </a:ext>
              </a:extLst>
            </p:cNvPr>
            <p:cNvGrpSpPr/>
            <p:nvPr/>
          </p:nvGrpSpPr>
          <p:grpSpPr>
            <a:xfrm>
              <a:off x="8164788" y="3211677"/>
              <a:ext cx="513564" cy="525502"/>
              <a:chOff x="4618020" y="3604288"/>
              <a:chExt cx="273051" cy="279400"/>
            </a:xfrm>
            <a:solidFill>
              <a:schemeClr val="bg1"/>
            </a:solidFill>
          </p:grpSpPr>
          <p:sp>
            <p:nvSpPr>
              <p:cNvPr id="81" name="Freeform: Shape 29">
                <a:extLst>
                  <a:ext uri="{FF2B5EF4-FFF2-40B4-BE49-F238E27FC236}">
                    <a16:creationId xmlns:a16="http://schemas.microsoft.com/office/drawing/2014/main" xmlns="" id="{4F47228E-C229-4163-9F77-1451432EE7BE}"/>
                  </a:ext>
                </a:extLst>
              </p:cNvPr>
              <p:cNvSpPr>
                <a:spLocks/>
              </p:cNvSpPr>
              <p:nvPr/>
            </p:nvSpPr>
            <p:spPr bwMode="auto">
              <a:xfrm>
                <a:off x="4618020" y="360428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sz="2000"/>
              </a:p>
            </p:txBody>
          </p:sp>
          <p:sp>
            <p:nvSpPr>
              <p:cNvPr id="82" name="Freeform: Shape 30">
                <a:extLst>
                  <a:ext uri="{FF2B5EF4-FFF2-40B4-BE49-F238E27FC236}">
                    <a16:creationId xmlns:a16="http://schemas.microsoft.com/office/drawing/2014/main" xmlns="" id="{CA70E60C-8642-4097-A7C7-4CCA58B9F52A}"/>
                  </a:ext>
                </a:extLst>
              </p:cNvPr>
              <p:cNvSpPr>
                <a:spLocks/>
              </p:cNvSpPr>
              <p:nvPr/>
            </p:nvSpPr>
            <p:spPr bwMode="auto">
              <a:xfrm>
                <a:off x="4781534" y="3790023"/>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sz="2000"/>
              </a:p>
            </p:txBody>
          </p:sp>
        </p:grpSp>
      </p:grpSp>
      <p:sp>
        <p:nvSpPr>
          <p:cNvPr id="98" name="矩形 97">
            <a:extLst>
              <a:ext uri="{FF2B5EF4-FFF2-40B4-BE49-F238E27FC236}">
                <a16:creationId xmlns:a16="http://schemas.microsoft.com/office/drawing/2014/main" xmlns="" id="{B6043767-DC6B-4254-9127-2CD5CBDB1CF9}"/>
              </a:ext>
            </a:extLst>
          </p:cNvPr>
          <p:cNvSpPr/>
          <p:nvPr/>
        </p:nvSpPr>
        <p:spPr>
          <a:xfrm>
            <a:off x="1892871" y="5250359"/>
            <a:ext cx="10099988" cy="499624"/>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搭建环境，将表单的输入改为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php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的程序也改为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，看看变化在哪里？</a:t>
            </a:r>
          </a:p>
        </p:txBody>
      </p:sp>
    </p:spTree>
    <p:extLst>
      <p:ext uri="{BB962C8B-B14F-4D97-AF65-F5344CB8AC3E}">
        <p14:creationId xmlns:p14="http://schemas.microsoft.com/office/powerpoint/2010/main" val="424144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wipe(left)">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820365" y="837929"/>
            <a:ext cx="521802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具体的，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的区别如下： </a:t>
              </a:r>
            </a:p>
          </p:txBody>
        </p:sp>
      </p:grpSp>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2184238"/>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Arial"/>
                <a:ea typeface="微软雅黑"/>
              </a:rPr>
              <a:t>（就是把数据放置在</a:t>
            </a:r>
            <a:r>
              <a:rPr lang="en-US" altLang="zh-CN" sz="2000" kern="0" dirty="0">
                <a:solidFill>
                  <a:schemeClr val="tx1">
                    <a:lumMod val="75000"/>
                    <a:lumOff val="25000"/>
                  </a:schemeClr>
                </a:solidFill>
                <a:latin typeface="Arial"/>
                <a:ea typeface="微软雅黑"/>
              </a:rPr>
              <a:t>HTTP</a:t>
            </a:r>
            <a:r>
              <a:rPr lang="zh-CN" altLang="en-US" sz="2000" kern="0" dirty="0">
                <a:solidFill>
                  <a:schemeClr val="tx1">
                    <a:lumMod val="75000"/>
                    <a:lumOff val="25000"/>
                  </a:schemeClr>
                </a:solidFill>
                <a:latin typeface="Arial"/>
                <a:ea typeface="微软雅黑"/>
              </a:rPr>
              <a:t>协议头中），以</a:t>
            </a:r>
            <a:r>
              <a:rPr lang="en-US" altLang="zh-CN" sz="2000" kern="0" dirty="0">
                <a:solidFill>
                  <a:schemeClr val="tx1">
                    <a:lumMod val="75000"/>
                    <a:lumOff val="25000"/>
                  </a:schemeClr>
                </a:solidFill>
                <a:latin typeface="Arial"/>
                <a:ea typeface="微软雅黑"/>
              </a:rPr>
              <a:t>?</a:t>
            </a:r>
            <a:r>
              <a:rPr lang="zh-CN" altLang="en-US" sz="2000" kern="0" dirty="0">
                <a:solidFill>
                  <a:schemeClr val="tx1">
                    <a:lumMod val="75000"/>
                    <a:lumOff val="25000"/>
                  </a:schemeClr>
                </a:solidFill>
                <a:latin typeface="Arial"/>
                <a:ea typeface="微软雅黑"/>
              </a:rPr>
              <a:t>分割</a:t>
            </a:r>
            <a:r>
              <a:rPr lang="en-US" altLang="zh-CN" sz="2000" kern="0" dirty="0">
                <a:solidFill>
                  <a:schemeClr val="tx1">
                    <a:lumMod val="75000"/>
                    <a:lumOff val="25000"/>
                  </a:schemeClr>
                </a:solidFill>
                <a:latin typeface="Arial"/>
                <a:ea typeface="微软雅黑"/>
              </a:rPr>
              <a:t>URL</a:t>
            </a:r>
            <a:r>
              <a:rPr lang="zh-CN" altLang="en-US" sz="2000" kern="0" dirty="0">
                <a:solidFill>
                  <a:schemeClr val="tx1">
                    <a:lumMod val="75000"/>
                    <a:lumOff val="25000"/>
                  </a:schemeClr>
                </a:solidFill>
                <a:latin typeface="Arial"/>
                <a:ea typeface="微软雅黑"/>
              </a:rPr>
              <a:t>和传输数据，参数之间以</a:t>
            </a:r>
            <a:r>
              <a:rPr lang="en-US" altLang="zh-CN" sz="2000" kern="0" dirty="0">
                <a:solidFill>
                  <a:schemeClr val="tx1">
                    <a:lumMod val="75000"/>
                    <a:lumOff val="25000"/>
                  </a:schemeClr>
                </a:solidFill>
                <a:latin typeface="Arial"/>
                <a:ea typeface="微软雅黑"/>
              </a:rPr>
              <a:t>&amp;</a:t>
            </a:r>
            <a:r>
              <a:rPr lang="zh-CN" altLang="en-US" sz="2000" kern="0" dirty="0">
                <a:solidFill>
                  <a:schemeClr val="tx1">
                    <a:lumMod val="75000"/>
                    <a:lumOff val="25000"/>
                  </a:schemeClr>
                </a:solidFill>
                <a:latin typeface="Arial"/>
                <a:ea typeface="微软雅黑"/>
              </a:rPr>
              <a:t>相连，如：</a:t>
            </a:r>
            <a:r>
              <a:rPr lang="en-US" altLang="zh-CN" sz="2000" kern="0" dirty="0" err="1">
                <a:solidFill>
                  <a:schemeClr val="tx1">
                    <a:lumMod val="75000"/>
                    <a:lumOff val="25000"/>
                  </a:schemeClr>
                </a:solidFill>
                <a:latin typeface="Arial"/>
                <a:ea typeface="微软雅黑"/>
              </a:rPr>
              <a:t>login.action?name</a:t>
            </a:r>
            <a:r>
              <a:rPr lang="en-US" altLang="zh-CN" sz="2000" kern="0" dirty="0">
                <a:solidFill>
                  <a:schemeClr val="tx1">
                    <a:lumMod val="75000"/>
                    <a:lumOff val="25000"/>
                  </a:schemeClr>
                </a:solidFill>
                <a:latin typeface="Arial"/>
                <a:ea typeface="微软雅黑"/>
              </a:rPr>
              <a:t>=</a:t>
            </a:r>
            <a:r>
              <a:rPr lang="en-US" altLang="zh-CN" sz="2000" kern="0" dirty="0" err="1">
                <a:solidFill>
                  <a:schemeClr val="tx1">
                    <a:lumMod val="75000"/>
                    <a:lumOff val="25000"/>
                  </a:schemeClr>
                </a:solidFill>
                <a:latin typeface="Arial"/>
                <a:ea typeface="微软雅黑"/>
              </a:rPr>
              <a:t>sean&amp;password</a:t>
            </a:r>
            <a:r>
              <a:rPr lang="en-US" altLang="zh-CN" sz="2000" kern="0" dirty="0">
                <a:solidFill>
                  <a:schemeClr val="tx1">
                    <a:lumMod val="75000"/>
                    <a:lumOff val="25000"/>
                  </a:schemeClr>
                </a:solidFill>
                <a:latin typeface="Arial"/>
                <a:ea typeface="微软雅黑"/>
              </a:rPr>
              <a:t>=123</a:t>
            </a:r>
            <a:r>
              <a:rPr lang="zh-CN" altLang="en-US" sz="2000" kern="0" dirty="0">
                <a:solidFill>
                  <a:schemeClr val="tx1">
                    <a:lumMod val="75000"/>
                    <a:lumOff val="25000"/>
                  </a:schemeClr>
                </a:solidFill>
                <a:latin typeface="Arial"/>
                <a:ea typeface="微软雅黑"/>
              </a:rPr>
              <a:t>。 </a:t>
            </a: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1600101"/>
            <a:ext cx="5652628"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Arial"/>
                <a:ea typeface="微软雅黑"/>
              </a:rPr>
              <a:t>GET</a:t>
            </a:r>
            <a:r>
              <a:rPr lang="zh-CN" altLang="en-US" sz="2000" kern="0" dirty="0">
                <a:solidFill>
                  <a:prstClr val="white"/>
                </a:solidFill>
                <a:latin typeface="Arial"/>
                <a:ea typeface="微软雅黑"/>
              </a:rPr>
              <a:t>请求的数据会附在</a:t>
            </a:r>
            <a:r>
              <a:rPr lang="en-US" altLang="zh-CN" sz="2000" kern="0" dirty="0">
                <a:solidFill>
                  <a:prstClr val="white"/>
                </a:solidFill>
                <a:latin typeface="Arial"/>
                <a:ea typeface="微软雅黑"/>
              </a:rPr>
              <a:t>URL</a:t>
            </a:r>
            <a:r>
              <a:rPr lang="zh-CN" altLang="en-US" sz="2000" kern="0" dirty="0">
                <a:solidFill>
                  <a:prstClr val="white"/>
                </a:solidFill>
                <a:latin typeface="Arial"/>
                <a:ea typeface="微软雅黑"/>
              </a:rPr>
              <a:t>之后</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24819" y="4056445"/>
            <a:ext cx="10009112" cy="236819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200" b="1" kern="0" dirty="0">
                <a:solidFill>
                  <a:schemeClr val="tx1">
                    <a:lumMod val="75000"/>
                    <a:lumOff val="25000"/>
                  </a:schemeClr>
                </a:solidFill>
                <a:latin typeface="Arial"/>
                <a:ea typeface="微软雅黑"/>
              </a:rPr>
              <a:t>POST</a:t>
            </a:r>
            <a:r>
              <a:rPr lang="zh-CN" altLang="en-US" sz="2200" b="1" kern="0" dirty="0">
                <a:solidFill>
                  <a:schemeClr val="tx1">
                    <a:lumMod val="75000"/>
                    <a:lumOff val="25000"/>
                  </a:schemeClr>
                </a:solidFill>
                <a:latin typeface="Arial"/>
                <a:ea typeface="微软雅黑"/>
              </a:rPr>
              <a:t>的安全性要比</a:t>
            </a:r>
            <a:r>
              <a:rPr lang="en-US" altLang="zh-CN" sz="2200" b="1" kern="0" dirty="0">
                <a:solidFill>
                  <a:schemeClr val="tx1">
                    <a:lumMod val="75000"/>
                    <a:lumOff val="25000"/>
                  </a:schemeClr>
                </a:solidFill>
                <a:latin typeface="Arial"/>
                <a:ea typeface="微软雅黑"/>
              </a:rPr>
              <a:t>GET</a:t>
            </a:r>
            <a:r>
              <a:rPr lang="zh-CN" altLang="en-US" sz="2200" b="1" kern="0" dirty="0">
                <a:solidFill>
                  <a:schemeClr val="tx1">
                    <a:lumMod val="75000"/>
                    <a:lumOff val="25000"/>
                  </a:schemeClr>
                </a:solidFill>
                <a:latin typeface="Arial"/>
                <a:ea typeface="微软雅黑"/>
              </a:rPr>
              <a:t>的安全性</a:t>
            </a:r>
            <a:r>
              <a:rPr lang="zh-CN" altLang="en-US" sz="2200" b="1" kern="0" dirty="0" smtClean="0">
                <a:solidFill>
                  <a:schemeClr val="tx1">
                    <a:lumMod val="75000"/>
                    <a:lumOff val="25000"/>
                  </a:schemeClr>
                </a:solidFill>
                <a:latin typeface="Arial"/>
                <a:ea typeface="微软雅黑"/>
              </a:rPr>
              <a:t>高</a:t>
            </a:r>
            <a:r>
              <a:rPr lang="zh-CN" altLang="en-US" sz="2200" kern="0" dirty="0" smtClean="0">
                <a:solidFill>
                  <a:schemeClr val="tx1">
                    <a:lumMod val="75000"/>
                    <a:lumOff val="25000"/>
                  </a:schemeClr>
                </a:solidFill>
                <a:latin typeface="Arial"/>
                <a:ea typeface="微软雅黑"/>
              </a:rPr>
              <a:t>：</a:t>
            </a:r>
            <a:endParaRPr lang="en-US" altLang="zh-CN" sz="2200" kern="0" dirty="0" smtClean="0">
              <a:solidFill>
                <a:schemeClr val="tx1">
                  <a:lumMod val="75000"/>
                  <a:lumOff val="25000"/>
                </a:schemeClr>
              </a:solidFill>
              <a:latin typeface="Arial"/>
              <a:ea typeface="微软雅黑"/>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tabLst/>
              <a:defRPr/>
            </a:pPr>
            <a:r>
              <a:rPr lang="en-US" altLang="zh-CN" sz="2200" b="1" kern="0" dirty="0" smtClean="0">
                <a:solidFill>
                  <a:schemeClr val="tx1">
                    <a:lumMod val="75000"/>
                    <a:lumOff val="25000"/>
                  </a:schemeClr>
                </a:solidFill>
                <a:latin typeface="Arial"/>
                <a:ea typeface="微软雅黑"/>
              </a:rPr>
              <a:t>GET</a:t>
            </a:r>
            <a:r>
              <a:rPr lang="zh-CN" altLang="en-US" sz="2200" b="1" kern="0" dirty="0" smtClean="0">
                <a:solidFill>
                  <a:schemeClr val="tx1">
                    <a:lumMod val="75000"/>
                    <a:lumOff val="25000"/>
                  </a:schemeClr>
                </a:solidFill>
                <a:latin typeface="Arial"/>
                <a:ea typeface="微软雅黑"/>
              </a:rPr>
              <a:t>模式下</a:t>
            </a:r>
            <a:r>
              <a:rPr lang="zh-CN" altLang="en-US" sz="2200" kern="0" dirty="0" smtClean="0">
                <a:solidFill>
                  <a:schemeClr val="tx1">
                    <a:lumMod val="75000"/>
                    <a:lumOff val="25000"/>
                  </a:schemeClr>
                </a:solidFill>
                <a:latin typeface="Arial"/>
                <a:ea typeface="微软雅黑"/>
              </a:rPr>
              <a:t>，</a:t>
            </a:r>
            <a:r>
              <a:rPr lang="zh-CN" altLang="en-US" sz="2200" b="1" kern="0" dirty="0" smtClean="0">
                <a:solidFill>
                  <a:schemeClr val="tx1">
                    <a:lumMod val="75000"/>
                    <a:lumOff val="25000"/>
                  </a:schemeClr>
                </a:solidFill>
                <a:latin typeface="Arial"/>
                <a:ea typeface="微软雅黑"/>
              </a:rPr>
              <a:t>通过</a:t>
            </a:r>
            <a:r>
              <a:rPr lang="en-US" altLang="zh-CN" sz="2200" b="1" kern="0" dirty="0">
                <a:solidFill>
                  <a:schemeClr val="tx1">
                    <a:lumMod val="75000"/>
                    <a:lumOff val="25000"/>
                  </a:schemeClr>
                </a:solidFill>
                <a:latin typeface="Arial"/>
                <a:ea typeface="微软雅黑"/>
              </a:rPr>
              <a:t>URL</a:t>
            </a:r>
            <a:r>
              <a:rPr lang="zh-CN" altLang="en-US" sz="2200" b="1" kern="0" dirty="0">
                <a:solidFill>
                  <a:schemeClr val="tx1">
                    <a:lumMod val="75000"/>
                    <a:lumOff val="25000"/>
                  </a:schemeClr>
                </a:solidFill>
                <a:latin typeface="Arial"/>
                <a:ea typeface="微软雅黑"/>
              </a:rPr>
              <a:t>就可以作数据</a:t>
            </a:r>
            <a:r>
              <a:rPr lang="zh-CN" altLang="en-US" sz="2200" b="1" kern="0" dirty="0" smtClean="0">
                <a:solidFill>
                  <a:schemeClr val="tx1">
                    <a:lumMod val="75000"/>
                    <a:lumOff val="25000"/>
                  </a:schemeClr>
                </a:solidFill>
                <a:latin typeface="Arial"/>
                <a:ea typeface="微软雅黑"/>
              </a:rPr>
              <a:t>修改</a:t>
            </a:r>
            <a:endParaRPr lang="en-US" altLang="zh-CN" sz="2200" kern="0" dirty="0" smtClean="0">
              <a:solidFill>
                <a:schemeClr val="tx1">
                  <a:lumMod val="75000"/>
                  <a:lumOff val="25000"/>
                </a:schemeClr>
              </a:solidFill>
              <a:latin typeface="Arial"/>
              <a:ea typeface="微软雅黑"/>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tabLst/>
              <a:defRPr/>
            </a:pPr>
            <a:r>
              <a:rPr lang="en-US" altLang="zh-CN" sz="2200" b="1" kern="0" dirty="0" smtClean="0">
                <a:solidFill>
                  <a:schemeClr val="tx1">
                    <a:lumMod val="75000"/>
                    <a:lumOff val="25000"/>
                  </a:schemeClr>
                </a:solidFill>
                <a:latin typeface="Arial"/>
                <a:ea typeface="微软雅黑"/>
              </a:rPr>
              <a:t>GET</a:t>
            </a:r>
            <a:r>
              <a:rPr lang="zh-CN" altLang="en-US" sz="2200" b="1" kern="0" dirty="0" smtClean="0">
                <a:solidFill>
                  <a:schemeClr val="tx1">
                    <a:lumMod val="75000"/>
                    <a:lumOff val="25000"/>
                  </a:schemeClr>
                </a:solidFill>
                <a:latin typeface="Arial"/>
                <a:ea typeface="微软雅黑"/>
              </a:rPr>
              <a:t>模式下，用户名</a:t>
            </a:r>
            <a:r>
              <a:rPr lang="zh-CN" altLang="en-US" sz="2200" b="1" kern="0" dirty="0">
                <a:solidFill>
                  <a:schemeClr val="tx1">
                    <a:lumMod val="75000"/>
                    <a:lumOff val="25000"/>
                  </a:schemeClr>
                </a:solidFill>
                <a:latin typeface="Arial"/>
                <a:ea typeface="微软雅黑"/>
              </a:rPr>
              <a:t>和密码将明文出现在</a:t>
            </a:r>
            <a:r>
              <a:rPr lang="en-US" altLang="zh-CN" sz="2200" b="1" kern="0" dirty="0">
                <a:solidFill>
                  <a:schemeClr val="tx1">
                    <a:lumMod val="75000"/>
                    <a:lumOff val="25000"/>
                  </a:schemeClr>
                </a:solidFill>
                <a:latin typeface="Arial"/>
                <a:ea typeface="微软雅黑"/>
              </a:rPr>
              <a:t>URL</a:t>
            </a:r>
            <a:r>
              <a:rPr lang="zh-CN" altLang="en-US" sz="2200" b="1" kern="0" dirty="0">
                <a:solidFill>
                  <a:schemeClr val="tx1">
                    <a:lumMod val="75000"/>
                    <a:lumOff val="25000"/>
                  </a:schemeClr>
                </a:solidFill>
                <a:latin typeface="Arial"/>
                <a:ea typeface="微软雅黑"/>
              </a:rPr>
              <a:t>上</a:t>
            </a:r>
            <a:r>
              <a:rPr lang="zh-CN" altLang="en-US" sz="2200" kern="0" dirty="0">
                <a:solidFill>
                  <a:schemeClr val="tx1">
                    <a:lumMod val="75000"/>
                    <a:lumOff val="25000"/>
                  </a:schemeClr>
                </a:solidFill>
                <a:latin typeface="Arial"/>
                <a:ea typeface="微软雅黑"/>
              </a:rPr>
              <a:t>，因为登录页面有可能被浏览器缓存、其他人查看浏览器的</a:t>
            </a:r>
            <a:r>
              <a:rPr lang="zh-CN" altLang="en-US" sz="2200" b="1" kern="0" dirty="0">
                <a:solidFill>
                  <a:schemeClr val="tx1">
                    <a:lumMod val="75000"/>
                    <a:lumOff val="25000"/>
                  </a:schemeClr>
                </a:solidFill>
                <a:latin typeface="Arial"/>
                <a:ea typeface="微软雅黑"/>
              </a:rPr>
              <a:t>历史纪录</a:t>
            </a:r>
            <a:r>
              <a:rPr lang="zh-CN" altLang="en-US" sz="2200" kern="0" dirty="0">
                <a:solidFill>
                  <a:schemeClr val="tx1">
                    <a:lumMod val="75000"/>
                    <a:lumOff val="25000"/>
                  </a:schemeClr>
                </a:solidFill>
                <a:latin typeface="Arial"/>
                <a:ea typeface="微软雅黑"/>
              </a:rPr>
              <a:t>，那么别人就可以拿到你的账号和密码</a:t>
            </a:r>
            <a:r>
              <a:rPr lang="zh-CN" altLang="en-US" sz="2200" kern="0" dirty="0" smtClean="0">
                <a:solidFill>
                  <a:schemeClr val="tx1">
                    <a:lumMod val="75000"/>
                    <a:lumOff val="25000"/>
                  </a:schemeClr>
                </a:solidFill>
                <a:latin typeface="Arial"/>
                <a:ea typeface="微软雅黑"/>
              </a:rPr>
              <a:t>了</a:t>
            </a:r>
            <a:endParaRPr lang="en-US" altLang="zh-CN" sz="2200" kern="0" dirty="0" smtClean="0">
              <a:solidFill>
                <a:schemeClr val="tx1">
                  <a:lumMod val="75000"/>
                  <a:lumOff val="25000"/>
                </a:schemeClr>
              </a:solidFill>
              <a:latin typeface="Arial"/>
              <a:ea typeface="微软雅黑"/>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tabLst/>
              <a:defRPr/>
            </a:pPr>
            <a:r>
              <a:rPr lang="en-US" altLang="zh-CN" sz="2200" b="1" kern="0" dirty="0" smtClean="0">
                <a:solidFill>
                  <a:schemeClr val="tx1">
                    <a:lumMod val="75000"/>
                    <a:lumOff val="25000"/>
                  </a:schemeClr>
                </a:solidFill>
                <a:latin typeface="Arial"/>
                <a:ea typeface="微软雅黑"/>
              </a:rPr>
              <a:t>GET</a:t>
            </a:r>
            <a:r>
              <a:rPr lang="zh-CN" altLang="en-US" sz="2200" b="1" kern="0" dirty="0" smtClean="0">
                <a:solidFill>
                  <a:schemeClr val="tx1">
                    <a:lumMod val="75000"/>
                    <a:lumOff val="25000"/>
                  </a:schemeClr>
                </a:solidFill>
                <a:latin typeface="Arial"/>
                <a:ea typeface="微软雅黑"/>
              </a:rPr>
              <a:t>模式下，提交</a:t>
            </a:r>
            <a:r>
              <a:rPr lang="zh-CN" altLang="en-US" sz="2200" b="1" kern="0" dirty="0">
                <a:solidFill>
                  <a:schemeClr val="tx1">
                    <a:lumMod val="75000"/>
                    <a:lumOff val="25000"/>
                  </a:schemeClr>
                </a:solidFill>
                <a:latin typeface="Arial"/>
                <a:ea typeface="微软雅黑"/>
              </a:rPr>
              <a:t>数据还可能会造成跨站请求伪造</a:t>
            </a:r>
            <a:r>
              <a:rPr lang="zh-CN" altLang="en-US" sz="2200" b="1" kern="0" dirty="0" smtClean="0">
                <a:solidFill>
                  <a:schemeClr val="tx1">
                    <a:lumMod val="75000"/>
                    <a:lumOff val="25000"/>
                  </a:schemeClr>
                </a:solidFill>
                <a:latin typeface="Arial"/>
                <a:ea typeface="微软雅黑"/>
              </a:rPr>
              <a:t>攻击</a:t>
            </a:r>
            <a:r>
              <a:rPr lang="en-US" altLang="zh-CN" sz="2200" kern="0" dirty="0" smtClean="0">
                <a:solidFill>
                  <a:schemeClr val="tx1">
                    <a:lumMod val="75000"/>
                    <a:lumOff val="25000"/>
                  </a:schemeClr>
                </a:solidFill>
                <a:latin typeface="Arial"/>
                <a:ea typeface="微软雅黑"/>
              </a:rPr>
              <a:t> </a:t>
            </a:r>
            <a:endParaRPr kumimoji="0" sz="22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24819" y="3472309"/>
            <a:ext cx="5652628"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Arial"/>
                <a:ea typeface="微软雅黑"/>
              </a:rPr>
              <a:t>POST</a:t>
            </a:r>
            <a:r>
              <a:rPr lang="zh-CN" altLang="en-US" sz="2000" kern="0" dirty="0">
                <a:solidFill>
                  <a:prstClr val="white"/>
                </a:solidFill>
                <a:latin typeface="Arial"/>
                <a:ea typeface="微软雅黑"/>
              </a:rPr>
              <a:t>把提交的数据则放置在是</a:t>
            </a:r>
            <a:r>
              <a:rPr lang="en-US" altLang="zh-CN" sz="2000" kern="0" dirty="0">
                <a:solidFill>
                  <a:prstClr val="white"/>
                </a:solidFill>
                <a:latin typeface="Arial"/>
                <a:ea typeface="微软雅黑"/>
              </a:rPr>
              <a:t>HTTP</a:t>
            </a:r>
            <a:r>
              <a:rPr lang="zh-CN" altLang="en-US" sz="2000" kern="0" dirty="0">
                <a:solidFill>
                  <a:prstClr val="white"/>
                </a:solidFill>
                <a:latin typeface="Arial"/>
                <a:ea typeface="微软雅黑"/>
              </a:rPr>
              <a:t>包的包体中</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90179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3D69BD55-93CE-49A5-82DE-9CE536B2927F}"/>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POST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两种</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HTTP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请求方式，说法错误的是</a:t>
            </a:r>
          </a:p>
        </p:txBody>
      </p:sp>
      <p:sp>
        <p:nvSpPr>
          <p:cNvPr id="5" name="文本框 4">
            <a:extLst>
              <a:ext uri="{FF2B5EF4-FFF2-40B4-BE49-F238E27FC236}">
                <a16:creationId xmlns:a16="http://schemas.microsoft.com/office/drawing/2014/main" xmlns="" id="{AE3A96EF-7E45-43D9-BACC-81529D4B336C}"/>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POST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安全性更高</a:t>
            </a:r>
          </a:p>
        </p:txBody>
      </p:sp>
      <p:sp>
        <p:nvSpPr>
          <p:cNvPr id="6" name="文本框 5">
            <a:extLst>
              <a:ext uri="{FF2B5EF4-FFF2-40B4-BE49-F238E27FC236}">
                <a16:creationId xmlns:a16="http://schemas.microsoft.com/office/drawing/2014/main" xmlns="" id="{31B7FD76-D571-4CF7-AD51-DA85992B382A}"/>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一般用于获取</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查询资源信息</a:t>
            </a:r>
          </a:p>
        </p:txBody>
      </p:sp>
      <p:sp>
        <p:nvSpPr>
          <p:cNvPr id="7" name="文本框 6">
            <a:extLst>
              <a:ext uri="{FF2B5EF4-FFF2-40B4-BE49-F238E27FC236}">
                <a16:creationId xmlns:a16="http://schemas.microsoft.com/office/drawing/2014/main" xmlns="" id="{7D559DA9-01AA-4111-9ADD-A9D3EDF4D4CA}"/>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POST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一般用于更新资源信息</a:t>
            </a:r>
          </a:p>
        </p:txBody>
      </p:sp>
      <p:sp>
        <p:nvSpPr>
          <p:cNvPr id="8" name="文本框 7">
            <a:extLst>
              <a:ext uri="{FF2B5EF4-FFF2-40B4-BE49-F238E27FC236}">
                <a16:creationId xmlns:a16="http://schemas.microsoft.com/office/drawing/2014/main" xmlns="" id="{905DB04F-9B5D-4EBA-86CF-3A93BED5C36F}"/>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GET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请求中的参数将被打包到</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HTTP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包体中</a:t>
            </a:r>
          </a:p>
        </p:txBody>
      </p:sp>
      <p:sp>
        <p:nvSpPr>
          <p:cNvPr id="9" name="椭圆 8">
            <a:extLst>
              <a:ext uri="{FF2B5EF4-FFF2-40B4-BE49-F238E27FC236}">
                <a16:creationId xmlns:a16="http://schemas.microsoft.com/office/drawing/2014/main" xmlns="" id="{7B22F3A0-3712-4992-B7BB-7BDF501499E3}"/>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xmlns="" id="{4CFE3070-0601-4108-B72B-3AF2044799AE}"/>
              </a:ext>
            </a:extLst>
          </p:cNvPr>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5003FFA3-4EC9-4831-A863-14ED9E9223AF}"/>
              </a:ext>
            </a:extLst>
          </p:cNvPr>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371B198D-CF1D-4EBD-9783-955D1462F440}"/>
              </a:ext>
            </a:extLst>
          </p:cNvPr>
          <p:cNvSpPr>
            <a:spLocks noChangeAspect="1"/>
          </p:cNvSpPr>
          <p:nvPr>
            <p:custDataLst>
              <p:tags r:id="rId10"/>
            </p:custDataLst>
          </p:nvPr>
        </p:nvSpPr>
        <p:spPr>
          <a:xfrm>
            <a:off x="1657588" y="5718314"/>
            <a:ext cx="542449" cy="542448"/>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xmlns="" id="{F7422A07-A8D7-46D5-9174-2D4BE5A3318F}"/>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xmlns="" id="{027D56A2-C41A-4479-A161-D4A724292864}"/>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xmlns="" id="{2F8EA36E-B2A3-492A-9506-459118F347CC}"/>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xmlns="" id="{30885FEE-227F-405C-839C-DEED40D3478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xmlns="" id="{58E4E32F-45F7-4A9D-9B0F-70EC814622AC}"/>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xmlns="" id="{186838B5-D3F0-49D7-BEBA-3EB7002D7EF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xmlns="" id="{9EA7399E-E21D-476D-9A62-807E1AAE29E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361913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684959" y="2968253"/>
            <a:ext cx="820891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连接数据库</a:t>
            </a:r>
            <a:endParaRPr lang="zh-CN" altLang="en-US" sz="48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6029266" y="837929"/>
              <a:ext cx="800220" cy="461665"/>
            </a:xfrm>
            <a:prstGeom prst="rect">
              <a:avLst/>
            </a:prstGeom>
          </p:spPr>
          <p:txBody>
            <a:bodyPr wrap="none">
              <a:spAutoFit/>
            </a:bodyPr>
            <a:lstStyle/>
            <a:p>
              <a:pPr algn="ct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建表</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83" name="组合 82">
            <a:extLst>
              <a:ext uri="{FF2B5EF4-FFF2-40B4-BE49-F238E27FC236}">
                <a16:creationId xmlns:a16="http://schemas.microsoft.com/office/drawing/2014/main" xmlns="" id="{88329C38-E752-4312-A8F9-EE319E413FEC}"/>
              </a:ext>
            </a:extLst>
          </p:cNvPr>
          <p:cNvGrpSpPr/>
          <p:nvPr/>
        </p:nvGrpSpPr>
        <p:grpSpPr>
          <a:xfrm>
            <a:off x="3990537" y="30238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xmlns=""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xmlns="" id="{C2B15A79-337F-4D6D-929D-9DD67B264633}"/>
                </a:ext>
              </a:extLst>
            </p:cNvPr>
            <p:cNvSpPr txBox="1"/>
            <p:nvPr/>
          </p:nvSpPr>
          <p:spPr>
            <a:xfrm>
              <a:off x="3423947" y="2640151"/>
              <a:ext cx="1306560"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username</a:t>
              </a:r>
              <a:endParaRPr lang="zh-CN" altLang="en-US" sz="2000" b="1" dirty="0">
                <a:solidFill>
                  <a:prstClr val="white"/>
                </a:solidFill>
                <a:latin typeface="微软雅黑"/>
                <a:ea typeface="微软雅黑"/>
              </a:endParaRPr>
            </a:p>
          </p:txBody>
        </p:sp>
        <p:grpSp>
          <p:nvGrpSpPr>
            <p:cNvPr id="80" name="Group 28">
              <a:extLst>
                <a:ext uri="{FF2B5EF4-FFF2-40B4-BE49-F238E27FC236}">
                  <a16:creationId xmlns:a16="http://schemas.microsoft.com/office/drawing/2014/main" xmlns="" id="{9C233BCA-64AE-403E-8D7C-5B1607E6F5CC}"/>
                </a:ext>
              </a:extLst>
            </p:cNvPr>
            <p:cNvGrpSpPr/>
            <p:nvPr/>
          </p:nvGrpSpPr>
          <p:grpSpPr>
            <a:xfrm>
              <a:off x="3820444" y="1953405"/>
              <a:ext cx="513562" cy="525502"/>
              <a:chOff x="2308225" y="2935287"/>
              <a:chExt cx="273050" cy="279400"/>
            </a:xfrm>
            <a:solidFill>
              <a:schemeClr val="bg1"/>
            </a:solidFill>
          </p:grpSpPr>
          <p:sp>
            <p:nvSpPr>
              <p:cNvPr id="81" name="Freeform: Shape 29">
                <a:extLst>
                  <a:ext uri="{FF2B5EF4-FFF2-40B4-BE49-F238E27FC236}">
                    <a16:creationId xmlns:a16="http://schemas.microsoft.com/office/drawing/2014/main" xmlns="" id="{4F47228E-C229-4163-9F77-1451432EE7BE}"/>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xmlns="" id="{CA70E60C-8642-4097-A7C7-4CCA58B9F52A}"/>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xmlns="" id="{B5D5EE87-157D-4877-8E5B-057CB87FBCA2}"/>
              </a:ext>
            </a:extLst>
          </p:cNvPr>
          <p:cNvGrpSpPr/>
          <p:nvPr/>
        </p:nvGrpSpPr>
        <p:grpSpPr>
          <a:xfrm>
            <a:off x="7518929" y="3040569"/>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xmlns=""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92" name="文本框 91">
              <a:extLst>
                <a:ext uri="{FF2B5EF4-FFF2-40B4-BE49-F238E27FC236}">
                  <a16:creationId xmlns:a16="http://schemas.microsoft.com/office/drawing/2014/main" xmlns="" id="{CD33A36A-1B33-4C34-9689-4B288829BF96}"/>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err="1">
                  <a:solidFill>
                    <a:prstClr val="white"/>
                  </a:solidFill>
                  <a:latin typeface="微软雅黑"/>
                  <a:ea typeface="微软雅黑"/>
                </a:rPr>
                <a:t>pwd</a:t>
              </a:r>
              <a:endParaRPr lang="zh-CN" altLang="en-US" sz="2000" b="1" dirty="0">
                <a:solidFill>
                  <a:prstClr val="white"/>
                </a:solidFill>
                <a:latin typeface="微软雅黑"/>
                <a:ea typeface="微软雅黑"/>
              </a:endParaRPr>
            </a:p>
          </p:txBody>
        </p:sp>
        <p:grpSp>
          <p:nvGrpSpPr>
            <p:cNvPr id="93" name="Group 28">
              <a:extLst>
                <a:ext uri="{FF2B5EF4-FFF2-40B4-BE49-F238E27FC236}">
                  <a16:creationId xmlns:a16="http://schemas.microsoft.com/office/drawing/2014/main" xmlns="" id="{17BBEF1F-61D4-4F36-93A8-63F737808186}"/>
                </a:ext>
              </a:extLst>
            </p:cNvPr>
            <p:cNvGrpSpPr/>
            <p:nvPr/>
          </p:nvGrpSpPr>
          <p:grpSpPr>
            <a:xfrm>
              <a:off x="3820444" y="1953405"/>
              <a:ext cx="513562" cy="525502"/>
              <a:chOff x="2308225" y="2935287"/>
              <a:chExt cx="273050" cy="279400"/>
            </a:xfrm>
            <a:solidFill>
              <a:schemeClr val="bg1"/>
            </a:solidFill>
          </p:grpSpPr>
          <p:sp>
            <p:nvSpPr>
              <p:cNvPr id="94" name="Freeform: Shape 29">
                <a:extLst>
                  <a:ext uri="{FF2B5EF4-FFF2-40B4-BE49-F238E27FC236}">
                    <a16:creationId xmlns:a16="http://schemas.microsoft.com/office/drawing/2014/main" xmlns="" id="{A6F7DF60-6F78-4AB2-88F4-C192A78FFE3C}"/>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xmlns="" id="{B6949690-8CCE-41D4-87F4-078C081B52B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xmlns="" id="{B6043767-DC6B-4254-9127-2CD5CBDB1CF9}"/>
              </a:ext>
            </a:extLst>
          </p:cNvPr>
          <p:cNvSpPr/>
          <p:nvPr/>
        </p:nvSpPr>
        <p:spPr>
          <a:xfrm>
            <a:off x="1748855" y="2032149"/>
            <a:ext cx="10099988" cy="55399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库</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中，设有</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，包含两个字段，即</a:t>
            </a:r>
          </a:p>
        </p:txBody>
      </p:sp>
      <p:sp>
        <p:nvSpPr>
          <p:cNvPr id="24" name="矩形 23">
            <a:extLst>
              <a:ext uri="{FF2B5EF4-FFF2-40B4-BE49-F238E27FC236}">
                <a16:creationId xmlns:a16="http://schemas.microsoft.com/office/drawing/2014/main" xmlns="" id="{A201ADD2-DB88-48E6-ADC9-328557E1C4BC}"/>
              </a:ext>
            </a:extLst>
          </p:cNvPr>
          <p:cNvSpPr/>
          <p:nvPr/>
        </p:nvSpPr>
        <p:spPr>
          <a:xfrm>
            <a:off x="1748855" y="5027426"/>
            <a:ext cx="10099988" cy="55399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假设在上述</a:t>
            </a:r>
            <a:r>
              <a:rPr lang="en-US" altLang="zh-CN" sz="20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中实现对输入的用户名和密码进行认证，代码如下：</a:t>
            </a:r>
          </a:p>
        </p:txBody>
      </p:sp>
    </p:spTree>
    <p:extLst>
      <p:ext uri="{BB962C8B-B14F-4D97-AF65-F5344CB8AC3E}">
        <p14:creationId xmlns:p14="http://schemas.microsoft.com/office/powerpoint/2010/main" val="96003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 calcmode="lin" valueType="num">
                                      <p:cBhvr>
                                        <p:cTn id="15" dur="500" fill="hold"/>
                                        <p:tgtEl>
                                          <p:spTgt spid="83"/>
                                        </p:tgtEl>
                                        <p:attrNameLst>
                                          <p:attrName>ppt_w</p:attrName>
                                        </p:attrNameLst>
                                      </p:cBhvr>
                                      <p:tavLst>
                                        <p:tav tm="0">
                                          <p:val>
                                            <p:fltVal val="0"/>
                                          </p:val>
                                        </p:tav>
                                        <p:tav tm="100000">
                                          <p:val>
                                            <p:strVal val="#ppt_w"/>
                                          </p:val>
                                        </p:tav>
                                      </p:tavLst>
                                    </p:anim>
                                    <p:anim calcmode="lin" valueType="num">
                                      <p:cBhvr>
                                        <p:cTn id="16" dur="500" fill="hold"/>
                                        <p:tgtEl>
                                          <p:spTgt spid="83"/>
                                        </p:tgtEl>
                                        <p:attrNameLst>
                                          <p:attrName>ppt_h</p:attrName>
                                        </p:attrNameLst>
                                      </p:cBhvr>
                                      <p:tavLst>
                                        <p:tav tm="0">
                                          <p:val>
                                            <p:fltVal val="0"/>
                                          </p:val>
                                        </p:tav>
                                        <p:tav tm="100000">
                                          <p:val>
                                            <p:strVal val="#ppt_h"/>
                                          </p:val>
                                        </p:tav>
                                      </p:tavLst>
                                    </p:anim>
                                    <p:animEffect transition="in" filter="fade">
                                      <p:cBhvr>
                                        <p:cTn id="17" dur="500"/>
                                        <p:tgtEl>
                                          <p:spTgt spid="83"/>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p:cTn id="21" dur="500" fill="hold"/>
                                        <p:tgtEl>
                                          <p:spTgt spid="90"/>
                                        </p:tgtEl>
                                        <p:attrNameLst>
                                          <p:attrName>ppt_w</p:attrName>
                                        </p:attrNameLst>
                                      </p:cBhvr>
                                      <p:tavLst>
                                        <p:tav tm="0">
                                          <p:val>
                                            <p:fltVal val="0"/>
                                          </p:val>
                                        </p:tav>
                                        <p:tav tm="100000">
                                          <p:val>
                                            <p:strVal val="#ppt_w"/>
                                          </p:val>
                                        </p:tav>
                                      </p:tavLst>
                                    </p:anim>
                                    <p:anim calcmode="lin" valueType="num">
                                      <p:cBhvr>
                                        <p:cTn id="22" dur="500" fill="hold"/>
                                        <p:tgtEl>
                                          <p:spTgt spid="90"/>
                                        </p:tgtEl>
                                        <p:attrNameLst>
                                          <p:attrName>ppt_h</p:attrName>
                                        </p:attrNameLst>
                                      </p:cBhvr>
                                      <p:tavLst>
                                        <p:tav tm="0">
                                          <p:val>
                                            <p:fltVal val="0"/>
                                          </p:val>
                                        </p:tav>
                                        <p:tav tm="100000">
                                          <p:val>
                                            <p:strVal val="#ppt_h"/>
                                          </p:val>
                                        </p:tav>
                                      </p:tavLst>
                                    </p:anim>
                                    <p:animEffect transition="in" filter="fade">
                                      <p:cBhvr>
                                        <p:cTn id="23" dur="500"/>
                                        <p:tgtEl>
                                          <p:spTgt spid="90"/>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xmlns="" id="{A52C1629-732E-4A20-B089-36041C603807}"/>
              </a:ext>
            </a:extLst>
          </p:cNvPr>
          <p:cNvGrpSpPr/>
          <p:nvPr/>
        </p:nvGrpSpPr>
        <p:grpSpPr>
          <a:xfrm>
            <a:off x="3172297" y="808013"/>
            <a:ext cx="6514156" cy="474140"/>
            <a:chOff x="5071056" y="837929"/>
            <a:chExt cx="2716641" cy="474140"/>
          </a:xfrm>
        </p:grpSpPr>
        <p:cxnSp>
          <p:nvCxnSpPr>
            <p:cNvPr id="13" name="íślíḋè-Straight Connector 13">
              <a:extLst>
                <a:ext uri="{FF2B5EF4-FFF2-40B4-BE49-F238E27FC236}">
                  <a16:creationId xmlns:a16="http://schemas.microsoft.com/office/drawing/2014/main" xmlns=""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在进一步讲</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WEB</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开发之前，思考如下问题</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7" name="矩形: 圆角 16">
            <a:extLst>
              <a:ext uri="{FF2B5EF4-FFF2-40B4-BE49-F238E27FC236}">
                <a16:creationId xmlns:a16="http://schemas.microsoft.com/office/drawing/2014/main" xmlns="" id="{13138337-D410-44B9-B341-05A852C841BF}"/>
              </a:ext>
            </a:extLst>
          </p:cNvPr>
          <p:cNvSpPr/>
          <p:nvPr/>
        </p:nvSpPr>
        <p:spPr>
          <a:xfrm>
            <a:off x="1588121" y="1783502"/>
            <a:ext cx="3168352"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是什么？</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xmlns="" id="{5F05C794-1C7A-4939-A45D-E552AF972366}"/>
              </a:ext>
            </a:extLst>
          </p:cNvPr>
          <p:cNvSpPr/>
          <p:nvPr/>
        </p:nvSpPr>
        <p:spPr>
          <a:xfrm>
            <a:off x="1876153" y="2775801"/>
            <a:ext cx="9665789" cy="707886"/>
          </a:xfrm>
          <a:prstGeom prst="rect">
            <a:avLst/>
          </a:prstGeom>
        </p:spPr>
        <p:txBody>
          <a:bodyPr wrap="square">
            <a:spAutoFit/>
          </a:bodyPr>
          <a:lstStyle/>
          <a:p>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全称是统一</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资源标示</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符，标示了用户通过</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协议请求的资源是哪个</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采用的是请求</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响应模型，请求的就是资源，响应的是</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圆角 18">
            <a:extLst>
              <a:ext uri="{FF2B5EF4-FFF2-40B4-BE49-F238E27FC236}">
                <a16:creationId xmlns:a16="http://schemas.microsoft.com/office/drawing/2014/main" xmlns="" id="{1DBB620C-5368-47EB-94E5-BEB50C7BC1D1}"/>
              </a:ext>
            </a:extLst>
          </p:cNvPr>
          <p:cNvSpPr/>
          <p:nvPr/>
        </p:nvSpPr>
        <p:spPr>
          <a:xfrm>
            <a:off x="1588121" y="3748963"/>
            <a:ext cx="4409206"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HTTP</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会话及会话管理？</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xmlns="" id="{CF4E503E-954D-4A44-BAE3-1C4118D8F64F}"/>
              </a:ext>
            </a:extLst>
          </p:cNvPr>
          <p:cNvSpPr/>
          <p:nvPr/>
        </p:nvSpPr>
        <p:spPr>
          <a:xfrm>
            <a:off x="1876153" y="4741262"/>
            <a:ext cx="9881814" cy="1323439"/>
          </a:xfrm>
          <a:prstGeom prst="rect">
            <a:avLst/>
          </a:prstGeom>
        </p:spPr>
        <p:txBody>
          <a:bodyPr wrap="square">
            <a:spAutoFit/>
          </a:bodyPr>
          <a:lstStyle/>
          <a:p>
            <a:pPr marL="457200" indent="-457200">
              <a:buAutoNum type="arabicParenBoth"/>
            </a:pP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协议是无状态的</a:t>
            </a:r>
            <a:endPar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AutoNum type="arabicParenBoth"/>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为了识别不同的请求是否来自同一客户，需要引用</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会话机制</a:t>
            </a:r>
          </a:p>
          <a:p>
            <a:pPr marL="457200" indent="-457200">
              <a:buAutoNum type="arabicParenBoth"/>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一种常见的</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会话管理就是，服务器端通过</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来维护客户端的会话状态，而在客户端通过</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来存储当前会话的</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6553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xmlns="" id="{A29627F9-8812-46FD-B663-8F03A0E2F5A7}"/>
              </a:ext>
            </a:extLst>
          </p:cNvPr>
          <p:cNvSpPr/>
          <p:nvPr/>
        </p:nvSpPr>
        <p:spPr>
          <a:xfrm>
            <a:off x="992771" y="591989"/>
            <a:ext cx="10873208" cy="5904656"/>
          </a:xfrm>
          <a:prstGeom prst="roundRect">
            <a:avLst>
              <a:gd name="adj" fmla="val 608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&lt;?php</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 "root", "123456");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a:t>
            </a: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 = $_POST['username'];</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$_POST['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"SELECT * FROM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where username='$username' and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$result=</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执行数据库</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 ($row=</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mysql_fetch_array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读取数据内容   </a:t>
            </a: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echo "&lt;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&gt;OK&lt;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else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&gt;false&lt;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释放资源</a:t>
            </a:r>
          </a:p>
          <a:p>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p:txBody>
      </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
        <p:nvSpPr>
          <p:cNvPr id="4" name="文本框 3">
            <a:extLst>
              <a:ext uri="{FF2B5EF4-FFF2-40B4-BE49-F238E27FC236}">
                <a16:creationId xmlns:a16="http://schemas.microsoft.com/office/drawing/2014/main" xmlns="" id="{A2C57A0D-0707-41A0-98AF-CC5988247A48}"/>
              </a:ext>
            </a:extLst>
          </p:cNvPr>
          <p:cNvSpPr txBox="1"/>
          <p:nvPr/>
        </p:nvSpPr>
        <p:spPr>
          <a:xfrm>
            <a:off x="3621063" y="6622533"/>
            <a:ext cx="10657184"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如果登陆成功，则显示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OK</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，否则，显示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false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425975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05D3EB7B-9C86-4D45-BBEF-B80EE192887A}"/>
              </a:ext>
            </a:extLst>
          </p:cNvPr>
          <p:cNvGrpSpPr/>
          <p:nvPr/>
        </p:nvGrpSpPr>
        <p:grpSpPr>
          <a:xfrm>
            <a:off x="5231932" y="2608213"/>
            <a:ext cx="2751702" cy="2974617"/>
            <a:chOff x="5053525" y="2801948"/>
            <a:chExt cx="2751702" cy="2974617"/>
          </a:xfrm>
        </p:grpSpPr>
        <p:pic>
          <p:nvPicPr>
            <p:cNvPr id="5" name="图片 4">
              <a:extLst>
                <a:ext uri="{FF2B5EF4-FFF2-40B4-BE49-F238E27FC236}">
                  <a16:creationId xmlns:a16="http://schemas.microsoft.com/office/drawing/2014/main" xmlns=""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xmlns=""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zh-CN" altLang="en-US" sz="2000" b="1" dirty="0">
                  <a:latin typeface="微软雅黑" panose="020B0503020204020204" pitchFamily="34" charset="-122"/>
                  <a:ea typeface="微软雅黑" panose="020B0503020204020204" pitchFamily="34" charset="-122"/>
                </a:rPr>
                <a:t>数据库的连接</a:t>
              </a:r>
              <a:r>
                <a:rPr lang="zh-CN" altLang="en-US" sz="2000" dirty="0">
                  <a:latin typeface="微软雅黑" panose="020B0503020204020204" pitchFamily="34" charset="-122"/>
                  <a:ea typeface="微软雅黑" panose="020B0503020204020204" pitchFamily="34" charset="-122"/>
                </a:rPr>
                <a:t>分为几步：</a:t>
              </a:r>
            </a:p>
          </p:txBody>
        </p:sp>
      </p:grpSp>
      <p:sp>
        <p:nvSpPr>
          <p:cNvPr id="9" name="矩形 8">
            <a:extLst>
              <a:ext uri="{FF2B5EF4-FFF2-40B4-BE49-F238E27FC236}">
                <a16:creationId xmlns:a16="http://schemas.microsoft.com/office/drawing/2014/main" xmlns="" id="{DEDD6404-E61E-4D79-9706-88DE535D8114}"/>
              </a:ext>
            </a:extLst>
          </p:cNvPr>
          <p:cNvSpPr/>
          <p:nvPr/>
        </p:nvSpPr>
        <p:spPr>
          <a:xfrm>
            <a:off x="5029875" y="2706072"/>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xmlns="" id="{10C2C19F-BA79-4EB8-821D-25AC7013B15E}"/>
              </a:ext>
            </a:extLst>
          </p:cNvPr>
          <p:cNvSpPr txBox="1"/>
          <p:nvPr/>
        </p:nvSpPr>
        <p:spPr>
          <a:xfrm>
            <a:off x="1135174" y="1911107"/>
            <a:ext cx="3888432" cy="1195215"/>
          </a:xfrm>
          <a:prstGeom prst="rect">
            <a:avLst/>
          </a:prstGeom>
          <a:noFill/>
        </p:spPr>
        <p:txBody>
          <a:bodyPr wrap="square" lIns="86376" tIns="43188" rIns="86376" bIns="43188" rtlCol="0" anchor="ctr">
            <a:spAutoFit/>
          </a:bodyPr>
          <a:lstStyle/>
          <a:p>
            <a:pPr algn="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 "root", "123456");</a:t>
            </a:r>
          </a:p>
        </p:txBody>
      </p:sp>
      <p:sp>
        <p:nvSpPr>
          <p:cNvPr id="44" name="矩形 43">
            <a:extLst>
              <a:ext uri="{FF2B5EF4-FFF2-40B4-BE49-F238E27FC236}">
                <a16:creationId xmlns:a16="http://schemas.microsoft.com/office/drawing/2014/main" xmlns="" id="{20BB2AB2-566E-462E-A49E-4132CFEA5054}"/>
              </a:ext>
            </a:extLst>
          </p:cNvPr>
          <p:cNvSpPr/>
          <p:nvPr/>
        </p:nvSpPr>
        <p:spPr>
          <a:xfrm>
            <a:off x="5749955" y="5395591"/>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xmlns="" id="{B4F25F1C-0B4F-4E69-AFB1-47820D7ED591}"/>
              </a:ext>
            </a:extLst>
          </p:cNvPr>
          <p:cNvSpPr txBox="1"/>
          <p:nvPr/>
        </p:nvSpPr>
        <p:spPr>
          <a:xfrm>
            <a:off x="1104206" y="4813965"/>
            <a:ext cx="4608512" cy="1195215"/>
          </a:xfrm>
          <a:prstGeom prst="rect">
            <a:avLst/>
          </a:prstGeom>
          <a:noFill/>
        </p:spPr>
        <p:txBody>
          <a:bodyPr wrap="square" lIns="86376" tIns="43188" rIns="86376" bIns="43188" rtlCol="0" anchor="ctr">
            <a:spAutoFit/>
          </a:bodyPr>
          <a:lstStyle/>
          <a:p>
            <a:pPr algn="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操作</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p>
        </p:txBody>
      </p:sp>
      <p:sp>
        <p:nvSpPr>
          <p:cNvPr id="47" name="矩形 46">
            <a:extLst>
              <a:ext uri="{FF2B5EF4-FFF2-40B4-BE49-F238E27FC236}">
                <a16:creationId xmlns:a16="http://schemas.microsoft.com/office/drawing/2014/main" xmlns="" id="{1E6D2B30-DE0F-4B39-B63B-379639A7D653}"/>
              </a:ext>
            </a:extLst>
          </p:cNvPr>
          <p:cNvSpPr/>
          <p:nvPr/>
        </p:nvSpPr>
        <p:spPr>
          <a:xfrm>
            <a:off x="8090215" y="3808481"/>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9CABB3BD-D5CD-4084-8856-8A6CFAC92989}"/>
              </a:ext>
            </a:extLst>
          </p:cNvPr>
          <p:cNvSpPr txBox="1"/>
          <p:nvPr/>
        </p:nvSpPr>
        <p:spPr>
          <a:xfrm>
            <a:off x="8418564" y="3210873"/>
            <a:ext cx="3692794" cy="1195215"/>
          </a:xfrm>
          <a:prstGeom prst="rect">
            <a:avLst/>
          </a:prstGeom>
          <a:noFill/>
        </p:spPr>
        <p:txBody>
          <a:bodyPr wrap="square" lIns="86376" tIns="43188" rIns="86376" bIns="43188" rtlCol="0" anchor="ctr">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a:t>
            </a:r>
          </a:p>
        </p:txBody>
      </p:sp>
      <p:grpSp>
        <p:nvGrpSpPr>
          <p:cNvPr id="12" name="组合 11">
            <a:extLst>
              <a:ext uri="{FF2B5EF4-FFF2-40B4-BE49-F238E27FC236}">
                <a16:creationId xmlns:a16="http://schemas.microsoft.com/office/drawing/2014/main" xmlns="" id="{5740E5AC-E533-4D26-A480-1002423DC218}"/>
              </a:ext>
            </a:extLst>
          </p:cNvPr>
          <p:cNvGrpSpPr/>
          <p:nvPr/>
        </p:nvGrpSpPr>
        <p:grpSpPr>
          <a:xfrm>
            <a:off x="4798162" y="837929"/>
            <a:ext cx="3262432" cy="474140"/>
            <a:chOff x="4798162" y="837929"/>
            <a:chExt cx="3262432" cy="474140"/>
          </a:xfrm>
        </p:grpSpPr>
        <p:cxnSp>
          <p:nvCxnSpPr>
            <p:cNvPr id="13"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3A1D3DA1-51C1-4984-A4E2-0E78C88C2324}"/>
                </a:ext>
              </a:extLst>
            </p:cNvPr>
            <p:cNvSpPr/>
            <p:nvPr/>
          </p:nvSpPr>
          <p:spPr>
            <a:xfrm>
              <a:off x="4798162" y="837929"/>
              <a:ext cx="3262432" cy="461665"/>
            </a:xfrm>
            <a:prstGeom prst="rect">
              <a:avLst/>
            </a:prstGeom>
          </p:spPr>
          <p:txBody>
            <a:bodyPr wrap="none">
              <a:spAutoFit/>
            </a:bodyPr>
            <a:lstStyle/>
            <a:p>
              <a:pPr algn="ct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数据库应用开发三步骤</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07773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 grpId="0"/>
      <p:bldP spid="44" grpId="0" animBg="1"/>
      <p:bldP spid="45" grpId="0"/>
      <p:bldP spid="47" grpId="0" animBg="1"/>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5" y="589178"/>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查询</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数据后显示数据</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xmlns="" id="{59913471-79C0-4B60-AFDA-9776520A54ED}"/>
              </a:ext>
            </a:extLst>
          </p:cNvPr>
          <p:cNvGrpSpPr/>
          <p:nvPr/>
        </p:nvGrpSpPr>
        <p:grpSpPr>
          <a:xfrm>
            <a:off x="1316808" y="1318002"/>
            <a:ext cx="9872528" cy="5466675"/>
            <a:chOff x="1263230" y="1989440"/>
            <a:chExt cx="10332290" cy="5127567"/>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5127567"/>
            </a:xfrm>
            <a:prstGeom prst="roundRect">
              <a:avLst>
                <a:gd name="adj" fmla="val 7478"/>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104157"/>
              <a:ext cx="9505056" cy="4994244"/>
            </a:xfrm>
            <a:prstGeom prst="rect">
              <a:avLst/>
            </a:prstGeom>
          </p:spPr>
          <p:txBody>
            <a:bodyPr wrap="square">
              <a:spAutoFit/>
            </a:bodyPr>
            <a:lstStyle/>
            <a:p>
              <a:pPr>
                <a:spcBef>
                  <a:spcPts val="0"/>
                </a:spcBef>
                <a:spcAft>
                  <a:spcPts val="0"/>
                </a:spcAft>
              </a:pPr>
              <a:r>
                <a:rPr lang="zh-CN" altLang="en-US" sz="20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数据库</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的操作主要依赖于</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语句，查询数据并显示的一个例子如示例</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r>
              <a:b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定位到第一条记录</a:t>
              </a:r>
            </a:p>
            <a:p>
              <a:pPr>
                <a:spcBef>
                  <a:spcPts val="0"/>
                </a:spcBef>
                <a:spcAft>
                  <a:spcPts val="0"/>
                </a:spcAft>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mysql_data_seek</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 0);</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循环取出记录</a:t>
              </a:r>
            </a:p>
            <a:p>
              <a:pPr>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while ($row=</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mysql_fetch_row</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for ($</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mysql_num_fields</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$row[$</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   |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a:p>
              <a:pPr>
                <a:spcBef>
                  <a:spcPts val="0"/>
                </a:spcBef>
                <a:spcAft>
                  <a:spcPts val="0"/>
                </a:spcAft>
              </a:pP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extLst>
      <p:ext uri="{BB962C8B-B14F-4D97-AF65-F5344CB8AC3E}">
        <p14:creationId xmlns:p14="http://schemas.microsoft.com/office/powerpoint/2010/main" val="342059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xmlns="" id="{A29627F9-8812-46FD-B663-8F03A0E2F5A7}"/>
              </a:ext>
            </a:extLst>
          </p:cNvPr>
          <p:cNvSpPr/>
          <p:nvPr/>
        </p:nvSpPr>
        <p:spPr>
          <a:xfrm>
            <a:off x="992771" y="591989"/>
            <a:ext cx="10873208" cy="5904656"/>
          </a:xfrm>
          <a:prstGeom prst="roundRect">
            <a:avLst>
              <a:gd name="adj" fmla="val 608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"root", "123456");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 </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"SELECT * FROM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//echo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$result=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执行数据库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定位到第一条记录</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mysql_data_seek</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0);</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循环取出记录</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while ($row=</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mysql_fetch_row</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for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mysql_num_fields</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$row[$</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   |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释放资源</a:t>
            </a:r>
          </a:p>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p>
          <a:p>
            <a:r>
              <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
        <p:nvSpPr>
          <p:cNvPr id="4" name="文本框 3">
            <a:extLst>
              <a:ext uri="{FF2B5EF4-FFF2-40B4-BE49-F238E27FC236}">
                <a16:creationId xmlns:a16="http://schemas.microsoft.com/office/drawing/2014/main" xmlns="" id="{A2C57A0D-0707-41A0-98AF-CC5988247A48}"/>
              </a:ext>
            </a:extLst>
          </p:cNvPr>
          <p:cNvSpPr txBox="1"/>
          <p:nvPr/>
        </p:nvSpPr>
        <p:spPr>
          <a:xfrm>
            <a:off x="3621063" y="6622533"/>
            <a:ext cx="4824536" cy="394996"/>
          </a:xfrm>
          <a:prstGeom prst="rect">
            <a:avLst/>
          </a:prstGeom>
          <a:noFill/>
        </p:spPr>
        <p:txBody>
          <a:bodyPr wrap="square" lIns="86376" tIns="43188" rIns="86376" bIns="43188" rtlCol="0">
            <a:spAutoFit/>
          </a:bodyPr>
          <a:lstStyle/>
          <a:p>
            <a:pPr algn="just"/>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创建</a:t>
            </a:r>
            <a:r>
              <a:rPr lang="en-US" altLang="zh-CN" sz="20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来演示验证</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6560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676847" y="2896245"/>
            <a:ext cx="1029714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Cookie</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实战</a:t>
            </a:r>
          </a:p>
        </p:txBody>
      </p:sp>
    </p:spTree>
    <p:extLst>
      <p:ext uri="{BB962C8B-B14F-4D97-AF65-F5344CB8AC3E}">
        <p14:creationId xmlns:p14="http://schemas.microsoft.com/office/powerpoint/2010/main" val="15727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xmlns="" id="{A47E0ADA-C957-4855-8D5D-7A29520F0C3C}"/>
              </a:ext>
            </a:extLst>
          </p:cNvPr>
          <p:cNvGrpSpPr/>
          <p:nvPr/>
        </p:nvGrpSpPr>
        <p:grpSpPr>
          <a:xfrm>
            <a:off x="1403073" y="1535492"/>
            <a:ext cx="10052603" cy="1477328"/>
            <a:chOff x="4531530" y="2333424"/>
            <a:chExt cx="10052603" cy="1477328"/>
          </a:xfrm>
        </p:grpSpPr>
        <p:sp>
          <p:nvSpPr>
            <p:cNvPr id="31" name="六边形 30">
              <a:extLst>
                <a:ext uri="{FF2B5EF4-FFF2-40B4-BE49-F238E27FC236}">
                  <a16:creationId xmlns:a16="http://schemas.microsoft.com/office/drawing/2014/main" xmlns="" id="{E4479D7D-FCCB-41FA-A3CA-3C6AF48E3832}"/>
                </a:ext>
              </a:extLst>
            </p:cNvPr>
            <p:cNvSpPr/>
            <p:nvPr/>
          </p:nvSpPr>
          <p:spPr>
            <a:xfrm>
              <a:off x="4531530" y="2367148"/>
              <a:ext cx="1629409" cy="1405096"/>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Cookie</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和</a:t>
              </a: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session</a:t>
              </a: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32" name="文本框 7">
              <a:extLst>
                <a:ext uri="{FF2B5EF4-FFF2-40B4-BE49-F238E27FC236}">
                  <a16:creationId xmlns:a16="http://schemas.microsoft.com/office/drawing/2014/main" xmlns="" id="{9B7061FC-D460-47DD-8E01-6638E9E71D00}"/>
                </a:ext>
              </a:extLst>
            </p:cNvPr>
            <p:cNvSpPr txBox="1">
              <a:spLocks noChangeArrowheads="1"/>
            </p:cNvSpPr>
            <p:nvPr/>
          </p:nvSpPr>
          <p:spPr bwMode="auto">
            <a:xfrm>
              <a:off x="6984268" y="2333424"/>
              <a:ext cx="759986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lnSpc>
                  <a:spcPct val="150000"/>
                </a:lnSpc>
              </a:pPr>
              <a:r>
                <a:rPr lang="zh-CN" altLang="en-US" sz="2000" b="1" dirty="0" smtClean="0">
                  <a:solidFill>
                    <a:srgbClr val="FF0000"/>
                  </a:solidFill>
                  <a:latin typeface="Times New Roman" panose="02020603050405020304" pitchFamily="18" charset="0"/>
                  <a:cs typeface="Times New Roman" panose="02020603050405020304" pitchFamily="18" charset="0"/>
                </a:rPr>
                <a:t>共性</a:t>
              </a:r>
              <a:r>
                <a:rPr lang="zh-CN"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：都</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可以</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暂时保存在多个页面中使用的</a:t>
              </a:r>
              <a:r>
                <a:rPr lang="zh-CN" alt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变量</a:t>
              </a:r>
              <a:r>
                <a:rPr lang="zh-CN"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0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zh-CN" altLang="en-US" sz="2000" b="1" dirty="0" smtClean="0">
                  <a:solidFill>
                    <a:srgbClr val="FF0000"/>
                  </a:solidFill>
                  <a:latin typeface="Times New Roman" panose="02020603050405020304" pitchFamily="18" charset="0"/>
                  <a:cs typeface="Times New Roman" panose="02020603050405020304" pitchFamily="18" charset="0"/>
                </a:rPr>
                <a:t>区别：</a:t>
              </a:r>
              <a:r>
                <a:rPr lang="en-US" altLang="zh-CN" sz="2000" b="1" dirty="0" smtClean="0">
                  <a:solidFill>
                    <a:srgbClr val="0050A3"/>
                  </a:solidFill>
                  <a:latin typeface="Times New Roman" panose="02020603050405020304" pitchFamily="18" charset="0"/>
                  <a:cs typeface="Times New Roman" panose="02020603050405020304" pitchFamily="18" charset="0"/>
                </a:rPr>
                <a:t>cookie</a:t>
              </a:r>
              <a:r>
                <a:rPr lang="zh-CN" altLang="en-US" sz="2000" b="1" dirty="0">
                  <a:solidFill>
                    <a:srgbClr val="0050A3"/>
                  </a:solidFill>
                  <a:latin typeface="Times New Roman" panose="02020603050405020304" pitchFamily="18" charset="0"/>
                  <a:cs typeface="Times New Roman" panose="02020603050405020304" pitchFamily="18" charset="0"/>
                </a:rPr>
                <a:t>存放在客户端</a:t>
              </a:r>
              <a:r>
                <a:rPr lang="zh-CN" altLang="en-US" sz="2000" b="1" dirty="0" smtClean="0">
                  <a:solidFill>
                    <a:srgbClr val="0050A3"/>
                  </a:solidFill>
                  <a:latin typeface="Times New Roman" panose="02020603050405020304" pitchFamily="18" charset="0"/>
                  <a:cs typeface="Times New Roman" panose="02020603050405020304" pitchFamily="18" charset="0"/>
                </a:rPr>
                <a:t>浏览器，</a:t>
              </a:r>
              <a:r>
                <a:rPr lang="en-US" altLang="zh-CN" sz="2000" b="1" dirty="0">
                  <a:solidFill>
                    <a:srgbClr val="0050A3"/>
                  </a:solidFill>
                  <a:latin typeface="Times New Roman" panose="02020603050405020304" pitchFamily="18" charset="0"/>
                  <a:cs typeface="Times New Roman" panose="02020603050405020304" pitchFamily="18" charset="0"/>
                </a:rPr>
                <a:t>session</a:t>
              </a:r>
              <a:r>
                <a:rPr lang="zh-CN" altLang="en-US" sz="2000" b="1" dirty="0">
                  <a:solidFill>
                    <a:srgbClr val="0050A3"/>
                  </a:solidFill>
                  <a:latin typeface="Times New Roman" panose="02020603050405020304" pitchFamily="18" charset="0"/>
                  <a:cs typeface="Times New Roman" panose="02020603050405020304" pitchFamily="18" charset="0"/>
                </a:rPr>
                <a:t>保存在</a:t>
              </a:r>
              <a:r>
                <a:rPr lang="zh-CN" altLang="en-US" sz="2000" b="1" dirty="0" smtClean="0">
                  <a:solidFill>
                    <a:srgbClr val="0050A3"/>
                  </a:solidFill>
                  <a:latin typeface="Times New Roman" panose="02020603050405020304" pitchFamily="18" charset="0"/>
                  <a:cs typeface="Times New Roman" panose="02020603050405020304" pitchFamily="18" charset="0"/>
                </a:rPr>
                <a:t>服务器。</a:t>
              </a:r>
              <a:r>
                <a:rPr lang="zh-CN" altLang="en-US" sz="2000" b="1" dirty="0">
                  <a:latin typeface="Times New Roman" panose="02020603050405020304" pitchFamily="18" charset="0"/>
                  <a:cs typeface="Times New Roman" panose="02020603050405020304" pitchFamily="18" charset="0"/>
                </a:rPr>
                <a:t>它们之间的联系是</a:t>
              </a:r>
              <a:r>
                <a:rPr lang="en-US" altLang="zh-CN" sz="2000" b="1" dirty="0">
                  <a:latin typeface="Times New Roman" panose="02020603050405020304" pitchFamily="18" charset="0"/>
                  <a:cs typeface="Times New Roman" panose="02020603050405020304" pitchFamily="18" charset="0"/>
                </a:rPr>
                <a:t>session ID</a:t>
              </a:r>
              <a:r>
                <a:rPr lang="zh-CN" altLang="en-US" sz="2000" b="1" dirty="0">
                  <a:latin typeface="Times New Roman" panose="02020603050405020304" pitchFamily="18" charset="0"/>
                  <a:cs typeface="Times New Roman" panose="02020603050405020304" pitchFamily="18" charset="0"/>
                </a:rPr>
                <a:t>一般保存在</a:t>
              </a:r>
              <a:r>
                <a:rPr lang="en-US" altLang="zh-CN" sz="2000" b="1" dirty="0">
                  <a:latin typeface="Times New Roman" panose="02020603050405020304" pitchFamily="18" charset="0"/>
                  <a:cs typeface="Times New Roman" panose="02020603050405020304" pitchFamily="18" charset="0"/>
                </a:rPr>
                <a:t>cookie</a:t>
              </a:r>
              <a:r>
                <a:rPr lang="zh-CN" altLang="en-US" sz="2000" b="1" dirty="0" smtClean="0">
                  <a:latin typeface="Times New Roman" panose="02020603050405020304" pitchFamily="18" charset="0"/>
                  <a:cs typeface="Times New Roman" panose="02020603050405020304" pitchFamily="18" charset="0"/>
                </a:rPr>
                <a:t>中，来实现</a:t>
              </a:r>
              <a:r>
                <a:rPr lang="en-US" altLang="zh-CN" sz="2000" b="1" dirty="0" smtClean="0">
                  <a:latin typeface="Times New Roman" panose="02020603050405020304" pitchFamily="18" charset="0"/>
                  <a:cs typeface="Times New Roman" panose="02020603050405020304" pitchFamily="18" charset="0"/>
                </a:rPr>
                <a:t>HTTP</a:t>
              </a:r>
              <a:r>
                <a:rPr lang="zh-CN" altLang="en-US" sz="2000" b="1" dirty="0" smtClean="0">
                  <a:latin typeface="Times New Roman" panose="02020603050405020304" pitchFamily="18" charset="0"/>
                  <a:cs typeface="Times New Roman" panose="02020603050405020304" pitchFamily="18" charset="0"/>
                </a:rPr>
                <a:t>会话管理</a:t>
              </a:r>
              <a:r>
                <a:rPr lang="zh-CN" altLang="en-US" sz="1800" dirty="0" smtClean="0">
                  <a:solidFill>
                    <a:srgbClr val="0050A3"/>
                  </a:solidFill>
                  <a:latin typeface="Times New Roman" panose="02020603050405020304" pitchFamily="18" charset="0"/>
                  <a:cs typeface="Times New Roman" panose="02020603050405020304" pitchFamily="18" charset="0"/>
                </a:rPr>
                <a:t>。</a:t>
              </a:r>
              <a:endParaRPr lang="zh-CN" altLang="en-US" sz="1800" dirty="0">
                <a:solidFill>
                  <a:srgbClr val="0050A3"/>
                </a:solidFill>
                <a:latin typeface="Times New Roman" panose="02020603050405020304" pitchFamily="18" charset="0"/>
                <a:cs typeface="Times New Roman" panose="02020603050405020304" pitchFamily="18" charset="0"/>
              </a:endParaRPr>
            </a:p>
          </p:txBody>
        </p:sp>
        <p:cxnSp>
          <p:nvCxnSpPr>
            <p:cNvPr id="33" name="直接连接符 32">
              <a:extLst>
                <a:ext uri="{FF2B5EF4-FFF2-40B4-BE49-F238E27FC236}">
                  <a16:creationId xmlns:a16="http://schemas.microsoft.com/office/drawing/2014/main" xmlns="" id="{2DED10B2-7097-4737-B638-7FC2C75B8EC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xmlns="" id="{42E2649F-8641-42B5-89F2-F75D0A61638F}"/>
              </a:ext>
            </a:extLst>
          </p:cNvPr>
          <p:cNvGrpSpPr/>
          <p:nvPr/>
        </p:nvGrpSpPr>
        <p:grpSpPr>
          <a:xfrm>
            <a:off x="1412229" y="3459157"/>
            <a:ext cx="10078060" cy="2862322"/>
            <a:chOff x="4613880" y="1640927"/>
            <a:chExt cx="10078060" cy="2862322"/>
          </a:xfrm>
        </p:grpSpPr>
        <p:sp>
          <p:nvSpPr>
            <p:cNvPr id="35" name="六边形 34">
              <a:extLst>
                <a:ext uri="{FF2B5EF4-FFF2-40B4-BE49-F238E27FC236}">
                  <a16:creationId xmlns:a16="http://schemas.microsoft.com/office/drawing/2014/main" xmlns="" id="{3D3DDD6E-7208-457E-BDF0-0D09E3D2E528}"/>
                </a:ext>
              </a:extLst>
            </p:cNvPr>
            <p:cNvSpPr/>
            <p:nvPr/>
          </p:nvSpPr>
          <p:spPr>
            <a:xfrm>
              <a:off x="4613880" y="2400966"/>
              <a:ext cx="1547059" cy="1334083"/>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Cookie</a:t>
              </a:r>
              <a:r>
                <a:rPr lang="zh-CN" altLang="en-US" sz="2000" b="1" dirty="0" smtClean="0">
                  <a:solidFill>
                    <a:schemeClr val="bg1"/>
                  </a:solidFill>
                  <a:latin typeface="Times New Roman" panose="02020603050405020304" pitchFamily="18" charset="0"/>
                  <a:ea typeface="微软雅黑" pitchFamily="34" charset="-122"/>
                  <a:cs typeface="Times New Roman" panose="02020603050405020304" pitchFamily="18" charset="0"/>
                </a:rPr>
                <a:t>工作</a:t>
              </a:r>
              <a:endParaRPr lang="en-US" altLang="zh-CN" sz="2000" b="1" dirty="0" smtClean="0">
                <a:solidFill>
                  <a:schemeClr val="bg1"/>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2000" b="1" dirty="0" smtClean="0">
                  <a:solidFill>
                    <a:schemeClr val="bg1"/>
                  </a:solidFill>
                  <a:latin typeface="Times New Roman" panose="02020603050405020304" pitchFamily="18" charset="0"/>
                  <a:ea typeface="微软雅黑" pitchFamily="34" charset="-122"/>
                  <a:cs typeface="Times New Roman" panose="02020603050405020304" pitchFamily="18" charset="0"/>
                </a:rPr>
                <a:t>原理</a:t>
              </a: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36" name="文本框 7">
              <a:extLst>
                <a:ext uri="{FF2B5EF4-FFF2-40B4-BE49-F238E27FC236}">
                  <a16:creationId xmlns:a16="http://schemas.microsoft.com/office/drawing/2014/main" xmlns="" id="{2348CA4C-7F85-4B5B-AF8A-1CF51045118D}"/>
                </a:ext>
              </a:extLst>
            </p:cNvPr>
            <p:cNvSpPr txBox="1">
              <a:spLocks noChangeArrowheads="1"/>
            </p:cNvSpPr>
            <p:nvPr/>
          </p:nvSpPr>
          <p:spPr bwMode="auto">
            <a:xfrm>
              <a:off x="6984268" y="1640927"/>
              <a:ext cx="770767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lnSpc>
                  <a:spcPct val="150000"/>
                </a:lnSpc>
              </a:pPr>
              <a:r>
                <a:rPr lang="zh-CN" altLang="en-US" sz="2000" b="1" dirty="0" smtClean="0">
                  <a:solidFill>
                    <a:srgbClr val="FF0000"/>
                  </a:solidFill>
                  <a:latin typeface="Times New Roman" panose="02020603050405020304" pitchFamily="18" charset="0"/>
                  <a:cs typeface="Times New Roman" panose="02020603050405020304" pitchFamily="18" charset="0"/>
                </a:rPr>
                <a:t>生成</a:t>
              </a:r>
              <a:r>
                <a:rPr lang="en-US" altLang="zh-CN" sz="2000" b="1" dirty="0" smtClean="0">
                  <a:solidFill>
                    <a:srgbClr val="FF0000"/>
                  </a:solidFill>
                  <a:latin typeface="Times New Roman" panose="02020603050405020304" pitchFamily="18" charset="0"/>
                  <a:cs typeface="Times New Roman" panose="02020603050405020304" pitchFamily="18" charset="0"/>
                </a:rPr>
                <a:t>Cookie</a:t>
              </a:r>
              <a:r>
                <a:rPr lang="zh-CN" altLang="en-US" sz="2000" b="1" dirty="0" smtClean="0">
                  <a:solidFill>
                    <a:srgbClr val="FF0000"/>
                  </a:solidFill>
                  <a:latin typeface="Times New Roman" panose="02020603050405020304" pitchFamily="18" charset="0"/>
                  <a:cs typeface="Times New Roman" panose="02020603050405020304" pitchFamily="18" charset="0"/>
                </a:rPr>
                <a:t>：</a:t>
              </a:r>
              <a:r>
                <a:rPr lang="zh-CN"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当</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客户访问</a:t>
              </a:r>
              <a:r>
                <a:rPr lang="zh-CN"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某网站</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时</a:t>
              </a:r>
              <a:r>
                <a:rPr lang="zh-CN"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000" dirty="0" smtClean="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可以</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使用</a:t>
              </a:r>
              <a:r>
                <a:rPr lang="en-US" altLang="zh-CN" sz="2000" b="1" dirty="0" err="1">
                  <a:solidFill>
                    <a:schemeClr val="tx1">
                      <a:lumMod val="75000"/>
                      <a:lumOff val="25000"/>
                    </a:schemeClr>
                  </a:solidFill>
                  <a:latin typeface="Times New Roman" panose="02020603050405020304" pitchFamily="18" charset="0"/>
                  <a:cs typeface="Times New Roman" panose="02020603050405020304" pitchFamily="18" charset="0"/>
                </a:rPr>
                <a:t>setcookie</a:t>
              </a:r>
              <a:r>
                <a:rPr lang="zh-CN" alt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函数告诉浏览器生成</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一个</a:t>
              </a:r>
              <a:r>
                <a:rPr lang="en-US" altLang="zh-CN" sz="2000" b="1" dirty="0" smtClean="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，并把</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这个</a:t>
              </a:r>
              <a:r>
                <a:rPr lang="en-US" altLang="zh-CN" sz="2000" dirty="0" smtClean="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保存</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在</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c:\Documents and Settings\</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用户名</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\Cookies</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目录下</a:t>
              </a:r>
              <a:r>
                <a:rPr lang="zh-CN"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0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zh-CN" altLang="en-US" sz="2000" b="1" dirty="0" smtClean="0">
                  <a:solidFill>
                    <a:srgbClr val="FF0000"/>
                  </a:solidFill>
                  <a:latin typeface="Times New Roman" panose="02020603050405020304" pitchFamily="18" charset="0"/>
                  <a:cs typeface="Times New Roman" panose="02020603050405020304" pitchFamily="18" charset="0"/>
                </a:rPr>
                <a:t>使用</a:t>
              </a:r>
              <a:r>
                <a:rPr lang="en-US" altLang="zh-CN" sz="2000" b="1" dirty="0" smtClean="0">
                  <a:solidFill>
                    <a:srgbClr val="FF0000"/>
                  </a:solidFill>
                  <a:latin typeface="Times New Roman" panose="02020603050405020304" pitchFamily="18" charset="0"/>
                  <a:cs typeface="Times New Roman" panose="02020603050405020304" pitchFamily="18" charset="0"/>
                </a:rPr>
                <a:t>Cookie</a:t>
              </a:r>
              <a:r>
                <a:rPr lang="zh-CN" altLang="en-US" sz="2000" b="1" dirty="0" smtClean="0">
                  <a:solidFill>
                    <a:srgbClr val="FF0000"/>
                  </a:solidFill>
                  <a:latin typeface="Times New Roman" panose="02020603050405020304" pitchFamily="18" charset="0"/>
                  <a:cs typeface="Times New Roman" panose="02020603050405020304" pitchFamily="18" charset="0"/>
                </a:rPr>
                <a:t>：</a:t>
              </a:r>
              <a:r>
                <a:rPr lang="en-US" altLang="zh-CN" sz="2000" dirty="0" smtClean="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是</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标头的</a:t>
              </a:r>
              <a:r>
                <a:rPr lang="zh-CN"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一部分，</a:t>
              </a:r>
              <a:r>
                <a:rPr lang="zh-CN" alt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当</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客户再次访问该网站时，浏览器会自动把与该站点对应的</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发送到服务器</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，服务器则把从客户端传来的</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将自动地转化成一个</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变量。</a:t>
              </a:r>
            </a:p>
          </p:txBody>
        </p:sp>
        <p:cxnSp>
          <p:nvCxnSpPr>
            <p:cNvPr id="37" name="直接连接符 36">
              <a:extLst>
                <a:ext uri="{FF2B5EF4-FFF2-40B4-BE49-F238E27FC236}">
                  <a16:creationId xmlns:a16="http://schemas.microsoft.com/office/drawing/2014/main" xmlns="" id="{DBEA5EC2-2221-4214-AD9B-E9BBF6505BC2}"/>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xmlns="" id="{74263543-A4C4-4FAA-94A5-A233B8676915}"/>
              </a:ext>
            </a:extLst>
          </p:cNvPr>
          <p:cNvGrpSpPr/>
          <p:nvPr/>
        </p:nvGrpSpPr>
        <p:grpSpPr>
          <a:xfrm>
            <a:off x="5202512" y="591989"/>
            <a:ext cx="2453727" cy="504056"/>
            <a:chOff x="5202512" y="808013"/>
            <a:chExt cx="2453727" cy="504056"/>
          </a:xfrm>
        </p:grpSpPr>
        <p:cxnSp>
          <p:nvCxnSpPr>
            <p:cNvPr id="11" name="íślíḋè-Straight Connector 13">
              <a:extLst>
                <a:ext uri="{FF2B5EF4-FFF2-40B4-BE49-F238E27FC236}">
                  <a16:creationId xmlns:a16="http://schemas.microsoft.com/office/drawing/2014/main" xmlns="" id="{3A9774C5-6902-4909-8B4F-3E8FD172670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xmlns="" id="{8CBD611A-B7E1-4906-9F38-6887186D11B4}"/>
                </a:ext>
              </a:extLst>
            </p:cNvPr>
            <p:cNvSpPr/>
            <p:nvPr/>
          </p:nvSpPr>
          <p:spPr>
            <a:xfrm>
              <a:off x="5893010" y="808013"/>
              <a:ext cx="107273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23423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xmlns="" id="{524BD88E-80FE-4AEA-B9DE-D41EE2ABCF97}"/>
              </a:ext>
            </a:extLst>
          </p:cNvPr>
          <p:cNvSpPr/>
          <p:nvPr/>
        </p:nvSpPr>
        <p:spPr>
          <a:xfrm>
            <a:off x="1416618" y="2261526"/>
            <a:ext cx="9865096" cy="43789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7" name="组合 96">
            <a:extLst>
              <a:ext uri="{FF2B5EF4-FFF2-40B4-BE49-F238E27FC236}">
                <a16:creationId xmlns:a16="http://schemas.microsoft.com/office/drawing/2014/main" xmlns="" id="{5740E5AC-E533-4D26-A480-1002423DC218}"/>
              </a:ext>
            </a:extLst>
          </p:cNvPr>
          <p:cNvGrpSpPr/>
          <p:nvPr/>
        </p:nvGrpSpPr>
        <p:grpSpPr>
          <a:xfrm>
            <a:off x="5202511" y="594183"/>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388867" y="837929"/>
              <a:ext cx="2081019" cy="461665"/>
            </a:xfrm>
            <a:prstGeom prst="rect">
              <a:avLst/>
            </a:prstGeom>
          </p:spPr>
          <p:txBody>
            <a:bodyPr wrap="none">
              <a:spAutoFit/>
            </a:bodyPr>
            <a:lstStyle/>
            <a:p>
              <a:pPr algn="ctr"/>
              <a:r>
                <a:rPr lang="en-US" altLang="zh-CN" sz="24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4" name="组合 13">
            <a:extLst>
              <a:ext uri="{FF2B5EF4-FFF2-40B4-BE49-F238E27FC236}">
                <a16:creationId xmlns:a16="http://schemas.microsoft.com/office/drawing/2014/main" xmlns="" id="{4DF9DE70-A690-4427-8579-9820F6933324}"/>
              </a:ext>
            </a:extLst>
          </p:cNvPr>
          <p:cNvGrpSpPr/>
          <p:nvPr/>
        </p:nvGrpSpPr>
        <p:grpSpPr>
          <a:xfrm>
            <a:off x="1754061" y="1358313"/>
            <a:ext cx="9190209" cy="1292662"/>
            <a:chOff x="1773644" y="1528093"/>
            <a:chExt cx="9190209" cy="1292662"/>
          </a:xfrm>
        </p:grpSpPr>
        <p:sp>
          <p:nvSpPr>
            <p:cNvPr id="12" name="矩形: 圆角 11">
              <a:extLst>
                <a:ext uri="{FF2B5EF4-FFF2-40B4-BE49-F238E27FC236}">
                  <a16:creationId xmlns:a16="http://schemas.microsoft.com/office/drawing/2014/main" xmlns="" id="{0D78936F-FE77-41AD-8B82-8BE9A46EA97A}"/>
                </a:ext>
              </a:extLst>
            </p:cNvPr>
            <p:cNvSpPr/>
            <p:nvPr/>
          </p:nvSpPr>
          <p:spPr>
            <a:xfrm>
              <a:off x="1773644" y="1528093"/>
              <a:ext cx="9163793" cy="1080119"/>
            </a:xfrm>
            <a:prstGeom prst="round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xmlns="" id="{9EA1BBFE-3D0A-4277-8E0B-64C8A9B5DDF9}"/>
                </a:ext>
              </a:extLst>
            </p:cNvPr>
            <p:cNvSpPr txBox="1"/>
            <p:nvPr/>
          </p:nvSpPr>
          <p:spPr>
            <a:xfrm>
              <a:off x="1992111" y="1528093"/>
              <a:ext cx="8971742" cy="1292662"/>
            </a:xfrm>
            <a:prstGeom prst="rect">
              <a:avLst/>
            </a:prstGeom>
            <a:noFill/>
          </p:spPr>
          <p:txBody>
            <a:bodyPr wrap="square" rtlCol="0">
              <a:spAutoFit/>
            </a:bodyPr>
            <a:lstStyle/>
            <a:p>
              <a:pPr>
                <a:lnSpc>
                  <a:spcPct val="150000"/>
                </a:lnSpc>
              </a:pPr>
              <a:r>
                <a:rPr lang="zh-CN" altLang="en-US"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进行</a:t>
              </a:r>
              <a:r>
                <a:rPr lang="zh-CN" altLang="en-US"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赋值的函数为</a:t>
              </a:r>
              <a:r>
                <a:rPr lang="en-US" altLang="zh-CN" sz="2000" dirty="0" err="1"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zh-CN" altLang="en-US"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，赋值成功返回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true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，否则返回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false</a:t>
              </a:r>
              <a:r>
                <a:rPr lang="zh-CN" altLang="en-US"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函数原型如下：</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1802657" y="1672109"/>
            <a:ext cx="10099988" cy="4708981"/>
          </a:xfrm>
          <a:prstGeom prst="rect">
            <a:avLst/>
          </a:prstGeom>
        </p:spPr>
        <p:txBody>
          <a:bodyPr wrap="square">
            <a:spAutoFit/>
          </a:bodyPr>
          <a:lstStyle/>
          <a:p>
            <a:pPr algn="just">
              <a:lnSpc>
                <a:spcPct val="150000"/>
              </a:lnSpc>
            </a:pP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(name, value, expire, path, domain, secure)</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name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必需。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的名称。</a:t>
            </a: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value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必需。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expire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的有效期。</a:t>
            </a: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time()+3600*24*30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将设置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的过期时间为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30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天。 </a:t>
            </a: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secure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可选。规定是否通过安全的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连接来传输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domain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的域名。</a:t>
            </a: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path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的路径</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97762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8">
                                            <p:txEl>
                                              <p:pRg st="2" end="2"/>
                                            </p:txEl>
                                          </p:spTgt>
                                        </p:tgtEl>
                                        <p:attrNameLst>
                                          <p:attrName>style.visibility</p:attrName>
                                        </p:attrNameLst>
                                      </p:cBhvr>
                                      <p:to>
                                        <p:strVal val="visible"/>
                                      </p:to>
                                    </p:set>
                                    <p:anim calcmode="lin" valueType="num">
                                      <p:cBhvr additive="base">
                                        <p:cTn id="20" dur="500" fill="hold"/>
                                        <p:tgtEl>
                                          <p:spTgt spid="9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8">
                                            <p:txEl>
                                              <p:pRg st="3" end="3"/>
                                            </p:txEl>
                                          </p:spTgt>
                                        </p:tgtEl>
                                        <p:attrNameLst>
                                          <p:attrName>style.visibility</p:attrName>
                                        </p:attrNameLst>
                                      </p:cBhvr>
                                      <p:to>
                                        <p:strVal val="visible"/>
                                      </p:to>
                                    </p:set>
                                    <p:animEffect transition="in" filter="fade">
                                      <p:cBhvr>
                                        <p:cTn id="26" dur="500"/>
                                        <p:tgtEl>
                                          <p:spTgt spid="9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8">
                                            <p:txEl>
                                              <p:pRg st="4" end="4"/>
                                            </p:txEl>
                                          </p:spTgt>
                                        </p:tgtEl>
                                        <p:attrNameLst>
                                          <p:attrName>style.visibility</p:attrName>
                                        </p:attrNameLst>
                                      </p:cBhvr>
                                      <p:to>
                                        <p:strVal val="visible"/>
                                      </p:to>
                                    </p:set>
                                    <p:animEffect transition="in" filter="fade">
                                      <p:cBhvr>
                                        <p:cTn id="31" dur="500"/>
                                        <p:tgtEl>
                                          <p:spTgt spid="9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8">
                                            <p:txEl>
                                              <p:pRg st="5" end="5"/>
                                            </p:txEl>
                                          </p:spTgt>
                                        </p:tgtEl>
                                        <p:attrNameLst>
                                          <p:attrName>style.visibility</p:attrName>
                                        </p:attrNameLst>
                                      </p:cBhvr>
                                      <p:to>
                                        <p:strVal val="visible"/>
                                      </p:to>
                                    </p:set>
                                    <p:animEffect transition="in" filter="fade">
                                      <p:cBhvr>
                                        <p:cTn id="36" dur="1000"/>
                                        <p:tgtEl>
                                          <p:spTgt spid="98">
                                            <p:txEl>
                                              <p:pRg st="5" end="5"/>
                                            </p:txEl>
                                          </p:spTgt>
                                        </p:tgtEl>
                                      </p:cBhvr>
                                    </p:animEffect>
                                    <p:anim calcmode="lin" valueType="num">
                                      <p:cBhvr>
                                        <p:cTn id="37" dur="1000" fill="hold"/>
                                        <p:tgtEl>
                                          <p:spTgt spid="9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98">
                                            <p:txEl>
                                              <p:pRg st="6" end="6"/>
                                            </p:txEl>
                                          </p:spTgt>
                                        </p:tgtEl>
                                        <p:attrNameLst>
                                          <p:attrName>style.visibility</p:attrName>
                                        </p:attrNameLst>
                                      </p:cBhvr>
                                      <p:to>
                                        <p:strVal val="visible"/>
                                      </p:to>
                                    </p:set>
                                    <p:animEffect transition="in" filter="fade">
                                      <p:cBhvr>
                                        <p:cTn id="43" dur="1000"/>
                                        <p:tgtEl>
                                          <p:spTgt spid="98">
                                            <p:txEl>
                                              <p:pRg st="6" end="6"/>
                                            </p:txEl>
                                          </p:spTgt>
                                        </p:tgtEl>
                                      </p:cBhvr>
                                    </p:animEffect>
                                    <p:anim calcmode="lin" valueType="num">
                                      <p:cBhvr>
                                        <p:cTn id="44" dur="1000" fill="hold"/>
                                        <p:tgtEl>
                                          <p:spTgt spid="98">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9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98">
                                            <p:txEl>
                                              <p:pRg st="7" end="7"/>
                                            </p:txEl>
                                          </p:spTgt>
                                        </p:tgtEl>
                                        <p:attrNameLst>
                                          <p:attrName>style.visibility</p:attrName>
                                        </p:attrNameLst>
                                      </p:cBhvr>
                                      <p:to>
                                        <p:strVal val="visible"/>
                                      </p:to>
                                    </p:set>
                                    <p:animEffect transition="in" filter="fade">
                                      <p:cBhvr>
                                        <p:cTn id="50" dur="1000"/>
                                        <p:tgtEl>
                                          <p:spTgt spid="98">
                                            <p:txEl>
                                              <p:pRg st="7" end="7"/>
                                            </p:txEl>
                                          </p:spTgt>
                                        </p:tgtEl>
                                      </p:cBhvr>
                                    </p:animEffect>
                                    <p:anim calcmode="lin" valueType="num">
                                      <p:cBhvr>
                                        <p:cTn id="51" dur="1000" fill="hold"/>
                                        <p:tgtEl>
                                          <p:spTgt spid="98">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9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98">
                                            <p:txEl>
                                              <p:pRg st="8" end="8"/>
                                            </p:txEl>
                                          </p:spTgt>
                                        </p:tgtEl>
                                        <p:attrNameLst>
                                          <p:attrName>style.visibility</p:attrName>
                                        </p:attrNameLst>
                                      </p:cBhvr>
                                      <p:to>
                                        <p:strVal val="visible"/>
                                      </p:to>
                                    </p:set>
                                    <p:animEffect transition="in" filter="barn(inVertical)">
                                      <p:cBhvr>
                                        <p:cTn id="57" dur="500"/>
                                        <p:tgtEl>
                                          <p:spTgt spid="9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98">
                                            <p:txEl>
                                              <p:pRg st="9" end="9"/>
                                            </p:txEl>
                                          </p:spTgt>
                                        </p:tgtEl>
                                        <p:attrNameLst>
                                          <p:attrName>style.visibility</p:attrName>
                                        </p:attrNameLst>
                                      </p:cBhvr>
                                      <p:to>
                                        <p:strVal val="visible"/>
                                      </p:to>
                                    </p:set>
                                    <p:animEffect transition="in" filter="barn(inVertical)">
                                      <p:cBhvr>
                                        <p:cTn id="62" dur="500"/>
                                        <p:tgtEl>
                                          <p:spTgt spid="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xmlns="" id="{25D2D7F6-5BE3-40A5-91B7-85D301FD4FC8}"/>
              </a:ext>
            </a:extLst>
          </p:cNvPr>
          <p:cNvSpPr/>
          <p:nvPr/>
        </p:nvSpPr>
        <p:spPr>
          <a:xfrm>
            <a:off x="2108895" y="1759531"/>
            <a:ext cx="9361040" cy="4247317"/>
          </a:xfrm>
          <a:prstGeom prst="rect">
            <a:avLst/>
          </a:prstGeom>
          <a:solidFill>
            <a:schemeClr val="tx1">
              <a:lumMod val="75000"/>
              <a:lumOff val="25000"/>
            </a:schemeClr>
          </a:solidFill>
          <a:ln>
            <a:solidFill>
              <a:schemeClr val="accent2">
                <a:lumMod val="40000"/>
                <a:lumOff val="60000"/>
              </a:schemeClr>
            </a:solidFill>
          </a:ln>
        </p:spPr>
        <p:txBody>
          <a:bodyPr wrap="square">
            <a:spAutoFit/>
          </a:bodyPr>
          <a:lstStyle/>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if ($row=</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mysql_fetch_array</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a:t>
            </a:r>
            <a:r>
              <a:rPr lang="en-US" altLang="zh-CN" sz="20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读取</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数据内容  </a:t>
            </a:r>
          </a:p>
          <a:p>
            <a:pPr fontAlgn="auto">
              <a:lnSpc>
                <a:spcPct val="150000"/>
              </a:lnSpc>
              <a:spcBef>
                <a:spcPts val="0"/>
              </a:spcBef>
              <a:spcAft>
                <a:spcPts val="0"/>
              </a:spcAft>
              <a:defRPr/>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en-US" altLang="zh-CN"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创建一个索引为</a:t>
            </a:r>
            <a:r>
              <a:rPr lang="en-US" altLang="zh-CN" sz="2000" b="1"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uname</a:t>
            </a:r>
            <a:r>
              <a:rPr lang="zh-CN" altLang="en-US"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b="1" dirty="0" err="1"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&gt;OK&lt;</a:t>
            </a:r>
            <a:r>
              <a:rPr lang="en-US" altLang="zh-CN" sz="2000" b="1" dirty="0" err="1"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else {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&gt;false&lt;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xmlns="" id="{8F304E49-04A5-4D15-BDA3-13DA4FFA1FB1}"/>
              </a:ext>
            </a:extLst>
          </p:cNvPr>
          <p:cNvGrpSpPr/>
          <p:nvPr/>
        </p:nvGrpSpPr>
        <p:grpSpPr>
          <a:xfrm>
            <a:off x="4835605" y="837929"/>
            <a:ext cx="3187540" cy="474140"/>
            <a:chOff x="4835605" y="837929"/>
            <a:chExt cx="3187540" cy="474140"/>
          </a:xfrm>
        </p:grpSpPr>
        <p:cxnSp>
          <p:nvCxnSpPr>
            <p:cNvPr id="5" name="íślíḋè-Straight Connector 13">
              <a:extLst>
                <a:ext uri="{FF2B5EF4-FFF2-40B4-BE49-F238E27FC236}">
                  <a16:creationId xmlns:a16="http://schemas.microsoft.com/office/drawing/2014/main" xmlns="" id="{428A06C1-D543-4DF9-8EA5-7C47945EC72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685FE198-307C-4B4E-9A8B-8893C0CC2DAF}"/>
                </a:ext>
              </a:extLst>
            </p:cNvPr>
            <p:cNvSpPr/>
            <p:nvPr/>
          </p:nvSpPr>
          <p:spPr>
            <a:xfrm>
              <a:off x="4835605" y="837929"/>
              <a:ext cx="318754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如下实例设置</a:t>
              </a:r>
              <a:r>
                <a:rPr lang="en-US" altLang="zh-CN" sz="2400" dirty="0">
                  <a:solidFill>
                    <a:srgbClr val="0050A3"/>
                  </a:solidFill>
                  <a:latin typeface="微软雅黑" panose="020B0503020204020204" pitchFamily="34" charset="-122"/>
                  <a:ea typeface="微软雅黑" panose="020B0503020204020204" pitchFamily="34" charset="-122"/>
                </a:rPr>
                <a:t>COOKIE</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xmlns="" id="{A2C57A0D-0707-41A0-98AF-CC5988247A48}"/>
              </a:ext>
            </a:extLst>
          </p:cNvPr>
          <p:cNvSpPr txBox="1"/>
          <p:nvPr/>
        </p:nvSpPr>
        <p:spPr>
          <a:xfrm>
            <a:off x="4485159" y="6256811"/>
            <a:ext cx="4824536" cy="394996"/>
          </a:xfrm>
          <a:prstGeom prst="rect">
            <a:avLst/>
          </a:prstGeom>
          <a:noFill/>
        </p:spPr>
        <p:txBody>
          <a:bodyPr wrap="square" lIns="86376" tIns="43188" rIns="86376" bIns="43188" rtlCol="0">
            <a:spAutoFit/>
          </a:bodyPr>
          <a:lstStyle/>
          <a:p>
            <a:pPr algn="just"/>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中对应修改</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9492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xmlns="" id="{3A1D3DA1-51C1-4984-A4E2-0E78C88C2324}"/>
              </a:ext>
            </a:extLst>
          </p:cNvPr>
          <p:cNvSpPr/>
          <p:nvPr/>
        </p:nvSpPr>
        <p:spPr>
          <a:xfrm>
            <a:off x="1892871" y="1644920"/>
            <a:ext cx="9721080" cy="1200329"/>
          </a:xfrm>
          <a:prstGeom prst="rect">
            <a:avLst/>
          </a:prstGeom>
        </p:spPr>
        <p:txBody>
          <a:bodyPr wrap="square">
            <a:spAutoFit/>
          </a:bodyPr>
          <a:lstStyle/>
          <a:p>
            <a:pPr fontAlgn="auto">
              <a:lnSpc>
                <a:spcPct val="150000"/>
              </a:lnSpc>
              <a:spcBef>
                <a:spcPts val="0"/>
              </a:spcBef>
              <a:spcAft>
                <a:spcPts val="0"/>
              </a:spcAft>
              <a:defRPr/>
            </a:pPr>
            <a:r>
              <a:rPr lang="zh-CN" altLang="en-US" sz="2400" dirty="0">
                <a:latin typeface="Times New Roman" panose="02020603050405020304" pitchFamily="18" charset="0"/>
                <a:ea typeface="微软雅黑" pitchFamily="34" charset="-122"/>
                <a:cs typeface="Times New Roman" panose="02020603050405020304" pitchFamily="18" charset="0"/>
              </a:rPr>
              <a:t>可以通过 </a:t>
            </a:r>
            <a:r>
              <a:rPr lang="en-US" altLang="zh-CN" sz="2400" dirty="0">
                <a:latin typeface="Times New Roman" panose="02020603050405020304" pitchFamily="18" charset="0"/>
                <a:ea typeface="微软雅黑" pitchFamily="34" charset="-122"/>
                <a:cs typeface="Times New Roman" panose="02020603050405020304" pitchFamily="18" charset="0"/>
              </a:rPr>
              <a:t>$HTTP_COOKIE_VARS</a:t>
            </a:r>
            <a:r>
              <a:rPr lang="en-US" altLang="zh-CN" sz="2400" dirty="0" smtClean="0">
                <a:latin typeface="Times New Roman" panose="02020603050405020304" pitchFamily="18" charset="0"/>
                <a:ea typeface="微软雅黑" pitchFamily="34" charset="-122"/>
                <a:cs typeface="Times New Roman" panose="02020603050405020304" pitchFamily="18" charset="0"/>
              </a:rPr>
              <a:t>[“</a:t>
            </a:r>
            <a:r>
              <a:rPr lang="en-US" altLang="zh-CN" sz="2400" dirty="0" err="1" smtClean="0">
                <a:latin typeface="Times New Roman" panose="02020603050405020304" pitchFamily="18" charset="0"/>
                <a:ea typeface="微软雅黑" pitchFamily="34" charset="-122"/>
                <a:cs typeface="Times New Roman" panose="02020603050405020304" pitchFamily="18" charset="0"/>
              </a:rPr>
              <a:t>uname</a:t>
            </a:r>
            <a:r>
              <a:rPr lang="en-US" altLang="zh-CN" sz="2400" dirty="0" smtClean="0">
                <a:latin typeface="Times New Roman" panose="02020603050405020304" pitchFamily="18" charset="0"/>
                <a:ea typeface="微软雅黑" pitchFamily="34" charset="-122"/>
                <a:cs typeface="Times New Roman" panose="02020603050405020304" pitchFamily="18" charset="0"/>
              </a:rPr>
              <a:t>”] </a:t>
            </a:r>
            <a:r>
              <a:rPr lang="zh-CN" altLang="en-US" sz="2400" dirty="0">
                <a:latin typeface="Times New Roman" panose="02020603050405020304" pitchFamily="18" charset="0"/>
                <a:ea typeface="微软雅黑" pitchFamily="34" charset="-122"/>
                <a:cs typeface="Times New Roman" panose="02020603050405020304" pitchFamily="18" charset="0"/>
              </a:rPr>
              <a:t>或 </a:t>
            </a:r>
            <a:r>
              <a:rPr lang="en-US" altLang="zh-CN" sz="2400" dirty="0">
                <a:latin typeface="Times New Roman" panose="02020603050405020304" pitchFamily="18" charset="0"/>
                <a:ea typeface="微软雅黑" pitchFamily="34" charset="-122"/>
                <a:cs typeface="Times New Roman" panose="02020603050405020304" pitchFamily="18" charset="0"/>
              </a:rPr>
              <a:t>$_COOKIE</a:t>
            </a:r>
            <a:r>
              <a:rPr lang="en-US" altLang="zh-CN" sz="2400" dirty="0" smtClean="0">
                <a:latin typeface="Times New Roman" panose="02020603050405020304" pitchFamily="18" charset="0"/>
                <a:ea typeface="微软雅黑" pitchFamily="34" charset="-122"/>
                <a:cs typeface="Times New Roman" panose="02020603050405020304" pitchFamily="18" charset="0"/>
              </a:rPr>
              <a:t>[“ </a:t>
            </a:r>
            <a:r>
              <a:rPr lang="en-US" altLang="zh-CN" sz="2400" dirty="0" err="1">
                <a:latin typeface="Times New Roman" panose="02020603050405020304" pitchFamily="18" charset="0"/>
                <a:ea typeface="微软雅黑" pitchFamily="34" charset="-122"/>
                <a:cs typeface="Times New Roman" panose="02020603050405020304" pitchFamily="18" charset="0"/>
              </a:rPr>
              <a:t>uname</a:t>
            </a:r>
            <a:r>
              <a:rPr lang="en-US" altLang="zh-CN" sz="2400" dirty="0">
                <a:latin typeface="Times New Roman" panose="02020603050405020304" pitchFamily="18" charset="0"/>
                <a:ea typeface="微软雅黑" pitchFamily="34" charset="-122"/>
                <a:cs typeface="Times New Roman" panose="02020603050405020304" pitchFamily="18" charset="0"/>
              </a:rPr>
              <a:t> </a:t>
            </a:r>
            <a:r>
              <a:rPr lang="en-US" altLang="zh-CN" sz="2400" dirty="0" smtClean="0">
                <a:latin typeface="Times New Roman" panose="02020603050405020304" pitchFamily="18" charset="0"/>
                <a:ea typeface="微软雅黑" pitchFamily="34" charset="-122"/>
                <a:cs typeface="Times New Roman" panose="02020603050405020304" pitchFamily="18" charset="0"/>
              </a:rPr>
              <a:t>”] </a:t>
            </a:r>
            <a:r>
              <a:rPr lang="zh-CN" altLang="en-US" sz="2400" dirty="0">
                <a:latin typeface="Times New Roman" panose="02020603050405020304" pitchFamily="18" charset="0"/>
                <a:ea typeface="微软雅黑" pitchFamily="34" charset="-122"/>
                <a:cs typeface="Times New Roman" panose="02020603050405020304" pitchFamily="18" charset="0"/>
              </a:rPr>
              <a:t>来</a:t>
            </a:r>
            <a:r>
              <a:rPr lang="zh-CN" altLang="en-US" sz="2400" dirty="0" smtClean="0">
                <a:latin typeface="Times New Roman" panose="02020603050405020304" pitchFamily="18" charset="0"/>
                <a:ea typeface="微软雅黑" pitchFamily="34" charset="-122"/>
                <a:cs typeface="Times New Roman" panose="02020603050405020304" pitchFamily="18" charset="0"/>
              </a:rPr>
              <a:t>访问</a:t>
            </a:r>
            <a:r>
              <a:rPr lang="zh-CN" altLang="en-US" sz="2400" dirty="0">
                <a:solidFill>
                  <a:srgbClr val="0050A3"/>
                </a:solidFill>
                <a:latin typeface="Times New Roman" panose="02020603050405020304" pitchFamily="18" charset="0"/>
                <a:ea typeface="微软雅黑" pitchFamily="34" charset="-122"/>
                <a:cs typeface="Times New Roman" panose="02020603050405020304" pitchFamily="18" charset="0"/>
              </a:rPr>
              <a:t>索引为</a:t>
            </a:r>
            <a:r>
              <a:rPr lang="en-US" altLang="zh-CN" sz="2400" dirty="0" smtClean="0">
                <a:solidFill>
                  <a:srgbClr val="0050A3"/>
                </a:solidFill>
                <a:latin typeface="Times New Roman" panose="02020603050405020304" pitchFamily="18" charset="0"/>
                <a:ea typeface="微软雅黑" pitchFamily="34" charset="-122"/>
                <a:cs typeface="Times New Roman" panose="02020603050405020304" pitchFamily="18" charset="0"/>
              </a:rPr>
              <a:t>name</a:t>
            </a:r>
            <a:r>
              <a:rPr lang="zh-CN" altLang="en-US" sz="2400" dirty="0" smtClean="0">
                <a:solidFill>
                  <a:srgbClr val="0050A3"/>
                </a:solidFill>
                <a:latin typeface="Times New Roman" panose="02020603050405020304" pitchFamily="18" charset="0"/>
                <a:ea typeface="微软雅黑" pitchFamily="34" charset="-122"/>
                <a:cs typeface="Times New Roman" panose="02020603050405020304" pitchFamily="18" charset="0"/>
              </a:rPr>
              <a:t>的 </a:t>
            </a:r>
            <a:r>
              <a:rPr lang="en-US" altLang="zh-CN" sz="2400" dirty="0">
                <a:solidFill>
                  <a:srgbClr val="0050A3"/>
                </a:solidFill>
                <a:latin typeface="Times New Roman" panose="02020603050405020304" pitchFamily="18" charset="0"/>
                <a:ea typeface="微软雅黑" pitchFamily="34" charset="-122"/>
                <a:cs typeface="Times New Roman" panose="02020603050405020304" pitchFamily="18" charset="0"/>
              </a:rPr>
              <a:t>cookie </a:t>
            </a:r>
            <a:r>
              <a:rPr lang="zh-CN" altLang="en-US" sz="2400" dirty="0">
                <a:solidFill>
                  <a:srgbClr val="0050A3"/>
                </a:solidFill>
                <a:latin typeface="Times New Roman" panose="02020603050405020304" pitchFamily="18" charset="0"/>
                <a:ea typeface="微软雅黑" pitchFamily="34" charset="-122"/>
                <a:cs typeface="Times New Roman" panose="02020603050405020304" pitchFamily="18" charset="0"/>
              </a:rPr>
              <a:t>的值</a:t>
            </a:r>
            <a:r>
              <a:rPr lang="zh-CN" altLang="en-US" sz="2400" dirty="0">
                <a:latin typeface="Times New Roman" panose="02020603050405020304" pitchFamily="18" charset="0"/>
                <a:ea typeface="微软雅黑" pitchFamily="34" charset="-122"/>
                <a:cs typeface="Times New Roman" panose="02020603050405020304" pitchFamily="18" charset="0"/>
              </a:rPr>
              <a:t>。</a:t>
            </a:r>
            <a:endParaRPr lang="en-US" altLang="zh-CN" sz="2400" b="1" dirty="0">
              <a:latin typeface="Times New Roman" panose="02020603050405020304" pitchFamily="18" charset="0"/>
              <a:ea typeface="微软雅黑"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xmlns="" id="{25D2D7F6-5BE3-40A5-91B7-85D301FD4FC8}"/>
              </a:ext>
            </a:extLst>
          </p:cNvPr>
          <p:cNvSpPr/>
          <p:nvPr/>
        </p:nvSpPr>
        <p:spPr>
          <a:xfrm>
            <a:off x="2828975" y="3112633"/>
            <a:ext cx="6408712" cy="2807948"/>
          </a:xfrm>
          <a:prstGeom prst="rect">
            <a:avLst/>
          </a:prstGeom>
          <a:solidFill>
            <a:schemeClr val="tx1">
              <a:lumMod val="75000"/>
              <a:lumOff val="25000"/>
            </a:schemeClr>
          </a:solidFill>
          <a:ln>
            <a:solidFill>
              <a:schemeClr val="accent2">
                <a:lumMod val="40000"/>
                <a:lumOff val="60000"/>
              </a:schemeClr>
            </a:solidFill>
          </a:ln>
        </p:spPr>
        <p:txBody>
          <a:bodyPr wrap="square">
            <a:spAutoFit/>
          </a:bodyPr>
          <a:lstStyle/>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if ($_COOKIE["</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"]==null)</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"should cookie";</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else</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"ok";</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p:txBody>
      </p:sp>
      <p:grpSp>
        <p:nvGrpSpPr>
          <p:cNvPr id="4" name="组合 3">
            <a:extLst>
              <a:ext uri="{FF2B5EF4-FFF2-40B4-BE49-F238E27FC236}">
                <a16:creationId xmlns:a16="http://schemas.microsoft.com/office/drawing/2014/main" xmlns="" id="{A683FC83-A1F0-4CD5-89E3-15C6778DA25B}"/>
              </a:ext>
            </a:extLst>
          </p:cNvPr>
          <p:cNvGrpSpPr/>
          <p:nvPr/>
        </p:nvGrpSpPr>
        <p:grpSpPr>
          <a:xfrm>
            <a:off x="4969681" y="837929"/>
            <a:ext cx="2919390" cy="474140"/>
            <a:chOff x="4969681" y="837929"/>
            <a:chExt cx="2919390" cy="474140"/>
          </a:xfrm>
        </p:grpSpPr>
        <p:cxnSp>
          <p:nvCxnSpPr>
            <p:cNvPr id="5" name="íślíḋè-Straight Connector 13">
              <a:extLst>
                <a:ext uri="{FF2B5EF4-FFF2-40B4-BE49-F238E27FC236}">
                  <a16:creationId xmlns:a16="http://schemas.microsoft.com/office/drawing/2014/main" xmlns="" id="{653D666D-0A30-42A0-9A83-4FC773F2C69B}"/>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5D3DD9FD-7688-4DED-9AF2-9C631867AD15}"/>
                </a:ext>
              </a:extLst>
            </p:cNvPr>
            <p:cNvSpPr/>
            <p:nvPr/>
          </p:nvSpPr>
          <p:spPr>
            <a:xfrm>
              <a:off x="4969681" y="837929"/>
              <a:ext cx="2919390" cy="461665"/>
            </a:xfrm>
            <a:prstGeom prst="rect">
              <a:avLst/>
            </a:prstGeom>
          </p:spPr>
          <p:txBody>
            <a:bodyPr wrap="none">
              <a:spAutoFit/>
            </a:bodyPr>
            <a:lstStyle/>
            <a:p>
              <a:pPr algn="ct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如下示例获取</a:t>
              </a:r>
              <a:r>
                <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 name="文本框 6">
            <a:extLst>
              <a:ext uri="{FF2B5EF4-FFF2-40B4-BE49-F238E27FC236}">
                <a16:creationId xmlns:a16="http://schemas.microsoft.com/office/drawing/2014/main" xmlns="" id="{A2C57A0D-0707-41A0-98AF-CC5988247A48}"/>
              </a:ext>
            </a:extLst>
          </p:cNvPr>
          <p:cNvSpPr txBox="1"/>
          <p:nvPr/>
        </p:nvSpPr>
        <p:spPr>
          <a:xfrm>
            <a:off x="4485159" y="6256811"/>
            <a:ext cx="4824536" cy="394996"/>
          </a:xfrm>
          <a:prstGeom prst="rect">
            <a:avLst/>
          </a:prstGeom>
          <a:noFill/>
        </p:spPr>
        <p:txBody>
          <a:bodyPr wrap="square" lIns="86376" tIns="43188" rIns="86376" bIns="43188" rtlCol="0">
            <a:spAutoFit/>
          </a:bodyPr>
          <a:lstStyle/>
          <a:p>
            <a:pPr algn="just"/>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中对应修改</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2148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1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AC0F91AE-3150-4A4F-BE5C-5BD47F5BEB70}"/>
              </a:ext>
            </a:extLst>
          </p:cNvPr>
          <p:cNvSpPr/>
          <p:nvPr/>
        </p:nvSpPr>
        <p:spPr>
          <a:xfrm>
            <a:off x="1604839" y="1960141"/>
            <a:ext cx="10009112" cy="301098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由于示例所使用的是</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内存</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即没有设定</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expires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参数</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，也就是没有设置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的失效时间情况下，这个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在关闭浏览器后将失效，并且不会保存在</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本地。</a:t>
            </a: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验证</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浏览器后</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，重新打开浏览器直接</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useCookie.php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，则发现，提示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should 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24" name="组合 23">
            <a:extLst>
              <a:ext uri="{FF2B5EF4-FFF2-40B4-BE49-F238E27FC236}">
                <a16:creationId xmlns:a16="http://schemas.microsoft.com/office/drawing/2014/main" xmlns="" id="{B8E69C5A-46E5-4FA3-AC2C-8AB15F576652}"/>
              </a:ext>
            </a:extLst>
          </p:cNvPr>
          <p:cNvGrpSpPr/>
          <p:nvPr/>
        </p:nvGrpSpPr>
        <p:grpSpPr>
          <a:xfrm>
            <a:off x="5202512" y="837929"/>
            <a:ext cx="2453727" cy="474140"/>
            <a:chOff x="5202512" y="837929"/>
            <a:chExt cx="2453727" cy="474140"/>
          </a:xfrm>
        </p:grpSpPr>
        <p:cxnSp>
          <p:nvCxnSpPr>
            <p:cNvPr id="25" name="íślíḋè-Straight Connector 13">
              <a:extLst>
                <a:ext uri="{FF2B5EF4-FFF2-40B4-BE49-F238E27FC236}">
                  <a16:creationId xmlns:a16="http://schemas.microsoft.com/office/drawing/2014/main" xmlns="" id="{23B00959-A914-4C1F-8B61-74882C96CD1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1E4915BC-7B66-4ACF-A716-5614A53A8AD7}"/>
                </a:ext>
              </a:extLst>
            </p:cNvPr>
            <p:cNvSpPr/>
            <p:nvPr/>
          </p:nvSpPr>
          <p:spPr>
            <a:xfrm>
              <a:off x="5893010" y="837929"/>
              <a:ext cx="107273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7" name="图片 26">
            <a:extLst>
              <a:ext uri="{FF2B5EF4-FFF2-40B4-BE49-F238E27FC236}">
                <a16:creationId xmlns:a16="http://schemas.microsoft.com/office/drawing/2014/main" xmlns="" id="{532242D8-3B45-4143-A810-24E8CD086D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7727" y="4192389"/>
            <a:ext cx="2592158" cy="2511657"/>
          </a:xfrm>
          <a:prstGeom prst="rect">
            <a:avLst/>
          </a:prstGeom>
        </p:spPr>
      </p:pic>
      <p:sp>
        <p:nvSpPr>
          <p:cNvPr id="7" name="文本框 6">
            <a:extLst>
              <a:ext uri="{FF2B5EF4-FFF2-40B4-BE49-F238E27FC236}">
                <a16:creationId xmlns:a16="http://schemas.microsoft.com/office/drawing/2014/main" xmlns="" id="{A2C57A0D-0707-41A0-98AF-CC5988247A48}"/>
              </a:ext>
            </a:extLst>
          </p:cNvPr>
          <p:cNvSpPr txBox="1"/>
          <p:nvPr/>
        </p:nvSpPr>
        <p:spPr>
          <a:xfrm>
            <a:off x="4197127" y="5619194"/>
            <a:ext cx="4824536" cy="394996"/>
          </a:xfrm>
          <a:prstGeom prst="rect">
            <a:avLst/>
          </a:prstGeom>
          <a:noFill/>
        </p:spPr>
        <p:txBody>
          <a:bodyPr wrap="square" lIns="86376" tIns="43188" rIns="86376" bIns="43188" rtlCol="0">
            <a:spAutoFit/>
          </a:bodyPr>
          <a:lstStyle/>
          <a:p>
            <a:pPr algn="just"/>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进行验证</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6898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语言</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388815" y="2256245"/>
            <a:ext cx="10369152" cy="332717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即</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的值指定了失效时间，比如</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2400" kern="0" dirty="0" err="1">
                <a:solidFill>
                  <a:srgbClr val="0050A3"/>
                </a:solidFill>
                <a:latin typeface="Times New Roman" panose="02020603050405020304" pitchFamily="18" charset="0"/>
                <a:ea typeface="微软雅黑"/>
                <a:cs typeface="Times New Roman" panose="02020603050405020304" pitchFamily="18" charset="0"/>
              </a:rPr>
              <a:t>setcookie</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a:t>
            </a:r>
            <a:r>
              <a:rPr lang="en-US" altLang="zh-CN" sz="2400" kern="0" dirty="0" err="1">
                <a:solidFill>
                  <a:srgbClr val="0050A3"/>
                </a:solidFill>
                <a:latin typeface="Times New Roman" panose="02020603050405020304" pitchFamily="18" charset="0"/>
                <a:ea typeface="微软雅黑"/>
                <a:cs typeface="Times New Roman" panose="02020603050405020304" pitchFamily="18" charset="0"/>
              </a:rPr>
              <a:t>uname</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",$username, time()+3600*24*30)</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a:t>
            </a:r>
          </a:p>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那么这个</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 </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会保存在本地，关闭浏览器后再访问网站</a:t>
            </a:r>
            <a:r>
              <a:rPr lang="en-US" altLang="zh-CN" sz="24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useCookie.php</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，则发现，提示</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ok</a:t>
            </a:r>
            <a:r>
              <a:rPr lang="zh-CN" altLang="en-US" sz="2400" kern="0" dirty="0" smtClean="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endParaRPr lang="en-US" altLang="zh-CN" sz="2400" kern="0" dirty="0" smtClean="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smtClean="0">
                <a:solidFill>
                  <a:schemeClr val="tx1">
                    <a:lumMod val="75000"/>
                    <a:lumOff val="25000"/>
                  </a:schemeClr>
                </a:solidFill>
                <a:latin typeface="Times New Roman" panose="02020603050405020304" pitchFamily="18" charset="0"/>
                <a:ea typeface="微软雅黑"/>
                <a:cs typeface="Times New Roman" panose="02020603050405020304" pitchFamily="18" charset="0"/>
              </a:rPr>
              <a:t>可见：在</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有效时间内所有的请求都会带上这个本地保存</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 </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388814" y="1744117"/>
            <a:ext cx="5632165"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修改示例中的</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COOKIE</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类型为设置</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expires</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参数</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pic>
        <p:nvPicPr>
          <p:cNvPr id="9" name="图片 8">
            <a:extLst>
              <a:ext uri="{FF2B5EF4-FFF2-40B4-BE49-F238E27FC236}">
                <a16:creationId xmlns:a16="http://schemas.microsoft.com/office/drawing/2014/main" xmlns="" id="{07113933-5A0C-4E37-8E25-FC437F5049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421328" y="4360126"/>
            <a:ext cx="2673277" cy="2673277"/>
          </a:xfrm>
          <a:prstGeom prst="rect">
            <a:avLst/>
          </a:prstGeom>
        </p:spPr>
      </p:pic>
      <p:grpSp>
        <p:nvGrpSpPr>
          <p:cNvPr id="10" name="组合 9">
            <a:extLst>
              <a:ext uri="{FF2B5EF4-FFF2-40B4-BE49-F238E27FC236}">
                <a16:creationId xmlns:a16="http://schemas.microsoft.com/office/drawing/2014/main" xmlns="" id="{1CF7EBCB-3573-4E96-AAF3-0249C2572660}"/>
              </a:ext>
            </a:extLst>
          </p:cNvPr>
          <p:cNvGrpSpPr/>
          <p:nvPr/>
        </p:nvGrpSpPr>
        <p:grpSpPr>
          <a:xfrm>
            <a:off x="5123569" y="837929"/>
            <a:ext cx="2611613" cy="474140"/>
            <a:chOff x="5123569" y="837929"/>
            <a:chExt cx="2611613" cy="474140"/>
          </a:xfrm>
        </p:grpSpPr>
        <p:cxnSp>
          <p:nvCxnSpPr>
            <p:cNvPr id="11" name="íślíḋè-Straight Connector 13">
              <a:extLst>
                <a:ext uri="{FF2B5EF4-FFF2-40B4-BE49-F238E27FC236}">
                  <a16:creationId xmlns:a16="http://schemas.microsoft.com/office/drawing/2014/main" xmlns="" id="{8871F12C-E79A-489E-AD20-8E04EFF54FF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xmlns="" id="{6B80F4CA-3353-4FFA-B6D6-837947D6A8E5}"/>
                </a:ext>
              </a:extLst>
            </p:cNvPr>
            <p:cNvSpPr/>
            <p:nvPr/>
          </p:nvSpPr>
          <p:spPr>
            <a:xfrm>
              <a:off x="5123569" y="837929"/>
              <a:ext cx="2611613" cy="461665"/>
            </a:xfrm>
            <a:prstGeom prst="rect">
              <a:avLst/>
            </a:prstGeom>
          </p:spPr>
          <p:txBody>
            <a:bodyPr wrap="none">
              <a:spAutoFit/>
            </a:bodyPr>
            <a:lstStyle/>
            <a:p>
              <a:pPr algn="ct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a:t>
              </a:r>
              <a:r>
                <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有效期</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31190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6000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05525" y="1960141"/>
            <a:ext cx="10332290" cy="3312367"/>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580653"/>
              <a:ext cx="9505056" cy="1624396"/>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如果一个页面依赖于某个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值或者文件被</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泄露后，即使没有登录，也可能利用该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来访问该页面，这就是</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在客户端不安全引发的后果。</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4492" y="4012442"/>
            <a:ext cx="2520132" cy="2520132"/>
          </a:xfrm>
          <a:prstGeom prst="rect">
            <a:avLst/>
          </a:prstGeom>
        </p:spPr>
      </p:pic>
      <p:grpSp>
        <p:nvGrpSpPr>
          <p:cNvPr id="11" name="组合 10">
            <a:extLst>
              <a:ext uri="{FF2B5EF4-FFF2-40B4-BE49-F238E27FC236}">
                <a16:creationId xmlns:a16="http://schemas.microsoft.com/office/drawing/2014/main" xmlns="" id="{E78FEE14-0A46-491E-AD36-BA2E73922553}"/>
              </a:ext>
            </a:extLst>
          </p:cNvPr>
          <p:cNvGrpSpPr/>
          <p:nvPr/>
        </p:nvGrpSpPr>
        <p:grpSpPr>
          <a:xfrm>
            <a:off x="5202512" y="837929"/>
            <a:ext cx="2453727" cy="474140"/>
            <a:chOff x="5202512" y="837929"/>
            <a:chExt cx="2453727" cy="474140"/>
          </a:xfrm>
        </p:grpSpPr>
        <p:cxnSp>
          <p:nvCxnSpPr>
            <p:cNvPr id="12" name="íślíḋè-Straight Connector 13">
              <a:extLst>
                <a:ext uri="{FF2B5EF4-FFF2-40B4-BE49-F238E27FC236}">
                  <a16:creationId xmlns:a16="http://schemas.microsoft.com/office/drawing/2014/main" xmlns="" id="{80F86E1E-B656-4568-9672-93EF51AABBB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xmlns="" id="{2E9701E0-1118-470D-A88E-957F6E844933}"/>
                </a:ext>
              </a:extLst>
            </p:cNvPr>
            <p:cNvSpPr/>
            <p:nvPr/>
          </p:nvSpPr>
          <p:spPr>
            <a:xfrm>
              <a:off x="6029266" y="837929"/>
              <a:ext cx="80022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结论</a:t>
              </a:r>
            </a:p>
          </p:txBody>
        </p:sp>
      </p:grpSp>
    </p:spTree>
    <p:extLst>
      <p:ext uri="{BB962C8B-B14F-4D97-AF65-F5344CB8AC3E}">
        <p14:creationId xmlns:p14="http://schemas.microsoft.com/office/powerpoint/2010/main" val="296020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EF2FBB29-AE30-4B8E-81A6-BC752D0236BB}"/>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cookie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设置了</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expires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参数，说法错误的是</a:t>
            </a:r>
          </a:p>
        </p:txBody>
      </p:sp>
      <p:sp>
        <p:nvSpPr>
          <p:cNvPr id="5" name="文本框 4">
            <a:extLst>
              <a:ext uri="{FF2B5EF4-FFF2-40B4-BE49-F238E27FC236}">
                <a16:creationId xmlns:a16="http://schemas.microsoft.com/office/drawing/2014/main" xmlns="" id="{F9E62205-6FB0-4A31-9245-56C7D493484C}"/>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cookie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具有一定的生命周期</a:t>
            </a:r>
          </a:p>
        </p:txBody>
      </p:sp>
      <p:sp>
        <p:nvSpPr>
          <p:cNvPr id="6" name="文本框 5">
            <a:extLst>
              <a:ext uri="{FF2B5EF4-FFF2-40B4-BE49-F238E27FC236}">
                <a16:creationId xmlns:a16="http://schemas.microsoft.com/office/drawing/2014/main" xmlns="" id="{6F6F1550-4DD5-4C35-A562-6B1113B5FB94}"/>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cookie</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在失效前不会</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跟随浏览器关闭</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而销毁</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AF0AC442-54A3-4446-B39F-C6D7BAA3E775}"/>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cookie</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失效前会存储在客户端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F44CB342-434A-4EFE-845A-F79FFC4FF18B}"/>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cookie</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只能在创建该</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cookie</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的电脑</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里使用</a:t>
            </a:r>
          </a:p>
        </p:txBody>
      </p:sp>
      <p:sp>
        <p:nvSpPr>
          <p:cNvPr id="9" name="椭圆 8">
            <a:extLst>
              <a:ext uri="{FF2B5EF4-FFF2-40B4-BE49-F238E27FC236}">
                <a16:creationId xmlns:a16="http://schemas.microsoft.com/office/drawing/2014/main" xmlns="" id="{4383B0EC-FC12-4B22-BD10-52133E44AAAD}"/>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xmlns="" id="{46A0A091-5238-4A90-BA04-D1FAE373473D}"/>
              </a:ext>
            </a:extLst>
          </p:cNvPr>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15B9BB37-5FC7-4CE2-9BB4-B3364D205563}"/>
              </a:ext>
            </a:extLst>
          </p:cNvPr>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FFCB5270-BAF1-43B3-A457-04C1DCCC419F}"/>
              </a:ext>
            </a:extLst>
          </p:cNvPr>
          <p:cNvSpPr>
            <a:spLocks noChangeAspect="1"/>
          </p:cNvSpPr>
          <p:nvPr>
            <p:custDataLst>
              <p:tags r:id="rId10"/>
            </p:custDataLst>
          </p:nvPr>
        </p:nvSpPr>
        <p:spPr>
          <a:xfrm>
            <a:off x="1657588" y="5718314"/>
            <a:ext cx="542449" cy="542448"/>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xmlns="" id="{FF187FAF-09AB-49E2-B4C0-CD3F624A1A0D}"/>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xmlns="" id="{DA45672B-983B-428D-92FF-A020AE1122C1}"/>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xmlns="" id="{353A37D3-DCCE-49B8-8147-B87CA5EE9617}"/>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xmlns="" id="{3930FDE7-AB17-4F89-8734-17FDEAB01832}"/>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xmlns="" id="{8C8D531F-0477-4168-9467-EBEE9232256A}"/>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xmlns="" id="{F4D0D47F-0103-4C7A-851A-80C45EBE101A}"/>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xmlns="" id="{71C56738-AAEF-4BEE-AFF8-06FED157534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36078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918388" y="837929"/>
            <a:ext cx="3021982" cy="474140"/>
            <a:chOff x="4918388" y="837929"/>
            <a:chExt cx="3021982"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918388" y="837929"/>
              <a:ext cx="3021982" cy="461665"/>
            </a:xfrm>
            <a:prstGeom prst="rect">
              <a:avLst/>
            </a:prstGeom>
          </p:spPr>
          <p:txBody>
            <a:bodyPr wrap="none">
              <a:spAutoFit/>
            </a:bodyPr>
            <a:lstStyle/>
            <a:p>
              <a:pPr algn="ct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进一步</a:t>
              </a:r>
              <a:r>
                <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开发实战</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2988709" y="4295168"/>
            <a:ext cx="8531584" cy="2400657"/>
          </a:xfrm>
          <a:prstGeom prst="rect">
            <a:avLst/>
          </a:prstGeom>
        </p:spPr>
        <p:txBody>
          <a:bodyPr wrap="square">
            <a:spAutoFit/>
          </a:bodyPr>
          <a:lstStyle/>
          <a:p>
            <a:pPr algn="just">
              <a:lnSpc>
                <a:spcPct val="150000"/>
              </a:lnSpc>
            </a:pP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添加</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新闻</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：输入新闻标题、新闻内容，将数据添加到</a:t>
            </a:r>
            <a:r>
              <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news</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表中</a:t>
            </a:r>
            <a:endPar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查看新闻列表</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：显示新闻的标题</a:t>
            </a:r>
            <a:endPar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查看</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新闻</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：点某个新闻标题，查看该新闻的详细</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内容</a:t>
            </a:r>
            <a:endPar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页面跳转：</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登录成功后，跳转到添加新闻页面。</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9" name="组合 18">
            <a:extLst>
              <a:ext uri="{FF2B5EF4-FFF2-40B4-BE49-F238E27FC236}">
                <a16:creationId xmlns:a16="http://schemas.microsoft.com/office/drawing/2014/main" xmlns="" id="{88329C38-E752-4312-A8F9-EE319E413FEC}"/>
              </a:ext>
            </a:extLst>
          </p:cNvPr>
          <p:cNvGrpSpPr/>
          <p:nvPr/>
        </p:nvGrpSpPr>
        <p:grpSpPr>
          <a:xfrm>
            <a:off x="3261023" y="1744117"/>
            <a:ext cx="2023640" cy="1804638"/>
            <a:chOff x="3189015" y="1672109"/>
            <a:chExt cx="1776423" cy="1584176"/>
          </a:xfrm>
          <a:effectLst>
            <a:outerShdw blurRad="50800" dist="38100" dir="2700000" algn="tl" rotWithShape="0">
              <a:prstClr val="black">
                <a:alpha val="20000"/>
              </a:prstClr>
            </a:outerShdw>
          </a:effectLst>
        </p:grpSpPr>
        <p:sp>
          <p:nvSpPr>
            <p:cNvPr id="20" name="íṡľíḍè-Rectangle 17">
              <a:extLst>
                <a:ext uri="{FF2B5EF4-FFF2-40B4-BE49-F238E27FC236}">
                  <a16:creationId xmlns:a16="http://schemas.microsoft.com/office/drawing/2014/main" xmlns=""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xmlns="" id="{C2B15A79-337F-4D6D-929D-9DD67B264633}"/>
                </a:ext>
              </a:extLst>
            </p:cNvPr>
            <p:cNvSpPr txBox="1"/>
            <p:nvPr/>
          </p:nvSpPr>
          <p:spPr>
            <a:xfrm>
              <a:off x="3423947" y="2640151"/>
              <a:ext cx="1306560"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smtClean="0">
                  <a:solidFill>
                    <a:prstClr val="white"/>
                  </a:solidFill>
                  <a:latin typeface="微软雅黑"/>
                  <a:ea typeface="微软雅黑"/>
                </a:rPr>
                <a:t>news</a:t>
              </a:r>
              <a:endParaRPr lang="zh-CN" altLang="en-US" sz="2000" b="1" dirty="0">
                <a:solidFill>
                  <a:prstClr val="white"/>
                </a:solidFill>
                <a:latin typeface="微软雅黑"/>
                <a:ea typeface="微软雅黑"/>
              </a:endParaRPr>
            </a:p>
          </p:txBody>
        </p:sp>
        <p:grpSp>
          <p:nvGrpSpPr>
            <p:cNvPr id="22" name="Group 28">
              <a:extLst>
                <a:ext uri="{FF2B5EF4-FFF2-40B4-BE49-F238E27FC236}">
                  <a16:creationId xmlns:a16="http://schemas.microsoft.com/office/drawing/2014/main" xmlns="" id="{9C233BCA-64AE-403E-8D7C-5B1607E6F5CC}"/>
                </a:ext>
              </a:extLst>
            </p:cNvPr>
            <p:cNvGrpSpPr/>
            <p:nvPr/>
          </p:nvGrpSpPr>
          <p:grpSpPr>
            <a:xfrm>
              <a:off x="3820444" y="1953405"/>
              <a:ext cx="513562" cy="525502"/>
              <a:chOff x="2308225" y="2935287"/>
              <a:chExt cx="273050" cy="279400"/>
            </a:xfrm>
            <a:solidFill>
              <a:schemeClr val="bg1"/>
            </a:solidFill>
          </p:grpSpPr>
          <p:sp>
            <p:nvSpPr>
              <p:cNvPr id="23" name="Freeform: Shape 29">
                <a:extLst>
                  <a:ext uri="{FF2B5EF4-FFF2-40B4-BE49-F238E27FC236}">
                    <a16:creationId xmlns:a16="http://schemas.microsoft.com/office/drawing/2014/main" xmlns="" id="{4F47228E-C229-4163-9F77-1451432EE7BE}"/>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25" name="Freeform: Shape 30">
                <a:extLst>
                  <a:ext uri="{FF2B5EF4-FFF2-40B4-BE49-F238E27FC236}">
                    <a16:creationId xmlns:a16="http://schemas.microsoft.com/office/drawing/2014/main" xmlns="" id="{CA70E60C-8642-4097-A7C7-4CCA58B9F52A}"/>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26" name="组合 25">
            <a:extLst>
              <a:ext uri="{FF2B5EF4-FFF2-40B4-BE49-F238E27FC236}">
                <a16:creationId xmlns:a16="http://schemas.microsoft.com/office/drawing/2014/main" xmlns="" id="{B5D5EE87-157D-4877-8E5B-057CB87FBCA2}"/>
              </a:ext>
            </a:extLst>
          </p:cNvPr>
          <p:cNvGrpSpPr/>
          <p:nvPr/>
        </p:nvGrpSpPr>
        <p:grpSpPr>
          <a:xfrm>
            <a:off x="6789415" y="1760875"/>
            <a:ext cx="2023640" cy="1804638"/>
            <a:chOff x="3189015" y="1672109"/>
            <a:chExt cx="1776423" cy="1584176"/>
          </a:xfrm>
          <a:effectLst>
            <a:outerShdw blurRad="50800" dist="38100" dir="2700000" algn="tl" rotWithShape="0">
              <a:prstClr val="black">
                <a:alpha val="20000"/>
              </a:prstClr>
            </a:outerShdw>
          </a:effectLst>
        </p:grpSpPr>
        <p:sp>
          <p:nvSpPr>
            <p:cNvPr id="27" name="íṡľíḍè-Rectangle 17">
              <a:extLst>
                <a:ext uri="{FF2B5EF4-FFF2-40B4-BE49-F238E27FC236}">
                  <a16:creationId xmlns:a16="http://schemas.microsoft.com/office/drawing/2014/main" xmlns=""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8" name="文本框 27">
              <a:extLst>
                <a:ext uri="{FF2B5EF4-FFF2-40B4-BE49-F238E27FC236}">
                  <a16:creationId xmlns:a16="http://schemas.microsoft.com/office/drawing/2014/main" xmlns="" id="{CD33A36A-1B33-4C34-9689-4B288829BF96}"/>
                </a:ext>
              </a:extLst>
            </p:cNvPr>
            <p:cNvSpPr txBox="1"/>
            <p:nvPr/>
          </p:nvSpPr>
          <p:spPr>
            <a:xfrm>
              <a:off x="3597284" y="2640151"/>
              <a:ext cx="1235222"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err="1" smtClean="0">
                  <a:solidFill>
                    <a:prstClr val="white"/>
                  </a:solidFill>
                  <a:latin typeface="微软雅黑"/>
                  <a:ea typeface="微软雅黑"/>
                </a:rPr>
                <a:t>userinfo</a:t>
              </a:r>
              <a:endParaRPr lang="zh-CN" altLang="en-US" sz="2000" b="1" dirty="0">
                <a:solidFill>
                  <a:prstClr val="white"/>
                </a:solidFill>
                <a:latin typeface="微软雅黑"/>
                <a:ea typeface="微软雅黑"/>
              </a:endParaRPr>
            </a:p>
          </p:txBody>
        </p:sp>
        <p:grpSp>
          <p:nvGrpSpPr>
            <p:cNvPr id="29" name="Group 28">
              <a:extLst>
                <a:ext uri="{FF2B5EF4-FFF2-40B4-BE49-F238E27FC236}">
                  <a16:creationId xmlns:a16="http://schemas.microsoft.com/office/drawing/2014/main" xmlns="" id="{17BBEF1F-61D4-4F36-93A8-63F737808186}"/>
                </a:ext>
              </a:extLst>
            </p:cNvPr>
            <p:cNvGrpSpPr/>
            <p:nvPr/>
          </p:nvGrpSpPr>
          <p:grpSpPr>
            <a:xfrm>
              <a:off x="3820444" y="1953405"/>
              <a:ext cx="513562" cy="525502"/>
              <a:chOff x="2308225" y="2935287"/>
              <a:chExt cx="273050" cy="279400"/>
            </a:xfrm>
            <a:solidFill>
              <a:schemeClr val="bg1"/>
            </a:solidFill>
          </p:grpSpPr>
          <p:sp>
            <p:nvSpPr>
              <p:cNvPr id="30" name="Freeform: Shape 29">
                <a:extLst>
                  <a:ext uri="{FF2B5EF4-FFF2-40B4-BE49-F238E27FC236}">
                    <a16:creationId xmlns:a16="http://schemas.microsoft.com/office/drawing/2014/main" xmlns="" id="{A6F7DF60-6F78-4AB2-88F4-C192A78FFE3C}"/>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1" name="Freeform: Shape 30">
                <a:extLst>
                  <a:ext uri="{FF2B5EF4-FFF2-40B4-BE49-F238E27FC236}">
                    <a16:creationId xmlns:a16="http://schemas.microsoft.com/office/drawing/2014/main" xmlns="" id="{B6949690-8CCE-41D4-87F4-078C081B52B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Tree>
    <p:extLst>
      <p:ext uri="{BB962C8B-B14F-4D97-AF65-F5344CB8AC3E}">
        <p14:creationId xmlns:p14="http://schemas.microsoft.com/office/powerpoint/2010/main" val="370243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172791" y="2896245"/>
            <a:ext cx="1080120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知识点五：十大</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安全威胁</a:t>
            </a:r>
          </a:p>
        </p:txBody>
      </p:sp>
    </p:spTree>
    <p:extLst>
      <p:ext uri="{BB962C8B-B14F-4D97-AF65-F5344CB8AC3E}">
        <p14:creationId xmlns:p14="http://schemas.microsoft.com/office/powerpoint/2010/main" val="340337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459894" y="837929"/>
            <a:ext cx="3938963" cy="474140"/>
            <a:chOff x="4459894" y="837929"/>
            <a:chExt cx="3938963"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459894" y="1312069"/>
              <a:ext cx="393896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459894" y="837929"/>
              <a:ext cx="3938963"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应用十大安全威胁排名</a:t>
              </a: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1532831" y="1452828"/>
            <a:ext cx="10099988" cy="1884427"/>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（开放</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软件安全项目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 Web Application Security Project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）发布的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应用十大安全威胁排名，排在前十位的安全风险依次为：</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注入、跨站脚本、遭破坏的身份认证和会话管理</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、不安全的直接对象引用、</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伪造跨站请求</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、安全配置错误、不安全的加密存储、没有限制的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访问、传输层保护不足和未验证的重定向和转发。</a:t>
            </a:r>
          </a:p>
        </p:txBody>
      </p:sp>
      <p:sp>
        <p:nvSpPr>
          <p:cNvPr id="26" name="矩形: 圆角 25">
            <a:extLst>
              <a:ext uri="{FF2B5EF4-FFF2-40B4-BE49-F238E27FC236}">
                <a16:creationId xmlns:a16="http://schemas.microsoft.com/office/drawing/2014/main" xmlns="" id="{E546DF65-9E78-4A95-9651-F237CBFCC2F4}"/>
              </a:ext>
            </a:extLst>
          </p:cNvPr>
          <p:cNvSpPr/>
          <p:nvPr/>
        </p:nvSpPr>
        <p:spPr>
          <a:xfrm>
            <a:off x="1470504" y="5686171"/>
            <a:ext cx="10224641" cy="66557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注入、跨站脚本和跨站请求伪造将在第十一章</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介绍</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7" name="组合 26">
            <a:extLst>
              <a:ext uri="{FF2B5EF4-FFF2-40B4-BE49-F238E27FC236}">
                <a16:creationId xmlns:a16="http://schemas.microsoft.com/office/drawing/2014/main" xmlns="" id="{9B57501C-84E8-486A-9654-290CB327F691}"/>
              </a:ext>
            </a:extLst>
          </p:cNvPr>
          <p:cNvGrpSpPr/>
          <p:nvPr/>
        </p:nvGrpSpPr>
        <p:grpSpPr>
          <a:xfrm>
            <a:off x="3099924" y="3729150"/>
            <a:ext cx="1622946" cy="1622946"/>
            <a:chOff x="2716147" y="2106202"/>
            <a:chExt cx="1622946" cy="1622946"/>
          </a:xfrm>
        </p:grpSpPr>
        <p:sp>
          <p:nvSpPr>
            <p:cNvPr id="28" name="is1ide-Oval 8">
              <a:extLst>
                <a:ext uri="{FF2B5EF4-FFF2-40B4-BE49-F238E27FC236}">
                  <a16:creationId xmlns:a16="http://schemas.microsoft.com/office/drawing/2014/main" xmlns="" id="{8D3CC6B9-C44B-4E3D-98BC-533A8D799123}"/>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9" name="组合 28">
              <a:extLst>
                <a:ext uri="{FF2B5EF4-FFF2-40B4-BE49-F238E27FC236}">
                  <a16:creationId xmlns:a16="http://schemas.microsoft.com/office/drawing/2014/main" xmlns="" id="{27630CE6-70FA-4427-93A5-BA852CC96EC1}"/>
                </a:ext>
              </a:extLst>
            </p:cNvPr>
            <p:cNvGrpSpPr/>
            <p:nvPr/>
          </p:nvGrpSpPr>
          <p:grpSpPr>
            <a:xfrm>
              <a:off x="2828972" y="2219027"/>
              <a:ext cx="1397296" cy="1397296"/>
              <a:chOff x="2696934" y="2774952"/>
              <a:chExt cx="1035027" cy="1035027"/>
            </a:xfrm>
          </p:grpSpPr>
          <p:sp>
            <p:nvSpPr>
              <p:cNvPr id="30" name="is1ide-Oval 8">
                <a:extLst>
                  <a:ext uri="{FF2B5EF4-FFF2-40B4-BE49-F238E27FC236}">
                    <a16:creationId xmlns:a16="http://schemas.microsoft.com/office/drawing/2014/main" xmlns="" id="{D1C2F2E2-6E2E-4BE9-9281-1C9DF96D5297}"/>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1" name="矩形 30">
                <a:extLst>
                  <a:ext uri="{FF2B5EF4-FFF2-40B4-BE49-F238E27FC236}">
                    <a16:creationId xmlns:a16="http://schemas.microsoft.com/office/drawing/2014/main" xmlns="" id="{35FF737C-D2DC-434E-B1E2-702024CDBA02}"/>
                  </a:ext>
                </a:extLst>
              </p:cNvPr>
              <p:cNvSpPr/>
              <p:nvPr/>
            </p:nvSpPr>
            <p:spPr>
              <a:xfrm>
                <a:off x="2908540" y="3144278"/>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注入</a:t>
                </a:r>
              </a:p>
            </p:txBody>
          </p:sp>
        </p:grpSp>
      </p:grpSp>
      <p:grpSp>
        <p:nvGrpSpPr>
          <p:cNvPr id="32" name="组合 31">
            <a:extLst>
              <a:ext uri="{FF2B5EF4-FFF2-40B4-BE49-F238E27FC236}">
                <a16:creationId xmlns:a16="http://schemas.microsoft.com/office/drawing/2014/main" xmlns="" id="{0AC7B6FB-43B6-4BC0-9D4A-E22072DCCD51}"/>
              </a:ext>
            </a:extLst>
          </p:cNvPr>
          <p:cNvGrpSpPr/>
          <p:nvPr/>
        </p:nvGrpSpPr>
        <p:grpSpPr>
          <a:xfrm>
            <a:off x="5448725" y="3729150"/>
            <a:ext cx="1622946" cy="1622946"/>
            <a:chOff x="2716147" y="2106202"/>
            <a:chExt cx="1622946" cy="1622946"/>
          </a:xfrm>
        </p:grpSpPr>
        <p:sp>
          <p:nvSpPr>
            <p:cNvPr id="33" name="is1ide-Oval 8">
              <a:extLst>
                <a:ext uri="{FF2B5EF4-FFF2-40B4-BE49-F238E27FC236}">
                  <a16:creationId xmlns:a16="http://schemas.microsoft.com/office/drawing/2014/main" xmlns="" id="{1A1169A6-F6D4-4108-A171-AF93EA59AF0F}"/>
                </a:ext>
              </a:extLst>
            </p:cNvPr>
            <p:cNvSpPr/>
            <p:nvPr/>
          </p:nvSpPr>
          <p:spPr>
            <a:xfrm>
              <a:off x="2716147" y="2106202"/>
              <a:ext cx="1622946" cy="1622946"/>
            </a:xfrm>
            <a:prstGeom prst="ellipse">
              <a:avLst/>
            </a:prstGeom>
            <a:noFill/>
            <a:ln w="12700" cap="flat">
              <a:solidFill>
                <a:srgbClr val="1092F1"/>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4" name="组合 33">
              <a:extLst>
                <a:ext uri="{FF2B5EF4-FFF2-40B4-BE49-F238E27FC236}">
                  <a16:creationId xmlns:a16="http://schemas.microsoft.com/office/drawing/2014/main" xmlns="" id="{9208D1CF-55B5-43C6-BEBE-1FCB2D3BCF9F}"/>
                </a:ext>
              </a:extLst>
            </p:cNvPr>
            <p:cNvGrpSpPr/>
            <p:nvPr/>
          </p:nvGrpSpPr>
          <p:grpSpPr>
            <a:xfrm>
              <a:off x="2828972" y="2219027"/>
              <a:ext cx="1397296" cy="1397296"/>
              <a:chOff x="2696934" y="2774952"/>
              <a:chExt cx="1035027" cy="1035027"/>
            </a:xfrm>
          </p:grpSpPr>
          <p:sp>
            <p:nvSpPr>
              <p:cNvPr id="35" name="is1ide-Oval 8">
                <a:extLst>
                  <a:ext uri="{FF2B5EF4-FFF2-40B4-BE49-F238E27FC236}">
                    <a16:creationId xmlns:a16="http://schemas.microsoft.com/office/drawing/2014/main" xmlns="" id="{8E20E065-4970-4378-9686-F7865E6B92CB}"/>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6" name="矩形 35">
                <a:extLst>
                  <a:ext uri="{FF2B5EF4-FFF2-40B4-BE49-F238E27FC236}">
                    <a16:creationId xmlns:a16="http://schemas.microsoft.com/office/drawing/2014/main" xmlns="" id="{AB2EFDE6-6528-44AB-A57E-F0230F69C279}"/>
                  </a:ext>
                </a:extLst>
              </p:cNvPr>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跨站脚本</a:t>
                </a:r>
              </a:p>
            </p:txBody>
          </p:sp>
        </p:grpSp>
      </p:grpSp>
      <p:grpSp>
        <p:nvGrpSpPr>
          <p:cNvPr id="37" name="组合 36">
            <a:extLst>
              <a:ext uri="{FF2B5EF4-FFF2-40B4-BE49-F238E27FC236}">
                <a16:creationId xmlns:a16="http://schemas.microsoft.com/office/drawing/2014/main" xmlns="" id="{9CD5A3E3-673A-49D6-BF1D-7BB7F23D2DF0}"/>
              </a:ext>
            </a:extLst>
          </p:cNvPr>
          <p:cNvGrpSpPr/>
          <p:nvPr/>
        </p:nvGrpSpPr>
        <p:grpSpPr>
          <a:xfrm>
            <a:off x="7797526" y="3718520"/>
            <a:ext cx="1622946" cy="1622946"/>
            <a:chOff x="2716147" y="2106202"/>
            <a:chExt cx="1622946" cy="1622946"/>
          </a:xfrm>
        </p:grpSpPr>
        <p:sp>
          <p:nvSpPr>
            <p:cNvPr id="38" name="is1ide-Oval 8">
              <a:extLst>
                <a:ext uri="{FF2B5EF4-FFF2-40B4-BE49-F238E27FC236}">
                  <a16:creationId xmlns:a16="http://schemas.microsoft.com/office/drawing/2014/main" xmlns="" id="{FE80FEF3-68AE-4BEA-B2EB-C26D99639C13}"/>
                </a:ext>
              </a:extLst>
            </p:cNvPr>
            <p:cNvSpPr/>
            <p:nvPr/>
          </p:nvSpPr>
          <p:spPr>
            <a:xfrm>
              <a:off x="2716147" y="2106202"/>
              <a:ext cx="1622946" cy="1622946"/>
            </a:xfrm>
            <a:prstGeom prst="ellipse">
              <a:avLst/>
            </a:prstGeom>
            <a:noFill/>
            <a:ln w="12700" cap="flat">
              <a:solidFill>
                <a:srgbClr val="FFC000"/>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9" name="组合 38">
              <a:extLst>
                <a:ext uri="{FF2B5EF4-FFF2-40B4-BE49-F238E27FC236}">
                  <a16:creationId xmlns:a16="http://schemas.microsoft.com/office/drawing/2014/main" xmlns="" id="{71CEA7F1-7A90-410E-BB46-C07457B5C9E8}"/>
                </a:ext>
              </a:extLst>
            </p:cNvPr>
            <p:cNvGrpSpPr/>
            <p:nvPr/>
          </p:nvGrpSpPr>
          <p:grpSpPr>
            <a:xfrm>
              <a:off x="2828972" y="2219027"/>
              <a:ext cx="1397296" cy="1397296"/>
              <a:chOff x="2696934" y="2774952"/>
              <a:chExt cx="1035027" cy="1035027"/>
            </a:xfrm>
          </p:grpSpPr>
          <p:sp>
            <p:nvSpPr>
              <p:cNvPr id="40" name="is1ide-Oval 8">
                <a:extLst>
                  <a:ext uri="{FF2B5EF4-FFF2-40B4-BE49-F238E27FC236}">
                    <a16:creationId xmlns:a16="http://schemas.microsoft.com/office/drawing/2014/main" xmlns="" id="{67F295C8-18FA-4769-B0F4-D3FCF8FD7A5A}"/>
                  </a:ext>
                </a:extLst>
              </p:cNvPr>
              <p:cNvSpPr/>
              <p:nvPr/>
            </p:nvSpPr>
            <p:spPr>
              <a:xfrm>
                <a:off x="2696934" y="2774952"/>
                <a:ext cx="1035027" cy="1035027"/>
              </a:xfrm>
              <a:prstGeom prst="ellipse">
                <a:avLst/>
              </a:prstGeom>
              <a:solidFill>
                <a:srgbClr val="FFC000"/>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41" name="矩形 40">
                <a:extLst>
                  <a:ext uri="{FF2B5EF4-FFF2-40B4-BE49-F238E27FC236}">
                    <a16:creationId xmlns:a16="http://schemas.microsoft.com/office/drawing/2014/main" xmlns="" id="{96E9A50F-C121-4700-9B78-A026169DFBB9}"/>
                  </a:ext>
                </a:extLst>
              </p:cNvPr>
              <p:cNvSpPr/>
              <p:nvPr/>
            </p:nvSpPr>
            <p:spPr>
              <a:xfrm>
                <a:off x="2845705" y="3051103"/>
                <a:ext cx="737485"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跨站请求伪造</a:t>
                </a:r>
              </a:p>
            </p:txBody>
          </p:sp>
        </p:grpSp>
      </p:grpSp>
    </p:spTree>
    <p:extLst>
      <p:ext uri="{BB962C8B-B14F-4D97-AF65-F5344CB8AC3E}">
        <p14:creationId xmlns:p14="http://schemas.microsoft.com/office/powerpoint/2010/main" val="37973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500"/>
                            </p:stCondLst>
                            <p:childTnLst>
                              <p:par>
                                <p:cTn id="13" presetID="49" presetClass="entr" presetSubtype="0" decel="10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anim calcmode="lin" valueType="num">
                                      <p:cBhvr>
                                        <p:cTn id="17" dur="500" fill="hold"/>
                                        <p:tgtEl>
                                          <p:spTgt spid="27"/>
                                        </p:tgtEl>
                                        <p:attrNameLst>
                                          <p:attrName>style.rotation</p:attrName>
                                        </p:attrNameLst>
                                      </p:cBhvr>
                                      <p:tavLst>
                                        <p:tav tm="0">
                                          <p:val>
                                            <p:fltVal val="360"/>
                                          </p:val>
                                        </p:tav>
                                        <p:tav tm="100000">
                                          <p:val>
                                            <p:fltVal val="0"/>
                                          </p:val>
                                        </p:tav>
                                      </p:tavLst>
                                    </p:anim>
                                    <p:animEffect transition="in" filter="fade">
                                      <p:cBhvr>
                                        <p:cTn id="18" dur="500"/>
                                        <p:tgtEl>
                                          <p:spTgt spid="27"/>
                                        </p:tgtEl>
                                      </p:cBhvr>
                                    </p:animEffect>
                                  </p:childTnLst>
                                </p:cTn>
                              </p:par>
                            </p:childTnLst>
                          </p:cTn>
                        </p:par>
                        <p:par>
                          <p:cTn id="19" fill="hold">
                            <p:stCondLst>
                              <p:cond delay="2000"/>
                            </p:stCondLst>
                            <p:childTnLst>
                              <p:par>
                                <p:cTn id="20" presetID="49" presetClass="entr" presetSubtype="0" decel="10000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 calcmode="lin" valueType="num">
                                      <p:cBhvr>
                                        <p:cTn id="24" dur="500" fill="hold"/>
                                        <p:tgtEl>
                                          <p:spTgt spid="32"/>
                                        </p:tgtEl>
                                        <p:attrNameLst>
                                          <p:attrName>style.rotation</p:attrName>
                                        </p:attrNameLst>
                                      </p:cBhvr>
                                      <p:tavLst>
                                        <p:tav tm="0">
                                          <p:val>
                                            <p:fltVal val="360"/>
                                          </p:val>
                                        </p:tav>
                                        <p:tav tm="100000">
                                          <p:val>
                                            <p:fltVal val="0"/>
                                          </p:val>
                                        </p:tav>
                                      </p:tavLst>
                                    </p:anim>
                                    <p:animEffect transition="in" filter="fade">
                                      <p:cBhvr>
                                        <p:cTn id="25" dur="500"/>
                                        <p:tgtEl>
                                          <p:spTgt spid="32"/>
                                        </p:tgtEl>
                                      </p:cBhvr>
                                    </p:animEffect>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 calcmode="lin" valueType="num">
                                      <p:cBhvr>
                                        <p:cTn id="31" dur="500" fill="hold"/>
                                        <p:tgtEl>
                                          <p:spTgt spid="37"/>
                                        </p:tgtEl>
                                        <p:attrNameLst>
                                          <p:attrName>style.rotation</p:attrName>
                                        </p:attrNameLst>
                                      </p:cBhvr>
                                      <p:tavLst>
                                        <p:tav tm="0">
                                          <p:val>
                                            <p:fltVal val="360"/>
                                          </p:val>
                                        </p:tav>
                                        <p:tav tm="100000">
                                          <p:val>
                                            <p:fltVal val="0"/>
                                          </p:val>
                                        </p:tav>
                                      </p:tavLst>
                                    </p:anim>
                                    <p:animEffect transition="in" filter="fade">
                                      <p:cBhvr>
                                        <p:cTn id="32" dur="500"/>
                                        <p:tgtEl>
                                          <p:spTgt spid="3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668735" y="587184"/>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 遭破坏的身份认证和会话管理</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
        <p:nvSpPr>
          <p:cNvPr id="5" name="矩形: 对角圆角 4">
            <a:extLst>
              <a:ext uri="{FF2B5EF4-FFF2-40B4-BE49-F238E27FC236}">
                <a16:creationId xmlns:a16="http://schemas.microsoft.com/office/drawing/2014/main" xmlns="" id="{0DDD716C-D5A8-46D8-B184-BB1499990829}"/>
              </a:ext>
            </a:extLst>
          </p:cNvPr>
          <p:cNvSpPr/>
          <p:nvPr/>
        </p:nvSpPr>
        <p:spPr>
          <a:xfrm>
            <a:off x="1242827" y="1352877"/>
            <a:ext cx="208823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）基本概念</a:t>
            </a:r>
          </a:p>
        </p:txBody>
      </p:sp>
      <p:sp>
        <p:nvSpPr>
          <p:cNvPr id="25" name="矩形: 圆角 24">
            <a:extLst>
              <a:ext uri="{FF2B5EF4-FFF2-40B4-BE49-F238E27FC236}">
                <a16:creationId xmlns:a16="http://schemas.microsoft.com/office/drawing/2014/main" xmlns="" id="{924E254B-336F-48A0-A199-B06B27E5AC98}"/>
              </a:ext>
            </a:extLst>
          </p:cNvPr>
          <p:cNvSpPr/>
          <p:nvPr/>
        </p:nvSpPr>
        <p:spPr>
          <a:xfrm>
            <a:off x="1100783" y="2036954"/>
            <a:ext cx="10979298" cy="43204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遭破坏的认证和会话管理”是指</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攻击者窃听了</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用户访问</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时的用户名和密码，或者是用户的会话</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，从而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得到</a:t>
            </a:r>
            <a:r>
              <a:rPr lang="en-US" altLang="zh-CN" sz="2400" b="1"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或用户身份信息</a:t>
            </a:r>
            <a:r>
              <a:rPr lang="zh-CN" altLang="en-US" sz="2400" b="1" dirty="0" smtClean="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进而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冒充用户进行</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访问的过程</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本身是无状态的，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的每次访问请求都要带有个人凭证，</a:t>
            </a:r>
            <a:r>
              <a:rPr lang="en-US" altLang="zh-CN" sz="24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是用户访问请求的凭证。</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本身很容易在网络上被嗅探到，所以攻击者往往通过监听</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来实现进一步的攻击，这就是这种安全风险居高不下的重要原因，但这种形式的攻击主要针对身份认证和会话。</a:t>
            </a:r>
          </a:p>
        </p:txBody>
      </p:sp>
    </p:spTree>
    <p:extLst>
      <p:ext uri="{BB962C8B-B14F-4D97-AF65-F5344CB8AC3E}">
        <p14:creationId xmlns:p14="http://schemas.microsoft.com/office/powerpoint/2010/main" val="88843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xmlns="" id="{0DDD716C-D5A8-46D8-B184-BB1499990829}"/>
              </a:ext>
            </a:extLst>
          </p:cNvPr>
          <p:cNvSpPr/>
          <p:nvPr/>
        </p:nvSpPr>
        <p:spPr>
          <a:xfrm>
            <a:off x="1244799" y="520700"/>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）密码的安全性</a:t>
            </a:r>
          </a:p>
        </p:txBody>
      </p:sp>
      <p:sp>
        <p:nvSpPr>
          <p:cNvPr id="4" name="矩形: 圆角 3">
            <a:extLst>
              <a:ext uri="{FF2B5EF4-FFF2-40B4-BE49-F238E27FC236}">
                <a16:creationId xmlns:a16="http://schemas.microsoft.com/office/drawing/2014/main" xmlns="" id="{14B2FE64-D821-4066-87FE-7BEFEE54EFE5}"/>
              </a:ext>
            </a:extLst>
          </p:cNvPr>
          <p:cNvSpPr/>
          <p:nvPr/>
        </p:nvSpPr>
        <p:spPr>
          <a:xfrm>
            <a:off x="1228591" y="1480029"/>
            <a:ext cx="10297144" cy="141621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密码（</a:t>
            </a:r>
            <a:r>
              <a:rPr lang="zh-CN" altLang="en-US" sz="2000" b="1" dirty="0" smtClean="0">
                <a:solidFill>
                  <a:srgbClr val="FF0000"/>
                </a:solidFill>
                <a:latin typeface="微软雅黑" panose="020B0503020204020204" pitchFamily="34" charset="-122"/>
                <a:ea typeface="微软雅黑" panose="020B0503020204020204" pitchFamily="34" charset="-122"/>
              </a:rPr>
              <a:t>口令</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）是</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最常见的一种认证手段，持有正确密码的人被认为是可信的。使用密码进行认证的优点是成本低，认证过程实现</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缺点</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是密码认证是一种比较弱的安全手段，因而存在被猜解的可能。 </a:t>
            </a:r>
          </a:p>
        </p:txBody>
      </p:sp>
      <p:sp>
        <p:nvSpPr>
          <p:cNvPr id="7" name="矩形: 圆角 6">
            <a:extLst>
              <a:ext uri="{FF2B5EF4-FFF2-40B4-BE49-F238E27FC236}">
                <a16:creationId xmlns:a16="http://schemas.microsoft.com/office/drawing/2014/main" xmlns="" id="{17BB12F4-13AA-4D7F-9210-6016BC455549}"/>
              </a:ext>
            </a:extLst>
          </p:cNvPr>
          <p:cNvSpPr/>
          <p:nvPr/>
        </p:nvSpPr>
        <p:spPr>
          <a:xfrm>
            <a:off x="1244799" y="3112269"/>
            <a:ext cx="10297144" cy="2752229"/>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目前黑客们常用的破解密码手段，不是暴力破解，而是使用一些弱口令去尝试进行字典攻击破解，比如</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123456</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admin</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等，同时猜解用户名，直到发现使用这些弱口令的账户为止。</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由于用户名往往是公开的信息，攻击者可以</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收集一份用户名的字典，</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这种攻击成本很低，然而效果却很好。密码的保存也有一些需要注意的地方，例如，密码必须使用不可逆的加密算法或者是单向散列函数算法进行加密后存储到数据库中。这可以最大程度地保证密码的私密性。 </a:t>
            </a:r>
          </a:p>
        </p:txBody>
      </p:sp>
    </p:spTree>
    <p:extLst>
      <p:ext uri="{BB962C8B-B14F-4D97-AF65-F5344CB8AC3E}">
        <p14:creationId xmlns:p14="http://schemas.microsoft.com/office/powerpoint/2010/main" val="978682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xmlns="" id="{0DDD716C-D5A8-46D8-B184-BB1499990829}"/>
              </a:ext>
            </a:extLst>
          </p:cNvPr>
          <p:cNvSpPr/>
          <p:nvPr/>
        </p:nvSpPr>
        <p:spPr>
          <a:xfrm>
            <a:off x="1215359" y="952029"/>
            <a:ext cx="5256584"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）用户的认证必须通过加密信道进行传输</a:t>
            </a:r>
          </a:p>
        </p:txBody>
      </p:sp>
      <p:sp>
        <p:nvSpPr>
          <p:cNvPr id="6" name="矩形: 圆角 5">
            <a:extLst>
              <a:ext uri="{FF2B5EF4-FFF2-40B4-BE49-F238E27FC236}">
                <a16:creationId xmlns:a16="http://schemas.microsoft.com/office/drawing/2014/main" xmlns="" id="{4A6A21E1-7CB0-42DA-B5FA-BAC614E6956B}"/>
              </a:ext>
            </a:extLst>
          </p:cNvPr>
          <p:cNvSpPr/>
          <p:nvPr/>
        </p:nvSpPr>
        <p:spPr>
          <a:xfrm>
            <a:off x="1234604" y="1758058"/>
            <a:ext cx="10667661" cy="398832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在用户登录时，在用户输入用户名和密码后一般通过</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POST</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的方法进行传输</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，认证信息可通过不安全的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传递，也可通过加密的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有些网站在登录页面显示的是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，而事实上却是用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检测</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是否使用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的最简单方法就是使用网络嗅探工具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，如通过</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SnifferPro</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Ethereal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嗅探数据包来判断是否加密。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xmlns="" id="{83CD2828-E70B-4506-B610-EC903D7BA0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9708652" y="4079169"/>
            <a:ext cx="2673277" cy="2673277"/>
          </a:xfrm>
          <a:prstGeom prst="rect">
            <a:avLst/>
          </a:prstGeom>
        </p:spPr>
      </p:pic>
    </p:spTree>
    <p:extLst>
      <p:ext uri="{BB962C8B-B14F-4D97-AF65-F5344CB8AC3E}">
        <p14:creationId xmlns:p14="http://schemas.microsoft.com/office/powerpoint/2010/main" val="312398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884759" y="1600101"/>
            <a:ext cx="11089232" cy="4074279"/>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217244"/>
              <a:ext cx="9505056" cy="2571745"/>
            </a:xfrm>
            <a:prstGeom prst="rect">
              <a:avLst/>
            </a:prstGeom>
          </p:spPr>
          <p:txBody>
            <a:bodyPr wrap="square">
              <a:spAutoFit/>
            </a:bodyPr>
            <a:lstStyle/>
            <a:p>
              <a:pPr marL="342900" indent="-342900" algn="just">
                <a:lnSpc>
                  <a:spcPct val="150000"/>
                </a:lnSpc>
                <a:spcBef>
                  <a:spcPts val="0"/>
                </a:spcBef>
                <a:spcAft>
                  <a:spcPts val="0"/>
                </a:spcAft>
                <a:buFont typeface="Wingdings" panose="05000000000000000000" pitchFamily="2" charset="2"/>
                <a:buChar char="l"/>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一旦在生命周期内被窃取，就等于账户失窃。</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是用户登录持有的认证凭证，因此黑客不需要再想办法通过用户名和密码进行登录，而是直接使用窃取的</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与服务器进行交互。</a:t>
              </a:r>
            </a:p>
            <a:p>
              <a:pPr marL="342900" indent="-342900" algn="just">
                <a:lnSpc>
                  <a:spcPct val="150000"/>
                </a:lnSpc>
                <a:spcBef>
                  <a:spcPts val="0"/>
                </a:spcBef>
                <a:spcAft>
                  <a:spcPts val="0"/>
                </a:spcAft>
                <a:buFont typeface="Wingdings" panose="05000000000000000000" pitchFamily="2" charset="2"/>
                <a:buChar char="l"/>
              </a:pP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会话劫持</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就是一种窃取用户</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后，使用该</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登录进入目标账户的攻击方法，此时攻击者实际上是利用了目标账户的有效</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是被保存在</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中，则这种攻击被称为</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劫持</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5133603"/>
            <a:ext cx="1944216" cy="1944216"/>
          </a:xfrm>
          <a:prstGeom prst="rect">
            <a:avLst/>
          </a:prstGeom>
        </p:spPr>
      </p:pic>
      <p:sp>
        <p:nvSpPr>
          <p:cNvPr id="11" name="矩形: 对角圆角 10">
            <a:extLst>
              <a:ext uri="{FF2B5EF4-FFF2-40B4-BE49-F238E27FC236}">
                <a16:creationId xmlns:a16="http://schemas.microsoft.com/office/drawing/2014/main" xmlns="" id="{427404CA-A8B9-4B0E-A2F7-A54AE9C44104}"/>
              </a:ext>
            </a:extLst>
          </p:cNvPr>
          <p:cNvSpPr/>
          <p:nvPr/>
        </p:nvSpPr>
        <p:spPr>
          <a:xfrm>
            <a:off x="1244799" y="808015"/>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会话劫持攻击</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87110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150141" y="1686758"/>
            <a:ext cx="10967866" cy="4161815"/>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87568" y="2312165"/>
              <a:ext cx="9505056" cy="2245474"/>
            </a:xfrm>
            <a:prstGeom prst="rect">
              <a:avLst/>
            </a:prstGeom>
          </p:spPr>
          <p:txBody>
            <a:bodyPr wrap="square">
              <a:spAutoFit/>
            </a:bodyPr>
            <a:lstStyle/>
            <a:p>
              <a:pPr algn="just">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是一种免费的脚本语言，主要用途是处理动态网页，也包含了命令行运行接口。</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spcBef>
                  <a:spcPts val="0"/>
                </a:spcBef>
                <a:spcAft>
                  <a:spcPts val="0"/>
                </a:spcAft>
                <a:buFont typeface="Wingdings" panose="05000000000000000000" pitchFamily="2" charset="2"/>
                <a:buChar char="p"/>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解释性语言</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。是完全免费的，在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http://www.php.net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下载，遵循</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GPL</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的语法和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Perl</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有相通之处并且加上了自己的语法。</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spcBef>
                  <a:spcPts val="0"/>
                </a:spcBef>
                <a:spcAft>
                  <a:spcPts val="0"/>
                </a:spcAft>
                <a:buFont typeface="Wingdings" panose="05000000000000000000" pitchFamily="2" charset="2"/>
                <a:buChar char="p"/>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是一种面向</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的解析语言</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语句被包含在</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标记里面，</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标记外的语句都被直接输出</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。包括在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标记中的语句被解析，在其外的语句原样输出并且接受</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语句的控制。</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9848" y="4910964"/>
            <a:ext cx="2088761" cy="2088761"/>
          </a:xfrm>
          <a:prstGeom prst="rect">
            <a:avLst/>
          </a:prstGeom>
        </p:spPr>
      </p:pic>
      <p:grpSp>
        <p:nvGrpSpPr>
          <p:cNvPr id="11" name="组合 10">
            <a:extLst>
              <a:ext uri="{FF2B5EF4-FFF2-40B4-BE49-F238E27FC236}">
                <a16:creationId xmlns:a16="http://schemas.microsoft.com/office/drawing/2014/main" xmlns="" id="{DD0D3A2B-3F83-4738-8A04-8CD7CACECB1B}"/>
              </a:ext>
            </a:extLst>
          </p:cNvPr>
          <p:cNvGrpSpPr/>
          <p:nvPr/>
        </p:nvGrpSpPr>
        <p:grpSpPr>
          <a:xfrm>
            <a:off x="596727" y="854733"/>
            <a:ext cx="2251715" cy="529344"/>
            <a:chOff x="1420106" y="1382247"/>
            <a:chExt cx="2251715" cy="529344"/>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xmlns="" id="{6A5EB9E5-FD2B-4EF1-81C8-A57F5F6B15D8}"/>
                </a:ext>
              </a:extLst>
            </p:cNvPr>
            <p:cNvSpPr/>
            <p:nvPr/>
          </p:nvSpPr>
          <p:spPr>
            <a:xfrm rot="5400000">
              <a:off x="2574970" y="821958"/>
              <a:ext cx="508861" cy="1670403"/>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3" name="Round Same Side Corner Rectangle 45">
              <a:extLst>
                <a:ext uri="{FF2B5EF4-FFF2-40B4-BE49-F238E27FC236}">
                  <a16:creationId xmlns:a16="http://schemas.microsoft.com/office/drawing/2014/main" xmlns="" id="{2FEB2FF5-8CE2-4239-B244-575517ADC55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4" name="Rectangle 62">
              <a:extLst>
                <a:ext uri="{FF2B5EF4-FFF2-40B4-BE49-F238E27FC236}">
                  <a16:creationId xmlns:a16="http://schemas.microsoft.com/office/drawing/2014/main" xmlns="" id="{CA446BD2-A3EC-4202-823F-D2B081153167}"/>
                </a:ext>
              </a:extLst>
            </p:cNvPr>
            <p:cNvSpPr/>
            <p:nvPr/>
          </p:nvSpPr>
          <p:spPr>
            <a:xfrm>
              <a:off x="2001417" y="1382247"/>
              <a:ext cx="167040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语言</a:t>
              </a:r>
            </a:p>
          </p:txBody>
        </p:sp>
        <p:sp>
          <p:nvSpPr>
            <p:cNvPr id="15" name="Rectangle 62">
              <a:extLst>
                <a:ext uri="{FF2B5EF4-FFF2-40B4-BE49-F238E27FC236}">
                  <a16:creationId xmlns:a16="http://schemas.microsoft.com/office/drawing/2014/main" xmlns="" id="{3A3844ED-D0A6-48A3-869C-900FA7F14BA7}"/>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Tree>
    <p:extLst>
      <p:ext uri="{BB962C8B-B14F-4D97-AF65-F5344CB8AC3E}">
        <p14:creationId xmlns:p14="http://schemas.microsoft.com/office/powerpoint/2010/main" val="15408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xmlns="" id="{0DDD716C-D5A8-46D8-B184-BB1499990829}"/>
              </a:ext>
            </a:extLst>
          </p:cNvPr>
          <p:cNvSpPr/>
          <p:nvPr/>
        </p:nvSpPr>
        <p:spPr>
          <a:xfrm>
            <a:off x="1244799" y="808015"/>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5</a:t>
            </a:r>
            <a:r>
              <a:rPr lang="zh-CN" altLang="en-US" sz="2000" b="1" dirty="0">
                <a:latin typeface="微软雅黑" pitchFamily="34" charset="-122"/>
                <a:ea typeface="微软雅黑" pitchFamily="34" charset="-122"/>
              </a:rPr>
              <a:t>）会话保持攻击</a:t>
            </a:r>
          </a:p>
        </p:txBody>
      </p:sp>
      <p:sp>
        <p:nvSpPr>
          <p:cNvPr id="3" name="矩形 2">
            <a:extLst>
              <a:ext uri="{FF2B5EF4-FFF2-40B4-BE49-F238E27FC236}">
                <a16:creationId xmlns:a16="http://schemas.microsoft.com/office/drawing/2014/main" xmlns="" id="{9AAE13CE-1947-4923-A3AF-FB715C24C469}"/>
              </a:ext>
            </a:extLst>
          </p:cNvPr>
          <p:cNvSpPr/>
          <p:nvPr/>
        </p:nvSpPr>
        <p:spPr>
          <a:xfrm>
            <a:off x="1028775" y="1712173"/>
            <a:ext cx="10369152" cy="3416320"/>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是有生命周期的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，当用户长时间未活动后，或者用户点击退出后，服务器将销毁</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攻击者窃取了用户的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，并一直保持一个有效的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（比如间隔性地刷新页面，以使服务器认为这个用户仍然在活动），而服务器对于活动的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也一直不销毁，</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攻击者就能通过此有效</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一直使用用户的账户，即成为一个</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永久的“后门”</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，这就是</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会话保持攻击。</a:t>
            </a:r>
          </a:p>
        </p:txBody>
      </p:sp>
      <p:pic>
        <p:nvPicPr>
          <p:cNvPr id="7" name="图片 6">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840461"/>
            <a:ext cx="1944216" cy="1944216"/>
          </a:xfrm>
          <a:prstGeom prst="rect">
            <a:avLst/>
          </a:prstGeom>
        </p:spPr>
      </p:pic>
    </p:spTree>
    <p:extLst>
      <p:ext uri="{BB962C8B-B14F-4D97-AF65-F5344CB8AC3E}">
        <p14:creationId xmlns:p14="http://schemas.microsoft.com/office/powerpoint/2010/main" val="957631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xmlns="" id="{0DDD716C-D5A8-46D8-B184-BB1499990829}"/>
              </a:ext>
            </a:extLst>
          </p:cNvPr>
          <p:cNvSpPr/>
          <p:nvPr/>
        </p:nvSpPr>
        <p:spPr>
          <a:xfrm>
            <a:off x="1244799" y="778010"/>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5</a:t>
            </a:r>
            <a:r>
              <a:rPr lang="zh-CN" altLang="en-US" sz="2000" b="1" dirty="0">
                <a:latin typeface="微软雅黑" pitchFamily="34" charset="-122"/>
                <a:ea typeface="微软雅黑" pitchFamily="34" charset="-122"/>
              </a:rPr>
              <a:t>）会话保持攻击</a:t>
            </a:r>
          </a:p>
        </p:txBody>
      </p:sp>
      <p:sp>
        <p:nvSpPr>
          <p:cNvPr id="3" name="矩形 2">
            <a:extLst>
              <a:ext uri="{FF2B5EF4-FFF2-40B4-BE49-F238E27FC236}">
                <a16:creationId xmlns:a16="http://schemas.microsoft.com/office/drawing/2014/main" xmlns="" id="{9AAE13CE-1947-4923-A3AF-FB715C24C469}"/>
              </a:ext>
            </a:extLst>
          </p:cNvPr>
          <p:cNvSpPr/>
          <p:nvPr/>
        </p:nvSpPr>
        <p:spPr>
          <a:xfrm>
            <a:off x="1388815" y="1391323"/>
            <a:ext cx="10369152" cy="553998"/>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下面一段代码，能保持</a:t>
            </a:r>
            <a:r>
              <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始终有效。</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xmlns="" id="{D632563C-DE02-49C5-BBFE-741F8AF3D3EB}"/>
              </a:ext>
            </a:extLst>
          </p:cNvPr>
          <p:cNvSpPr/>
          <p:nvPr/>
        </p:nvSpPr>
        <p:spPr>
          <a:xfrm>
            <a:off x="2111149" y="2000205"/>
            <a:ext cx="9142761" cy="3785652"/>
          </a:xfrm>
          <a:prstGeom prst="rect">
            <a:avLst/>
          </a:prstGeom>
          <a:solidFill>
            <a:srgbClr val="0050A3"/>
          </a:solidFill>
        </p:spPr>
        <p:txBody>
          <a:bodyPr wrap="square">
            <a:spAutoFit/>
          </a:bodyPr>
          <a:lstStyle/>
          <a:p>
            <a:pPr fontAlgn="auto">
              <a:spcBef>
                <a:spcPts val="0"/>
              </a:spcBef>
              <a:spcAft>
                <a:spcPts val="0"/>
              </a:spcAft>
              <a:defRPr/>
            </a:pPr>
            <a:r>
              <a:rPr lang="en-US" altLang="zh-CN" sz="2400" dirty="0">
                <a:solidFill>
                  <a:schemeClr val="bg1"/>
                </a:solidFill>
                <a:latin typeface="Times New Roman" panose="02020603050405020304" pitchFamily="18" charset="0"/>
                <a:cs typeface="Times New Roman" panose="02020603050405020304" pitchFamily="18" charset="0"/>
              </a:rPr>
              <a:t>&lt;script&gt;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var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=”http://bbs.example.com/</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index.php?sid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p>
          <a:p>
            <a:pPr fontAlgn="auto">
              <a:spcBef>
                <a:spcPts val="0"/>
              </a:spcBef>
              <a:spcAft>
                <a:spcPts val="0"/>
              </a:spcAft>
              <a:defRPr/>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Window.setInterval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keepsid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()”,6000</a:t>
            </a:r>
            <a:r>
              <a:rPr lang="en-US" altLang="zh-CN" sz="2400"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按照指定的周期（以毫秒计）来调用函数或计算表达式</a:t>
            </a:r>
            <a:endParaRPr lang="en-US" altLang="zh-CN"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Fuction</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keepsid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Document.getElementById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(“a1”).</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+”&amp;time=”+</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Math.random</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&lt;/script&gt;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&lt;iframe id=”a1”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=””&gt;&lt;/iframe&gt;</a:t>
            </a:r>
          </a:p>
        </p:txBody>
      </p:sp>
      <p:sp>
        <p:nvSpPr>
          <p:cNvPr id="8" name="矩形: 圆角 7">
            <a:extLst>
              <a:ext uri="{FF2B5EF4-FFF2-40B4-BE49-F238E27FC236}">
                <a16:creationId xmlns:a16="http://schemas.microsoft.com/office/drawing/2014/main" xmlns="" id="{4BC074DB-D050-4B40-91E4-5BADF398DC6F}"/>
              </a:ext>
            </a:extLst>
          </p:cNvPr>
          <p:cNvSpPr/>
          <p:nvPr/>
        </p:nvSpPr>
        <p:spPr>
          <a:xfrm>
            <a:off x="3044999" y="5920581"/>
            <a:ext cx="7679184" cy="82620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IFrame</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联框架被用来在当前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文档中嵌入另一个文档</a:t>
            </a:r>
            <a:endPar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原理就是不停地刷新页面，以保持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不过期</a:t>
            </a:r>
            <a:endPar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4504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4"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668735" y="591989"/>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不安全的直接对象引用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5" name="矩形: 对角圆角 4">
            <a:extLst>
              <a:ext uri="{FF2B5EF4-FFF2-40B4-BE49-F238E27FC236}">
                <a16:creationId xmlns:a16="http://schemas.microsoft.com/office/drawing/2014/main" xmlns="" id="{0DDD716C-D5A8-46D8-B184-BB1499990829}"/>
              </a:ext>
            </a:extLst>
          </p:cNvPr>
          <p:cNvSpPr/>
          <p:nvPr/>
        </p:nvSpPr>
        <p:spPr>
          <a:xfrm>
            <a:off x="1242827" y="1424885"/>
            <a:ext cx="208823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）基本概念</a:t>
            </a:r>
          </a:p>
        </p:txBody>
      </p:sp>
      <p:sp>
        <p:nvSpPr>
          <p:cNvPr id="25" name="矩形: 圆角 24">
            <a:extLst>
              <a:ext uri="{FF2B5EF4-FFF2-40B4-BE49-F238E27FC236}">
                <a16:creationId xmlns:a16="http://schemas.microsoft.com/office/drawing/2014/main" xmlns="" id="{924E254B-336F-48A0-A199-B06B27E5AC98}"/>
              </a:ext>
            </a:extLst>
          </p:cNvPr>
          <p:cNvSpPr/>
          <p:nvPr/>
        </p:nvSpPr>
        <p:spPr>
          <a:xfrm>
            <a:off x="1100783" y="2108962"/>
            <a:ext cx="10979298" cy="43204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的直接对象引用在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 TOP 10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排名中居于第四位，它可以被归于访问控制一类</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威胁。</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直接</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对象</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引用</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u="sng"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应用程序的开发人员将一些不应公开的对象引用直接暴露给用户，使得用户可以通过更改</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等操作直接引用对象</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nSpc>
                <a:spcPct val="150000"/>
              </a:lnSpc>
              <a:buFont typeface="Wingdings" panose="05000000000000000000" pitchFamily="2" charset="2"/>
              <a:buChar char="l"/>
            </a:pP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安全的直接对象</a:t>
            </a:r>
            <a:r>
              <a:rPr lang="zh-CN" altLang="en-US" sz="24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引用</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指一个</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用户通过更改</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等操作可以成功访问到未被授权的内容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。比如一个网站上的用户通过更改</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可以访问到其他用户的私密信息和数据等。</a:t>
            </a:r>
          </a:p>
        </p:txBody>
      </p:sp>
    </p:spTree>
    <p:extLst>
      <p:ext uri="{BB962C8B-B14F-4D97-AF65-F5344CB8AC3E}">
        <p14:creationId xmlns:p14="http://schemas.microsoft.com/office/powerpoint/2010/main" val="143810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xmlns="" id="{0DDD716C-D5A8-46D8-B184-BB1499990829}"/>
              </a:ext>
            </a:extLst>
          </p:cNvPr>
          <p:cNvSpPr/>
          <p:nvPr/>
        </p:nvSpPr>
        <p:spPr>
          <a:xfrm>
            <a:off x="1244799" y="808015"/>
            <a:ext cx="4320480"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2</a:t>
            </a:r>
            <a:r>
              <a:rPr lang="zh-CN" altLang="en-US" sz="2000" b="1" dirty="0">
                <a:latin typeface="微软雅黑" pitchFamily="34" charset="-122"/>
                <a:ea typeface="微软雅黑" pitchFamily="34" charset="-122"/>
              </a:rPr>
              <a:t>）不安全的直接对象引用的原理</a:t>
            </a:r>
          </a:p>
        </p:txBody>
      </p:sp>
      <p:sp>
        <p:nvSpPr>
          <p:cNvPr id="3" name="矩形 2">
            <a:extLst>
              <a:ext uri="{FF2B5EF4-FFF2-40B4-BE49-F238E27FC236}">
                <a16:creationId xmlns:a16="http://schemas.microsoft.com/office/drawing/2014/main" xmlns="" id="{9AAE13CE-1947-4923-A3AF-FB715C24C469}"/>
              </a:ext>
            </a:extLst>
          </p:cNvPr>
          <p:cNvSpPr/>
          <p:nvPr/>
        </p:nvSpPr>
        <p:spPr>
          <a:xfrm>
            <a:off x="1460823" y="3976365"/>
            <a:ext cx="10369152" cy="1754326"/>
          </a:xfrm>
          <a:prstGeom prst="rect">
            <a:avLst/>
          </a:prstGeom>
        </p:spPr>
        <p:txBody>
          <a:bodyPr wrap="square">
            <a:spAutoFit/>
          </a:bodyP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代码中通过一个</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未被验证的用户账号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来获取相关数据，在这样的情况下，攻击者可以通过在浏览器中简单修改“</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acct”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参数的值发送到不同的用户账号来获取</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信息。 </a:t>
            </a:r>
            <a:endPar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920923"/>
            <a:ext cx="1944216" cy="1944216"/>
          </a:xfrm>
          <a:prstGeom prst="rect">
            <a:avLst/>
          </a:prstGeom>
        </p:spPr>
      </p:pic>
      <p:sp>
        <p:nvSpPr>
          <p:cNvPr id="8" name="矩形 7">
            <a:extLst>
              <a:ext uri="{FF2B5EF4-FFF2-40B4-BE49-F238E27FC236}">
                <a16:creationId xmlns:a16="http://schemas.microsoft.com/office/drawing/2014/main" xmlns="" id="{D632563C-DE02-49C5-BBFE-741F8AF3D3EB}"/>
              </a:ext>
            </a:extLst>
          </p:cNvPr>
          <p:cNvSpPr/>
          <p:nvPr/>
        </p:nvSpPr>
        <p:spPr>
          <a:xfrm>
            <a:off x="1859122" y="1572065"/>
            <a:ext cx="9142761" cy="2308324"/>
          </a:xfrm>
          <a:prstGeom prst="rect">
            <a:avLst/>
          </a:prstGeom>
          <a:solidFill>
            <a:srgbClr val="0050A3"/>
          </a:solidFill>
        </p:spPr>
        <p:txBody>
          <a:bodyPr wrap="square">
            <a:spAutoFit/>
          </a:bodyPr>
          <a:lstStyle/>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cs typeface="Times New Roman" panose="02020603050405020304" pitchFamily="18" charset="0"/>
              </a:rPr>
              <a:t>String query=”SELECT * FROM accts </a:t>
            </a:r>
            <a:r>
              <a:rPr lang="en-US" altLang="zh-CN" sz="2400" dirty="0">
                <a:solidFill>
                  <a:srgbClr val="FFFF00"/>
                </a:solidFill>
                <a:latin typeface="Times New Roman" panose="02020603050405020304" pitchFamily="18" charset="0"/>
                <a:cs typeface="Times New Roman" panose="02020603050405020304" pitchFamily="18" charset="0"/>
              </a:rPr>
              <a:t>WHERE account=?</a:t>
            </a:r>
            <a:r>
              <a:rPr lang="en-US" altLang="zh-CN" sz="2400" dirty="0">
                <a:solidFill>
                  <a:schemeClr val="bg1"/>
                </a:solidFill>
                <a:latin typeface="Times New Roman" panose="02020603050405020304" pitchFamily="18" charset="0"/>
                <a:cs typeface="Times New Roman" panose="02020603050405020304" pitchFamily="18" charset="0"/>
              </a:rPr>
              <a:t>”;</a:t>
            </a: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PreparedStatement</a:t>
            </a:r>
            <a:r>
              <a:rPr lang="en-US" altLang="zh-CN" sz="2400" dirty="0">
                <a:solidFill>
                  <a:schemeClr val="bg1"/>
                </a:solidFill>
                <a:latin typeface="Times New Roman" panose="02020603050405020304" pitchFamily="18" charset="0"/>
                <a:cs typeface="Times New Roman" panose="02020603050405020304" pitchFamily="18" charset="0"/>
              </a:rPr>
              <a:t> </a:t>
            </a:r>
            <a:r>
              <a:rPr lang="en-US" altLang="zh-CN" sz="2400" dirty="0" err="1">
                <a:solidFill>
                  <a:schemeClr val="bg1"/>
                </a:solidFill>
                <a:latin typeface="Times New Roman" panose="02020603050405020304" pitchFamily="18" charset="0"/>
                <a:cs typeface="Times New Roman" panose="02020603050405020304" pitchFamily="18" charset="0"/>
              </a:rPr>
              <a:t>pstmt</a:t>
            </a:r>
            <a:r>
              <a:rPr lang="en-US" altLang="zh-CN" sz="2400" dirty="0">
                <a:solidFill>
                  <a:schemeClr val="bg1"/>
                </a:solidFill>
                <a:latin typeface="Times New Roman" panose="02020603050405020304" pitchFamily="18" charset="0"/>
                <a:cs typeface="Times New Roman" panose="02020603050405020304" pitchFamily="18" charset="0"/>
              </a:rPr>
              <a:t>=</a:t>
            </a:r>
            <a:r>
              <a:rPr lang="en-US" altLang="zh-CN" sz="2400" dirty="0" err="1">
                <a:solidFill>
                  <a:schemeClr val="bg1"/>
                </a:solidFill>
                <a:latin typeface="Times New Roman" panose="02020603050405020304" pitchFamily="18" charset="0"/>
                <a:cs typeface="Times New Roman" panose="02020603050405020304" pitchFamily="18" charset="0"/>
              </a:rPr>
              <a:t>connection.prepareStatement</a:t>
            </a:r>
            <a:r>
              <a:rPr lang="en-US" altLang="zh-CN" sz="2400" dirty="0">
                <a:solidFill>
                  <a:schemeClr val="bg1"/>
                </a:solidFill>
                <a:latin typeface="Times New Roman" panose="02020603050405020304" pitchFamily="18" charset="0"/>
                <a:cs typeface="Times New Roman" panose="02020603050405020304" pitchFamily="18" charset="0"/>
              </a:rPr>
              <a:t>(query, ...);</a:t>
            </a: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pstmt.setString</a:t>
            </a:r>
            <a:r>
              <a:rPr lang="en-US" altLang="zh-CN" sz="2400" dirty="0">
                <a:solidFill>
                  <a:schemeClr val="bg1"/>
                </a:solidFill>
                <a:latin typeface="Times New Roman" panose="02020603050405020304" pitchFamily="18" charset="0"/>
                <a:cs typeface="Times New Roman" panose="02020603050405020304" pitchFamily="18" charset="0"/>
              </a:rPr>
              <a:t>(1,</a:t>
            </a:r>
            <a:r>
              <a:rPr lang="en-US" altLang="zh-CN" sz="2400" b="1" dirty="0">
                <a:solidFill>
                  <a:srgbClr val="FFFF00"/>
                </a:solidFill>
                <a:latin typeface="Times New Roman" panose="02020603050405020304" pitchFamily="18" charset="0"/>
                <a:cs typeface="Times New Roman" panose="02020603050405020304" pitchFamily="18" charset="0"/>
              </a:rPr>
              <a:t>request.getParameter(“acct”)</a:t>
            </a:r>
            <a:r>
              <a:rPr lang="en-US" altLang="zh-CN" sz="2400" dirty="0">
                <a:solidFill>
                  <a:schemeClr val="bg1"/>
                </a:solidFill>
                <a:latin typeface="Times New Roman" panose="02020603050405020304" pitchFamily="18" charset="0"/>
                <a:cs typeface="Times New Roman" panose="02020603050405020304" pitchFamily="18" charset="0"/>
              </a:rPr>
              <a:t>);</a:t>
            </a: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ResultSet</a:t>
            </a:r>
            <a:r>
              <a:rPr lang="en-US" altLang="zh-CN" sz="2400" dirty="0">
                <a:solidFill>
                  <a:schemeClr val="bg1"/>
                </a:solidFill>
                <a:latin typeface="Times New Roman" panose="02020603050405020304" pitchFamily="18" charset="0"/>
                <a:cs typeface="Times New Roman" panose="02020603050405020304" pitchFamily="18" charset="0"/>
              </a:rPr>
              <a:t> results=</a:t>
            </a:r>
            <a:r>
              <a:rPr lang="en-US" altLang="zh-CN" sz="2400" dirty="0" err="1">
                <a:solidFill>
                  <a:schemeClr val="bg1"/>
                </a:solidFill>
                <a:latin typeface="Times New Roman" panose="02020603050405020304" pitchFamily="18" charset="0"/>
                <a:cs typeface="Times New Roman" panose="02020603050405020304" pitchFamily="18" charset="0"/>
              </a:rPr>
              <a:t>pstmt.executeQuery</a:t>
            </a:r>
            <a:r>
              <a:rPr lang="en-US" altLang="zh-CN"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5566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1000"/>
                            </p:stCondLst>
                            <p:childTnLst>
                              <p:par>
                                <p:cTn id="9" presetID="2" presetClass="entr" presetSubtype="2" decel="6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3" grpId="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668735" y="591989"/>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smtClean="0">
                  <a:solidFill>
                    <a:prstClr val="white"/>
                  </a:solidFill>
                  <a:latin typeface="Times New Roman" panose="02020603050405020304" pitchFamily="18" charset="0"/>
                  <a:ea typeface="微软雅黑" pitchFamily="34" charset="-122"/>
                  <a:cs typeface="Times New Roman" panose="02020603050405020304" pitchFamily="18" charset="0"/>
                  <a:sym typeface="+mn-lt"/>
                </a:rPr>
                <a:t>安全配置错误</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5" name="矩形: 圆角 24">
            <a:extLst>
              <a:ext uri="{FF2B5EF4-FFF2-40B4-BE49-F238E27FC236}">
                <a16:creationId xmlns:a16="http://schemas.microsoft.com/office/drawing/2014/main" xmlns="" id="{924E254B-336F-48A0-A199-B06B27E5AC98}"/>
              </a:ext>
            </a:extLst>
          </p:cNvPr>
          <p:cNvSpPr/>
          <p:nvPr/>
        </p:nvSpPr>
        <p:spPr>
          <a:xfrm>
            <a:off x="1100783" y="1456085"/>
            <a:ext cx="10979298" cy="7920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举例：未能及时</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对软件</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进行更新，</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默认的用户名密码没有及时</a:t>
            </a:r>
            <a:r>
              <a:rPr lang="zh-CN" altLang="en-US" sz="2400" b="1"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修改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等等</a:t>
            </a:r>
          </a:p>
        </p:txBody>
      </p:sp>
      <p:grpSp>
        <p:nvGrpSpPr>
          <p:cNvPr id="9" name="组合 8">
            <a:extLst>
              <a:ext uri="{FF2B5EF4-FFF2-40B4-BE49-F238E27FC236}">
                <a16:creationId xmlns:a16="http://schemas.microsoft.com/office/drawing/2014/main" xmlns="" id="{E99E241B-4002-4B98-89C1-8A6F31F8AFDC}"/>
              </a:ext>
            </a:extLst>
          </p:cNvPr>
          <p:cNvGrpSpPr/>
          <p:nvPr/>
        </p:nvGrpSpPr>
        <p:grpSpPr>
          <a:xfrm>
            <a:off x="672683" y="2824237"/>
            <a:ext cx="5040559" cy="508861"/>
            <a:chOff x="1420106" y="1402730"/>
            <a:chExt cx="5040559" cy="508861"/>
          </a:xfrm>
          <a:effectLst>
            <a:outerShdw blurRad="50800" dist="38100" dir="2700000" algn="tl" rotWithShape="0">
              <a:prstClr val="black">
                <a:alpha val="20000"/>
              </a:prstClr>
            </a:outerShdw>
          </a:effectLst>
        </p:grpSpPr>
        <p:sp>
          <p:nvSpPr>
            <p:cNvPr id="10" name="Round Same Side Corner Rectangle 29">
              <a:extLst>
                <a:ext uri="{FF2B5EF4-FFF2-40B4-BE49-F238E27FC236}">
                  <a16:creationId xmlns:a16="http://schemas.microsoft.com/office/drawing/2014/main" xmlns=""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2" name="Rectangle 62">
              <a:extLst>
                <a:ext uri="{FF2B5EF4-FFF2-40B4-BE49-F238E27FC236}">
                  <a16:creationId xmlns:a16="http://schemas.microsoft.com/office/drawing/2014/main" xmlns=""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不安全的加密存储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1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4</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14" name="矩形: 圆角 24">
            <a:extLst>
              <a:ext uri="{FF2B5EF4-FFF2-40B4-BE49-F238E27FC236}">
                <a16:creationId xmlns:a16="http://schemas.microsoft.com/office/drawing/2014/main" xmlns="" id="{924E254B-336F-48A0-A199-B06B27E5AC98}"/>
              </a:ext>
            </a:extLst>
          </p:cNvPr>
          <p:cNvSpPr/>
          <p:nvPr/>
        </p:nvSpPr>
        <p:spPr>
          <a:xfrm>
            <a:off x="1104731" y="3688333"/>
            <a:ext cx="10979298" cy="259228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所谓不安全的加密存储指的是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应用系统</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没有对敏感性资料进行加密</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，或者采用的加密算法复杂度不高可以被轻易破解，或者加密所使用的密钥非常容易检测</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出来。</a:t>
            </a:r>
            <a:endPar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CSDN</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网站泄密、</a:t>
            </a:r>
            <a:r>
              <a:rPr lang="en-US" altLang="zh-CN"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Facebook</a:t>
            </a:r>
            <a:r>
              <a:rPr lang="zh-CN" altLang="en-US" sz="24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用户信息泄密等</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3015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right)">
                                      <p:cBhvr>
                                        <p:cTn id="18" dur="500"/>
                                        <p:tgtEl>
                                          <p:spTgt spid="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530689" y="2093243"/>
            <a:ext cx="10443302" cy="1569660"/>
            <a:chOff x="4787367" y="2287258"/>
            <a:chExt cx="8427078" cy="1569660"/>
          </a:xfrm>
        </p:grpSpPr>
        <p:sp>
          <p:nvSpPr>
            <p:cNvPr id="14" name="六边形 13">
              <a:extLst>
                <a:ext uri="{FF2B5EF4-FFF2-40B4-BE49-F238E27FC236}">
                  <a16:creationId xmlns:a16="http://schemas.microsoft.com/office/drawing/2014/main" xmlns="" id="{72A76738-ACC9-4AF5-9D4A-1E41F804D578}"/>
                </a:ext>
              </a:extLst>
            </p:cNvPr>
            <p:cNvSpPr/>
            <p:nvPr/>
          </p:nvSpPr>
          <p:spPr>
            <a:xfrm>
              <a:off x="4787367" y="2470858"/>
              <a:ext cx="1373572" cy="118447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会话</a:t>
              </a:r>
              <a:endPar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劫持</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773895" y="2287258"/>
              <a:ext cx="64405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是无状态协议，客户端和服务端并没有建立长连接。服务器为了识别用户连接，服务器会发送给客户端</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。如果传输层保护不足，攻击就可以通过嗅探的方法获取传输内容，提取</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，冒充受害者发送请求。</a:t>
              </a: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520640" y="4044305"/>
            <a:ext cx="9276180" cy="2308324"/>
            <a:chOff x="4777318" y="2125120"/>
            <a:chExt cx="8198968" cy="2308324"/>
          </a:xfrm>
        </p:grpSpPr>
        <p:sp>
          <p:nvSpPr>
            <p:cNvPr id="16" name="六边形 15">
              <a:extLst>
                <a:ext uri="{FF2B5EF4-FFF2-40B4-BE49-F238E27FC236}">
                  <a16:creationId xmlns:a16="http://schemas.microsoft.com/office/drawing/2014/main" xmlns="" id="{B8DEC9E8-4390-462F-ACFD-92E59FEA8397}"/>
                </a:ext>
              </a:extLst>
            </p:cNvPr>
            <p:cNvSpPr/>
            <p:nvPr/>
          </p:nvSpPr>
          <p:spPr>
            <a:xfrm>
              <a:off x="4777318" y="2475515"/>
              <a:ext cx="1383621" cy="1193145"/>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中间人攻击</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62133" y="2125120"/>
              <a:ext cx="601415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中间人攻击</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(Man-in-the-middle attack)</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，即</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MITM</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连接的目标是</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服务器，如果传输层保护不足，攻击者可以担任中间人的角色，在用户和</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服务器之间截获数据并在两者之间进行转发，使用户和服务器之间的整个通信过程暴露在攻击者面前。</a:t>
              </a: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5839" y="5248537"/>
            <a:ext cx="1715416" cy="1662143"/>
          </a:xfrm>
          <a:prstGeom prst="rect">
            <a:avLst/>
          </a:prstGeom>
        </p:spPr>
      </p:pic>
      <p:sp>
        <p:nvSpPr>
          <p:cNvPr id="3" name="矩形 2"/>
          <p:cNvSpPr/>
          <p:nvPr/>
        </p:nvSpPr>
        <p:spPr>
          <a:xfrm>
            <a:off x="1172791" y="1505521"/>
            <a:ext cx="7571303" cy="461665"/>
          </a:xfrm>
          <a:prstGeom prst="rect">
            <a:avLst/>
          </a:prstGeom>
        </p:spPr>
        <p:txBody>
          <a:bodyPr wrap="none">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当传输层没有进行安全保护时，会遇到下面的安全威胁</a:t>
            </a:r>
          </a:p>
        </p:txBody>
      </p:sp>
      <p:grpSp>
        <p:nvGrpSpPr>
          <p:cNvPr id="19" name="组合 18">
            <a:extLst>
              <a:ext uri="{FF2B5EF4-FFF2-40B4-BE49-F238E27FC236}">
                <a16:creationId xmlns:a16="http://schemas.microsoft.com/office/drawing/2014/main" xmlns="" id="{E99E241B-4002-4B98-89C1-8A6F31F8AFDC}"/>
              </a:ext>
            </a:extLst>
          </p:cNvPr>
          <p:cNvGrpSpPr/>
          <p:nvPr/>
        </p:nvGrpSpPr>
        <p:grpSpPr>
          <a:xfrm>
            <a:off x="1075022" y="679201"/>
            <a:ext cx="5040559" cy="508861"/>
            <a:chOff x="1420106" y="1402730"/>
            <a:chExt cx="5040559" cy="508861"/>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xmlns=""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2" name="Rectangle 62">
              <a:extLst>
                <a:ext uri="{FF2B5EF4-FFF2-40B4-BE49-F238E27FC236}">
                  <a16:creationId xmlns:a16="http://schemas.microsoft.com/office/drawing/2014/main" xmlns=""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不安全的加密存储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2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5</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Tree>
    <p:extLst>
      <p:ext uri="{BB962C8B-B14F-4D97-AF65-F5344CB8AC3E}">
        <p14:creationId xmlns:p14="http://schemas.microsoft.com/office/powerpoint/2010/main" val="49392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ppt_x</p:attrName>
                                        </p:attrNameLst>
                                      </p:cBhvr>
                                      <p:tavLst>
                                        <p:tav tm="0">
                                          <p:val>
                                            <p:strVal val="#ppt_x-#ppt_w*1.125000"/>
                                          </p:val>
                                        </p:tav>
                                        <p:tav tm="100000">
                                          <p:val>
                                            <p:strVal val="#ppt_x"/>
                                          </p:val>
                                        </p:tav>
                                      </p:tavLst>
                                    </p:anim>
                                    <p:animEffect transition="in" filter="wipe(righ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5CD0F997-CC34-4116-9CE9-5DF9D80E2A02}"/>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窃取用户</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SessionID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后，使用该</a:t>
            </a:r>
            <a:r>
              <a:rPr lang="en-US" altLang="zh-CN" sz="2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SessionID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登录进入目标账户的攻击方法是</a:t>
            </a:r>
          </a:p>
        </p:txBody>
      </p:sp>
      <p:sp>
        <p:nvSpPr>
          <p:cNvPr id="5" name="文本框 4">
            <a:extLst>
              <a:ext uri="{FF2B5EF4-FFF2-40B4-BE49-F238E27FC236}">
                <a16:creationId xmlns:a16="http://schemas.microsoft.com/office/drawing/2014/main" xmlns="" id="{93968056-A678-4FDD-AF8F-E28166ECB044}"/>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会话保持攻击</a:t>
            </a:r>
          </a:p>
        </p:txBody>
      </p:sp>
      <p:sp>
        <p:nvSpPr>
          <p:cNvPr id="6" name="文本框 5">
            <a:extLst>
              <a:ext uri="{FF2B5EF4-FFF2-40B4-BE49-F238E27FC236}">
                <a16:creationId xmlns:a16="http://schemas.microsoft.com/office/drawing/2014/main" xmlns="" id="{AA72844E-8DBB-4D5E-B69F-E40F7C36B886}"/>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会话劫持攻击</a:t>
            </a:r>
          </a:p>
        </p:txBody>
      </p:sp>
      <p:sp>
        <p:nvSpPr>
          <p:cNvPr id="7" name="文本框 6">
            <a:extLst>
              <a:ext uri="{FF2B5EF4-FFF2-40B4-BE49-F238E27FC236}">
                <a16:creationId xmlns:a16="http://schemas.microsoft.com/office/drawing/2014/main" xmlns="" id="{88F8D10E-B361-4ED4-9192-28AABE755D5B}"/>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中间人攻击</a:t>
            </a:r>
          </a:p>
        </p:txBody>
      </p:sp>
      <p:sp>
        <p:nvSpPr>
          <p:cNvPr id="8" name="文本框 7">
            <a:extLst>
              <a:ext uri="{FF2B5EF4-FFF2-40B4-BE49-F238E27FC236}">
                <a16:creationId xmlns:a16="http://schemas.microsoft.com/office/drawing/2014/main" xmlns="" id="{005861EC-296F-4DE9-B788-F3D5FB0936E3}"/>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传输层攻击</a:t>
            </a:r>
          </a:p>
        </p:txBody>
      </p:sp>
      <p:sp>
        <p:nvSpPr>
          <p:cNvPr id="9" name="椭圆 8">
            <a:extLst>
              <a:ext uri="{FF2B5EF4-FFF2-40B4-BE49-F238E27FC236}">
                <a16:creationId xmlns:a16="http://schemas.microsoft.com/office/drawing/2014/main" xmlns="" id="{C7182F26-1047-432A-B211-BC44EF67752B}"/>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xmlns="" id="{C6DA4751-8E8B-4D45-B434-3BB426942CEA}"/>
              </a:ext>
            </a:extLst>
          </p:cNvPr>
          <p:cNvSpPr>
            <a:spLocks noChangeAspect="1"/>
          </p:cNvSpPr>
          <p:nvPr>
            <p:custDataLst>
              <p:tags r:id="rId8"/>
            </p:custDataLst>
          </p:nvPr>
        </p:nvSpPr>
        <p:spPr>
          <a:xfrm>
            <a:off x="1657588" y="3910151"/>
            <a:ext cx="542449" cy="542449"/>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0E64E6AA-FEDC-43E3-94DB-C196FE48301E}"/>
              </a:ext>
            </a:extLst>
          </p:cNvPr>
          <p:cNvSpPr>
            <a:spLocks noChangeAspect="1"/>
          </p:cNvSpPr>
          <p:nvPr>
            <p:custDataLst>
              <p:tags r:id="rId9"/>
            </p:custDataLst>
          </p:nvPr>
        </p:nvSpPr>
        <p:spPr>
          <a:xfrm>
            <a:off x="1657588" y="4814233"/>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79B4D478-0E39-4190-A9E4-840F57E63736}"/>
              </a:ext>
            </a:extLst>
          </p:cNvPr>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xmlns="" id="{3C3D57DF-ED2F-4C26-AD15-A9A6E362B207}"/>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xmlns="" id="{2B4A70A0-D8E4-4809-9F21-8874F540D29D}"/>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xmlns="" id="{93D19C4B-7FB3-4B24-A290-6D3F925BF9F8}"/>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xmlns="" id="{A3607645-E4F2-424B-AF76-4F678818EF1D}"/>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xmlns="" id="{323E923C-566B-4B26-A244-13F472EB476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xmlns="" id="{A7A937C0-A432-44D6-BF95-8FB4DF4B5D9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xmlns="" id="{BF58739B-BA37-4B4B-AB41-AD7948499D4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206263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四种标记</a:t>
              </a:r>
            </a:p>
          </p:txBody>
        </p:sp>
      </p:grpSp>
      <p:graphicFrame>
        <p:nvGraphicFramePr>
          <p:cNvPr id="11" name="表格 10">
            <a:extLst>
              <a:ext uri="{FF2B5EF4-FFF2-40B4-BE49-F238E27FC236}">
                <a16:creationId xmlns:a16="http://schemas.microsoft.com/office/drawing/2014/main" xmlns="" id="{E3BABFB8-583C-4B87-81C9-BF55E623E894}"/>
              </a:ext>
            </a:extLst>
          </p:cNvPr>
          <p:cNvGraphicFramePr>
            <a:graphicFrameLocks noGrp="1"/>
          </p:cNvGraphicFramePr>
          <p:nvPr>
            <p:extLst>
              <p:ext uri="{D42A27DB-BD31-4B8C-83A1-F6EECF244321}">
                <p14:modId xmlns:p14="http://schemas.microsoft.com/office/powerpoint/2010/main" val="427727002"/>
              </p:ext>
            </p:extLst>
          </p:nvPr>
        </p:nvGraphicFramePr>
        <p:xfrm>
          <a:off x="1532831" y="1672109"/>
          <a:ext cx="10225136" cy="3960407"/>
        </p:xfrm>
        <a:graphic>
          <a:graphicData uri="http://schemas.openxmlformats.org/drawingml/2006/table">
            <a:tbl>
              <a:tblPr firstRow="1" firstCol="1" lastRow="1" lastCol="1" bandRow="1" bandCol="1">
                <a:tableStyleId>{5940675A-B579-460E-94D1-54222C63F5DA}</a:tableStyleId>
              </a:tblPr>
              <a:tblGrid>
                <a:gridCol w="3334549">
                  <a:extLst>
                    <a:ext uri="{9D8B030D-6E8A-4147-A177-3AD203B41FA5}">
                      <a16:colId xmlns:a16="http://schemas.microsoft.com/office/drawing/2014/main" xmlns="" val="20000"/>
                    </a:ext>
                  </a:extLst>
                </a:gridCol>
                <a:gridCol w="1831743">
                  <a:extLst>
                    <a:ext uri="{9D8B030D-6E8A-4147-A177-3AD203B41FA5}">
                      <a16:colId xmlns:a16="http://schemas.microsoft.com/office/drawing/2014/main" xmlns="" val="20001"/>
                    </a:ext>
                  </a:extLst>
                </a:gridCol>
                <a:gridCol w="5058844">
                  <a:extLst>
                    <a:ext uri="{9D8B030D-6E8A-4147-A177-3AD203B41FA5}">
                      <a16:colId xmlns:a16="http://schemas.microsoft.com/office/drawing/2014/main" xmlns="" val="20002"/>
                    </a:ext>
                  </a:extLst>
                </a:gridCol>
              </a:tblGrid>
              <a:tr h="765433">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标记</a:t>
                      </a:r>
                    </a:p>
                  </a:txBody>
                  <a:tcPr marL="68580" marR="68580" marT="0" marB="0" anchor="ctr">
                    <a:solidFill>
                      <a:srgbClr val="0050A3"/>
                    </a:solidFill>
                  </a:tcPr>
                </a:tc>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解释</a:t>
                      </a:r>
                    </a:p>
                  </a:txBody>
                  <a:tcPr marL="68580" marR="68580" marT="0" marB="0" anchor="ctr">
                    <a:solidFill>
                      <a:srgbClr val="0050A3"/>
                    </a:solidFill>
                  </a:tcPr>
                </a:tc>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示例</a:t>
                      </a:r>
                    </a:p>
                  </a:txBody>
                  <a:tcPr marL="68580" marR="68580" marT="0" marB="0" anchor="ctr">
                    <a:solidFill>
                      <a:srgbClr val="0050A3"/>
                    </a:solidFill>
                  </a:tcPr>
                </a:tc>
                <a:extLst>
                  <a:ext uri="{0D108BD9-81ED-4DB2-BD59-A6C34878D82A}">
                    <a16:rowId xmlns:a16="http://schemas.microsoft.com/office/drawing/2014/main" xmlns="" val="10000"/>
                  </a:ext>
                </a:extLst>
              </a:tr>
              <a:tr h="816538">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   ?&gt;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标准</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标记</a:t>
                      </a:r>
                    </a:p>
                  </a:txBody>
                  <a:tcPr marL="68580" marR="68580" marT="0" marB="0" anchor="ctr">
                    <a:solidFill>
                      <a:srgbClr val="D9D9D9"/>
                    </a:solidFill>
                  </a:tcPr>
                </a:tc>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&lt;?php echo $variable;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xmlns="" val="10001"/>
                  </a:ext>
                </a:extLst>
              </a:tr>
              <a:tr h="1339075">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 language="php"&gt;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a:effectLst/>
                          <a:latin typeface="Times New Roman" panose="02020603050405020304" pitchFamily="18" charset="0"/>
                          <a:ea typeface="微软雅黑" panose="020B0503020204020204" pitchFamily="34" charset="-122"/>
                          <a:cs typeface="Times New Roman" panose="02020603050405020304" pitchFamily="18" charset="0"/>
                        </a:rPr>
                        <a:t>长标记</a:t>
                      </a:r>
                    </a:p>
                  </a:txBody>
                  <a:tcPr marL="68580" marR="68580" marT="0" marB="0" anchor="ctr">
                    <a:solidFill>
                      <a:srgbClr val="D9D9D9"/>
                    </a:solidFill>
                  </a:tcPr>
                </a:tc>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 language="</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"&gt;  echo $</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vaiable</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xmlns="" val="10002"/>
                  </a:ext>
                </a:extLst>
              </a:tr>
              <a:tr h="494636">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a:effectLst/>
                          <a:latin typeface="Times New Roman" panose="02020603050405020304" pitchFamily="18" charset="0"/>
                          <a:ea typeface="微软雅黑" panose="020B0503020204020204" pitchFamily="34" charset="-122"/>
                          <a:cs typeface="Times New Roman" panose="02020603050405020304" pitchFamily="18" charset="0"/>
                        </a:rPr>
                        <a:t>短标记</a:t>
                      </a:r>
                    </a:p>
                  </a:txBody>
                  <a:tcPr marL="68580" marR="68580" marT="0" marB="0" anchor="ctr">
                    <a:solidFill>
                      <a:srgbClr val="D9D9D9"/>
                    </a:solidFill>
                  </a:tcPr>
                </a:tc>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 echo $variable;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xmlns="" val="10003"/>
                  </a:ext>
                </a:extLst>
              </a:tr>
              <a:tr h="544725">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  %&gt;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仿</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ASP</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&lt;%=$variable;%&gt;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xmlns="" val="10004"/>
                  </a:ext>
                </a:extLst>
              </a:tr>
            </a:tbl>
          </a:graphicData>
        </a:graphic>
      </p:graphicFrame>
      <p:pic>
        <p:nvPicPr>
          <p:cNvPr id="12" name="图片 11">
            <a:extLst>
              <a:ext uri="{FF2B5EF4-FFF2-40B4-BE49-F238E27FC236}">
                <a16:creationId xmlns:a16="http://schemas.microsoft.com/office/drawing/2014/main" xmlns="" id="{2D2FFFD8-0E69-405E-B316-9F7B2D8FFD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140700" y="4511931"/>
            <a:ext cx="2673277" cy="2673277"/>
          </a:xfrm>
          <a:prstGeom prst="rect">
            <a:avLst/>
          </a:prstGeom>
        </p:spPr>
      </p:pic>
    </p:spTree>
    <p:extLst>
      <p:ext uri="{BB962C8B-B14F-4D97-AF65-F5344CB8AC3E}">
        <p14:creationId xmlns:p14="http://schemas.microsoft.com/office/powerpoint/2010/main" val="152294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772629" y="2272972"/>
            <a:ext cx="8581753" cy="2330308"/>
            <a:chOff x="4933525" y="2542866"/>
            <a:chExt cx="8136904" cy="2330308"/>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注释</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595627"/>
              <a:ext cx="6086161"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使用注释可以增加语言的可读性，</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支持三种</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C/C++</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65000"/>
                      <a:lumOff val="35000"/>
                    </a:schemeClr>
                  </a:solidFill>
                  <a:latin typeface="Times New Roman" panose="02020603050405020304" pitchFamily="18" charset="0"/>
                  <a:cs typeface="Times New Roman" panose="02020603050405020304" pitchFamily="18" charset="0"/>
                </a:rPr>
                <a:t>perl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65000"/>
                      <a:lumOff val="35000"/>
                    </a:schemeClr>
                  </a:solidFill>
                  <a:latin typeface="Times New Roman" panose="02020603050405020304" pitchFamily="18" charset="0"/>
                  <a:cs typeface="Times New Roman" panose="02020603050405020304" pitchFamily="18" charset="0"/>
                </a:rPr>
                <a:t>unix</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-shell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风格的注释：</a:t>
              </a:r>
              <a:endPar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Perl</a:t>
              </a:r>
              <a:r>
                <a:rPr lang="zh-CN" altLang="zh-CN" sz="2400" kern="100" dirty="0">
                  <a:solidFill>
                    <a:srgbClr val="595959"/>
                  </a:solidFill>
                  <a:latin typeface="Times New Roman" panose="02020603050405020304" pitchFamily="18" charset="0"/>
                  <a:cs typeface="Times New Roman" panose="02020603050405020304" pitchFamily="18" charset="0"/>
                </a:rPr>
                <a:t>式的单行注释</a:t>
              </a: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C++</a:t>
              </a:r>
              <a:r>
                <a:rPr lang="zh-CN" altLang="zh-CN" sz="2400" kern="100" dirty="0">
                  <a:solidFill>
                    <a:srgbClr val="595959"/>
                  </a:solidFill>
                  <a:latin typeface="Times New Roman" panose="02020603050405020304" pitchFamily="18" charset="0"/>
                  <a:cs typeface="Times New Roman" panose="02020603050405020304" pitchFamily="18" charset="0"/>
                </a:rPr>
                <a:t>式的单行注释</a:t>
              </a: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C/C++</a:t>
              </a:r>
              <a:r>
                <a:rPr lang="zh-CN" altLang="zh-CN" sz="2400" kern="100" dirty="0">
                  <a:solidFill>
                    <a:srgbClr val="595959"/>
                  </a:solidFill>
                  <a:latin typeface="Times New Roman" panose="02020603050405020304" pitchFamily="18" charset="0"/>
                  <a:cs typeface="Times New Roman" panose="02020603050405020304" pitchFamily="18" charset="0"/>
                </a:rPr>
                <a:t>式多行注释</a:t>
              </a:r>
            </a:p>
            <a:p>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748855" y="4886442"/>
            <a:ext cx="9811956" cy="1569660"/>
            <a:chOff x="4933525" y="2297324"/>
            <a:chExt cx="9811956" cy="1569660"/>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变量解析</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7" y="2297324"/>
              <a:ext cx="776121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变量解析当遇到符号（</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）时产生，解析器会尽可能多地取得后面的字符以组成一个合法的变量名</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，然后将变量值替换他们，如果</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后面没有有效的变量名，则输出</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。如果</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想明确的变量名可以用花括号把变量名括起来</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xmlns="" id="{1730C9F5-5EDE-4405-9C5D-DD595B685482}"/>
              </a:ext>
            </a:extLst>
          </p:cNvPr>
          <p:cNvSpPr/>
          <p:nvPr/>
        </p:nvSpPr>
        <p:spPr>
          <a:xfrm>
            <a:off x="1460823" y="889591"/>
            <a:ext cx="10099988" cy="961097"/>
          </a:xfrm>
          <a:prstGeom prst="rect">
            <a:avLst/>
          </a:prstGeom>
        </p:spPr>
        <p:txBody>
          <a:bodyPr wrap="square">
            <a:spAutoFit/>
          </a:bodyPr>
          <a:lstStyle/>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需要在每个语句后用分号结束</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a:t>
            </a:r>
            <a:endPar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代码段中的最后一行可以不用分号</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结束</a:t>
            </a:r>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765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xmlns="" id="{B6043767-DC6B-4254-9127-2CD5CBDB1CF9}"/>
              </a:ext>
            </a:extLst>
          </p:cNvPr>
          <p:cNvSpPr/>
          <p:nvPr/>
        </p:nvSpPr>
        <p:spPr>
          <a:xfrm>
            <a:off x="1395481" y="2960290"/>
            <a:ext cx="10099988" cy="188461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在对上述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段进行解析时，第一个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将被解析为一个变量，因为第一次定义，将分配内存空间被赋以初值</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liuzheli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。在第二个标识的变量</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的初值中，因为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已经被解析为变量，所以，最终显示的结果将是：</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SELECT * FROM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where username='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liuzheli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24" name="表格 23">
            <a:extLst>
              <a:ext uri="{FF2B5EF4-FFF2-40B4-BE49-F238E27FC236}">
                <a16:creationId xmlns:a16="http://schemas.microsoft.com/office/drawing/2014/main" xmlns="" id="{A406CC7E-CB8A-4498-B5B1-825E8CEB42AA}"/>
              </a:ext>
            </a:extLst>
          </p:cNvPr>
          <p:cNvGraphicFramePr>
            <a:graphicFrameLocks noGrp="1"/>
          </p:cNvGraphicFramePr>
          <p:nvPr>
            <p:extLst>
              <p:ext uri="{D42A27DB-BD31-4B8C-83A1-F6EECF244321}">
                <p14:modId xmlns:p14="http://schemas.microsoft.com/office/powerpoint/2010/main" val="3244807659"/>
              </p:ext>
            </p:extLst>
          </p:nvPr>
        </p:nvGraphicFramePr>
        <p:xfrm>
          <a:off x="1532831" y="807456"/>
          <a:ext cx="9865096" cy="1905000"/>
        </p:xfrm>
        <a:graphic>
          <a:graphicData uri="http://schemas.openxmlformats.org/drawingml/2006/table">
            <a:tbl>
              <a:tblPr firstRow="1" firstCol="1" bandRow="1">
                <a:tableStyleId>{5C22544A-7EE6-4342-B048-85BDC9FD1C3A}</a:tableStyleId>
              </a:tblPr>
              <a:tblGrid>
                <a:gridCol w="9865096">
                  <a:extLst>
                    <a:ext uri="{9D8B030D-6E8A-4147-A177-3AD203B41FA5}">
                      <a16:colId xmlns:a16="http://schemas.microsoft.com/office/drawing/2014/main" xmlns="" val="20000"/>
                    </a:ext>
                  </a:extLst>
                </a:gridCol>
              </a:tblGrid>
              <a:tr h="1654705">
                <a:tc>
                  <a:txBody>
                    <a:bodyPr/>
                    <a:lstStyle/>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&lt;?</a:t>
                      </a:r>
                      <a:r>
                        <a:rPr lang="en-US" sz="2000" kern="100" dirty="0" err="1">
                          <a:effectLst/>
                          <a:latin typeface="Times New Roman" panose="02020603050405020304" pitchFamily="18" charset="0"/>
                          <a:cs typeface="Times New Roman" panose="02020603050405020304" pitchFamily="18" charset="0"/>
                        </a:rPr>
                        <a:t>php</a:t>
                      </a:r>
                      <a:r>
                        <a:rPr lang="en-US" sz="2000" kern="10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$username = “</a:t>
                      </a:r>
                      <a:r>
                        <a:rPr lang="en-US" sz="2000" kern="100" dirty="0" err="1">
                          <a:effectLst/>
                          <a:latin typeface="Times New Roman" panose="02020603050405020304" pitchFamily="18" charset="0"/>
                          <a:cs typeface="Times New Roman" panose="02020603050405020304" pitchFamily="18" charset="0"/>
                        </a:rPr>
                        <a:t>liuzheli</a:t>
                      </a:r>
                      <a:r>
                        <a:rPr lang="en-US" sz="2000" kern="10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SQLStr</a:t>
                      </a:r>
                      <a:r>
                        <a:rPr lang="en-US" sz="2000" kern="100" dirty="0">
                          <a:effectLst/>
                          <a:latin typeface="Times New Roman" panose="02020603050405020304" pitchFamily="18" charset="0"/>
                          <a:cs typeface="Times New Roman" panose="02020603050405020304" pitchFamily="18" charset="0"/>
                        </a:rPr>
                        <a:t> = "SELECT * FROM </a:t>
                      </a:r>
                      <a:r>
                        <a:rPr lang="en-US" sz="2000" kern="100" dirty="0" err="1">
                          <a:effectLst/>
                          <a:latin typeface="Times New Roman" panose="02020603050405020304" pitchFamily="18" charset="0"/>
                          <a:cs typeface="Times New Roman" panose="02020603050405020304" pitchFamily="18" charset="0"/>
                        </a:rPr>
                        <a:t>userinfo</a:t>
                      </a:r>
                      <a:r>
                        <a:rPr lang="en-US" sz="2000" kern="100" dirty="0">
                          <a:effectLst/>
                          <a:latin typeface="Times New Roman" panose="02020603050405020304" pitchFamily="18" charset="0"/>
                          <a:cs typeface="Times New Roman" panose="02020603050405020304" pitchFamily="18" charset="0"/>
                        </a:rPr>
                        <a:t> where username='$username'";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echo $</a:t>
                      </a:r>
                      <a:r>
                        <a:rPr lang="en-US" sz="2000" kern="100" dirty="0" err="1">
                          <a:effectLst/>
                          <a:latin typeface="Times New Roman" panose="02020603050405020304" pitchFamily="18" charset="0"/>
                          <a:cs typeface="Times New Roman" panose="02020603050405020304" pitchFamily="18" charset="0"/>
                        </a:rPr>
                        <a:t>SQLStr</a:t>
                      </a:r>
                      <a:r>
                        <a:rPr lang="en-US" sz="2000" kern="100" dirty="0">
                          <a:effectLst/>
                          <a:latin typeface="Times New Roman" panose="02020603050405020304" pitchFamily="18" charset="0"/>
                          <a:cs typeface="Times New Roman" panose="02020603050405020304" pitchFamily="18" charset="0"/>
                        </a:rPr>
                        <a:t> ;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?&gt;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rgbClr val="0050A3"/>
                    </a:solidFill>
                  </a:tcPr>
                </a:tc>
                <a:extLst>
                  <a:ext uri="{0D108BD9-81ED-4DB2-BD59-A6C34878D82A}">
                    <a16:rowId xmlns:a16="http://schemas.microsoft.com/office/drawing/2014/main" xmlns="" val="10000"/>
                  </a:ext>
                </a:extLst>
              </a:tr>
            </a:tbl>
          </a:graphicData>
        </a:graphic>
      </p:graphicFrame>
      <p:sp>
        <p:nvSpPr>
          <p:cNvPr id="25" name="矩形: 圆角 24">
            <a:extLst>
              <a:ext uri="{FF2B5EF4-FFF2-40B4-BE49-F238E27FC236}">
                <a16:creationId xmlns:a16="http://schemas.microsoft.com/office/drawing/2014/main" xmlns="" id="{A91F2E5B-4C77-4636-99CD-4027E920681C}"/>
              </a:ext>
            </a:extLst>
          </p:cNvPr>
          <p:cNvSpPr/>
          <p:nvPr/>
        </p:nvSpPr>
        <p:spPr>
          <a:xfrm>
            <a:off x="2468935" y="5128493"/>
            <a:ext cx="8208912" cy="108012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同样也可以解析数组索引或者对象属性。对于数组索引，右方括号（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）标志着索引的结束。对象属性则和简单变量适用同样的规则。</a:t>
            </a:r>
          </a:p>
        </p:txBody>
      </p:sp>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F444436F-1DA9-40C7-8E92-C0483B7CBD13}"/>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pPr>
              <a:lnSpc>
                <a:spcPct val="125000"/>
              </a:lnSpc>
              <a:spcAft>
                <a:spcPts val="0"/>
              </a:spcAft>
            </a:pPr>
            <a:r>
              <a:rPr lang="en-US" altLang="zh-CN" sz="2000" kern="100" dirty="0" smtClean="0">
                <a:latin typeface="Times New Roman" panose="02020603050405020304" pitchFamily="18" charset="0"/>
                <a:cs typeface="Times New Roman" panose="02020603050405020304" pitchFamily="18" charset="0"/>
              </a:rPr>
              <a:t>&lt;HTML&gt;&lt;HEAD&gt;&lt;/HEAD&gt;&lt;BODY&gt;</a:t>
            </a:r>
          </a:p>
          <a:p>
            <a:pPr>
              <a:lnSpc>
                <a:spcPct val="125000"/>
              </a:lnSpc>
              <a:spcAft>
                <a:spcPts val="0"/>
              </a:spcAft>
            </a:pPr>
            <a:r>
              <a:rPr lang="en-US" altLang="zh-CN" sz="2000" kern="100" dirty="0" smtClean="0">
                <a:latin typeface="Times New Roman" panose="02020603050405020304" pitchFamily="18" charset="0"/>
                <a:cs typeface="Times New Roman" panose="02020603050405020304" pitchFamily="18" charset="0"/>
              </a:rPr>
              <a:t>&lt;?</a:t>
            </a:r>
            <a:r>
              <a:rPr lang="en-US" altLang="zh-CN" sz="2000" kern="100" dirty="0">
                <a:latin typeface="Times New Roman" panose="02020603050405020304" pitchFamily="18" charset="0"/>
                <a:cs typeface="Times New Roman" panose="02020603050405020304" pitchFamily="18" charset="0"/>
              </a:rPr>
              <a:t>php   $username = “liuzheli”;   $</a:t>
            </a:r>
            <a:r>
              <a:rPr lang="en-US" altLang="zh-CN" sz="2000" kern="100" dirty="0" err="1">
                <a:latin typeface="Times New Roman" panose="02020603050405020304" pitchFamily="18" charset="0"/>
                <a:cs typeface="Times New Roman" panose="02020603050405020304" pitchFamily="18" charset="0"/>
              </a:rPr>
              <a:t>SQLStr</a:t>
            </a:r>
            <a:r>
              <a:rPr lang="en-US" altLang="zh-CN" sz="2000" kern="100" dirty="0">
                <a:latin typeface="Times New Roman" panose="02020603050405020304" pitchFamily="18" charset="0"/>
                <a:cs typeface="Times New Roman" panose="02020603050405020304" pitchFamily="18" charset="0"/>
              </a:rPr>
              <a:t> = “$username=123";   echo $</a:t>
            </a:r>
            <a:r>
              <a:rPr lang="en-US" altLang="zh-CN" sz="2000" kern="100" dirty="0" err="1">
                <a:latin typeface="Times New Roman" panose="02020603050405020304" pitchFamily="18" charset="0"/>
                <a:cs typeface="Times New Roman" panose="02020603050405020304" pitchFamily="18" charset="0"/>
              </a:rPr>
              <a:t>SQLStr</a:t>
            </a:r>
            <a:r>
              <a:rPr lang="en-US" altLang="zh-CN" sz="2000" kern="100" dirty="0">
                <a:latin typeface="Times New Roman" panose="02020603050405020304" pitchFamily="18" charset="0"/>
                <a:cs typeface="Times New Roman" panose="02020603050405020304" pitchFamily="18" charset="0"/>
              </a:rPr>
              <a:t> ;   </a:t>
            </a:r>
            <a:r>
              <a:rPr lang="en-US" altLang="zh-CN" sz="2000" kern="100" dirty="0" smtClean="0">
                <a:latin typeface="Times New Roman" panose="02020603050405020304" pitchFamily="18" charset="0"/>
                <a:cs typeface="Times New Roman" panose="02020603050405020304" pitchFamily="18" charset="0"/>
              </a:rPr>
              <a:t>?&gt;456</a:t>
            </a:r>
          </a:p>
          <a:p>
            <a:pPr>
              <a:lnSpc>
                <a:spcPct val="125000"/>
              </a:lnSpc>
              <a:spcAft>
                <a:spcPts val="0"/>
              </a:spcAft>
            </a:pPr>
            <a:r>
              <a:rPr lang="en-US" altLang="zh-CN" sz="2000" kern="100" dirty="0" smtClean="0">
                <a:latin typeface="Times New Roman" panose="02020603050405020304" pitchFamily="18" charset="0"/>
                <a:cs typeface="Times New Roman" panose="02020603050405020304" pitchFamily="18" charset="0"/>
              </a:rPr>
              <a:t>&lt;/BODY&gt;&lt;/HTML&gt;</a:t>
            </a:r>
            <a:endParaRPr lang="en-US" altLang="zh-CN" sz="2000" kern="100" dirty="0">
              <a:latin typeface="Times New Roman" panose="02020603050405020304" pitchFamily="18" charset="0"/>
              <a:cs typeface="Times New Roman" panose="02020603050405020304" pitchFamily="18" charset="0"/>
            </a:endParaRPr>
          </a:p>
          <a:p>
            <a:pPr>
              <a:lnSpc>
                <a:spcPct val="125000"/>
              </a:lnSpc>
              <a:spcAft>
                <a:spcPts val="0"/>
              </a:spcAft>
            </a:pPr>
            <a:r>
              <a:rPr lang="zh-CN" altLang="en-US" sz="2000" kern="100" dirty="0" smtClean="0">
                <a:latin typeface="Times New Roman" panose="02020603050405020304" pitchFamily="18" charset="0"/>
                <a:cs typeface="Times New Roman" panose="02020603050405020304" pitchFamily="18" charset="0"/>
              </a:rPr>
              <a:t>以上</a:t>
            </a:r>
            <a:r>
              <a:rPr lang="en-US" altLang="zh-CN" sz="2000" kern="100" dirty="0" smtClean="0">
                <a:latin typeface="Times New Roman" panose="02020603050405020304" pitchFamily="18" charset="0"/>
                <a:cs typeface="Times New Roman" panose="02020603050405020304" pitchFamily="18" charset="0"/>
              </a:rPr>
              <a:t>HTML</a:t>
            </a:r>
            <a:r>
              <a:rPr lang="zh-CN" altLang="en-US" sz="2000" kern="100" dirty="0" smtClean="0">
                <a:latin typeface="Times New Roman" panose="02020603050405020304" pitchFamily="18" charset="0"/>
                <a:cs typeface="Times New Roman" panose="02020603050405020304" pitchFamily="18" charset="0"/>
              </a:rPr>
              <a:t>页面运行后，页面中将输出</a:t>
            </a:r>
            <a:endParaRPr lang="zh-CN" altLang="zh-CN" sz="2000" kern="1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xmlns="" id="{FC408363-F579-40F4-9FB9-FF135018DEDD}"/>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username=123456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xmlns="" id="{00D81BE1-0BF6-4F50-80F6-848775983EB0}"/>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username123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54EBCB12-28FF-4F45-9995-EA21642CE82F}"/>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liuzheli=123456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D8F2ECA3-1418-4E5F-8E60-32A15ABF9F83}"/>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liuzheli=123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xmlns="" id="{E8113E38-0246-4505-8003-403CFA5D3D6D}"/>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xmlns="" id="{D11EA280-D985-4EF3-A99C-A08C9A26586B}"/>
              </a:ext>
            </a:extLst>
          </p:cNvPr>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84B48E99-D165-4785-AA5F-024357311663}"/>
              </a:ext>
            </a:extLst>
          </p:cNvPr>
          <p:cNvSpPr>
            <a:spLocks noChangeAspect="1"/>
          </p:cNvSpPr>
          <p:nvPr>
            <p:custDataLst>
              <p:tags r:id="rId9"/>
            </p:custDataLst>
          </p:nvPr>
        </p:nvSpPr>
        <p:spPr>
          <a:xfrm>
            <a:off x="1657588" y="4814233"/>
            <a:ext cx="542449" cy="542448"/>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25587C1F-7E06-4D25-8670-F7554DC68FCB}"/>
              </a:ext>
            </a:extLst>
          </p:cNvPr>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xmlns="" id="{F0E0CB22-5157-4705-B1D7-E88D31FD798B}"/>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xmlns="" id="{19DC3FEA-98F4-4C78-8057-0B601D718946}"/>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xmlns="" id="{E0B2B0D9-E986-4760-B0A7-1BCDD0DAAA85}"/>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xmlns="" id="{C1C334B1-E7D6-4DB7-A28A-3AB6E215E3F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xmlns="" id="{2410E24C-6B06-43FF-A198-1423DD08ED43}"/>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xmlns="" id="{610B12E4-B301-4FBF-903F-4C554F0EBCE4}"/>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xmlns="" id="{39DCA24C-0527-4A58-8BC1-881F22C4098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253879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540943"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请求</a:t>
            </a:r>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3786</Words>
  <Application>Microsoft Office PowerPoint</Application>
  <PresentationFormat>自定义</PresentationFormat>
  <Paragraphs>384</Paragraphs>
  <Slides>46</Slides>
  <Notes>42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Microsoft Yahei</vt:lpstr>
      <vt:lpstr>宋体</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2019-05-08T23:19:17Z</dcterms:modified>
</cp:coreProperties>
</file>