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notesMasterIdLst>
    <p:notesMasterId r:id="rId44"/>
  </p:notesMasterIdLst>
  <p:handoutMasterIdLst>
    <p:handoutMasterId r:id="rId45"/>
  </p:handoutMasterIdLst>
  <p:sldIdLst>
    <p:sldId id="9228" r:id="rId2"/>
    <p:sldId id="9234" r:id="rId3"/>
    <p:sldId id="9217" r:id="rId4"/>
    <p:sldId id="9229" r:id="rId5"/>
    <p:sldId id="9236" r:id="rId6"/>
    <p:sldId id="9231" r:id="rId7"/>
    <p:sldId id="9306" r:id="rId8"/>
    <p:sldId id="9230" r:id="rId9"/>
    <p:sldId id="9235" r:id="rId10"/>
    <p:sldId id="9307" r:id="rId11"/>
    <p:sldId id="9233" r:id="rId12"/>
    <p:sldId id="9308" r:id="rId13"/>
    <p:sldId id="9309" r:id="rId14"/>
    <p:sldId id="9310" r:id="rId15"/>
    <p:sldId id="9311" r:id="rId16"/>
    <p:sldId id="9312" r:id="rId17"/>
    <p:sldId id="9313" r:id="rId18"/>
    <p:sldId id="9305" r:id="rId19"/>
    <p:sldId id="9221" r:id="rId20"/>
    <p:sldId id="9218" r:id="rId21"/>
    <p:sldId id="9314" r:id="rId22"/>
    <p:sldId id="9315" r:id="rId23"/>
    <p:sldId id="9232" r:id="rId24"/>
    <p:sldId id="9316" r:id="rId25"/>
    <p:sldId id="9317" r:id="rId26"/>
    <p:sldId id="9318" r:id="rId27"/>
    <p:sldId id="9319" r:id="rId28"/>
    <p:sldId id="9237" r:id="rId29"/>
    <p:sldId id="9238" r:id="rId30"/>
    <p:sldId id="9320" r:id="rId31"/>
    <p:sldId id="9239" r:id="rId32"/>
    <p:sldId id="9240" r:id="rId33"/>
    <p:sldId id="9321" r:id="rId34"/>
    <p:sldId id="9322" r:id="rId35"/>
    <p:sldId id="9323" r:id="rId36"/>
    <p:sldId id="9324" r:id="rId37"/>
    <p:sldId id="9325" r:id="rId38"/>
    <p:sldId id="9326" r:id="rId39"/>
    <p:sldId id="9327" r:id="rId40"/>
    <p:sldId id="9328" r:id="rId41"/>
    <p:sldId id="9329" r:id="rId42"/>
    <p:sldId id="9330" r:id="rId43"/>
  </p:sldIdLst>
  <p:sldSz cx="12858750" cy="7232650"/>
  <p:notesSz cx="6858000" cy="9144000"/>
  <p:custDataLst>
    <p:tags r:id="rId46"/>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A3"/>
    <a:srgbClr val="1092F1"/>
    <a:srgbClr val="007DFA"/>
    <a:srgbClr val="969696"/>
    <a:srgbClr val="2278F4"/>
    <a:srgbClr val="000000"/>
    <a:srgbClr val="FF3B5E"/>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33" autoAdjust="0"/>
    <p:restoredTop sz="86691" autoAdjust="0"/>
  </p:normalViewPr>
  <p:slideViewPr>
    <p:cSldViewPr>
      <p:cViewPr varScale="1">
        <p:scale>
          <a:sx n="58" d="100"/>
          <a:sy n="58" d="100"/>
        </p:scale>
        <p:origin x="885" y="48"/>
      </p:cViewPr>
      <p:guideLst>
        <p:guide orient="horz" pos="328"/>
        <p:guide pos="4050"/>
        <p:guide pos="557"/>
        <p:guide orient="horz" pos="4183"/>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2019/5/16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2019/5/16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71290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804000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2742311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4005804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2398478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2087888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2352301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2705645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3756446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1637877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2875486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2378327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1286167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3467852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2687802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214155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17158302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38913704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7326489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29736393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3028756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23982115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25327881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20439116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6862658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38936631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37</a:t>
            </a:fld>
            <a:endParaRPr lang="zh-CN" altLang="en-US"/>
          </a:p>
        </p:txBody>
      </p:sp>
    </p:spTree>
    <p:extLst>
      <p:ext uri="{BB962C8B-B14F-4D97-AF65-F5344CB8AC3E}">
        <p14:creationId xmlns:p14="http://schemas.microsoft.com/office/powerpoint/2010/main" val="29252171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38</a:t>
            </a:fld>
            <a:endParaRPr lang="zh-CN" altLang="en-US"/>
          </a:p>
        </p:txBody>
      </p:sp>
    </p:spTree>
    <p:extLst>
      <p:ext uri="{BB962C8B-B14F-4D97-AF65-F5344CB8AC3E}">
        <p14:creationId xmlns:p14="http://schemas.microsoft.com/office/powerpoint/2010/main" val="6828313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39</a:t>
            </a:fld>
            <a:endParaRPr lang="zh-CN" altLang="en-US"/>
          </a:p>
        </p:txBody>
      </p:sp>
    </p:spTree>
    <p:extLst>
      <p:ext uri="{BB962C8B-B14F-4D97-AF65-F5344CB8AC3E}">
        <p14:creationId xmlns:p14="http://schemas.microsoft.com/office/powerpoint/2010/main" val="778592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40</a:t>
            </a:fld>
            <a:endParaRPr lang="zh-CN" altLang="en-US"/>
          </a:p>
        </p:txBody>
      </p:sp>
    </p:spTree>
    <p:extLst>
      <p:ext uri="{BB962C8B-B14F-4D97-AF65-F5344CB8AC3E}">
        <p14:creationId xmlns:p14="http://schemas.microsoft.com/office/powerpoint/2010/main" val="8900896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41</a:t>
            </a:fld>
            <a:endParaRPr lang="zh-CN" altLang="en-US"/>
          </a:p>
        </p:txBody>
      </p:sp>
    </p:spTree>
    <p:extLst>
      <p:ext uri="{BB962C8B-B14F-4D97-AF65-F5344CB8AC3E}">
        <p14:creationId xmlns:p14="http://schemas.microsoft.com/office/powerpoint/2010/main" val="1309818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12256824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42</a:t>
            </a:fld>
            <a:endParaRPr lang="zh-CN" altLang="en-US"/>
          </a:p>
        </p:txBody>
      </p:sp>
    </p:spTree>
    <p:extLst>
      <p:ext uri="{BB962C8B-B14F-4D97-AF65-F5344CB8AC3E}">
        <p14:creationId xmlns:p14="http://schemas.microsoft.com/office/powerpoint/2010/main" val="2495888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4002567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3109515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1935374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4002567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37183268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 xmlns:a16="http://schemas.microsoft.com/office/drawing/2014/main" id="{6B58CA9C-A61B-4218-B89C-765C4AE4CBCF}"/>
              </a:ext>
            </a:extLst>
          </p:cNvPr>
          <p:cNvGrpSpPr/>
          <p:nvPr userDrawn="1"/>
        </p:nvGrpSpPr>
        <p:grpSpPr>
          <a:xfrm>
            <a:off x="-1" y="0"/>
            <a:ext cx="12858243" cy="7232650"/>
            <a:chOff x="-1" y="0"/>
            <a:chExt cx="11520489" cy="6480175"/>
          </a:xfrm>
        </p:grpSpPr>
        <p:sp>
          <p:nvSpPr>
            <p:cNvPr id="16" name="矩形 15">
              <a:extLst>
                <a:ext uri="{FF2B5EF4-FFF2-40B4-BE49-F238E27FC236}">
                  <a16:creationId xmlns="" xmlns:a16="http://schemas.microsoft.com/office/drawing/2014/main" id="{EAE98536-CFB6-41B1-A838-44066568C945}"/>
                </a:ext>
              </a:extLst>
            </p:cNvPr>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任意多边形: 形状 16">
              <a:extLst>
                <a:ext uri="{FF2B5EF4-FFF2-40B4-BE49-F238E27FC236}">
                  <a16:creationId xmlns="" xmlns:a16="http://schemas.microsoft.com/office/drawing/2014/main" id="{DBBE4815-B6B0-4394-BC94-8AAD066B124D}"/>
                </a:ext>
              </a:extLst>
            </p:cNvPr>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 name="任意多边形: 形状 17">
              <a:extLst>
                <a:ext uri="{FF2B5EF4-FFF2-40B4-BE49-F238E27FC236}">
                  <a16:creationId xmlns="" xmlns:a16="http://schemas.microsoft.com/office/drawing/2014/main" id="{47B1F7C7-679E-4D38-A62B-40F1A8E86F21}"/>
                </a:ext>
              </a:extLst>
            </p:cNvPr>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9" name="任意多边形: 形状 18">
              <a:extLst>
                <a:ext uri="{FF2B5EF4-FFF2-40B4-BE49-F238E27FC236}">
                  <a16:creationId xmlns="" xmlns:a16="http://schemas.microsoft.com/office/drawing/2014/main" id="{63C32D3D-90D7-4CB2-BA03-C77D89B0E7E4}"/>
                </a:ext>
              </a:extLst>
            </p:cNvPr>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0" name="任意多边形: 形状 19">
              <a:extLst>
                <a:ext uri="{FF2B5EF4-FFF2-40B4-BE49-F238E27FC236}">
                  <a16:creationId xmlns="" xmlns:a16="http://schemas.microsoft.com/office/drawing/2014/main" id="{3F697906-39C1-47C3-ADE4-53420E13B68E}"/>
                </a:ext>
              </a:extLst>
            </p:cNvPr>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4" name="图片 3">
            <a:extLst>
              <a:ext uri="{FF2B5EF4-FFF2-40B4-BE49-F238E27FC236}">
                <a16:creationId xmlns="" xmlns:a16="http://schemas.microsoft.com/office/drawing/2014/main" id="{85F87891-8299-4375-87F6-4940389DCE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extLst>
      <p:ext uri="{BB962C8B-B14F-4D97-AF65-F5344CB8AC3E}">
        <p14:creationId xmlns:p14="http://schemas.microsoft.com/office/powerpoint/2010/main" val="202711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1AD2B354-15D3-4C8A-85D2-33CEBD4C936C}"/>
              </a:ext>
            </a:extLst>
          </p:cNvPr>
          <p:cNvSpPr>
            <a:spLocks noGrp="1"/>
          </p:cNvSpPr>
          <p:nvPr>
            <p:ph type="dt" sz="half" idx="10"/>
          </p:nvPr>
        </p:nvSpPr>
        <p:spPr/>
        <p:txBody>
          <a:bodyPr/>
          <a:lstStyle/>
          <a:p>
            <a:fld id="{32BF82D2-7A68-459D-A996-9BDDA2518FA4}" type="datetimeFigureOut">
              <a:rPr lang="zh-CN" altLang="en-US" smtClean="0"/>
              <a:t>2019/5/16</a:t>
            </a:fld>
            <a:endParaRPr lang="zh-CN" altLang="en-US"/>
          </a:p>
        </p:txBody>
      </p:sp>
      <p:sp>
        <p:nvSpPr>
          <p:cNvPr id="3" name="页脚占位符 2">
            <a:extLst>
              <a:ext uri="{FF2B5EF4-FFF2-40B4-BE49-F238E27FC236}">
                <a16:creationId xmlns="" xmlns:a16="http://schemas.microsoft.com/office/drawing/2014/main" id="{4C5F0C88-FD5F-4486-9D89-3C4F82CAA1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C7E7975B-E11E-4432-97B8-B813496B2D4D}"/>
              </a:ext>
            </a:extLst>
          </p:cNvPr>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80239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2019/5/16</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872" r:id="rId1"/>
    <p:sldLayoutId id="21474838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image" Target="../media/image4.tmp"/><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slideLayout" Target="../slideLayouts/slideLayout2.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 Type="http://schemas.openxmlformats.org/officeDocument/2006/relationships/tags" Target="../tags/tag20.xml"/><Relationship Id="rId16" Type="http://schemas.openxmlformats.org/officeDocument/2006/relationships/tags" Target="../tags/tag34.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10" Type="http://schemas.openxmlformats.org/officeDocument/2006/relationships/tags" Target="../tags/tag28.xml"/><Relationship Id="rId19" Type="http://schemas.openxmlformats.org/officeDocument/2006/relationships/image" Target="../media/image4.tmp"/><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 xmlns:a16="http://schemas.microsoft.com/office/drawing/2014/main" id="{6679E949-8E7B-4F39-8616-82DD15C341F1}"/>
              </a:ext>
            </a:extLst>
          </p:cNvPr>
          <p:cNvSpPr txBox="1"/>
          <p:nvPr/>
        </p:nvSpPr>
        <p:spPr>
          <a:xfrm>
            <a:off x="-30755" y="34486"/>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 xmlns:a16="http://schemas.microsoft.com/office/drawing/2014/main" id="{42E92EDB-00D5-4896-B9F4-C5D71C6AF29E}"/>
              </a:ext>
            </a:extLst>
          </p:cNvPr>
          <p:cNvSpPr/>
          <p:nvPr/>
        </p:nvSpPr>
        <p:spPr>
          <a:xfrm>
            <a:off x="1964879" y="880021"/>
            <a:ext cx="10657184" cy="2616101"/>
          </a:xfrm>
          <a:prstGeom prst="rect">
            <a:avLst/>
          </a:prstGeom>
        </p:spPr>
        <p:txBody>
          <a:bodyPr wrap="square">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第十章   </a:t>
            </a:r>
            <a:r>
              <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渗透实战基础</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知识点一：文件上传漏洞</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知识点二：跨站脚本攻击</a:t>
            </a:r>
            <a:endParaRPr lang="zh-CN" altLang="en-US" sz="4400" dirty="0"/>
          </a:p>
        </p:txBody>
      </p:sp>
    </p:spTree>
    <p:extLst>
      <p:ext uri="{BB962C8B-B14F-4D97-AF65-F5344CB8AC3E}">
        <p14:creationId xmlns:p14="http://schemas.microsoft.com/office/powerpoint/2010/main" val="29377052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 xmlns:a16="http://schemas.microsoft.com/office/drawing/2014/main" id="{D32C654E-9AC0-4651-B23E-94DA0C16E19C}"/>
              </a:ext>
            </a:extLst>
          </p:cNvPr>
          <p:cNvSpPr txBox="1"/>
          <p:nvPr>
            <p:custDataLst>
              <p:tags r:id="rId2"/>
            </p:custDataLst>
          </p:nvPr>
        </p:nvSpPr>
        <p:spPr>
          <a:xfrm>
            <a:off x="1285875" y="635000"/>
            <a:ext cx="10287000" cy="2260203"/>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文件上传漏洞产生的原因是</a:t>
            </a:r>
          </a:p>
        </p:txBody>
      </p:sp>
      <p:sp>
        <p:nvSpPr>
          <p:cNvPr id="5" name="文本框 4">
            <a:extLst>
              <a:ext uri="{FF2B5EF4-FFF2-40B4-BE49-F238E27FC236}">
                <a16:creationId xmlns="" xmlns:a16="http://schemas.microsoft.com/office/drawing/2014/main" id="{1338748A-967F-4096-B638-CB25DEC8E5BD}"/>
              </a:ext>
            </a:extLst>
          </p:cNvPr>
          <p:cNvSpPr txBox="1"/>
          <p:nvPr>
            <p:custDataLst>
              <p:tags r:id="rId3"/>
            </p:custDataLst>
          </p:nvPr>
        </p:nvSpPr>
        <p:spPr>
          <a:xfrm>
            <a:off x="2571750" y="2938264"/>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滥用了文件上传插件</a:t>
            </a:r>
          </a:p>
        </p:txBody>
      </p:sp>
      <p:sp>
        <p:nvSpPr>
          <p:cNvPr id="6" name="文本框 5">
            <a:extLst>
              <a:ext uri="{FF2B5EF4-FFF2-40B4-BE49-F238E27FC236}">
                <a16:creationId xmlns="" xmlns:a16="http://schemas.microsoft.com/office/drawing/2014/main" id="{9CD307DF-A1A7-4B69-95E0-41DC4D7E205A}"/>
              </a:ext>
            </a:extLst>
          </p:cNvPr>
          <p:cNvSpPr txBox="1"/>
          <p:nvPr>
            <p:custDataLst>
              <p:tags r:id="rId4"/>
            </p:custDataLst>
          </p:nvPr>
        </p:nvSpPr>
        <p:spPr>
          <a:xfrm>
            <a:off x="2571750" y="3842345"/>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缺少上传文件信息的输入检测 </a:t>
            </a:r>
          </a:p>
        </p:txBody>
      </p:sp>
      <p:sp>
        <p:nvSpPr>
          <p:cNvPr id="7" name="文本框 6">
            <a:extLst>
              <a:ext uri="{FF2B5EF4-FFF2-40B4-BE49-F238E27FC236}">
                <a16:creationId xmlns="" xmlns:a16="http://schemas.microsoft.com/office/drawing/2014/main" id="{5F6DB53B-72C8-4439-9CFA-47E337546D76}"/>
              </a:ext>
            </a:extLst>
          </p:cNvPr>
          <p:cNvSpPr txBox="1"/>
          <p:nvPr>
            <p:custDataLst>
              <p:tags r:id="rId5"/>
            </p:custDataLst>
          </p:nvPr>
        </p:nvSpPr>
        <p:spPr>
          <a:xfrm>
            <a:off x="2571750" y="4746427"/>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缺少对一句话木马的检测机制</a:t>
            </a:r>
          </a:p>
        </p:txBody>
      </p:sp>
      <p:sp>
        <p:nvSpPr>
          <p:cNvPr id="8" name="文本框 7">
            <a:extLst>
              <a:ext uri="{FF2B5EF4-FFF2-40B4-BE49-F238E27FC236}">
                <a16:creationId xmlns="" xmlns:a16="http://schemas.microsoft.com/office/drawing/2014/main" id="{B25A18CD-09F3-41FD-996E-45B6287806C5}"/>
              </a:ext>
            </a:extLst>
          </p:cNvPr>
          <p:cNvSpPr txBox="1"/>
          <p:nvPr>
            <p:custDataLst>
              <p:tags r:id="rId6"/>
            </p:custDataLst>
          </p:nvPr>
        </p:nvSpPr>
        <p:spPr>
          <a:xfrm>
            <a:off x="2571750" y="5650508"/>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缺少对</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Webshell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的检测机制</a:t>
            </a:r>
          </a:p>
        </p:txBody>
      </p:sp>
      <p:sp>
        <p:nvSpPr>
          <p:cNvPr id="9" name="椭圆 8">
            <a:extLst>
              <a:ext uri="{FF2B5EF4-FFF2-40B4-BE49-F238E27FC236}">
                <a16:creationId xmlns="" xmlns:a16="http://schemas.microsoft.com/office/drawing/2014/main" id="{2AA515B0-5C76-4065-AB22-B209DF9647E9}"/>
              </a:ext>
            </a:extLst>
          </p:cNvPr>
          <p:cNvSpPr>
            <a:spLocks noChangeAspect="1"/>
          </p:cNvSpPr>
          <p:nvPr>
            <p:custDataLst>
              <p:tags r:id="rId7"/>
            </p:custDataLst>
          </p:nvPr>
        </p:nvSpPr>
        <p:spPr>
          <a:xfrm>
            <a:off x="1657588" y="3006070"/>
            <a:ext cx="542449" cy="542449"/>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 xmlns:a16="http://schemas.microsoft.com/office/drawing/2014/main" id="{884A509A-7026-4F37-BD66-7832AB17AF8C}"/>
              </a:ext>
            </a:extLst>
          </p:cNvPr>
          <p:cNvSpPr>
            <a:spLocks noChangeAspect="1"/>
          </p:cNvSpPr>
          <p:nvPr>
            <p:custDataLst>
              <p:tags r:id="rId8"/>
            </p:custDataLst>
          </p:nvPr>
        </p:nvSpPr>
        <p:spPr>
          <a:xfrm>
            <a:off x="1657588" y="3910151"/>
            <a:ext cx="542449" cy="542449"/>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 xmlns:a16="http://schemas.microsoft.com/office/drawing/2014/main" id="{0B7AAB82-18CD-4F11-BCCC-7076D04CBBFB}"/>
              </a:ext>
            </a:extLst>
          </p:cNvPr>
          <p:cNvSpPr>
            <a:spLocks noChangeAspect="1"/>
          </p:cNvSpPr>
          <p:nvPr>
            <p:custDataLst>
              <p:tags r:id="rId9"/>
            </p:custDataLst>
          </p:nvPr>
        </p:nvSpPr>
        <p:spPr>
          <a:xfrm>
            <a:off x="1657588" y="4814233"/>
            <a:ext cx="542449" cy="542448"/>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 xmlns:a16="http://schemas.microsoft.com/office/drawing/2014/main" id="{2BABE862-43C8-4DE4-9602-37FD079B4788}"/>
              </a:ext>
            </a:extLst>
          </p:cNvPr>
          <p:cNvSpPr>
            <a:spLocks noChangeAspect="1"/>
          </p:cNvSpPr>
          <p:nvPr>
            <p:custDataLst>
              <p:tags r:id="rId10"/>
            </p:custDataLst>
          </p:nvPr>
        </p:nvSpPr>
        <p:spPr>
          <a:xfrm>
            <a:off x="1657588" y="5718314"/>
            <a:ext cx="542449" cy="542448"/>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 xmlns:a16="http://schemas.microsoft.com/office/drawing/2014/main" id="{FCE67C3A-0765-41A0-BC2D-CAD68B973B40}"/>
              </a:ext>
            </a:extLst>
          </p:cNvPr>
          <p:cNvSpPr/>
          <p:nvPr>
            <p:custDataLst>
              <p:tags r:id="rId11"/>
            </p:custDataLst>
          </p:nvPr>
        </p:nvSpPr>
        <p:spPr>
          <a:xfrm>
            <a:off x="9403080" y="6554589"/>
            <a:ext cx="1627347" cy="433959"/>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 xmlns:a16="http://schemas.microsoft.com/office/drawing/2014/main" id="{BC7099DC-2ADB-4D6A-8E32-59E382703504}"/>
              </a:ext>
            </a:extLst>
          </p:cNvPr>
          <p:cNvGrpSpPr/>
          <p:nvPr>
            <p:custDataLst>
              <p:tags r:id="rId12"/>
            </p:custDataLst>
          </p:nvPr>
        </p:nvGrpSpPr>
        <p:grpSpPr>
          <a:xfrm>
            <a:off x="0" y="0"/>
            <a:ext cx="12858750" cy="635000"/>
            <a:chOff x="0" y="0"/>
            <a:chExt cx="12858750" cy="635000"/>
          </a:xfrm>
        </p:grpSpPr>
        <p:sp>
          <p:nvSpPr>
            <p:cNvPr id="14" name="TitleBackground">
              <a:extLst>
                <a:ext uri="{FF2B5EF4-FFF2-40B4-BE49-F238E27FC236}">
                  <a16:creationId xmlns="" xmlns:a16="http://schemas.microsoft.com/office/drawing/2014/main" id="{E8D79893-2B95-4098-88B0-1985A5753375}"/>
                </a:ext>
              </a:extLst>
            </p:cNvPr>
            <p:cNvSpPr/>
            <p:nvPr>
              <p:custDataLst>
                <p:tags r:id="rId14"/>
              </p:custDataLst>
            </p:nvPr>
          </p:nvSpPr>
          <p:spPr>
            <a:xfrm>
              <a:off x="0" y="0"/>
              <a:ext cx="1285875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 xmlns:a16="http://schemas.microsoft.com/office/drawing/2014/main" id="{31056505-0E92-4956-B745-33731110A8D7}"/>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 xmlns:a16="http://schemas.microsoft.com/office/drawing/2014/main" id="{F48736D2-147B-46A6-9551-BE3BD54A4337}"/>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 xmlns:a16="http://schemas.microsoft.com/office/drawing/2014/main" id="{CE70DF45-7901-4DEA-A799-C2ACD285F4C4}"/>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 xmlns:a16="http://schemas.microsoft.com/office/drawing/2014/main" id="{F6B6786D-F423-44DE-B725-FFC964786F70}"/>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1309350" y="63500"/>
            <a:ext cx="1422400" cy="508000"/>
          </a:xfrm>
          <a:prstGeom prst="rect">
            <a:avLst/>
          </a:prstGeom>
        </p:spPr>
      </p:pic>
    </p:spTree>
    <p:custDataLst>
      <p:tags r:id="rId1"/>
    </p:custDataLst>
    <p:extLst>
      <p:ext uri="{BB962C8B-B14F-4D97-AF65-F5344CB8AC3E}">
        <p14:creationId xmlns:p14="http://schemas.microsoft.com/office/powerpoint/2010/main" val="2373007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 xmlns:a16="http://schemas.microsoft.com/office/drawing/2014/main" id="{DF16C0EE-F047-4513-ABE9-3621ABC453F7}"/>
              </a:ext>
            </a:extLst>
          </p:cNvPr>
          <p:cNvSpPr/>
          <p:nvPr/>
        </p:nvSpPr>
        <p:spPr>
          <a:xfrm>
            <a:off x="2108895" y="1282153"/>
            <a:ext cx="8640960" cy="125405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安装</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OWASP</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测试环境，在其中的</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DVWA</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里实现一句话木马的上传。并用</a:t>
            </a:r>
            <a:r>
              <a:rPr lang="en-US" altLang="zh-CN" sz="20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Kail</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Linux</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中的自带的</a:t>
            </a:r>
            <a:r>
              <a:rPr lang="en-US" altLang="zh-CN" sz="20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webshell</a:t>
            </a:r>
            <a:r>
              <a:rPr lang="zh-CN" altLang="en-US" sz="20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工具</a:t>
            </a:r>
            <a:r>
              <a:rPr lang="en-US" altLang="zh-CN" sz="20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weevely</a:t>
            </a:r>
            <a:r>
              <a:rPr lang="zh-CN" altLang="en-US" sz="20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连接后门</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，获取服务器权限。</a:t>
            </a:r>
            <a:endParaRPr kumimoji="0" sz="20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2" name="组合 21">
            <a:extLst>
              <a:ext uri="{FF2B5EF4-FFF2-40B4-BE49-F238E27FC236}">
                <a16:creationId xmlns="" xmlns:a16="http://schemas.microsoft.com/office/drawing/2014/main" id="{13E81921-4694-4FCE-BEEB-D82105CA8807}"/>
              </a:ext>
            </a:extLst>
          </p:cNvPr>
          <p:cNvGrpSpPr/>
          <p:nvPr/>
        </p:nvGrpSpPr>
        <p:grpSpPr>
          <a:xfrm>
            <a:off x="5421264" y="519981"/>
            <a:ext cx="2016224" cy="474140"/>
            <a:chOff x="5747023" y="837929"/>
            <a:chExt cx="1364703" cy="474140"/>
          </a:xfrm>
        </p:grpSpPr>
        <p:cxnSp>
          <p:nvCxnSpPr>
            <p:cNvPr id="23" name="íślíḋè-Straight Connector 13">
              <a:extLst>
                <a:ext uri="{FF2B5EF4-FFF2-40B4-BE49-F238E27FC236}">
                  <a16:creationId xmlns="" xmlns:a16="http://schemas.microsoft.com/office/drawing/2014/main" id="{F32E12F4-9770-4CBB-86DA-6F7C3B2F93C5}"/>
                </a:ext>
              </a:extLst>
            </p:cNvPr>
            <p:cNvCxnSpPr>
              <a:cxnSpLocks/>
            </p:cNvCxnSpPr>
            <p:nvPr/>
          </p:nvCxnSpPr>
          <p:spPr>
            <a:xfrm>
              <a:off x="5747023" y="1312069"/>
              <a:ext cx="1364703"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 xmlns:a16="http://schemas.microsoft.com/office/drawing/2014/main" id="{61E0A855-E6B3-407D-A621-CDD4F16176C0}"/>
                </a:ext>
              </a:extLst>
            </p:cNvPr>
            <p:cNvSpPr/>
            <p:nvPr/>
          </p:nvSpPr>
          <p:spPr>
            <a:xfrm>
              <a:off x="6054395" y="837929"/>
              <a:ext cx="749959"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实验一</a:t>
              </a:r>
              <a:endParaRPr lang="fr-FR"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 name="组合 3">
            <a:extLst>
              <a:ext uri="{FF2B5EF4-FFF2-40B4-BE49-F238E27FC236}">
                <a16:creationId xmlns="" xmlns:a16="http://schemas.microsoft.com/office/drawing/2014/main" id="{E1BFEC09-C411-4C8D-A681-0E601F34CB12}"/>
              </a:ext>
            </a:extLst>
          </p:cNvPr>
          <p:cNvGrpSpPr/>
          <p:nvPr/>
        </p:nvGrpSpPr>
        <p:grpSpPr>
          <a:xfrm>
            <a:off x="992771" y="2775842"/>
            <a:ext cx="10873208" cy="1834602"/>
            <a:chOff x="2468935" y="3335160"/>
            <a:chExt cx="7848872" cy="3607969"/>
          </a:xfrm>
        </p:grpSpPr>
        <p:sp>
          <p:nvSpPr>
            <p:cNvPr id="39" name="矩形 38">
              <a:extLst>
                <a:ext uri="{FF2B5EF4-FFF2-40B4-BE49-F238E27FC236}">
                  <a16:creationId xmlns="" xmlns:a16="http://schemas.microsoft.com/office/drawing/2014/main" id="{00F0C464-4B74-4C62-A523-8B32ECC5EBC2}"/>
                </a:ext>
              </a:extLst>
            </p:cNvPr>
            <p:cNvSpPr/>
            <p:nvPr/>
          </p:nvSpPr>
          <p:spPr>
            <a:xfrm>
              <a:off x="2861378" y="3533002"/>
              <a:ext cx="7144552" cy="3138505"/>
            </a:xfrm>
            <a:prstGeom prst="rect">
              <a:avLst/>
            </a:prstGeom>
          </p:spPr>
          <p:txBody>
            <a:bodyPr wrap="square">
              <a:spAutoFit/>
            </a:bodyPr>
            <a:lstStyle/>
            <a:p>
              <a:pPr algn="just">
                <a:lnSpc>
                  <a:spcPct val="125000"/>
                </a:lnSpc>
                <a:spcAft>
                  <a:spcPts val="0"/>
                </a:spcAft>
              </a:pPr>
              <a:r>
                <a:rPr lang="zh-CN" altLang="en-US" sz="2000" b="1" kern="100" dirty="0">
                  <a:latin typeface="Times New Roman" panose="02020603050405020304" pitchFamily="18" charset="0"/>
                  <a:ea typeface="微软雅黑" panose="020B0503020204020204" pitchFamily="34" charset="-122"/>
                  <a:cs typeface="Times New Roman" panose="02020603050405020304" pitchFamily="18" charset="0"/>
                </a:rPr>
                <a:t>开放式</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1" kern="100" dirty="0">
                  <a:latin typeface="Times New Roman" panose="02020603050405020304" pitchFamily="18" charset="0"/>
                  <a:ea typeface="微软雅黑" panose="020B0503020204020204" pitchFamily="34" charset="-122"/>
                  <a:cs typeface="Times New Roman" panose="02020603050405020304" pitchFamily="18" charset="0"/>
                </a:rPr>
                <a:t>应用程序安全项目</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(Open Web Application Security Project, </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OWASP</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是世界上最知名的</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安全与数据库安全研究组织，该组织分别在</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2007</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2010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年和</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2013</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年统计过十大</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安全漏洞。我们基于</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OWASP</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发布的开源虚拟镜像“</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OWASP Broken Web Applications VM</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来演示如何利用文件上传漏洞。</a:t>
              </a:r>
              <a:endPar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矩形: 圆角 39">
              <a:extLst>
                <a:ext uri="{FF2B5EF4-FFF2-40B4-BE49-F238E27FC236}">
                  <a16:creationId xmlns="" xmlns:a16="http://schemas.microsoft.com/office/drawing/2014/main" id="{49E36080-6564-45C2-B1A1-99CA69B89C25}"/>
                </a:ext>
              </a:extLst>
            </p:cNvPr>
            <p:cNvSpPr/>
            <p:nvPr/>
          </p:nvSpPr>
          <p:spPr>
            <a:xfrm>
              <a:off x="2468935" y="3335160"/>
              <a:ext cx="7848872" cy="3607969"/>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9" name="图片 137">
            <a:extLst>
              <a:ext uri="{FF2B5EF4-FFF2-40B4-BE49-F238E27FC236}">
                <a16:creationId xmlns="" xmlns:a16="http://schemas.microsoft.com/office/drawing/2014/main" id="{ABA8CF73-B9C9-44BC-9F02-7B90850FC3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0983" y="4849207"/>
            <a:ext cx="7344816" cy="210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9477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2" presetClass="entr" presetSubtype="2" decel="6000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CE433DB7-B9A2-4467-B04E-5F8D58C0E38A}"/>
              </a:ext>
            </a:extLst>
          </p:cNvPr>
          <p:cNvSpPr/>
          <p:nvPr/>
        </p:nvSpPr>
        <p:spPr>
          <a:xfrm>
            <a:off x="1028775" y="447973"/>
            <a:ext cx="11233248" cy="504625"/>
          </a:xfrm>
          <a:prstGeom prst="rect">
            <a:avLst/>
          </a:prstGeom>
        </p:spPr>
        <p:txBody>
          <a:bodyPr wrap="square">
            <a:spAutoFit/>
          </a:bodyPr>
          <a:lstStyle/>
          <a:p>
            <a:pPr>
              <a:lnSpc>
                <a:spcPct val="150000"/>
              </a:lnSpc>
            </a:pP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通过用户名</a:t>
            </a:r>
            <a:r>
              <a:rPr lang="x-none" altLang="zh-CN" sz="2000" kern="100" dirty="0">
                <a:ea typeface="微软雅黑" panose="020B0503020204020204" pitchFamily="34" charset="-122"/>
                <a:cs typeface="Times New Roman" panose="02020603050405020304" pitchFamily="18" charset="0"/>
              </a:rPr>
              <a:t>user</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密码</a:t>
            </a:r>
            <a:r>
              <a:rPr lang="x-none" altLang="zh-CN" sz="2000" kern="100" dirty="0">
                <a:ea typeface="微软雅黑" panose="020B0503020204020204" pitchFamily="34" charset="-122"/>
                <a:cs typeface="Times New Roman" panose="02020603050405020304" pitchFamily="18" charset="0"/>
              </a:rPr>
              <a:t>user</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登录，将网页左下端的</a:t>
            </a:r>
            <a:r>
              <a:rPr lang="x-none" altLang="zh-CN" sz="2000" kern="100" dirty="0">
                <a:ea typeface="微软雅黑" panose="020B0503020204020204" pitchFamily="34" charset="-122"/>
                <a:cs typeface="Times New Roman" panose="02020603050405020304" pitchFamily="18" charset="0"/>
              </a:rPr>
              <a:t>DVWA Security</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设置为</a:t>
            </a:r>
            <a:r>
              <a:rPr lang="x-none" altLang="zh-CN" sz="2000" kern="100" dirty="0">
                <a:ea typeface="微软雅黑" panose="020B0503020204020204" pitchFamily="34" charset="-122"/>
                <a:cs typeface="Times New Roman" panose="02020603050405020304" pitchFamily="18" charset="0"/>
              </a:rPr>
              <a:t>Low</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。然后选择</a:t>
            </a:r>
            <a:r>
              <a:rPr lang="x-none" altLang="zh-CN" sz="2000" kern="100" dirty="0">
                <a:ea typeface="微软雅黑" panose="020B0503020204020204" pitchFamily="34" charset="-122"/>
                <a:cs typeface="Times New Roman" panose="02020603050405020304" pitchFamily="18" charset="0"/>
              </a:rPr>
              <a:t>Upload</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，如下：</a:t>
            </a: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27" name="图片 1">
            <a:extLst>
              <a:ext uri="{FF2B5EF4-FFF2-40B4-BE49-F238E27FC236}">
                <a16:creationId xmlns="" xmlns:a16="http://schemas.microsoft.com/office/drawing/2014/main" id="{E14E3593-4C50-45FC-9489-04D2489D39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851" y="1071576"/>
            <a:ext cx="9433048" cy="5639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629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CE433DB7-B9A2-4467-B04E-5F8D58C0E38A}"/>
              </a:ext>
            </a:extLst>
          </p:cNvPr>
          <p:cNvSpPr/>
          <p:nvPr/>
        </p:nvSpPr>
        <p:spPr>
          <a:xfrm>
            <a:off x="1028775" y="447973"/>
            <a:ext cx="11233248" cy="504625"/>
          </a:xfrm>
          <a:prstGeom prst="rect">
            <a:avLst/>
          </a:prstGeom>
        </p:spPr>
        <p:txBody>
          <a:bodyPr wrap="square">
            <a:spAutoFit/>
          </a:bodyPr>
          <a:lstStyle/>
          <a:p>
            <a:pPr>
              <a:lnSpc>
                <a:spcPct val="15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然后，打开</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Kali Linux</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终端，输入命令</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weevely</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，可以看到基本的使用方法。效果如下：</a:t>
            </a:r>
          </a:p>
        </p:txBody>
      </p:sp>
      <p:pic>
        <p:nvPicPr>
          <p:cNvPr id="2050" name="Picture 2">
            <a:extLst>
              <a:ext uri="{FF2B5EF4-FFF2-40B4-BE49-F238E27FC236}">
                <a16:creationId xmlns="" xmlns:a16="http://schemas.microsoft.com/office/drawing/2014/main" id="{0FEAA467-65F4-4324-95A9-7235ED64D0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2891" y="952598"/>
            <a:ext cx="9145016" cy="5865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943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CE433DB7-B9A2-4467-B04E-5F8D58C0E38A}"/>
              </a:ext>
            </a:extLst>
          </p:cNvPr>
          <p:cNvSpPr/>
          <p:nvPr/>
        </p:nvSpPr>
        <p:spPr>
          <a:xfrm>
            <a:off x="1028775" y="663997"/>
            <a:ext cx="11233248" cy="1230401"/>
          </a:xfrm>
          <a:prstGeom prst="rect">
            <a:avLst/>
          </a:prstGeom>
        </p:spPr>
        <p:txBody>
          <a:bodyPr wrap="square">
            <a:spAutoFit/>
          </a:bodyPr>
          <a:lstStyle/>
          <a:p>
            <a:pPr>
              <a:lnSpc>
                <a:spcPct val="20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按照提示的使用方法，输入命令</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weevely</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 generate pass </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shell.php</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来生成一句话木马</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shell.php</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，连接密码是</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pass</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。执行效果如下：</a:t>
            </a:r>
          </a:p>
        </p:txBody>
      </p:sp>
      <p:pic>
        <p:nvPicPr>
          <p:cNvPr id="3074" name="Picture 2">
            <a:extLst>
              <a:ext uri="{FF2B5EF4-FFF2-40B4-BE49-F238E27FC236}">
                <a16:creationId xmlns="" xmlns:a16="http://schemas.microsoft.com/office/drawing/2014/main" id="{924FA008-BE7F-4C57-90C5-50738D0E5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751" y="2316155"/>
            <a:ext cx="11665296"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 xmlns:a16="http://schemas.microsoft.com/office/drawing/2014/main" id="{BF643FC4-C718-4C52-817D-0C296DD88E2D}"/>
              </a:ext>
            </a:extLst>
          </p:cNvPr>
          <p:cNvSpPr/>
          <p:nvPr/>
        </p:nvSpPr>
        <p:spPr>
          <a:xfrm>
            <a:off x="1028775" y="3721205"/>
            <a:ext cx="11233248" cy="614848"/>
          </a:xfrm>
          <a:prstGeom prst="rect">
            <a:avLst/>
          </a:prstGeom>
        </p:spPr>
        <p:txBody>
          <a:bodyPr wrap="square">
            <a:spAutoFit/>
          </a:bodyPr>
          <a:lstStyle/>
          <a:p>
            <a:pPr algn="ctr">
              <a:lnSpc>
                <a:spcPct val="20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相比一句话木马，所产生的</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webshell</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将具有更强大的后门能力、免杀能力</a:t>
            </a:r>
          </a:p>
        </p:txBody>
      </p:sp>
    </p:spTree>
    <p:extLst>
      <p:ext uri="{BB962C8B-B14F-4D97-AF65-F5344CB8AC3E}">
        <p14:creationId xmlns:p14="http://schemas.microsoft.com/office/powerpoint/2010/main" val="3940792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CE433DB7-B9A2-4467-B04E-5F8D58C0E38A}"/>
              </a:ext>
            </a:extLst>
          </p:cNvPr>
          <p:cNvSpPr/>
          <p:nvPr/>
        </p:nvSpPr>
        <p:spPr>
          <a:xfrm>
            <a:off x="1892871" y="324048"/>
            <a:ext cx="11233248" cy="504625"/>
          </a:xfrm>
          <a:prstGeom prst="rect">
            <a:avLst/>
          </a:prstGeom>
        </p:spPr>
        <p:txBody>
          <a:bodyPr wrap="square">
            <a:spAutoFit/>
          </a:bodyPr>
          <a:lstStyle/>
          <a:p>
            <a:pPr>
              <a:lnSpc>
                <a:spcPct val="15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回到上传页面点击</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Browse</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按钮，将我们生成的文件</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shell.php</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进行上传。效果如下：</a:t>
            </a:r>
          </a:p>
        </p:txBody>
      </p:sp>
      <p:pic>
        <p:nvPicPr>
          <p:cNvPr id="4098" name="图片 1">
            <a:extLst>
              <a:ext uri="{FF2B5EF4-FFF2-40B4-BE49-F238E27FC236}">
                <a16:creationId xmlns="" xmlns:a16="http://schemas.microsoft.com/office/drawing/2014/main" id="{3132A852-050B-459F-AE93-CCD9A4F90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871" y="952598"/>
            <a:ext cx="8635280" cy="4710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 xmlns:a16="http://schemas.microsoft.com/office/drawing/2014/main" id="{BA4D0FB2-0A8F-433D-8A4C-9C3C44A4B6AE}"/>
              </a:ext>
            </a:extLst>
          </p:cNvPr>
          <p:cNvSpPr/>
          <p:nvPr/>
        </p:nvSpPr>
        <p:spPr>
          <a:xfrm>
            <a:off x="3105388" y="5798043"/>
            <a:ext cx="6647974" cy="369332"/>
          </a:xfrm>
          <a:prstGeom prst="rect">
            <a:avLst/>
          </a:prstGeom>
        </p:spPr>
        <p:txBody>
          <a:bodyPr wrap="none">
            <a:spAutoFit/>
          </a:bodyPr>
          <a:lstStyle/>
          <a:p>
            <a:r>
              <a:rPr lang="zh-CN" altLang="zh-CN" kern="100" dirty="0">
                <a:ea typeface="华文楷体" panose="02010600040101010101" pitchFamily="2" charset="-122"/>
                <a:cs typeface="Times New Roman" panose="02020603050405020304" pitchFamily="18" charset="0"/>
              </a:rPr>
              <a:t>可以看到文件上传成功，并且页面回显出我们上传文件的路径。</a:t>
            </a:r>
            <a:endParaRPr lang="zh-CN" altLang="en-US" dirty="0"/>
          </a:p>
        </p:txBody>
      </p:sp>
    </p:spTree>
    <p:extLst>
      <p:ext uri="{BB962C8B-B14F-4D97-AF65-F5344CB8AC3E}">
        <p14:creationId xmlns:p14="http://schemas.microsoft.com/office/powerpoint/2010/main" val="531701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CE433DB7-B9A2-4467-B04E-5F8D58C0E38A}"/>
              </a:ext>
            </a:extLst>
          </p:cNvPr>
          <p:cNvSpPr/>
          <p:nvPr/>
        </p:nvSpPr>
        <p:spPr>
          <a:xfrm>
            <a:off x="1028775" y="663997"/>
            <a:ext cx="11233248" cy="961097"/>
          </a:xfrm>
          <a:prstGeom prst="rect">
            <a:avLst/>
          </a:prstGeom>
        </p:spPr>
        <p:txBody>
          <a:bodyPr wrap="square">
            <a:spAutoFit/>
          </a:bodyPr>
          <a:lstStyle/>
          <a:p>
            <a:pPr>
              <a:lnSpc>
                <a:spcPct val="15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打开终端，使用命令</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weevely</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 http://192.168.209.136/dvwa/hackable/uploads/shell.php pass</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连接后门，拿到服务器权限。这个时候就相当于</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ssh</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远程连接了服务器，可以任意命令执行了，效果如下：</a:t>
            </a:r>
          </a:p>
        </p:txBody>
      </p:sp>
      <p:sp>
        <p:nvSpPr>
          <p:cNvPr id="5" name="矩形 4">
            <a:extLst>
              <a:ext uri="{FF2B5EF4-FFF2-40B4-BE49-F238E27FC236}">
                <a16:creationId xmlns="" xmlns:a16="http://schemas.microsoft.com/office/drawing/2014/main" id="{BF643FC4-C718-4C52-817D-0C296DD88E2D}"/>
              </a:ext>
            </a:extLst>
          </p:cNvPr>
          <p:cNvSpPr/>
          <p:nvPr/>
        </p:nvSpPr>
        <p:spPr>
          <a:xfrm>
            <a:off x="812751" y="5776565"/>
            <a:ext cx="11233248" cy="614848"/>
          </a:xfrm>
          <a:prstGeom prst="rect">
            <a:avLst/>
          </a:prstGeom>
        </p:spPr>
        <p:txBody>
          <a:bodyPr wrap="square">
            <a:spAutoFit/>
          </a:bodyPr>
          <a:lstStyle/>
          <a:p>
            <a:pPr algn="ctr">
              <a:lnSpc>
                <a:spcPct val="20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执行</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ls</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命令，可以看到当前目录下的文件，其中就有我们上传的</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shell.php</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p>
        </p:txBody>
      </p:sp>
      <p:pic>
        <p:nvPicPr>
          <p:cNvPr id="5123" name="图片 1">
            <a:extLst>
              <a:ext uri="{FF2B5EF4-FFF2-40B4-BE49-F238E27FC236}">
                <a16:creationId xmlns="" xmlns:a16="http://schemas.microsoft.com/office/drawing/2014/main" id="{FFF595A3-F8C3-41F8-BAB5-56332BBDC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927" y="1625410"/>
            <a:ext cx="7776864" cy="434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3654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 xmlns:a16="http://schemas.microsoft.com/office/drawing/2014/main" id="{13E81921-4694-4FCE-BEEB-D82105CA8807}"/>
              </a:ext>
            </a:extLst>
          </p:cNvPr>
          <p:cNvGrpSpPr/>
          <p:nvPr/>
        </p:nvGrpSpPr>
        <p:grpSpPr>
          <a:xfrm>
            <a:off x="5421264" y="519981"/>
            <a:ext cx="2016224" cy="474140"/>
            <a:chOff x="5747023" y="837929"/>
            <a:chExt cx="1364703" cy="474140"/>
          </a:xfrm>
        </p:grpSpPr>
        <p:cxnSp>
          <p:nvCxnSpPr>
            <p:cNvPr id="23" name="íślíḋè-Straight Connector 13">
              <a:extLst>
                <a:ext uri="{FF2B5EF4-FFF2-40B4-BE49-F238E27FC236}">
                  <a16:creationId xmlns="" xmlns:a16="http://schemas.microsoft.com/office/drawing/2014/main" id="{F32E12F4-9770-4CBB-86DA-6F7C3B2F93C5}"/>
                </a:ext>
              </a:extLst>
            </p:cNvPr>
            <p:cNvCxnSpPr>
              <a:cxnSpLocks/>
            </p:cNvCxnSpPr>
            <p:nvPr/>
          </p:nvCxnSpPr>
          <p:spPr>
            <a:xfrm>
              <a:off x="5747023" y="1312069"/>
              <a:ext cx="1364703"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 xmlns:a16="http://schemas.microsoft.com/office/drawing/2014/main" id="{61E0A855-E6B3-407D-A621-CDD4F16176C0}"/>
                </a:ext>
              </a:extLst>
            </p:cNvPr>
            <p:cNvSpPr/>
            <p:nvPr/>
          </p:nvSpPr>
          <p:spPr>
            <a:xfrm>
              <a:off x="6054395" y="837929"/>
              <a:ext cx="749959"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实验二</a:t>
              </a:r>
              <a:endParaRPr lang="fr-FR"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 name="组合 3">
            <a:extLst>
              <a:ext uri="{FF2B5EF4-FFF2-40B4-BE49-F238E27FC236}">
                <a16:creationId xmlns="" xmlns:a16="http://schemas.microsoft.com/office/drawing/2014/main" id="{E1BFEC09-C411-4C8D-A681-0E601F34CB12}"/>
              </a:ext>
            </a:extLst>
          </p:cNvPr>
          <p:cNvGrpSpPr/>
          <p:nvPr/>
        </p:nvGrpSpPr>
        <p:grpSpPr>
          <a:xfrm>
            <a:off x="992771" y="1672109"/>
            <a:ext cx="10873208" cy="3462683"/>
            <a:chOff x="2468935" y="3335160"/>
            <a:chExt cx="7848872" cy="3607969"/>
          </a:xfrm>
        </p:grpSpPr>
        <p:sp>
          <p:nvSpPr>
            <p:cNvPr id="39" name="矩形 38">
              <a:extLst>
                <a:ext uri="{FF2B5EF4-FFF2-40B4-BE49-F238E27FC236}">
                  <a16:creationId xmlns="" xmlns:a16="http://schemas.microsoft.com/office/drawing/2014/main" id="{00F0C464-4B74-4C62-A523-8B32ECC5EBC2}"/>
                </a:ext>
              </a:extLst>
            </p:cNvPr>
            <p:cNvSpPr/>
            <p:nvPr/>
          </p:nvSpPr>
          <p:spPr>
            <a:xfrm>
              <a:off x="2821095" y="4151084"/>
              <a:ext cx="7144552" cy="2419734"/>
            </a:xfrm>
            <a:prstGeom prst="rect">
              <a:avLst/>
            </a:prstGeom>
          </p:spPr>
          <p:txBody>
            <a:bodyPr wrap="square">
              <a:spAutoFit/>
            </a:bodyPr>
            <a:lstStyle/>
            <a:p>
              <a:pPr algn="just">
                <a:lnSpc>
                  <a:spcPct val="200000"/>
                </a:lnSpc>
                <a:spcAft>
                  <a:spcPts val="0"/>
                </a:spcAft>
              </a:pPr>
              <a:r>
                <a:rPr lang="zh-CN" altLang="en-US" sz="2000" b="1" kern="100" dirty="0">
                  <a:latin typeface="Times New Roman" panose="02020603050405020304" pitchFamily="18" charset="0"/>
                  <a:ea typeface="微软雅黑" panose="020B0503020204020204" pitchFamily="34" charset="-122"/>
                  <a:cs typeface="Times New Roman" panose="02020603050405020304" pitchFamily="18" charset="0"/>
                </a:rPr>
                <a:t>点击</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View Source</a:t>
              </a:r>
              <a:r>
                <a:rPr lang="zh-CN" altLang="en-US" sz="2000" b="1" kern="100" dirty="0">
                  <a:latin typeface="Times New Roman" panose="02020603050405020304" pitchFamily="18" charset="0"/>
                  <a:ea typeface="微软雅黑" panose="020B0503020204020204" pitchFamily="34" charset="-122"/>
                  <a:cs typeface="Times New Roman" panose="02020603050405020304" pitchFamily="18" charset="0"/>
                </a:rPr>
                <a:t>查看上传文件的源代码，比较三种不同安全级别的代码有什么不同？？思考要做到安全的文件上传，服务端应该从哪些角度对用户上传的文件进行检测。</a:t>
              </a:r>
              <a:endPar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矩形: 圆角 39">
              <a:extLst>
                <a:ext uri="{FF2B5EF4-FFF2-40B4-BE49-F238E27FC236}">
                  <a16:creationId xmlns="" xmlns:a16="http://schemas.microsoft.com/office/drawing/2014/main" id="{49E36080-6564-45C2-B1A1-99CA69B89C25}"/>
                </a:ext>
              </a:extLst>
            </p:cNvPr>
            <p:cNvSpPr/>
            <p:nvPr/>
          </p:nvSpPr>
          <p:spPr>
            <a:xfrm>
              <a:off x="2468935" y="3335160"/>
              <a:ext cx="7848872" cy="3607969"/>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94986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 xmlns:a16="http://schemas.microsoft.com/office/drawing/2014/main" id="{42E92EDB-00D5-4896-B9F4-C5D71C6AF29E}"/>
              </a:ext>
            </a:extLst>
          </p:cNvPr>
          <p:cNvSpPr/>
          <p:nvPr/>
        </p:nvSpPr>
        <p:spPr>
          <a:xfrm>
            <a:off x="2540943" y="3200826"/>
            <a:ext cx="8639372" cy="830997"/>
          </a:xfrm>
          <a:prstGeom prst="rect">
            <a:avLst/>
          </a:prstGeom>
        </p:spPr>
        <p:txBody>
          <a:bodyPr wrap="square">
            <a:spAutoFit/>
          </a:bodyPr>
          <a:lstStyle/>
          <a:p>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知识点二：跨站脚本攻击</a:t>
            </a:r>
          </a:p>
        </p:txBody>
      </p:sp>
    </p:spTree>
    <p:extLst>
      <p:ext uri="{BB962C8B-B14F-4D97-AF65-F5344CB8AC3E}">
        <p14:creationId xmlns:p14="http://schemas.microsoft.com/office/powerpoint/2010/main" val="72760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 xmlns:a16="http://schemas.microsoft.com/office/drawing/2014/main" id="{A2C57A0D-0707-41A0-98AF-CC5988247A48}"/>
              </a:ext>
            </a:extLst>
          </p:cNvPr>
          <p:cNvSpPr txBox="1"/>
          <p:nvPr/>
        </p:nvSpPr>
        <p:spPr>
          <a:xfrm>
            <a:off x="1100783" y="902529"/>
            <a:ext cx="10657184" cy="1683747"/>
          </a:xfrm>
          <a:prstGeom prst="rect">
            <a:avLst/>
          </a:prstGeom>
          <a:noFill/>
        </p:spPr>
        <p:txBody>
          <a:bodyPr wrap="square" lIns="86376" tIns="43188" rIns="86376" bIns="43188" rtlCol="0">
            <a:spAutoFit/>
          </a:bodyPr>
          <a:lstStyle/>
          <a:p>
            <a:pPr algn="just">
              <a:lnSpc>
                <a:spcPct val="150000"/>
              </a:lnSpc>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OWASP 2013</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年度</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应用程序十大漏洞中位居第三。</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应用程序经常存在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漏洞。</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跨站脚本攻击与</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注入攻击区别在于：</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主要影响的是</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应用程序的用户，而</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注入则主要影响</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应用程序自身。</a:t>
            </a:r>
          </a:p>
        </p:txBody>
      </p:sp>
      <p:pic>
        <p:nvPicPr>
          <p:cNvPr id="4" name="图片 3">
            <a:extLst>
              <a:ext uri="{FF2B5EF4-FFF2-40B4-BE49-F238E27FC236}">
                <a16:creationId xmlns="" xmlns:a16="http://schemas.microsoft.com/office/drawing/2014/main" id="{FDEEDD24-1679-468D-A1A9-BAC685F328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8125" y="3139246"/>
            <a:ext cx="4762500" cy="3190875"/>
          </a:xfrm>
          <a:prstGeom prst="rect">
            <a:avLst/>
          </a:prstGeom>
        </p:spPr>
      </p:pic>
    </p:spTree>
    <p:extLst>
      <p:ext uri="{BB962C8B-B14F-4D97-AF65-F5344CB8AC3E}">
        <p14:creationId xmlns:p14="http://schemas.microsoft.com/office/powerpoint/2010/main" val="9693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 xmlns:a16="http://schemas.microsoft.com/office/drawing/2014/main" id="{42E92EDB-00D5-4896-B9F4-C5D71C6AF29E}"/>
              </a:ext>
            </a:extLst>
          </p:cNvPr>
          <p:cNvSpPr/>
          <p:nvPr/>
        </p:nvSpPr>
        <p:spPr>
          <a:xfrm>
            <a:off x="1388815" y="2896245"/>
            <a:ext cx="10441160"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知识点一：文件上传漏洞 </a:t>
            </a:r>
          </a:p>
        </p:txBody>
      </p:sp>
    </p:spTree>
    <p:extLst>
      <p:ext uri="{BB962C8B-B14F-4D97-AF65-F5344CB8AC3E}">
        <p14:creationId xmlns:p14="http://schemas.microsoft.com/office/powerpoint/2010/main" val="317439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E99E241B-4002-4B98-89C1-8A6F31F8AFDC}"/>
              </a:ext>
            </a:extLst>
          </p:cNvPr>
          <p:cNvGrpSpPr/>
          <p:nvPr/>
        </p:nvGrpSpPr>
        <p:grpSpPr>
          <a:xfrm>
            <a:off x="596727" y="875216"/>
            <a:ext cx="4022902" cy="508861"/>
            <a:chOff x="1420106" y="1402730"/>
            <a:chExt cx="4022902"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 xmlns:a16="http://schemas.microsoft.com/office/drawing/2014/main" id="{96BFC555-EE41-4882-9E9C-F38302277955}"/>
                </a:ext>
              </a:extLst>
            </p:cNvPr>
            <p:cNvSpPr/>
            <p:nvPr/>
          </p:nvSpPr>
          <p:spPr>
            <a:xfrm rot="5400000">
              <a:off x="3000896" y="396035"/>
              <a:ext cx="508859" cy="252225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a:extLst>
                <a:ext uri="{FF2B5EF4-FFF2-40B4-BE49-F238E27FC236}">
                  <a16:creationId xmlns=""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 xmlns:a16="http://schemas.microsoft.com/office/drawing/2014/main" id="{60CBC169-D7C3-4AE3-A416-02D9691CFC6C}"/>
                </a:ext>
              </a:extLst>
            </p:cNvPr>
            <p:cNvSpPr/>
            <p:nvPr/>
          </p:nvSpPr>
          <p:spPr>
            <a:xfrm>
              <a:off x="1928801" y="1402731"/>
              <a:ext cx="3514207"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“脚本”的含义</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a:extLst>
                <a:ext uri="{FF2B5EF4-FFF2-40B4-BE49-F238E27FC236}">
                  <a16:creationId xmlns=""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1</a:t>
              </a:r>
            </a:p>
          </p:txBody>
        </p:sp>
      </p:grpSp>
      <p:sp>
        <p:nvSpPr>
          <p:cNvPr id="35" name="文本框 34">
            <a:extLst>
              <a:ext uri="{FF2B5EF4-FFF2-40B4-BE49-F238E27FC236}">
                <a16:creationId xmlns="" xmlns:a16="http://schemas.microsoft.com/office/drawing/2014/main" id="{A2C57A0D-0707-41A0-98AF-CC5988247A48}"/>
              </a:ext>
            </a:extLst>
          </p:cNvPr>
          <p:cNvSpPr txBox="1"/>
          <p:nvPr/>
        </p:nvSpPr>
        <p:spPr>
          <a:xfrm>
            <a:off x="1100783" y="1453648"/>
            <a:ext cx="10657184" cy="1683747"/>
          </a:xfrm>
          <a:prstGeom prst="rect">
            <a:avLst/>
          </a:prstGeom>
          <a:noFill/>
        </p:spPr>
        <p:txBody>
          <a:bodyPr wrap="square" lIns="86376" tIns="43188" rIns="86376" bIns="43188" rtlCol="0">
            <a:spAutoFit/>
          </a:bodyPr>
          <a:lstStyle/>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现在大多数网站都使用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VBScript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来执行计算、页面格式化、</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管理以及其他客户动作。这类脚本是在浏览网站的用户的计算机（客户机）上运行的，而不是在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服务器自身中运行。</a:t>
            </a:r>
          </a:p>
        </p:txBody>
      </p:sp>
      <p:pic>
        <p:nvPicPr>
          <p:cNvPr id="6" name="图片 5">
            <a:extLst>
              <a:ext uri="{FF2B5EF4-FFF2-40B4-BE49-F238E27FC236}">
                <a16:creationId xmlns="" xmlns:a16="http://schemas.microsoft.com/office/drawing/2014/main" id="{D6AEAB04-9B54-4899-92BA-29BCBCAE5C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768" y="3400301"/>
            <a:ext cx="5385214" cy="2520280"/>
          </a:xfrm>
          <a:prstGeom prst="rect">
            <a:avLst/>
          </a:prstGeom>
        </p:spPr>
      </p:pic>
    </p:spTree>
    <p:extLst>
      <p:ext uri="{BB962C8B-B14F-4D97-AF65-F5344CB8AC3E}">
        <p14:creationId xmlns:p14="http://schemas.microsoft.com/office/powerpoint/2010/main" val="481700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 xmlns:a16="http://schemas.microsoft.com/office/drawing/2014/main" id="{A2C57A0D-0707-41A0-98AF-CC5988247A48}"/>
              </a:ext>
            </a:extLst>
          </p:cNvPr>
          <p:cNvSpPr txBox="1"/>
          <p:nvPr/>
        </p:nvSpPr>
        <p:spPr>
          <a:xfrm>
            <a:off x="1100782" y="1240061"/>
            <a:ext cx="12968501"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下面是一个简单的脚本示例：</a:t>
            </a:r>
          </a:p>
        </p:txBody>
      </p:sp>
      <p:sp>
        <p:nvSpPr>
          <p:cNvPr id="4" name="矩形: 圆角 3">
            <a:extLst>
              <a:ext uri="{FF2B5EF4-FFF2-40B4-BE49-F238E27FC236}">
                <a16:creationId xmlns="" xmlns:a16="http://schemas.microsoft.com/office/drawing/2014/main" id="{AC0F91AE-3150-4A4F-BE5C-5BD47F5BEB70}"/>
              </a:ext>
            </a:extLst>
          </p:cNvPr>
          <p:cNvSpPr/>
          <p:nvPr/>
        </p:nvSpPr>
        <p:spPr>
          <a:xfrm>
            <a:off x="3055812" y="4840460"/>
            <a:ext cx="6747126" cy="1440159"/>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在这个简单的实例中，该网页通过</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指示</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浏览器将该文本</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 script was used to display this text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输出。</a:t>
            </a:r>
          </a:p>
        </p:txBody>
      </p:sp>
      <p:sp>
        <p:nvSpPr>
          <p:cNvPr id="5" name="矩形 4">
            <a:extLst>
              <a:ext uri="{FF2B5EF4-FFF2-40B4-BE49-F238E27FC236}">
                <a16:creationId xmlns="" xmlns:a16="http://schemas.microsoft.com/office/drawing/2014/main" id="{3233CB65-8DF4-4AE6-ADAC-1A3E9148236A}"/>
              </a:ext>
            </a:extLst>
          </p:cNvPr>
          <p:cNvSpPr/>
          <p:nvPr/>
        </p:nvSpPr>
        <p:spPr>
          <a:xfrm>
            <a:off x="2756967" y="2176165"/>
            <a:ext cx="7823770" cy="1938992"/>
          </a:xfrm>
          <a:prstGeom prst="rect">
            <a:avLst/>
          </a:prstGeom>
        </p:spPr>
        <p:txBody>
          <a:bodyPr wrap="square">
            <a:spAutoFit/>
          </a:bodyPr>
          <a:lstStyle/>
          <a:p>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&lt;html&gt; &lt;head&gt; &lt;/head&gt; &lt;body&gt;</a:t>
            </a:r>
          </a:p>
          <a:p>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&lt;script type="text/</a:t>
            </a:r>
            <a:r>
              <a:rPr lang="en-US" altLang="zh-CN" sz="24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"&gt;</a:t>
            </a:r>
          </a:p>
          <a:p>
            <a:r>
              <a:rPr lang="en-US" altLang="zh-CN" sz="2400" dirty="0">
                <a:solidFill>
                  <a:srgbClr val="0050A3"/>
                </a:solidFill>
                <a:latin typeface="微软雅黑" panose="020B0503020204020204" pitchFamily="34" charset="-122"/>
                <a:ea typeface="微软雅黑" panose="020B0503020204020204" pitchFamily="34" charset="-122"/>
              </a:rPr>
              <a:t> </a:t>
            </a:r>
            <a:r>
              <a:rPr lang="en-US" altLang="zh-CN" sz="2400" dirty="0" err="1">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document.write</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 script was used to display this text");</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&lt;/script&gt;</a:t>
            </a:r>
          </a:p>
          <a:p>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&lt;/body&gt; &lt;/html&gt;</a:t>
            </a:r>
            <a:endPar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1095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animBg="1"/>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 xmlns:a16="http://schemas.microsoft.com/office/drawing/2014/main" id="{A2C57A0D-0707-41A0-98AF-CC5988247A48}"/>
              </a:ext>
            </a:extLst>
          </p:cNvPr>
          <p:cNvSpPr txBox="1"/>
          <p:nvPr/>
        </p:nvSpPr>
        <p:spPr>
          <a:xfrm>
            <a:off x="1100782" y="1240061"/>
            <a:ext cx="12968501"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当浏览器执行该脚本时，最终的页面如下图所示：</a:t>
            </a:r>
          </a:p>
        </p:txBody>
      </p:sp>
      <p:pic>
        <p:nvPicPr>
          <p:cNvPr id="6" name="图片 150" descr="17的屏幕截图">
            <a:extLst>
              <a:ext uri="{FF2B5EF4-FFF2-40B4-BE49-F238E27FC236}">
                <a16:creationId xmlns="" xmlns:a16="http://schemas.microsoft.com/office/drawing/2014/main" id="{B3F15FF0-8007-47EA-A122-939ECB88B195}"/>
              </a:ext>
            </a:extLst>
          </p:cNvPr>
          <p:cNvPicPr>
            <a:picLocks noChangeAspect="1" noChangeArrowheads="1"/>
          </p:cNvPicPr>
          <p:nvPr/>
        </p:nvPicPr>
        <p:blipFill>
          <a:blip r:embed="rId3"/>
          <a:srcRect/>
          <a:stretch>
            <a:fillRect/>
          </a:stretch>
        </p:blipFill>
        <p:spPr bwMode="auto">
          <a:xfrm>
            <a:off x="2792971" y="1888133"/>
            <a:ext cx="7272808" cy="4786760"/>
          </a:xfrm>
          <a:prstGeom prst="rect">
            <a:avLst/>
          </a:prstGeom>
          <a:noFill/>
          <a:ln w="9525">
            <a:noFill/>
            <a:miter lim="800000"/>
            <a:headEnd/>
            <a:tailEnd/>
          </a:ln>
        </p:spPr>
      </p:pic>
    </p:spTree>
    <p:extLst>
      <p:ext uri="{BB962C8B-B14F-4D97-AF65-F5344CB8AC3E}">
        <p14:creationId xmlns:p14="http://schemas.microsoft.com/office/powerpoint/2010/main" val="3864637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 xmlns:a16="http://schemas.microsoft.com/office/drawing/2014/main" id="{A2C57A0D-0707-41A0-98AF-CC5988247A48}"/>
              </a:ext>
            </a:extLst>
          </p:cNvPr>
          <p:cNvSpPr txBox="1"/>
          <p:nvPr/>
        </p:nvSpPr>
        <p:spPr>
          <a:xfrm>
            <a:off x="1100781" y="740344"/>
            <a:ext cx="10657185" cy="1683747"/>
          </a:xfrm>
          <a:prstGeom prst="rect">
            <a:avLst/>
          </a:prstGeom>
          <a:noFill/>
        </p:spPr>
        <p:txBody>
          <a:bodyPr wrap="square" lIns="86376" tIns="43188" rIns="86376" bIns="43188" rtlCol="0">
            <a:spAutoFit/>
          </a:bodyPr>
          <a:lstStyle/>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浏览该网站的用户不会察觉到本地运行的脚本对网页的内容进行了转换。从浏览器呈现的视图来看，它看上去与静态</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页面没有任何的区别。只有当用户查看</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源代码时才可能看到</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，如下图所示：</a:t>
            </a:r>
          </a:p>
        </p:txBody>
      </p:sp>
      <p:pic>
        <p:nvPicPr>
          <p:cNvPr id="4" name="图片 151" descr="40的屏幕截图">
            <a:extLst>
              <a:ext uri="{FF2B5EF4-FFF2-40B4-BE49-F238E27FC236}">
                <a16:creationId xmlns="" xmlns:a16="http://schemas.microsoft.com/office/drawing/2014/main" id="{58F807CA-5AD6-4F2F-A765-0FC2F2F59E88}"/>
              </a:ext>
            </a:extLst>
          </p:cNvPr>
          <p:cNvPicPr>
            <a:picLocks noChangeAspect="1" noChangeArrowheads="1"/>
          </p:cNvPicPr>
          <p:nvPr/>
        </p:nvPicPr>
        <p:blipFill>
          <a:blip r:embed="rId3"/>
          <a:srcRect/>
          <a:stretch>
            <a:fillRect/>
          </a:stretch>
        </p:blipFill>
        <p:spPr bwMode="auto">
          <a:xfrm>
            <a:off x="3493024" y="2536205"/>
            <a:ext cx="5872700" cy="3869073"/>
          </a:xfrm>
          <a:prstGeom prst="rect">
            <a:avLst/>
          </a:prstGeom>
          <a:noFill/>
          <a:ln w="9525">
            <a:noFill/>
            <a:miter lim="800000"/>
            <a:headEnd/>
            <a:tailEnd/>
          </a:ln>
        </p:spPr>
      </p:pic>
    </p:spTree>
    <p:extLst>
      <p:ext uri="{BB962C8B-B14F-4D97-AF65-F5344CB8AC3E}">
        <p14:creationId xmlns:p14="http://schemas.microsoft.com/office/powerpoint/2010/main" val="16865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 xmlns:a16="http://schemas.microsoft.com/office/drawing/2014/main" id="{A2C57A0D-0707-41A0-98AF-CC5988247A48}"/>
              </a:ext>
            </a:extLst>
          </p:cNvPr>
          <p:cNvSpPr txBox="1"/>
          <p:nvPr/>
        </p:nvSpPr>
        <p:spPr>
          <a:xfrm>
            <a:off x="1100782" y="1031225"/>
            <a:ext cx="11089233" cy="1417648"/>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大多数浏览器都包含脚本支持，而且通常情况下是默认启用的。</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启用并使用脚本并不是</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漏洞存在的原因。只有当</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应用程序开发人员犯错误时才会变得危险。</a:t>
            </a:r>
          </a:p>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下面的脚本是安全的： </a:t>
            </a:r>
          </a:p>
        </p:txBody>
      </p:sp>
      <p:sp>
        <p:nvSpPr>
          <p:cNvPr id="2" name="矩形 1">
            <a:extLst>
              <a:ext uri="{FF2B5EF4-FFF2-40B4-BE49-F238E27FC236}">
                <a16:creationId xmlns="" xmlns:a16="http://schemas.microsoft.com/office/drawing/2014/main" id="{DFE7A96A-D616-4A2E-8276-A1A8B22BAA17}"/>
              </a:ext>
            </a:extLst>
          </p:cNvPr>
          <p:cNvSpPr/>
          <p:nvPr/>
        </p:nvSpPr>
        <p:spPr>
          <a:xfrm>
            <a:off x="2113409" y="2968253"/>
            <a:ext cx="4676006" cy="2677656"/>
          </a:xfrm>
          <a:prstGeom prst="rect">
            <a:avLst/>
          </a:prstGeom>
        </p:spPr>
        <p:txBody>
          <a:bodyPr wrap="square">
            <a:spAutoFit/>
          </a:bodyPr>
          <a:lstStyle/>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&lt;script&gt;</a:t>
            </a: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function </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myFunction</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alert("Hello World!");</a:t>
            </a: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&lt;/script&gt;</a:t>
            </a:r>
            <a:endPar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 xmlns:a16="http://schemas.microsoft.com/office/drawing/2014/main" id="{0C38C04D-63C7-4483-82DE-BCF7BB80A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9937" y="2968253"/>
            <a:ext cx="4171950" cy="2857500"/>
          </a:xfrm>
          <a:prstGeom prst="rect">
            <a:avLst/>
          </a:prstGeom>
        </p:spPr>
      </p:pic>
    </p:spTree>
    <p:extLst>
      <p:ext uri="{BB962C8B-B14F-4D97-AF65-F5344CB8AC3E}">
        <p14:creationId xmlns:p14="http://schemas.microsoft.com/office/powerpoint/2010/main" val="199226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E99E241B-4002-4B98-89C1-8A6F31F8AFDC}"/>
              </a:ext>
            </a:extLst>
          </p:cNvPr>
          <p:cNvGrpSpPr/>
          <p:nvPr/>
        </p:nvGrpSpPr>
        <p:grpSpPr>
          <a:xfrm>
            <a:off x="596727" y="875216"/>
            <a:ext cx="4088301" cy="508861"/>
            <a:chOff x="1420106" y="1402730"/>
            <a:chExt cx="4088301"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 xmlns:a16="http://schemas.microsoft.com/office/drawing/2014/main" id="{96BFC555-EE41-4882-9E9C-F38302277955}"/>
                </a:ext>
              </a:extLst>
            </p:cNvPr>
            <p:cNvSpPr/>
            <p:nvPr/>
          </p:nvSpPr>
          <p:spPr>
            <a:xfrm rot="5400000">
              <a:off x="3000896" y="396035"/>
              <a:ext cx="508859" cy="252225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a:extLst>
                <a:ext uri="{FF2B5EF4-FFF2-40B4-BE49-F238E27FC236}">
                  <a16:creationId xmlns=""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 xmlns:a16="http://schemas.microsoft.com/office/drawing/2014/main" id="{60CBC169-D7C3-4AE3-A416-02D9691CFC6C}"/>
                </a:ext>
              </a:extLst>
            </p:cNvPr>
            <p:cNvSpPr/>
            <p:nvPr/>
          </p:nvSpPr>
          <p:spPr>
            <a:xfrm>
              <a:off x="1994200" y="1402731"/>
              <a:ext cx="3514207"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跨站脚本的含义</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a:extLst>
                <a:ext uri="{FF2B5EF4-FFF2-40B4-BE49-F238E27FC236}">
                  <a16:creationId xmlns=""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2</a:t>
              </a:r>
            </a:p>
          </p:txBody>
        </p:sp>
      </p:grpSp>
      <p:sp>
        <p:nvSpPr>
          <p:cNvPr id="35" name="文本框 34">
            <a:extLst>
              <a:ext uri="{FF2B5EF4-FFF2-40B4-BE49-F238E27FC236}">
                <a16:creationId xmlns="" xmlns:a16="http://schemas.microsoft.com/office/drawing/2014/main" id="{A2C57A0D-0707-41A0-98AF-CC5988247A48}"/>
              </a:ext>
            </a:extLst>
          </p:cNvPr>
          <p:cNvSpPr txBox="1"/>
          <p:nvPr/>
        </p:nvSpPr>
        <p:spPr>
          <a:xfrm>
            <a:off x="1100783" y="1610534"/>
            <a:ext cx="10657184" cy="575751"/>
          </a:xfrm>
          <a:prstGeom prst="rect">
            <a:avLst/>
          </a:prstGeom>
          <a:noFill/>
        </p:spPr>
        <p:txBody>
          <a:bodyPr wrap="square" lIns="86376" tIns="43188" rIns="86376" bIns="43188" rtlCol="0">
            <a:spAutoFit/>
          </a:bodyPr>
          <a:lstStyle/>
          <a:p>
            <a:pPr algn="just">
              <a:lnSpc>
                <a:spcPct val="150000"/>
              </a:lnSpc>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根据其特征和利用手法的不同，主要分成两大类型：</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 name="组合 8">
            <a:extLst>
              <a:ext uri="{FF2B5EF4-FFF2-40B4-BE49-F238E27FC236}">
                <a16:creationId xmlns="" xmlns:a16="http://schemas.microsoft.com/office/drawing/2014/main" id="{C12DD192-06AC-4414-9D05-90D29408EA06}"/>
              </a:ext>
            </a:extLst>
          </p:cNvPr>
          <p:cNvGrpSpPr/>
          <p:nvPr/>
        </p:nvGrpSpPr>
        <p:grpSpPr>
          <a:xfrm>
            <a:off x="1820863" y="4769519"/>
            <a:ext cx="9217024" cy="1200329"/>
            <a:chOff x="4933525" y="2471924"/>
            <a:chExt cx="9217024" cy="1200329"/>
          </a:xfrm>
        </p:grpSpPr>
        <p:sp>
          <p:nvSpPr>
            <p:cNvPr id="10" name="六边形 9">
              <a:extLst>
                <a:ext uri="{FF2B5EF4-FFF2-40B4-BE49-F238E27FC236}">
                  <a16:creationId xmlns="" xmlns:a16="http://schemas.microsoft.com/office/drawing/2014/main" id="{FAE0F81A-D1B6-4068-926C-607E29CA0426}"/>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反射式</a:t>
              </a:r>
              <a:r>
                <a:rPr lang="en-US" altLang="zh-CN" sz="16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XSS</a:t>
              </a:r>
              <a:endParaRPr lang="zh-CN" altLang="en-US" sz="16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7">
              <a:extLst>
                <a:ext uri="{FF2B5EF4-FFF2-40B4-BE49-F238E27FC236}">
                  <a16:creationId xmlns="" xmlns:a16="http://schemas.microsoft.com/office/drawing/2014/main" id="{62B62025-39FF-4F56-960C-CEA2860600BE}"/>
                </a:ext>
              </a:extLst>
            </p:cNvPr>
            <p:cNvSpPr txBox="1">
              <a:spLocks noChangeArrowheads="1"/>
            </p:cNvSpPr>
            <p:nvPr/>
          </p:nvSpPr>
          <p:spPr bwMode="auto">
            <a:xfrm>
              <a:off x="6984268" y="2471924"/>
              <a:ext cx="716628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反射式跨站脚本也称作</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非持久型、参数型跨站脚本</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。主要</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用于将恶意脚本附加到</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URL</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地址的参数中</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，下面是一个简单的存在漏洞的</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php</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页面：</a:t>
              </a:r>
            </a:p>
          </p:txBody>
        </p:sp>
        <p:cxnSp>
          <p:nvCxnSpPr>
            <p:cNvPr id="12" name="直接连接符 11">
              <a:extLst>
                <a:ext uri="{FF2B5EF4-FFF2-40B4-BE49-F238E27FC236}">
                  <a16:creationId xmlns="" xmlns:a16="http://schemas.microsoft.com/office/drawing/2014/main" id="{B55A172D-EC37-430F-A1C9-BE3684B9DB99}"/>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 xmlns:a16="http://schemas.microsoft.com/office/drawing/2014/main" id="{5624E093-6877-4DB2-A2A4-C1D2424B055D}"/>
              </a:ext>
            </a:extLst>
          </p:cNvPr>
          <p:cNvGrpSpPr/>
          <p:nvPr/>
        </p:nvGrpSpPr>
        <p:grpSpPr>
          <a:xfrm>
            <a:off x="3873555" y="2448200"/>
            <a:ext cx="1622946" cy="1622946"/>
            <a:chOff x="2716147" y="2106202"/>
            <a:chExt cx="1622946" cy="1622946"/>
          </a:xfrm>
        </p:grpSpPr>
        <p:sp>
          <p:nvSpPr>
            <p:cNvPr id="16" name="is1ide-Oval 8">
              <a:extLst>
                <a:ext uri="{FF2B5EF4-FFF2-40B4-BE49-F238E27FC236}">
                  <a16:creationId xmlns="" xmlns:a16="http://schemas.microsoft.com/office/drawing/2014/main" id="{7D937BCC-DF60-48E5-AB73-9205EBD8F20A}"/>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7" name="组合 16">
              <a:extLst>
                <a:ext uri="{FF2B5EF4-FFF2-40B4-BE49-F238E27FC236}">
                  <a16:creationId xmlns="" xmlns:a16="http://schemas.microsoft.com/office/drawing/2014/main" id="{C00FD194-ADC4-4F65-868A-77F8042D7993}"/>
                </a:ext>
              </a:extLst>
            </p:cNvPr>
            <p:cNvGrpSpPr/>
            <p:nvPr/>
          </p:nvGrpSpPr>
          <p:grpSpPr>
            <a:xfrm>
              <a:off x="2828972" y="2219027"/>
              <a:ext cx="1397296" cy="1397296"/>
              <a:chOff x="2696934" y="2774952"/>
              <a:chExt cx="1035027" cy="1035027"/>
            </a:xfrm>
          </p:grpSpPr>
          <p:sp>
            <p:nvSpPr>
              <p:cNvPr id="18" name="is1ide-Oval 8">
                <a:extLst>
                  <a:ext uri="{FF2B5EF4-FFF2-40B4-BE49-F238E27FC236}">
                    <a16:creationId xmlns="" xmlns:a16="http://schemas.microsoft.com/office/drawing/2014/main" id="{E861D5B5-3CC5-4508-A538-3372471ECAFA}"/>
                  </a:ext>
                </a:extLst>
              </p:cNvPr>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 xmlns:a16="http://schemas.microsoft.com/office/drawing/2014/main" id="{7AD2EF90-BB75-46E3-BFA8-B69138C6E6BB}"/>
                  </a:ext>
                </a:extLst>
              </p:cNvPr>
              <p:cNvSpPr/>
              <p:nvPr/>
            </p:nvSpPr>
            <p:spPr>
              <a:xfrm>
                <a:off x="2751189" y="3042129"/>
                <a:ext cx="926517" cy="5243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反射式</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跨站脚本</a:t>
                </a:r>
              </a:p>
            </p:txBody>
          </p:sp>
        </p:grpSp>
      </p:grpSp>
      <p:grpSp>
        <p:nvGrpSpPr>
          <p:cNvPr id="20" name="组合 19">
            <a:extLst>
              <a:ext uri="{FF2B5EF4-FFF2-40B4-BE49-F238E27FC236}">
                <a16:creationId xmlns="" xmlns:a16="http://schemas.microsoft.com/office/drawing/2014/main" id="{E70A6F73-F47F-40CF-8261-8388472535BB}"/>
              </a:ext>
            </a:extLst>
          </p:cNvPr>
          <p:cNvGrpSpPr/>
          <p:nvPr/>
        </p:nvGrpSpPr>
        <p:grpSpPr>
          <a:xfrm>
            <a:off x="7362251" y="2418076"/>
            <a:ext cx="1622946" cy="1622946"/>
            <a:chOff x="2716147" y="2106202"/>
            <a:chExt cx="1622946" cy="1622946"/>
          </a:xfrm>
        </p:grpSpPr>
        <p:sp>
          <p:nvSpPr>
            <p:cNvPr id="21" name="is1ide-Oval 8">
              <a:extLst>
                <a:ext uri="{FF2B5EF4-FFF2-40B4-BE49-F238E27FC236}">
                  <a16:creationId xmlns="" xmlns:a16="http://schemas.microsoft.com/office/drawing/2014/main" id="{84577EC7-62AA-44CF-A287-6FB1E7757A06}"/>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2" name="组合 21">
              <a:extLst>
                <a:ext uri="{FF2B5EF4-FFF2-40B4-BE49-F238E27FC236}">
                  <a16:creationId xmlns="" xmlns:a16="http://schemas.microsoft.com/office/drawing/2014/main" id="{EB10ED99-C49B-4161-B1CC-A15614FC3C3E}"/>
                </a:ext>
              </a:extLst>
            </p:cNvPr>
            <p:cNvGrpSpPr/>
            <p:nvPr/>
          </p:nvGrpSpPr>
          <p:grpSpPr>
            <a:xfrm>
              <a:off x="2828972" y="2219027"/>
              <a:ext cx="1397296" cy="1397296"/>
              <a:chOff x="2696934" y="2774952"/>
              <a:chExt cx="1035027" cy="1035027"/>
            </a:xfrm>
          </p:grpSpPr>
          <p:sp>
            <p:nvSpPr>
              <p:cNvPr id="23" name="is1ide-Oval 8">
                <a:extLst>
                  <a:ext uri="{FF2B5EF4-FFF2-40B4-BE49-F238E27FC236}">
                    <a16:creationId xmlns="" xmlns:a16="http://schemas.microsoft.com/office/drawing/2014/main" id="{B3F6CC92-16DF-47E0-B993-91CC94BE65AC}"/>
                  </a:ext>
                </a:extLst>
              </p:cNvPr>
              <p:cNvSpPr/>
              <p:nvPr/>
            </p:nvSpPr>
            <p:spPr>
              <a:xfrm>
                <a:off x="2696934" y="2774952"/>
                <a:ext cx="1035027" cy="1035027"/>
              </a:xfrm>
              <a:prstGeom prst="ellipse">
                <a:avLst/>
              </a:prstGeom>
              <a:solidFill>
                <a:srgbClr val="1092F1"/>
              </a:solidFill>
              <a:ln w="12700" cap="flat">
                <a:solidFill>
                  <a:srgbClr val="1092F1"/>
                </a:solidFill>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矩形 23">
                <a:extLst>
                  <a:ext uri="{FF2B5EF4-FFF2-40B4-BE49-F238E27FC236}">
                    <a16:creationId xmlns="" xmlns:a16="http://schemas.microsoft.com/office/drawing/2014/main" id="{6CD78B7D-53F7-49E3-A1EF-FFA18FE81C8D}"/>
                  </a:ext>
                </a:extLst>
              </p:cNvPr>
              <p:cNvSpPr/>
              <p:nvPr/>
            </p:nvSpPr>
            <p:spPr>
              <a:xfrm>
                <a:off x="2751189" y="3042128"/>
                <a:ext cx="926516" cy="5243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持久式</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跨站脚本</a:t>
                </a:r>
              </a:p>
            </p:txBody>
          </p:sp>
        </p:grpSp>
      </p:grpSp>
    </p:spTree>
    <p:extLst>
      <p:ext uri="{BB962C8B-B14F-4D97-AF65-F5344CB8AC3E}">
        <p14:creationId xmlns:p14="http://schemas.microsoft.com/office/powerpoint/2010/main" val="306131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500"/>
                            </p:stCondLst>
                            <p:childTnLst>
                              <p:par>
                                <p:cTn id="14" presetID="49" presetClass="entr" presetSubtype="0" decel="10000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 calcmode="lin" valueType="num">
                                      <p:cBhvr>
                                        <p:cTn id="18" dur="500" fill="hold"/>
                                        <p:tgtEl>
                                          <p:spTgt spid="15"/>
                                        </p:tgtEl>
                                        <p:attrNameLst>
                                          <p:attrName>style.rotation</p:attrName>
                                        </p:attrNameLst>
                                      </p:cBhvr>
                                      <p:tavLst>
                                        <p:tav tm="0">
                                          <p:val>
                                            <p:fltVal val="360"/>
                                          </p:val>
                                        </p:tav>
                                        <p:tav tm="100000">
                                          <p:val>
                                            <p:fltVal val="0"/>
                                          </p:val>
                                        </p:tav>
                                      </p:tavLst>
                                    </p:anim>
                                    <p:animEffect transition="in" filter="fade">
                                      <p:cBhvr>
                                        <p:cTn id="19" dur="500"/>
                                        <p:tgtEl>
                                          <p:spTgt spid="15"/>
                                        </p:tgtEl>
                                      </p:cBhvr>
                                    </p:animEffect>
                                  </p:childTnLst>
                                </p:cTn>
                              </p:par>
                            </p:childTnLst>
                          </p:cTn>
                        </p:par>
                        <p:par>
                          <p:cTn id="20" fill="hold">
                            <p:stCondLst>
                              <p:cond delay="2000"/>
                            </p:stCondLst>
                            <p:childTnLst>
                              <p:par>
                                <p:cTn id="21" presetID="49" presetClass="entr" presetSubtype="0" decel="10000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 calcmode="lin" valueType="num">
                                      <p:cBhvr>
                                        <p:cTn id="25" dur="500" fill="hold"/>
                                        <p:tgtEl>
                                          <p:spTgt spid="20"/>
                                        </p:tgtEl>
                                        <p:attrNameLst>
                                          <p:attrName>style.rotation</p:attrName>
                                        </p:attrNameLst>
                                      </p:cBhvr>
                                      <p:tavLst>
                                        <p:tav tm="0">
                                          <p:val>
                                            <p:fltVal val="360"/>
                                          </p:val>
                                        </p:tav>
                                        <p:tav tm="100000">
                                          <p:val>
                                            <p:fltVal val="0"/>
                                          </p:val>
                                        </p:tav>
                                      </p:tavLst>
                                    </p:anim>
                                    <p:animEffect transition="in" filter="fade">
                                      <p:cBhvr>
                                        <p:cTn id="26" dur="500"/>
                                        <p:tgtEl>
                                          <p:spTgt spid="20"/>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 xmlns:a16="http://schemas.microsoft.com/office/drawing/2014/main" id="{A2C57A0D-0707-41A0-98AF-CC5988247A48}"/>
              </a:ext>
            </a:extLst>
          </p:cNvPr>
          <p:cNvSpPr txBox="1"/>
          <p:nvPr/>
        </p:nvSpPr>
        <p:spPr>
          <a:xfrm>
            <a:off x="1100782" y="519981"/>
            <a:ext cx="10657185" cy="955983"/>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这个</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页面将传入的参数</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name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未经过有效性检验而直接写入到响应结果中，所以这个页面容易受到</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a:t>
            </a:r>
          </a:p>
        </p:txBody>
      </p:sp>
      <p:sp>
        <p:nvSpPr>
          <p:cNvPr id="2" name="矩形 1">
            <a:extLst>
              <a:ext uri="{FF2B5EF4-FFF2-40B4-BE49-F238E27FC236}">
                <a16:creationId xmlns="" xmlns:a16="http://schemas.microsoft.com/office/drawing/2014/main" id="{DFE7A96A-D616-4A2E-8276-A1A8B22BAA17}"/>
              </a:ext>
            </a:extLst>
          </p:cNvPr>
          <p:cNvSpPr/>
          <p:nvPr/>
        </p:nvSpPr>
        <p:spPr>
          <a:xfrm>
            <a:off x="2108894" y="1723499"/>
            <a:ext cx="9649073" cy="3785652"/>
          </a:xfrm>
          <a:prstGeom prst="rect">
            <a:avLst/>
          </a:prstGeom>
        </p:spPr>
        <p:txBody>
          <a:bodyPr wrap="square">
            <a:spAutoFit/>
          </a:bodyPr>
          <a:lstStyle/>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&lt;?php</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if(!</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array_key_exists</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("name", $_GET) || $_GET['name'] == NULL || $_GET['name'] == '')</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isempty</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 true;</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else {      </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echo '&lt;pre&gt;';</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echo 'Hello ' . $_GET['name'];</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echo '&lt;/pre&gt;';</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}?&gt; </a:t>
            </a:r>
          </a:p>
        </p:txBody>
      </p:sp>
      <p:pic>
        <p:nvPicPr>
          <p:cNvPr id="6" name="Picture 2">
            <a:extLst>
              <a:ext uri="{FF2B5EF4-FFF2-40B4-BE49-F238E27FC236}">
                <a16:creationId xmlns="" xmlns:a16="http://schemas.microsoft.com/office/drawing/2014/main" id="{BE9E4A47-868E-4C46-9DD7-BCE43BC5F516}"/>
              </a:ext>
            </a:extLst>
          </p:cNvPr>
          <p:cNvPicPr>
            <a:picLocks noChangeAspect="1" noChangeArrowheads="1"/>
          </p:cNvPicPr>
          <p:nvPr/>
        </p:nvPicPr>
        <p:blipFill>
          <a:blip r:embed="rId3"/>
          <a:srcRect/>
          <a:stretch>
            <a:fillRect/>
          </a:stretch>
        </p:blipFill>
        <p:spPr bwMode="auto">
          <a:xfrm>
            <a:off x="3333031" y="5362623"/>
            <a:ext cx="6660226" cy="1350046"/>
          </a:xfrm>
          <a:prstGeom prst="rect">
            <a:avLst/>
          </a:prstGeom>
          <a:noFill/>
          <a:ln w="9525">
            <a:noFill/>
            <a:miter lim="800000"/>
            <a:headEnd/>
            <a:tailEnd/>
          </a:ln>
          <a:effectLst/>
        </p:spPr>
      </p:pic>
    </p:spTree>
    <p:extLst>
      <p:ext uri="{BB962C8B-B14F-4D97-AF65-F5344CB8AC3E}">
        <p14:creationId xmlns:p14="http://schemas.microsoft.com/office/powerpoint/2010/main" val="69010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 xmlns:a16="http://schemas.microsoft.com/office/drawing/2014/main" id="{A2C57A0D-0707-41A0-98AF-CC5988247A48}"/>
              </a:ext>
            </a:extLst>
          </p:cNvPr>
          <p:cNvSpPr txBox="1"/>
          <p:nvPr/>
        </p:nvSpPr>
        <p:spPr>
          <a:xfrm>
            <a:off x="1100782" y="928713"/>
            <a:ext cx="10657185" cy="955983"/>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如果攻击者输入如下脚本</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:&lt;script&gt;alert(‘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’)&lt;/script&gt;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。如下图可以看出，传入的脚本在客户端服务器中得以执行。这个警告框证明此</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应用程序存在可被反射式</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攻击的漏洞。</a:t>
            </a:r>
          </a:p>
        </p:txBody>
      </p:sp>
      <p:pic>
        <p:nvPicPr>
          <p:cNvPr id="5" name="图片 152">
            <a:extLst>
              <a:ext uri="{FF2B5EF4-FFF2-40B4-BE49-F238E27FC236}">
                <a16:creationId xmlns="" xmlns:a16="http://schemas.microsoft.com/office/drawing/2014/main" id="{4AC691BA-9782-4C00-91C9-9929D13795D8}"/>
              </a:ext>
            </a:extLst>
          </p:cNvPr>
          <p:cNvPicPr>
            <a:picLocks noChangeAspect="1" noChangeArrowheads="1"/>
          </p:cNvPicPr>
          <p:nvPr/>
        </p:nvPicPr>
        <p:blipFill>
          <a:blip r:embed="rId3"/>
          <a:srcRect/>
          <a:stretch>
            <a:fillRect/>
          </a:stretch>
        </p:blipFill>
        <p:spPr bwMode="auto">
          <a:xfrm>
            <a:off x="1244799" y="2055402"/>
            <a:ext cx="10723415" cy="1560923"/>
          </a:xfrm>
          <a:prstGeom prst="rect">
            <a:avLst/>
          </a:prstGeom>
          <a:noFill/>
          <a:ln w="9525">
            <a:noFill/>
            <a:miter lim="800000"/>
            <a:headEnd/>
            <a:tailEnd/>
          </a:ln>
        </p:spPr>
      </p:pic>
      <p:pic>
        <p:nvPicPr>
          <p:cNvPr id="7" name="图片 153">
            <a:extLst>
              <a:ext uri="{FF2B5EF4-FFF2-40B4-BE49-F238E27FC236}">
                <a16:creationId xmlns="" xmlns:a16="http://schemas.microsoft.com/office/drawing/2014/main" id="{43BA80C2-C6EE-45EA-A032-7A2543EA1069}"/>
              </a:ext>
            </a:extLst>
          </p:cNvPr>
          <p:cNvPicPr>
            <a:picLocks noChangeAspect="1" noChangeArrowheads="1"/>
          </p:cNvPicPr>
          <p:nvPr/>
        </p:nvPicPr>
        <p:blipFill>
          <a:blip r:embed="rId4"/>
          <a:srcRect/>
          <a:stretch>
            <a:fillRect/>
          </a:stretch>
        </p:blipFill>
        <p:spPr bwMode="auto">
          <a:xfrm>
            <a:off x="1892871" y="3787031"/>
            <a:ext cx="9590378" cy="2516906"/>
          </a:xfrm>
          <a:prstGeom prst="rect">
            <a:avLst/>
          </a:prstGeom>
          <a:noFill/>
          <a:ln w="9525">
            <a:noFill/>
            <a:miter lim="800000"/>
            <a:headEnd/>
            <a:tailEnd/>
          </a:ln>
        </p:spPr>
      </p:pic>
    </p:spTree>
    <p:extLst>
      <p:ext uri="{BB962C8B-B14F-4D97-AF65-F5344CB8AC3E}">
        <p14:creationId xmlns:p14="http://schemas.microsoft.com/office/powerpoint/2010/main" val="4076031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outVertic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 xmlns:a16="http://schemas.microsoft.com/office/drawing/2014/main" id="{C12DD192-06AC-4414-9D05-90D29408EA06}"/>
              </a:ext>
            </a:extLst>
          </p:cNvPr>
          <p:cNvGrpSpPr/>
          <p:nvPr/>
        </p:nvGrpSpPr>
        <p:grpSpPr>
          <a:xfrm>
            <a:off x="1316807" y="730597"/>
            <a:ext cx="10635728" cy="3970318"/>
            <a:chOff x="4933525" y="1205763"/>
            <a:chExt cx="9978247" cy="3970318"/>
          </a:xfrm>
        </p:grpSpPr>
        <p:sp>
          <p:nvSpPr>
            <p:cNvPr id="10" name="六边形 9">
              <a:extLst>
                <a:ext uri="{FF2B5EF4-FFF2-40B4-BE49-F238E27FC236}">
                  <a16:creationId xmlns="" xmlns:a16="http://schemas.microsoft.com/office/drawing/2014/main" id="{FAE0F81A-D1B6-4068-926C-607E29CA0426}"/>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Times New Roman" panose="02020603050405020304" pitchFamily="18" charset="0"/>
                  <a:ea typeface="微软雅黑" pitchFamily="34" charset="-122"/>
                  <a:cs typeface="Times New Roman" panose="02020603050405020304" pitchFamily="18" charset="0"/>
                </a:rPr>
                <a:t>存储式</a:t>
              </a:r>
              <a:r>
                <a:rPr lang="en-US" altLang="zh-CN" sz="1600" b="1" dirty="0">
                  <a:solidFill>
                    <a:schemeClr val="bg1"/>
                  </a:solidFill>
                  <a:latin typeface="Times New Roman" panose="02020603050405020304" pitchFamily="18" charset="0"/>
                  <a:ea typeface="微软雅黑" pitchFamily="34" charset="-122"/>
                  <a:cs typeface="Times New Roman" panose="02020603050405020304" pitchFamily="18" charset="0"/>
                </a:rPr>
                <a:t>XSS</a:t>
              </a:r>
              <a:endParaRPr lang="zh-CN" altLang="en-US" sz="16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11" name="文本框 7">
              <a:extLst>
                <a:ext uri="{FF2B5EF4-FFF2-40B4-BE49-F238E27FC236}">
                  <a16:creationId xmlns="" xmlns:a16="http://schemas.microsoft.com/office/drawing/2014/main" id="{62B62025-39FF-4F56-960C-CEA2860600BE}"/>
                </a:ext>
              </a:extLst>
            </p:cNvPr>
            <p:cNvSpPr txBox="1">
              <a:spLocks noChangeArrowheads="1"/>
            </p:cNvSpPr>
            <p:nvPr/>
          </p:nvSpPr>
          <p:spPr bwMode="auto">
            <a:xfrm>
              <a:off x="6955734" y="1205763"/>
              <a:ext cx="7956038"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50000"/>
                </a:lnSpc>
              </a:pP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存储式跨站脚本又称为持久型跨站脚本，比反射式跨站脚本更具有威胁性，并且可能影响到</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Web</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服务器自身的安全。</a:t>
              </a:r>
              <a:endPar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p"/>
              </a:pP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存储式</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XSS</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与反射式</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XSS</a:t>
              </a:r>
              <a:r>
                <a:rPr lang="zh-CN" altLang="en-US" sz="2400" b="1" dirty="0">
                  <a:solidFill>
                    <a:srgbClr val="FF0000"/>
                  </a:solidFill>
                  <a:latin typeface="Times New Roman" panose="02020603050405020304" pitchFamily="18" charset="0"/>
                  <a:cs typeface="Times New Roman" panose="02020603050405020304" pitchFamily="18" charset="0"/>
                </a:rPr>
                <a:t>类似</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的地方在于，</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会在</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Web</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应用程序的网页中显示未经编码的攻击者脚本</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endPar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p"/>
              </a:pP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它们的</a:t>
              </a:r>
              <a:r>
                <a:rPr lang="zh-CN" altLang="en-US" sz="2400" b="1" dirty="0">
                  <a:solidFill>
                    <a:srgbClr val="FF0000"/>
                  </a:solidFill>
                  <a:latin typeface="Times New Roman" panose="02020603050405020304" pitchFamily="18" charset="0"/>
                  <a:cs typeface="Times New Roman" panose="02020603050405020304" pitchFamily="18" charset="0"/>
                </a:rPr>
                <a:t>区别</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在于，</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存储式</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XSS</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中的脚本并非来自于</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Web</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应用程序请求；相反，脚本是由</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Web</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应用程序进行存储的，并且会将其其作为内容显示给浏览用户。</a:t>
              </a:r>
            </a:p>
          </p:txBody>
        </p:sp>
        <p:cxnSp>
          <p:nvCxnSpPr>
            <p:cNvPr id="12" name="直接连接符 11">
              <a:extLst>
                <a:ext uri="{FF2B5EF4-FFF2-40B4-BE49-F238E27FC236}">
                  <a16:creationId xmlns="" xmlns:a16="http://schemas.microsoft.com/office/drawing/2014/main" id="{B55A172D-EC37-430F-A1C9-BE3684B9DB99}"/>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5" name="矩形: 圆角 24">
            <a:extLst>
              <a:ext uri="{FF2B5EF4-FFF2-40B4-BE49-F238E27FC236}">
                <a16:creationId xmlns="" xmlns:a16="http://schemas.microsoft.com/office/drawing/2014/main" id="{285B26E0-4823-409B-A63B-C2598E4FC3FE}"/>
              </a:ext>
            </a:extLst>
          </p:cNvPr>
          <p:cNvSpPr/>
          <p:nvPr/>
        </p:nvSpPr>
        <p:spPr>
          <a:xfrm>
            <a:off x="1964879" y="5200502"/>
            <a:ext cx="8928992" cy="1304327"/>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例如，如果论坛或博客网站允许用户上传内容而不进行适当的有效性检查或编码，那么这个网站就容易受到存储式</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a:t>
            </a:r>
          </a:p>
        </p:txBody>
      </p:sp>
    </p:spTree>
    <p:extLst>
      <p:ext uri="{BB962C8B-B14F-4D97-AF65-F5344CB8AC3E}">
        <p14:creationId xmlns:p14="http://schemas.microsoft.com/office/powerpoint/2010/main" val="288597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 xmlns:a16="http://schemas.microsoft.com/office/drawing/2014/main" id="{A2C57A0D-0707-41A0-98AF-CC5988247A48}"/>
              </a:ext>
            </a:extLst>
          </p:cNvPr>
          <p:cNvSpPr txBox="1"/>
          <p:nvPr/>
        </p:nvSpPr>
        <p:spPr>
          <a:xfrm>
            <a:off x="1100782" y="791744"/>
            <a:ext cx="10657185" cy="955983"/>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在这个示例中，我们向该留言板提交攻击脚本，该脚本会存储在其后台数据库服务器，每当用户查看留言板时，则会弹出对话框：</a:t>
            </a:r>
          </a:p>
        </p:txBody>
      </p:sp>
      <p:pic>
        <p:nvPicPr>
          <p:cNvPr id="6" name="图片 154">
            <a:extLst>
              <a:ext uri="{FF2B5EF4-FFF2-40B4-BE49-F238E27FC236}">
                <a16:creationId xmlns="" xmlns:a16="http://schemas.microsoft.com/office/drawing/2014/main" id="{2478428A-0887-4FC0-A338-1B425051E4CA}"/>
              </a:ext>
            </a:extLst>
          </p:cNvPr>
          <p:cNvPicPr>
            <a:picLocks noChangeAspect="1" noChangeArrowheads="1"/>
          </p:cNvPicPr>
          <p:nvPr/>
        </p:nvPicPr>
        <p:blipFill>
          <a:blip r:embed="rId3"/>
          <a:srcRect/>
          <a:stretch>
            <a:fillRect/>
          </a:stretch>
        </p:blipFill>
        <p:spPr bwMode="auto">
          <a:xfrm>
            <a:off x="2942753" y="1968029"/>
            <a:ext cx="6973243" cy="1648296"/>
          </a:xfrm>
          <a:prstGeom prst="rect">
            <a:avLst/>
          </a:prstGeom>
          <a:noFill/>
          <a:ln w="9525">
            <a:noFill/>
            <a:miter lim="800000"/>
            <a:headEnd/>
            <a:tailEnd/>
          </a:ln>
        </p:spPr>
      </p:pic>
      <p:pic>
        <p:nvPicPr>
          <p:cNvPr id="8" name="图片 155">
            <a:extLst>
              <a:ext uri="{FF2B5EF4-FFF2-40B4-BE49-F238E27FC236}">
                <a16:creationId xmlns="" xmlns:a16="http://schemas.microsoft.com/office/drawing/2014/main" id="{9D8924D6-67B8-419A-B479-5D68D97B684A}"/>
              </a:ext>
            </a:extLst>
          </p:cNvPr>
          <p:cNvPicPr>
            <a:picLocks noChangeAspect="1" noChangeArrowheads="1"/>
          </p:cNvPicPr>
          <p:nvPr/>
        </p:nvPicPr>
        <p:blipFill>
          <a:blip r:embed="rId4"/>
          <a:srcRect/>
          <a:stretch>
            <a:fillRect/>
          </a:stretch>
        </p:blipFill>
        <p:spPr bwMode="auto">
          <a:xfrm>
            <a:off x="3333031" y="3815719"/>
            <a:ext cx="6048672" cy="2850546"/>
          </a:xfrm>
          <a:prstGeom prst="rect">
            <a:avLst/>
          </a:prstGeom>
          <a:noFill/>
          <a:ln w="9525">
            <a:noFill/>
            <a:miter lim="800000"/>
            <a:headEnd/>
            <a:tailEnd/>
          </a:ln>
        </p:spPr>
      </p:pic>
    </p:spTree>
    <p:extLst>
      <p:ext uri="{BB962C8B-B14F-4D97-AF65-F5344CB8AC3E}">
        <p14:creationId xmlns:p14="http://schemas.microsoft.com/office/powerpoint/2010/main" val="2664380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outVertical)">
                                      <p:cBhvr>
                                        <p:cTn id="11" dur="500"/>
                                        <p:tgtEl>
                                          <p:spTgt spid="6"/>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outVertic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 xmlns:a16="http://schemas.microsoft.com/office/drawing/2014/main" id="{5740E5AC-E533-4D26-A480-1002423DC218}"/>
              </a:ext>
            </a:extLst>
          </p:cNvPr>
          <p:cNvGrpSpPr/>
          <p:nvPr/>
        </p:nvGrpSpPr>
        <p:grpSpPr>
          <a:xfrm>
            <a:off x="5202512" y="837929"/>
            <a:ext cx="2453727" cy="474140"/>
            <a:chOff x="5202512" y="837929"/>
            <a:chExt cx="2453727" cy="474140"/>
          </a:xfrm>
        </p:grpSpPr>
        <p:cxnSp>
          <p:nvCxnSpPr>
            <p:cNvPr id="55" name="íślíḋè-Straight Connector 13">
              <a:extLst>
                <a:ext uri="{FF2B5EF4-FFF2-40B4-BE49-F238E27FC236}">
                  <a16:creationId xmlns=""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 xmlns:a16="http://schemas.microsoft.com/office/drawing/2014/main" id="{3A1D3DA1-51C1-4984-A4E2-0E78C88C2324}"/>
                </a:ext>
              </a:extLst>
            </p:cNvPr>
            <p:cNvSpPr/>
            <p:nvPr/>
          </p:nvSpPr>
          <p:spPr>
            <a:xfrm>
              <a:off x="5413713" y="837929"/>
              <a:ext cx="2031326"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文件上传漏洞</a:t>
              </a:r>
            </a:p>
          </p:txBody>
        </p:sp>
      </p:grpSp>
      <p:sp>
        <p:nvSpPr>
          <p:cNvPr id="24" name="矩形: 圆角 23">
            <a:extLst>
              <a:ext uri="{FF2B5EF4-FFF2-40B4-BE49-F238E27FC236}">
                <a16:creationId xmlns="" xmlns:a16="http://schemas.microsoft.com/office/drawing/2014/main" id="{47450B5E-6CC0-4199-881F-949BEF72E82D}"/>
              </a:ext>
            </a:extLst>
          </p:cNvPr>
          <p:cNvSpPr/>
          <p:nvPr/>
        </p:nvSpPr>
        <p:spPr>
          <a:xfrm>
            <a:off x="1244799" y="1588618"/>
            <a:ext cx="10348036" cy="1163612"/>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指网络攻击者上传了一个可执行的文件到服务器并执行。这里上传的文件可以是木马，病毒，恶意脚本或者</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WebShell</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这种攻击方式是最为直接和有效的，部分文件上传漏洞的利用技术门槛非常的低，对于攻击者来说很容易实施。</a:t>
            </a:r>
          </a:p>
        </p:txBody>
      </p:sp>
      <p:grpSp>
        <p:nvGrpSpPr>
          <p:cNvPr id="4" name="组合 3">
            <a:extLst>
              <a:ext uri="{FF2B5EF4-FFF2-40B4-BE49-F238E27FC236}">
                <a16:creationId xmlns="" xmlns:a16="http://schemas.microsoft.com/office/drawing/2014/main" id="{59329509-2735-4B6D-90B3-0A680DDB9144}"/>
              </a:ext>
            </a:extLst>
          </p:cNvPr>
          <p:cNvGrpSpPr/>
          <p:nvPr/>
        </p:nvGrpSpPr>
        <p:grpSpPr>
          <a:xfrm>
            <a:off x="1604839" y="3090372"/>
            <a:ext cx="2733577" cy="2398161"/>
            <a:chOff x="1241134" y="3090372"/>
            <a:chExt cx="2733577" cy="2398161"/>
          </a:xfrm>
        </p:grpSpPr>
        <p:sp>
          <p:nvSpPr>
            <p:cNvPr id="64" name="íṡľíḍè-Rectangle 17">
              <a:extLst>
                <a:ext uri="{FF2B5EF4-FFF2-40B4-BE49-F238E27FC236}">
                  <a16:creationId xmlns="" xmlns:a16="http://schemas.microsoft.com/office/drawing/2014/main" id="{C6631384-B0F7-4805-BD3B-91B1FDD1DB43}"/>
                </a:ext>
              </a:extLst>
            </p:cNvPr>
            <p:cNvSpPr/>
            <p:nvPr/>
          </p:nvSpPr>
          <p:spPr>
            <a:xfrm>
              <a:off x="1241134" y="3090372"/>
              <a:ext cx="2733577" cy="2398161"/>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grpSp>
          <p:nvGrpSpPr>
            <p:cNvPr id="3" name="组合 2">
              <a:extLst>
                <a:ext uri="{FF2B5EF4-FFF2-40B4-BE49-F238E27FC236}">
                  <a16:creationId xmlns="" xmlns:a16="http://schemas.microsoft.com/office/drawing/2014/main" id="{2408DEFF-8CF6-43F6-8A5D-B93617178430}"/>
                </a:ext>
              </a:extLst>
            </p:cNvPr>
            <p:cNvGrpSpPr/>
            <p:nvPr/>
          </p:nvGrpSpPr>
          <p:grpSpPr>
            <a:xfrm>
              <a:off x="1385633" y="3228949"/>
              <a:ext cx="2519950" cy="1894582"/>
              <a:chOff x="1385633" y="3228949"/>
              <a:chExt cx="2519950" cy="1894582"/>
            </a:xfrm>
          </p:grpSpPr>
          <p:sp>
            <p:nvSpPr>
              <p:cNvPr id="66" name="文本框 65">
                <a:extLst>
                  <a:ext uri="{FF2B5EF4-FFF2-40B4-BE49-F238E27FC236}">
                    <a16:creationId xmlns="" xmlns:a16="http://schemas.microsoft.com/office/drawing/2014/main" id="{C2B15A79-337F-4D6D-929D-9DD67B264633}"/>
                  </a:ext>
                </a:extLst>
              </p:cNvPr>
              <p:cNvSpPr txBox="1"/>
              <p:nvPr/>
            </p:nvSpPr>
            <p:spPr>
              <a:xfrm>
                <a:off x="1385633" y="3923202"/>
                <a:ext cx="2519950" cy="1200329"/>
              </a:xfrm>
              <a:prstGeom prst="rect">
                <a:avLst/>
              </a:prstGeom>
              <a:noFill/>
            </p:spPr>
            <p:txBody>
              <a:bodyPr wrap="square" rtlCol="0">
                <a:spAutoFit/>
                <a:scene3d>
                  <a:camera prst="orthographicFront"/>
                  <a:lightRig rig="threePt" dir="t"/>
                </a:scene3d>
                <a:sp3d contourW="12700"/>
              </a:bodyPr>
              <a:lstStyle/>
              <a:p>
                <a:pPr fontAlgn="auto">
                  <a:spcBef>
                    <a:spcPts val="0"/>
                  </a:spcBef>
                  <a:spcAft>
                    <a:spcPts val="0"/>
                  </a:spcAft>
                </a:pPr>
                <a:r>
                  <a:rPr lang="zh-CN" altLang="en-US" dirty="0">
                    <a:solidFill>
                      <a:prstClr val="white"/>
                    </a:solidFill>
                    <a:latin typeface="Times New Roman" panose="02020603050405020304" pitchFamily="18" charset="0"/>
                    <a:ea typeface="微软雅黑"/>
                    <a:cs typeface="Times New Roman" panose="02020603050405020304" pitchFamily="18" charset="0"/>
                  </a:rPr>
                  <a:t>文件上传漏洞本身就是一个危害巨大的漏洞，</a:t>
                </a:r>
                <a:r>
                  <a:rPr lang="en-US" altLang="zh-CN">
                    <a:solidFill>
                      <a:prstClr val="white"/>
                    </a:solidFill>
                    <a:latin typeface="Times New Roman" panose="02020603050405020304" pitchFamily="18" charset="0"/>
                    <a:ea typeface="微软雅黑"/>
                    <a:cs typeface="Times New Roman" panose="02020603050405020304" pitchFamily="18" charset="0"/>
                  </a:rPr>
                  <a:t>WebShell</a:t>
                </a:r>
                <a:r>
                  <a:rPr lang="zh-CN" altLang="en-US">
                    <a:solidFill>
                      <a:prstClr val="white"/>
                    </a:solidFill>
                    <a:latin typeface="Times New Roman" panose="02020603050405020304" pitchFamily="18" charset="0"/>
                    <a:ea typeface="微软雅黑"/>
                    <a:cs typeface="Times New Roman" panose="02020603050405020304" pitchFamily="18" charset="0"/>
                  </a:rPr>
                  <a:t>更是</a:t>
                </a:r>
                <a:r>
                  <a:rPr lang="zh-CN" altLang="en-US" dirty="0">
                    <a:solidFill>
                      <a:prstClr val="white"/>
                    </a:solidFill>
                    <a:latin typeface="Times New Roman" panose="02020603050405020304" pitchFamily="18" charset="0"/>
                    <a:ea typeface="微软雅黑"/>
                    <a:cs typeface="Times New Roman" panose="02020603050405020304" pitchFamily="18" charset="0"/>
                  </a:rPr>
                  <a:t>将这种漏洞的利用无限扩大。</a:t>
                </a:r>
              </a:p>
            </p:txBody>
          </p:sp>
          <p:sp>
            <p:nvSpPr>
              <p:cNvPr id="27" name="warning_94911">
                <a:extLst>
                  <a:ext uri="{FF2B5EF4-FFF2-40B4-BE49-F238E27FC236}">
                    <a16:creationId xmlns="" xmlns:a16="http://schemas.microsoft.com/office/drawing/2014/main" id="{8A21AA87-83AD-4D46-A923-119EB38D0B89}"/>
                  </a:ext>
                </a:extLst>
              </p:cNvPr>
              <p:cNvSpPr>
                <a:spLocks noChangeAspect="1"/>
              </p:cNvSpPr>
              <p:nvPr/>
            </p:nvSpPr>
            <p:spPr bwMode="auto">
              <a:xfrm>
                <a:off x="2327862" y="3228949"/>
                <a:ext cx="536888" cy="581382"/>
              </a:xfrm>
              <a:custGeom>
                <a:avLst/>
                <a:gdLst>
                  <a:gd name="T0" fmla="*/ 5754 w 5783"/>
                  <a:gd name="T1" fmla="*/ 1517 h 6271"/>
                  <a:gd name="T2" fmla="*/ 5629 w 5783"/>
                  <a:gd name="T3" fmla="*/ 1445 h 6271"/>
                  <a:gd name="T4" fmla="*/ 4329 w 5783"/>
                  <a:gd name="T5" fmla="*/ 749 h 6271"/>
                  <a:gd name="T6" fmla="*/ 2878 w 5783"/>
                  <a:gd name="T7" fmla="*/ 0 h 6271"/>
                  <a:gd name="T8" fmla="*/ 1274 w 5783"/>
                  <a:gd name="T9" fmla="*/ 818 h 6271"/>
                  <a:gd name="T10" fmla="*/ 127 w 5783"/>
                  <a:gd name="T11" fmla="*/ 1445 h 6271"/>
                  <a:gd name="T12" fmla="*/ 21 w 5783"/>
                  <a:gd name="T13" fmla="*/ 1509 h 6271"/>
                  <a:gd name="T14" fmla="*/ 0 w 5783"/>
                  <a:gd name="T15" fmla="*/ 1612 h 6271"/>
                  <a:gd name="T16" fmla="*/ 2878 w 5783"/>
                  <a:gd name="T17" fmla="*/ 6271 h 6271"/>
                  <a:gd name="T18" fmla="*/ 5783 w 5783"/>
                  <a:gd name="T19" fmla="*/ 1650 h 6271"/>
                  <a:gd name="T20" fmla="*/ 5754 w 5783"/>
                  <a:gd name="T21" fmla="*/ 1517 h 6271"/>
                  <a:gd name="T22" fmla="*/ 3266 w 5783"/>
                  <a:gd name="T23" fmla="*/ 1307 h 6271"/>
                  <a:gd name="T24" fmla="*/ 3190 w 5783"/>
                  <a:gd name="T25" fmla="*/ 3911 h 6271"/>
                  <a:gd name="T26" fmla="*/ 2593 w 5783"/>
                  <a:gd name="T27" fmla="*/ 3911 h 6271"/>
                  <a:gd name="T28" fmla="*/ 2593 w 5783"/>
                  <a:gd name="T29" fmla="*/ 3898 h 6271"/>
                  <a:gd name="T30" fmla="*/ 2517 w 5783"/>
                  <a:gd name="T31" fmla="*/ 1307 h 6271"/>
                  <a:gd name="T32" fmla="*/ 3266 w 5783"/>
                  <a:gd name="T33" fmla="*/ 1307 h 6271"/>
                  <a:gd name="T34" fmla="*/ 2891 w 5783"/>
                  <a:gd name="T35" fmla="*/ 5094 h 6271"/>
                  <a:gd name="T36" fmla="*/ 2468 w 5783"/>
                  <a:gd name="T37" fmla="*/ 4656 h 6271"/>
                  <a:gd name="T38" fmla="*/ 2891 w 5783"/>
                  <a:gd name="T39" fmla="*/ 4218 h 6271"/>
                  <a:gd name="T40" fmla="*/ 3315 w 5783"/>
                  <a:gd name="T41" fmla="*/ 4656 h 6271"/>
                  <a:gd name="T42" fmla="*/ 2891 w 5783"/>
                  <a:gd name="T43" fmla="*/ 5094 h 6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83" h="6271">
                    <a:moveTo>
                      <a:pt x="5754" y="1517"/>
                    </a:moveTo>
                    <a:cubicBezTo>
                      <a:pt x="5728" y="1470"/>
                      <a:pt x="5683" y="1445"/>
                      <a:pt x="5629" y="1445"/>
                    </a:cubicBezTo>
                    <a:cubicBezTo>
                      <a:pt x="5394" y="1445"/>
                      <a:pt x="4853" y="1091"/>
                      <a:pt x="4329" y="749"/>
                    </a:cubicBezTo>
                    <a:cubicBezTo>
                      <a:pt x="3738" y="364"/>
                      <a:pt x="3181" y="0"/>
                      <a:pt x="2878" y="0"/>
                    </a:cubicBezTo>
                    <a:cubicBezTo>
                      <a:pt x="2559" y="0"/>
                      <a:pt x="1906" y="416"/>
                      <a:pt x="1274" y="818"/>
                    </a:cubicBezTo>
                    <a:cubicBezTo>
                      <a:pt x="790" y="1126"/>
                      <a:pt x="290" y="1445"/>
                      <a:pt x="127" y="1445"/>
                    </a:cubicBezTo>
                    <a:cubicBezTo>
                      <a:pt x="81" y="1445"/>
                      <a:pt x="43" y="1468"/>
                      <a:pt x="21" y="1509"/>
                    </a:cubicBezTo>
                    <a:cubicBezTo>
                      <a:pt x="7" y="1536"/>
                      <a:pt x="0" y="1570"/>
                      <a:pt x="0" y="1612"/>
                    </a:cubicBezTo>
                    <a:cubicBezTo>
                      <a:pt x="0" y="2217"/>
                      <a:pt x="1913" y="6271"/>
                      <a:pt x="2878" y="6271"/>
                    </a:cubicBezTo>
                    <a:cubicBezTo>
                      <a:pt x="3789" y="6271"/>
                      <a:pt x="5783" y="2392"/>
                      <a:pt x="5783" y="1650"/>
                    </a:cubicBezTo>
                    <a:cubicBezTo>
                      <a:pt x="5783" y="1594"/>
                      <a:pt x="5774" y="1551"/>
                      <a:pt x="5754" y="1517"/>
                    </a:cubicBezTo>
                    <a:close/>
                    <a:moveTo>
                      <a:pt x="3266" y="1307"/>
                    </a:moveTo>
                    <a:lnTo>
                      <a:pt x="3190" y="3911"/>
                    </a:lnTo>
                    <a:lnTo>
                      <a:pt x="2593" y="3911"/>
                    </a:lnTo>
                    <a:lnTo>
                      <a:pt x="2593" y="3898"/>
                    </a:lnTo>
                    <a:lnTo>
                      <a:pt x="2517" y="1307"/>
                    </a:lnTo>
                    <a:lnTo>
                      <a:pt x="3266" y="1307"/>
                    </a:lnTo>
                    <a:close/>
                    <a:moveTo>
                      <a:pt x="2891" y="5094"/>
                    </a:moveTo>
                    <a:cubicBezTo>
                      <a:pt x="2650" y="5094"/>
                      <a:pt x="2468" y="4906"/>
                      <a:pt x="2468" y="4656"/>
                    </a:cubicBezTo>
                    <a:cubicBezTo>
                      <a:pt x="2468" y="4406"/>
                      <a:pt x="2650" y="4218"/>
                      <a:pt x="2891" y="4218"/>
                    </a:cubicBezTo>
                    <a:cubicBezTo>
                      <a:pt x="3141" y="4218"/>
                      <a:pt x="3315" y="4398"/>
                      <a:pt x="3315" y="4656"/>
                    </a:cubicBezTo>
                    <a:cubicBezTo>
                      <a:pt x="3315" y="4910"/>
                      <a:pt x="3137" y="5094"/>
                      <a:pt x="2891" y="5094"/>
                    </a:cubicBezTo>
                    <a:close/>
                  </a:path>
                </a:pathLst>
              </a:custGeom>
              <a:solidFill>
                <a:schemeClr val="bg1"/>
              </a:solidFill>
              <a:ln>
                <a:noFill/>
              </a:ln>
            </p:spPr>
            <p:txBody>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dirty="0">
                  <a:latin typeface="Times New Roman" panose="02020603050405020304" pitchFamily="18" charset="0"/>
                  <a:cs typeface="Times New Roman" panose="02020603050405020304" pitchFamily="18" charset="0"/>
                </a:endParaRPr>
              </a:p>
            </p:txBody>
          </p:sp>
        </p:grpSp>
      </p:grpSp>
      <p:grpSp>
        <p:nvGrpSpPr>
          <p:cNvPr id="5" name="组合 4">
            <a:extLst>
              <a:ext uri="{FF2B5EF4-FFF2-40B4-BE49-F238E27FC236}">
                <a16:creationId xmlns="" xmlns:a16="http://schemas.microsoft.com/office/drawing/2014/main" id="{54100FB4-C144-438F-BD76-EAFE261D8EAC}"/>
              </a:ext>
            </a:extLst>
          </p:cNvPr>
          <p:cNvGrpSpPr/>
          <p:nvPr/>
        </p:nvGrpSpPr>
        <p:grpSpPr>
          <a:xfrm>
            <a:off x="5062586" y="3090372"/>
            <a:ext cx="2733577" cy="2398161"/>
            <a:chOff x="5062586" y="3090372"/>
            <a:chExt cx="2733577" cy="2398161"/>
          </a:xfrm>
        </p:grpSpPr>
        <p:sp>
          <p:nvSpPr>
            <p:cNvPr id="85" name="íṡľíḍè-Rectangle 17">
              <a:extLst>
                <a:ext uri="{FF2B5EF4-FFF2-40B4-BE49-F238E27FC236}">
                  <a16:creationId xmlns="" xmlns:a16="http://schemas.microsoft.com/office/drawing/2014/main" id="{123A49EE-A712-4108-8829-C09CFEE7162A}"/>
                </a:ext>
              </a:extLst>
            </p:cNvPr>
            <p:cNvSpPr/>
            <p:nvPr/>
          </p:nvSpPr>
          <p:spPr>
            <a:xfrm>
              <a:off x="5062586" y="3090372"/>
              <a:ext cx="2733577" cy="2398161"/>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
          <p:nvSpPr>
            <p:cNvPr id="86" name="文本框 85">
              <a:extLst>
                <a:ext uri="{FF2B5EF4-FFF2-40B4-BE49-F238E27FC236}">
                  <a16:creationId xmlns="" xmlns:a16="http://schemas.microsoft.com/office/drawing/2014/main" id="{0F5E84CD-3160-468A-8693-302B1951E0A0}"/>
                </a:ext>
              </a:extLst>
            </p:cNvPr>
            <p:cNvSpPr txBox="1"/>
            <p:nvPr/>
          </p:nvSpPr>
          <p:spPr>
            <a:xfrm>
              <a:off x="5202512" y="3921525"/>
              <a:ext cx="2593651" cy="1200329"/>
            </a:xfrm>
            <a:prstGeom prst="rect">
              <a:avLst/>
            </a:prstGeom>
            <a:noFill/>
          </p:spPr>
          <p:txBody>
            <a:bodyPr wrap="square" rtlCol="0">
              <a:spAutoFit/>
              <a:scene3d>
                <a:camera prst="orthographicFront"/>
                <a:lightRig rig="threePt" dir="t"/>
              </a:scene3d>
              <a:sp3d contourW="12700"/>
            </a:bodyPr>
            <a:lstStyle/>
            <a:p>
              <a:pPr fontAlgn="auto">
                <a:spcBef>
                  <a:spcPts val="0"/>
                </a:spcBef>
                <a:spcAft>
                  <a:spcPts val="0"/>
                </a:spcAft>
              </a:pPr>
              <a:r>
                <a:rPr lang="zh-CN" altLang="en-US" b="1" dirty="0">
                  <a:solidFill>
                    <a:prstClr val="white"/>
                  </a:solidFill>
                  <a:latin typeface="Times New Roman" panose="02020603050405020304" pitchFamily="18" charset="0"/>
                  <a:ea typeface="微软雅黑"/>
                  <a:cs typeface="Times New Roman" panose="02020603050405020304" pitchFamily="18" charset="0"/>
                </a:rPr>
                <a:t>大多数的上传漏洞被利用后攻击者都会留下</a:t>
              </a:r>
              <a:r>
                <a:rPr lang="en-US" altLang="zh-CN" b="1" dirty="0" err="1">
                  <a:solidFill>
                    <a:prstClr val="white"/>
                  </a:solidFill>
                  <a:latin typeface="Times New Roman" panose="02020603050405020304" pitchFamily="18" charset="0"/>
                  <a:ea typeface="微软雅黑"/>
                  <a:cs typeface="Times New Roman" panose="02020603050405020304" pitchFamily="18" charset="0"/>
                </a:rPr>
                <a:t>WebShell</a:t>
              </a:r>
              <a:r>
                <a:rPr lang="zh-CN" altLang="en-US" b="1" dirty="0">
                  <a:solidFill>
                    <a:prstClr val="white"/>
                  </a:solidFill>
                  <a:latin typeface="Times New Roman" panose="02020603050405020304" pitchFamily="18" charset="0"/>
                  <a:ea typeface="微软雅黑"/>
                  <a:cs typeface="Times New Roman" panose="02020603050405020304" pitchFamily="18" charset="0"/>
                </a:rPr>
                <a:t>以方便后续进入系统。</a:t>
              </a:r>
            </a:p>
          </p:txBody>
        </p:sp>
        <p:sp>
          <p:nvSpPr>
            <p:cNvPr id="28" name="caution-sign_101">
              <a:extLst>
                <a:ext uri="{FF2B5EF4-FFF2-40B4-BE49-F238E27FC236}">
                  <a16:creationId xmlns="" xmlns:a16="http://schemas.microsoft.com/office/drawing/2014/main" id="{34C49AA2-CDCA-4188-BB37-8105AD01BCEA}"/>
                </a:ext>
              </a:extLst>
            </p:cNvPr>
            <p:cNvSpPr>
              <a:spLocks noChangeAspect="1"/>
            </p:cNvSpPr>
            <p:nvPr/>
          </p:nvSpPr>
          <p:spPr bwMode="auto">
            <a:xfrm>
              <a:off x="6124533" y="3283371"/>
              <a:ext cx="609685" cy="526960"/>
            </a:xfrm>
            <a:custGeom>
              <a:avLst/>
              <a:gdLst>
                <a:gd name="T0" fmla="*/ 385 w 386"/>
                <a:gd name="T1" fmla="*/ 322 h 334"/>
                <a:gd name="T2" fmla="*/ 199 w 386"/>
                <a:gd name="T3" fmla="*/ 4 h 334"/>
                <a:gd name="T4" fmla="*/ 193 w 386"/>
                <a:gd name="T5" fmla="*/ 0 h 334"/>
                <a:gd name="T6" fmla="*/ 186 w 386"/>
                <a:gd name="T7" fmla="*/ 4 h 334"/>
                <a:gd name="T8" fmla="*/ 1 w 386"/>
                <a:gd name="T9" fmla="*/ 322 h 334"/>
                <a:gd name="T10" fmla="*/ 1 w 386"/>
                <a:gd name="T11" fmla="*/ 330 h 334"/>
                <a:gd name="T12" fmla="*/ 7 w 386"/>
                <a:gd name="T13" fmla="*/ 334 h 334"/>
                <a:gd name="T14" fmla="*/ 378 w 386"/>
                <a:gd name="T15" fmla="*/ 334 h 334"/>
                <a:gd name="T16" fmla="*/ 385 w 386"/>
                <a:gd name="T17" fmla="*/ 330 h 334"/>
                <a:gd name="T18" fmla="*/ 386 w 386"/>
                <a:gd name="T19" fmla="*/ 326 h 334"/>
                <a:gd name="T20" fmla="*/ 385 w 386"/>
                <a:gd name="T21" fmla="*/ 322 h 334"/>
                <a:gd name="T22" fmla="*/ 218 w 386"/>
                <a:gd name="T23" fmla="*/ 113 h 334"/>
                <a:gd name="T24" fmla="*/ 212 w 386"/>
                <a:gd name="T25" fmla="*/ 240 h 334"/>
                <a:gd name="T26" fmla="*/ 180 w 386"/>
                <a:gd name="T27" fmla="*/ 240 h 334"/>
                <a:gd name="T28" fmla="*/ 174 w 386"/>
                <a:gd name="T29" fmla="*/ 113 h 334"/>
                <a:gd name="T30" fmla="*/ 218 w 386"/>
                <a:gd name="T31" fmla="*/ 113 h 334"/>
                <a:gd name="T32" fmla="*/ 196 w 386"/>
                <a:gd name="T33" fmla="*/ 305 h 334"/>
                <a:gd name="T34" fmla="*/ 196 w 386"/>
                <a:gd name="T35" fmla="*/ 305 h 334"/>
                <a:gd name="T36" fmla="*/ 171 w 386"/>
                <a:gd name="T37" fmla="*/ 279 h 334"/>
                <a:gd name="T38" fmla="*/ 196 w 386"/>
                <a:gd name="T39" fmla="*/ 254 h 334"/>
                <a:gd name="T40" fmla="*/ 221 w 386"/>
                <a:gd name="T41" fmla="*/ 279 h 334"/>
                <a:gd name="T42" fmla="*/ 196 w 386"/>
                <a:gd name="T43" fmla="*/ 30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6" h="334">
                  <a:moveTo>
                    <a:pt x="385" y="322"/>
                  </a:moveTo>
                  <a:lnTo>
                    <a:pt x="199" y="4"/>
                  </a:lnTo>
                  <a:cubicBezTo>
                    <a:pt x="198" y="2"/>
                    <a:pt x="196" y="0"/>
                    <a:pt x="193" y="0"/>
                  </a:cubicBezTo>
                  <a:cubicBezTo>
                    <a:pt x="190" y="0"/>
                    <a:pt x="188" y="2"/>
                    <a:pt x="186" y="4"/>
                  </a:cubicBezTo>
                  <a:lnTo>
                    <a:pt x="1" y="322"/>
                  </a:lnTo>
                  <a:cubicBezTo>
                    <a:pt x="0" y="325"/>
                    <a:pt x="0" y="328"/>
                    <a:pt x="1" y="330"/>
                  </a:cubicBezTo>
                  <a:cubicBezTo>
                    <a:pt x="2" y="332"/>
                    <a:pt x="5" y="334"/>
                    <a:pt x="7" y="334"/>
                  </a:cubicBezTo>
                  <a:lnTo>
                    <a:pt x="378" y="334"/>
                  </a:lnTo>
                  <a:cubicBezTo>
                    <a:pt x="381" y="334"/>
                    <a:pt x="384" y="332"/>
                    <a:pt x="385" y="330"/>
                  </a:cubicBezTo>
                  <a:cubicBezTo>
                    <a:pt x="385" y="329"/>
                    <a:pt x="386" y="327"/>
                    <a:pt x="386" y="326"/>
                  </a:cubicBezTo>
                  <a:cubicBezTo>
                    <a:pt x="386" y="325"/>
                    <a:pt x="385" y="323"/>
                    <a:pt x="385" y="322"/>
                  </a:cubicBezTo>
                  <a:close/>
                  <a:moveTo>
                    <a:pt x="218" y="113"/>
                  </a:moveTo>
                  <a:lnTo>
                    <a:pt x="212" y="240"/>
                  </a:lnTo>
                  <a:lnTo>
                    <a:pt x="180" y="240"/>
                  </a:lnTo>
                  <a:lnTo>
                    <a:pt x="174" y="113"/>
                  </a:lnTo>
                  <a:lnTo>
                    <a:pt x="218" y="113"/>
                  </a:lnTo>
                  <a:close/>
                  <a:moveTo>
                    <a:pt x="196" y="305"/>
                  </a:moveTo>
                  <a:lnTo>
                    <a:pt x="196" y="305"/>
                  </a:lnTo>
                  <a:cubicBezTo>
                    <a:pt x="181" y="305"/>
                    <a:pt x="171" y="294"/>
                    <a:pt x="171" y="279"/>
                  </a:cubicBezTo>
                  <a:cubicBezTo>
                    <a:pt x="171" y="264"/>
                    <a:pt x="181" y="254"/>
                    <a:pt x="196" y="254"/>
                  </a:cubicBezTo>
                  <a:cubicBezTo>
                    <a:pt x="211" y="254"/>
                    <a:pt x="221" y="264"/>
                    <a:pt x="221" y="279"/>
                  </a:cubicBezTo>
                  <a:cubicBezTo>
                    <a:pt x="221" y="294"/>
                    <a:pt x="211" y="305"/>
                    <a:pt x="196" y="305"/>
                  </a:cubicBezTo>
                  <a:close/>
                </a:path>
              </a:pathLst>
            </a:custGeom>
            <a:solidFill>
              <a:schemeClr val="bg1"/>
            </a:solidFill>
            <a:ln>
              <a:noFill/>
            </a:ln>
          </p:spPr>
        </p:sp>
      </p:grpSp>
      <p:grpSp>
        <p:nvGrpSpPr>
          <p:cNvPr id="6" name="组合 5">
            <a:extLst>
              <a:ext uri="{FF2B5EF4-FFF2-40B4-BE49-F238E27FC236}">
                <a16:creationId xmlns="" xmlns:a16="http://schemas.microsoft.com/office/drawing/2014/main" id="{E63DC942-CCC6-4133-9C2E-094D5AA50BA8}"/>
              </a:ext>
            </a:extLst>
          </p:cNvPr>
          <p:cNvGrpSpPr/>
          <p:nvPr/>
        </p:nvGrpSpPr>
        <p:grpSpPr>
          <a:xfrm>
            <a:off x="8524853" y="3090372"/>
            <a:ext cx="2733577" cy="2398161"/>
            <a:chOff x="8859258" y="3090372"/>
            <a:chExt cx="2733577" cy="2398161"/>
          </a:xfrm>
        </p:grpSpPr>
        <p:sp>
          <p:nvSpPr>
            <p:cNvPr id="91" name="íṡľíḍè-Rectangle 17">
              <a:extLst>
                <a:ext uri="{FF2B5EF4-FFF2-40B4-BE49-F238E27FC236}">
                  <a16:creationId xmlns="" xmlns:a16="http://schemas.microsoft.com/office/drawing/2014/main" id="{58C201C8-1378-4DE5-BC0C-CE8294931C5F}"/>
                </a:ext>
              </a:extLst>
            </p:cNvPr>
            <p:cNvSpPr/>
            <p:nvPr/>
          </p:nvSpPr>
          <p:spPr>
            <a:xfrm>
              <a:off x="8859258" y="3090372"/>
              <a:ext cx="2733577" cy="2398161"/>
            </a:xfrm>
            <a:prstGeom prst="rect">
              <a:avLst/>
            </a:prstGeom>
            <a:solidFill>
              <a:srgbClr val="FFC00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
          <p:nvSpPr>
            <p:cNvPr id="92" name="文本框 91">
              <a:extLst>
                <a:ext uri="{FF2B5EF4-FFF2-40B4-BE49-F238E27FC236}">
                  <a16:creationId xmlns="" xmlns:a16="http://schemas.microsoft.com/office/drawing/2014/main" id="{CD33A36A-1B33-4C34-9689-4B288829BF96}"/>
                </a:ext>
              </a:extLst>
            </p:cNvPr>
            <p:cNvSpPr txBox="1"/>
            <p:nvPr/>
          </p:nvSpPr>
          <p:spPr>
            <a:xfrm>
              <a:off x="8925690" y="3921525"/>
              <a:ext cx="2600712" cy="1477328"/>
            </a:xfrm>
            <a:prstGeom prst="rect">
              <a:avLst/>
            </a:prstGeom>
            <a:noFill/>
          </p:spPr>
          <p:txBody>
            <a:bodyPr wrap="square" rtlCol="0">
              <a:spAutoFit/>
              <a:scene3d>
                <a:camera prst="orthographicFront"/>
                <a:lightRig rig="threePt" dir="t"/>
              </a:scene3d>
              <a:sp3d contourW="12700"/>
            </a:bodyPr>
            <a:lstStyle/>
            <a:p>
              <a:pPr fontAlgn="auto">
                <a:spcBef>
                  <a:spcPts val="0"/>
                </a:spcBef>
                <a:spcAft>
                  <a:spcPts val="0"/>
                </a:spcAft>
              </a:pPr>
              <a:r>
                <a:rPr lang="zh-CN" altLang="en-US" dirty="0">
                  <a:solidFill>
                    <a:prstClr val="white"/>
                  </a:solidFill>
                  <a:latin typeface="Times New Roman" panose="02020603050405020304" pitchFamily="18" charset="0"/>
                  <a:ea typeface="微软雅黑"/>
                  <a:cs typeface="Times New Roman" panose="02020603050405020304" pitchFamily="18" charset="0"/>
                </a:rPr>
                <a:t>攻击者在受影响系统放置或者插入</a:t>
              </a:r>
              <a:r>
                <a:rPr lang="en-US" altLang="zh-CN">
                  <a:solidFill>
                    <a:prstClr val="white"/>
                  </a:solidFill>
                  <a:latin typeface="Times New Roman" panose="02020603050405020304" pitchFamily="18" charset="0"/>
                  <a:ea typeface="微软雅黑"/>
                  <a:cs typeface="Times New Roman" panose="02020603050405020304" pitchFamily="18" charset="0"/>
                </a:rPr>
                <a:t>WebShell</a:t>
              </a:r>
              <a:r>
                <a:rPr lang="zh-CN" altLang="en-US">
                  <a:solidFill>
                    <a:prstClr val="white"/>
                  </a:solidFill>
                  <a:latin typeface="Times New Roman" panose="02020603050405020304" pitchFamily="18" charset="0"/>
                  <a:ea typeface="微软雅黑"/>
                  <a:cs typeface="Times New Roman" panose="02020603050405020304" pitchFamily="18" charset="0"/>
                </a:rPr>
                <a:t>后</a:t>
              </a:r>
              <a:r>
                <a:rPr lang="zh-CN" altLang="en-US" dirty="0">
                  <a:solidFill>
                    <a:prstClr val="white"/>
                  </a:solidFill>
                  <a:latin typeface="Times New Roman" panose="02020603050405020304" pitchFamily="18" charset="0"/>
                  <a:ea typeface="微软雅黑"/>
                  <a:cs typeface="Times New Roman" panose="02020603050405020304" pitchFamily="18" charset="0"/>
                </a:rPr>
                <a:t>，可通过该</a:t>
              </a:r>
              <a:r>
                <a:rPr lang="en-US" altLang="zh-CN">
                  <a:solidFill>
                    <a:prstClr val="white"/>
                  </a:solidFill>
                  <a:latin typeface="Times New Roman" panose="02020603050405020304" pitchFamily="18" charset="0"/>
                  <a:ea typeface="微软雅黑"/>
                  <a:cs typeface="Times New Roman" panose="02020603050405020304" pitchFamily="18" charset="0"/>
                </a:rPr>
                <a:t>WebShell</a:t>
              </a:r>
              <a:r>
                <a:rPr lang="zh-CN" altLang="en-US">
                  <a:solidFill>
                    <a:prstClr val="white"/>
                  </a:solidFill>
                  <a:latin typeface="Times New Roman" panose="02020603050405020304" pitchFamily="18" charset="0"/>
                  <a:ea typeface="微软雅黑"/>
                  <a:cs typeface="Times New Roman" panose="02020603050405020304" pitchFamily="18" charset="0"/>
                </a:rPr>
                <a:t>更</a:t>
              </a:r>
              <a:r>
                <a:rPr lang="zh-CN" altLang="en-US" dirty="0">
                  <a:solidFill>
                    <a:prstClr val="white"/>
                  </a:solidFill>
                  <a:latin typeface="Times New Roman" panose="02020603050405020304" pitchFamily="18" charset="0"/>
                  <a:ea typeface="微软雅黑"/>
                  <a:cs typeface="Times New Roman" panose="02020603050405020304" pitchFamily="18" charset="0"/>
                </a:rPr>
                <a:t>轻松，更隐蔽的在服务中为所欲为。</a:t>
              </a:r>
            </a:p>
          </p:txBody>
        </p:sp>
        <p:sp>
          <p:nvSpPr>
            <p:cNvPr id="29" name="attention-sign_108187">
              <a:extLst>
                <a:ext uri="{FF2B5EF4-FFF2-40B4-BE49-F238E27FC236}">
                  <a16:creationId xmlns="" xmlns:a16="http://schemas.microsoft.com/office/drawing/2014/main" id="{D5211708-E428-4D3E-8918-1676985CF079}"/>
                </a:ext>
              </a:extLst>
            </p:cNvPr>
            <p:cNvSpPr>
              <a:spLocks noChangeAspect="1"/>
            </p:cNvSpPr>
            <p:nvPr/>
          </p:nvSpPr>
          <p:spPr bwMode="auto">
            <a:xfrm>
              <a:off x="9921203" y="3201567"/>
              <a:ext cx="609685" cy="608764"/>
            </a:xfrm>
            <a:custGeom>
              <a:avLst/>
              <a:gdLst>
                <a:gd name="T0" fmla="*/ 3413 w 6827"/>
                <a:gd name="T1" fmla="*/ 0 h 6827"/>
                <a:gd name="T2" fmla="*/ 0 w 6827"/>
                <a:gd name="T3" fmla="*/ 3413 h 6827"/>
                <a:gd name="T4" fmla="*/ 3413 w 6827"/>
                <a:gd name="T5" fmla="*/ 6827 h 6827"/>
                <a:gd name="T6" fmla="*/ 6827 w 6827"/>
                <a:gd name="T7" fmla="*/ 3413 h 6827"/>
                <a:gd name="T8" fmla="*/ 3413 w 6827"/>
                <a:gd name="T9" fmla="*/ 0 h 6827"/>
                <a:gd name="T10" fmla="*/ 3413 w 6827"/>
                <a:gd name="T11" fmla="*/ 5120 h 6827"/>
                <a:gd name="T12" fmla="*/ 2987 w 6827"/>
                <a:gd name="T13" fmla="*/ 4693 h 6827"/>
                <a:gd name="T14" fmla="*/ 3413 w 6827"/>
                <a:gd name="T15" fmla="*/ 4267 h 6827"/>
                <a:gd name="T16" fmla="*/ 3840 w 6827"/>
                <a:gd name="T17" fmla="*/ 4693 h 6827"/>
                <a:gd name="T18" fmla="*/ 3413 w 6827"/>
                <a:gd name="T19" fmla="*/ 5120 h 6827"/>
                <a:gd name="T20" fmla="*/ 3840 w 6827"/>
                <a:gd name="T21" fmla="*/ 3627 h 6827"/>
                <a:gd name="T22" fmla="*/ 2987 w 6827"/>
                <a:gd name="T23" fmla="*/ 3627 h 6827"/>
                <a:gd name="T24" fmla="*/ 2773 w 6827"/>
                <a:gd name="T25" fmla="*/ 1920 h 6827"/>
                <a:gd name="T26" fmla="*/ 2987 w 6827"/>
                <a:gd name="T27" fmla="*/ 1707 h 6827"/>
                <a:gd name="T28" fmla="*/ 3840 w 6827"/>
                <a:gd name="T29" fmla="*/ 1707 h 6827"/>
                <a:gd name="T30" fmla="*/ 4053 w 6827"/>
                <a:gd name="T31" fmla="*/ 1920 h 6827"/>
                <a:gd name="T32" fmla="*/ 3840 w 6827"/>
                <a:gd name="T33" fmla="*/ 3627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27" h="6827">
                  <a:moveTo>
                    <a:pt x="3413" y="0"/>
                  </a:moveTo>
                  <a:cubicBezTo>
                    <a:pt x="1528" y="0"/>
                    <a:pt x="0" y="1528"/>
                    <a:pt x="0" y="3413"/>
                  </a:cubicBezTo>
                  <a:cubicBezTo>
                    <a:pt x="0" y="5299"/>
                    <a:pt x="1528" y="6827"/>
                    <a:pt x="3413" y="6827"/>
                  </a:cubicBezTo>
                  <a:cubicBezTo>
                    <a:pt x="5298" y="6827"/>
                    <a:pt x="6827" y="5299"/>
                    <a:pt x="6827" y="3413"/>
                  </a:cubicBezTo>
                  <a:cubicBezTo>
                    <a:pt x="6827" y="1528"/>
                    <a:pt x="5298" y="0"/>
                    <a:pt x="3413" y="0"/>
                  </a:cubicBezTo>
                  <a:close/>
                  <a:moveTo>
                    <a:pt x="3413" y="5120"/>
                  </a:moveTo>
                  <a:cubicBezTo>
                    <a:pt x="3178" y="5120"/>
                    <a:pt x="2987" y="4929"/>
                    <a:pt x="2987" y="4693"/>
                  </a:cubicBezTo>
                  <a:cubicBezTo>
                    <a:pt x="2987" y="4458"/>
                    <a:pt x="3178" y="4267"/>
                    <a:pt x="3413" y="4267"/>
                  </a:cubicBezTo>
                  <a:cubicBezTo>
                    <a:pt x="3649" y="4267"/>
                    <a:pt x="3840" y="4458"/>
                    <a:pt x="3840" y="4693"/>
                  </a:cubicBezTo>
                  <a:cubicBezTo>
                    <a:pt x="3840" y="4929"/>
                    <a:pt x="3649" y="5120"/>
                    <a:pt x="3413" y="5120"/>
                  </a:cubicBezTo>
                  <a:close/>
                  <a:moveTo>
                    <a:pt x="3840" y="3627"/>
                  </a:moveTo>
                  <a:lnTo>
                    <a:pt x="2987" y="3627"/>
                  </a:lnTo>
                  <a:lnTo>
                    <a:pt x="2773" y="1920"/>
                  </a:lnTo>
                  <a:cubicBezTo>
                    <a:pt x="2773" y="1802"/>
                    <a:pt x="2869" y="1707"/>
                    <a:pt x="2987" y="1707"/>
                  </a:cubicBezTo>
                  <a:lnTo>
                    <a:pt x="3840" y="1707"/>
                  </a:lnTo>
                  <a:cubicBezTo>
                    <a:pt x="3958" y="1707"/>
                    <a:pt x="4053" y="1802"/>
                    <a:pt x="4053" y="1920"/>
                  </a:cubicBezTo>
                  <a:lnTo>
                    <a:pt x="3840" y="3627"/>
                  </a:lnTo>
                  <a:close/>
                </a:path>
              </a:pathLst>
            </a:custGeom>
            <a:solidFill>
              <a:schemeClr val="bg1"/>
            </a:solidFill>
            <a:ln>
              <a:noFill/>
            </a:ln>
          </p:spPr>
        </p:sp>
      </p:grpSp>
      <p:sp>
        <p:nvSpPr>
          <p:cNvPr id="7" name="矩形 6">
            <a:extLst>
              <a:ext uri="{FF2B5EF4-FFF2-40B4-BE49-F238E27FC236}">
                <a16:creationId xmlns="" xmlns:a16="http://schemas.microsoft.com/office/drawing/2014/main" id="{C32B6BE6-64CE-4A64-9743-06AF1C526D84}"/>
              </a:ext>
            </a:extLst>
          </p:cNvPr>
          <p:cNvSpPr/>
          <p:nvPr/>
        </p:nvSpPr>
        <p:spPr>
          <a:xfrm>
            <a:off x="1514571" y="5748390"/>
            <a:ext cx="9969532" cy="707886"/>
          </a:xfrm>
          <a:prstGeom prst="rect">
            <a:avLst/>
          </a:prstGeom>
        </p:spPr>
        <p:txBody>
          <a:bodyPr wrap="square">
            <a:spAutoFit/>
          </a:bodyPr>
          <a:lstStyle/>
          <a:p>
            <a:pPr marL="285750" indent="-285750">
              <a:buFont typeface="Wingdings" panose="05000000000000000000" pitchFamily="2" charset="2"/>
              <a:buChar char="u"/>
            </a:pP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这里需要特别说明的是上传漏洞的利用经常会使用</a:t>
            </a:r>
            <a:r>
              <a:rPr lang="en-US" altLang="zh-CN" sz="2000" dirty="0" err="1">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WebShell</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，而</a:t>
            </a:r>
            <a:r>
              <a:rPr lang="en-US" altLang="zh-CN" sz="2000" dirty="0" err="1">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WebShell</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的植入远不止文件上传这一种方式。</a:t>
            </a:r>
            <a:endPar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914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anim calcmode="lin" valueType="num">
                                      <p:cBhvr>
                                        <p:cTn id="16" dur="500" fill="hold"/>
                                        <p:tgtEl>
                                          <p:spTgt spid="4"/>
                                        </p:tgtEl>
                                        <p:attrNameLst>
                                          <p:attrName>ppt_x</p:attrName>
                                        </p:attrNameLst>
                                      </p:cBhvr>
                                      <p:tavLst>
                                        <p:tav tm="0">
                                          <p:val>
                                            <p:strVal val="#ppt_x"/>
                                          </p:val>
                                        </p:tav>
                                        <p:tav tm="100000">
                                          <p:val>
                                            <p:strVal val="#ppt_x"/>
                                          </p:val>
                                        </p:tav>
                                      </p:tavLst>
                                    </p:anim>
                                    <p:anim calcmode="lin" valueType="num">
                                      <p:cBhvr>
                                        <p:cTn id="17" dur="5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2"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anim calcmode="lin" valueType="num">
                                      <p:cBhvr>
                                        <p:cTn id="28" dur="500" fill="hold"/>
                                        <p:tgtEl>
                                          <p:spTgt spid="6"/>
                                        </p:tgtEl>
                                        <p:attrNameLst>
                                          <p:attrName>ppt_x</p:attrName>
                                        </p:attrNameLst>
                                      </p:cBhvr>
                                      <p:tavLst>
                                        <p:tav tm="0">
                                          <p:val>
                                            <p:strVal val="#ppt_x"/>
                                          </p:val>
                                        </p:tav>
                                        <p:tav tm="100000">
                                          <p:val>
                                            <p:strVal val="#ppt_x"/>
                                          </p:val>
                                        </p:tav>
                                      </p:tavLst>
                                    </p:anim>
                                    <p:anim calcmode="lin" valueType="num">
                                      <p:cBhvr>
                                        <p:cTn id="29" dur="500" fill="hold"/>
                                        <p:tgtEl>
                                          <p:spTgt spid="6"/>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 xmlns:a16="http://schemas.microsoft.com/office/drawing/2014/main" id="{5740E5AC-E533-4D26-A480-1002423DC218}"/>
              </a:ext>
            </a:extLst>
          </p:cNvPr>
          <p:cNvGrpSpPr/>
          <p:nvPr/>
        </p:nvGrpSpPr>
        <p:grpSpPr>
          <a:xfrm>
            <a:off x="5202512" y="837929"/>
            <a:ext cx="2453727" cy="474140"/>
            <a:chOff x="5202512" y="837929"/>
            <a:chExt cx="2453727" cy="474140"/>
          </a:xfrm>
        </p:grpSpPr>
        <p:cxnSp>
          <p:nvCxnSpPr>
            <p:cNvPr id="55" name="íślíḋè-Straight Connector 13">
              <a:extLst>
                <a:ext uri="{FF2B5EF4-FFF2-40B4-BE49-F238E27FC236}">
                  <a16:creationId xmlns=""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 xmlns:a16="http://schemas.microsoft.com/office/drawing/2014/main" id="{3A1D3DA1-51C1-4984-A4E2-0E78C88C2324}"/>
                </a:ext>
              </a:extLst>
            </p:cNvPr>
            <p:cNvSpPr/>
            <p:nvPr/>
          </p:nvSpPr>
          <p:spPr>
            <a:xfrm>
              <a:off x="5290282" y="837929"/>
              <a:ext cx="2278188"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的攻击途径</a:t>
              </a:r>
            </a:p>
          </p:txBody>
        </p:sp>
      </p:grpSp>
      <p:sp>
        <p:nvSpPr>
          <p:cNvPr id="98" name="矩形 97">
            <a:extLst>
              <a:ext uri="{FF2B5EF4-FFF2-40B4-BE49-F238E27FC236}">
                <a16:creationId xmlns="" xmlns:a16="http://schemas.microsoft.com/office/drawing/2014/main" id="{B6043767-DC6B-4254-9127-2CD5CBDB1CF9}"/>
              </a:ext>
            </a:extLst>
          </p:cNvPr>
          <p:cNvSpPr/>
          <p:nvPr/>
        </p:nvSpPr>
        <p:spPr>
          <a:xfrm>
            <a:off x="1379380" y="1672109"/>
            <a:ext cx="10099988" cy="1938992"/>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上面演示的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攻击只是显示一个警告框，但是在现实的攻击案例中，</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攻击者有可能进行更具破坏性的攻击。</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例如。</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恶意脚本可以将</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值上传到攻击者的网站，从而有可能让攻击者以该用户的身份登入或恢复正在进行中的会话。</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脚本还可以改写页面内容，使其看上去已经被</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涂鸦</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pic>
        <p:nvPicPr>
          <p:cNvPr id="5" name="图片 4">
            <a:extLst>
              <a:ext uri="{FF2B5EF4-FFF2-40B4-BE49-F238E27FC236}">
                <a16:creationId xmlns="" xmlns:a16="http://schemas.microsoft.com/office/drawing/2014/main" id="{458F07AC-1AD8-4172-99C1-D07EEF3FC6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537" y="3700743"/>
            <a:ext cx="5019675" cy="2857500"/>
          </a:xfrm>
          <a:prstGeom prst="rect">
            <a:avLst/>
          </a:prstGeom>
        </p:spPr>
      </p:pic>
    </p:spTree>
    <p:extLst>
      <p:ext uri="{BB962C8B-B14F-4D97-AF65-F5344CB8AC3E}">
        <p14:creationId xmlns:p14="http://schemas.microsoft.com/office/powerpoint/2010/main" val="209899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 xmlns:a16="http://schemas.microsoft.com/office/drawing/2014/main" id="{A2C57A0D-0707-41A0-98AF-CC5988247A48}"/>
              </a:ext>
            </a:extLst>
          </p:cNvPr>
          <p:cNvSpPr txBox="1"/>
          <p:nvPr/>
        </p:nvSpPr>
        <p:spPr>
          <a:xfrm>
            <a:off x="1100782" y="928713"/>
            <a:ext cx="10657185" cy="494319"/>
          </a:xfrm>
          <a:prstGeom prst="rect">
            <a:avLst/>
          </a:prstGeom>
          <a:noFill/>
        </p:spPr>
        <p:txBody>
          <a:bodyPr wrap="square" lIns="86376" tIns="43188" rIns="86376" bIns="43188" rtlCol="0">
            <a:spAutoFit/>
          </a:bodyPr>
          <a:lstStyle/>
          <a:p>
            <a:pPr algn="just">
              <a:lnSpc>
                <a:spcPct val="150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还可以轻易地实施下面的任何攻击：</a:t>
            </a:r>
          </a:p>
        </p:txBody>
      </p:sp>
      <p:grpSp>
        <p:nvGrpSpPr>
          <p:cNvPr id="5" name="组合 4">
            <a:extLst>
              <a:ext uri="{FF2B5EF4-FFF2-40B4-BE49-F238E27FC236}">
                <a16:creationId xmlns="" xmlns:a16="http://schemas.microsoft.com/office/drawing/2014/main" id="{D20323F5-5CCE-43D7-AA3E-45E51215EF96}"/>
              </a:ext>
            </a:extLst>
          </p:cNvPr>
          <p:cNvGrpSpPr/>
          <p:nvPr/>
        </p:nvGrpSpPr>
        <p:grpSpPr>
          <a:xfrm>
            <a:off x="5133231" y="2392189"/>
            <a:ext cx="2751702" cy="2974617"/>
            <a:chOff x="5053525" y="2801948"/>
            <a:chExt cx="2751702" cy="2974617"/>
          </a:xfrm>
        </p:grpSpPr>
        <p:pic>
          <p:nvPicPr>
            <p:cNvPr id="7" name="图片 6">
              <a:extLst>
                <a:ext uri="{FF2B5EF4-FFF2-40B4-BE49-F238E27FC236}">
                  <a16:creationId xmlns="" xmlns:a16="http://schemas.microsoft.com/office/drawing/2014/main" id="{DFB1C226-885D-4D63-AAF2-6111A7B656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525" y="3015269"/>
              <a:ext cx="2751700" cy="2761296"/>
            </a:xfrm>
            <a:prstGeom prst="rect">
              <a:avLst/>
            </a:prstGeom>
          </p:spPr>
        </p:pic>
        <p:sp>
          <p:nvSpPr>
            <p:cNvPr id="9" name="椭圆 8">
              <a:extLst>
                <a:ext uri="{FF2B5EF4-FFF2-40B4-BE49-F238E27FC236}">
                  <a16:creationId xmlns="" xmlns:a16="http://schemas.microsoft.com/office/drawing/2014/main" id="{75BF9947-D485-46C7-808A-B7BCC5BF40AC}"/>
                </a:ext>
              </a:extLst>
            </p:cNvPr>
            <p:cNvSpPr/>
            <p:nvPr/>
          </p:nvSpPr>
          <p:spPr>
            <a:xfrm>
              <a:off x="5053525" y="2801948"/>
              <a:ext cx="2751702" cy="2887017"/>
            </a:xfrm>
            <a:prstGeom prst="ellipse">
              <a:avLst/>
            </a:prstGeom>
            <a:no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JavaScript</a:t>
              </a:r>
            </a:p>
            <a:p>
              <a:pPr algn="ct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攻击</a:t>
              </a:r>
            </a:p>
          </p:txBody>
        </p:sp>
      </p:grpSp>
      <p:sp>
        <p:nvSpPr>
          <p:cNvPr id="10" name="矩形 9">
            <a:extLst>
              <a:ext uri="{FF2B5EF4-FFF2-40B4-BE49-F238E27FC236}">
                <a16:creationId xmlns="" xmlns:a16="http://schemas.microsoft.com/office/drawing/2014/main" id="{DD0AC50F-402C-4F4C-A8F2-8CAF8E0C6D0A}"/>
              </a:ext>
            </a:extLst>
          </p:cNvPr>
          <p:cNvSpPr/>
          <p:nvPr/>
        </p:nvSpPr>
        <p:spPr>
          <a:xfrm>
            <a:off x="4931174" y="2490048"/>
            <a:ext cx="199278" cy="199278"/>
          </a:xfrm>
          <a:prstGeom prst="rect">
            <a:avLst/>
          </a:prstGeom>
          <a:solidFill>
            <a:srgbClr val="0050A3"/>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10">
            <a:extLst>
              <a:ext uri="{FF2B5EF4-FFF2-40B4-BE49-F238E27FC236}">
                <a16:creationId xmlns="" xmlns:a16="http://schemas.microsoft.com/office/drawing/2014/main" id="{08E45D6F-2A2A-4C43-9E4E-140895AD3A9A}"/>
              </a:ext>
            </a:extLst>
          </p:cNvPr>
          <p:cNvSpPr txBox="1"/>
          <p:nvPr/>
        </p:nvSpPr>
        <p:spPr>
          <a:xfrm>
            <a:off x="1036473" y="2392189"/>
            <a:ext cx="3888432" cy="394996"/>
          </a:xfrm>
          <a:prstGeom prst="rect">
            <a:avLst/>
          </a:prstGeom>
          <a:noFill/>
        </p:spPr>
        <p:txBody>
          <a:bodyPr wrap="square" lIns="86376" tIns="43188" rIns="86376" bIns="43188" rtlCol="0" anchor="ctr">
            <a:spAutoFit/>
          </a:bodyPr>
          <a:lstStyle/>
          <a:p>
            <a:pPr algn="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窃取实现会话劫持</a:t>
            </a:r>
          </a:p>
        </p:txBody>
      </p:sp>
      <p:sp>
        <p:nvSpPr>
          <p:cNvPr id="12" name="矩形 11">
            <a:extLst>
              <a:ext uri="{FF2B5EF4-FFF2-40B4-BE49-F238E27FC236}">
                <a16:creationId xmlns="" xmlns:a16="http://schemas.microsoft.com/office/drawing/2014/main" id="{3B636533-433D-4704-BE22-60C80FD18B5F}"/>
              </a:ext>
            </a:extLst>
          </p:cNvPr>
          <p:cNvSpPr/>
          <p:nvPr/>
        </p:nvSpPr>
        <p:spPr>
          <a:xfrm>
            <a:off x="4704027" y="3854201"/>
            <a:ext cx="199278" cy="199278"/>
          </a:xfrm>
          <a:prstGeom prst="rect">
            <a:avLst/>
          </a:prstGeom>
          <a:solidFill>
            <a:srgbClr val="1092F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文本框 12">
            <a:extLst>
              <a:ext uri="{FF2B5EF4-FFF2-40B4-BE49-F238E27FC236}">
                <a16:creationId xmlns="" xmlns:a16="http://schemas.microsoft.com/office/drawing/2014/main" id="{32EA6124-B2C3-46BA-AFB4-AADE7F4EEE0A}"/>
              </a:ext>
            </a:extLst>
          </p:cNvPr>
          <p:cNvSpPr txBox="1"/>
          <p:nvPr/>
        </p:nvSpPr>
        <p:spPr>
          <a:xfrm>
            <a:off x="1036473" y="3602453"/>
            <a:ext cx="3661285" cy="702773"/>
          </a:xfrm>
          <a:prstGeom prst="rect">
            <a:avLst/>
          </a:prstGeom>
          <a:noFill/>
        </p:spPr>
        <p:txBody>
          <a:bodyPr wrap="square" lIns="86376" tIns="43188" rIns="86376" bIns="43188" rtlCol="0" anchor="ctr">
            <a:spAutoFit/>
          </a:bodyPr>
          <a:lstStyle/>
          <a:p>
            <a:pPr algn="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按键记录，将所有输入的文本发送到攻击者网站</a:t>
            </a:r>
          </a:p>
        </p:txBody>
      </p:sp>
      <p:sp>
        <p:nvSpPr>
          <p:cNvPr id="14" name="矩形 13">
            <a:extLst>
              <a:ext uri="{FF2B5EF4-FFF2-40B4-BE49-F238E27FC236}">
                <a16:creationId xmlns="" xmlns:a16="http://schemas.microsoft.com/office/drawing/2014/main" id="{9B9B872C-F80C-412E-AA3C-A5F1AADE689E}"/>
              </a:ext>
            </a:extLst>
          </p:cNvPr>
          <p:cNvSpPr/>
          <p:nvPr/>
        </p:nvSpPr>
        <p:spPr>
          <a:xfrm>
            <a:off x="5277247" y="5016722"/>
            <a:ext cx="199278" cy="199278"/>
          </a:xfrm>
          <a:prstGeom prst="rect">
            <a:avLst/>
          </a:prstGeom>
          <a:solidFill>
            <a:srgbClr val="FFC00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文本框 14">
            <a:extLst>
              <a:ext uri="{FF2B5EF4-FFF2-40B4-BE49-F238E27FC236}">
                <a16:creationId xmlns="" xmlns:a16="http://schemas.microsoft.com/office/drawing/2014/main" id="{425CA040-5516-44AE-9813-A23EE687229E}"/>
              </a:ext>
            </a:extLst>
          </p:cNvPr>
          <p:cNvSpPr txBox="1"/>
          <p:nvPr/>
        </p:nvSpPr>
        <p:spPr>
          <a:xfrm>
            <a:off x="3903566" y="4959332"/>
            <a:ext cx="1800200" cy="394996"/>
          </a:xfrm>
          <a:prstGeom prst="rect">
            <a:avLst/>
          </a:prstGeom>
          <a:noFill/>
        </p:spPr>
        <p:txBody>
          <a:bodyPr wrap="square" lIns="86376" tIns="43188" rIns="86376" bIns="43188" rtlCol="0" anchor="ctr">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网站涂改</a:t>
            </a:r>
          </a:p>
        </p:txBody>
      </p:sp>
      <p:sp>
        <p:nvSpPr>
          <p:cNvPr id="16" name="矩形 15">
            <a:extLst>
              <a:ext uri="{FF2B5EF4-FFF2-40B4-BE49-F238E27FC236}">
                <a16:creationId xmlns="" xmlns:a16="http://schemas.microsoft.com/office/drawing/2014/main" id="{7C27D726-2F6E-4743-A2E6-AA904AC3D1E3}"/>
              </a:ext>
            </a:extLst>
          </p:cNvPr>
          <p:cNvSpPr/>
          <p:nvPr/>
        </p:nvSpPr>
        <p:spPr>
          <a:xfrm>
            <a:off x="7761074" y="4982069"/>
            <a:ext cx="199278" cy="199278"/>
          </a:xfrm>
          <a:prstGeom prst="rect">
            <a:avLst/>
          </a:prstGeom>
          <a:solidFill>
            <a:srgbClr val="0050A3"/>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a:extLst>
              <a:ext uri="{FF2B5EF4-FFF2-40B4-BE49-F238E27FC236}">
                <a16:creationId xmlns="" xmlns:a16="http://schemas.microsoft.com/office/drawing/2014/main" id="{FCAEA738-65E7-492B-B73B-4F857AB03C64}"/>
              </a:ext>
            </a:extLst>
          </p:cNvPr>
          <p:cNvSpPr txBox="1"/>
          <p:nvPr/>
        </p:nvSpPr>
        <p:spPr>
          <a:xfrm>
            <a:off x="8351211" y="2392189"/>
            <a:ext cx="3888432" cy="394996"/>
          </a:xfrm>
          <a:prstGeom prst="rect">
            <a:avLst/>
          </a:prstGeom>
          <a:noFill/>
        </p:spPr>
        <p:txBody>
          <a:bodyPr wrap="square" lIns="86376" tIns="43188" rIns="86376" bIns="43188" rtlCol="0" anchor="ctr">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向网页中注入链接或广告</a:t>
            </a:r>
          </a:p>
        </p:txBody>
      </p:sp>
      <p:sp>
        <p:nvSpPr>
          <p:cNvPr id="18" name="矩形 17">
            <a:extLst>
              <a:ext uri="{FF2B5EF4-FFF2-40B4-BE49-F238E27FC236}">
                <a16:creationId xmlns="" xmlns:a16="http://schemas.microsoft.com/office/drawing/2014/main" id="{A852FAD5-2F8A-4404-AB89-5C26E41D4D26}"/>
              </a:ext>
            </a:extLst>
          </p:cNvPr>
          <p:cNvSpPr/>
          <p:nvPr/>
        </p:nvSpPr>
        <p:spPr>
          <a:xfrm>
            <a:off x="8035775" y="3756342"/>
            <a:ext cx="199278" cy="199278"/>
          </a:xfrm>
          <a:prstGeom prst="rect">
            <a:avLst/>
          </a:prstGeom>
          <a:solidFill>
            <a:srgbClr val="1092F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文本框 18">
            <a:extLst>
              <a:ext uri="{FF2B5EF4-FFF2-40B4-BE49-F238E27FC236}">
                <a16:creationId xmlns="" xmlns:a16="http://schemas.microsoft.com/office/drawing/2014/main" id="{9BA2F948-CE9B-4C08-8082-C42D85009416}"/>
              </a:ext>
            </a:extLst>
          </p:cNvPr>
          <p:cNvSpPr txBox="1"/>
          <p:nvPr/>
        </p:nvSpPr>
        <p:spPr>
          <a:xfrm>
            <a:off x="8114857" y="3648805"/>
            <a:ext cx="3661285" cy="394996"/>
          </a:xfrm>
          <a:prstGeom prst="rect">
            <a:avLst/>
          </a:prstGeom>
          <a:noFill/>
        </p:spPr>
        <p:txBody>
          <a:bodyPr wrap="square" lIns="86376" tIns="43188" rIns="86376" bIns="43188" rtlCol="0" anchor="ctr">
            <a:spAutoFit/>
          </a:bodyPr>
          <a:lstStyle/>
          <a:p>
            <a:pPr algn="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立即将网页重定向到恶意网站</a:t>
            </a:r>
          </a:p>
        </p:txBody>
      </p:sp>
      <p:sp>
        <p:nvSpPr>
          <p:cNvPr id="20" name="矩形 19">
            <a:extLst>
              <a:ext uri="{FF2B5EF4-FFF2-40B4-BE49-F238E27FC236}">
                <a16:creationId xmlns="" xmlns:a16="http://schemas.microsoft.com/office/drawing/2014/main" id="{746BEEAC-FD51-4014-A327-EDD5854F1F69}"/>
              </a:ext>
            </a:extLst>
          </p:cNvPr>
          <p:cNvSpPr/>
          <p:nvPr/>
        </p:nvSpPr>
        <p:spPr>
          <a:xfrm>
            <a:off x="8121126" y="2501009"/>
            <a:ext cx="199278" cy="199278"/>
          </a:xfrm>
          <a:prstGeom prst="rect">
            <a:avLst/>
          </a:prstGeom>
          <a:solidFill>
            <a:srgbClr val="FFC00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文本框 20">
            <a:extLst>
              <a:ext uri="{FF2B5EF4-FFF2-40B4-BE49-F238E27FC236}">
                <a16:creationId xmlns="" xmlns:a16="http://schemas.microsoft.com/office/drawing/2014/main" id="{429EAA87-4874-4478-972F-BF8A1B9AF683}"/>
              </a:ext>
            </a:extLst>
          </p:cNvPr>
          <p:cNvSpPr txBox="1"/>
          <p:nvPr/>
        </p:nvSpPr>
        <p:spPr>
          <a:xfrm>
            <a:off x="8035775" y="4879387"/>
            <a:ext cx="2354040" cy="394996"/>
          </a:xfrm>
          <a:prstGeom prst="rect">
            <a:avLst/>
          </a:prstGeom>
          <a:noFill/>
        </p:spPr>
        <p:txBody>
          <a:bodyPr wrap="square" lIns="86376" tIns="43188" rIns="86376" bIns="43188" rtlCol="0" anchor="ctr">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窃取用户登录凭证</a:t>
            </a:r>
          </a:p>
        </p:txBody>
      </p:sp>
      <p:sp>
        <p:nvSpPr>
          <p:cNvPr id="22" name="矩形 21">
            <a:extLst>
              <a:ext uri="{FF2B5EF4-FFF2-40B4-BE49-F238E27FC236}">
                <a16:creationId xmlns="" xmlns:a16="http://schemas.microsoft.com/office/drawing/2014/main" id="{60305C2E-87E8-4AAC-86E5-250E02984378}"/>
              </a:ext>
            </a:extLst>
          </p:cNvPr>
          <p:cNvSpPr/>
          <p:nvPr/>
        </p:nvSpPr>
        <p:spPr>
          <a:xfrm>
            <a:off x="5975206" y="5626134"/>
            <a:ext cx="199278" cy="199278"/>
          </a:xfrm>
          <a:prstGeom prst="rect">
            <a:avLst/>
          </a:prstGeom>
          <a:solidFill>
            <a:srgbClr val="1092F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文本框 22">
            <a:extLst>
              <a:ext uri="{FF2B5EF4-FFF2-40B4-BE49-F238E27FC236}">
                <a16:creationId xmlns="" xmlns:a16="http://schemas.microsoft.com/office/drawing/2014/main" id="{45F3B49E-6A7B-4770-9D78-EA8F85729D13}"/>
              </a:ext>
            </a:extLst>
          </p:cNvPr>
          <p:cNvSpPr txBox="1"/>
          <p:nvPr/>
        </p:nvSpPr>
        <p:spPr>
          <a:xfrm>
            <a:off x="6205132" y="5518597"/>
            <a:ext cx="3661285" cy="394996"/>
          </a:xfrm>
          <a:prstGeom prst="rect">
            <a:avLst/>
          </a:prstGeom>
          <a:noFill/>
        </p:spPr>
        <p:txBody>
          <a:bodyPr wrap="square" lIns="86376" tIns="43188" rIns="86376" bIns="43188" rtlCol="0" anchor="ctr">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等等</a:t>
            </a:r>
          </a:p>
        </p:txBody>
      </p:sp>
    </p:spTree>
    <p:extLst>
      <p:ext uri="{BB962C8B-B14F-4D97-AF65-F5344CB8AC3E}">
        <p14:creationId xmlns:p14="http://schemas.microsoft.com/office/powerpoint/2010/main" val="425964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par>
                          <p:cTn id="42" fill="hold">
                            <p:stCondLst>
                              <p:cond delay="4500"/>
                            </p:stCondLst>
                            <p:childTnLst>
                              <p:par>
                                <p:cTn id="43" presetID="10"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par>
                          <p:cTn id="46" fill="hold">
                            <p:stCondLst>
                              <p:cond delay="5000"/>
                            </p:stCondLst>
                            <p:childTnLst>
                              <p:par>
                                <p:cTn id="47" presetID="10"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par>
                          <p:cTn id="50" fill="hold">
                            <p:stCondLst>
                              <p:cond delay="5500"/>
                            </p:stCondLst>
                            <p:childTnLst>
                              <p:par>
                                <p:cTn id="51" presetID="10" presetClass="entr" presetSubtype="0" fill="hold" grpId="0" nodeType="after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par>
                          <p:cTn id="58" fill="hold">
                            <p:stCondLst>
                              <p:cond delay="6500"/>
                            </p:stCondLst>
                            <p:childTnLst>
                              <p:par>
                                <p:cTn id="59" presetID="10" presetClass="entr" presetSubtype="0" fill="hold" grpId="0" nodeType="after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childTnLst>
                          </p:cTn>
                        </p:par>
                        <p:par>
                          <p:cTn id="62" fill="hold">
                            <p:stCondLst>
                              <p:cond delay="7000"/>
                            </p:stCondLst>
                            <p:childTnLst>
                              <p:par>
                                <p:cTn id="63" presetID="10" presetClass="entr" presetSubtype="0"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childTnLst>
                          </p:cTn>
                        </p:par>
                        <p:par>
                          <p:cTn id="66" fill="hold">
                            <p:stCondLst>
                              <p:cond delay="7500"/>
                            </p:stCondLst>
                            <p:childTnLst>
                              <p:par>
                                <p:cTn id="67" presetID="10" presetClass="entr" presetSubtype="0"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0" grpId="0" animBg="1"/>
      <p:bldP spid="11" grpId="0"/>
      <p:bldP spid="12" grpId="0" animBg="1"/>
      <p:bldP spid="13" grpId="0"/>
      <p:bldP spid="14" grpId="0" animBg="1"/>
      <p:bldP spid="15" grpId="0"/>
      <p:bldP spid="16" grpId="0" animBg="1"/>
      <p:bldP spid="17" grpId="0"/>
      <p:bldP spid="18" grpId="0" animBg="1"/>
      <p:bldP spid="19" grpId="0"/>
      <p:bldP spid="20" grpId="0" animBg="1"/>
      <p:bldP spid="21" grpId="0"/>
      <p:bldP spid="22" grpId="0" animBg="1"/>
      <p:bldP spid="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 xmlns:a16="http://schemas.microsoft.com/office/drawing/2014/main" id="{5740E5AC-E533-4D26-A480-1002423DC218}"/>
              </a:ext>
            </a:extLst>
          </p:cNvPr>
          <p:cNvGrpSpPr/>
          <p:nvPr/>
        </p:nvGrpSpPr>
        <p:grpSpPr>
          <a:xfrm>
            <a:off x="4952049" y="837929"/>
            <a:ext cx="2954655" cy="474140"/>
            <a:chOff x="4952049" y="837929"/>
            <a:chExt cx="2954655" cy="474140"/>
          </a:xfrm>
        </p:grpSpPr>
        <p:cxnSp>
          <p:nvCxnSpPr>
            <p:cNvPr id="55" name="íślíḋè-Straight Connector 13">
              <a:extLst>
                <a:ext uri="{FF2B5EF4-FFF2-40B4-BE49-F238E27FC236}">
                  <a16:creationId xmlns="" xmlns:a16="http://schemas.microsoft.com/office/drawing/2014/main" id="{0BF07046-8558-4F68-A567-BFF83801B119}"/>
                </a:ext>
              </a:extLst>
            </p:cNvPr>
            <p:cNvCxnSpPr>
              <a:cxnSpLocks/>
            </p:cNvCxnSpPr>
            <p:nvPr/>
          </p:nvCxnSpPr>
          <p:spPr>
            <a:xfrm>
              <a:off x="4952049" y="1312069"/>
              <a:ext cx="2954655"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 xmlns:a16="http://schemas.microsoft.com/office/drawing/2014/main" id="{3A1D3DA1-51C1-4984-A4E2-0E78C88C2324}"/>
                </a:ext>
              </a:extLst>
            </p:cNvPr>
            <p:cNvSpPr/>
            <p:nvPr/>
          </p:nvSpPr>
          <p:spPr>
            <a:xfrm>
              <a:off x="4952049" y="837929"/>
              <a:ext cx="2954655"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跨站脚本攻击的危害</a:t>
              </a:r>
            </a:p>
          </p:txBody>
        </p:sp>
      </p:grpSp>
      <p:sp>
        <p:nvSpPr>
          <p:cNvPr id="98" name="矩形 97">
            <a:extLst>
              <a:ext uri="{FF2B5EF4-FFF2-40B4-BE49-F238E27FC236}">
                <a16:creationId xmlns="" xmlns:a16="http://schemas.microsoft.com/office/drawing/2014/main" id="{B6043767-DC6B-4254-9127-2CD5CBDB1CF9}"/>
              </a:ext>
            </a:extLst>
          </p:cNvPr>
          <p:cNvSpPr/>
          <p:nvPr/>
        </p:nvSpPr>
        <p:spPr>
          <a:xfrm>
            <a:off x="1379381" y="1564097"/>
            <a:ext cx="10099988" cy="1938992"/>
          </a:xfrm>
          <a:prstGeom prst="rect">
            <a:avLst/>
          </a:prstGeom>
        </p:spPr>
        <p:txBody>
          <a:bodyPr wrap="square">
            <a:spAutoFit/>
          </a:bodyPr>
          <a:lstStyle/>
          <a:p>
            <a:pPr algn="just">
              <a:lnSpc>
                <a:spcPct val="150000"/>
              </a:lnSpc>
            </a:pP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一般来说，存储式</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的风险会高于反射式</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因为存储式</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会保存在服务器上，有可能会跨页面存在</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。它不改变页面</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的原有结构，因此有时候还能</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逃过一些</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IDS</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的检测</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。比如</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IE8</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 Filter</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Firefox</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Noscript</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Extension</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，都会检查地址栏中的地址是否包含</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脚本。而跨页面的存储式</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可能会绕过这些检测工具。</a:t>
            </a:r>
          </a:p>
        </p:txBody>
      </p:sp>
      <p:pic>
        <p:nvPicPr>
          <p:cNvPr id="5" name="图片 4">
            <a:extLst>
              <a:ext uri="{FF2B5EF4-FFF2-40B4-BE49-F238E27FC236}">
                <a16:creationId xmlns="" xmlns:a16="http://schemas.microsoft.com/office/drawing/2014/main" id="{458F07AC-1AD8-4172-99C1-D07EEF3FC6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537" y="3719472"/>
            <a:ext cx="5019675" cy="2820042"/>
          </a:xfrm>
          <a:prstGeom prst="rect">
            <a:avLst/>
          </a:prstGeom>
        </p:spPr>
      </p:pic>
    </p:spTree>
    <p:extLst>
      <p:ext uri="{BB962C8B-B14F-4D97-AF65-F5344CB8AC3E}">
        <p14:creationId xmlns:p14="http://schemas.microsoft.com/office/powerpoint/2010/main" val="251521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 xmlns:a16="http://schemas.microsoft.com/office/drawing/2014/main" id="{5740E5AC-E533-4D26-A480-1002423DC218}"/>
              </a:ext>
            </a:extLst>
          </p:cNvPr>
          <p:cNvGrpSpPr/>
          <p:nvPr/>
        </p:nvGrpSpPr>
        <p:grpSpPr>
          <a:xfrm>
            <a:off x="4952049" y="837929"/>
            <a:ext cx="2954655" cy="474140"/>
            <a:chOff x="4952049" y="837929"/>
            <a:chExt cx="2954655" cy="474140"/>
          </a:xfrm>
        </p:grpSpPr>
        <p:cxnSp>
          <p:nvCxnSpPr>
            <p:cNvPr id="55" name="íślíḋè-Straight Connector 13">
              <a:extLst>
                <a:ext uri="{FF2B5EF4-FFF2-40B4-BE49-F238E27FC236}">
                  <a16:creationId xmlns="" xmlns:a16="http://schemas.microsoft.com/office/drawing/2014/main" id="{0BF07046-8558-4F68-A567-BFF83801B119}"/>
                </a:ext>
              </a:extLst>
            </p:cNvPr>
            <p:cNvCxnSpPr>
              <a:cxnSpLocks/>
            </p:cNvCxnSpPr>
            <p:nvPr/>
          </p:nvCxnSpPr>
          <p:spPr>
            <a:xfrm>
              <a:off x="4952049" y="1312069"/>
              <a:ext cx="2954655"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 xmlns:a16="http://schemas.microsoft.com/office/drawing/2014/main" id="{3A1D3DA1-51C1-4984-A4E2-0E78C88C2324}"/>
                </a:ext>
              </a:extLst>
            </p:cNvPr>
            <p:cNvSpPr/>
            <p:nvPr/>
          </p:nvSpPr>
          <p:spPr>
            <a:xfrm>
              <a:off x="4952049" y="837929"/>
              <a:ext cx="2954655"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跨站脚本攻击的危害</a:t>
              </a:r>
            </a:p>
          </p:txBody>
        </p:sp>
      </p:grpSp>
      <p:sp>
        <p:nvSpPr>
          <p:cNvPr id="98" name="矩形 97">
            <a:extLst>
              <a:ext uri="{FF2B5EF4-FFF2-40B4-BE49-F238E27FC236}">
                <a16:creationId xmlns="" xmlns:a16="http://schemas.microsoft.com/office/drawing/2014/main" id="{B6043767-DC6B-4254-9127-2CD5CBDB1CF9}"/>
              </a:ext>
            </a:extLst>
          </p:cNvPr>
          <p:cNvSpPr/>
          <p:nvPr/>
        </p:nvSpPr>
        <p:spPr>
          <a:xfrm>
            <a:off x="1379381" y="1564097"/>
            <a:ext cx="10099988" cy="1884618"/>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从</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攻击过程</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来说，</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反射式</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一般要求攻击者诱使用户点击一个包含</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代码的</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链接；</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存储式</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则只需让用户查看一个正常的</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链接</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，而这个链接中存储了一段脚本。比如一个</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邮箱的邮件正文页面存在一个存储式</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漏洞，当用户打开一封新邮件时，</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 Payload</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会被执行。这样的漏洞极其隐蔽，且埋伏在用户的正常业务中，风险颇高。</a:t>
            </a:r>
          </a:p>
        </p:txBody>
      </p:sp>
      <p:pic>
        <p:nvPicPr>
          <p:cNvPr id="5" name="图片 4">
            <a:extLst>
              <a:ext uri="{FF2B5EF4-FFF2-40B4-BE49-F238E27FC236}">
                <a16:creationId xmlns="" xmlns:a16="http://schemas.microsoft.com/office/drawing/2014/main" id="{458F07AC-1AD8-4172-99C1-D07EEF3FC6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537" y="3719472"/>
            <a:ext cx="5019675" cy="2820042"/>
          </a:xfrm>
          <a:prstGeom prst="rect">
            <a:avLst/>
          </a:prstGeom>
        </p:spPr>
      </p:pic>
    </p:spTree>
    <p:extLst>
      <p:ext uri="{BB962C8B-B14F-4D97-AF65-F5344CB8AC3E}">
        <p14:creationId xmlns:p14="http://schemas.microsoft.com/office/powerpoint/2010/main" val="200387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 xmlns:a16="http://schemas.microsoft.com/office/drawing/2014/main" id="{5261117E-716F-4723-98CF-C2FEBE956C55}"/>
              </a:ext>
            </a:extLst>
          </p:cNvPr>
          <p:cNvSpPr txBox="1"/>
          <p:nvPr>
            <p:custDataLst>
              <p:tags r:id="rId2"/>
            </p:custDataLst>
          </p:nvPr>
        </p:nvSpPr>
        <p:spPr>
          <a:xfrm>
            <a:off x="1285875" y="635000"/>
            <a:ext cx="10287000" cy="2260203"/>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有关反射式跨站脚本，说法错误的是</a:t>
            </a:r>
          </a:p>
        </p:txBody>
      </p:sp>
      <p:sp>
        <p:nvSpPr>
          <p:cNvPr id="5" name="文本框 4">
            <a:extLst>
              <a:ext uri="{FF2B5EF4-FFF2-40B4-BE49-F238E27FC236}">
                <a16:creationId xmlns="" xmlns:a16="http://schemas.microsoft.com/office/drawing/2014/main" id="{2DD784C3-92F3-40FE-B0D3-41A6041BB540}"/>
              </a:ext>
            </a:extLst>
          </p:cNvPr>
          <p:cNvSpPr txBox="1"/>
          <p:nvPr>
            <p:custDataLst>
              <p:tags r:id="rId3"/>
            </p:custDataLst>
          </p:nvPr>
        </p:nvSpPr>
        <p:spPr>
          <a:xfrm>
            <a:off x="2571750" y="2938264"/>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可以在客户端浏览器中执行</a:t>
            </a:r>
          </a:p>
        </p:txBody>
      </p:sp>
      <p:sp>
        <p:nvSpPr>
          <p:cNvPr id="6" name="文本框 5">
            <a:extLst>
              <a:ext uri="{FF2B5EF4-FFF2-40B4-BE49-F238E27FC236}">
                <a16:creationId xmlns="" xmlns:a16="http://schemas.microsoft.com/office/drawing/2014/main" id="{CA191FBD-2E3B-4BE8-976A-95773CC44567}"/>
              </a:ext>
            </a:extLst>
          </p:cNvPr>
          <p:cNvSpPr txBox="1"/>
          <p:nvPr>
            <p:custDataLst>
              <p:tags r:id="rId4"/>
            </p:custDataLst>
          </p:nvPr>
        </p:nvSpPr>
        <p:spPr>
          <a:xfrm>
            <a:off x="2571750" y="3842345"/>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通过附加</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URL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参数来实施攻击</a:t>
            </a:r>
          </a:p>
        </p:txBody>
      </p:sp>
      <p:sp>
        <p:nvSpPr>
          <p:cNvPr id="7" name="文本框 6">
            <a:extLst>
              <a:ext uri="{FF2B5EF4-FFF2-40B4-BE49-F238E27FC236}">
                <a16:creationId xmlns="" xmlns:a16="http://schemas.microsoft.com/office/drawing/2014/main" id="{FBA68DA0-84F9-4583-BF77-3FED6FAA38A6}"/>
              </a:ext>
            </a:extLst>
          </p:cNvPr>
          <p:cNvSpPr txBox="1"/>
          <p:nvPr>
            <p:custDataLst>
              <p:tags r:id="rId5"/>
            </p:custDataLst>
          </p:nvPr>
        </p:nvSpPr>
        <p:spPr>
          <a:xfrm>
            <a:off x="2571750" y="4746427"/>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非持久型跨站脚本</a:t>
            </a:r>
          </a:p>
        </p:txBody>
      </p:sp>
      <p:sp>
        <p:nvSpPr>
          <p:cNvPr id="8" name="文本框 7">
            <a:extLst>
              <a:ext uri="{FF2B5EF4-FFF2-40B4-BE49-F238E27FC236}">
                <a16:creationId xmlns="" xmlns:a16="http://schemas.microsoft.com/office/drawing/2014/main" id="{252EEBF7-EFEE-4646-B943-E03CC17711AF}"/>
              </a:ext>
            </a:extLst>
          </p:cNvPr>
          <p:cNvSpPr txBox="1"/>
          <p:nvPr>
            <p:custDataLst>
              <p:tags r:id="rId6"/>
            </p:custDataLst>
          </p:nvPr>
        </p:nvSpPr>
        <p:spPr>
          <a:xfrm>
            <a:off x="2571750" y="5650508"/>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能逃过基于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URL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地址的跨站脚本检测</a:t>
            </a:r>
          </a:p>
        </p:txBody>
      </p:sp>
      <p:sp>
        <p:nvSpPr>
          <p:cNvPr id="9" name="椭圆 8">
            <a:extLst>
              <a:ext uri="{FF2B5EF4-FFF2-40B4-BE49-F238E27FC236}">
                <a16:creationId xmlns="" xmlns:a16="http://schemas.microsoft.com/office/drawing/2014/main" id="{653B16E9-1BA8-4E59-93E5-2DA5D5E95C1F}"/>
              </a:ext>
            </a:extLst>
          </p:cNvPr>
          <p:cNvSpPr>
            <a:spLocks noChangeAspect="1"/>
          </p:cNvSpPr>
          <p:nvPr>
            <p:custDataLst>
              <p:tags r:id="rId7"/>
            </p:custDataLst>
          </p:nvPr>
        </p:nvSpPr>
        <p:spPr>
          <a:xfrm>
            <a:off x="1657588" y="3006070"/>
            <a:ext cx="542449" cy="542449"/>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 xmlns:a16="http://schemas.microsoft.com/office/drawing/2014/main" id="{CA5BF13A-F2A0-4B47-8E99-6151BEBC78F2}"/>
              </a:ext>
            </a:extLst>
          </p:cNvPr>
          <p:cNvSpPr>
            <a:spLocks noChangeAspect="1"/>
          </p:cNvSpPr>
          <p:nvPr>
            <p:custDataLst>
              <p:tags r:id="rId8"/>
            </p:custDataLst>
          </p:nvPr>
        </p:nvSpPr>
        <p:spPr>
          <a:xfrm>
            <a:off x="1657588" y="3910151"/>
            <a:ext cx="542449" cy="542449"/>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 xmlns:a16="http://schemas.microsoft.com/office/drawing/2014/main" id="{06651086-2449-4ED5-8761-DB6625DC104E}"/>
              </a:ext>
            </a:extLst>
          </p:cNvPr>
          <p:cNvSpPr>
            <a:spLocks noChangeAspect="1"/>
          </p:cNvSpPr>
          <p:nvPr>
            <p:custDataLst>
              <p:tags r:id="rId9"/>
            </p:custDataLst>
          </p:nvPr>
        </p:nvSpPr>
        <p:spPr>
          <a:xfrm>
            <a:off x="1657588" y="4814233"/>
            <a:ext cx="542449" cy="542448"/>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 xmlns:a16="http://schemas.microsoft.com/office/drawing/2014/main" id="{7AB4820F-83F6-408A-A35F-088FA78E536B}"/>
              </a:ext>
            </a:extLst>
          </p:cNvPr>
          <p:cNvSpPr>
            <a:spLocks noChangeAspect="1"/>
          </p:cNvSpPr>
          <p:nvPr>
            <p:custDataLst>
              <p:tags r:id="rId10"/>
            </p:custDataLst>
          </p:nvPr>
        </p:nvSpPr>
        <p:spPr>
          <a:xfrm>
            <a:off x="1657588" y="5718314"/>
            <a:ext cx="542449" cy="542448"/>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 xmlns:a16="http://schemas.microsoft.com/office/drawing/2014/main" id="{21268DC5-D30D-47EE-A801-E73D674920BD}"/>
              </a:ext>
            </a:extLst>
          </p:cNvPr>
          <p:cNvSpPr/>
          <p:nvPr>
            <p:custDataLst>
              <p:tags r:id="rId11"/>
            </p:custDataLst>
          </p:nvPr>
        </p:nvSpPr>
        <p:spPr>
          <a:xfrm>
            <a:off x="9403080" y="6554589"/>
            <a:ext cx="1627347" cy="433959"/>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 xmlns:a16="http://schemas.microsoft.com/office/drawing/2014/main" id="{BEF6DB0B-15AE-47A6-913B-35092DD6B3B2}"/>
              </a:ext>
            </a:extLst>
          </p:cNvPr>
          <p:cNvGrpSpPr/>
          <p:nvPr>
            <p:custDataLst>
              <p:tags r:id="rId12"/>
            </p:custDataLst>
          </p:nvPr>
        </p:nvGrpSpPr>
        <p:grpSpPr>
          <a:xfrm>
            <a:off x="0" y="0"/>
            <a:ext cx="12858750" cy="635000"/>
            <a:chOff x="0" y="0"/>
            <a:chExt cx="12858750" cy="635000"/>
          </a:xfrm>
        </p:grpSpPr>
        <p:sp>
          <p:nvSpPr>
            <p:cNvPr id="14" name="TitleBackground">
              <a:extLst>
                <a:ext uri="{FF2B5EF4-FFF2-40B4-BE49-F238E27FC236}">
                  <a16:creationId xmlns="" xmlns:a16="http://schemas.microsoft.com/office/drawing/2014/main" id="{8D336AD2-3B67-4567-BECC-D241EF5C5D01}"/>
                </a:ext>
              </a:extLst>
            </p:cNvPr>
            <p:cNvSpPr/>
            <p:nvPr>
              <p:custDataLst>
                <p:tags r:id="rId14"/>
              </p:custDataLst>
            </p:nvPr>
          </p:nvSpPr>
          <p:spPr>
            <a:xfrm>
              <a:off x="0" y="0"/>
              <a:ext cx="1285875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 xmlns:a16="http://schemas.microsoft.com/office/drawing/2014/main" id="{07A45946-7121-4EAD-A90F-6C68E8A609AF}"/>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 xmlns:a16="http://schemas.microsoft.com/office/drawing/2014/main" id="{1221E4DC-ABA3-478B-ADD7-F58831B8139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 xmlns:a16="http://schemas.microsoft.com/office/drawing/2014/main" id="{00E780FF-13CF-4ED7-8777-D657729DC8A4}"/>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 xmlns:a16="http://schemas.microsoft.com/office/drawing/2014/main" id="{58B3F2C4-DEB3-4F56-8BDE-B47F5AECECA9}"/>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1309350" y="63500"/>
            <a:ext cx="1422400" cy="508000"/>
          </a:xfrm>
          <a:prstGeom prst="rect">
            <a:avLst/>
          </a:prstGeom>
        </p:spPr>
      </p:pic>
    </p:spTree>
    <p:custDataLst>
      <p:tags r:id="rId1"/>
    </p:custDataLst>
    <p:extLst>
      <p:ext uri="{BB962C8B-B14F-4D97-AF65-F5344CB8AC3E}">
        <p14:creationId xmlns:p14="http://schemas.microsoft.com/office/powerpoint/2010/main" val="2300294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 xmlns:a16="http://schemas.microsoft.com/office/drawing/2014/main" id="{DF16C0EE-F047-4513-ABE9-3621ABC453F7}"/>
              </a:ext>
            </a:extLst>
          </p:cNvPr>
          <p:cNvSpPr/>
          <p:nvPr/>
        </p:nvSpPr>
        <p:spPr>
          <a:xfrm>
            <a:off x="1822662" y="1283027"/>
            <a:ext cx="9325035" cy="821127"/>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对如下示例代码的</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网页进行</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攻击，实现简单的弹窗效果即可</a:t>
            </a:r>
            <a:endParaRPr kumimoji="0" sz="24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2" name="组合 21">
            <a:extLst>
              <a:ext uri="{FF2B5EF4-FFF2-40B4-BE49-F238E27FC236}">
                <a16:creationId xmlns="" xmlns:a16="http://schemas.microsoft.com/office/drawing/2014/main" id="{13E81921-4694-4FCE-BEEB-D82105CA8807}"/>
              </a:ext>
            </a:extLst>
          </p:cNvPr>
          <p:cNvGrpSpPr/>
          <p:nvPr/>
        </p:nvGrpSpPr>
        <p:grpSpPr>
          <a:xfrm>
            <a:off x="5421264" y="519981"/>
            <a:ext cx="2016224" cy="474140"/>
            <a:chOff x="5747023" y="837929"/>
            <a:chExt cx="1364703" cy="474140"/>
          </a:xfrm>
        </p:grpSpPr>
        <p:cxnSp>
          <p:nvCxnSpPr>
            <p:cNvPr id="23" name="íślíḋè-Straight Connector 13">
              <a:extLst>
                <a:ext uri="{FF2B5EF4-FFF2-40B4-BE49-F238E27FC236}">
                  <a16:creationId xmlns="" xmlns:a16="http://schemas.microsoft.com/office/drawing/2014/main" id="{F32E12F4-9770-4CBB-86DA-6F7C3B2F93C5}"/>
                </a:ext>
              </a:extLst>
            </p:cNvPr>
            <p:cNvCxnSpPr>
              <a:cxnSpLocks/>
            </p:cNvCxnSpPr>
            <p:nvPr/>
          </p:nvCxnSpPr>
          <p:spPr>
            <a:xfrm>
              <a:off x="5747023" y="1312069"/>
              <a:ext cx="1364703"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 xmlns:a16="http://schemas.microsoft.com/office/drawing/2014/main" id="{61E0A855-E6B3-407D-A621-CDD4F16176C0}"/>
                </a:ext>
              </a:extLst>
            </p:cNvPr>
            <p:cNvSpPr/>
            <p:nvPr/>
          </p:nvSpPr>
          <p:spPr>
            <a:xfrm>
              <a:off x="6054395" y="837929"/>
              <a:ext cx="749959"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实验三</a:t>
              </a:r>
              <a:endParaRPr lang="fr-FR"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 name="组合 3">
            <a:extLst>
              <a:ext uri="{FF2B5EF4-FFF2-40B4-BE49-F238E27FC236}">
                <a16:creationId xmlns="" xmlns:a16="http://schemas.microsoft.com/office/drawing/2014/main" id="{E1BFEC09-C411-4C8D-A681-0E601F34CB12}"/>
              </a:ext>
            </a:extLst>
          </p:cNvPr>
          <p:cNvGrpSpPr/>
          <p:nvPr/>
        </p:nvGrpSpPr>
        <p:grpSpPr>
          <a:xfrm>
            <a:off x="1172791" y="2220781"/>
            <a:ext cx="10873208" cy="4779920"/>
            <a:chOff x="2546904" y="2964184"/>
            <a:chExt cx="7848872" cy="7999528"/>
          </a:xfrm>
        </p:grpSpPr>
        <p:sp>
          <p:nvSpPr>
            <p:cNvPr id="39" name="矩形 38">
              <a:extLst>
                <a:ext uri="{FF2B5EF4-FFF2-40B4-BE49-F238E27FC236}">
                  <a16:creationId xmlns="" xmlns:a16="http://schemas.microsoft.com/office/drawing/2014/main" id="{00F0C464-4B74-4C62-A523-8B32ECC5EBC2}"/>
                </a:ext>
              </a:extLst>
            </p:cNvPr>
            <p:cNvSpPr/>
            <p:nvPr/>
          </p:nvSpPr>
          <p:spPr>
            <a:xfrm>
              <a:off x="2899064" y="3190333"/>
              <a:ext cx="7144552" cy="7773379"/>
            </a:xfrm>
            <a:prstGeom prst="rect">
              <a:avLst/>
            </a:prstGeom>
          </p:spPr>
          <p:txBody>
            <a:bodyPr wrap="square">
              <a:spAutoFit/>
            </a:bodyPr>
            <a:lstStyle/>
            <a:p>
              <a:r>
                <a:rPr lang="x-none" altLang="zh-CN" sz="2400" dirty="0"/>
                <a:t>&lt;!DOCTYPE html&gt;</a:t>
              </a:r>
              <a:endParaRPr lang="zh-CN" altLang="zh-CN" sz="2400" dirty="0"/>
            </a:p>
            <a:p>
              <a:r>
                <a:rPr lang="x-none" altLang="zh-CN" sz="2400" dirty="0"/>
                <a:t>&lt;head&gt;</a:t>
              </a:r>
              <a:endParaRPr lang="zh-CN" altLang="zh-CN" sz="2400" dirty="0"/>
            </a:p>
            <a:p>
              <a:r>
                <a:rPr lang="x-none" altLang="zh-CN" sz="2400" dirty="0"/>
                <a:t>&lt;meta http-equiv="content-type" content="text/html;charset=utf-8"&gt;</a:t>
              </a:r>
              <a:endParaRPr lang="zh-CN" altLang="zh-CN" sz="2400" dirty="0"/>
            </a:p>
            <a:p>
              <a:r>
                <a:rPr lang="x-none" altLang="zh-CN" sz="2400" dirty="0"/>
                <a:t>&lt;script&gt;</a:t>
              </a:r>
              <a:endParaRPr lang="zh-CN" altLang="zh-CN" sz="2400" dirty="0"/>
            </a:p>
            <a:p>
              <a:r>
                <a:rPr lang="x-none" altLang="zh-CN" sz="2400" dirty="0"/>
                <a:t>window.alert = function()</a:t>
              </a:r>
              <a:endParaRPr lang="zh-CN" altLang="zh-CN" sz="2400" dirty="0"/>
            </a:p>
            <a:p>
              <a:r>
                <a:rPr lang="x-none" altLang="zh-CN" sz="2400" dirty="0"/>
                <a:t>{</a:t>
              </a:r>
              <a:endParaRPr lang="zh-CN" altLang="zh-CN" sz="2400" dirty="0"/>
            </a:p>
            <a:p>
              <a:r>
                <a:rPr lang="x-none" altLang="zh-CN" sz="2400" dirty="0"/>
                <a:t>	confirm("Congratulations~");</a:t>
              </a:r>
              <a:endParaRPr lang="zh-CN" altLang="zh-CN" sz="2400" dirty="0"/>
            </a:p>
            <a:p>
              <a:r>
                <a:rPr lang="x-none" altLang="zh-CN" sz="2400" dirty="0"/>
                <a:t>}</a:t>
              </a:r>
              <a:endParaRPr lang="zh-CN" altLang="zh-CN" sz="2400" dirty="0"/>
            </a:p>
            <a:p>
              <a:r>
                <a:rPr lang="x-none" altLang="zh-CN" sz="2400" dirty="0"/>
                <a:t>&lt;/script&gt;</a:t>
              </a:r>
              <a:endParaRPr lang="zh-CN" altLang="zh-CN" sz="2400" dirty="0"/>
            </a:p>
            <a:p>
              <a:r>
                <a:rPr lang="x-none" altLang="zh-CN" sz="2400" dirty="0"/>
                <a:t>&lt;/head&gt;</a:t>
              </a:r>
              <a:endParaRPr lang="zh-CN" altLang="zh-CN" sz="2400" dirty="0"/>
            </a:p>
            <a:p>
              <a:r>
                <a:rPr lang="x-none" altLang="zh-CN" sz="2400" dirty="0"/>
                <a:t>&lt;body&gt;</a:t>
              </a:r>
              <a:endParaRPr lang="zh-CN"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矩形: 圆角 39">
              <a:extLst>
                <a:ext uri="{FF2B5EF4-FFF2-40B4-BE49-F238E27FC236}">
                  <a16:creationId xmlns="" xmlns:a16="http://schemas.microsoft.com/office/drawing/2014/main" id="{49E36080-6564-45C2-B1A1-99CA69B89C25}"/>
                </a:ext>
              </a:extLst>
            </p:cNvPr>
            <p:cNvSpPr/>
            <p:nvPr/>
          </p:nvSpPr>
          <p:spPr>
            <a:xfrm>
              <a:off x="2546904" y="2964184"/>
              <a:ext cx="7848872" cy="745902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395777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2" presetClass="entr" presetSubtype="2" decel="6000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 xmlns:a16="http://schemas.microsoft.com/office/drawing/2014/main" id="{E1BFEC09-C411-4C8D-A681-0E601F34CB12}"/>
              </a:ext>
            </a:extLst>
          </p:cNvPr>
          <p:cNvGrpSpPr/>
          <p:nvPr/>
        </p:nvGrpSpPr>
        <p:grpSpPr>
          <a:xfrm>
            <a:off x="1172791" y="303958"/>
            <a:ext cx="10873208" cy="6493130"/>
            <a:chOff x="2546904" y="2964184"/>
            <a:chExt cx="7848872" cy="11157813"/>
          </a:xfrm>
        </p:grpSpPr>
        <p:sp>
          <p:nvSpPr>
            <p:cNvPr id="39" name="矩形 38">
              <a:extLst>
                <a:ext uri="{FF2B5EF4-FFF2-40B4-BE49-F238E27FC236}">
                  <a16:creationId xmlns="" xmlns:a16="http://schemas.microsoft.com/office/drawing/2014/main" id="{00F0C464-4B74-4C62-A523-8B32ECC5EBC2}"/>
                </a:ext>
              </a:extLst>
            </p:cNvPr>
            <p:cNvSpPr/>
            <p:nvPr/>
          </p:nvSpPr>
          <p:spPr>
            <a:xfrm>
              <a:off x="2899064" y="3634081"/>
              <a:ext cx="7144552" cy="10044166"/>
            </a:xfrm>
            <a:prstGeom prst="rect">
              <a:avLst/>
            </a:prstGeom>
          </p:spPr>
          <p:txBody>
            <a:bodyPr wrap="square">
              <a:spAutoFit/>
            </a:bodyPr>
            <a:lstStyle/>
            <a:p>
              <a:r>
                <a:rPr lang="en-US" altLang="zh-CN" sz="2400" dirty="0"/>
                <a:t>&lt;h1 align=center&gt;--Welcome To The Simple XSS Test--&lt;/h1&gt;</a:t>
              </a:r>
            </a:p>
            <a:p>
              <a:r>
                <a:rPr lang="en-US" altLang="zh-CN" sz="2400" dirty="0"/>
                <a:t>&lt;?php</a:t>
              </a:r>
            </a:p>
            <a:p>
              <a:r>
                <a:rPr lang="en-US" altLang="zh-CN" sz="2400" dirty="0" err="1"/>
                <a:t>ini_set</a:t>
              </a:r>
              <a:r>
                <a:rPr lang="en-US" altLang="zh-CN" sz="2400" dirty="0"/>
                <a:t>("</a:t>
              </a:r>
              <a:r>
                <a:rPr lang="en-US" altLang="zh-CN" sz="2400" dirty="0" err="1"/>
                <a:t>display_errors</a:t>
              </a:r>
              <a:r>
                <a:rPr lang="en-US" altLang="zh-CN" sz="2400" dirty="0"/>
                <a:t>", 0);</a:t>
              </a:r>
            </a:p>
            <a:p>
              <a:r>
                <a:rPr lang="en-US" altLang="zh-CN" sz="2400" dirty="0"/>
                <a:t>$str =</a:t>
              </a:r>
              <a:r>
                <a:rPr lang="en-US" altLang="zh-CN" sz="2400" dirty="0" err="1"/>
                <a:t>strtolower</a:t>
              </a:r>
              <a:r>
                <a:rPr lang="en-US" altLang="zh-CN" sz="2400" dirty="0"/>
                <a:t>( $_GET["keyword"]);</a:t>
              </a:r>
            </a:p>
            <a:p>
              <a:r>
                <a:rPr lang="en-US" altLang="zh-CN" sz="2400" dirty="0"/>
                <a:t>$str2=</a:t>
              </a:r>
              <a:r>
                <a:rPr lang="en-US" altLang="zh-CN" sz="2400" dirty="0" err="1"/>
                <a:t>str_replace</a:t>
              </a:r>
              <a:r>
                <a:rPr lang="en-US" altLang="zh-CN" sz="2400" dirty="0"/>
                <a:t>("</a:t>
              </a:r>
              <a:r>
                <a:rPr lang="en-US" altLang="zh-CN" sz="2400" dirty="0" err="1"/>
                <a:t>script","",$str</a:t>
              </a:r>
              <a:r>
                <a:rPr lang="en-US" altLang="zh-CN" sz="2400" dirty="0"/>
                <a:t>);</a:t>
              </a:r>
            </a:p>
            <a:p>
              <a:r>
                <a:rPr lang="en-US" altLang="zh-CN" sz="2400" dirty="0"/>
                <a:t>$str3=</a:t>
              </a:r>
              <a:r>
                <a:rPr lang="en-US" altLang="zh-CN" sz="2400" dirty="0" err="1"/>
                <a:t>str_replace</a:t>
              </a:r>
              <a:r>
                <a:rPr lang="en-US" altLang="zh-CN" sz="2400" dirty="0"/>
                <a:t>("on","",$str2);</a:t>
              </a:r>
            </a:p>
            <a:p>
              <a:r>
                <a:rPr lang="en-US" altLang="zh-CN" sz="2400" dirty="0"/>
                <a:t>$str4=</a:t>
              </a:r>
              <a:r>
                <a:rPr lang="en-US" altLang="zh-CN" sz="2400" dirty="0" err="1"/>
                <a:t>str_replace</a:t>
              </a:r>
              <a:r>
                <a:rPr lang="en-US" altLang="zh-CN" sz="2400" dirty="0"/>
                <a:t>("src","",$str3);</a:t>
              </a:r>
            </a:p>
            <a:p>
              <a:r>
                <a:rPr lang="en-US" altLang="zh-CN" sz="2400" dirty="0"/>
                <a:t>echo "&lt;h2 align=center&gt;Hello ".</a:t>
              </a:r>
              <a:r>
                <a:rPr lang="en-US" altLang="zh-CN" sz="2400" dirty="0" err="1"/>
                <a:t>htmlspecialchars</a:t>
              </a:r>
              <a:r>
                <a:rPr lang="en-US" altLang="zh-CN" sz="2400" dirty="0"/>
                <a:t>($str).".&lt;/h2&gt;".'&lt;center&gt;</a:t>
              </a:r>
            </a:p>
            <a:p>
              <a:r>
                <a:rPr lang="en-US" altLang="zh-CN" sz="2400" dirty="0"/>
                <a:t>&lt;form action=</a:t>
              </a:r>
              <a:r>
                <a:rPr lang="en-US" altLang="zh-CN" sz="2400" dirty="0" err="1"/>
                <a:t>xss_test.php</a:t>
              </a:r>
              <a:r>
                <a:rPr lang="en-US" altLang="zh-CN" sz="2400" dirty="0"/>
                <a:t> method=GET&gt;</a:t>
              </a:r>
            </a:p>
            <a:p>
              <a:r>
                <a:rPr lang="en-US" altLang="zh-CN" sz="2400" dirty="0"/>
                <a:t>&lt;input type=submit name=submit value=Submit /&gt;</a:t>
              </a:r>
            </a:p>
            <a:p>
              <a:r>
                <a:rPr lang="en-US" altLang="zh-CN" sz="2400" dirty="0"/>
                <a:t>&lt;input name=keyword  value="'.$str4.'"&gt;</a:t>
              </a:r>
            </a:p>
            <a:p>
              <a:r>
                <a:rPr lang="en-US" altLang="zh-CN" sz="2400" dirty="0"/>
                <a:t>&lt;/form&gt;</a:t>
              </a:r>
            </a:p>
            <a:p>
              <a:r>
                <a:rPr lang="en-US" altLang="zh-CN" sz="2400" dirty="0"/>
                <a:t>&lt;/center&gt;';</a:t>
              </a:r>
            </a:p>
            <a:p>
              <a:r>
                <a:rPr lang="en-US" altLang="zh-CN" sz="2400" dirty="0"/>
                <a:t>?&gt;</a:t>
              </a:r>
            </a:p>
            <a:p>
              <a:r>
                <a:rPr lang="en-US" altLang="zh-CN" sz="2400" dirty="0"/>
                <a:t>&lt;/body&gt;</a:t>
              </a:r>
            </a:p>
            <a:p>
              <a:r>
                <a:rPr lang="en-US" altLang="zh-CN" sz="2400" dirty="0"/>
                <a:t>&lt;/html&gt;</a:t>
              </a:r>
            </a:p>
          </p:txBody>
        </p:sp>
        <p:sp>
          <p:nvSpPr>
            <p:cNvPr id="40" name="矩形: 圆角 39">
              <a:extLst>
                <a:ext uri="{FF2B5EF4-FFF2-40B4-BE49-F238E27FC236}">
                  <a16:creationId xmlns="" xmlns:a16="http://schemas.microsoft.com/office/drawing/2014/main" id="{49E36080-6564-45C2-B1A1-99CA69B89C25}"/>
                </a:ext>
              </a:extLst>
            </p:cNvPr>
            <p:cNvSpPr/>
            <p:nvPr/>
          </p:nvSpPr>
          <p:spPr>
            <a:xfrm>
              <a:off x="2546904" y="2964184"/>
              <a:ext cx="7848872" cy="11157813"/>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816011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 xmlns:a16="http://schemas.microsoft.com/office/drawing/2014/main" id="{DF16C0EE-F047-4513-ABE9-3621ABC453F7}"/>
              </a:ext>
            </a:extLst>
          </p:cNvPr>
          <p:cNvSpPr/>
          <p:nvPr/>
        </p:nvSpPr>
        <p:spPr>
          <a:xfrm>
            <a:off x="1038188" y="808013"/>
            <a:ext cx="11233247" cy="162125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首先从黑盒测试的角度来进行实验</a:t>
            </a:r>
            <a:endPar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访问</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http://192.168.19.131/xss_test.php</a:t>
            </a:r>
          </a:p>
          <a:p>
            <a:pPr marL="0" marR="0" lvl="0" indent="0"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页面显示效果如下：</a:t>
            </a:r>
          </a:p>
        </p:txBody>
      </p:sp>
      <p:pic>
        <p:nvPicPr>
          <p:cNvPr id="6146" name="Picture 2">
            <a:extLst>
              <a:ext uri="{FF2B5EF4-FFF2-40B4-BE49-F238E27FC236}">
                <a16:creationId xmlns="" xmlns:a16="http://schemas.microsoft.com/office/drawing/2014/main" id="{EDD5D958-A7FD-40D0-83A8-1746382F9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471" y="2717297"/>
            <a:ext cx="10759808"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201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 xmlns:a16="http://schemas.microsoft.com/office/drawing/2014/main" id="{DF16C0EE-F047-4513-ABE9-3621ABC453F7}"/>
              </a:ext>
            </a:extLst>
          </p:cNvPr>
          <p:cNvSpPr/>
          <p:nvPr/>
        </p:nvSpPr>
        <p:spPr>
          <a:xfrm>
            <a:off x="1038188" y="808013"/>
            <a:ext cx="11233247" cy="162125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如图可以看到一个</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Submit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按钮和输入框，并且还有标题提示</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。于是输入上面学过最简单的</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脚本：</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&lt;script&gt;alert('</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')&lt;/script&gt;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来进行测试。点击</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Submit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按钮以后，效果如下：</a:t>
            </a:r>
          </a:p>
        </p:txBody>
      </p:sp>
      <p:pic>
        <p:nvPicPr>
          <p:cNvPr id="7170" name="Picture 2">
            <a:extLst>
              <a:ext uri="{FF2B5EF4-FFF2-40B4-BE49-F238E27FC236}">
                <a16:creationId xmlns="" xmlns:a16="http://schemas.microsoft.com/office/drawing/2014/main" id="{C6CAB5F8-1D5A-47EA-BFDF-9BD9F69193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188" y="2608213"/>
            <a:ext cx="11209034" cy="338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749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 xmlns:a16="http://schemas.microsoft.com/office/drawing/2014/main" id="{DF16C0EE-F047-4513-ABE9-3621ABC453F7}"/>
              </a:ext>
            </a:extLst>
          </p:cNvPr>
          <p:cNvSpPr/>
          <p:nvPr/>
        </p:nvSpPr>
        <p:spPr>
          <a:xfrm>
            <a:off x="1038188" y="808013"/>
            <a:ext cx="11233247" cy="208823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结果发现</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Hello</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后面出现了我们输入的内容，并且输入框中的回显</a:t>
            </a:r>
            <a:r>
              <a:rPr lang="zh-CN" altLang="en-US" sz="24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过滤</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了</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script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关键字，这个时候考虑后台只是最简单的一次过滤。于是可以利用双写关键字绕过，构造脚本：</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4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scrscriptipt</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&gt;alert('</a:t>
            </a:r>
            <a:r>
              <a:rPr lang="en-US" altLang="zh-CN" sz="24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4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scscriptript</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测试。执行效果如下：</a:t>
            </a:r>
          </a:p>
        </p:txBody>
      </p:sp>
      <p:pic>
        <p:nvPicPr>
          <p:cNvPr id="8194" name="Picture 2">
            <a:extLst>
              <a:ext uri="{FF2B5EF4-FFF2-40B4-BE49-F238E27FC236}">
                <a16:creationId xmlns="" xmlns:a16="http://schemas.microsoft.com/office/drawing/2014/main" id="{E64FC434-98BF-44E5-95AE-9110238B58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188" y="3112269"/>
            <a:ext cx="11233247" cy="360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241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 xmlns:a16="http://schemas.microsoft.com/office/drawing/2014/main" id="{A2C57A0D-0707-41A0-98AF-CC5988247A48}"/>
              </a:ext>
            </a:extLst>
          </p:cNvPr>
          <p:cNvSpPr txBox="1"/>
          <p:nvPr/>
        </p:nvSpPr>
        <p:spPr>
          <a:xfrm>
            <a:off x="1100783" y="1453648"/>
            <a:ext cx="10657184" cy="1129749"/>
          </a:xfrm>
          <a:prstGeom prst="rect">
            <a:avLst/>
          </a:prstGeom>
          <a:noFill/>
        </p:spPr>
        <p:txBody>
          <a:bodyPr wrap="square" lIns="86376" tIns="43188" rIns="86376" bIns="43188" rtlCol="0">
            <a:spAutoFit/>
          </a:bodyPr>
          <a:lstStyle/>
          <a:p>
            <a:pPr algn="just">
              <a:lnSpc>
                <a:spcPct val="150000"/>
              </a:lnSpc>
            </a:pP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WebShell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就是以</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asp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jsp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或者</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cgi</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等网页文件形式存在的一种命令执行环境，也可以将其称之为一种网页后门。</a:t>
            </a:r>
          </a:p>
        </p:txBody>
      </p:sp>
      <p:grpSp>
        <p:nvGrpSpPr>
          <p:cNvPr id="5" name="组合 4">
            <a:extLst>
              <a:ext uri="{FF2B5EF4-FFF2-40B4-BE49-F238E27FC236}">
                <a16:creationId xmlns="" xmlns:a16="http://schemas.microsoft.com/office/drawing/2014/main" id="{05F161E4-DC58-4EEF-AEC9-22161DFC6C75}"/>
              </a:ext>
            </a:extLst>
          </p:cNvPr>
          <p:cNvGrpSpPr/>
          <p:nvPr/>
        </p:nvGrpSpPr>
        <p:grpSpPr>
          <a:xfrm>
            <a:off x="596727" y="864499"/>
            <a:ext cx="2596493" cy="519578"/>
            <a:chOff x="596727" y="864499"/>
            <a:chExt cx="2596493" cy="519578"/>
          </a:xfrm>
        </p:grpSpPr>
        <p:grpSp>
          <p:nvGrpSpPr>
            <p:cNvPr id="2" name="组合 1">
              <a:extLst>
                <a:ext uri="{FF2B5EF4-FFF2-40B4-BE49-F238E27FC236}">
                  <a16:creationId xmlns="" xmlns:a16="http://schemas.microsoft.com/office/drawing/2014/main" id="{E99E241B-4002-4B98-89C1-8A6F31F8AFDC}"/>
                </a:ext>
              </a:extLst>
            </p:cNvPr>
            <p:cNvGrpSpPr/>
            <p:nvPr/>
          </p:nvGrpSpPr>
          <p:grpSpPr>
            <a:xfrm>
              <a:off x="596727" y="864499"/>
              <a:ext cx="2596493" cy="519578"/>
              <a:chOff x="1420106" y="1392013"/>
              <a:chExt cx="2596493" cy="519578"/>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 xmlns:a16="http://schemas.microsoft.com/office/drawing/2014/main" id="{96BFC555-EE41-4882-9E9C-F38302277955}"/>
                  </a:ext>
                </a:extLst>
              </p:cNvPr>
              <p:cNvSpPr/>
              <p:nvPr/>
            </p:nvSpPr>
            <p:spPr>
              <a:xfrm rot="5400000">
                <a:off x="2646215" y="750719"/>
                <a:ext cx="498142" cy="1802169"/>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1" name="Round Same Side Corner Rectangle 45">
                <a:extLst>
                  <a:ext uri="{FF2B5EF4-FFF2-40B4-BE49-F238E27FC236}">
                    <a16:creationId xmlns=""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2" name="Rectangle 62">
                <a:extLst>
                  <a:ext uri="{FF2B5EF4-FFF2-40B4-BE49-F238E27FC236}">
                    <a16:creationId xmlns="" xmlns:a16="http://schemas.microsoft.com/office/drawing/2014/main" id="{60CBC169-D7C3-4AE3-A416-02D9691CFC6C}"/>
                  </a:ext>
                </a:extLst>
              </p:cNvPr>
              <p:cNvSpPr/>
              <p:nvPr/>
            </p:nvSpPr>
            <p:spPr>
              <a:xfrm>
                <a:off x="2048299" y="1392013"/>
                <a:ext cx="196830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err="1">
                    <a:solidFill>
                      <a:prstClr val="white"/>
                    </a:solidFill>
                    <a:latin typeface="Times New Roman" panose="02020603050405020304" pitchFamily="18" charset="0"/>
                    <a:ea typeface="微软雅黑" pitchFamily="34" charset="-122"/>
                    <a:cs typeface="Times New Roman" panose="02020603050405020304" pitchFamily="18" charset="0"/>
                    <a:sym typeface="+mn-lt"/>
                  </a:rPr>
                  <a:t>WebShell</a:t>
                </a:r>
                <a:endPar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24" name="security-shield_74740">
              <a:extLst>
                <a:ext uri="{FF2B5EF4-FFF2-40B4-BE49-F238E27FC236}">
                  <a16:creationId xmlns="" xmlns:a16="http://schemas.microsoft.com/office/drawing/2014/main" id="{D14D2C8D-B2F9-4800-9BB6-309CE3E6B96F}"/>
                </a:ext>
              </a:extLst>
            </p:cNvPr>
            <p:cNvSpPr>
              <a:spLocks noChangeAspect="1"/>
            </p:cNvSpPr>
            <p:nvPr/>
          </p:nvSpPr>
          <p:spPr bwMode="auto">
            <a:xfrm>
              <a:off x="738317" y="945762"/>
              <a:ext cx="346068" cy="367768"/>
            </a:xfrm>
            <a:custGeom>
              <a:avLst/>
              <a:gdLst>
                <a:gd name="T0" fmla="*/ 4091 w 4360"/>
                <a:gd name="T1" fmla="*/ 725 h 4640"/>
                <a:gd name="T2" fmla="*/ 2180 w 4360"/>
                <a:gd name="T3" fmla="*/ 0 h 4640"/>
                <a:gd name="T4" fmla="*/ 269 w 4360"/>
                <a:gd name="T5" fmla="*/ 725 h 4640"/>
                <a:gd name="T6" fmla="*/ 2180 w 4360"/>
                <a:gd name="T7" fmla="*/ 4640 h 4640"/>
                <a:gd name="T8" fmla="*/ 4091 w 4360"/>
                <a:gd name="T9" fmla="*/ 725 h 4640"/>
                <a:gd name="T10" fmla="*/ 698 w 4360"/>
                <a:gd name="T11" fmla="*/ 1138 h 4640"/>
                <a:gd name="T12" fmla="*/ 1962 w 4360"/>
                <a:gd name="T13" fmla="*/ 721 h 4640"/>
                <a:gd name="T14" fmla="*/ 1962 w 4360"/>
                <a:gd name="T15" fmla="*/ 2175 h 4640"/>
                <a:gd name="T16" fmla="*/ 720 w 4360"/>
                <a:gd name="T17" fmla="*/ 2175 h 4640"/>
                <a:gd name="T18" fmla="*/ 698 w 4360"/>
                <a:gd name="T19" fmla="*/ 1138 h 4640"/>
                <a:gd name="T20" fmla="*/ 3012 w 4360"/>
                <a:gd name="T21" fmla="*/ 3664 h 4640"/>
                <a:gd name="T22" fmla="*/ 2397 w 4360"/>
                <a:gd name="T23" fmla="*/ 4081 h 4640"/>
                <a:gd name="T24" fmla="*/ 2397 w 4360"/>
                <a:gd name="T25" fmla="*/ 2610 h 4640"/>
                <a:gd name="T26" fmla="*/ 3574 w 4360"/>
                <a:gd name="T27" fmla="*/ 2610 h 4640"/>
                <a:gd name="T28" fmla="*/ 3478 w 4360"/>
                <a:gd name="T29" fmla="*/ 2941 h 4640"/>
                <a:gd name="T30" fmla="*/ 3012 w 4360"/>
                <a:gd name="T31" fmla="*/ 3664 h 4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60" h="4640">
                  <a:moveTo>
                    <a:pt x="4091" y="725"/>
                  </a:moveTo>
                  <a:cubicBezTo>
                    <a:pt x="3299" y="725"/>
                    <a:pt x="2693" y="499"/>
                    <a:pt x="2180" y="0"/>
                  </a:cubicBezTo>
                  <a:cubicBezTo>
                    <a:pt x="1667" y="499"/>
                    <a:pt x="1060" y="725"/>
                    <a:pt x="269" y="725"/>
                  </a:cubicBezTo>
                  <a:cubicBezTo>
                    <a:pt x="269" y="2024"/>
                    <a:pt x="0" y="3884"/>
                    <a:pt x="2180" y="4640"/>
                  </a:cubicBezTo>
                  <a:cubicBezTo>
                    <a:pt x="4360" y="3884"/>
                    <a:pt x="4091" y="2024"/>
                    <a:pt x="4091" y="725"/>
                  </a:cubicBezTo>
                  <a:close/>
                  <a:moveTo>
                    <a:pt x="698" y="1138"/>
                  </a:moveTo>
                  <a:cubicBezTo>
                    <a:pt x="1175" y="1089"/>
                    <a:pt x="1590" y="952"/>
                    <a:pt x="1962" y="721"/>
                  </a:cubicBezTo>
                  <a:lnTo>
                    <a:pt x="1962" y="2175"/>
                  </a:lnTo>
                  <a:lnTo>
                    <a:pt x="720" y="2175"/>
                  </a:lnTo>
                  <a:cubicBezTo>
                    <a:pt x="686" y="1827"/>
                    <a:pt x="692" y="1471"/>
                    <a:pt x="698" y="1138"/>
                  </a:cubicBezTo>
                  <a:close/>
                  <a:moveTo>
                    <a:pt x="3012" y="3664"/>
                  </a:moveTo>
                  <a:cubicBezTo>
                    <a:pt x="2846" y="3825"/>
                    <a:pt x="2640" y="3964"/>
                    <a:pt x="2397" y="4081"/>
                  </a:cubicBezTo>
                  <a:lnTo>
                    <a:pt x="2397" y="2610"/>
                  </a:lnTo>
                  <a:lnTo>
                    <a:pt x="3574" y="2610"/>
                  </a:lnTo>
                  <a:cubicBezTo>
                    <a:pt x="3548" y="2724"/>
                    <a:pt x="3517" y="2835"/>
                    <a:pt x="3478" y="2941"/>
                  </a:cubicBezTo>
                  <a:cubicBezTo>
                    <a:pt x="3372" y="3227"/>
                    <a:pt x="3220" y="3463"/>
                    <a:pt x="3012" y="3664"/>
                  </a:cubicBezTo>
                  <a:close/>
                </a:path>
              </a:pathLst>
            </a:custGeom>
            <a:solidFill>
              <a:schemeClr val="bg1"/>
            </a:solidFill>
            <a:ln>
              <a:noFill/>
            </a:ln>
          </p:spPr>
        </p:sp>
      </p:grpSp>
      <p:grpSp>
        <p:nvGrpSpPr>
          <p:cNvPr id="9" name="组合 8">
            <a:extLst>
              <a:ext uri="{FF2B5EF4-FFF2-40B4-BE49-F238E27FC236}">
                <a16:creationId xmlns="" xmlns:a16="http://schemas.microsoft.com/office/drawing/2014/main" id="{6B7466DC-3F76-423F-B82E-113424A8F833}"/>
              </a:ext>
            </a:extLst>
          </p:cNvPr>
          <p:cNvGrpSpPr/>
          <p:nvPr/>
        </p:nvGrpSpPr>
        <p:grpSpPr>
          <a:xfrm>
            <a:off x="1224920" y="2752228"/>
            <a:ext cx="4789953" cy="3605203"/>
            <a:chOff x="2324919" y="2752228"/>
            <a:chExt cx="3377545" cy="3243947"/>
          </a:xfrm>
        </p:grpSpPr>
        <p:grpSp>
          <p:nvGrpSpPr>
            <p:cNvPr id="7" name="组合 6">
              <a:extLst>
                <a:ext uri="{FF2B5EF4-FFF2-40B4-BE49-F238E27FC236}">
                  <a16:creationId xmlns="" xmlns:a16="http://schemas.microsoft.com/office/drawing/2014/main" id="{55C6940C-20D3-4DB5-8A37-C627121ED848}"/>
                </a:ext>
              </a:extLst>
            </p:cNvPr>
            <p:cNvGrpSpPr/>
            <p:nvPr/>
          </p:nvGrpSpPr>
          <p:grpSpPr>
            <a:xfrm>
              <a:off x="2324919" y="2752228"/>
              <a:ext cx="3377545" cy="3243947"/>
              <a:chOff x="2324919" y="2752228"/>
              <a:chExt cx="3377545" cy="3243947"/>
            </a:xfrm>
          </p:grpSpPr>
          <p:sp>
            <p:nvSpPr>
              <p:cNvPr id="27" name="矩形 26">
                <a:extLst>
                  <a:ext uri="{FF2B5EF4-FFF2-40B4-BE49-F238E27FC236}">
                    <a16:creationId xmlns="" xmlns:a16="http://schemas.microsoft.com/office/drawing/2014/main" id="{3CC74326-F99E-481C-8211-98CB5E7E3392}"/>
                  </a:ext>
                </a:extLst>
              </p:cNvPr>
              <p:cNvSpPr/>
              <p:nvPr/>
            </p:nvSpPr>
            <p:spPr>
              <a:xfrm>
                <a:off x="2324919" y="2752228"/>
                <a:ext cx="3240360" cy="3099931"/>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 xmlns:a16="http://schemas.microsoft.com/office/drawing/2014/main" id="{6D058FB5-1BE4-4C4E-A317-52F04D235217}"/>
                  </a:ext>
                </a:extLst>
              </p:cNvPr>
              <p:cNvSpPr/>
              <p:nvPr/>
            </p:nvSpPr>
            <p:spPr>
              <a:xfrm>
                <a:off x="2462104" y="2896244"/>
                <a:ext cx="3240360" cy="3099931"/>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cs typeface="Times New Roman" panose="02020603050405020304" pitchFamily="18" charset="0"/>
                </a:endParaRPr>
              </a:p>
            </p:txBody>
          </p:sp>
        </p:grpSp>
        <p:sp>
          <p:nvSpPr>
            <p:cNvPr id="8" name="矩形 7">
              <a:extLst>
                <a:ext uri="{FF2B5EF4-FFF2-40B4-BE49-F238E27FC236}">
                  <a16:creationId xmlns="" xmlns:a16="http://schemas.microsoft.com/office/drawing/2014/main" id="{8445913E-1A53-40D8-8186-531DFF4E0FDC}"/>
                </a:ext>
              </a:extLst>
            </p:cNvPr>
            <p:cNvSpPr/>
            <p:nvPr/>
          </p:nvSpPr>
          <p:spPr>
            <a:xfrm>
              <a:off x="2540943" y="2986251"/>
              <a:ext cx="2940318" cy="2298569"/>
            </a:xfrm>
            <a:prstGeom prst="rect">
              <a:avLst/>
            </a:prstGeom>
          </p:spPr>
          <p:txBody>
            <a:bodyPr wrap="square">
              <a:spAutoFit/>
            </a:bodyPr>
            <a:lstStyle/>
            <a:p>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攻击者在入侵了一个网站后，通常会将这些</a:t>
              </a:r>
              <a:r>
                <a:rPr lang="en-US" altLang="zh-CN"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asp</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或</a:t>
              </a:r>
              <a:r>
                <a:rPr lang="en-US" altLang="zh-CN"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php</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后门文件与网站服务器</a:t>
              </a:r>
              <a:r>
                <a:rPr lang="en-US" altLang="zh-CN"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目录下正常的网页文件混在一起，然后使用浏览器来访问这些后门，</a:t>
              </a:r>
              <a:r>
                <a:rPr lang="zh-CN" altLang="en-US"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得到一个命令执行环境</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a:t>
              </a:r>
              <a:r>
                <a:rPr lang="zh-CN" altLang="en-US"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以达到控制网站服务器的目的</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（可以上传下载或者修改文件，操作数据库，执行任意命令等）。</a:t>
              </a:r>
              <a:endPar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34" name="组合 33">
            <a:extLst>
              <a:ext uri="{FF2B5EF4-FFF2-40B4-BE49-F238E27FC236}">
                <a16:creationId xmlns="" xmlns:a16="http://schemas.microsoft.com/office/drawing/2014/main" id="{62005B66-5B95-4155-B037-6DED6A573F38}"/>
              </a:ext>
            </a:extLst>
          </p:cNvPr>
          <p:cNvGrpSpPr/>
          <p:nvPr/>
        </p:nvGrpSpPr>
        <p:grpSpPr>
          <a:xfrm>
            <a:off x="6789415" y="2752229"/>
            <a:ext cx="4968552" cy="3384376"/>
            <a:chOff x="2324918" y="2752228"/>
            <a:chExt cx="3816424" cy="3243947"/>
          </a:xfrm>
        </p:grpSpPr>
        <p:grpSp>
          <p:nvGrpSpPr>
            <p:cNvPr id="36" name="组合 35">
              <a:extLst>
                <a:ext uri="{FF2B5EF4-FFF2-40B4-BE49-F238E27FC236}">
                  <a16:creationId xmlns="" xmlns:a16="http://schemas.microsoft.com/office/drawing/2014/main" id="{BEE413F1-A820-4F94-BD9F-2C06B5AC91F5}"/>
                </a:ext>
              </a:extLst>
            </p:cNvPr>
            <p:cNvGrpSpPr/>
            <p:nvPr/>
          </p:nvGrpSpPr>
          <p:grpSpPr>
            <a:xfrm>
              <a:off x="2324918" y="2752228"/>
              <a:ext cx="3816424" cy="3243947"/>
              <a:chOff x="2324918" y="2752228"/>
              <a:chExt cx="3816424" cy="3243947"/>
            </a:xfrm>
          </p:grpSpPr>
          <p:sp>
            <p:nvSpPr>
              <p:cNvPr id="42" name="矩形 41">
                <a:extLst>
                  <a:ext uri="{FF2B5EF4-FFF2-40B4-BE49-F238E27FC236}">
                    <a16:creationId xmlns="" xmlns:a16="http://schemas.microsoft.com/office/drawing/2014/main" id="{C6B2615B-8564-423E-94F2-014325EF79F1}"/>
                  </a:ext>
                </a:extLst>
              </p:cNvPr>
              <p:cNvSpPr/>
              <p:nvPr/>
            </p:nvSpPr>
            <p:spPr>
              <a:xfrm>
                <a:off x="2324918" y="2752228"/>
                <a:ext cx="3679239" cy="309993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 xmlns:a16="http://schemas.microsoft.com/office/drawing/2014/main" id="{FD65CCD0-880C-4F5A-9DD6-0ED07DEFC891}"/>
                  </a:ext>
                </a:extLst>
              </p:cNvPr>
              <p:cNvSpPr/>
              <p:nvPr/>
            </p:nvSpPr>
            <p:spPr>
              <a:xfrm>
                <a:off x="2462103" y="2896244"/>
                <a:ext cx="3679239" cy="3099931"/>
              </a:xfrm>
              <a:prstGeom prst="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cs typeface="Times New Roman" panose="02020603050405020304" pitchFamily="18" charset="0"/>
                </a:endParaRPr>
              </a:p>
            </p:txBody>
          </p:sp>
        </p:grpSp>
        <p:sp>
          <p:nvSpPr>
            <p:cNvPr id="41" name="矩形 40">
              <a:extLst>
                <a:ext uri="{FF2B5EF4-FFF2-40B4-BE49-F238E27FC236}">
                  <a16:creationId xmlns="" xmlns:a16="http://schemas.microsoft.com/office/drawing/2014/main" id="{997344FC-861C-4F9F-B665-FEF51F1216FF}"/>
                </a:ext>
              </a:extLst>
            </p:cNvPr>
            <p:cNvSpPr/>
            <p:nvPr/>
          </p:nvSpPr>
          <p:spPr>
            <a:xfrm>
              <a:off x="2540942" y="2986251"/>
              <a:ext cx="3528964" cy="2743555"/>
            </a:xfrm>
            <a:prstGeom prst="rect">
              <a:avLst/>
            </a:prstGeom>
          </p:spPr>
          <p:txBody>
            <a:bodyPr wrap="square">
              <a:spAutoFit/>
            </a:bodyPr>
            <a:lstStyle/>
            <a:p>
              <a:pPr marL="342900" indent="-342900" algn="just">
                <a:buFont typeface="Wingdings" panose="05000000000000000000" pitchFamily="2" charset="2"/>
                <a:buChar char="p"/>
              </a:pPr>
              <a:r>
                <a:rPr lang="en-US" altLang="zh-CN" sz="2000" b="1" dirty="0" err="1">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WebShell</a:t>
              </a:r>
              <a:r>
                <a:rPr lang="zh-CN" altLang="en-US"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后门隐蔽较性高</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，可以轻松穿越防火墙，访问</a:t>
              </a:r>
              <a:r>
                <a:rPr lang="en-US" altLang="zh-CN" sz="2000" dirty="0" err="1">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WebShell</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时不会留下系统日志，只会在网站的</a:t>
              </a:r>
              <a:r>
                <a:rPr lang="en-US" altLang="zh-CN"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日志中留下一些数据提交记录，没有经验的管理员不容易发现入侵痕迹。</a:t>
              </a:r>
              <a:endParaRPr lang="en-US" altLang="zh-CN"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endParaRPr>
            </a:p>
            <a:p>
              <a:pPr marL="342900" indent="-342900" algn="just">
                <a:buFont typeface="Wingdings" panose="05000000000000000000" pitchFamily="2" charset="2"/>
                <a:buChar char="p"/>
              </a:pPr>
              <a:r>
                <a:rPr lang="zh-CN" altLang="en-US"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攻击者可以将</a:t>
              </a:r>
              <a:r>
                <a:rPr lang="en-US" altLang="zh-CN" sz="2000" b="1" dirty="0" err="1">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WebShell</a:t>
              </a:r>
              <a:r>
                <a:rPr lang="zh-CN" altLang="en-US"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隐藏在正常文件中并修改文件时间增强隐蔽性</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，也可以采用一些函数对</a:t>
              </a:r>
              <a:r>
                <a:rPr lang="en-US" altLang="zh-CN" sz="2000" dirty="0" err="1">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WebShell</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进行编码或者拼接以规避检测。</a:t>
              </a:r>
            </a:p>
          </p:txBody>
        </p:sp>
      </p:grpSp>
    </p:spTree>
    <p:extLst>
      <p:ext uri="{BB962C8B-B14F-4D97-AF65-F5344CB8AC3E}">
        <p14:creationId xmlns:p14="http://schemas.microsoft.com/office/powerpoint/2010/main" val="4008071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 xmlns:a16="http://schemas.microsoft.com/office/drawing/2014/main" id="{DF16C0EE-F047-4513-ABE9-3621ABC453F7}"/>
              </a:ext>
            </a:extLst>
          </p:cNvPr>
          <p:cNvSpPr/>
          <p:nvPr/>
        </p:nvSpPr>
        <p:spPr>
          <a:xfrm>
            <a:off x="1028775" y="519981"/>
            <a:ext cx="11233247" cy="151216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现虽然输入框中的回显确实是我们想要攻击的脚本，但是代码并没有执行。因为在黑盒测试情况下，我们并不能看到全部代码的整个逻辑，所以无法判断问题到底出在哪里。这个时候我们可以</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在页面点击右键查看源码</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，尝试从源码片段中分析问题。右键源码如下：</a:t>
            </a:r>
          </a:p>
        </p:txBody>
      </p:sp>
      <p:pic>
        <p:nvPicPr>
          <p:cNvPr id="9218" name="Picture 2">
            <a:extLst>
              <a:ext uri="{FF2B5EF4-FFF2-40B4-BE49-F238E27FC236}">
                <a16:creationId xmlns="" xmlns:a16="http://schemas.microsoft.com/office/drawing/2014/main" id="{5A693C72-0C6C-4D1A-ABA6-A950DAD90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735" y="2248173"/>
            <a:ext cx="11856110"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对话气泡: 圆角矩形 1">
            <a:extLst>
              <a:ext uri="{FF2B5EF4-FFF2-40B4-BE49-F238E27FC236}">
                <a16:creationId xmlns="" xmlns:a16="http://schemas.microsoft.com/office/drawing/2014/main" id="{8DB83474-71C3-4598-A6D1-05CEA4211864}"/>
              </a:ext>
            </a:extLst>
          </p:cNvPr>
          <p:cNvSpPr/>
          <p:nvPr/>
        </p:nvSpPr>
        <p:spPr>
          <a:xfrm>
            <a:off x="2828975" y="2248173"/>
            <a:ext cx="5040560" cy="1127058"/>
          </a:xfrm>
          <a:prstGeom prst="wedgeRoundRectCallout">
            <a:avLst>
              <a:gd name="adj1" fmla="val -37704"/>
              <a:gd name="adj2" fmla="val 90831"/>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000" b="1" dirty="0"/>
              <a:t>如果可以成功执行</a:t>
            </a:r>
            <a:r>
              <a:rPr lang="en-US" altLang="zh-CN" sz="2000" b="1" dirty="0"/>
              <a:t>alert</a:t>
            </a:r>
            <a:r>
              <a:rPr lang="zh-CN" altLang="en-US" sz="2000" b="1" dirty="0"/>
              <a:t>函数的话，页面将会跳出一个确认框，显示</a:t>
            </a:r>
            <a:r>
              <a:rPr lang="en-US" altLang="zh-CN" sz="2000" b="1" dirty="0"/>
              <a:t>Congratulations~</a:t>
            </a:r>
            <a:endParaRPr lang="zh-CN" altLang="en-US" sz="2000" b="1" dirty="0"/>
          </a:p>
        </p:txBody>
      </p:sp>
      <p:sp>
        <p:nvSpPr>
          <p:cNvPr id="6" name="对话气泡: 圆角矩形 5">
            <a:extLst>
              <a:ext uri="{FF2B5EF4-FFF2-40B4-BE49-F238E27FC236}">
                <a16:creationId xmlns="" xmlns:a16="http://schemas.microsoft.com/office/drawing/2014/main" id="{2FCB91EC-1FAB-4EBA-8454-8611810B7EA0}"/>
              </a:ext>
            </a:extLst>
          </p:cNvPr>
          <p:cNvSpPr/>
          <p:nvPr/>
        </p:nvSpPr>
        <p:spPr>
          <a:xfrm>
            <a:off x="7581503" y="5488533"/>
            <a:ext cx="5040560" cy="1343082"/>
          </a:xfrm>
          <a:prstGeom prst="wedgeRoundRectCallout">
            <a:avLst>
              <a:gd name="adj1" fmla="val -74768"/>
              <a:gd name="adj2" fmla="val -23614"/>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zh-CN" sz="2000" b="1" dirty="0"/>
              <a:t>分析这行代码知道，虽然我们成功的插入了</a:t>
            </a:r>
            <a:r>
              <a:rPr lang="x-none" altLang="zh-CN" sz="2000" b="1" dirty="0"/>
              <a:t>&lt;script&gt;&lt;/script&gt;</a:t>
            </a:r>
            <a:r>
              <a:rPr lang="zh-CN" altLang="zh-CN" sz="2000" b="1" dirty="0"/>
              <a:t>标签组</a:t>
            </a:r>
            <a:r>
              <a:rPr lang="x-none" altLang="zh-CN" sz="2000" b="1" dirty="0"/>
              <a:t>,</a:t>
            </a:r>
            <a:r>
              <a:rPr lang="zh-CN" altLang="zh-CN" sz="2000" b="1" dirty="0"/>
              <a:t>但是我们并没有跳出</a:t>
            </a:r>
            <a:r>
              <a:rPr lang="x-none" altLang="zh-CN" sz="2000" b="1" dirty="0"/>
              <a:t>input</a:t>
            </a:r>
            <a:r>
              <a:rPr lang="zh-CN" altLang="zh-CN" sz="2000" b="1" dirty="0"/>
              <a:t>的标签，使得我们的脚本仅仅可以回显而不能利用。</a:t>
            </a:r>
            <a:endParaRPr lang="zh-CN" altLang="en-US" sz="2400" b="1" dirty="0"/>
          </a:p>
        </p:txBody>
      </p:sp>
      <p:sp>
        <p:nvSpPr>
          <p:cNvPr id="7" name="对话气泡: 圆角矩形 5">
            <a:extLst>
              <a:ext uri="{FF2B5EF4-FFF2-40B4-BE49-F238E27FC236}">
                <a16:creationId xmlns="" xmlns:a16="http://schemas.microsoft.com/office/drawing/2014/main" id="{2FCB91EC-1FAB-4EBA-8454-8611810B7EA0}"/>
              </a:ext>
            </a:extLst>
          </p:cNvPr>
          <p:cNvSpPr/>
          <p:nvPr/>
        </p:nvSpPr>
        <p:spPr>
          <a:xfrm>
            <a:off x="7221462" y="3609387"/>
            <a:ext cx="5040560" cy="1343082"/>
          </a:xfrm>
          <a:prstGeom prst="wedgeRoundRectCallout">
            <a:avLst>
              <a:gd name="adj1" fmla="val -102546"/>
              <a:gd name="adj2" fmla="val 67872"/>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b="1" dirty="0" err="1" smtClean="0"/>
              <a:t>Htmlspecialchars</a:t>
            </a:r>
            <a:r>
              <a:rPr lang="zh-CN" altLang="en-US" sz="2000" b="1" dirty="0" smtClean="0"/>
              <a:t>函数可以有效防止</a:t>
            </a:r>
            <a:r>
              <a:rPr lang="en-US" altLang="zh-CN" sz="2000" b="1" dirty="0" smtClean="0"/>
              <a:t>XSS</a:t>
            </a:r>
            <a:r>
              <a:rPr lang="zh-CN" altLang="en-US" sz="2000" b="1" dirty="0" smtClean="0"/>
              <a:t>脚本攻击，是一个过滤函数，实现预定义字符的转换</a:t>
            </a:r>
            <a:endParaRPr lang="zh-CN" altLang="en-US" sz="2400" b="1" dirty="0"/>
          </a:p>
        </p:txBody>
      </p:sp>
    </p:spTree>
    <p:extLst>
      <p:ext uri="{BB962C8B-B14F-4D97-AF65-F5344CB8AC3E}">
        <p14:creationId xmlns:p14="http://schemas.microsoft.com/office/powerpoint/2010/main" val="420239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animBg="1"/>
      <p:bldP spid="6"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 xmlns:a16="http://schemas.microsoft.com/office/drawing/2014/main" id="{DF16C0EE-F047-4513-ABE9-3621ABC453F7}"/>
              </a:ext>
            </a:extLst>
          </p:cNvPr>
          <p:cNvSpPr/>
          <p:nvPr/>
        </p:nvSpPr>
        <p:spPr>
          <a:xfrm>
            <a:off x="1038188" y="591989"/>
            <a:ext cx="11233247" cy="180020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这个时候的思路就是</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想办法将前面的</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&lt;input&gt;</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标签闭合</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，于是构造如下脚本：</a:t>
            </a:r>
          </a:p>
          <a:p>
            <a:pPr marL="0" marR="0" lvl="0" indent="0"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"&gt;&lt;</a:t>
            </a:r>
            <a:r>
              <a:rPr lang="en-US" altLang="zh-CN" sz="24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scrscriptipt</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&gt;alert('XSS')&lt;/</a:t>
            </a:r>
            <a:r>
              <a:rPr lang="en-US" altLang="zh-CN" sz="24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scscriptript</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&gt;&lt;!—</a:t>
            </a:r>
          </a:p>
          <a:p>
            <a:pPr marL="0" marR="0" lvl="0" indent="0" defTabSz="914400" eaLnBrk="1" fontAlgn="auto" latinLnBrk="0" hangingPunct="1">
              <a:lnSpc>
                <a:spcPct val="150000"/>
              </a:lnSpc>
              <a:spcBef>
                <a:spcPts val="0"/>
              </a:spcBef>
              <a:spcAft>
                <a:spcPts val="0"/>
              </a:spcAft>
              <a:buClrTx/>
              <a:buSzTx/>
              <a:buFontTx/>
              <a:buNone/>
              <a:tabLst/>
              <a:defRPr/>
            </a:pP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弹处确认框，</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攻击成功。执行效果如下：</a:t>
            </a:r>
          </a:p>
        </p:txBody>
      </p:sp>
      <p:pic>
        <p:nvPicPr>
          <p:cNvPr id="10242" name="Picture 2">
            <a:extLst>
              <a:ext uri="{FF2B5EF4-FFF2-40B4-BE49-F238E27FC236}">
                <a16:creationId xmlns="" xmlns:a16="http://schemas.microsoft.com/office/drawing/2014/main" id="{27300B1B-8DFD-4358-9D9D-6A66CF6C02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0255" y="2596228"/>
            <a:ext cx="10009112" cy="4260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对话气泡: 圆角矩形 4">
            <a:extLst>
              <a:ext uri="{FF2B5EF4-FFF2-40B4-BE49-F238E27FC236}">
                <a16:creationId xmlns="" xmlns:a16="http://schemas.microsoft.com/office/drawing/2014/main" id="{2EC46F00-65FF-4AF0-B5DC-EBE0D277DD2C}"/>
              </a:ext>
            </a:extLst>
          </p:cNvPr>
          <p:cNvSpPr/>
          <p:nvPr/>
        </p:nvSpPr>
        <p:spPr>
          <a:xfrm>
            <a:off x="2531091" y="3999593"/>
            <a:ext cx="8690260" cy="2664296"/>
          </a:xfrm>
          <a:prstGeom prst="wedgeRoundRectCallout">
            <a:avLst>
              <a:gd name="adj1" fmla="val -24140"/>
              <a:gd name="adj2" fmla="val 48706"/>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150000"/>
              </a:lnSpc>
            </a:pPr>
            <a:r>
              <a:rPr lang="zh-CN" altLang="en-US" sz="2000" dirty="0"/>
              <a:t>重要提醒：如果实践过程出现错误，通常表现为输入的双引号不能正常被处理，是因为</a:t>
            </a:r>
            <a:r>
              <a:rPr lang="en-US" altLang="zh-CN" sz="2000" dirty="0"/>
              <a:t>php</a:t>
            </a:r>
            <a:r>
              <a:rPr lang="zh-CN" altLang="en-US" sz="2000" dirty="0"/>
              <a:t>服务器自动会对输入的双引号等进行转义，以预防用户构造特殊输入进行攻击，比如本实验所进行的攻击。为了确保实验可以成功运行，</a:t>
            </a:r>
            <a:r>
              <a:rPr lang="zh-CN" altLang="en-US" sz="2000" b="1" dirty="0"/>
              <a:t>请在</a:t>
            </a:r>
            <a:r>
              <a:rPr lang="en-US" altLang="zh-CN" sz="2000" b="1" dirty="0" err="1"/>
              <a:t>phpnow</a:t>
            </a:r>
            <a:r>
              <a:rPr lang="zh-CN" altLang="en-US" sz="2000" b="1" dirty="0"/>
              <a:t>安装目录下搜索文件</a:t>
            </a:r>
            <a:r>
              <a:rPr lang="en-US" altLang="zh-CN" sz="2000" b="1" dirty="0"/>
              <a:t>php-apache2handler.ini</a:t>
            </a:r>
            <a:r>
              <a:rPr lang="zh-CN" altLang="en-US" sz="2000" b="1" dirty="0"/>
              <a:t>，并将“</a:t>
            </a:r>
            <a:r>
              <a:rPr lang="en-US" altLang="zh-CN" sz="2000" b="1" dirty="0" err="1"/>
              <a:t>magic_quotes_gpc</a:t>
            </a:r>
            <a:r>
              <a:rPr lang="en-US" altLang="zh-CN" sz="2000" b="1" dirty="0"/>
              <a:t> = On”</a:t>
            </a:r>
            <a:r>
              <a:rPr lang="zh-CN" altLang="en-US" sz="2000" b="1" dirty="0"/>
              <a:t>设置为“</a:t>
            </a:r>
            <a:r>
              <a:rPr lang="en-US" altLang="zh-CN" sz="2000" b="1" dirty="0" err="1"/>
              <a:t>magic_quotes_gpc</a:t>
            </a:r>
            <a:r>
              <a:rPr lang="en-US" altLang="zh-CN" sz="2000" b="1" dirty="0"/>
              <a:t> = Off”</a:t>
            </a:r>
            <a:r>
              <a:rPr lang="zh-CN" altLang="en-US" sz="2000" dirty="0"/>
              <a:t>。</a:t>
            </a:r>
            <a:endParaRPr lang="zh-CN" altLang="en-US" sz="2400" dirty="0"/>
          </a:p>
        </p:txBody>
      </p:sp>
    </p:spTree>
    <p:extLst>
      <p:ext uri="{BB962C8B-B14F-4D97-AF65-F5344CB8AC3E}">
        <p14:creationId xmlns:p14="http://schemas.microsoft.com/office/powerpoint/2010/main" val="388254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 xmlns:a16="http://schemas.microsoft.com/office/drawing/2014/main" id="{DF16C0EE-F047-4513-ABE9-3621ABC453F7}"/>
              </a:ext>
            </a:extLst>
          </p:cNvPr>
          <p:cNvSpPr/>
          <p:nvPr/>
        </p:nvSpPr>
        <p:spPr>
          <a:xfrm>
            <a:off x="1822662" y="1283027"/>
            <a:ext cx="9325035" cy="821127"/>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必须是</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脚本吗？</a:t>
            </a:r>
            <a:endParaRPr kumimoji="0" sz="24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2" name="组合 21">
            <a:extLst>
              <a:ext uri="{FF2B5EF4-FFF2-40B4-BE49-F238E27FC236}">
                <a16:creationId xmlns="" xmlns:a16="http://schemas.microsoft.com/office/drawing/2014/main" id="{13E81921-4694-4FCE-BEEB-D82105CA8807}"/>
              </a:ext>
            </a:extLst>
          </p:cNvPr>
          <p:cNvGrpSpPr/>
          <p:nvPr/>
        </p:nvGrpSpPr>
        <p:grpSpPr>
          <a:xfrm>
            <a:off x="5421264" y="519981"/>
            <a:ext cx="2016224" cy="474140"/>
            <a:chOff x="5747023" y="837929"/>
            <a:chExt cx="1364703" cy="474140"/>
          </a:xfrm>
        </p:grpSpPr>
        <p:cxnSp>
          <p:nvCxnSpPr>
            <p:cNvPr id="23" name="íślíḋè-Straight Connector 13">
              <a:extLst>
                <a:ext uri="{FF2B5EF4-FFF2-40B4-BE49-F238E27FC236}">
                  <a16:creationId xmlns="" xmlns:a16="http://schemas.microsoft.com/office/drawing/2014/main" id="{F32E12F4-9770-4CBB-86DA-6F7C3B2F93C5}"/>
                </a:ext>
              </a:extLst>
            </p:cNvPr>
            <p:cNvCxnSpPr>
              <a:cxnSpLocks/>
            </p:cNvCxnSpPr>
            <p:nvPr/>
          </p:nvCxnSpPr>
          <p:spPr>
            <a:xfrm>
              <a:off x="5747023" y="1312069"/>
              <a:ext cx="1364703"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 xmlns:a16="http://schemas.microsoft.com/office/drawing/2014/main" id="{61E0A855-E6B3-407D-A621-CDD4F16176C0}"/>
                </a:ext>
              </a:extLst>
            </p:cNvPr>
            <p:cNvSpPr/>
            <p:nvPr/>
          </p:nvSpPr>
          <p:spPr>
            <a:xfrm>
              <a:off x="5950234" y="837929"/>
              <a:ext cx="958281"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扩展思考</a:t>
              </a:r>
              <a:endParaRPr lang="fr-FR"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 name="组合 3">
            <a:extLst>
              <a:ext uri="{FF2B5EF4-FFF2-40B4-BE49-F238E27FC236}">
                <a16:creationId xmlns="" xmlns:a16="http://schemas.microsoft.com/office/drawing/2014/main" id="{E1BFEC09-C411-4C8D-A681-0E601F34CB12}"/>
              </a:ext>
            </a:extLst>
          </p:cNvPr>
          <p:cNvGrpSpPr/>
          <p:nvPr/>
        </p:nvGrpSpPr>
        <p:grpSpPr>
          <a:xfrm>
            <a:off x="1172791" y="2220781"/>
            <a:ext cx="10873208" cy="3555784"/>
            <a:chOff x="2546904" y="2964184"/>
            <a:chExt cx="7848872" cy="7459026"/>
          </a:xfrm>
        </p:grpSpPr>
        <p:sp>
          <p:nvSpPr>
            <p:cNvPr id="39" name="矩形 38">
              <a:extLst>
                <a:ext uri="{FF2B5EF4-FFF2-40B4-BE49-F238E27FC236}">
                  <a16:creationId xmlns="" xmlns:a16="http://schemas.microsoft.com/office/drawing/2014/main" id="{00F0C464-4B74-4C62-A523-8B32ECC5EBC2}"/>
                </a:ext>
              </a:extLst>
            </p:cNvPr>
            <p:cNvSpPr/>
            <p:nvPr/>
          </p:nvSpPr>
          <p:spPr>
            <a:xfrm>
              <a:off x="2899064" y="3190333"/>
              <a:ext cx="7144552" cy="5607887"/>
            </a:xfrm>
            <a:prstGeom prst="rect">
              <a:avLst/>
            </a:prstGeom>
          </p:spPr>
          <p:txBody>
            <a:bodyPr wrap="square">
              <a:spAutoFit/>
            </a:bodyPr>
            <a:lstStyle/>
            <a:p>
              <a:pPr>
                <a:lnSpc>
                  <a:spcPct val="150000"/>
                </a:lnSpc>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这里就再为大家提供一种</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4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img</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标签的脚本构造方法</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pPr algn="ctr">
                <a:lnSpc>
                  <a:spcPct val="150000"/>
                </a:lnSpc>
              </a:pPr>
              <a:r>
                <a:rPr lang="en-US" altLang="zh-CN" sz="24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400" b="1" kern="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img</a:t>
              </a:r>
              <a:r>
                <a:rPr lang="en-US" altLang="zh-CN" sz="24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kern="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src</a:t>
              </a:r>
              <a:r>
                <a:rPr lang="en-US" altLang="zh-CN" sz="24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=ops! </a:t>
              </a:r>
              <a:r>
                <a:rPr lang="en-US" altLang="zh-CN" sz="2400" b="1" kern="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onerror</a:t>
              </a:r>
              <a:r>
                <a:rPr lang="en-US" altLang="zh-CN" sz="24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="alert('XSS')"&gt;</a:t>
              </a:r>
            </a:p>
            <a:p>
              <a:pPr>
                <a:lnSpc>
                  <a:spcPct val="150000"/>
                </a:lnSpc>
              </a:pP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img</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标签是用来定义</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中的图像，</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src</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一般是图像的来源。而</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onerror</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事件会在文档或图像加载过程中发生错误时被触发。所以上面这个攻击脚本的逻辑是，当</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img</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加载一个错误的图像来源</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ops!</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时，会触发</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onerror</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事件，从而执行</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alert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a:t>
              </a:r>
            </a:p>
          </p:txBody>
        </p:sp>
        <p:sp>
          <p:nvSpPr>
            <p:cNvPr id="40" name="矩形: 圆角 39">
              <a:extLst>
                <a:ext uri="{FF2B5EF4-FFF2-40B4-BE49-F238E27FC236}">
                  <a16:creationId xmlns="" xmlns:a16="http://schemas.microsoft.com/office/drawing/2014/main" id="{49E36080-6564-45C2-B1A1-99CA69B89C25}"/>
                </a:ext>
              </a:extLst>
            </p:cNvPr>
            <p:cNvSpPr/>
            <p:nvPr/>
          </p:nvSpPr>
          <p:spPr>
            <a:xfrm>
              <a:off x="2546904" y="2964184"/>
              <a:ext cx="7848872" cy="745902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9" name="对话气泡: 圆角矩形 8">
            <a:extLst>
              <a:ext uri="{FF2B5EF4-FFF2-40B4-BE49-F238E27FC236}">
                <a16:creationId xmlns="" xmlns:a16="http://schemas.microsoft.com/office/drawing/2014/main" id="{E491F606-CC06-44F7-B7D3-F693CD38AEE9}"/>
              </a:ext>
            </a:extLst>
          </p:cNvPr>
          <p:cNvSpPr/>
          <p:nvPr/>
        </p:nvSpPr>
        <p:spPr>
          <a:xfrm>
            <a:off x="2792133" y="6094513"/>
            <a:ext cx="8690260" cy="618156"/>
          </a:xfrm>
          <a:prstGeom prst="wedgeRoundRectCallout">
            <a:avLst>
              <a:gd name="adj1" fmla="val -24140"/>
              <a:gd name="adj2" fmla="val 48706"/>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lnSpc>
                <a:spcPct val="150000"/>
              </a:lnSpc>
            </a:pPr>
            <a:r>
              <a:rPr lang="zh-CN" altLang="en-US" sz="2000" b="1" dirty="0"/>
              <a:t>请同学们继续实验并与大家分享经验</a:t>
            </a:r>
            <a:r>
              <a:rPr lang="en-US" altLang="zh-CN" sz="2000" b="1" dirty="0"/>
              <a:t>……</a:t>
            </a:r>
            <a:endParaRPr lang="zh-CN" altLang="en-US" sz="2400" b="1" dirty="0"/>
          </a:p>
        </p:txBody>
      </p:sp>
    </p:spTree>
    <p:extLst>
      <p:ext uri="{BB962C8B-B14F-4D97-AF65-F5344CB8AC3E}">
        <p14:creationId xmlns:p14="http://schemas.microsoft.com/office/powerpoint/2010/main" val="985025707"/>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2" presetClass="entr" presetSubtype="2" decel="6000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 xmlns:a16="http://schemas.microsoft.com/office/drawing/2014/main" id="{A2C57A0D-0707-41A0-98AF-CC5988247A48}"/>
              </a:ext>
            </a:extLst>
          </p:cNvPr>
          <p:cNvSpPr txBox="1"/>
          <p:nvPr/>
        </p:nvSpPr>
        <p:spPr>
          <a:xfrm>
            <a:off x="1244304" y="1368381"/>
            <a:ext cx="10657184" cy="394996"/>
          </a:xfrm>
          <a:prstGeom prst="rect">
            <a:avLst/>
          </a:prstGeom>
          <a:noFill/>
        </p:spPr>
        <p:txBody>
          <a:bodyPr wrap="square" lIns="86376" tIns="43188" rIns="86376" bIns="43188" rtlCol="0">
            <a:spAutoFit/>
          </a:bodyPr>
          <a:lstStyle/>
          <a:p>
            <a:pPr algn="just"/>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除此之外，通过一句话木马的小马来提交功能更强大的大马可以更容易通过应用本身的检测。</a:t>
            </a:r>
          </a:p>
        </p:txBody>
      </p:sp>
      <p:grpSp>
        <p:nvGrpSpPr>
          <p:cNvPr id="9" name="组合 8">
            <a:extLst>
              <a:ext uri="{FF2B5EF4-FFF2-40B4-BE49-F238E27FC236}">
                <a16:creationId xmlns="" xmlns:a16="http://schemas.microsoft.com/office/drawing/2014/main" id="{6B7466DC-3F76-423F-B82E-113424A8F833}"/>
              </a:ext>
            </a:extLst>
          </p:cNvPr>
          <p:cNvGrpSpPr/>
          <p:nvPr/>
        </p:nvGrpSpPr>
        <p:grpSpPr>
          <a:xfrm>
            <a:off x="1460823" y="2310888"/>
            <a:ext cx="4775854" cy="1008112"/>
            <a:chOff x="2324919" y="2752229"/>
            <a:chExt cx="4775854" cy="1008112"/>
          </a:xfrm>
        </p:grpSpPr>
        <p:grpSp>
          <p:nvGrpSpPr>
            <p:cNvPr id="7" name="组合 6">
              <a:extLst>
                <a:ext uri="{FF2B5EF4-FFF2-40B4-BE49-F238E27FC236}">
                  <a16:creationId xmlns="" xmlns:a16="http://schemas.microsoft.com/office/drawing/2014/main" id="{55C6940C-20D3-4DB5-8A37-C627121ED848}"/>
                </a:ext>
              </a:extLst>
            </p:cNvPr>
            <p:cNvGrpSpPr/>
            <p:nvPr/>
          </p:nvGrpSpPr>
          <p:grpSpPr>
            <a:xfrm>
              <a:off x="2324919" y="2752229"/>
              <a:ext cx="4638669" cy="1008112"/>
              <a:chOff x="2324919" y="2752229"/>
              <a:chExt cx="4638669" cy="1008112"/>
            </a:xfrm>
          </p:grpSpPr>
          <p:sp>
            <p:nvSpPr>
              <p:cNvPr id="27" name="矩形 26">
                <a:extLst>
                  <a:ext uri="{FF2B5EF4-FFF2-40B4-BE49-F238E27FC236}">
                    <a16:creationId xmlns="" xmlns:a16="http://schemas.microsoft.com/office/drawing/2014/main" id="{3CC74326-F99E-481C-8211-98CB5E7E3392}"/>
                  </a:ext>
                </a:extLst>
              </p:cNvPr>
              <p:cNvSpPr/>
              <p:nvPr/>
            </p:nvSpPr>
            <p:spPr>
              <a:xfrm>
                <a:off x="2324919" y="2752229"/>
                <a:ext cx="4501484" cy="864096"/>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 xmlns:a16="http://schemas.microsoft.com/office/drawing/2014/main" id="{6D058FB5-1BE4-4C4E-A317-52F04D235217}"/>
                  </a:ext>
                </a:extLst>
              </p:cNvPr>
              <p:cNvSpPr/>
              <p:nvPr/>
            </p:nvSpPr>
            <p:spPr>
              <a:xfrm>
                <a:off x="2462104" y="2896245"/>
                <a:ext cx="4501484" cy="864096"/>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矩形 7">
              <a:extLst>
                <a:ext uri="{FF2B5EF4-FFF2-40B4-BE49-F238E27FC236}">
                  <a16:creationId xmlns="" xmlns:a16="http://schemas.microsoft.com/office/drawing/2014/main" id="{8445913E-1A53-40D8-8186-531DFF4E0FDC}"/>
                </a:ext>
              </a:extLst>
            </p:cNvPr>
            <p:cNvSpPr/>
            <p:nvPr/>
          </p:nvSpPr>
          <p:spPr>
            <a:xfrm>
              <a:off x="2599289" y="3097460"/>
              <a:ext cx="4501484" cy="461665"/>
            </a:xfrm>
            <a:prstGeom prst="rect">
              <a:avLst/>
            </a:prstGeom>
          </p:spPr>
          <p:txBody>
            <a:bodyPr wrap="square">
              <a:spAutoFit/>
            </a:bodyPr>
            <a:lstStyle/>
            <a:p>
              <a:r>
                <a:rPr lang="en-US" altLang="zh-CN" sz="24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&lt;?php eval($_POST[a]); ?&gt;</a:t>
              </a:r>
            </a:p>
          </p:txBody>
        </p:sp>
      </p:grpSp>
      <p:grpSp>
        <p:nvGrpSpPr>
          <p:cNvPr id="20" name="组合 19">
            <a:extLst>
              <a:ext uri="{FF2B5EF4-FFF2-40B4-BE49-F238E27FC236}">
                <a16:creationId xmlns="" xmlns:a16="http://schemas.microsoft.com/office/drawing/2014/main" id="{5CE585F2-6324-4564-94B3-CD1D4021F494}"/>
              </a:ext>
            </a:extLst>
          </p:cNvPr>
          <p:cNvGrpSpPr/>
          <p:nvPr/>
        </p:nvGrpSpPr>
        <p:grpSpPr>
          <a:xfrm>
            <a:off x="7649087" y="1941555"/>
            <a:ext cx="3474470" cy="1890792"/>
            <a:chOff x="2324919" y="2752229"/>
            <a:chExt cx="3474470" cy="1890792"/>
          </a:xfrm>
        </p:grpSpPr>
        <p:grpSp>
          <p:nvGrpSpPr>
            <p:cNvPr id="21" name="组合 20">
              <a:extLst>
                <a:ext uri="{FF2B5EF4-FFF2-40B4-BE49-F238E27FC236}">
                  <a16:creationId xmlns="" xmlns:a16="http://schemas.microsoft.com/office/drawing/2014/main" id="{59B2DB36-72CD-4465-86FB-5A8C5D1E9122}"/>
                </a:ext>
              </a:extLst>
            </p:cNvPr>
            <p:cNvGrpSpPr/>
            <p:nvPr/>
          </p:nvGrpSpPr>
          <p:grpSpPr>
            <a:xfrm>
              <a:off x="2324919" y="2752229"/>
              <a:ext cx="3474470" cy="1890792"/>
              <a:chOff x="2324919" y="2752229"/>
              <a:chExt cx="3474470" cy="1890792"/>
            </a:xfrm>
          </p:grpSpPr>
          <p:sp>
            <p:nvSpPr>
              <p:cNvPr id="23" name="矩形 22">
                <a:extLst>
                  <a:ext uri="{FF2B5EF4-FFF2-40B4-BE49-F238E27FC236}">
                    <a16:creationId xmlns="" xmlns:a16="http://schemas.microsoft.com/office/drawing/2014/main" id="{5728E37B-10AB-4BBB-8CC0-036638E824B7}"/>
                  </a:ext>
                </a:extLst>
              </p:cNvPr>
              <p:cNvSpPr/>
              <p:nvPr/>
            </p:nvSpPr>
            <p:spPr>
              <a:xfrm>
                <a:off x="2324919" y="2752229"/>
                <a:ext cx="3337285" cy="1746776"/>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 xmlns:a16="http://schemas.microsoft.com/office/drawing/2014/main" id="{FC8778BB-72AC-49D1-A0B5-12D003F632EE}"/>
                  </a:ext>
                </a:extLst>
              </p:cNvPr>
              <p:cNvSpPr/>
              <p:nvPr/>
            </p:nvSpPr>
            <p:spPr>
              <a:xfrm>
                <a:off x="2462104" y="2896245"/>
                <a:ext cx="3337285" cy="1746776"/>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22" name="矩形 21">
              <a:extLst>
                <a:ext uri="{FF2B5EF4-FFF2-40B4-BE49-F238E27FC236}">
                  <a16:creationId xmlns="" xmlns:a16="http://schemas.microsoft.com/office/drawing/2014/main" id="{41D14ABF-F09B-46C0-AEDC-0078CA37652B}"/>
                </a:ext>
              </a:extLst>
            </p:cNvPr>
            <p:cNvSpPr/>
            <p:nvPr/>
          </p:nvSpPr>
          <p:spPr>
            <a:xfrm>
              <a:off x="2637868" y="3021677"/>
              <a:ext cx="2916813" cy="1477328"/>
            </a:xfrm>
            <a:prstGeom prst="rect">
              <a:avLst/>
            </a:prstGeom>
          </p:spPr>
          <p:txBody>
            <a:bodyPr wrap="square">
              <a:spAutoFit/>
            </a:bodyPr>
            <a:lstStyle/>
            <a:p>
              <a:pPr algn="dist"/>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就是一个最常见最原始的小马。</a:t>
              </a:r>
              <a:r>
                <a:rPr lang="en-US" altLang="zh-CN"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eval() </a:t>
              </a:r>
              <a:r>
                <a:rPr lang="zh-CN" altLang="en-US"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函数把字符串按照 </a:t>
              </a:r>
              <a:r>
                <a:rPr lang="en-US" altLang="zh-CN"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PHP </a:t>
              </a:r>
              <a:r>
                <a:rPr lang="zh-CN" altLang="en-US"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代码来计算</a:t>
              </a:r>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。该字符串必须是合法的 </a:t>
              </a:r>
              <a:r>
                <a:rPr lang="en-US" altLang="zh-CN"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PHP </a:t>
              </a:r>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代码，且必须以分号结尾。</a:t>
              </a:r>
            </a:p>
          </p:txBody>
        </p:sp>
      </p:grpSp>
      <p:cxnSp>
        <p:nvCxnSpPr>
          <p:cNvPr id="26" name="直接连接符 25">
            <a:extLst>
              <a:ext uri="{FF2B5EF4-FFF2-40B4-BE49-F238E27FC236}">
                <a16:creationId xmlns="" xmlns:a16="http://schemas.microsoft.com/office/drawing/2014/main" id="{906667BF-5641-4476-917E-73203C214268}"/>
              </a:ext>
            </a:extLst>
          </p:cNvPr>
          <p:cNvCxnSpPr/>
          <p:nvPr/>
        </p:nvCxnSpPr>
        <p:spPr>
          <a:xfrm>
            <a:off x="6573391" y="2814944"/>
            <a:ext cx="702152" cy="0"/>
          </a:xfrm>
          <a:prstGeom prst="line">
            <a:avLst/>
          </a:prstGeom>
          <a:ln w="38100">
            <a:solidFill>
              <a:schemeClr val="tx1">
                <a:lumMod val="75000"/>
                <a:lumOff val="2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 xmlns:a16="http://schemas.microsoft.com/office/drawing/2014/main" id="{EEFE1265-0FE3-4213-B613-30D52354F398}"/>
              </a:ext>
            </a:extLst>
          </p:cNvPr>
          <p:cNvCxnSpPr/>
          <p:nvPr/>
        </p:nvCxnSpPr>
        <p:spPr>
          <a:xfrm>
            <a:off x="6573391" y="2958960"/>
            <a:ext cx="702152" cy="0"/>
          </a:xfrm>
          <a:prstGeom prst="line">
            <a:avLst/>
          </a:prstGeom>
          <a:ln w="38100">
            <a:solidFill>
              <a:schemeClr val="tx1">
                <a:lumMod val="75000"/>
                <a:lumOff val="2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 xmlns:a16="http://schemas.microsoft.com/office/drawing/2014/main" id="{E113C81C-7041-4619-A864-2054712D56C4}"/>
              </a:ext>
            </a:extLst>
          </p:cNvPr>
          <p:cNvSpPr/>
          <p:nvPr/>
        </p:nvSpPr>
        <p:spPr>
          <a:xfrm>
            <a:off x="1244304" y="3881877"/>
            <a:ext cx="7921375" cy="499624"/>
          </a:xfrm>
          <a:prstGeom prst="rect">
            <a:avLst/>
          </a:prstGeom>
        </p:spPr>
        <p:txBody>
          <a:bodyPr wrap="square">
            <a:spAutoFit/>
          </a:bodyPr>
          <a:lstStyle/>
          <a:p>
            <a:pPr>
              <a:lnSpc>
                <a:spcPct val="150000"/>
              </a:lnSpc>
              <a:defRPr/>
            </a:pP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举例，编写</a:t>
            </a:r>
            <a:r>
              <a:rPr lang="en-US" altLang="zh-CN" sz="2000" dirty="0" err="1">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test.php</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，存储到</a:t>
            </a:r>
            <a:r>
              <a:rPr lang="en-US" altLang="zh-CN"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PHPNOW</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的</a:t>
            </a:r>
            <a:r>
              <a:rPr lang="en-US" altLang="zh-CN"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目录下，代码如下：</a:t>
            </a:r>
          </a:p>
        </p:txBody>
      </p:sp>
      <p:graphicFrame>
        <p:nvGraphicFramePr>
          <p:cNvPr id="29" name="表格 28">
            <a:extLst>
              <a:ext uri="{FF2B5EF4-FFF2-40B4-BE49-F238E27FC236}">
                <a16:creationId xmlns="" xmlns:a16="http://schemas.microsoft.com/office/drawing/2014/main" id="{3A326E1B-00D6-49CA-A6CD-DF78B5FBB948}"/>
              </a:ext>
            </a:extLst>
          </p:cNvPr>
          <p:cNvGraphicFramePr>
            <a:graphicFrameLocks noGrp="1"/>
          </p:cNvGraphicFramePr>
          <p:nvPr>
            <p:extLst/>
          </p:nvPr>
        </p:nvGraphicFramePr>
        <p:xfrm>
          <a:off x="2138751" y="4661487"/>
          <a:ext cx="8195852" cy="2006642"/>
        </p:xfrm>
        <a:graphic>
          <a:graphicData uri="http://schemas.openxmlformats.org/drawingml/2006/table">
            <a:tbl>
              <a:tblPr firstRow="1" bandRow="1">
                <a:tableStyleId>{5C22544A-7EE6-4342-B048-85BDC9FD1C3A}</a:tableStyleId>
              </a:tblPr>
              <a:tblGrid>
                <a:gridCol w="8195852">
                  <a:extLst>
                    <a:ext uri="{9D8B030D-6E8A-4147-A177-3AD203B41FA5}">
                      <a16:colId xmlns="" xmlns:a16="http://schemas.microsoft.com/office/drawing/2014/main" val="20000"/>
                    </a:ext>
                  </a:extLst>
                </a:gridCol>
              </a:tblGrid>
              <a:tr h="1987254">
                <a:tc>
                  <a:txBody>
                    <a:bodyPr/>
                    <a:lstStyle/>
                    <a:p>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sz="21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php</a:t>
                      </a:r>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1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eval</a:t>
                      </a:r>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($_POST['</a:t>
                      </a:r>
                      <a:r>
                        <a:rPr lang="en-US" sz="21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uname</a:t>
                      </a:r>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?&gt; </a:t>
                      </a:r>
                      <a:endParaRPr lang="zh-CN" alt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&lt;form id="form1" name="form1" method="post" action="test.php"&gt;</a:t>
                      </a:r>
                      <a:endParaRPr lang="zh-CN" alt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&lt;input name="</a:t>
                      </a:r>
                      <a:r>
                        <a:rPr lang="en-US" sz="21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uname</a:t>
                      </a:r>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type="text" id="</a:t>
                      </a:r>
                      <a:r>
                        <a:rPr lang="en-US" sz="21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uname</a:t>
                      </a:r>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/&gt;</a:t>
                      </a:r>
                      <a:endParaRPr lang="zh-CN" alt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&lt;input type="submit" name="Submit" value="</a:t>
                      </a:r>
                      <a:r>
                        <a:rPr lang="zh-CN" alt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提交</a:t>
                      </a:r>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/&gt;</a:t>
                      </a:r>
                      <a:endParaRPr lang="zh-CN" alt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&lt;/form&gt;</a:t>
                      </a:r>
                      <a:endParaRPr lang="zh-CN" altLang="en-US" sz="2100" dirty="0">
                        <a:latin typeface="Times New Roman" panose="02020603050405020304" pitchFamily="18" charset="0"/>
                        <a:ea typeface="微软雅黑" panose="020B0503020204020204" pitchFamily="34" charset="-122"/>
                        <a:cs typeface="Times New Roman" panose="02020603050405020304" pitchFamily="18" charset="0"/>
                      </a:endParaRPr>
                    </a:p>
                  </a:txBody>
                  <a:tcPr marL="86402" marR="86402" marT="43201" marB="43201">
                    <a:solidFill>
                      <a:schemeClr val="tx1"/>
                    </a:solidFill>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233360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par>
                                <p:cTn id="18" presetID="22" presetClass="entr" presetSubtype="8" fill="hold"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Effect transition="in" filter="fade">
                                      <p:cBhvr>
                                        <p:cTn id="26" dur="500"/>
                                        <p:tgtEl>
                                          <p:spTgt spid="20"/>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childTnLst>
                          </p:cTn>
                        </p:par>
                        <p:par>
                          <p:cTn id="31" fill="hold">
                            <p:stCondLst>
                              <p:cond delay="2500"/>
                            </p:stCondLst>
                            <p:childTnLst>
                              <p:par>
                                <p:cTn id="32" presetID="14" presetClass="entr" presetSubtype="10"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randombar(horizontal)">
                                      <p:cBhvr>
                                        <p:cTn id="3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 xmlns:a16="http://schemas.microsoft.com/office/drawing/2014/main" id="{A222D30E-75DC-44A7-8490-4DA766F0D131}"/>
              </a:ext>
            </a:extLst>
          </p:cNvPr>
          <p:cNvSpPr/>
          <p:nvPr/>
        </p:nvSpPr>
        <p:spPr>
          <a:xfrm>
            <a:off x="2072601" y="1961328"/>
            <a:ext cx="7897769" cy="477182"/>
          </a:xfrm>
          <a:prstGeom prst="rect">
            <a:avLst/>
          </a:prstGeom>
        </p:spPr>
        <p:txBody>
          <a:bodyPr wrap="square">
            <a:spAutoFit/>
          </a:bodyPr>
          <a:lstStyle/>
          <a:p>
            <a:pPr marL="342900" indent="-342900">
              <a:lnSpc>
                <a:spcPct val="150000"/>
              </a:lnSpc>
              <a:buFont typeface="Wingdings" panose="05000000000000000000" pitchFamily="2" charset="2"/>
              <a:buChar char="Ø"/>
              <a:defRPr/>
            </a:pPr>
            <a:r>
              <a:rPr lang="zh-CN" altLang="en-US" sz="1890" b="1" dirty="0">
                <a:latin typeface="Times New Roman" panose="02020603050405020304" pitchFamily="18" charset="0"/>
                <a:ea typeface="微软雅黑" pitchFamily="34" charset="-122"/>
                <a:cs typeface="Times New Roman" panose="02020603050405020304" pitchFamily="18" charset="0"/>
              </a:rPr>
              <a:t>在输入框中输入“</a:t>
            </a:r>
            <a:r>
              <a:rPr lang="en-US" altLang="zh-CN" sz="1890" b="1" dirty="0" err="1">
                <a:latin typeface="Times New Roman" panose="02020603050405020304" pitchFamily="18" charset="0"/>
                <a:ea typeface="微软雅黑" pitchFamily="34" charset="-122"/>
                <a:cs typeface="Times New Roman" panose="02020603050405020304" pitchFamily="18" charset="0"/>
              </a:rPr>
              <a:t>phpinfo</a:t>
            </a:r>
            <a:r>
              <a:rPr lang="en-US" altLang="zh-CN" sz="1890" b="1" dirty="0">
                <a:latin typeface="Times New Roman" panose="02020603050405020304" pitchFamily="18" charset="0"/>
                <a:ea typeface="微软雅黑" pitchFamily="34" charset="-122"/>
                <a:cs typeface="Times New Roman" panose="02020603050405020304" pitchFamily="18" charset="0"/>
              </a:rPr>
              <a:t>();</a:t>
            </a:r>
            <a:r>
              <a:rPr lang="en-US" altLang="zh-CN" sz="189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90" b="1" dirty="0">
                <a:latin typeface="Times New Roman" panose="02020603050405020304" pitchFamily="18" charset="0"/>
                <a:ea typeface="微软雅黑" pitchFamily="34" charset="-122"/>
                <a:cs typeface="Times New Roman" panose="02020603050405020304" pitchFamily="18" charset="0"/>
              </a:rPr>
              <a:t>运行后：</a:t>
            </a:r>
          </a:p>
        </p:txBody>
      </p:sp>
      <p:pic>
        <p:nvPicPr>
          <p:cNvPr id="18" name="Picture 2">
            <a:extLst>
              <a:ext uri="{FF2B5EF4-FFF2-40B4-BE49-F238E27FC236}">
                <a16:creationId xmlns="" xmlns:a16="http://schemas.microsoft.com/office/drawing/2014/main" id="{F8D93BB8-5E4F-4A93-B5CB-E4FD00C5CC1E}"/>
              </a:ext>
            </a:extLst>
          </p:cNvPr>
          <p:cNvPicPr>
            <a:picLocks noChangeAspect="1" noChangeArrowheads="1"/>
          </p:cNvPicPr>
          <p:nvPr/>
        </p:nvPicPr>
        <p:blipFill>
          <a:blip r:embed="rId3"/>
          <a:srcRect/>
          <a:stretch>
            <a:fillRect/>
          </a:stretch>
        </p:blipFill>
        <p:spPr bwMode="auto">
          <a:xfrm>
            <a:off x="2219093" y="656965"/>
            <a:ext cx="8203959" cy="1215041"/>
          </a:xfrm>
          <a:prstGeom prst="rect">
            <a:avLst/>
          </a:prstGeom>
          <a:noFill/>
          <a:ln w="25400">
            <a:solidFill>
              <a:srgbClr val="0050A3"/>
            </a:solidFill>
            <a:miter lim="800000"/>
            <a:headEnd/>
            <a:tailEnd/>
          </a:ln>
        </p:spPr>
      </p:pic>
      <p:pic>
        <p:nvPicPr>
          <p:cNvPr id="19" name="Picture 3">
            <a:extLst>
              <a:ext uri="{FF2B5EF4-FFF2-40B4-BE49-F238E27FC236}">
                <a16:creationId xmlns="" xmlns:a16="http://schemas.microsoft.com/office/drawing/2014/main" id="{D6AAE570-D5AA-406E-8850-69D4565FF669}"/>
              </a:ext>
            </a:extLst>
          </p:cNvPr>
          <p:cNvPicPr>
            <a:picLocks noChangeAspect="1" noChangeArrowheads="1"/>
          </p:cNvPicPr>
          <p:nvPr/>
        </p:nvPicPr>
        <p:blipFill>
          <a:blip r:embed="rId4"/>
          <a:srcRect/>
          <a:stretch>
            <a:fillRect/>
          </a:stretch>
        </p:blipFill>
        <p:spPr bwMode="auto">
          <a:xfrm>
            <a:off x="2219093" y="2680221"/>
            <a:ext cx="8203959" cy="3953745"/>
          </a:xfrm>
          <a:prstGeom prst="rect">
            <a:avLst/>
          </a:prstGeom>
          <a:noFill/>
          <a:ln w="25400">
            <a:solidFill>
              <a:srgbClr val="0050A3"/>
            </a:solidFill>
            <a:miter lim="800000"/>
            <a:headEnd/>
            <a:tailEnd/>
          </a:ln>
        </p:spPr>
      </p:pic>
    </p:spTree>
    <p:extLst>
      <p:ext uri="{BB962C8B-B14F-4D97-AF65-F5344CB8AC3E}">
        <p14:creationId xmlns:p14="http://schemas.microsoft.com/office/powerpoint/2010/main" val="2166705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randombar(horizontal)">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 xmlns:a16="http://schemas.microsoft.com/office/drawing/2014/main" id="{DF16C0EE-F047-4513-ABE9-3621ABC453F7}"/>
              </a:ext>
            </a:extLst>
          </p:cNvPr>
          <p:cNvSpPr/>
          <p:nvPr/>
        </p:nvSpPr>
        <p:spPr>
          <a:xfrm>
            <a:off x="1172791" y="1217589"/>
            <a:ext cx="10297144" cy="712007"/>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a:solidFill>
                  <a:schemeClr val="tx1">
                    <a:lumMod val="75000"/>
                    <a:lumOff val="25000"/>
                  </a:schemeClr>
                </a:solidFill>
                <a:latin typeface="Arial"/>
                <a:ea typeface="微软雅黑"/>
              </a:rPr>
              <a:t>大部分的网站和应用系统都有上传功能，如用户头像上传，图片上传，文档上传等。</a:t>
            </a:r>
            <a:endParaRPr kumimoji="0" sz="20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18" name="íṡľíḍè-Rectangle 17">
            <a:extLst>
              <a:ext uri="{FF2B5EF4-FFF2-40B4-BE49-F238E27FC236}">
                <a16:creationId xmlns="" xmlns:a16="http://schemas.microsoft.com/office/drawing/2014/main" id="{95947858-2762-4BDD-87C5-A75A77F7048B}"/>
              </a:ext>
            </a:extLst>
          </p:cNvPr>
          <p:cNvSpPr/>
          <p:nvPr/>
        </p:nvSpPr>
        <p:spPr>
          <a:xfrm>
            <a:off x="1172791" y="633452"/>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Arial"/>
                <a:ea typeface="微软雅黑"/>
              </a:rPr>
              <a:t>文件上传漏洞原理</a:t>
            </a:r>
          </a:p>
        </p:txBody>
      </p:sp>
      <p:grpSp>
        <p:nvGrpSpPr>
          <p:cNvPr id="3" name="组合 2">
            <a:extLst>
              <a:ext uri="{FF2B5EF4-FFF2-40B4-BE49-F238E27FC236}">
                <a16:creationId xmlns="" xmlns:a16="http://schemas.microsoft.com/office/drawing/2014/main" id="{FEB0E624-45B2-420D-9F1E-68C5057D3539}"/>
              </a:ext>
            </a:extLst>
          </p:cNvPr>
          <p:cNvGrpSpPr/>
          <p:nvPr/>
        </p:nvGrpSpPr>
        <p:grpSpPr>
          <a:xfrm>
            <a:off x="2110547" y="4290874"/>
            <a:ext cx="9384413" cy="2308324"/>
            <a:chOff x="2360923" y="4611485"/>
            <a:chExt cx="9384413" cy="2308324"/>
          </a:xfrm>
        </p:grpSpPr>
        <p:grpSp>
          <p:nvGrpSpPr>
            <p:cNvPr id="13" name="组合 12">
              <a:extLst>
                <a:ext uri="{FF2B5EF4-FFF2-40B4-BE49-F238E27FC236}">
                  <a16:creationId xmlns="" xmlns:a16="http://schemas.microsoft.com/office/drawing/2014/main" id="{3E3AF54A-5DE7-4013-A16C-C362EE15B6A5}"/>
                </a:ext>
              </a:extLst>
            </p:cNvPr>
            <p:cNvGrpSpPr/>
            <p:nvPr/>
          </p:nvGrpSpPr>
          <p:grpSpPr>
            <a:xfrm>
              <a:off x="2360923" y="4611485"/>
              <a:ext cx="9384413" cy="2308324"/>
              <a:chOff x="4933525" y="2131104"/>
              <a:chExt cx="9384413" cy="2308324"/>
            </a:xfrm>
          </p:grpSpPr>
          <p:sp>
            <p:nvSpPr>
              <p:cNvPr id="14" name="六边形 13">
                <a:extLst>
                  <a:ext uri="{FF2B5EF4-FFF2-40B4-BE49-F238E27FC236}">
                    <a16:creationId xmlns="" xmlns:a16="http://schemas.microsoft.com/office/drawing/2014/main" id="{4D3E3FF0-446F-4951-8FF8-4F6069CD5D02}"/>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15" name="文本框 7">
                <a:extLst>
                  <a:ext uri="{FF2B5EF4-FFF2-40B4-BE49-F238E27FC236}">
                    <a16:creationId xmlns="" xmlns:a16="http://schemas.microsoft.com/office/drawing/2014/main" id="{B0DD5DCC-4113-4A52-8BCE-C10713FDA097}"/>
                  </a:ext>
                </a:extLst>
              </p:cNvPr>
              <p:cNvSpPr txBox="1">
                <a:spLocks noChangeArrowheads="1"/>
              </p:cNvSpPr>
              <p:nvPr/>
            </p:nvSpPr>
            <p:spPr bwMode="auto">
              <a:xfrm>
                <a:off x="6935633" y="2131104"/>
                <a:ext cx="738230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当系统存在文件上传漏洞时攻击者可以将病毒，木马，</a:t>
                </a:r>
                <a:r>
                  <a:rPr lang="en-US" altLang="zh-CN" sz="2400" dirty="0" err="1">
                    <a:solidFill>
                      <a:schemeClr val="tx1">
                        <a:lumMod val="65000"/>
                        <a:lumOff val="35000"/>
                      </a:schemeClr>
                    </a:solidFill>
                    <a:latin typeface="Times New Roman" panose="02020603050405020304" pitchFamily="18" charset="0"/>
                    <a:cs typeface="Times New Roman" panose="02020603050405020304" pitchFamily="18" charset="0"/>
                  </a:rPr>
                  <a:t>WebShell</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，其他恶意脚本或者是包含了脚本的图片上传到服务器，这些文件将对攻击者后续攻击提供便利。根据具体漏洞的差异，此处上传的脚本可以是正常后缀的</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PHP</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ASP</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以及</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JSP</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脚本，也可以是篡改后缀后的这几类脚本。</a:t>
                </a:r>
              </a:p>
            </p:txBody>
          </p:sp>
          <p:cxnSp>
            <p:nvCxnSpPr>
              <p:cNvPr id="16" name="直接连接符 15">
                <a:extLst>
                  <a:ext uri="{FF2B5EF4-FFF2-40B4-BE49-F238E27FC236}">
                    <a16:creationId xmlns="" xmlns:a16="http://schemas.microsoft.com/office/drawing/2014/main" id="{08F568E1-C033-4281-9595-DBB80C9FE131}"/>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7" name="programming_69045">
              <a:extLst>
                <a:ext uri="{FF2B5EF4-FFF2-40B4-BE49-F238E27FC236}">
                  <a16:creationId xmlns="" xmlns:a16="http://schemas.microsoft.com/office/drawing/2014/main" id="{53C58D8B-6E9B-436B-99E8-DD7B003CE6D5}"/>
                </a:ext>
              </a:extLst>
            </p:cNvPr>
            <p:cNvSpPr>
              <a:spLocks noChangeAspect="1"/>
            </p:cNvSpPr>
            <p:nvPr/>
          </p:nvSpPr>
          <p:spPr bwMode="auto">
            <a:xfrm>
              <a:off x="2666029" y="5289839"/>
              <a:ext cx="609685" cy="525258"/>
            </a:xfrm>
            <a:custGeom>
              <a:avLst/>
              <a:gdLst>
                <a:gd name="connsiteX0" fmla="*/ 367955 w 607427"/>
                <a:gd name="connsiteY0" fmla="*/ 139084 h 523313"/>
                <a:gd name="connsiteX1" fmla="*/ 375457 w 607427"/>
                <a:gd name="connsiteY1" fmla="*/ 140737 h 523313"/>
                <a:gd name="connsiteX2" fmla="*/ 468235 w 607427"/>
                <a:gd name="connsiteY2" fmla="*/ 183823 h 523313"/>
                <a:gd name="connsiteX3" fmla="*/ 478715 w 607427"/>
                <a:gd name="connsiteY3" fmla="*/ 200132 h 523313"/>
                <a:gd name="connsiteX4" fmla="*/ 478715 w 607427"/>
                <a:gd name="connsiteY4" fmla="*/ 201455 h 523313"/>
                <a:gd name="connsiteX5" fmla="*/ 468235 w 607427"/>
                <a:gd name="connsiteY5" fmla="*/ 217764 h 523313"/>
                <a:gd name="connsiteX6" fmla="*/ 375457 w 607427"/>
                <a:gd name="connsiteY6" fmla="*/ 260850 h 523313"/>
                <a:gd name="connsiteX7" fmla="*/ 367845 w 607427"/>
                <a:gd name="connsiteY7" fmla="*/ 262503 h 523313"/>
                <a:gd name="connsiteX8" fmla="*/ 358247 w 607427"/>
                <a:gd name="connsiteY8" fmla="*/ 259748 h 523313"/>
                <a:gd name="connsiteX9" fmla="*/ 349863 w 607427"/>
                <a:gd name="connsiteY9" fmla="*/ 244541 h 523313"/>
                <a:gd name="connsiteX10" fmla="*/ 349863 w 607427"/>
                <a:gd name="connsiteY10" fmla="*/ 244100 h 523313"/>
                <a:gd name="connsiteX11" fmla="*/ 360344 w 607427"/>
                <a:gd name="connsiteY11" fmla="*/ 227681 h 523313"/>
                <a:gd name="connsiteX12" fmla="*/ 418371 w 607427"/>
                <a:gd name="connsiteY12" fmla="*/ 200793 h 523313"/>
                <a:gd name="connsiteX13" fmla="*/ 360344 w 607427"/>
                <a:gd name="connsiteY13" fmla="*/ 173906 h 523313"/>
                <a:gd name="connsiteX14" fmla="*/ 349863 w 607427"/>
                <a:gd name="connsiteY14" fmla="*/ 157487 h 523313"/>
                <a:gd name="connsiteX15" fmla="*/ 349863 w 607427"/>
                <a:gd name="connsiteY15" fmla="*/ 157046 h 523313"/>
                <a:gd name="connsiteX16" fmla="*/ 358247 w 607427"/>
                <a:gd name="connsiteY16" fmla="*/ 141839 h 523313"/>
                <a:gd name="connsiteX17" fmla="*/ 367955 w 607427"/>
                <a:gd name="connsiteY17" fmla="*/ 139084 h 523313"/>
                <a:gd name="connsiteX18" fmla="*/ 239471 w 607427"/>
                <a:gd name="connsiteY18" fmla="*/ 139084 h 523313"/>
                <a:gd name="connsiteX19" fmla="*/ 249179 w 607427"/>
                <a:gd name="connsiteY19" fmla="*/ 141839 h 523313"/>
                <a:gd name="connsiteX20" fmla="*/ 257563 w 607427"/>
                <a:gd name="connsiteY20" fmla="*/ 157046 h 523313"/>
                <a:gd name="connsiteX21" fmla="*/ 257563 w 607427"/>
                <a:gd name="connsiteY21" fmla="*/ 157487 h 523313"/>
                <a:gd name="connsiteX22" fmla="*/ 247082 w 607427"/>
                <a:gd name="connsiteY22" fmla="*/ 173906 h 523313"/>
                <a:gd name="connsiteX23" fmla="*/ 189055 w 607427"/>
                <a:gd name="connsiteY23" fmla="*/ 200793 h 523313"/>
                <a:gd name="connsiteX24" fmla="*/ 247082 w 607427"/>
                <a:gd name="connsiteY24" fmla="*/ 227681 h 523313"/>
                <a:gd name="connsiteX25" fmla="*/ 257563 w 607427"/>
                <a:gd name="connsiteY25" fmla="*/ 244100 h 523313"/>
                <a:gd name="connsiteX26" fmla="*/ 257563 w 607427"/>
                <a:gd name="connsiteY26" fmla="*/ 244541 h 523313"/>
                <a:gd name="connsiteX27" fmla="*/ 249179 w 607427"/>
                <a:gd name="connsiteY27" fmla="*/ 259748 h 523313"/>
                <a:gd name="connsiteX28" fmla="*/ 239471 w 607427"/>
                <a:gd name="connsiteY28" fmla="*/ 262503 h 523313"/>
                <a:gd name="connsiteX29" fmla="*/ 231859 w 607427"/>
                <a:gd name="connsiteY29" fmla="*/ 260850 h 523313"/>
                <a:gd name="connsiteX30" fmla="*/ 139081 w 607427"/>
                <a:gd name="connsiteY30" fmla="*/ 217764 h 523313"/>
                <a:gd name="connsiteX31" fmla="*/ 128711 w 607427"/>
                <a:gd name="connsiteY31" fmla="*/ 201455 h 523313"/>
                <a:gd name="connsiteX32" fmla="*/ 128711 w 607427"/>
                <a:gd name="connsiteY32" fmla="*/ 200132 h 523313"/>
                <a:gd name="connsiteX33" fmla="*/ 139081 w 607427"/>
                <a:gd name="connsiteY33" fmla="*/ 183823 h 523313"/>
                <a:gd name="connsiteX34" fmla="*/ 231859 w 607427"/>
                <a:gd name="connsiteY34" fmla="*/ 140737 h 523313"/>
                <a:gd name="connsiteX35" fmla="*/ 239471 w 607427"/>
                <a:gd name="connsiteY35" fmla="*/ 139084 h 523313"/>
                <a:gd name="connsiteX36" fmla="*/ 333983 w 607427"/>
                <a:gd name="connsiteY36" fmla="*/ 87783 h 523313"/>
                <a:gd name="connsiteX37" fmla="*/ 334424 w 607427"/>
                <a:gd name="connsiteY37" fmla="*/ 87783 h 523313"/>
                <a:gd name="connsiteX38" fmla="*/ 348980 w 607427"/>
                <a:gd name="connsiteY38" fmla="*/ 95162 h 523313"/>
                <a:gd name="connsiteX39" fmla="*/ 351627 w 607427"/>
                <a:gd name="connsiteY39" fmla="*/ 111351 h 523313"/>
                <a:gd name="connsiteX40" fmla="*/ 290535 w 607427"/>
                <a:gd name="connsiteY40" fmla="*/ 300332 h 523313"/>
                <a:gd name="connsiteX41" fmla="*/ 273333 w 607427"/>
                <a:gd name="connsiteY41" fmla="*/ 312887 h 523313"/>
                <a:gd name="connsiteX42" fmla="*/ 272891 w 607427"/>
                <a:gd name="connsiteY42" fmla="*/ 312887 h 523313"/>
                <a:gd name="connsiteX43" fmla="*/ 258335 w 607427"/>
                <a:gd name="connsiteY43" fmla="*/ 305508 h 523313"/>
                <a:gd name="connsiteX44" fmla="*/ 255689 w 607427"/>
                <a:gd name="connsiteY44" fmla="*/ 289429 h 523313"/>
                <a:gd name="connsiteX45" fmla="*/ 316890 w 607427"/>
                <a:gd name="connsiteY45" fmla="*/ 100338 h 523313"/>
                <a:gd name="connsiteX46" fmla="*/ 333983 w 607427"/>
                <a:gd name="connsiteY46" fmla="*/ 87783 h 523313"/>
                <a:gd name="connsiteX47" fmla="*/ 44120 w 607427"/>
                <a:gd name="connsiteY47" fmla="*/ 44059 h 523313"/>
                <a:gd name="connsiteX48" fmla="*/ 44120 w 607427"/>
                <a:gd name="connsiteY48" fmla="*/ 358311 h 523313"/>
                <a:gd name="connsiteX49" fmla="*/ 563307 w 607427"/>
                <a:gd name="connsiteY49" fmla="*/ 358311 h 523313"/>
                <a:gd name="connsiteX50" fmla="*/ 563307 w 607427"/>
                <a:gd name="connsiteY50" fmla="*/ 44059 h 523313"/>
                <a:gd name="connsiteX51" fmla="*/ 29450 w 607427"/>
                <a:gd name="connsiteY51" fmla="*/ 0 h 523313"/>
                <a:gd name="connsiteX52" fmla="*/ 577977 w 607427"/>
                <a:gd name="connsiteY52" fmla="*/ 0 h 523313"/>
                <a:gd name="connsiteX53" fmla="*/ 607427 w 607427"/>
                <a:gd name="connsiteY53" fmla="*/ 29410 h 523313"/>
                <a:gd name="connsiteX54" fmla="*/ 607427 w 607427"/>
                <a:gd name="connsiteY54" fmla="*/ 373071 h 523313"/>
                <a:gd name="connsiteX55" fmla="*/ 577977 w 607427"/>
                <a:gd name="connsiteY55" fmla="*/ 402371 h 523313"/>
                <a:gd name="connsiteX56" fmla="*/ 372817 w 607427"/>
                <a:gd name="connsiteY56" fmla="*/ 402371 h 523313"/>
                <a:gd name="connsiteX57" fmla="*/ 372817 w 607427"/>
                <a:gd name="connsiteY57" fmla="*/ 468900 h 523313"/>
                <a:gd name="connsiteX58" fmla="*/ 452675 w 607427"/>
                <a:gd name="connsiteY58" fmla="*/ 468900 h 523313"/>
                <a:gd name="connsiteX59" fmla="*/ 479809 w 607427"/>
                <a:gd name="connsiteY59" fmla="*/ 496106 h 523313"/>
                <a:gd name="connsiteX60" fmla="*/ 452675 w 607427"/>
                <a:gd name="connsiteY60" fmla="*/ 523313 h 523313"/>
                <a:gd name="connsiteX61" fmla="*/ 154752 w 607427"/>
                <a:gd name="connsiteY61" fmla="*/ 523313 h 523313"/>
                <a:gd name="connsiteX62" fmla="*/ 127508 w 607427"/>
                <a:gd name="connsiteY62" fmla="*/ 496106 h 523313"/>
                <a:gd name="connsiteX63" fmla="*/ 154752 w 607427"/>
                <a:gd name="connsiteY63" fmla="*/ 468900 h 523313"/>
                <a:gd name="connsiteX64" fmla="*/ 234610 w 607427"/>
                <a:gd name="connsiteY64" fmla="*/ 468900 h 523313"/>
                <a:gd name="connsiteX65" fmla="*/ 234610 w 607427"/>
                <a:gd name="connsiteY65" fmla="*/ 402371 h 523313"/>
                <a:gd name="connsiteX66" fmla="*/ 29450 w 607427"/>
                <a:gd name="connsiteY66" fmla="*/ 402371 h 523313"/>
                <a:gd name="connsiteX67" fmla="*/ 0 w 607427"/>
                <a:gd name="connsiteY67" fmla="*/ 373071 h 523313"/>
                <a:gd name="connsiteX68" fmla="*/ 0 w 607427"/>
                <a:gd name="connsiteY68" fmla="*/ 29410 h 523313"/>
                <a:gd name="connsiteX69" fmla="*/ 29450 w 607427"/>
                <a:gd name="connsiteY69" fmla="*/ 0 h 523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07427" h="523313">
                  <a:moveTo>
                    <a:pt x="367955" y="139084"/>
                  </a:moveTo>
                  <a:cubicBezTo>
                    <a:pt x="370493" y="139084"/>
                    <a:pt x="373140" y="139635"/>
                    <a:pt x="375457" y="140737"/>
                  </a:cubicBezTo>
                  <a:lnTo>
                    <a:pt x="468235" y="183823"/>
                  </a:lnTo>
                  <a:cubicBezTo>
                    <a:pt x="474633" y="186799"/>
                    <a:pt x="478715" y="193190"/>
                    <a:pt x="478715" y="200132"/>
                  </a:cubicBezTo>
                  <a:lnTo>
                    <a:pt x="478715" y="201455"/>
                  </a:lnTo>
                  <a:cubicBezTo>
                    <a:pt x="478715" y="208397"/>
                    <a:pt x="474633" y="214788"/>
                    <a:pt x="468235" y="217764"/>
                  </a:cubicBezTo>
                  <a:lnTo>
                    <a:pt x="375457" y="260850"/>
                  </a:lnTo>
                  <a:cubicBezTo>
                    <a:pt x="373030" y="261952"/>
                    <a:pt x="370493" y="262503"/>
                    <a:pt x="367845" y="262503"/>
                  </a:cubicBezTo>
                  <a:cubicBezTo>
                    <a:pt x="364425" y="262503"/>
                    <a:pt x="361116" y="261621"/>
                    <a:pt x="358247" y="259748"/>
                  </a:cubicBezTo>
                  <a:cubicBezTo>
                    <a:pt x="352952" y="256442"/>
                    <a:pt x="349863" y="250712"/>
                    <a:pt x="349863" y="244541"/>
                  </a:cubicBezTo>
                  <a:lnTo>
                    <a:pt x="349863" y="244100"/>
                  </a:lnTo>
                  <a:cubicBezTo>
                    <a:pt x="349863" y="237048"/>
                    <a:pt x="353945" y="230656"/>
                    <a:pt x="360344" y="227681"/>
                  </a:cubicBezTo>
                  <a:lnTo>
                    <a:pt x="418371" y="200793"/>
                  </a:lnTo>
                  <a:lnTo>
                    <a:pt x="360344" y="173906"/>
                  </a:lnTo>
                  <a:cubicBezTo>
                    <a:pt x="353945" y="170931"/>
                    <a:pt x="349863" y="164539"/>
                    <a:pt x="349863" y="157487"/>
                  </a:cubicBezTo>
                  <a:lnTo>
                    <a:pt x="349863" y="157046"/>
                  </a:lnTo>
                  <a:cubicBezTo>
                    <a:pt x="349863" y="150875"/>
                    <a:pt x="352952" y="145145"/>
                    <a:pt x="358247" y="141839"/>
                  </a:cubicBezTo>
                  <a:cubicBezTo>
                    <a:pt x="361116" y="140076"/>
                    <a:pt x="364425" y="139084"/>
                    <a:pt x="367955" y="139084"/>
                  </a:cubicBezTo>
                  <a:close/>
                  <a:moveTo>
                    <a:pt x="239471" y="139084"/>
                  </a:moveTo>
                  <a:cubicBezTo>
                    <a:pt x="243001" y="139084"/>
                    <a:pt x="246310" y="140076"/>
                    <a:pt x="249179" y="141839"/>
                  </a:cubicBezTo>
                  <a:cubicBezTo>
                    <a:pt x="254364" y="145145"/>
                    <a:pt x="257563" y="150875"/>
                    <a:pt x="257563" y="157046"/>
                  </a:cubicBezTo>
                  <a:lnTo>
                    <a:pt x="257563" y="157487"/>
                  </a:lnTo>
                  <a:cubicBezTo>
                    <a:pt x="257563" y="164539"/>
                    <a:pt x="253481" y="170931"/>
                    <a:pt x="247082" y="173906"/>
                  </a:cubicBezTo>
                  <a:lnTo>
                    <a:pt x="189055" y="200793"/>
                  </a:lnTo>
                  <a:lnTo>
                    <a:pt x="247082" y="227681"/>
                  </a:lnTo>
                  <a:cubicBezTo>
                    <a:pt x="253481" y="230656"/>
                    <a:pt x="257563" y="237048"/>
                    <a:pt x="257563" y="244100"/>
                  </a:cubicBezTo>
                  <a:lnTo>
                    <a:pt x="257563" y="244541"/>
                  </a:lnTo>
                  <a:cubicBezTo>
                    <a:pt x="257563" y="250712"/>
                    <a:pt x="254364" y="256442"/>
                    <a:pt x="249179" y="259748"/>
                  </a:cubicBezTo>
                  <a:cubicBezTo>
                    <a:pt x="246310" y="261621"/>
                    <a:pt x="242890" y="262503"/>
                    <a:pt x="239471" y="262503"/>
                  </a:cubicBezTo>
                  <a:cubicBezTo>
                    <a:pt x="236823" y="262503"/>
                    <a:pt x="234286" y="261952"/>
                    <a:pt x="231859" y="260850"/>
                  </a:cubicBezTo>
                  <a:lnTo>
                    <a:pt x="139081" y="217764"/>
                  </a:lnTo>
                  <a:cubicBezTo>
                    <a:pt x="132793" y="214788"/>
                    <a:pt x="128711" y="208397"/>
                    <a:pt x="128711" y="201455"/>
                  </a:cubicBezTo>
                  <a:lnTo>
                    <a:pt x="128711" y="200132"/>
                  </a:lnTo>
                  <a:cubicBezTo>
                    <a:pt x="128711" y="193190"/>
                    <a:pt x="132793" y="186799"/>
                    <a:pt x="139081" y="183823"/>
                  </a:cubicBezTo>
                  <a:lnTo>
                    <a:pt x="231859" y="140737"/>
                  </a:lnTo>
                  <a:cubicBezTo>
                    <a:pt x="234286" y="139635"/>
                    <a:pt x="236823" y="139084"/>
                    <a:pt x="239471" y="139084"/>
                  </a:cubicBezTo>
                  <a:close/>
                  <a:moveTo>
                    <a:pt x="333983" y="87783"/>
                  </a:moveTo>
                  <a:lnTo>
                    <a:pt x="334424" y="87783"/>
                  </a:lnTo>
                  <a:cubicBezTo>
                    <a:pt x="340158" y="87783"/>
                    <a:pt x="345672" y="90536"/>
                    <a:pt x="348980" y="95162"/>
                  </a:cubicBezTo>
                  <a:cubicBezTo>
                    <a:pt x="352399" y="99787"/>
                    <a:pt x="353391" y="105844"/>
                    <a:pt x="351627" y="111351"/>
                  </a:cubicBezTo>
                  <a:lnTo>
                    <a:pt x="290535" y="300332"/>
                  </a:lnTo>
                  <a:cubicBezTo>
                    <a:pt x="288109" y="307821"/>
                    <a:pt x="281272" y="312887"/>
                    <a:pt x="273333" y="312887"/>
                  </a:cubicBezTo>
                  <a:lnTo>
                    <a:pt x="272891" y="312887"/>
                  </a:lnTo>
                  <a:cubicBezTo>
                    <a:pt x="267157" y="312887"/>
                    <a:pt x="261754" y="310134"/>
                    <a:pt x="258335" y="305508"/>
                  </a:cubicBezTo>
                  <a:cubicBezTo>
                    <a:pt x="255027" y="300883"/>
                    <a:pt x="254035" y="294826"/>
                    <a:pt x="255689" y="289429"/>
                  </a:cubicBezTo>
                  <a:lnTo>
                    <a:pt x="316890" y="100338"/>
                  </a:lnTo>
                  <a:cubicBezTo>
                    <a:pt x="319206" y="92849"/>
                    <a:pt x="326153" y="87783"/>
                    <a:pt x="333983" y="87783"/>
                  </a:cubicBezTo>
                  <a:close/>
                  <a:moveTo>
                    <a:pt x="44120" y="44059"/>
                  </a:moveTo>
                  <a:lnTo>
                    <a:pt x="44120" y="358311"/>
                  </a:lnTo>
                  <a:lnTo>
                    <a:pt x="563307" y="358311"/>
                  </a:lnTo>
                  <a:lnTo>
                    <a:pt x="563307" y="44059"/>
                  </a:lnTo>
                  <a:close/>
                  <a:moveTo>
                    <a:pt x="29450" y="0"/>
                  </a:moveTo>
                  <a:lnTo>
                    <a:pt x="577977" y="0"/>
                  </a:lnTo>
                  <a:cubicBezTo>
                    <a:pt x="594191" y="0"/>
                    <a:pt x="607427" y="13108"/>
                    <a:pt x="607427" y="29410"/>
                  </a:cubicBezTo>
                  <a:lnTo>
                    <a:pt x="607427" y="373071"/>
                  </a:lnTo>
                  <a:cubicBezTo>
                    <a:pt x="607427" y="389263"/>
                    <a:pt x="594191" y="402371"/>
                    <a:pt x="577977" y="402371"/>
                  </a:cubicBezTo>
                  <a:lnTo>
                    <a:pt x="372817" y="402371"/>
                  </a:lnTo>
                  <a:lnTo>
                    <a:pt x="372817" y="468900"/>
                  </a:lnTo>
                  <a:lnTo>
                    <a:pt x="452675" y="468900"/>
                  </a:lnTo>
                  <a:cubicBezTo>
                    <a:pt x="467676" y="468900"/>
                    <a:pt x="479809" y="481126"/>
                    <a:pt x="479809" y="496106"/>
                  </a:cubicBezTo>
                  <a:cubicBezTo>
                    <a:pt x="479809" y="511087"/>
                    <a:pt x="467676" y="523313"/>
                    <a:pt x="452675" y="523313"/>
                  </a:cubicBezTo>
                  <a:lnTo>
                    <a:pt x="154752" y="523313"/>
                  </a:lnTo>
                  <a:cubicBezTo>
                    <a:pt x="139751" y="523313"/>
                    <a:pt x="127508" y="511087"/>
                    <a:pt x="127508" y="496106"/>
                  </a:cubicBezTo>
                  <a:cubicBezTo>
                    <a:pt x="127508" y="481126"/>
                    <a:pt x="139751" y="468900"/>
                    <a:pt x="154752" y="468900"/>
                  </a:cubicBezTo>
                  <a:lnTo>
                    <a:pt x="234610" y="468900"/>
                  </a:lnTo>
                  <a:lnTo>
                    <a:pt x="234610" y="402371"/>
                  </a:lnTo>
                  <a:lnTo>
                    <a:pt x="29450" y="402371"/>
                  </a:lnTo>
                  <a:cubicBezTo>
                    <a:pt x="13126" y="402371"/>
                    <a:pt x="0" y="389263"/>
                    <a:pt x="0" y="373071"/>
                  </a:cubicBezTo>
                  <a:lnTo>
                    <a:pt x="0" y="29410"/>
                  </a:lnTo>
                  <a:cubicBezTo>
                    <a:pt x="0" y="13108"/>
                    <a:pt x="13126" y="0"/>
                    <a:pt x="29450" y="0"/>
                  </a:cubicBezTo>
                  <a:close/>
                </a:path>
              </a:pathLst>
            </a:custGeom>
            <a:solidFill>
              <a:schemeClr val="bg1"/>
            </a:solidFill>
            <a:ln>
              <a:noFill/>
            </a:ln>
          </p:spPr>
        </p:sp>
      </p:grpSp>
      <p:grpSp>
        <p:nvGrpSpPr>
          <p:cNvPr id="2" name="组合 1">
            <a:extLst>
              <a:ext uri="{FF2B5EF4-FFF2-40B4-BE49-F238E27FC236}">
                <a16:creationId xmlns="" xmlns:a16="http://schemas.microsoft.com/office/drawing/2014/main" id="{1ADC3C7D-62EC-4A34-BAC2-FC3079CA6BD3}"/>
              </a:ext>
            </a:extLst>
          </p:cNvPr>
          <p:cNvGrpSpPr/>
          <p:nvPr/>
        </p:nvGrpSpPr>
        <p:grpSpPr>
          <a:xfrm>
            <a:off x="2110547" y="2129049"/>
            <a:ext cx="9073008" cy="1938992"/>
            <a:chOff x="2360923" y="2449660"/>
            <a:chExt cx="9073008" cy="1938992"/>
          </a:xfrm>
        </p:grpSpPr>
        <p:grpSp>
          <p:nvGrpSpPr>
            <p:cNvPr id="9" name="组合 8">
              <a:extLst>
                <a:ext uri="{FF2B5EF4-FFF2-40B4-BE49-F238E27FC236}">
                  <a16:creationId xmlns="" xmlns:a16="http://schemas.microsoft.com/office/drawing/2014/main" id="{0FF61773-890E-4F02-8444-4951548776D9}"/>
                </a:ext>
              </a:extLst>
            </p:cNvPr>
            <p:cNvGrpSpPr/>
            <p:nvPr/>
          </p:nvGrpSpPr>
          <p:grpSpPr>
            <a:xfrm>
              <a:off x="2360923" y="2449660"/>
              <a:ext cx="9073008" cy="1938992"/>
              <a:chOff x="4933525" y="2102592"/>
              <a:chExt cx="9073008" cy="1938992"/>
            </a:xfrm>
          </p:grpSpPr>
          <p:sp>
            <p:nvSpPr>
              <p:cNvPr id="10" name="六边形 9">
                <a:extLst>
                  <a:ext uri="{FF2B5EF4-FFF2-40B4-BE49-F238E27FC236}">
                    <a16:creationId xmlns="" xmlns:a16="http://schemas.microsoft.com/office/drawing/2014/main" id="{37BBE9B3-C065-42AE-8B27-A0C566CA0DAA}"/>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11" name="文本框 7">
                <a:extLst>
                  <a:ext uri="{FF2B5EF4-FFF2-40B4-BE49-F238E27FC236}">
                    <a16:creationId xmlns="" xmlns:a16="http://schemas.microsoft.com/office/drawing/2014/main" id="{694F9DF9-8E30-48E5-9FD4-63A66508B2F5}"/>
                  </a:ext>
                </a:extLst>
              </p:cNvPr>
              <p:cNvSpPr txBox="1">
                <a:spLocks noChangeArrowheads="1"/>
              </p:cNvSpPr>
              <p:nvPr/>
            </p:nvSpPr>
            <p:spPr bwMode="auto">
              <a:xfrm>
                <a:off x="6984268" y="2102592"/>
                <a:ext cx="702226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一些文件上传功能实现代码</a:t>
                </a: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没有严格限制用户上传的文件后缀以及文件类型</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，导致</a:t>
                </a: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允许攻击者向某个可通过</a:t>
                </a:r>
                <a:r>
                  <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rPr>
                  <a:t>Web</a:t>
                </a: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访问的目录上传任意</a:t>
                </a:r>
                <a:r>
                  <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rPr>
                  <a:t>PHP</a:t>
                </a: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文件</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，并能够将这些文件传递给</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PHP</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解释器，就可以在远程服务器上执行任意</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PHP</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脚本。</a:t>
                </a:r>
              </a:p>
            </p:txBody>
          </p:sp>
          <p:cxnSp>
            <p:nvCxnSpPr>
              <p:cNvPr id="12" name="直接连接符 11">
                <a:extLst>
                  <a:ext uri="{FF2B5EF4-FFF2-40B4-BE49-F238E27FC236}">
                    <a16:creationId xmlns="" xmlns:a16="http://schemas.microsoft.com/office/drawing/2014/main" id="{4EE5C163-DF6A-4DD9-93AA-5327245FECE7}"/>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9" name="laptop_302338">
              <a:extLst>
                <a:ext uri="{FF2B5EF4-FFF2-40B4-BE49-F238E27FC236}">
                  <a16:creationId xmlns="" xmlns:a16="http://schemas.microsoft.com/office/drawing/2014/main" id="{4A2842F4-76B0-45E9-870E-1694150CCB65}"/>
                </a:ext>
              </a:extLst>
            </p:cNvPr>
            <p:cNvSpPr>
              <a:spLocks noChangeAspect="1"/>
            </p:cNvSpPr>
            <p:nvPr/>
          </p:nvSpPr>
          <p:spPr bwMode="auto">
            <a:xfrm>
              <a:off x="2666029" y="3195948"/>
              <a:ext cx="609685" cy="446413"/>
            </a:xfrm>
            <a:custGeom>
              <a:avLst/>
              <a:gdLst>
                <a:gd name="connsiteX0" fmla="*/ 20293 w 607639"/>
                <a:gd name="connsiteY0" fmla="*/ 404476 h 444915"/>
                <a:gd name="connsiteX1" fmla="*/ 20293 w 607639"/>
                <a:gd name="connsiteY1" fmla="*/ 424740 h 444915"/>
                <a:gd name="connsiteX2" fmla="*/ 587346 w 607639"/>
                <a:gd name="connsiteY2" fmla="*/ 424740 h 444915"/>
                <a:gd name="connsiteX3" fmla="*/ 587346 w 607639"/>
                <a:gd name="connsiteY3" fmla="*/ 404476 h 444915"/>
                <a:gd name="connsiteX4" fmla="*/ 369550 w 607639"/>
                <a:gd name="connsiteY4" fmla="*/ 404476 h 444915"/>
                <a:gd name="connsiteX5" fmla="*/ 349346 w 607639"/>
                <a:gd name="connsiteY5" fmla="*/ 414608 h 444915"/>
                <a:gd name="connsiteX6" fmla="*/ 268351 w 607639"/>
                <a:gd name="connsiteY6" fmla="*/ 414608 h 444915"/>
                <a:gd name="connsiteX7" fmla="*/ 248147 w 607639"/>
                <a:gd name="connsiteY7" fmla="*/ 404476 h 444915"/>
                <a:gd name="connsiteX8" fmla="*/ 394884 w 607639"/>
                <a:gd name="connsiteY8" fmla="*/ 171897 h 444915"/>
                <a:gd name="connsiteX9" fmla="*/ 407631 w 607639"/>
                <a:gd name="connsiteY9" fmla="*/ 171897 h 444915"/>
                <a:gd name="connsiteX10" fmla="*/ 420288 w 607639"/>
                <a:gd name="connsiteY10" fmla="*/ 184608 h 444915"/>
                <a:gd name="connsiteX11" fmla="*/ 407631 w 607639"/>
                <a:gd name="connsiteY11" fmla="*/ 197230 h 444915"/>
                <a:gd name="connsiteX12" fmla="*/ 394884 w 607639"/>
                <a:gd name="connsiteY12" fmla="*/ 197230 h 444915"/>
                <a:gd name="connsiteX13" fmla="*/ 192432 w 607639"/>
                <a:gd name="connsiteY13" fmla="*/ 171897 h 444915"/>
                <a:gd name="connsiteX14" fmla="*/ 205063 w 607639"/>
                <a:gd name="connsiteY14" fmla="*/ 171897 h 444915"/>
                <a:gd name="connsiteX15" fmla="*/ 217694 w 607639"/>
                <a:gd name="connsiteY15" fmla="*/ 184608 h 444915"/>
                <a:gd name="connsiteX16" fmla="*/ 205063 w 607639"/>
                <a:gd name="connsiteY16" fmla="*/ 197230 h 444915"/>
                <a:gd name="connsiteX17" fmla="*/ 192432 w 607639"/>
                <a:gd name="connsiteY17" fmla="*/ 197230 h 444915"/>
                <a:gd name="connsiteX18" fmla="*/ 384866 w 607639"/>
                <a:gd name="connsiteY18" fmla="*/ 151702 h 444915"/>
                <a:gd name="connsiteX19" fmla="*/ 374720 w 607639"/>
                <a:gd name="connsiteY19" fmla="*/ 161834 h 444915"/>
                <a:gd name="connsiteX20" fmla="*/ 374720 w 607639"/>
                <a:gd name="connsiteY20" fmla="*/ 242717 h 444915"/>
                <a:gd name="connsiteX21" fmla="*/ 384866 w 607639"/>
                <a:gd name="connsiteY21" fmla="*/ 252850 h 444915"/>
                <a:gd name="connsiteX22" fmla="*/ 394923 w 607639"/>
                <a:gd name="connsiteY22" fmla="*/ 242717 h 444915"/>
                <a:gd name="connsiteX23" fmla="*/ 394923 w 607639"/>
                <a:gd name="connsiteY23" fmla="*/ 217386 h 444915"/>
                <a:gd name="connsiteX24" fmla="*/ 407651 w 607639"/>
                <a:gd name="connsiteY24" fmla="*/ 217386 h 444915"/>
                <a:gd name="connsiteX25" fmla="*/ 440493 w 607639"/>
                <a:gd name="connsiteY25" fmla="*/ 184588 h 444915"/>
                <a:gd name="connsiteX26" fmla="*/ 407651 w 607639"/>
                <a:gd name="connsiteY26" fmla="*/ 151702 h 444915"/>
                <a:gd name="connsiteX27" fmla="*/ 273434 w 607639"/>
                <a:gd name="connsiteY27" fmla="*/ 151702 h 444915"/>
                <a:gd name="connsiteX28" fmla="*/ 263288 w 607639"/>
                <a:gd name="connsiteY28" fmla="*/ 161834 h 444915"/>
                <a:gd name="connsiteX29" fmla="*/ 263288 w 607639"/>
                <a:gd name="connsiteY29" fmla="*/ 242717 h 444915"/>
                <a:gd name="connsiteX30" fmla="*/ 273434 w 607639"/>
                <a:gd name="connsiteY30" fmla="*/ 252850 h 444915"/>
                <a:gd name="connsiteX31" fmla="*/ 283580 w 607639"/>
                <a:gd name="connsiteY31" fmla="*/ 242717 h 444915"/>
                <a:gd name="connsiteX32" fmla="*/ 283580 w 607639"/>
                <a:gd name="connsiteY32" fmla="*/ 212408 h 444915"/>
                <a:gd name="connsiteX33" fmla="*/ 324077 w 607639"/>
                <a:gd name="connsiteY33" fmla="*/ 212408 h 444915"/>
                <a:gd name="connsiteX34" fmla="*/ 324077 w 607639"/>
                <a:gd name="connsiteY34" fmla="*/ 242717 h 444915"/>
                <a:gd name="connsiteX35" fmla="*/ 334223 w 607639"/>
                <a:gd name="connsiteY35" fmla="*/ 252850 h 444915"/>
                <a:gd name="connsiteX36" fmla="*/ 344281 w 607639"/>
                <a:gd name="connsiteY36" fmla="*/ 242717 h 444915"/>
                <a:gd name="connsiteX37" fmla="*/ 344281 w 607639"/>
                <a:gd name="connsiteY37" fmla="*/ 161834 h 444915"/>
                <a:gd name="connsiteX38" fmla="*/ 334223 w 607639"/>
                <a:gd name="connsiteY38" fmla="*/ 151702 h 444915"/>
                <a:gd name="connsiteX39" fmla="*/ 324077 w 607639"/>
                <a:gd name="connsiteY39" fmla="*/ 161834 h 444915"/>
                <a:gd name="connsiteX40" fmla="*/ 324077 w 607639"/>
                <a:gd name="connsiteY40" fmla="*/ 192143 h 444915"/>
                <a:gd name="connsiteX41" fmla="*/ 283580 w 607639"/>
                <a:gd name="connsiteY41" fmla="*/ 192143 h 444915"/>
                <a:gd name="connsiteX42" fmla="*/ 283580 w 607639"/>
                <a:gd name="connsiteY42" fmla="*/ 161834 h 444915"/>
                <a:gd name="connsiteX43" fmla="*/ 273434 w 607639"/>
                <a:gd name="connsiteY43" fmla="*/ 151702 h 444915"/>
                <a:gd name="connsiteX44" fmla="*/ 182295 w 607639"/>
                <a:gd name="connsiteY44" fmla="*/ 151702 h 444915"/>
                <a:gd name="connsiteX45" fmla="*/ 172148 w 607639"/>
                <a:gd name="connsiteY45" fmla="*/ 161834 h 444915"/>
                <a:gd name="connsiteX46" fmla="*/ 172148 w 607639"/>
                <a:gd name="connsiteY46" fmla="*/ 242717 h 444915"/>
                <a:gd name="connsiteX47" fmla="*/ 182295 w 607639"/>
                <a:gd name="connsiteY47" fmla="*/ 252850 h 444915"/>
                <a:gd name="connsiteX48" fmla="*/ 192441 w 607639"/>
                <a:gd name="connsiteY48" fmla="*/ 242717 h 444915"/>
                <a:gd name="connsiteX49" fmla="*/ 192441 w 607639"/>
                <a:gd name="connsiteY49" fmla="*/ 217386 h 444915"/>
                <a:gd name="connsiteX50" fmla="*/ 205080 w 607639"/>
                <a:gd name="connsiteY50" fmla="*/ 217386 h 444915"/>
                <a:gd name="connsiteX51" fmla="*/ 238011 w 607639"/>
                <a:gd name="connsiteY51" fmla="*/ 184588 h 444915"/>
                <a:gd name="connsiteX52" fmla="*/ 205080 w 607639"/>
                <a:gd name="connsiteY52" fmla="*/ 151702 h 444915"/>
                <a:gd name="connsiteX53" fmla="*/ 81009 w 607639"/>
                <a:gd name="connsiteY53" fmla="*/ 60686 h 444915"/>
                <a:gd name="connsiteX54" fmla="*/ 526559 w 607639"/>
                <a:gd name="connsiteY54" fmla="*/ 60686 h 444915"/>
                <a:gd name="connsiteX55" fmla="*/ 526559 w 607639"/>
                <a:gd name="connsiteY55" fmla="*/ 343865 h 444915"/>
                <a:gd name="connsiteX56" fmla="*/ 81009 w 607639"/>
                <a:gd name="connsiteY56" fmla="*/ 343865 h 444915"/>
                <a:gd name="connsiteX57" fmla="*/ 70848 w 607639"/>
                <a:gd name="connsiteY57" fmla="*/ 40438 h 444915"/>
                <a:gd name="connsiteX58" fmla="*/ 60790 w 607639"/>
                <a:gd name="connsiteY58" fmla="*/ 50570 h 444915"/>
                <a:gd name="connsiteX59" fmla="*/ 60790 w 607639"/>
                <a:gd name="connsiteY59" fmla="*/ 353906 h 444915"/>
                <a:gd name="connsiteX60" fmla="*/ 70848 w 607639"/>
                <a:gd name="connsiteY60" fmla="*/ 364038 h 444915"/>
                <a:gd name="connsiteX61" fmla="*/ 536702 w 607639"/>
                <a:gd name="connsiteY61" fmla="*/ 364038 h 444915"/>
                <a:gd name="connsiteX62" fmla="*/ 546849 w 607639"/>
                <a:gd name="connsiteY62" fmla="*/ 353906 h 444915"/>
                <a:gd name="connsiteX63" fmla="*/ 546849 w 607639"/>
                <a:gd name="connsiteY63" fmla="*/ 50570 h 444915"/>
                <a:gd name="connsiteX64" fmla="*/ 536702 w 607639"/>
                <a:gd name="connsiteY64" fmla="*/ 40438 h 444915"/>
                <a:gd name="connsiteX65" fmla="*/ 60790 w 607639"/>
                <a:gd name="connsiteY65" fmla="*/ 0 h 444915"/>
                <a:gd name="connsiteX66" fmla="*/ 546849 w 607639"/>
                <a:gd name="connsiteY66" fmla="*/ 0 h 444915"/>
                <a:gd name="connsiteX67" fmla="*/ 587346 w 607639"/>
                <a:gd name="connsiteY67" fmla="*/ 40438 h 444915"/>
                <a:gd name="connsiteX68" fmla="*/ 587346 w 607639"/>
                <a:gd name="connsiteY68" fmla="*/ 384302 h 444915"/>
                <a:gd name="connsiteX69" fmla="*/ 591618 w 607639"/>
                <a:gd name="connsiteY69" fmla="*/ 384302 h 444915"/>
                <a:gd name="connsiteX70" fmla="*/ 607639 w 607639"/>
                <a:gd name="connsiteY70" fmla="*/ 400210 h 444915"/>
                <a:gd name="connsiteX71" fmla="*/ 607639 w 607639"/>
                <a:gd name="connsiteY71" fmla="*/ 429006 h 444915"/>
                <a:gd name="connsiteX72" fmla="*/ 591618 w 607639"/>
                <a:gd name="connsiteY72" fmla="*/ 444915 h 444915"/>
                <a:gd name="connsiteX73" fmla="*/ 16021 w 607639"/>
                <a:gd name="connsiteY73" fmla="*/ 444915 h 444915"/>
                <a:gd name="connsiteX74" fmla="*/ 0 w 607639"/>
                <a:gd name="connsiteY74" fmla="*/ 429006 h 444915"/>
                <a:gd name="connsiteX75" fmla="*/ 0 w 607639"/>
                <a:gd name="connsiteY75" fmla="*/ 400210 h 444915"/>
                <a:gd name="connsiteX76" fmla="*/ 16021 w 607639"/>
                <a:gd name="connsiteY76" fmla="*/ 384302 h 444915"/>
                <a:gd name="connsiteX77" fmla="*/ 20293 w 607639"/>
                <a:gd name="connsiteY77" fmla="*/ 384302 h 444915"/>
                <a:gd name="connsiteX78" fmla="*/ 20293 w 607639"/>
                <a:gd name="connsiteY78" fmla="*/ 40438 h 444915"/>
                <a:gd name="connsiteX79" fmla="*/ 60790 w 607639"/>
                <a:gd name="connsiteY79" fmla="*/ 0 h 44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07639" h="444915">
                  <a:moveTo>
                    <a:pt x="20293" y="404476"/>
                  </a:moveTo>
                  <a:lnTo>
                    <a:pt x="20293" y="424740"/>
                  </a:lnTo>
                  <a:lnTo>
                    <a:pt x="587346" y="424740"/>
                  </a:lnTo>
                  <a:lnTo>
                    <a:pt x="587346" y="404476"/>
                  </a:lnTo>
                  <a:lnTo>
                    <a:pt x="369550" y="404476"/>
                  </a:lnTo>
                  <a:cubicBezTo>
                    <a:pt x="364833" y="410787"/>
                    <a:pt x="357445" y="414608"/>
                    <a:pt x="349346" y="414608"/>
                  </a:cubicBezTo>
                  <a:lnTo>
                    <a:pt x="268351" y="414608"/>
                  </a:lnTo>
                  <a:cubicBezTo>
                    <a:pt x="260341" y="414608"/>
                    <a:pt x="252864" y="410787"/>
                    <a:pt x="248147" y="404476"/>
                  </a:cubicBezTo>
                  <a:close/>
                  <a:moveTo>
                    <a:pt x="394884" y="171897"/>
                  </a:moveTo>
                  <a:lnTo>
                    <a:pt x="407631" y="171897"/>
                  </a:lnTo>
                  <a:cubicBezTo>
                    <a:pt x="414583" y="171897"/>
                    <a:pt x="420288" y="177586"/>
                    <a:pt x="420288" y="184608"/>
                  </a:cubicBezTo>
                  <a:cubicBezTo>
                    <a:pt x="420288" y="191541"/>
                    <a:pt x="414583" y="197230"/>
                    <a:pt x="407631" y="197230"/>
                  </a:cubicBezTo>
                  <a:lnTo>
                    <a:pt x="394884" y="197230"/>
                  </a:lnTo>
                  <a:close/>
                  <a:moveTo>
                    <a:pt x="192432" y="171897"/>
                  </a:moveTo>
                  <a:lnTo>
                    <a:pt x="205063" y="171897"/>
                  </a:lnTo>
                  <a:cubicBezTo>
                    <a:pt x="212001" y="171897"/>
                    <a:pt x="217694" y="177586"/>
                    <a:pt x="217694" y="184608"/>
                  </a:cubicBezTo>
                  <a:cubicBezTo>
                    <a:pt x="217694" y="191541"/>
                    <a:pt x="212001" y="197230"/>
                    <a:pt x="205063" y="197230"/>
                  </a:cubicBezTo>
                  <a:lnTo>
                    <a:pt x="192432" y="197230"/>
                  </a:lnTo>
                  <a:close/>
                  <a:moveTo>
                    <a:pt x="384866" y="151702"/>
                  </a:moveTo>
                  <a:cubicBezTo>
                    <a:pt x="379259" y="151702"/>
                    <a:pt x="374720" y="156235"/>
                    <a:pt x="374720" y="161834"/>
                  </a:cubicBezTo>
                  <a:lnTo>
                    <a:pt x="374720" y="242717"/>
                  </a:lnTo>
                  <a:cubicBezTo>
                    <a:pt x="374720" y="248317"/>
                    <a:pt x="379259" y="252850"/>
                    <a:pt x="384866" y="252850"/>
                  </a:cubicBezTo>
                  <a:cubicBezTo>
                    <a:pt x="390384" y="252850"/>
                    <a:pt x="394923" y="248317"/>
                    <a:pt x="394923" y="242717"/>
                  </a:cubicBezTo>
                  <a:lnTo>
                    <a:pt x="394923" y="217386"/>
                  </a:lnTo>
                  <a:lnTo>
                    <a:pt x="407651" y="217386"/>
                  </a:lnTo>
                  <a:cubicBezTo>
                    <a:pt x="425719" y="217386"/>
                    <a:pt x="440493" y="202720"/>
                    <a:pt x="440493" y="184588"/>
                  </a:cubicBezTo>
                  <a:cubicBezTo>
                    <a:pt x="440493" y="166456"/>
                    <a:pt x="425719" y="151702"/>
                    <a:pt x="407651" y="151702"/>
                  </a:cubicBezTo>
                  <a:close/>
                  <a:moveTo>
                    <a:pt x="273434" y="151702"/>
                  </a:moveTo>
                  <a:cubicBezTo>
                    <a:pt x="267827" y="151702"/>
                    <a:pt x="263288" y="156235"/>
                    <a:pt x="263288" y="161834"/>
                  </a:cubicBezTo>
                  <a:lnTo>
                    <a:pt x="263288" y="242717"/>
                  </a:lnTo>
                  <a:cubicBezTo>
                    <a:pt x="263288" y="248317"/>
                    <a:pt x="267827" y="252850"/>
                    <a:pt x="273434" y="252850"/>
                  </a:cubicBezTo>
                  <a:cubicBezTo>
                    <a:pt x="279041" y="252850"/>
                    <a:pt x="283580" y="248317"/>
                    <a:pt x="283580" y="242717"/>
                  </a:cubicBezTo>
                  <a:lnTo>
                    <a:pt x="283580" y="212408"/>
                  </a:lnTo>
                  <a:lnTo>
                    <a:pt x="324077" y="212408"/>
                  </a:lnTo>
                  <a:lnTo>
                    <a:pt x="324077" y="242717"/>
                  </a:lnTo>
                  <a:cubicBezTo>
                    <a:pt x="324077" y="248317"/>
                    <a:pt x="328616" y="252850"/>
                    <a:pt x="334223" y="252850"/>
                  </a:cubicBezTo>
                  <a:cubicBezTo>
                    <a:pt x="339741" y="252850"/>
                    <a:pt x="344281" y="248317"/>
                    <a:pt x="344281" y="242717"/>
                  </a:cubicBezTo>
                  <a:lnTo>
                    <a:pt x="344281" y="161834"/>
                  </a:lnTo>
                  <a:cubicBezTo>
                    <a:pt x="344281" y="156235"/>
                    <a:pt x="339741" y="151702"/>
                    <a:pt x="334223" y="151702"/>
                  </a:cubicBezTo>
                  <a:cubicBezTo>
                    <a:pt x="328616" y="151702"/>
                    <a:pt x="324077" y="156235"/>
                    <a:pt x="324077" y="161834"/>
                  </a:cubicBezTo>
                  <a:lnTo>
                    <a:pt x="324077" y="192143"/>
                  </a:lnTo>
                  <a:lnTo>
                    <a:pt x="283580" y="192143"/>
                  </a:lnTo>
                  <a:lnTo>
                    <a:pt x="283580" y="161834"/>
                  </a:lnTo>
                  <a:cubicBezTo>
                    <a:pt x="283580" y="156235"/>
                    <a:pt x="279041" y="151702"/>
                    <a:pt x="273434" y="151702"/>
                  </a:cubicBezTo>
                  <a:close/>
                  <a:moveTo>
                    <a:pt x="182295" y="151702"/>
                  </a:moveTo>
                  <a:cubicBezTo>
                    <a:pt x="176688" y="151702"/>
                    <a:pt x="172148" y="156235"/>
                    <a:pt x="172148" y="161834"/>
                  </a:cubicBezTo>
                  <a:lnTo>
                    <a:pt x="172148" y="242717"/>
                  </a:lnTo>
                  <a:cubicBezTo>
                    <a:pt x="172148" y="248317"/>
                    <a:pt x="176688" y="252850"/>
                    <a:pt x="182295" y="252850"/>
                  </a:cubicBezTo>
                  <a:cubicBezTo>
                    <a:pt x="187902" y="252850"/>
                    <a:pt x="192441" y="248317"/>
                    <a:pt x="192441" y="242717"/>
                  </a:cubicBezTo>
                  <a:lnTo>
                    <a:pt x="192441" y="217386"/>
                  </a:lnTo>
                  <a:lnTo>
                    <a:pt x="205080" y="217386"/>
                  </a:lnTo>
                  <a:cubicBezTo>
                    <a:pt x="223236" y="217386"/>
                    <a:pt x="238011" y="202720"/>
                    <a:pt x="238011" y="184588"/>
                  </a:cubicBezTo>
                  <a:cubicBezTo>
                    <a:pt x="238011" y="166456"/>
                    <a:pt x="223236" y="151702"/>
                    <a:pt x="205080" y="151702"/>
                  </a:cubicBezTo>
                  <a:close/>
                  <a:moveTo>
                    <a:pt x="81009" y="60686"/>
                  </a:moveTo>
                  <a:lnTo>
                    <a:pt x="526559" y="60686"/>
                  </a:lnTo>
                  <a:lnTo>
                    <a:pt x="526559" y="343865"/>
                  </a:lnTo>
                  <a:lnTo>
                    <a:pt x="81009" y="343865"/>
                  </a:lnTo>
                  <a:close/>
                  <a:moveTo>
                    <a:pt x="70848" y="40438"/>
                  </a:moveTo>
                  <a:cubicBezTo>
                    <a:pt x="65330" y="40438"/>
                    <a:pt x="60790" y="44971"/>
                    <a:pt x="60790" y="50570"/>
                  </a:cubicBezTo>
                  <a:lnTo>
                    <a:pt x="60790" y="353906"/>
                  </a:lnTo>
                  <a:cubicBezTo>
                    <a:pt x="60790" y="359505"/>
                    <a:pt x="65330" y="364038"/>
                    <a:pt x="70848" y="364038"/>
                  </a:cubicBezTo>
                  <a:lnTo>
                    <a:pt x="536702" y="364038"/>
                  </a:lnTo>
                  <a:cubicBezTo>
                    <a:pt x="542309" y="364038"/>
                    <a:pt x="546849" y="359505"/>
                    <a:pt x="546849" y="353906"/>
                  </a:cubicBezTo>
                  <a:lnTo>
                    <a:pt x="546849" y="50570"/>
                  </a:lnTo>
                  <a:cubicBezTo>
                    <a:pt x="546849" y="44971"/>
                    <a:pt x="542309" y="40438"/>
                    <a:pt x="536702" y="40438"/>
                  </a:cubicBezTo>
                  <a:close/>
                  <a:moveTo>
                    <a:pt x="60790" y="0"/>
                  </a:moveTo>
                  <a:lnTo>
                    <a:pt x="546849" y="0"/>
                  </a:lnTo>
                  <a:cubicBezTo>
                    <a:pt x="569189" y="0"/>
                    <a:pt x="587346" y="18131"/>
                    <a:pt x="587346" y="40438"/>
                  </a:cubicBezTo>
                  <a:lnTo>
                    <a:pt x="587346" y="384302"/>
                  </a:lnTo>
                  <a:lnTo>
                    <a:pt x="591618" y="384302"/>
                  </a:lnTo>
                  <a:cubicBezTo>
                    <a:pt x="600430" y="384302"/>
                    <a:pt x="607639" y="391412"/>
                    <a:pt x="607639" y="400210"/>
                  </a:cubicBezTo>
                  <a:lnTo>
                    <a:pt x="607639" y="429006"/>
                  </a:lnTo>
                  <a:cubicBezTo>
                    <a:pt x="607639" y="437805"/>
                    <a:pt x="600430" y="444915"/>
                    <a:pt x="591618" y="444915"/>
                  </a:cubicBezTo>
                  <a:lnTo>
                    <a:pt x="16021" y="444915"/>
                  </a:lnTo>
                  <a:cubicBezTo>
                    <a:pt x="7209" y="444915"/>
                    <a:pt x="0" y="437805"/>
                    <a:pt x="0" y="429006"/>
                  </a:cubicBezTo>
                  <a:lnTo>
                    <a:pt x="0" y="400210"/>
                  </a:lnTo>
                  <a:cubicBezTo>
                    <a:pt x="0" y="391412"/>
                    <a:pt x="7209" y="384302"/>
                    <a:pt x="16021" y="384302"/>
                  </a:cubicBezTo>
                  <a:lnTo>
                    <a:pt x="20293" y="384302"/>
                  </a:lnTo>
                  <a:lnTo>
                    <a:pt x="20293" y="40438"/>
                  </a:lnTo>
                  <a:cubicBezTo>
                    <a:pt x="20293" y="18131"/>
                    <a:pt x="38450" y="0"/>
                    <a:pt x="60790" y="0"/>
                  </a:cubicBezTo>
                  <a:close/>
                </a:path>
              </a:pathLst>
            </a:custGeom>
            <a:solidFill>
              <a:schemeClr val="bg1"/>
            </a:solidFill>
            <a:ln>
              <a:noFill/>
            </a:ln>
          </p:spPr>
        </p:sp>
      </p:grpSp>
    </p:spTree>
    <p:extLst>
      <p:ext uri="{BB962C8B-B14F-4D97-AF65-F5344CB8AC3E}">
        <p14:creationId xmlns:p14="http://schemas.microsoft.com/office/powerpoint/2010/main" val="128532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6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 xmlns:a16="http://schemas.microsoft.com/office/drawing/2014/main" id="{6B7466DC-3F76-423F-B82E-113424A8F833}"/>
              </a:ext>
            </a:extLst>
          </p:cNvPr>
          <p:cNvGrpSpPr/>
          <p:nvPr/>
        </p:nvGrpSpPr>
        <p:grpSpPr>
          <a:xfrm>
            <a:off x="884238" y="810434"/>
            <a:ext cx="8208913" cy="864096"/>
            <a:chOff x="2324918" y="2752229"/>
            <a:chExt cx="8208913" cy="864096"/>
          </a:xfrm>
        </p:grpSpPr>
        <p:grpSp>
          <p:nvGrpSpPr>
            <p:cNvPr id="7" name="组合 6">
              <a:extLst>
                <a:ext uri="{FF2B5EF4-FFF2-40B4-BE49-F238E27FC236}">
                  <a16:creationId xmlns="" xmlns:a16="http://schemas.microsoft.com/office/drawing/2014/main" id="{55C6940C-20D3-4DB5-8A37-C627121ED848}"/>
                </a:ext>
              </a:extLst>
            </p:cNvPr>
            <p:cNvGrpSpPr/>
            <p:nvPr/>
          </p:nvGrpSpPr>
          <p:grpSpPr>
            <a:xfrm>
              <a:off x="2324918" y="2752229"/>
              <a:ext cx="8208913" cy="864096"/>
              <a:chOff x="2324918" y="2752229"/>
              <a:chExt cx="8208913" cy="864096"/>
            </a:xfrm>
          </p:grpSpPr>
          <p:sp>
            <p:nvSpPr>
              <p:cNvPr id="27" name="矩形 26">
                <a:extLst>
                  <a:ext uri="{FF2B5EF4-FFF2-40B4-BE49-F238E27FC236}">
                    <a16:creationId xmlns="" xmlns:a16="http://schemas.microsoft.com/office/drawing/2014/main" id="{3CC74326-F99E-481C-8211-98CB5E7E3392}"/>
                  </a:ext>
                </a:extLst>
              </p:cNvPr>
              <p:cNvSpPr/>
              <p:nvPr/>
            </p:nvSpPr>
            <p:spPr>
              <a:xfrm>
                <a:off x="2324918" y="2752229"/>
                <a:ext cx="8208913" cy="864096"/>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 xmlns:a16="http://schemas.microsoft.com/office/drawing/2014/main" id="{6D058FB5-1BE4-4C4E-A317-52F04D235217}"/>
                  </a:ext>
                </a:extLst>
              </p:cNvPr>
              <p:cNvSpPr/>
              <p:nvPr/>
            </p:nvSpPr>
            <p:spPr>
              <a:xfrm>
                <a:off x="5771762" y="2791207"/>
                <a:ext cx="4690058" cy="786139"/>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a:extLst>
                <a:ext uri="{FF2B5EF4-FFF2-40B4-BE49-F238E27FC236}">
                  <a16:creationId xmlns="" xmlns:a16="http://schemas.microsoft.com/office/drawing/2014/main" id="{8445913E-1A53-40D8-8186-531DFF4E0FDC}"/>
                </a:ext>
              </a:extLst>
            </p:cNvPr>
            <p:cNvSpPr/>
            <p:nvPr/>
          </p:nvSpPr>
          <p:spPr>
            <a:xfrm>
              <a:off x="2459394" y="2984221"/>
              <a:ext cx="3312368" cy="400110"/>
            </a:xfrm>
            <a:prstGeom prst="rect">
              <a:avLst/>
            </a:prstGeom>
          </p:spPr>
          <p:txBody>
            <a:bodyPr wrap="square">
              <a:spAutoFit/>
            </a:bodyPr>
            <a:lstStyle/>
            <a:p>
              <a:r>
                <a:rPr lang="zh-CN" altLang="en-US" sz="2000" dirty="0">
                  <a:solidFill>
                    <a:schemeClr val="bg1"/>
                  </a:solidFill>
                  <a:latin typeface="微软雅黑" pitchFamily="34" charset="-122"/>
                  <a:ea typeface="微软雅黑" pitchFamily="34" charset="-122"/>
                </a:rPr>
                <a:t>上传文件是</a:t>
              </a:r>
              <a:r>
                <a:rPr lang="zh-CN" altLang="en-US" sz="2000" b="1" dirty="0">
                  <a:solidFill>
                    <a:schemeClr val="bg1"/>
                  </a:solidFill>
                  <a:latin typeface="微软雅黑" pitchFamily="34" charset="-122"/>
                  <a:ea typeface="微软雅黑" pitchFamily="34" charset="-122"/>
                </a:rPr>
                <a:t>病毒或者木马</a:t>
              </a:r>
              <a:r>
                <a:rPr lang="zh-CN" altLang="en-US" sz="2000" dirty="0">
                  <a:solidFill>
                    <a:schemeClr val="bg1"/>
                  </a:solidFill>
                  <a:latin typeface="微软雅黑" pitchFamily="34" charset="-122"/>
                  <a:ea typeface="微软雅黑" pitchFamily="34" charset="-122"/>
                </a:rPr>
                <a:t>时</a:t>
              </a:r>
              <a:endParaRPr lang="en-US" altLang="zh-CN" sz="2000" dirty="0">
                <a:solidFill>
                  <a:schemeClr val="bg1"/>
                </a:solidFill>
                <a:latin typeface="微软雅黑" pitchFamily="34" charset="-122"/>
                <a:ea typeface="微软雅黑" pitchFamily="34" charset="-122"/>
              </a:endParaRPr>
            </a:p>
          </p:txBody>
        </p:sp>
        <p:sp>
          <p:nvSpPr>
            <p:cNvPr id="37" name="矩形 36">
              <a:extLst>
                <a:ext uri="{FF2B5EF4-FFF2-40B4-BE49-F238E27FC236}">
                  <a16:creationId xmlns="" xmlns:a16="http://schemas.microsoft.com/office/drawing/2014/main" id="{4E60BBBE-4431-428A-A374-BECB80D0F1F8}"/>
                </a:ext>
              </a:extLst>
            </p:cNvPr>
            <p:cNvSpPr/>
            <p:nvPr/>
          </p:nvSpPr>
          <p:spPr>
            <a:xfrm>
              <a:off x="5843771" y="2830333"/>
              <a:ext cx="4032447" cy="707886"/>
            </a:xfrm>
            <a:prstGeom prst="rect">
              <a:avLst/>
            </a:prstGeom>
          </p:spPr>
          <p:txBody>
            <a:bodyPr wrap="square">
              <a:spAutoFit/>
            </a:bodyPr>
            <a:lstStyle/>
            <a:p>
              <a:r>
                <a:rPr lang="zh-CN" altLang="en-US" sz="2000" b="1" dirty="0">
                  <a:solidFill>
                    <a:schemeClr val="tx1">
                      <a:lumMod val="75000"/>
                      <a:lumOff val="25000"/>
                    </a:schemeClr>
                  </a:solidFill>
                  <a:latin typeface="微软雅黑" pitchFamily="34" charset="-122"/>
                  <a:ea typeface="微软雅黑" pitchFamily="34" charset="-122"/>
                </a:rPr>
                <a:t>主要用于诱骗用户或者管理员下载执行或者直接自动运行；</a:t>
              </a:r>
              <a:endParaRPr lang="en-US" altLang="zh-CN" sz="2000" b="1" dirty="0">
                <a:solidFill>
                  <a:schemeClr val="tx1">
                    <a:lumMod val="75000"/>
                    <a:lumOff val="25000"/>
                  </a:schemeClr>
                </a:solidFill>
                <a:latin typeface="微软雅黑" pitchFamily="34" charset="-122"/>
                <a:ea typeface="微软雅黑" pitchFamily="34" charset="-122"/>
              </a:endParaRPr>
            </a:p>
          </p:txBody>
        </p:sp>
      </p:grpSp>
      <p:grpSp>
        <p:nvGrpSpPr>
          <p:cNvPr id="38" name="组合 37">
            <a:extLst>
              <a:ext uri="{FF2B5EF4-FFF2-40B4-BE49-F238E27FC236}">
                <a16:creationId xmlns="" xmlns:a16="http://schemas.microsoft.com/office/drawing/2014/main" id="{E176CD6C-AFBA-4743-BF56-53C7E1DD93BE}"/>
              </a:ext>
            </a:extLst>
          </p:cNvPr>
          <p:cNvGrpSpPr/>
          <p:nvPr/>
        </p:nvGrpSpPr>
        <p:grpSpPr>
          <a:xfrm>
            <a:off x="3621137" y="1768499"/>
            <a:ext cx="8208913" cy="864096"/>
            <a:chOff x="2324918" y="2752229"/>
            <a:chExt cx="8208913" cy="864096"/>
          </a:xfrm>
        </p:grpSpPr>
        <p:grpSp>
          <p:nvGrpSpPr>
            <p:cNvPr id="39" name="组合 38">
              <a:extLst>
                <a:ext uri="{FF2B5EF4-FFF2-40B4-BE49-F238E27FC236}">
                  <a16:creationId xmlns="" xmlns:a16="http://schemas.microsoft.com/office/drawing/2014/main" id="{CD6A050B-E818-4808-9C21-76FCC6EEF6AE}"/>
                </a:ext>
              </a:extLst>
            </p:cNvPr>
            <p:cNvGrpSpPr/>
            <p:nvPr/>
          </p:nvGrpSpPr>
          <p:grpSpPr>
            <a:xfrm>
              <a:off x="2324918" y="2752229"/>
              <a:ext cx="8208913" cy="864096"/>
              <a:chOff x="2324918" y="2752229"/>
              <a:chExt cx="8208913" cy="864096"/>
            </a:xfrm>
          </p:grpSpPr>
          <p:sp>
            <p:nvSpPr>
              <p:cNvPr id="42" name="矩形 41">
                <a:extLst>
                  <a:ext uri="{FF2B5EF4-FFF2-40B4-BE49-F238E27FC236}">
                    <a16:creationId xmlns="" xmlns:a16="http://schemas.microsoft.com/office/drawing/2014/main" id="{2C258D53-74CA-4C17-BC2E-79DF3F3EF432}"/>
                  </a:ext>
                </a:extLst>
              </p:cNvPr>
              <p:cNvSpPr/>
              <p:nvPr/>
            </p:nvSpPr>
            <p:spPr>
              <a:xfrm>
                <a:off x="2324918" y="2752229"/>
                <a:ext cx="8208913" cy="864096"/>
              </a:xfrm>
              <a:prstGeom prst="rect">
                <a:avLst/>
              </a:prstGeom>
              <a:solidFill>
                <a:srgbClr val="1092F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 xmlns:a16="http://schemas.microsoft.com/office/drawing/2014/main" id="{3CD01B28-44EB-48F6-9B64-AE0C2EC1B7F1}"/>
                  </a:ext>
                </a:extLst>
              </p:cNvPr>
              <p:cNvSpPr/>
              <p:nvPr/>
            </p:nvSpPr>
            <p:spPr>
              <a:xfrm>
                <a:off x="5771761" y="2791207"/>
                <a:ext cx="4690059" cy="786139"/>
              </a:xfrm>
              <a:prstGeom prst="rect">
                <a:avLst/>
              </a:prstGeom>
              <a:solidFill>
                <a:schemeClr val="bg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矩形 39">
              <a:extLst>
                <a:ext uri="{FF2B5EF4-FFF2-40B4-BE49-F238E27FC236}">
                  <a16:creationId xmlns="" xmlns:a16="http://schemas.microsoft.com/office/drawing/2014/main" id="{95581A21-EFC2-4A77-8B29-4DE218C663D3}"/>
                </a:ext>
              </a:extLst>
            </p:cNvPr>
            <p:cNvSpPr/>
            <p:nvPr/>
          </p:nvSpPr>
          <p:spPr>
            <a:xfrm>
              <a:off x="2684958" y="2984221"/>
              <a:ext cx="3312368" cy="400110"/>
            </a:xfrm>
            <a:prstGeom prst="rect">
              <a:avLst/>
            </a:prstGeom>
          </p:spPr>
          <p:txBody>
            <a:bodyPr wrap="square">
              <a:spAutoFit/>
            </a:bodyPr>
            <a:lstStyle/>
            <a:p>
              <a:r>
                <a:rPr lang="zh-CN" altLang="en-US" sz="2000" dirty="0">
                  <a:solidFill>
                    <a:schemeClr val="bg1"/>
                  </a:solidFill>
                  <a:latin typeface="微软雅黑" pitchFamily="34" charset="-122"/>
                  <a:ea typeface="微软雅黑" pitchFamily="34" charset="-122"/>
                </a:rPr>
                <a:t>上传文件是</a:t>
              </a:r>
              <a:r>
                <a:rPr lang="en-US" altLang="zh-CN" sz="2000" b="1" dirty="0" err="1">
                  <a:solidFill>
                    <a:schemeClr val="bg1"/>
                  </a:solidFill>
                  <a:latin typeface="Times New Roman" panose="02020603050405020304" pitchFamily="18" charset="0"/>
                  <a:ea typeface="微软雅黑" pitchFamily="34" charset="-122"/>
                  <a:cs typeface="Times New Roman" panose="02020603050405020304" pitchFamily="18" charset="0"/>
                </a:rPr>
                <a:t>WebShell</a:t>
              </a:r>
              <a:r>
                <a:rPr lang="zh-CN" altLang="en-US" sz="2000" dirty="0">
                  <a:solidFill>
                    <a:schemeClr val="bg1"/>
                  </a:solidFill>
                  <a:latin typeface="微软雅黑" pitchFamily="34" charset="-122"/>
                  <a:ea typeface="微软雅黑" pitchFamily="34" charset="-122"/>
                </a:rPr>
                <a:t>时</a:t>
              </a:r>
              <a:endParaRPr lang="en-US" altLang="zh-CN" sz="2000" dirty="0">
                <a:solidFill>
                  <a:schemeClr val="bg1"/>
                </a:solidFill>
                <a:latin typeface="微软雅黑" pitchFamily="34" charset="-122"/>
                <a:ea typeface="微软雅黑" pitchFamily="34" charset="-122"/>
              </a:endParaRPr>
            </a:p>
          </p:txBody>
        </p:sp>
        <p:sp>
          <p:nvSpPr>
            <p:cNvPr id="41" name="矩形 40">
              <a:extLst>
                <a:ext uri="{FF2B5EF4-FFF2-40B4-BE49-F238E27FC236}">
                  <a16:creationId xmlns="" xmlns:a16="http://schemas.microsoft.com/office/drawing/2014/main" id="{D68878E7-484A-42E7-9F6C-6F66DB0B9C8A}"/>
                </a:ext>
              </a:extLst>
            </p:cNvPr>
            <p:cNvSpPr/>
            <p:nvPr/>
          </p:nvSpPr>
          <p:spPr>
            <a:xfrm>
              <a:off x="5843771" y="2830333"/>
              <a:ext cx="4032447" cy="707886"/>
            </a:xfrm>
            <a:prstGeom prst="rect">
              <a:avLst/>
            </a:prstGeom>
          </p:spPr>
          <p:txBody>
            <a:bodyPr wrap="square">
              <a:spAutoFit/>
            </a:bodyPr>
            <a:lstStyle/>
            <a:p>
              <a:r>
                <a:rPr lang="zh-CN" altLang="en-US" sz="2000" b="1" dirty="0">
                  <a:solidFill>
                    <a:schemeClr val="tx1">
                      <a:lumMod val="75000"/>
                      <a:lumOff val="25000"/>
                    </a:schemeClr>
                  </a:solidFill>
                  <a:latin typeface="微软雅黑" pitchFamily="34" charset="-122"/>
                  <a:ea typeface="微软雅黑" pitchFamily="34" charset="-122"/>
                </a:rPr>
                <a:t>攻击者可通过这些网页后门执行命令并控制服务器；</a:t>
              </a:r>
              <a:endParaRPr lang="en-US" altLang="zh-CN" sz="2000" b="1" dirty="0">
                <a:solidFill>
                  <a:schemeClr val="tx1">
                    <a:lumMod val="75000"/>
                    <a:lumOff val="25000"/>
                  </a:schemeClr>
                </a:solidFill>
                <a:latin typeface="微软雅黑" pitchFamily="34" charset="-122"/>
                <a:ea typeface="微软雅黑" pitchFamily="34" charset="-122"/>
              </a:endParaRPr>
            </a:p>
          </p:txBody>
        </p:sp>
      </p:grpSp>
      <p:grpSp>
        <p:nvGrpSpPr>
          <p:cNvPr id="44" name="组合 43">
            <a:extLst>
              <a:ext uri="{FF2B5EF4-FFF2-40B4-BE49-F238E27FC236}">
                <a16:creationId xmlns="" xmlns:a16="http://schemas.microsoft.com/office/drawing/2014/main" id="{1BE844EB-63E2-4AD5-B938-829905C274AA}"/>
              </a:ext>
            </a:extLst>
          </p:cNvPr>
          <p:cNvGrpSpPr/>
          <p:nvPr/>
        </p:nvGrpSpPr>
        <p:grpSpPr>
          <a:xfrm>
            <a:off x="884237" y="2897413"/>
            <a:ext cx="8208914" cy="864096"/>
            <a:chOff x="2324918" y="2752229"/>
            <a:chExt cx="8208914" cy="864096"/>
          </a:xfrm>
        </p:grpSpPr>
        <p:grpSp>
          <p:nvGrpSpPr>
            <p:cNvPr id="45" name="组合 44">
              <a:extLst>
                <a:ext uri="{FF2B5EF4-FFF2-40B4-BE49-F238E27FC236}">
                  <a16:creationId xmlns="" xmlns:a16="http://schemas.microsoft.com/office/drawing/2014/main" id="{0BBE74AC-0874-4738-BD6B-FA5737092EC3}"/>
                </a:ext>
              </a:extLst>
            </p:cNvPr>
            <p:cNvGrpSpPr/>
            <p:nvPr/>
          </p:nvGrpSpPr>
          <p:grpSpPr>
            <a:xfrm>
              <a:off x="2324918" y="2752229"/>
              <a:ext cx="8208914" cy="864096"/>
              <a:chOff x="2324918" y="2752229"/>
              <a:chExt cx="8208914" cy="864096"/>
            </a:xfrm>
          </p:grpSpPr>
          <p:sp>
            <p:nvSpPr>
              <p:cNvPr id="48" name="矩形 47">
                <a:extLst>
                  <a:ext uri="{FF2B5EF4-FFF2-40B4-BE49-F238E27FC236}">
                    <a16:creationId xmlns="" xmlns:a16="http://schemas.microsoft.com/office/drawing/2014/main" id="{630DA195-C554-4AAC-96BE-5F0BBC595EFF}"/>
                  </a:ext>
                </a:extLst>
              </p:cNvPr>
              <p:cNvSpPr/>
              <p:nvPr/>
            </p:nvSpPr>
            <p:spPr>
              <a:xfrm>
                <a:off x="2324918" y="2752229"/>
                <a:ext cx="8208914" cy="864096"/>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 xmlns:a16="http://schemas.microsoft.com/office/drawing/2014/main" id="{E2699F45-7ABA-4737-A3C2-473CE6A39F27}"/>
                  </a:ext>
                </a:extLst>
              </p:cNvPr>
              <p:cNvSpPr/>
              <p:nvPr/>
            </p:nvSpPr>
            <p:spPr>
              <a:xfrm>
                <a:off x="5771762" y="2791207"/>
                <a:ext cx="4690060" cy="786139"/>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extLst>
                <a:ext uri="{FF2B5EF4-FFF2-40B4-BE49-F238E27FC236}">
                  <a16:creationId xmlns="" xmlns:a16="http://schemas.microsoft.com/office/drawing/2014/main" id="{59BA63F2-17F2-4AC1-AEF8-AB25F8E422C5}"/>
                </a:ext>
              </a:extLst>
            </p:cNvPr>
            <p:cNvSpPr/>
            <p:nvPr/>
          </p:nvSpPr>
          <p:spPr>
            <a:xfrm>
              <a:off x="2459394" y="2984221"/>
              <a:ext cx="3312368" cy="400110"/>
            </a:xfrm>
            <a:prstGeom prst="rect">
              <a:avLst/>
            </a:prstGeom>
          </p:spPr>
          <p:txBody>
            <a:bodyPr wrap="square">
              <a:spAutoFit/>
            </a:bodyPr>
            <a:lstStyle/>
            <a:p>
              <a:r>
                <a:rPr lang="zh-CN" altLang="en-US" sz="2000" dirty="0">
                  <a:solidFill>
                    <a:schemeClr val="bg1"/>
                  </a:solidFill>
                  <a:latin typeface="微软雅黑" pitchFamily="34" charset="-122"/>
                  <a:ea typeface="微软雅黑" pitchFamily="34" charset="-122"/>
                </a:rPr>
                <a:t>上传文件是</a:t>
              </a:r>
              <a:r>
                <a:rPr lang="zh-CN" altLang="en-US" sz="2000" b="1" dirty="0">
                  <a:solidFill>
                    <a:schemeClr val="bg1"/>
                  </a:solidFill>
                  <a:latin typeface="微软雅黑" pitchFamily="34" charset="-122"/>
                  <a:ea typeface="微软雅黑" pitchFamily="34" charset="-122"/>
                </a:rPr>
                <a:t>其他恶意脚本</a:t>
              </a:r>
              <a:r>
                <a:rPr lang="zh-CN" altLang="en-US" sz="2000" dirty="0">
                  <a:solidFill>
                    <a:schemeClr val="bg1"/>
                  </a:solidFill>
                  <a:latin typeface="微软雅黑" pitchFamily="34" charset="-122"/>
                  <a:ea typeface="微软雅黑" pitchFamily="34" charset="-122"/>
                </a:rPr>
                <a:t>时</a:t>
              </a:r>
              <a:endParaRPr lang="en-US" altLang="zh-CN" sz="2000" dirty="0">
                <a:solidFill>
                  <a:schemeClr val="bg1"/>
                </a:solidFill>
                <a:latin typeface="微软雅黑" pitchFamily="34" charset="-122"/>
                <a:ea typeface="微软雅黑" pitchFamily="34" charset="-122"/>
              </a:endParaRPr>
            </a:p>
          </p:txBody>
        </p:sp>
        <p:sp>
          <p:nvSpPr>
            <p:cNvPr id="47" name="矩形 46">
              <a:extLst>
                <a:ext uri="{FF2B5EF4-FFF2-40B4-BE49-F238E27FC236}">
                  <a16:creationId xmlns="" xmlns:a16="http://schemas.microsoft.com/office/drawing/2014/main" id="{2D06A47B-A05E-47B3-9A09-132E3E70AD58}"/>
                </a:ext>
              </a:extLst>
            </p:cNvPr>
            <p:cNvSpPr/>
            <p:nvPr/>
          </p:nvSpPr>
          <p:spPr>
            <a:xfrm>
              <a:off x="5843771" y="2982690"/>
              <a:ext cx="4032447" cy="400110"/>
            </a:xfrm>
            <a:prstGeom prst="rect">
              <a:avLst/>
            </a:prstGeom>
          </p:spPr>
          <p:txBody>
            <a:bodyPr wrap="square">
              <a:spAutoFit/>
            </a:bodyPr>
            <a:lstStyle/>
            <a:p>
              <a:r>
                <a:rPr lang="zh-CN" altLang="en-US" sz="2000" b="1" dirty="0">
                  <a:solidFill>
                    <a:schemeClr val="tx1">
                      <a:lumMod val="75000"/>
                      <a:lumOff val="25000"/>
                    </a:schemeClr>
                  </a:solidFill>
                  <a:latin typeface="微软雅黑" pitchFamily="34" charset="-122"/>
                  <a:ea typeface="微软雅黑" pitchFamily="34" charset="-122"/>
                </a:rPr>
                <a:t>攻击者可直接执行脚本进行攻击；</a:t>
              </a:r>
            </a:p>
          </p:txBody>
        </p:sp>
      </p:grpSp>
      <p:grpSp>
        <p:nvGrpSpPr>
          <p:cNvPr id="50" name="组合 49">
            <a:extLst>
              <a:ext uri="{FF2B5EF4-FFF2-40B4-BE49-F238E27FC236}">
                <a16:creationId xmlns="" xmlns:a16="http://schemas.microsoft.com/office/drawing/2014/main" id="{D3F931F0-B853-4357-A393-D32A18FBB6E9}"/>
              </a:ext>
            </a:extLst>
          </p:cNvPr>
          <p:cNvGrpSpPr/>
          <p:nvPr/>
        </p:nvGrpSpPr>
        <p:grpSpPr>
          <a:xfrm>
            <a:off x="3621137" y="3931171"/>
            <a:ext cx="8208914" cy="864096"/>
            <a:chOff x="2324918" y="2752229"/>
            <a:chExt cx="8208914" cy="864096"/>
          </a:xfrm>
        </p:grpSpPr>
        <p:grpSp>
          <p:nvGrpSpPr>
            <p:cNvPr id="51" name="组合 50">
              <a:extLst>
                <a:ext uri="{FF2B5EF4-FFF2-40B4-BE49-F238E27FC236}">
                  <a16:creationId xmlns="" xmlns:a16="http://schemas.microsoft.com/office/drawing/2014/main" id="{AC34FB6D-0FAF-4AB4-83DB-D7D0A98E00F7}"/>
                </a:ext>
              </a:extLst>
            </p:cNvPr>
            <p:cNvGrpSpPr/>
            <p:nvPr/>
          </p:nvGrpSpPr>
          <p:grpSpPr>
            <a:xfrm>
              <a:off x="2324918" y="2752229"/>
              <a:ext cx="8208914" cy="864096"/>
              <a:chOff x="2324918" y="2752229"/>
              <a:chExt cx="8208914" cy="864096"/>
            </a:xfrm>
          </p:grpSpPr>
          <p:sp>
            <p:nvSpPr>
              <p:cNvPr id="54" name="矩形 53">
                <a:extLst>
                  <a:ext uri="{FF2B5EF4-FFF2-40B4-BE49-F238E27FC236}">
                    <a16:creationId xmlns="" xmlns:a16="http://schemas.microsoft.com/office/drawing/2014/main" id="{48364743-AF1F-4DE6-B33D-8BC1FA48D0B2}"/>
                  </a:ext>
                </a:extLst>
              </p:cNvPr>
              <p:cNvSpPr/>
              <p:nvPr/>
            </p:nvSpPr>
            <p:spPr>
              <a:xfrm>
                <a:off x="2324918" y="2752229"/>
                <a:ext cx="8208914" cy="864096"/>
              </a:xfrm>
              <a:prstGeom prst="rect">
                <a:avLst/>
              </a:prstGeom>
              <a:solidFill>
                <a:srgbClr val="1092F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 xmlns:a16="http://schemas.microsoft.com/office/drawing/2014/main" id="{E204B7C4-8BE1-4F5C-89F4-6A46FE41836B}"/>
                  </a:ext>
                </a:extLst>
              </p:cNvPr>
              <p:cNvSpPr/>
              <p:nvPr/>
            </p:nvSpPr>
            <p:spPr>
              <a:xfrm>
                <a:off x="5771761" y="2791207"/>
                <a:ext cx="4690061" cy="786139"/>
              </a:xfrm>
              <a:prstGeom prst="rect">
                <a:avLst/>
              </a:prstGeom>
              <a:solidFill>
                <a:schemeClr val="bg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2" name="矩形 51">
              <a:extLst>
                <a:ext uri="{FF2B5EF4-FFF2-40B4-BE49-F238E27FC236}">
                  <a16:creationId xmlns="" xmlns:a16="http://schemas.microsoft.com/office/drawing/2014/main" id="{F7E5AAA0-8BF7-42E3-AC22-465AB2CD0755}"/>
                </a:ext>
              </a:extLst>
            </p:cNvPr>
            <p:cNvSpPr/>
            <p:nvPr/>
          </p:nvSpPr>
          <p:spPr>
            <a:xfrm>
              <a:off x="2669630" y="2984221"/>
              <a:ext cx="3312368" cy="400110"/>
            </a:xfrm>
            <a:prstGeom prst="rect">
              <a:avLst/>
            </a:prstGeom>
          </p:spPr>
          <p:txBody>
            <a:bodyPr wrap="square">
              <a:spAutoFit/>
            </a:bodyPr>
            <a:lstStyle/>
            <a:p>
              <a:r>
                <a:rPr lang="zh-CN" altLang="en-US" sz="2000" dirty="0">
                  <a:solidFill>
                    <a:schemeClr val="bg1"/>
                  </a:solidFill>
                  <a:latin typeface="微软雅黑" pitchFamily="34" charset="-122"/>
                  <a:ea typeface="微软雅黑" pitchFamily="34" charset="-122"/>
                </a:rPr>
                <a:t>上传文件是</a:t>
              </a:r>
              <a:r>
                <a:rPr lang="zh-CN" altLang="en-US" sz="2000" b="1" dirty="0">
                  <a:solidFill>
                    <a:schemeClr val="bg1"/>
                  </a:solidFill>
                  <a:latin typeface="微软雅黑" pitchFamily="34" charset="-122"/>
                  <a:ea typeface="微软雅黑" pitchFamily="34" charset="-122"/>
                </a:rPr>
                <a:t>恶意图片</a:t>
              </a:r>
              <a:r>
                <a:rPr lang="zh-CN" altLang="en-US" sz="2000" dirty="0">
                  <a:solidFill>
                    <a:schemeClr val="bg1"/>
                  </a:solidFill>
                  <a:latin typeface="微软雅黑" pitchFamily="34" charset="-122"/>
                  <a:ea typeface="微软雅黑" pitchFamily="34" charset="-122"/>
                </a:rPr>
                <a:t>时</a:t>
              </a:r>
              <a:endParaRPr lang="en-US" altLang="zh-CN" sz="2000" dirty="0">
                <a:solidFill>
                  <a:schemeClr val="bg1"/>
                </a:solidFill>
                <a:latin typeface="微软雅黑" pitchFamily="34" charset="-122"/>
                <a:ea typeface="微软雅黑" pitchFamily="34" charset="-122"/>
              </a:endParaRPr>
            </a:p>
          </p:txBody>
        </p:sp>
        <p:sp>
          <p:nvSpPr>
            <p:cNvPr id="53" name="矩形 52">
              <a:extLst>
                <a:ext uri="{FF2B5EF4-FFF2-40B4-BE49-F238E27FC236}">
                  <a16:creationId xmlns="" xmlns:a16="http://schemas.microsoft.com/office/drawing/2014/main" id="{DB53B54C-0D67-40DA-83BA-8D052FDD90FD}"/>
                </a:ext>
              </a:extLst>
            </p:cNvPr>
            <p:cNvSpPr/>
            <p:nvPr/>
          </p:nvSpPr>
          <p:spPr>
            <a:xfrm>
              <a:off x="5843771" y="2830333"/>
              <a:ext cx="4690061" cy="707886"/>
            </a:xfrm>
            <a:prstGeom prst="rect">
              <a:avLst/>
            </a:prstGeom>
          </p:spPr>
          <p:txBody>
            <a:bodyPr wrap="square">
              <a:spAutoFit/>
            </a:bodyPr>
            <a:lstStyle/>
            <a:p>
              <a:r>
                <a:rPr lang="zh-CN" altLang="en-US" sz="2000" b="1" dirty="0">
                  <a:solidFill>
                    <a:schemeClr val="tx1">
                      <a:lumMod val="75000"/>
                      <a:lumOff val="25000"/>
                    </a:schemeClr>
                  </a:solidFill>
                  <a:latin typeface="微软雅黑" pitchFamily="34" charset="-122"/>
                  <a:ea typeface="微软雅黑" pitchFamily="34" charset="-122"/>
                </a:rPr>
                <a:t>图片中可能包含了脚本，加载或者点击这些图片时脚本会悄无声息的执行；</a:t>
              </a:r>
              <a:endParaRPr lang="en-US" altLang="zh-CN" sz="2000" b="1" dirty="0">
                <a:solidFill>
                  <a:schemeClr val="tx1">
                    <a:lumMod val="75000"/>
                    <a:lumOff val="25000"/>
                  </a:schemeClr>
                </a:solidFill>
                <a:latin typeface="微软雅黑" pitchFamily="34" charset="-122"/>
                <a:ea typeface="微软雅黑" pitchFamily="34" charset="-122"/>
              </a:endParaRPr>
            </a:p>
          </p:txBody>
        </p:sp>
      </p:grpSp>
      <p:grpSp>
        <p:nvGrpSpPr>
          <p:cNvPr id="56" name="组合 55">
            <a:extLst>
              <a:ext uri="{FF2B5EF4-FFF2-40B4-BE49-F238E27FC236}">
                <a16:creationId xmlns="" xmlns:a16="http://schemas.microsoft.com/office/drawing/2014/main" id="{0E3CD4E7-FAE3-4130-B68A-78E7A1F526E3}"/>
              </a:ext>
            </a:extLst>
          </p:cNvPr>
          <p:cNvGrpSpPr/>
          <p:nvPr/>
        </p:nvGrpSpPr>
        <p:grpSpPr>
          <a:xfrm>
            <a:off x="884259" y="5051887"/>
            <a:ext cx="9702008" cy="1401395"/>
            <a:chOff x="2324918" y="2752228"/>
            <a:chExt cx="9702008" cy="1401395"/>
          </a:xfrm>
        </p:grpSpPr>
        <p:grpSp>
          <p:nvGrpSpPr>
            <p:cNvPr id="57" name="组合 56">
              <a:extLst>
                <a:ext uri="{FF2B5EF4-FFF2-40B4-BE49-F238E27FC236}">
                  <a16:creationId xmlns="" xmlns:a16="http://schemas.microsoft.com/office/drawing/2014/main" id="{A31D4A69-BE6F-42C9-9EC3-6A118EDBBF20}"/>
                </a:ext>
              </a:extLst>
            </p:cNvPr>
            <p:cNvGrpSpPr/>
            <p:nvPr/>
          </p:nvGrpSpPr>
          <p:grpSpPr>
            <a:xfrm>
              <a:off x="2324918" y="2752228"/>
              <a:ext cx="9702008" cy="1401395"/>
              <a:chOff x="2324918" y="2752228"/>
              <a:chExt cx="9702008" cy="1401395"/>
            </a:xfrm>
          </p:grpSpPr>
          <p:sp>
            <p:nvSpPr>
              <p:cNvPr id="60" name="矩形 59">
                <a:extLst>
                  <a:ext uri="{FF2B5EF4-FFF2-40B4-BE49-F238E27FC236}">
                    <a16:creationId xmlns="" xmlns:a16="http://schemas.microsoft.com/office/drawing/2014/main" id="{80831986-316B-4A37-93D8-88F4280649AF}"/>
                  </a:ext>
                </a:extLst>
              </p:cNvPr>
              <p:cNvSpPr/>
              <p:nvPr/>
            </p:nvSpPr>
            <p:spPr>
              <a:xfrm>
                <a:off x="2324918" y="2752228"/>
                <a:ext cx="9702008" cy="1401395"/>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 xmlns:a16="http://schemas.microsoft.com/office/drawing/2014/main" id="{29FF1D10-71F3-4154-8517-DD76D3211318}"/>
                  </a:ext>
                </a:extLst>
              </p:cNvPr>
              <p:cNvSpPr/>
              <p:nvPr/>
            </p:nvSpPr>
            <p:spPr>
              <a:xfrm>
                <a:off x="5771761" y="2791207"/>
                <a:ext cx="6187960" cy="1323439"/>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8" name="矩形 57">
              <a:extLst>
                <a:ext uri="{FF2B5EF4-FFF2-40B4-BE49-F238E27FC236}">
                  <a16:creationId xmlns="" xmlns:a16="http://schemas.microsoft.com/office/drawing/2014/main" id="{1FF39D6B-6724-4CAA-B408-5D3A7E22E1C7}"/>
                </a:ext>
              </a:extLst>
            </p:cNvPr>
            <p:cNvSpPr/>
            <p:nvPr/>
          </p:nvSpPr>
          <p:spPr>
            <a:xfrm>
              <a:off x="2644184" y="3060005"/>
              <a:ext cx="2808312" cy="707886"/>
            </a:xfrm>
            <a:prstGeom prst="rect">
              <a:avLst/>
            </a:prstGeom>
          </p:spPr>
          <p:txBody>
            <a:bodyPr wrap="square">
              <a:spAutoFit/>
            </a:bodyPr>
            <a:lstStyle/>
            <a:p>
              <a:pPr algn="ctr"/>
              <a:r>
                <a:rPr lang="zh-CN" altLang="en-US" sz="2000" dirty="0">
                  <a:solidFill>
                    <a:schemeClr val="bg1"/>
                  </a:solidFill>
                  <a:latin typeface="微软雅黑" pitchFamily="34" charset="-122"/>
                  <a:ea typeface="微软雅黑" pitchFamily="34" charset="-122"/>
                </a:rPr>
                <a:t>上传文件是</a:t>
              </a:r>
              <a:r>
                <a:rPr lang="zh-CN" altLang="en-US" sz="2000" b="1" dirty="0">
                  <a:solidFill>
                    <a:schemeClr val="bg1"/>
                  </a:solidFill>
                  <a:latin typeface="微软雅黑" pitchFamily="34" charset="-122"/>
                  <a:ea typeface="微软雅黑" pitchFamily="34" charset="-122"/>
                </a:rPr>
                <a:t>伪装成正常后缀的恶意脚本</a:t>
              </a:r>
              <a:r>
                <a:rPr lang="zh-CN" altLang="en-US" sz="2000" dirty="0">
                  <a:solidFill>
                    <a:schemeClr val="bg1"/>
                  </a:solidFill>
                  <a:latin typeface="微软雅黑" pitchFamily="34" charset="-122"/>
                  <a:ea typeface="微软雅黑" pitchFamily="34" charset="-122"/>
                </a:rPr>
                <a:t>时</a:t>
              </a:r>
              <a:endParaRPr lang="en-US" altLang="zh-CN" sz="2000" dirty="0">
                <a:solidFill>
                  <a:schemeClr val="bg1"/>
                </a:solidFill>
                <a:latin typeface="微软雅黑" pitchFamily="34" charset="-122"/>
                <a:ea typeface="微软雅黑" pitchFamily="34" charset="-122"/>
              </a:endParaRPr>
            </a:p>
          </p:txBody>
        </p:sp>
        <p:sp>
          <p:nvSpPr>
            <p:cNvPr id="59" name="矩形 58">
              <a:extLst>
                <a:ext uri="{FF2B5EF4-FFF2-40B4-BE49-F238E27FC236}">
                  <a16:creationId xmlns="" xmlns:a16="http://schemas.microsoft.com/office/drawing/2014/main" id="{5A23D6C9-4AA3-4D20-9F08-7C924949B1AD}"/>
                </a:ext>
              </a:extLst>
            </p:cNvPr>
            <p:cNvSpPr/>
            <p:nvPr/>
          </p:nvSpPr>
          <p:spPr>
            <a:xfrm>
              <a:off x="5834501" y="2791205"/>
              <a:ext cx="6120755" cy="1323439"/>
            </a:xfrm>
            <a:prstGeom prst="rect">
              <a:avLst/>
            </a:prstGeom>
          </p:spPr>
          <p:txBody>
            <a:bodyPr wrap="square">
              <a:spAutoFit/>
            </a:bodyPr>
            <a:lstStyle/>
            <a:p>
              <a:r>
                <a:rPr lang="zh-CN" altLang="en-US"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攻击者可借助本地文件包含漏洞</a:t>
              </a:r>
              <a:r>
                <a:rPr lang="en-US" altLang="zh-CN"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(Local File Include)</a:t>
              </a:r>
              <a:r>
                <a:rPr lang="zh-CN" altLang="en-US"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执行该文件。如将</a:t>
              </a:r>
              <a:r>
                <a:rPr lang="en-US" altLang="zh-CN" sz="2000" b="1" dirty="0" err="1">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bad.php</a:t>
              </a:r>
              <a:r>
                <a:rPr lang="zh-CN" altLang="en-US"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文件改名为</a:t>
              </a:r>
              <a:r>
                <a:rPr lang="en-US" altLang="zh-CN"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bad.doc</a:t>
              </a:r>
              <a:r>
                <a:rPr lang="zh-CN" altLang="en-US"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上传到服务器，再通过</a:t>
              </a:r>
              <a:r>
                <a:rPr lang="en-US" altLang="zh-CN"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PHP</a:t>
              </a:r>
              <a:r>
                <a:rPr lang="zh-CN" altLang="en-US"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的</a:t>
              </a:r>
              <a:r>
                <a:rPr lang="en-US" altLang="zh-CN"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include</a:t>
              </a:r>
              <a:r>
                <a:rPr lang="zh-CN" altLang="en-US"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a:t>
              </a:r>
              <a:r>
                <a:rPr lang="en-US" altLang="zh-CN" sz="2000" b="1" dirty="0" err="1">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include_once</a:t>
              </a:r>
              <a:r>
                <a:rPr lang="zh-CN" altLang="en-US"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a:t>
              </a:r>
              <a:r>
                <a:rPr lang="en-US" altLang="zh-CN"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require</a:t>
              </a:r>
              <a:r>
                <a:rPr lang="zh-CN" altLang="en-US"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a:t>
              </a:r>
              <a:r>
                <a:rPr lang="en-US" altLang="zh-CN" sz="2000" b="1" dirty="0" err="1">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require_once</a:t>
              </a:r>
              <a:r>
                <a:rPr lang="zh-CN" altLang="en-US"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等函数包含执行。</a:t>
              </a:r>
              <a:endParaRPr lang="en-US" altLang="zh-CN"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endParaRPr>
            </a:p>
          </p:txBody>
        </p:sp>
      </p:grpSp>
    </p:spTree>
    <p:extLst>
      <p:ext uri="{BB962C8B-B14F-4D97-AF65-F5344CB8AC3E}">
        <p14:creationId xmlns:p14="http://schemas.microsoft.com/office/powerpoint/2010/main" val="3478740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500"/>
                                        <p:tgtEl>
                                          <p:spTgt spid="50"/>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left)">
                                      <p:cBhvr>
                                        <p:cTn id="2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 xmlns:a16="http://schemas.microsoft.com/office/drawing/2014/main" id="{DF16C0EE-F047-4513-ABE9-3621ABC453F7}"/>
              </a:ext>
            </a:extLst>
          </p:cNvPr>
          <p:cNvSpPr/>
          <p:nvPr/>
        </p:nvSpPr>
        <p:spPr>
          <a:xfrm>
            <a:off x="1406213" y="1031709"/>
            <a:ext cx="7956884" cy="488847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18" name="íṡľíḍè-Rectangle 17">
            <a:extLst>
              <a:ext uri="{FF2B5EF4-FFF2-40B4-BE49-F238E27FC236}">
                <a16:creationId xmlns="" xmlns:a16="http://schemas.microsoft.com/office/drawing/2014/main" id="{95947858-2762-4BDD-87C5-A75A77F7048B}"/>
              </a:ext>
            </a:extLst>
          </p:cNvPr>
          <p:cNvSpPr/>
          <p:nvPr/>
        </p:nvSpPr>
        <p:spPr>
          <a:xfrm>
            <a:off x="1406213" y="447572"/>
            <a:ext cx="3636404"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一个</a:t>
            </a:r>
            <a:r>
              <a:rPr lang="en-US" altLang="zh-CN" sz="2000" kern="0" dirty="0">
                <a:solidFill>
                  <a:prstClr val="white"/>
                </a:solidFill>
                <a:latin typeface="Times New Roman" panose="02020603050405020304" pitchFamily="18" charset="0"/>
                <a:ea typeface="微软雅黑"/>
                <a:cs typeface="Times New Roman" panose="02020603050405020304" pitchFamily="18" charset="0"/>
              </a:rPr>
              <a:t>php</a:t>
            </a: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文件上传代码如下：</a:t>
            </a:r>
          </a:p>
        </p:txBody>
      </p:sp>
      <p:graphicFrame>
        <p:nvGraphicFramePr>
          <p:cNvPr id="20" name="表格 19">
            <a:extLst>
              <a:ext uri="{FF2B5EF4-FFF2-40B4-BE49-F238E27FC236}">
                <a16:creationId xmlns="" xmlns:a16="http://schemas.microsoft.com/office/drawing/2014/main" id="{AF644E90-D856-4FCD-B616-F866C815904E}"/>
              </a:ext>
            </a:extLst>
          </p:cNvPr>
          <p:cNvGraphicFramePr>
            <a:graphicFrameLocks noGrp="1"/>
          </p:cNvGraphicFramePr>
          <p:nvPr>
            <p:extLst/>
          </p:nvPr>
        </p:nvGraphicFramePr>
        <p:xfrm>
          <a:off x="1460823" y="1096045"/>
          <a:ext cx="10153128" cy="5572802"/>
        </p:xfrm>
        <a:graphic>
          <a:graphicData uri="http://schemas.openxmlformats.org/drawingml/2006/table">
            <a:tbl>
              <a:tblPr firstRow="1" bandRow="1">
                <a:tableStyleId>{5C22544A-7EE6-4342-B048-85BDC9FD1C3A}</a:tableStyleId>
              </a:tblPr>
              <a:tblGrid>
                <a:gridCol w="10153128">
                  <a:extLst>
                    <a:ext uri="{9D8B030D-6E8A-4147-A177-3AD203B41FA5}">
                      <a16:colId xmlns="" xmlns:a16="http://schemas.microsoft.com/office/drawing/2014/main" val="20000"/>
                    </a:ext>
                  </a:extLst>
                </a:gridCol>
              </a:tblGrid>
              <a:tr h="5328592">
                <a:tc>
                  <a:txBody>
                    <a:bodyPr/>
                    <a:lstStyle/>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&lt;form action="" </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enctype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="multipart/form-data" method="post" </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name="</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uploadfile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上传文件：</a:t>
                      </a:r>
                      <a:r>
                        <a:rPr lang="en-US" altLang="zh-CN"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input type="file" name="</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/&gt;&lt;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&gt; </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&lt;input type="submit" value="</a:t>
                      </a:r>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a:t>
                      </a:r>
                      <a:r>
                        <a:rPr lang="en-US" altLang="zh-CN"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/&gt;&lt;/</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form&gt; </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php</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if( </a:t>
                      </a:r>
                      <a:r>
                        <a:rPr lang="en-US" sz="2000" b="1" kern="1200"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is_uploaded_file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($_FILES['</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tmp_name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=$_FILES["</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获取数组里面的值 </a:t>
                      </a:r>
                    </a:p>
                    <a:p>
                      <a:r>
                        <a:rPr lang="en-US" altLang="zh-CN"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name=$</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["name"];//</a:t>
                      </a:r>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上传文件的文件名 </a:t>
                      </a:r>
                    </a:p>
                    <a:p>
                      <a:r>
                        <a:rPr lang="en-US" altLang="zh-CN"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type=$</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["type"];//</a:t>
                      </a:r>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上传文件的类型 </a:t>
                      </a:r>
                    </a:p>
                    <a:p>
                      <a:r>
                        <a:rPr lang="en-US" altLang="zh-CN"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size=$</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["size"];//</a:t>
                      </a:r>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上传文件的大小 </a:t>
                      </a:r>
                    </a:p>
                    <a:p>
                      <a:r>
                        <a:rPr lang="en-US" altLang="zh-CN"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tmp_name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tmp_name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上传文件的临时存放路径 </a:t>
                      </a:r>
                    </a:p>
                    <a:p>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error=$</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["error"];//</a:t>
                      </a:r>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上传后系统返回的值  </a:t>
                      </a:r>
                    </a:p>
                    <a:p>
                      <a:r>
                        <a:rPr lang="en-US" altLang="zh-CN"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把上传的临时文件移动到</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a:t>
                      </a:r>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目录下面 </a:t>
                      </a:r>
                    </a:p>
                    <a:p>
                      <a:r>
                        <a:rPr lang="en-US" sz="2000" b="1" kern="1200"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move_uploaded_file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tmp_name,'up</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/'.$name); </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$destination="up/".$name;  </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echo $destination;</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?&gt;</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txBody>
                  <a:tcPr marL="86402" marR="86402" marT="43201" marB="43201">
                    <a:solidFill>
                      <a:schemeClr val="tx1"/>
                    </a:solidFill>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2630219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6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3137</Words>
  <Application>Microsoft Office PowerPoint</Application>
  <PresentationFormat>自定义</PresentationFormat>
  <Paragraphs>249</Paragraphs>
  <Slides>42</Slides>
  <Notes>40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42</vt:i4>
      </vt:variant>
    </vt:vector>
  </HeadingPairs>
  <TitlesOfParts>
    <vt:vector size="52" baseType="lpstr">
      <vt:lpstr>Microsoft Yahei</vt:lpstr>
      <vt:lpstr>华文楷体</vt:lpstr>
      <vt:lpstr>宋体</vt:lpstr>
      <vt:lpstr>微软雅黑</vt:lpstr>
      <vt:lpstr>Arial</vt:lpstr>
      <vt:lpstr>Calibri</vt:lpstr>
      <vt:lpstr>Calibri Light</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
  <cp:revision>1</cp:revision>
  <dcterms:created xsi:type="dcterms:W3CDTF">2017-02-21T13:09:17Z</dcterms:created>
  <dcterms:modified xsi:type="dcterms:W3CDTF">2019-05-16T01:47:22Z</dcterms:modified>
</cp:coreProperties>
</file>