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9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5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0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1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9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1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2FB5-F693-4969-98A0-190AC1096BD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63E-0F18-4CD3-94C7-B5917BE90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ages2017.cnblogs.com/blog/966901/201710/966901-20171029170727398-9431754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9" y="696191"/>
            <a:ext cx="6286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77018" y="893476"/>
            <a:ext cx="3520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sql</a:t>
            </a:r>
            <a:r>
              <a:rPr lang="zh-CN" altLang="en-US" b="1" dirty="0"/>
              <a:t>分析阶段：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在共享池中查找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检查语法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检查语义和相关的权限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合并</a:t>
            </a:r>
            <a:r>
              <a:rPr lang="en-US" altLang="zh-CN" dirty="0"/>
              <a:t>(MERGE)</a:t>
            </a:r>
            <a:r>
              <a:rPr lang="zh-CN" altLang="en-US" dirty="0"/>
              <a:t>视图定义和子查询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确定执行计划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7018" y="3242252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提取</a:t>
            </a:r>
            <a:r>
              <a:rPr lang="en-US" altLang="zh-CN" b="1" dirty="0"/>
              <a:t>(FETCH)</a:t>
            </a:r>
            <a:r>
              <a:rPr lang="zh-CN" altLang="en-US" b="1" dirty="0"/>
              <a:t>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从查询结果中返回记录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必要时进行排序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217" y="4442581"/>
            <a:ext cx="1066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sql</a:t>
            </a:r>
            <a:r>
              <a:rPr lang="zh-CN" altLang="en-US" b="1" dirty="0"/>
              <a:t>共享：</a:t>
            </a:r>
            <a:endParaRPr lang="en-US" altLang="zh-CN" b="1" dirty="0"/>
          </a:p>
          <a:p>
            <a:r>
              <a:rPr lang="en-US" altLang="zh-CN" dirty="0" smtClean="0"/>
              <a:t>oracle</a:t>
            </a:r>
            <a:r>
              <a:rPr lang="zh-CN" altLang="en-US" dirty="0"/>
              <a:t>将执行过程中的</a:t>
            </a:r>
            <a:r>
              <a:rPr lang="en-US" altLang="zh-CN" dirty="0" err="1"/>
              <a:t>sql</a:t>
            </a:r>
            <a:r>
              <a:rPr lang="zh-CN" altLang="en-US" dirty="0"/>
              <a:t>语句放在内存的共享池中，可以被所有的数据库用户共享到</a:t>
            </a:r>
            <a:r>
              <a:rPr lang="zh-CN" altLang="en-US" dirty="0" smtClean="0"/>
              <a:t>，当</a:t>
            </a:r>
            <a:r>
              <a:rPr lang="zh-CN" altLang="en-US" dirty="0"/>
              <a:t>执行一条</a:t>
            </a:r>
            <a:r>
              <a:rPr lang="en-US" altLang="zh-CN" dirty="0" err="1"/>
              <a:t>sql</a:t>
            </a:r>
            <a:r>
              <a:rPr lang="zh-CN" altLang="en-US" dirty="0"/>
              <a:t>语句时，如果它和之前的</a:t>
            </a:r>
            <a:r>
              <a:rPr lang="en-US" altLang="zh-CN" dirty="0" err="1"/>
              <a:t>sql</a:t>
            </a:r>
            <a:r>
              <a:rPr lang="zh-CN" altLang="en-US" dirty="0"/>
              <a:t>执行语句完全相同时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zh-CN" altLang="en-US" dirty="0"/>
              <a:t>会快速获取被解析的语句以及最好的</a:t>
            </a:r>
            <a:r>
              <a:rPr lang="zh-CN" altLang="en-US" dirty="0" smtClean="0"/>
              <a:t>执行路径。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8217" y="5522929"/>
            <a:ext cx="1066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sql</a:t>
            </a:r>
            <a:r>
              <a:rPr lang="zh-CN" altLang="en-US" b="1" dirty="0"/>
              <a:t>共享条件：</a:t>
            </a:r>
            <a:endParaRPr lang="en-US" altLang="zh-CN" b="1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执行语句必须与共享池语句完全一样，包括</a:t>
            </a:r>
            <a:r>
              <a:rPr lang="en-US" altLang="zh-CN" dirty="0"/>
              <a:t>(</a:t>
            </a:r>
            <a:r>
              <a:rPr lang="zh-CN" altLang="en-US" dirty="0"/>
              <a:t>大小写，空格，换行等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两条语句所指的对象必须完全相同。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两个</a:t>
            </a:r>
            <a:r>
              <a:rPr lang="en-US" altLang="zh-CN" dirty="0"/>
              <a:t>SQL</a:t>
            </a:r>
            <a:r>
              <a:rPr lang="zh-CN" altLang="en-US" dirty="0"/>
              <a:t>语句绑定变量的名字必须相同。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5939" y="32685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处理过程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1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363" y="455182"/>
            <a:ext cx="8571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in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代替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or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低效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 from location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loc_id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10 or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loc_id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20 or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loc_id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30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高效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..from location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loc_in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in (10,20,30);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363" y="20900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删除重复数据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最高效的删除重复记录的方法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Delete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a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a.rowid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&gt;(select min(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b.rowid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   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b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 Where b.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=a.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);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63" y="4001854"/>
            <a:ext cx="10917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避免使用耗费资源的操作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带有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DISTINCT,UNION,MINUS,INTERSECT,ORDER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语句会启动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引擎执行耗费资源的排序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(SORT)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功能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 DISTINCT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需要一次排序操作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而其他的至少需要执行两次排序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例如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一个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UNION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查询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其中每个查询都带有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GROUP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子句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GROUP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会触发嵌入排序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(NESTED SORT) ;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这样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每个查询需要执行一次排序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然后在执行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UNION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时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又一个唯一排序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(SORT UNIQUE)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操作被执行而且它只能在前面的嵌入排序结束后才能开始执行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嵌入的排序的深度会大大影响查询的效率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9851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4253" y="455366"/>
            <a:ext cx="10769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自动选择索引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如果表中有两个以上（包括两个）索引，其中有一个唯一性索引，而其他是非唯一性．在这种情况下，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将使用唯一性索引而完全忽略非唯一性索引．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举例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ename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2326  and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deptno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 = 20 ;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这里，只有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上的索引是唯一性的，所以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索引将用来检索记录．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table access by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rowid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on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index unique scan on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emp_no_idx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252" y="2782699"/>
            <a:ext cx="10150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至少要包含组合索引的第一列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如果索引是建立在多个列上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只有在它的第一个列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(leading column)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被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子句引用时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优化器才会选择使用该索引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当仅引用索引的第二个列时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优化器使用了全表扫描而忽略了索引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52" y="38261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避免在索引列上使用函数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低效：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dept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sal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* 12 &gt; 25000;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高效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dept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sal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 &gt; 25000/12;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0704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164" y="344622"/>
            <a:ext cx="100676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 避免出现索引列自动转换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当比较不同数据类型的数据时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自动对列进行简单的类型转换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假设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EMP_TYPE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是一个字符类型的索引列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user_no,user_name,address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user_files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109204421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这个语句被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转换为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user_no,user_name,address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user_files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to_number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 = 109204421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因为内部发生的类型转换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这个索引将不会被用到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163" y="2727467"/>
            <a:ext cx="106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Order by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语句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(a).ORDER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语句决定了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如何将返回的查询结果排序。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语句对要排序的列没有什么特别的限制，也可以将函数加入列中（象联接或者附加等）。任何在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语句的非索引项或者有计算表达式都将降低查询速度。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(b).order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语句以找出非索引项或者表达式，它们会降低性能。解决这个问题的办法就是重写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语句以使用索引，也可以为所使用的列建立另外一个索引，同时应避免在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order by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子句中使用表达式。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5412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163" y="362375"/>
            <a:ext cx="38146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&gt;= 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替代 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&gt;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DEPTNO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上有一个索引。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  高效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SELECT *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FROM EMP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WHERE DEPTNO &gt;=4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低效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: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SELECT *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FROM EMP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 WHERE DEPTNO &gt;3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1162" y="362375"/>
            <a:ext cx="680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通过使用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&gt;=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&lt;=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等，避免使用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NOT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命令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例子：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* from employee where salary &lt;&gt; 3000;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对这个查询，可以改写为不使用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NOT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* from employee where salary&lt;3000 or salary&gt;3000;</a:t>
            </a:r>
          </a:p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  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虽然这两种查询的结果一样，但是第二种查询方案会比第一种查询方案更快些。第二种查询允许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对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salary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列使用索引，而第一种查询则不能使用索引。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380" y="39926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字符型字段的引号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比如有的表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PHONE_NO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字段是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CHAR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型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而且创建有索引，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但在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条件中忘记了加引号，就不会用到索引。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PHONE_NO=‘13920202022’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PHONE_NO=13920202022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85490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401" y="1052945"/>
            <a:ext cx="11540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HINT</a:t>
            </a:r>
            <a:r>
              <a:rPr lang="zh-CN" altLang="en-US" b="1" dirty="0" smtClean="0"/>
              <a:t>强制干预执行计划</a:t>
            </a:r>
            <a:endParaRPr lang="en-US" altLang="zh-CN" b="1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的执行计划优化得非常好，绝大多数情况下它会选择最优的执行计划。</a:t>
            </a:r>
            <a:endParaRPr lang="en-US" altLang="zh-CN" dirty="0" smtClean="0"/>
          </a:p>
          <a:p>
            <a:r>
              <a:rPr lang="zh-CN" altLang="en-US" dirty="0" smtClean="0"/>
              <a:t>但是，这个策略也不是一直有效的，当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发现，使用索引比不使用索引需要消耗更多的</a:t>
            </a:r>
            <a:r>
              <a:rPr lang="en-US" altLang="zh-CN" dirty="0" smtClean="0"/>
              <a:t>cup</a:t>
            </a:r>
            <a:r>
              <a:rPr lang="zh-CN" altLang="en-US" dirty="0" smtClean="0"/>
              <a:t>资源时，</a:t>
            </a:r>
            <a:endParaRPr lang="en-US" altLang="zh-CN" dirty="0" smtClean="0"/>
          </a:p>
          <a:p>
            <a:r>
              <a:rPr lang="zh-CN" altLang="en-US" dirty="0" smtClean="0"/>
              <a:t>它可能会选择牺牲速度而节省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开销</a:t>
            </a:r>
            <a:r>
              <a:rPr lang="zh-CN" altLang="en-US" dirty="0"/>
              <a:t>，</a:t>
            </a:r>
            <a:r>
              <a:rPr lang="zh-CN" altLang="en-US" dirty="0" smtClean="0"/>
              <a:t>但是这并不是我们希望看到的。</a:t>
            </a:r>
            <a:endParaRPr lang="en-US" altLang="zh-CN" dirty="0" smtClean="0"/>
          </a:p>
          <a:p>
            <a:r>
              <a:rPr lang="zh-CN" altLang="en-US" dirty="0" smtClean="0"/>
              <a:t>当我们检查了前面的原则，发现并没有违背，但是有索引，优化器就是不走索引执行语句时，我们可以使用</a:t>
            </a:r>
            <a:r>
              <a:rPr lang="en-US" altLang="zh-CN" dirty="0" smtClean="0"/>
              <a:t>HINT</a:t>
            </a:r>
          </a:p>
          <a:p>
            <a:r>
              <a:rPr lang="zh-CN" altLang="en-US" dirty="0" smtClean="0"/>
              <a:t>强制调整执行计划。</a:t>
            </a:r>
            <a:endParaRPr lang="en-US" altLang="zh-CN" dirty="0" smtClean="0"/>
          </a:p>
          <a:p>
            <a:r>
              <a:rPr lang="en-US" altLang="zh-CN" dirty="0" smtClean="0"/>
              <a:t>HINT</a:t>
            </a:r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r>
              <a:rPr lang="en-US" altLang="zh-CN" dirty="0" smtClean="0"/>
              <a:t>Select /*+INDEX(B </a:t>
            </a:r>
            <a:r>
              <a:rPr lang="en-US" altLang="zh-CN" dirty="0" err="1" smtClean="0"/>
              <a:t>index_B</a:t>
            </a:r>
            <a:r>
              <a:rPr lang="en-US" altLang="zh-CN" dirty="0" smtClean="0"/>
              <a:t>) INDEX(A </a:t>
            </a:r>
            <a:r>
              <a:rPr lang="en-US" altLang="zh-CN" dirty="0"/>
              <a:t>INDEX_A</a:t>
            </a:r>
            <a:r>
              <a:rPr lang="en-US" altLang="zh-CN" dirty="0" smtClean="0"/>
              <a:t>) */</a:t>
            </a:r>
            <a:r>
              <a:rPr lang="en-US" altLang="zh-CN" dirty="0"/>
              <a:t> </a:t>
            </a:r>
            <a:r>
              <a:rPr lang="en-US" altLang="zh-CN" dirty="0" smtClean="0"/>
              <a:t>* from A,B where a.id = b.id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6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292" y="1176353"/>
            <a:ext cx="112129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a.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创建表的时候。应尽量建立主键，尽量根据实际需要调整数据表的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PCTFREE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PCTUSED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参数；大数据表删除，用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truncate table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代替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delete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b.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合理使用索引，在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OLTP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应用中一张表的索引不要太多。数据重复量大的列不要建立二叉树索引，可以采用位图索引；组合索引的列顺序尽量与查询条件列顺序保持一致；对于数据操作频繁的表，索引需要定期重建，以减少失效的索引和碎片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c.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查询尽量用确定的列名，少用*号。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count(key)from tab where key&gt; 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性能优于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count(*)from tab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尽量少嵌套子查询，这种查询会消耗大量的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CPU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资源；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对于有比较多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运算的查询，建议分成多个查询，用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union all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联结起来；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多表查询的查询语句中，选择最有效率的表名顺序。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解析器对表解析从右到左，所以记录少的表放在右边。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e.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尽量多用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commit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语句提交事务，可以及时释放资源、解锁、释放日志空间、减少管理花费；在频繁的、性能要求比较高的数据操作中，尽量避免远程访问，如数据库链等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PingFang SC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访问频繁的表可以常驻内存：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alter table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．．．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cache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6661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91" y="56341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 </a:t>
            </a:r>
            <a:r>
              <a:rPr lang="en-US" altLang="zh-CN" b="1" dirty="0" err="1"/>
              <a:t>Sql</a:t>
            </a:r>
            <a:r>
              <a:rPr lang="zh-CN" altLang="en-US" b="1" dirty="0"/>
              <a:t>解析与共享</a:t>
            </a:r>
            <a:r>
              <a:rPr lang="en-US" altLang="zh-CN" b="1" dirty="0" err="1"/>
              <a:t>sql</a:t>
            </a:r>
            <a:r>
              <a:rPr lang="zh-CN" altLang="en-US" b="1" dirty="0" smtClean="0"/>
              <a:t>语句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1891" y="1062182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Create a Cursor </a:t>
            </a:r>
            <a:r>
              <a:rPr lang="zh-CN" altLang="en-US" dirty="0"/>
              <a:t>创建游标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Parse the Statement </a:t>
            </a:r>
            <a:r>
              <a:rPr lang="zh-CN" altLang="en-US" dirty="0"/>
              <a:t>分析语句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Describe Results of a Query </a:t>
            </a:r>
            <a:r>
              <a:rPr lang="zh-CN" altLang="en-US" dirty="0"/>
              <a:t>描述查询的结果集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Define Output of a Query </a:t>
            </a:r>
            <a:r>
              <a:rPr lang="zh-CN" altLang="en-US" dirty="0"/>
              <a:t>定义查询的输出数据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Bind Any Variables </a:t>
            </a:r>
            <a:r>
              <a:rPr lang="zh-CN" altLang="en-US" dirty="0"/>
              <a:t>绑定变量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Parallelize the Statement </a:t>
            </a:r>
            <a:r>
              <a:rPr lang="zh-CN" altLang="en-US" dirty="0"/>
              <a:t>并行执行语句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Run the Statement </a:t>
            </a:r>
            <a:r>
              <a:rPr lang="zh-CN" altLang="en-US" dirty="0"/>
              <a:t>运行语句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Fetch Rows of a Query </a:t>
            </a:r>
            <a:r>
              <a:rPr lang="zh-CN" altLang="en-US" dirty="0"/>
              <a:t>取查询出来的行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Close the Cursor </a:t>
            </a:r>
            <a:r>
              <a:rPr lang="zh-CN" altLang="en-US" dirty="0"/>
              <a:t>关闭</a:t>
            </a:r>
            <a:r>
              <a:rPr lang="zh-CN" altLang="en-US" dirty="0" smtClean="0"/>
              <a:t>游标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2255" y="5634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为什么推荐使用绑定变量的方式？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262255" y="1191491"/>
            <a:ext cx="5708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重编译问题</a:t>
            </a:r>
          </a:p>
          <a:p>
            <a:r>
              <a:rPr lang="en-US" altLang="zh-CN" dirty="0"/>
              <a:t>select  *from </a:t>
            </a:r>
            <a:r>
              <a:rPr lang="en-US" altLang="zh-CN" dirty="0" err="1"/>
              <a:t>ur_user_info</a:t>
            </a:r>
            <a:r>
              <a:rPr lang="en-US" altLang="zh-CN" dirty="0"/>
              <a:t> where </a:t>
            </a:r>
            <a:r>
              <a:rPr lang="en-US" altLang="zh-CN" dirty="0" err="1"/>
              <a:t>contract_no</a:t>
            </a:r>
            <a:r>
              <a:rPr lang="en-US" altLang="zh-CN" dirty="0"/>
              <a:t> = 32013484095139</a:t>
            </a:r>
          </a:p>
          <a:p>
            <a:r>
              <a:rPr lang="zh-CN" altLang="en-US" dirty="0"/>
              <a:t>下面这个语句每执行一次就需要在</a:t>
            </a:r>
            <a:r>
              <a:rPr lang="en-US" altLang="zh-CN" dirty="0"/>
              <a:t>SHARE POOL </a:t>
            </a:r>
            <a:r>
              <a:rPr lang="zh-CN" altLang="en-US" dirty="0"/>
              <a:t>硬解析</a:t>
            </a:r>
            <a:r>
              <a:rPr lang="zh-CN" altLang="en-US" dirty="0" smtClean="0"/>
              <a:t>一次</a:t>
            </a:r>
            <a:r>
              <a:rPr lang="zh-CN" altLang="en-US" dirty="0"/>
              <a:t>，一百万用户就是一百万次，消耗</a:t>
            </a:r>
            <a:r>
              <a:rPr lang="en-US" altLang="zh-CN" dirty="0"/>
              <a:t>CPU</a:t>
            </a:r>
            <a:r>
              <a:rPr lang="zh-CN" altLang="en-US" dirty="0"/>
              <a:t>和内存，如果</a:t>
            </a:r>
            <a:r>
              <a:rPr lang="zh-CN" altLang="en-US" dirty="0" smtClean="0"/>
              <a:t>业务量</a:t>
            </a:r>
            <a:r>
              <a:rPr lang="zh-CN" altLang="en-US" dirty="0"/>
              <a:t>大，很可能</a:t>
            </a:r>
            <a:r>
              <a:rPr lang="zh-CN" altLang="en-US" dirty="0" smtClean="0"/>
              <a:t>导致巨大的消耗，如果</a:t>
            </a:r>
            <a:r>
              <a:rPr lang="zh-CN" altLang="en-US" dirty="0"/>
              <a:t>绑定变量，则只需要硬解析一次，重复调用即</a:t>
            </a:r>
            <a:r>
              <a:rPr lang="zh-CN" altLang="en-US" dirty="0" smtClean="0"/>
              <a:t>可。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1891" y="3776937"/>
            <a:ext cx="92548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绑定变量解决重编译问题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例如：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  *from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contract_no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32013484095139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  *from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contract_no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12013481213149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使用绑定变量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  *from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contract_no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: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contract_no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891" y="5660695"/>
            <a:ext cx="10797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绑定变量注意事项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、不要使用数据库级的变量绑定参数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cursor_sharing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来强制绑定，无论其值为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force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还是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similar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、有些带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&gt; &lt;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的语句绑定变量后可能导致优化器无法正确使用索引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385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37465" y="1062183"/>
            <a:ext cx="4362450" cy="4785446"/>
            <a:chOff x="737465" y="1062183"/>
            <a:chExt cx="4362450" cy="4785446"/>
          </a:xfrm>
        </p:grpSpPr>
        <p:sp>
          <p:nvSpPr>
            <p:cNvPr id="4" name="文本框 3"/>
            <p:cNvSpPr txBox="1"/>
            <p:nvPr/>
          </p:nvSpPr>
          <p:spPr>
            <a:xfrm>
              <a:off x="951345" y="1062183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</a:t>
              </a:r>
              <a:r>
                <a:rPr lang="en-US" altLang="zh-CN" dirty="0" err="1" smtClean="0"/>
                <a:t>ql</a:t>
              </a:r>
              <a:r>
                <a:rPr lang="zh-CN" altLang="en-US" dirty="0" smtClean="0"/>
                <a:t>执行的过程</a:t>
              </a:r>
              <a:endParaRPr lang="en-US" altLang="zh-CN" dirty="0" smtClean="0"/>
            </a:p>
          </p:txBody>
        </p:sp>
        <p:pic>
          <p:nvPicPr>
            <p:cNvPr id="1026" name="Picture 2" descr="https://images2017.cnblogs.com/blog/966901/201710/966901-20171029170308195-43915619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65" y="1780453"/>
              <a:ext cx="4362450" cy="406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974485" y="1062183"/>
            <a:ext cx="5762625" cy="4947371"/>
            <a:chOff x="5974485" y="1062183"/>
            <a:chExt cx="5762625" cy="4947371"/>
          </a:xfrm>
        </p:grpSpPr>
        <p:sp>
          <p:nvSpPr>
            <p:cNvPr id="5" name="文本框 4"/>
            <p:cNvSpPr txBox="1"/>
            <p:nvPr/>
          </p:nvSpPr>
          <p:spPr>
            <a:xfrm>
              <a:off x="7065818" y="1062183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</a:t>
              </a:r>
              <a:r>
                <a:rPr lang="en-US" altLang="zh-CN" dirty="0" err="1" smtClean="0"/>
                <a:t>ql</a:t>
              </a:r>
              <a:r>
                <a:rPr lang="zh-CN" altLang="en-US" dirty="0" smtClean="0"/>
                <a:t>优化的基本原则</a:t>
              </a:r>
              <a:endParaRPr lang="en-US" altLang="zh-CN" dirty="0" smtClean="0"/>
            </a:p>
          </p:txBody>
        </p:sp>
        <p:pic>
          <p:nvPicPr>
            <p:cNvPr id="1028" name="Picture 4" descr="https://images2017.cnblogs.com/blog/966901/201710/966901-20171029170528086-183902590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485" y="1780453"/>
              <a:ext cx="5762625" cy="422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60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9745" y="68349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如何看懂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的执行计划</a:t>
            </a:r>
            <a:endParaRPr lang="zh-CN" altLang="en-US" dirty="0"/>
          </a:p>
        </p:txBody>
      </p:sp>
      <p:pic>
        <p:nvPicPr>
          <p:cNvPr id="2050" name="Picture 2" descr="https://images2017.cnblogs.com/blog/966901/201710/966901-20171029170639789-1320421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3" y="1247775"/>
            <a:ext cx="53244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51503" y="3482108"/>
            <a:ext cx="1013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几个字段解释：</a:t>
            </a:r>
            <a:endParaRPr lang="en-US" altLang="zh-CN" dirty="0" smtClean="0"/>
          </a:p>
          <a:p>
            <a:r>
              <a:rPr lang="zh-CN" altLang="en-US" dirty="0"/>
              <a:t>基数：返回的结果集行数</a:t>
            </a:r>
          </a:p>
          <a:p>
            <a:r>
              <a:rPr lang="zh-CN" altLang="en-US" dirty="0"/>
              <a:t>字节：执行该步骤后返回的字节数</a:t>
            </a:r>
          </a:p>
          <a:p>
            <a:r>
              <a:rPr lang="zh-CN" altLang="en-US" dirty="0"/>
              <a:t>耗费</a:t>
            </a:r>
            <a:r>
              <a:rPr lang="en-US" altLang="zh-CN" dirty="0"/>
              <a:t>(</a:t>
            </a:r>
            <a:r>
              <a:rPr lang="en-US" altLang="zh-CN" dirty="0" err="1"/>
              <a:t>cust</a:t>
            </a:r>
            <a:r>
              <a:rPr lang="en-US" altLang="zh-CN" dirty="0"/>
              <a:t>),CPU</a:t>
            </a:r>
            <a:r>
              <a:rPr lang="zh-CN" altLang="en-US" dirty="0"/>
              <a:t>耗费：</a:t>
            </a:r>
            <a:r>
              <a:rPr lang="en-US" altLang="zh-CN" dirty="0"/>
              <a:t>Oracle</a:t>
            </a:r>
            <a:r>
              <a:rPr lang="zh-CN" altLang="en-US" dirty="0"/>
              <a:t>估计的该步骤的执行成本，用于说明</a:t>
            </a:r>
            <a:r>
              <a:rPr lang="en-US" altLang="zh-CN" dirty="0"/>
              <a:t>SQL</a:t>
            </a:r>
            <a:r>
              <a:rPr lang="zh-CN" altLang="en-US" dirty="0"/>
              <a:t>执行的代价，理论上越小越好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51503" y="5089237"/>
            <a:ext cx="7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执行顺序：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缩进来判断，缩进最多的最先执行</a:t>
            </a:r>
            <a:r>
              <a:rPr lang="en-US" altLang="zh-CN" dirty="0"/>
              <a:t>(</a:t>
            </a:r>
            <a:r>
              <a:rPr lang="zh-CN" altLang="en-US" dirty="0"/>
              <a:t>缩进相同时</a:t>
            </a:r>
            <a:r>
              <a:rPr lang="zh-CN" altLang="en-US" dirty="0" smtClean="0"/>
              <a:t>，上面的先</a:t>
            </a:r>
            <a:r>
              <a:rPr lang="zh-CN" altLang="en-US" dirty="0"/>
              <a:t>执行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3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9890" y="525552"/>
            <a:ext cx="10224655" cy="3657478"/>
            <a:chOff x="1089890" y="525552"/>
            <a:chExt cx="10224655" cy="3657478"/>
          </a:xfrm>
        </p:grpSpPr>
        <p:sp>
          <p:nvSpPr>
            <p:cNvPr id="4" name="文本框 3"/>
            <p:cNvSpPr txBox="1"/>
            <p:nvPr/>
          </p:nvSpPr>
          <p:spPr>
            <a:xfrm>
              <a:off x="1089890" y="1043709"/>
              <a:ext cx="102246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latinLnBrk="1">
                <a:buFont typeface="Wingdings" panose="05000000000000000000" pitchFamily="2" charset="2"/>
                <a:buChar char="l"/>
              </a:pPr>
              <a:r>
                <a:rPr lang="en-US" altLang="zh-CN" dirty="0"/>
                <a:t>TABLE ACCESS FULL(</a:t>
              </a:r>
              <a:r>
                <a:rPr lang="zh-CN" altLang="en-US" dirty="0"/>
                <a:t>全表扫描</a:t>
              </a:r>
              <a:r>
                <a:rPr lang="en-US" altLang="zh-CN" dirty="0" smtClean="0"/>
                <a:t>)</a:t>
              </a:r>
            </a:p>
            <a:p>
              <a:pPr latinLnBrk="1"/>
              <a:r>
                <a:rPr lang="en-US" altLang="zh-CN" dirty="0" smtClean="0"/>
                <a:t>	Oracle</a:t>
              </a:r>
              <a:r>
                <a:rPr lang="zh-CN" altLang="en-US" dirty="0"/>
                <a:t>会读取表中的所有行，并检查是否满足</a:t>
              </a:r>
              <a:r>
                <a:rPr lang="en-US" altLang="zh-CN" dirty="0"/>
                <a:t>where</a:t>
              </a:r>
              <a:r>
                <a:rPr lang="zh-CN" altLang="en-US" dirty="0"/>
                <a:t>语句中</a:t>
              </a:r>
              <a:r>
                <a:rPr lang="zh-CN" altLang="en-US" dirty="0" smtClean="0"/>
                <a:t>条件</a:t>
              </a:r>
              <a:endParaRPr lang="en-US" altLang="zh-CN" dirty="0" smtClean="0"/>
            </a:p>
            <a:p>
              <a:pPr latinLnBrk="1"/>
              <a:endParaRPr lang="en-US" altLang="zh-CN" dirty="0"/>
            </a:p>
            <a:p>
              <a:pPr marL="285750" indent="-285750" latinLnBrk="1">
                <a:buFont typeface="Wingdings" panose="05000000000000000000" pitchFamily="2" charset="2"/>
                <a:buChar char="l"/>
              </a:pPr>
              <a:r>
                <a:rPr lang="en-US" altLang="zh-CN" dirty="0"/>
                <a:t>TABLE ACCESS BY ROWID(</a:t>
              </a:r>
              <a:r>
                <a:rPr lang="zh-CN" altLang="en-US" dirty="0"/>
                <a:t>通过</a:t>
              </a:r>
              <a:r>
                <a:rPr lang="en-US" altLang="zh-CN" dirty="0" err="1"/>
                <a:t>rowid</a:t>
              </a:r>
              <a:r>
                <a:rPr lang="zh-CN" altLang="en-US" dirty="0"/>
                <a:t>的表存取</a:t>
              </a:r>
              <a:r>
                <a:rPr lang="en-US" altLang="zh-CN" dirty="0" smtClean="0"/>
                <a:t>)</a:t>
              </a:r>
            </a:p>
            <a:p>
              <a:pPr latinLnBrk="1"/>
              <a:r>
                <a:rPr lang="en-US" altLang="zh-CN" dirty="0" smtClean="0"/>
                <a:t>	</a:t>
              </a:r>
              <a:r>
                <a:rPr lang="en-US" altLang="zh-CN" dirty="0"/>
                <a:t>oracle</a:t>
              </a:r>
              <a:r>
                <a:rPr lang="zh-CN" altLang="en-US" dirty="0"/>
                <a:t>会自动加在表的每一行的最后一列伪列，表中并不会物理存储</a:t>
              </a:r>
              <a:r>
                <a:rPr lang="en-US" altLang="zh-CN" dirty="0"/>
                <a:t>ROWID</a:t>
              </a:r>
              <a:r>
                <a:rPr lang="zh-CN" altLang="en-US" dirty="0"/>
                <a:t>的值，一旦一行数据插入后，则其对应的</a:t>
              </a:r>
              <a:r>
                <a:rPr lang="en-US" altLang="zh-CN" dirty="0"/>
                <a:t>ROWID</a:t>
              </a:r>
              <a:r>
                <a:rPr lang="zh-CN" altLang="en-US" dirty="0"/>
                <a:t>在该行的生命周期内是唯一的，即使发生行迁移，该行的</a:t>
              </a:r>
              <a:r>
                <a:rPr lang="en-US" altLang="zh-CN" dirty="0"/>
                <a:t>ROWID</a:t>
              </a:r>
              <a:r>
                <a:rPr lang="zh-CN" altLang="en-US" dirty="0"/>
                <a:t>值也</a:t>
              </a:r>
              <a:r>
                <a:rPr lang="zh-CN" altLang="en-US" dirty="0" smtClean="0"/>
                <a:t>不变</a:t>
              </a:r>
              <a:endParaRPr lang="en-US" altLang="zh-CN" dirty="0" smtClean="0"/>
            </a:p>
            <a:p>
              <a:pPr latinLnBrk="1"/>
              <a:endParaRPr lang="en-US" altLang="zh-CN" dirty="0"/>
            </a:p>
            <a:p>
              <a:pPr marL="285750" indent="-285750" latinLnBrk="1">
                <a:buFont typeface="Wingdings" panose="05000000000000000000" pitchFamily="2" charset="2"/>
                <a:buChar char="l"/>
              </a:pPr>
              <a:r>
                <a:rPr lang="en-US" altLang="zh-CN" dirty="0"/>
                <a:t>TABLE ACCESS BY INDEX SCAN(</a:t>
              </a:r>
              <a:r>
                <a:rPr lang="zh-CN" altLang="en-US" dirty="0"/>
                <a:t>索引扫描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smtClean="0"/>
                <a:t>	</a:t>
              </a:r>
              <a:r>
                <a:rPr lang="zh-CN" altLang="en-US" dirty="0" smtClean="0"/>
                <a:t>在</a:t>
              </a:r>
              <a:r>
                <a:rPr lang="zh-CN" altLang="en-US" dirty="0"/>
                <a:t>索引块中即存储每个索引的键值，也存储具有该键值所对的</a:t>
              </a:r>
              <a:r>
                <a:rPr lang="en-US" altLang="zh-CN" dirty="0" smtClean="0"/>
                <a:t>ROWID</a:t>
              </a:r>
              <a:endParaRPr lang="en-US" altLang="zh-CN" dirty="0"/>
            </a:p>
            <a:p>
              <a:r>
                <a:rPr lang="zh-CN" altLang="en-US" dirty="0"/>
                <a:t>索引的扫描分两步：首先是找到索引所对的</a:t>
              </a:r>
              <a:r>
                <a:rPr lang="en-US" altLang="zh-CN" dirty="0"/>
                <a:t>ROWID</a:t>
              </a:r>
              <a:r>
                <a:rPr lang="zh-CN" altLang="en-US" dirty="0"/>
                <a:t>，其次通过</a:t>
              </a:r>
              <a:r>
                <a:rPr lang="en-US" altLang="zh-CN" dirty="0"/>
                <a:t>ROWID</a:t>
              </a:r>
              <a:r>
                <a:rPr lang="zh-CN" altLang="en-US" dirty="0"/>
                <a:t>读取改行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89890" y="525552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三种表的访问方式：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9890" y="4516582"/>
            <a:ext cx="4693914" cy="2123658"/>
            <a:chOff x="1089890" y="4202669"/>
            <a:chExt cx="4693914" cy="2123658"/>
          </a:xfrm>
        </p:grpSpPr>
        <p:sp>
          <p:nvSpPr>
            <p:cNvPr id="5" name="文本框 4"/>
            <p:cNvSpPr txBox="1"/>
            <p:nvPr/>
          </p:nvSpPr>
          <p:spPr>
            <a:xfrm>
              <a:off x="1089890" y="4572001"/>
              <a:ext cx="469391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latinLnBrk="1">
                <a:buFont typeface="Wingdings" panose="05000000000000000000" pitchFamily="2" charset="2"/>
                <a:buChar char="u"/>
              </a:pPr>
              <a:r>
                <a:rPr lang="en-US" altLang="zh-CN" dirty="0"/>
                <a:t>INDEX UNIQUE SCAN</a:t>
              </a:r>
              <a:r>
                <a:rPr lang="zh-CN" altLang="en-US" dirty="0"/>
                <a:t>（索引唯一扫描）</a:t>
              </a:r>
            </a:p>
            <a:p>
              <a:pPr marL="285750" indent="-285750" latinLnBrk="1">
                <a:buFont typeface="Wingdings" panose="05000000000000000000" pitchFamily="2" charset="2"/>
                <a:buChar char="u"/>
              </a:pPr>
              <a:r>
                <a:rPr lang="en-US" altLang="zh-CN" dirty="0"/>
                <a:t>INDEX RANGE SCAN</a:t>
              </a:r>
              <a:r>
                <a:rPr lang="zh-CN" altLang="en-US" dirty="0"/>
                <a:t>（索引范围扫描）</a:t>
              </a:r>
            </a:p>
            <a:p>
              <a:pPr marL="285750" indent="-285750" latinLnBrk="1">
                <a:buFont typeface="Wingdings" panose="05000000000000000000" pitchFamily="2" charset="2"/>
                <a:buChar char="u"/>
              </a:pPr>
              <a:r>
                <a:rPr lang="en-US" altLang="zh-CN" dirty="0"/>
                <a:t>INDEX FULL SCAN</a:t>
              </a:r>
              <a:r>
                <a:rPr lang="zh-CN" altLang="en-US" dirty="0"/>
                <a:t>（索引全扫描）</a:t>
              </a:r>
            </a:p>
            <a:p>
              <a:pPr marL="285750" indent="-285750" latinLnBrk="1">
                <a:buFont typeface="Wingdings" panose="05000000000000000000" pitchFamily="2" charset="2"/>
                <a:buChar char="u"/>
              </a:pPr>
              <a:r>
                <a:rPr lang="en-US" altLang="zh-CN" dirty="0"/>
                <a:t>INDEX FAST FULL SCAN</a:t>
              </a:r>
              <a:r>
                <a:rPr lang="zh-CN" altLang="en-US" dirty="0"/>
                <a:t>（索引快速扫描）</a:t>
              </a:r>
            </a:p>
            <a:p>
              <a:pPr marL="285750" indent="-285750" latinLnBrk="1">
                <a:buFont typeface="Wingdings" panose="05000000000000000000" pitchFamily="2" charset="2"/>
                <a:buChar char="u"/>
              </a:pPr>
              <a:r>
                <a:rPr lang="en-US" altLang="zh-CN" dirty="0"/>
                <a:t>INDEX SKIP SCAN</a:t>
              </a:r>
              <a:r>
                <a:rPr lang="zh-CN" altLang="en-US" dirty="0"/>
                <a:t>（索引跳跃扫描）</a:t>
              </a:r>
            </a:p>
            <a:p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890" y="42026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索引扫描几种类型：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4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993" y="378844"/>
            <a:ext cx="1075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(a).INDEX UNIQUE SCAN</a:t>
            </a:r>
            <a:r>
              <a:rPr lang="zh-CN" altLang="en-US" b="1" dirty="0"/>
              <a:t>（索引唯一扫描）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针对唯一性索引（</a:t>
            </a:r>
            <a:r>
              <a:rPr lang="en-US" altLang="zh-CN" dirty="0"/>
              <a:t>UNIQUE INDEX</a:t>
            </a:r>
            <a:r>
              <a:rPr lang="zh-CN" altLang="en-US" dirty="0"/>
              <a:t>）的扫描，每次至多只返回一条记录</a:t>
            </a:r>
            <a:r>
              <a:rPr lang="en-US" altLang="zh-CN" dirty="0"/>
              <a:t>,</a:t>
            </a:r>
            <a:r>
              <a:rPr lang="zh-CN" altLang="en-US" dirty="0"/>
              <a:t>主要针对该字段为主键或者唯一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2991" y="1253509"/>
            <a:ext cx="10547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(b). INDEX RANGE SCAN</a:t>
            </a:r>
            <a:r>
              <a:rPr lang="zh-CN" altLang="en-US" b="1" dirty="0"/>
              <a:t>（索引范围扫描）</a:t>
            </a:r>
            <a:endParaRPr lang="zh-CN" altLang="en-US" dirty="0"/>
          </a:p>
          <a:p>
            <a:r>
              <a:rPr lang="zh-CN" altLang="en-US" dirty="0" smtClean="0"/>
              <a:t>发生</a:t>
            </a:r>
            <a:r>
              <a:rPr lang="zh-CN" altLang="en-US" dirty="0"/>
              <a:t>索引范围扫描的三种情况：</a:t>
            </a:r>
          </a:p>
          <a:p>
            <a:pPr latinLnBrk="1"/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zh-CN" altLang="en-US" dirty="0"/>
              <a:t>唯一索引列上使用了范围操作符（如：</a:t>
            </a:r>
            <a:r>
              <a:rPr lang="en-US" altLang="zh-CN" dirty="0"/>
              <a:t>&gt;   &lt;   &lt;&gt;   &gt;=   &lt;=   between</a:t>
            </a:r>
            <a:r>
              <a:rPr lang="zh-CN" altLang="en-US" dirty="0"/>
              <a:t>）</a:t>
            </a:r>
          </a:p>
          <a:p>
            <a:pPr latinLnBrk="1"/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组合索引上，只使用部分列进行查询（查询时必须包含前导列，否则会走全表扫描）</a:t>
            </a:r>
          </a:p>
          <a:p>
            <a:pPr latinLnBrk="1"/>
            <a:r>
              <a:rPr lang="en-US" altLang="zh-CN" dirty="0" smtClean="0"/>
              <a:t>3. </a:t>
            </a:r>
            <a:r>
              <a:rPr lang="zh-CN" altLang="en-US" dirty="0" smtClean="0"/>
              <a:t>对</a:t>
            </a:r>
            <a:r>
              <a:rPr lang="zh-CN" altLang="en-US" dirty="0"/>
              <a:t>非唯一索引列上进行的任何查询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522989" y="3833836"/>
            <a:ext cx="10547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(d). INDEX FAST FULL SCAN</a:t>
            </a:r>
            <a:r>
              <a:rPr lang="zh-CN" altLang="en-US" b="1" dirty="0"/>
              <a:t>（索引快速扫描）</a:t>
            </a:r>
            <a:endParaRPr lang="zh-CN" altLang="en-US" dirty="0"/>
          </a:p>
          <a:p>
            <a:pPr latinLnBrk="1"/>
            <a:r>
              <a:rPr lang="zh-CN" altLang="en-US" dirty="0"/>
              <a:t>扫描索引中的所有的数据块，与 </a:t>
            </a:r>
            <a:r>
              <a:rPr lang="en-US" altLang="zh-CN" dirty="0"/>
              <a:t>INDEX FULL SCAN </a:t>
            </a:r>
            <a:r>
              <a:rPr lang="zh-CN" altLang="en-US" dirty="0"/>
              <a:t>类似，但是一个显著的区别是它不对查询出的数据进行排序（即数据不是以排序顺序被返回）</a:t>
            </a:r>
          </a:p>
        </p:txBody>
      </p:sp>
      <p:sp>
        <p:nvSpPr>
          <p:cNvPr id="7" name="矩形 6"/>
          <p:cNvSpPr/>
          <p:nvPr/>
        </p:nvSpPr>
        <p:spPr>
          <a:xfrm>
            <a:off x="522990" y="2959171"/>
            <a:ext cx="10547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(c). INDEX FULL SCAN</a:t>
            </a:r>
            <a:r>
              <a:rPr lang="zh-CN" altLang="en-US" b="1" dirty="0"/>
              <a:t>（索引全扫描）</a:t>
            </a:r>
            <a:endParaRPr lang="zh-CN" altLang="en-US" dirty="0"/>
          </a:p>
          <a:p>
            <a:pPr latinLnBrk="1"/>
            <a:r>
              <a:rPr lang="zh-CN" altLang="en-US" dirty="0"/>
              <a:t>进行全索引扫描时，查询出的数据都必须从索引中可以直接得到</a:t>
            </a:r>
          </a:p>
        </p:txBody>
      </p:sp>
      <p:sp>
        <p:nvSpPr>
          <p:cNvPr id="8" name="矩形 7"/>
          <p:cNvSpPr/>
          <p:nvPr/>
        </p:nvSpPr>
        <p:spPr>
          <a:xfrm>
            <a:off x="522988" y="4985500"/>
            <a:ext cx="10547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(e). INDEX SKIP SCAN</a:t>
            </a:r>
            <a:r>
              <a:rPr lang="zh-CN" altLang="en-US" b="1" dirty="0"/>
              <a:t>（索引跳跃扫描）：</a:t>
            </a:r>
            <a:endParaRPr lang="zh-CN" altLang="en-US" dirty="0"/>
          </a:p>
          <a:p>
            <a:r>
              <a:rPr lang="en-US" altLang="zh-CN" dirty="0"/>
              <a:t>Oracle 9i</a:t>
            </a:r>
            <a:r>
              <a:rPr lang="zh-CN" altLang="en-US" dirty="0"/>
              <a:t>后提供，有时候复合索引的前导列（索引包含的第一列）没有在查询语句中出现，</a:t>
            </a:r>
            <a:r>
              <a:rPr lang="en-US" altLang="zh-CN" dirty="0" err="1"/>
              <a:t>oralce</a:t>
            </a:r>
            <a:r>
              <a:rPr lang="zh-CN" altLang="en-US" dirty="0"/>
              <a:t>也会使用该复合索引，这时候就使用的</a:t>
            </a:r>
            <a:r>
              <a:rPr lang="en-US" altLang="zh-CN" dirty="0"/>
              <a:t>INDEX SKIP SCAN;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Oracle</a:t>
            </a:r>
            <a:r>
              <a:rPr lang="zh-CN" altLang="en-US" dirty="0"/>
              <a:t>发现前导列的唯一值个数很少时，会将每个唯一值都作为常规扫描的入口，在此基础上做一次查找，最后合并这些查询；</a:t>
            </a:r>
          </a:p>
        </p:txBody>
      </p:sp>
    </p:spTree>
    <p:extLst>
      <p:ext uri="{BB962C8B-B14F-4D97-AF65-F5344CB8AC3E}">
        <p14:creationId xmlns:p14="http://schemas.microsoft.com/office/powerpoint/2010/main" val="11878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343" y="565789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优化遵循的原则及注意事项</a:t>
            </a:r>
            <a:endParaRPr lang="zh-CN" altLang="en-US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343" y="10094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设计方面：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(1).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尽量依赖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的优化器，并为其提供条件；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(2).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合适的索引，索引的双重效应，列的选择性；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编码方面：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(1).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利用索引，避免大表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FULL TABLE SCAN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(2).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合理使用临时表；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(3).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避免写过于复杂的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，不一定非要一个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解决问题；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(4).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在不影响业务的前提下减小事务的粒度；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343" y="3512235"/>
            <a:ext cx="1081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IS NULL </a:t>
            </a:r>
            <a:r>
              <a:rPr lang="zh-CN" altLang="en-US" b="1" dirty="0"/>
              <a:t>与</a:t>
            </a:r>
            <a:r>
              <a:rPr lang="en-US" altLang="zh-CN" b="1" dirty="0"/>
              <a:t>IS NOT </a:t>
            </a:r>
            <a:r>
              <a:rPr lang="en-US" altLang="zh-CN" b="1" dirty="0" smtClean="0"/>
              <a:t>NULL</a:t>
            </a:r>
            <a:endParaRPr lang="en-US" altLang="zh-CN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任何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语句只要在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语句后面添加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is null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或者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is not null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，那么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oracl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优化器将不再使用索引。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2343" y="4309041"/>
            <a:ext cx="10953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使用带通配符（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%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）的语句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列举两个例子说明该问题：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查询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表中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phone_no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带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10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的服务号码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例子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*from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phone_no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like ‘%10%’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例子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*from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ur_user_info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phone_no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like ‘10%’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；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由于例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中通配符（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%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）在搜寻词首出现，所以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系统不使用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phone_no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的索引，通配符会降低查询的效率，但当通配符不再首出现，又能使用索引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5429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99718"/>
            <a:ext cx="6206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选择最有效的表名顺序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例如：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TAB1 1000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条记录，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TAB2 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条记录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选择记录最少的作为基表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count(*) from tab1,tab2;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如果有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个或者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个以上的表则选择交叉表作为基表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2117192"/>
            <a:ext cx="81649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 where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字句中的连接顺序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oracle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的解析按照从上而下解析，因此表之间的连接必须写在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条件之前：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例如：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低效率：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 from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  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e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   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sal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&gt; 50000 and job = 'manager'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   and 25 &lt; (select count(*)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mgr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=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e.empno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);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高效率：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.. from</a:t>
            </a:r>
          </a:p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e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25 &lt; (select count(*)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emp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mgr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=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e.empno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   and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sal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&gt; 50000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             and job = 'manager';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2124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945" y="593682"/>
            <a:ext cx="9781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通配符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%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的使用</a:t>
            </a:r>
          </a:p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Sql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在执行带通配符的语句时，如果‘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%’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在首位，那么在字段上建立的主键或者索引将会失效！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应该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尽可能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避免类似语句的出现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name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user_info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name=’%A’;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944" y="2034554"/>
            <a:ext cx="10584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使用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truncate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代替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delete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当删除表数据时，使用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delete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执行操作，回滚端用来存放可恢复的信息，当没有提交事务的时候，执行回滚事务，数据会恢复到执行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delete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操作之前；而当用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truncate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是，回滚端则不会存放可恢复的信息，减少资源的调用。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943" y="3475426"/>
            <a:ext cx="1058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where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字句替换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PingFang SC"/>
              </a:rPr>
              <a:t>HAVING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字句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避免使用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HAVING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子句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 HAVING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只会在检索出所有记录之后才对结果集进行过滤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这个处理需要排序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统计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计等操作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如果能通过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WHERE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子句限制记录的数目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PingFang SC"/>
              </a:rPr>
              <a:t>那就能减少这方面的开销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.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4943" y="4500356"/>
            <a:ext cx="10317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减少对表的查询次数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低效：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tables where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= ( 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tab_columns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version = 604) and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db_ver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=( 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db_ver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tab_columns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version = 604)</a:t>
            </a:r>
          </a:p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PingFang SC"/>
              </a:rPr>
              <a:t>高效：</a:t>
            </a:r>
            <a:endParaRPr lang="zh-CN" altLang="en-US" b="0" i="0" dirty="0" smtClean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tables where 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tab_name,db_ver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) = ( select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tab_name,db_ver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from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PingFang SC"/>
              </a:rPr>
              <a:t>tab_columns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PingFang SC"/>
              </a:rPr>
              <a:t> where version =604)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561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2059</Words>
  <Application>Microsoft Office PowerPoint</Application>
  <PresentationFormat>宽屏</PresentationFormat>
  <Paragraphs>206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Mrghyy</dc:creator>
  <cp:lastModifiedBy>Mrghyy</cp:lastModifiedBy>
  <cp:revision>121</cp:revision>
  <dcterms:created xsi:type="dcterms:W3CDTF">2020-11-30T03:48:51Z</dcterms:created>
  <dcterms:modified xsi:type="dcterms:W3CDTF">2020-11-30T08:28:16Z</dcterms:modified>
</cp:coreProperties>
</file>