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62" r:id="rId2"/>
    <p:sldId id="1171" r:id="rId3"/>
    <p:sldId id="1078" r:id="rId4"/>
    <p:sldId id="372" r:id="rId5"/>
    <p:sldId id="1175" r:id="rId6"/>
    <p:sldId id="506" r:id="rId7"/>
    <p:sldId id="1176" r:id="rId8"/>
    <p:sldId id="1178" r:id="rId9"/>
    <p:sldId id="1181" r:id="rId10"/>
    <p:sldId id="507" r:id="rId11"/>
    <p:sldId id="1182" r:id="rId12"/>
    <p:sldId id="1184" r:id="rId13"/>
    <p:sldId id="1185" r:id="rId14"/>
    <p:sldId id="1187" r:id="rId15"/>
    <p:sldId id="1195" r:id="rId16"/>
    <p:sldId id="1190" r:id="rId17"/>
    <p:sldId id="1199" r:id="rId18"/>
    <p:sldId id="1197" r:id="rId19"/>
    <p:sldId id="1194" r:id="rId20"/>
    <p:sldId id="1192" r:id="rId21"/>
    <p:sldId id="1193" r:id="rId22"/>
    <p:sldId id="1198" r:id="rId23"/>
    <p:sldId id="1201" r:id="rId24"/>
    <p:sldId id="1202" r:id="rId25"/>
    <p:sldId id="1203" r:id="rId26"/>
    <p:sldId id="1204" r:id="rId27"/>
    <p:sldId id="1233" r:id="rId28"/>
    <p:sldId id="1234" r:id="rId29"/>
    <p:sldId id="1205" r:id="rId30"/>
    <p:sldId id="1206" r:id="rId31"/>
    <p:sldId id="1208" r:id="rId32"/>
    <p:sldId id="1207" r:id="rId33"/>
    <p:sldId id="1209" r:id="rId34"/>
    <p:sldId id="1210" r:id="rId35"/>
    <p:sldId id="1211" r:id="rId36"/>
    <p:sldId id="1212" r:id="rId37"/>
    <p:sldId id="1213" r:id="rId38"/>
    <p:sldId id="1214" r:id="rId39"/>
    <p:sldId id="1216" r:id="rId40"/>
    <p:sldId id="1217" r:id="rId41"/>
    <p:sldId id="1221" r:id="rId42"/>
    <p:sldId id="1218" r:id="rId43"/>
    <p:sldId id="1222" r:id="rId44"/>
    <p:sldId id="1220" r:id="rId45"/>
    <p:sldId id="1225" r:id="rId46"/>
    <p:sldId id="1223" r:id="rId47"/>
    <p:sldId id="1226" r:id="rId48"/>
    <p:sldId id="1228" r:id="rId49"/>
    <p:sldId id="1231" r:id="rId50"/>
    <p:sldId id="1232" r:id="rId51"/>
    <p:sldId id="261"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83FA8DA4-7AF4-4D0E-AFF5-C1C785C1D5EF}">
          <p14:sldIdLst>
            <p14:sldId id="262"/>
            <p14:sldId id="1171"/>
            <p14:sldId id="1078"/>
            <p14:sldId id="372"/>
            <p14:sldId id="1175"/>
            <p14:sldId id="506"/>
            <p14:sldId id="1176"/>
            <p14:sldId id="1178"/>
            <p14:sldId id="1181"/>
            <p14:sldId id="507"/>
            <p14:sldId id="1182"/>
            <p14:sldId id="1184"/>
            <p14:sldId id="1185"/>
            <p14:sldId id="1187"/>
            <p14:sldId id="1195"/>
            <p14:sldId id="1190"/>
            <p14:sldId id="1199"/>
            <p14:sldId id="1197"/>
            <p14:sldId id="1194"/>
            <p14:sldId id="1192"/>
            <p14:sldId id="1193"/>
            <p14:sldId id="1198"/>
            <p14:sldId id="1201"/>
            <p14:sldId id="1202"/>
            <p14:sldId id="1203"/>
            <p14:sldId id="1204"/>
            <p14:sldId id="1233"/>
            <p14:sldId id="1234"/>
            <p14:sldId id="1205"/>
            <p14:sldId id="1206"/>
            <p14:sldId id="1208"/>
            <p14:sldId id="1207"/>
            <p14:sldId id="1209"/>
            <p14:sldId id="1210"/>
            <p14:sldId id="1211"/>
            <p14:sldId id="1212"/>
            <p14:sldId id="1213"/>
            <p14:sldId id="1214"/>
            <p14:sldId id="1216"/>
            <p14:sldId id="1217"/>
            <p14:sldId id="1221"/>
            <p14:sldId id="1218"/>
            <p14:sldId id="1222"/>
            <p14:sldId id="1220"/>
            <p14:sldId id="1225"/>
            <p14:sldId id="1223"/>
            <p14:sldId id="1226"/>
            <p14:sldId id="1228"/>
            <p14:sldId id="1231"/>
            <p14:sldId id="1232"/>
          </p14:sldIdLst>
        </p14:section>
        <p14:section name="无标题节" id="{3FDBAABC-5099-465E-932D-94BD213ACBA4}">
          <p14:sldIdLst>
            <p14:sldId id="26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仰君" initials="许仰君" lastIdx="1" clrIdx="0"/>
  <p:cmAuthor id="2" name="许仰君" initials="许" lastIdx="1" clrIdx="1"/>
  <p:cmAuthor id="3" name="莫宇镇" initials="莫宇镇" lastIdx="4" clrIdx="2">
    <p:extLst>
      <p:ext uri="{19B8F6BF-5375-455C-9EA6-DF929625EA0E}">
        <p15:presenceInfo xmlns:p15="http://schemas.microsoft.com/office/powerpoint/2012/main" xmlns="" userId="S-1-5-21-507921405-2111687655-1060284298-52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CC"/>
    <a:srgbClr val="FFFFFF"/>
    <a:srgbClr val="00428C"/>
    <a:srgbClr val="F8F8F8"/>
    <a:srgbClr val="376092"/>
    <a:srgbClr val="0C3354"/>
    <a:srgbClr val="DBE5F1"/>
    <a:srgbClr val="0F416B"/>
    <a:srgbClr val="104672"/>
    <a:srgbClr val="17376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3" autoAdjust="0"/>
    <p:restoredTop sz="85424" autoAdjust="0"/>
  </p:normalViewPr>
  <p:slideViewPr>
    <p:cSldViewPr>
      <p:cViewPr varScale="1">
        <p:scale>
          <a:sx n="80" d="100"/>
          <a:sy n="80" d="100"/>
        </p:scale>
        <p:origin x="-1746" y="-84"/>
      </p:cViewPr>
      <p:guideLst>
        <p:guide orient="horz" pos="2160"/>
        <p:guide pos="2880"/>
      </p:guideLst>
    </p:cSldViewPr>
  </p:slideViewPr>
  <p:outlineViewPr>
    <p:cViewPr>
      <p:scale>
        <a:sx n="33" d="100"/>
        <a:sy n="33" d="100"/>
      </p:scale>
      <p:origin x="0" y="-22158"/>
    </p:cViewPr>
    <p:sldLst>
      <p:sld r:id="rId1" collapse="1"/>
      <p:sld r:id="rId2" collapse="1"/>
      <p:sld r:id="rId3"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slide" Target="slides/slide3.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5EB46B-8144-44A5-93B7-236A19DB4C52}" type="datetimeFigureOut">
              <a:rPr lang="zh-CN" altLang="en-US" smtClean="0"/>
              <a:pPr/>
              <a:t>2020/6/13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9F0F7-D01E-40F4-B052-986AB3710CE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xmlns="" id="{07C9E6A2-A277-4737-B878-DE0318E4F564}"/>
              </a:ext>
            </a:extLst>
          </p:cNvPr>
          <p:cNvSpPr>
            <a:spLocks noGrp="1" noRot="1" noChangeAspect="1" noChangeArrowheads="1" noTextEdit="1"/>
          </p:cNvSpPr>
          <p:nvPr>
            <p:ph type="sldImg" idx="4294967295"/>
          </p:nvPr>
        </p:nvSpPr>
        <p:spPr/>
      </p:sp>
      <p:sp>
        <p:nvSpPr>
          <p:cNvPr id="9219" name="备注占位符 2">
            <a:extLst>
              <a:ext uri="{FF2B5EF4-FFF2-40B4-BE49-F238E27FC236}">
                <a16:creationId xmlns:a16="http://schemas.microsoft.com/office/drawing/2014/main" xmlns="" id="{F4057D54-C6D7-4E00-A397-EE4400CC3087}"/>
              </a:ext>
            </a:extLst>
          </p:cNvPr>
          <p:cNvSpPr>
            <a:spLocks noGrp="1" noChangeArrowheads="1"/>
          </p:cNvSpPr>
          <p:nvPr>
            <p:ph type="body" idx="4294967295"/>
          </p:nvPr>
        </p:nvSpPr>
        <p:spPr bwMode="auto">
          <a:xfrm>
            <a:off x="2147482688" y="2147482688"/>
            <a:ext cx="0" cy="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25000" lnSpcReduction="20000"/>
          </a:bodyPr>
          <a:lstStyle/>
          <a:p>
            <a:endParaRPr lang="zh-CN" altLang="en-US">
              <a:ea typeface="宋体" panose="02010600030101010101" pitchFamily="2" charset="-122"/>
            </a:endParaRPr>
          </a:p>
        </p:txBody>
      </p:sp>
      <p:sp>
        <p:nvSpPr>
          <p:cNvPr id="9220" name="灯片编号占位符 3">
            <a:extLst>
              <a:ext uri="{FF2B5EF4-FFF2-40B4-BE49-F238E27FC236}">
                <a16:creationId xmlns:a16="http://schemas.microsoft.com/office/drawing/2014/main" xmlns="" id="{148737E6-C77B-46CF-861D-141BD6D83738}"/>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buFont typeface="Arial" panose="020B0604020202020204" pitchFamily="34" charset="0"/>
              <a:buChar char="•"/>
            </a:pPr>
            <a:fld id="{E1EA6C68-7A21-4DCF-8A4B-B90A726F88F1}" type="slidenum">
              <a:rPr lang="zh-CN" altLang="en-US">
                <a:ea typeface="宋体" panose="02010600030101010101" pitchFamily="2" charset="-122"/>
              </a:rPr>
              <a:pPr>
                <a:buFont typeface="Arial" panose="020B0604020202020204" pitchFamily="34" charset="0"/>
                <a:buChar char="•"/>
              </a:pPr>
              <a:t>3</a:t>
            </a:fld>
            <a:endParaRPr lang="zh-CN" altLang="en-US">
              <a:ea typeface="宋体" panose="02010600030101010101" pitchFamily="2" charset="-122"/>
            </a:endParaRPr>
          </a:p>
        </p:txBody>
      </p:sp>
    </p:spTree>
    <p:extLst>
      <p:ext uri="{BB962C8B-B14F-4D97-AF65-F5344CB8AC3E}">
        <p14:creationId xmlns:p14="http://schemas.microsoft.com/office/powerpoint/2010/main" xmlns="" val="166295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用户系统的服务器配置、登录验证设置和组织架构的同步操作详情见用户系统使用说明：</a:t>
            </a:r>
            <a:r>
              <a:rPr lang="en-US" altLang="zh-CN" sz="1200" kern="1200" dirty="0">
                <a:solidFill>
                  <a:schemeClr val="tx1"/>
                </a:solidFill>
                <a:effectLst/>
                <a:latin typeface="+mn-lt"/>
                <a:ea typeface="+mn-ea"/>
                <a:cs typeface="+mn-cs"/>
              </a:rPr>
              <a:t>http://192.168.1.8:8080/svn/testing/</a:t>
            </a:r>
            <a:r>
              <a:rPr lang="zh-CN" altLang="zh-CN" sz="1200" kern="1200" dirty="0">
                <a:solidFill>
                  <a:schemeClr val="tx1"/>
                </a:solidFill>
                <a:effectLst/>
                <a:latin typeface="+mn-lt"/>
                <a:ea typeface="+mn-ea"/>
                <a:cs typeface="+mn-cs"/>
              </a:rPr>
              <a:t>使用说明</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监控</a:t>
            </a:r>
            <a:r>
              <a:rPr lang="en-US" altLang="zh-CN" sz="1200" kern="1200" dirty="0">
                <a:solidFill>
                  <a:schemeClr val="tx1"/>
                </a:solidFill>
                <a:effectLst/>
                <a:latin typeface="+mn-lt"/>
                <a:ea typeface="+mn-ea"/>
                <a:cs typeface="+mn-cs"/>
              </a:rPr>
              <a:t>/IP-guard</a:t>
            </a:r>
            <a:r>
              <a:rPr lang="zh-CN" altLang="zh-CN" sz="1200" kern="1200" dirty="0">
                <a:solidFill>
                  <a:schemeClr val="tx1"/>
                </a:solidFill>
                <a:effectLst/>
                <a:latin typeface="+mn-lt"/>
                <a:ea typeface="+mn-ea"/>
                <a:cs typeface="+mn-cs"/>
              </a:rPr>
              <a:t>用户系统（外部使用）</a:t>
            </a:r>
            <a:r>
              <a:rPr lang="en-US" altLang="zh-CN" sz="1200" kern="1200" dirty="0">
                <a:solidFill>
                  <a:schemeClr val="tx1"/>
                </a:solidFill>
                <a:effectLst/>
                <a:latin typeface="+mn-lt"/>
                <a:ea typeface="+mn-ea"/>
                <a:cs typeface="+mn-cs"/>
              </a:rPr>
              <a:t>.docx</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7B99F0F7-D01E-40F4-B052-986AB3710CE5}" type="slidenum">
              <a:rPr lang="zh-CN" altLang="en-US" smtClean="0"/>
              <a:pPr/>
              <a:t>8</a:t>
            </a:fld>
            <a:endParaRPr lang="zh-CN" altLang="en-US"/>
          </a:p>
        </p:txBody>
      </p:sp>
    </p:spTree>
    <p:extLst>
      <p:ext uri="{BB962C8B-B14F-4D97-AF65-F5344CB8AC3E}">
        <p14:creationId xmlns:p14="http://schemas.microsoft.com/office/powerpoint/2010/main" xmlns="" val="638951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99F0F7-D01E-40F4-B052-986AB3710CE5}" type="slidenum">
              <a:rPr lang="zh-CN" altLang="en-US" smtClean="0"/>
              <a:pPr/>
              <a:t>48</a:t>
            </a:fld>
            <a:endParaRPr lang="zh-CN" altLang="en-US"/>
          </a:p>
        </p:txBody>
      </p:sp>
    </p:spTree>
    <p:extLst>
      <p:ext uri="{BB962C8B-B14F-4D97-AF65-F5344CB8AC3E}">
        <p14:creationId xmlns:p14="http://schemas.microsoft.com/office/powerpoint/2010/main" xmlns="" val="75422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99F0F7-D01E-40F4-B052-986AB3710CE5}" type="slidenum">
              <a:rPr lang="zh-CN" altLang="en-US" smtClean="0"/>
              <a:pPr/>
              <a:t>49</a:t>
            </a:fld>
            <a:endParaRPr lang="zh-CN" altLang="en-US"/>
          </a:p>
        </p:txBody>
      </p:sp>
    </p:spTree>
    <p:extLst>
      <p:ext uri="{BB962C8B-B14F-4D97-AF65-F5344CB8AC3E}">
        <p14:creationId xmlns:p14="http://schemas.microsoft.com/office/powerpoint/2010/main" xmlns="" val="259282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99F0F7-D01E-40F4-B052-986AB3710CE5}" type="slidenum">
              <a:rPr lang="zh-CN" altLang="en-US" smtClean="0"/>
              <a:pPr/>
              <a:t>50</a:t>
            </a:fld>
            <a:endParaRPr lang="zh-CN" altLang="en-US"/>
          </a:p>
        </p:txBody>
      </p:sp>
    </p:spTree>
    <p:extLst>
      <p:ext uri="{BB962C8B-B14F-4D97-AF65-F5344CB8AC3E}">
        <p14:creationId xmlns:p14="http://schemas.microsoft.com/office/powerpoint/2010/main" xmlns="" val="3238114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2012954"/>
          </a:xfrm>
        </p:spPr>
        <p:txBody>
          <a:bodyPr>
            <a:normAutofit/>
          </a:bodyPr>
          <a:lstStyle>
            <a:lvl1pPr algn="ctr">
              <a:defRPr sz="4400">
                <a:solidFill>
                  <a:schemeClr val="bg1"/>
                </a:solidFill>
              </a:defRPr>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b="1">
                <a:solidFill>
                  <a:srgbClr val="00428C"/>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5000"/>
              </a:lnSpc>
              <a:buClr>
                <a:schemeClr val="tx1">
                  <a:lumMod val="75000"/>
                  <a:lumOff val="25000"/>
                </a:schemeClr>
              </a:buClr>
              <a:buSzPct val="80000"/>
              <a:buFont typeface="Wingdings" pitchFamily="2" charset="2"/>
              <a:buChar char="l"/>
              <a:defRPr sz="2800">
                <a:solidFill>
                  <a:schemeClr val="tx1">
                    <a:lumMod val="75000"/>
                    <a:lumOff val="25000"/>
                  </a:schemeClr>
                </a:solidFill>
                <a:latin typeface="微软雅黑" pitchFamily="34" charset="-122"/>
                <a:ea typeface="微软雅黑" pitchFamily="34" charset="-122"/>
              </a:defRPr>
            </a:lvl1pPr>
            <a:lvl2pPr>
              <a:lnSpc>
                <a:spcPct val="125000"/>
              </a:lnSpc>
              <a:buClr>
                <a:schemeClr val="tx1">
                  <a:lumMod val="75000"/>
                  <a:lumOff val="25000"/>
                </a:schemeClr>
              </a:buClr>
              <a:buSzPct val="80000"/>
              <a:buFont typeface="Wingdings" pitchFamily="2" charset="2"/>
              <a:buChar char="n"/>
              <a:defRPr sz="2400">
                <a:solidFill>
                  <a:schemeClr val="tx1">
                    <a:lumMod val="75000"/>
                    <a:lumOff val="25000"/>
                  </a:schemeClr>
                </a:solidFill>
                <a:latin typeface="微软雅黑" pitchFamily="34" charset="-122"/>
                <a:ea typeface="微软雅黑" pitchFamily="34" charset="-122"/>
              </a:defRPr>
            </a:lvl2pPr>
            <a:lvl3pPr>
              <a:lnSpc>
                <a:spcPct val="125000"/>
              </a:lnSpc>
              <a:buClr>
                <a:schemeClr val="tx1">
                  <a:lumMod val="75000"/>
                  <a:lumOff val="25000"/>
                </a:schemeClr>
              </a:buClr>
              <a:buSzPct val="80000"/>
              <a:buFont typeface="Wingdings" pitchFamily="2" charset="2"/>
              <a:buChar char="u"/>
              <a:defRPr sz="2000">
                <a:solidFill>
                  <a:schemeClr val="tx1">
                    <a:lumMod val="75000"/>
                    <a:lumOff val="25000"/>
                  </a:schemeClr>
                </a:solidFill>
                <a:latin typeface="微软雅黑" pitchFamily="34" charset="-122"/>
                <a:ea typeface="微软雅黑" pitchFamily="34" charset="-122"/>
              </a:defRPr>
            </a:lvl3pPr>
            <a:lvl4pPr>
              <a:lnSpc>
                <a:spcPct val="125000"/>
              </a:lnSpc>
              <a:buClr>
                <a:schemeClr val="tx1">
                  <a:lumMod val="75000"/>
                  <a:lumOff val="25000"/>
                </a:schemeClr>
              </a:buClr>
              <a:buSzPct val="80000"/>
              <a:buFont typeface="Wingdings" pitchFamily="2" charset="2"/>
              <a:buChar char="p"/>
              <a:defRPr sz="1800">
                <a:solidFill>
                  <a:schemeClr val="tx1">
                    <a:lumMod val="75000"/>
                    <a:lumOff val="25000"/>
                  </a:schemeClr>
                </a:solidFill>
                <a:latin typeface="微软雅黑" pitchFamily="34" charset="-122"/>
                <a:ea typeface="微软雅黑" pitchFamily="34" charset="-122"/>
              </a:defRPr>
            </a:lvl4pPr>
            <a:lvl5pPr>
              <a:lnSpc>
                <a:spcPct val="125000"/>
              </a:lnSpc>
              <a:buClr>
                <a:schemeClr val="tx1">
                  <a:lumMod val="75000"/>
                  <a:lumOff val="25000"/>
                </a:schemeClr>
              </a:buClr>
              <a:buSzPct val="80000"/>
              <a:buFont typeface="Wingdings" pitchFamily="2" charset="2"/>
              <a:buChar char="Ø"/>
              <a:defRPr sz="1800">
                <a:solidFill>
                  <a:schemeClr val="tx1">
                    <a:lumMod val="75000"/>
                    <a:lumOff val="25000"/>
                  </a:schemeClr>
                </a:solidFill>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1"/>
            <a:ext cx="4038600" cy="4525963"/>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Lst>
  <p:txStyles>
    <p:titleStyle>
      <a:lvl1pPr algn="l" defTabSz="914400" rtl="0" eaLnBrk="1" latinLnBrk="0" hangingPunct="1">
        <a:spcBef>
          <a:spcPct val="0"/>
        </a:spcBef>
        <a:buNone/>
        <a:defRPr sz="3600" b="1" kern="1200">
          <a:solidFill>
            <a:srgbClr val="00428C"/>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25000"/>
        </a:lnSpc>
        <a:spcBef>
          <a:spcPts val="0"/>
        </a:spcBef>
        <a:buClr>
          <a:schemeClr val="tx1">
            <a:lumMod val="75000"/>
            <a:lumOff val="25000"/>
          </a:schemeClr>
        </a:buClr>
        <a:buSzPct val="80000"/>
        <a:buFont typeface="Wingdings" pitchFamily="2" charset="2"/>
        <a:buChar char="l"/>
        <a:defRPr sz="2800" b="1" kern="1200">
          <a:solidFill>
            <a:schemeClr val="tx1">
              <a:lumMod val="75000"/>
              <a:lumOff val="25000"/>
            </a:schemeClr>
          </a:solidFill>
          <a:latin typeface="微软雅黑" pitchFamily="34" charset="-122"/>
          <a:ea typeface="微软雅黑" pitchFamily="34" charset="-122"/>
          <a:cs typeface="+mn-cs"/>
        </a:defRPr>
      </a:lvl1pPr>
      <a:lvl2pPr marL="742950" indent="-285750" algn="l" defTabSz="914400" rtl="0" eaLnBrk="1" latinLnBrk="0" hangingPunct="1">
        <a:lnSpc>
          <a:spcPct val="125000"/>
        </a:lnSpc>
        <a:spcBef>
          <a:spcPts val="0"/>
        </a:spcBef>
        <a:buClr>
          <a:schemeClr val="tx1">
            <a:lumMod val="75000"/>
            <a:lumOff val="25000"/>
          </a:schemeClr>
        </a:buClr>
        <a:buSzPct val="80000"/>
        <a:buFont typeface="Wingdings" pitchFamily="2" charset="2"/>
        <a:buChar char="n"/>
        <a:defRPr sz="2400" b="1" kern="1200">
          <a:solidFill>
            <a:schemeClr val="tx1">
              <a:lumMod val="75000"/>
              <a:lumOff val="25000"/>
            </a:schemeClr>
          </a:solidFill>
          <a:latin typeface="微软雅黑" pitchFamily="34" charset="-122"/>
          <a:ea typeface="微软雅黑" pitchFamily="34" charset="-122"/>
          <a:cs typeface="+mn-cs"/>
        </a:defRPr>
      </a:lvl2pPr>
      <a:lvl3pPr marL="1143000" indent="-228600" algn="l" defTabSz="914400" rtl="0" eaLnBrk="1" latinLnBrk="0" hangingPunct="1">
        <a:lnSpc>
          <a:spcPct val="125000"/>
        </a:lnSpc>
        <a:spcBef>
          <a:spcPts val="0"/>
        </a:spcBef>
        <a:buClr>
          <a:schemeClr val="tx1">
            <a:lumMod val="75000"/>
            <a:lumOff val="25000"/>
          </a:schemeClr>
        </a:buClr>
        <a:buSzPct val="80000"/>
        <a:buFont typeface="Wingdings" pitchFamily="2" charset="2"/>
        <a:buChar char="u"/>
        <a:defRPr sz="2000" b="1" kern="1200">
          <a:solidFill>
            <a:schemeClr val="tx1">
              <a:lumMod val="75000"/>
              <a:lumOff val="25000"/>
            </a:schemeClr>
          </a:solidFill>
          <a:latin typeface="微软雅黑" pitchFamily="34" charset="-122"/>
          <a:ea typeface="微软雅黑" pitchFamily="34" charset="-122"/>
          <a:cs typeface="+mn-cs"/>
        </a:defRPr>
      </a:lvl3pPr>
      <a:lvl4pPr marL="1600200" indent="-228600" algn="l" defTabSz="914400" rtl="0" eaLnBrk="1" latinLnBrk="0" hangingPunct="1">
        <a:lnSpc>
          <a:spcPct val="125000"/>
        </a:lnSpc>
        <a:spcBef>
          <a:spcPts val="0"/>
        </a:spcBef>
        <a:buClr>
          <a:schemeClr val="tx1">
            <a:lumMod val="75000"/>
            <a:lumOff val="25000"/>
          </a:schemeClr>
        </a:buClr>
        <a:buSzPct val="80000"/>
        <a:buFont typeface="Wingdings" pitchFamily="2" charset="2"/>
        <a:buChar char="p"/>
        <a:defRPr sz="1800" b="1" kern="1200">
          <a:solidFill>
            <a:schemeClr val="tx1">
              <a:lumMod val="75000"/>
              <a:lumOff val="25000"/>
            </a:schemeClr>
          </a:solidFill>
          <a:latin typeface="微软雅黑" pitchFamily="34" charset="-122"/>
          <a:ea typeface="微软雅黑" pitchFamily="34" charset="-122"/>
          <a:cs typeface="+mn-cs"/>
        </a:defRPr>
      </a:lvl4pPr>
      <a:lvl5pPr marL="2057400" indent="-228600" algn="l" defTabSz="914400" rtl="0" eaLnBrk="1" latinLnBrk="0" hangingPunct="1">
        <a:lnSpc>
          <a:spcPct val="125000"/>
        </a:lnSpc>
        <a:spcBef>
          <a:spcPts val="0"/>
        </a:spcBef>
        <a:buClr>
          <a:schemeClr val="tx1">
            <a:lumMod val="75000"/>
            <a:lumOff val="25000"/>
          </a:schemeClr>
        </a:buClr>
        <a:buSzPct val="80000"/>
        <a:buFont typeface="Wingdings" pitchFamily="2" charset="2"/>
        <a:buChar char="ü"/>
        <a:defRPr sz="1800" b="1" kern="1200">
          <a:solidFill>
            <a:schemeClr val="tx1">
              <a:lumMod val="75000"/>
              <a:lumOff val="25000"/>
            </a:schemeClr>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1"/>
          <p:cNvSpPr txBox="1">
            <a:spLocks/>
          </p:cNvSpPr>
          <p:nvPr/>
        </p:nvSpPr>
        <p:spPr>
          <a:xfrm>
            <a:off x="688032" y="1886969"/>
            <a:ext cx="7772400" cy="1470023"/>
          </a:xfrm>
          <a:prstGeom prst="rect">
            <a:avLst/>
          </a:prstGeom>
        </p:spPr>
        <p:txBody>
          <a:bodyPr vert="horz" lIns="91440" tIns="45720" rIns="91440" bIns="45720" rtlCol="0" anchor="ctr">
            <a:normAutofit/>
          </a:bodyPr>
          <a:lstStyle/>
          <a:p>
            <a:pPr lvl="0" algn="ctr">
              <a:lnSpc>
                <a:spcPct val="150000"/>
              </a:lnSpc>
              <a:spcBef>
                <a:spcPct val="0"/>
              </a:spcBef>
              <a:defRPr/>
            </a:pPr>
            <a:r>
              <a:rPr lang="zh-CN" altLang="en-US" sz="4000" b="1" dirty="0">
                <a:solidFill>
                  <a:schemeClr val="bg1"/>
                </a:solidFill>
                <a:latin typeface="微软雅黑" pitchFamily="34" charset="-122"/>
                <a:ea typeface="微软雅黑" pitchFamily="34" charset="-122"/>
              </a:rPr>
              <a:t>文档权限功能培训                              </a:t>
            </a:r>
            <a:endParaRPr lang="zh-CN" altLang="en-US" sz="4000" dirty="0">
              <a:solidFill>
                <a:schemeClr val="bg1"/>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67181"/>
            <a:ext cx="2031325" cy="646331"/>
          </a:xfrm>
          <a:prstGeom prst="rect">
            <a:avLst/>
          </a:prstGeom>
          <a:noFill/>
        </p:spPr>
        <p:txBody>
          <a:bodyPr wrap="none" rtlCol="0">
            <a:spAutoFit/>
          </a:bodyPr>
          <a:lstStyle/>
          <a:p>
            <a:r>
              <a:rPr lang="zh-CN" altLang="en-US" sz="3600" b="1" dirty="0">
                <a:solidFill>
                  <a:srgbClr val="00428C"/>
                </a:solidFill>
                <a:latin typeface="微软雅黑" pitchFamily="34" charset="-122"/>
                <a:ea typeface="微软雅黑" pitchFamily="34" charset="-122"/>
              </a:rPr>
              <a:t>功能详情</a:t>
            </a:r>
            <a:endParaRPr lang="en-US" altLang="zh-CN" sz="3600" b="1" dirty="0">
              <a:solidFill>
                <a:srgbClr val="00428C"/>
              </a:solidFill>
              <a:latin typeface="微软雅黑" pitchFamily="34" charset="-122"/>
              <a:ea typeface="微软雅黑" pitchFamily="34" charset="-122"/>
            </a:endParaRPr>
          </a:p>
        </p:txBody>
      </p:sp>
      <p:grpSp>
        <p:nvGrpSpPr>
          <p:cNvPr id="3" name="组合 22"/>
          <p:cNvGrpSpPr/>
          <p:nvPr/>
        </p:nvGrpSpPr>
        <p:grpSpPr>
          <a:xfrm>
            <a:off x="0" y="1052736"/>
            <a:ext cx="8832501" cy="4799428"/>
            <a:chOff x="962173" y="1612188"/>
            <a:chExt cx="6922195" cy="4208763"/>
          </a:xfrm>
        </p:grpSpPr>
        <p:sp>
          <p:nvSpPr>
            <p:cNvPr id="13" name="等腰三角形 12"/>
            <p:cNvSpPr/>
            <p:nvPr/>
          </p:nvSpPr>
          <p:spPr bwMode="auto">
            <a:xfrm>
              <a:off x="1043608" y="2132856"/>
              <a:ext cx="6768752" cy="1008112"/>
            </a:xfrm>
            <a:prstGeom prst="triangle">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w="22225" cap="rnd" cmpd="tri">
              <a:solidFill>
                <a:schemeClr val="bg1"/>
              </a:solidFill>
              <a:prstDash val="solid"/>
              <a:round/>
              <a:headEnd/>
              <a:tailEnd/>
            </a:ln>
            <a:effectLst>
              <a:outerShdw blurRad="50800" dist="38100" dir="2700000" algn="tl" rotWithShape="0">
                <a:prstClr val="black">
                  <a:alpha val="40000"/>
                </a:prstClr>
              </a:outerShdw>
            </a:effectLst>
          </p:spPr>
          <p:txBody>
            <a:bodyPr wrap="none" rtlCol="0" anchor="ctr"/>
            <a:lstStyle/>
            <a:p>
              <a:pPr algn="ctr"/>
              <a:endParaRPr lang="zh-CN" altLang="en-US">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16200000" scaled="1"/>
                  <a:tileRect/>
                </a:gradFill>
                <a:ea typeface="宋体" pitchFamily="2" charset="-122"/>
              </a:endParaRPr>
            </a:p>
          </p:txBody>
        </p:sp>
        <p:sp>
          <p:nvSpPr>
            <p:cNvPr id="6" name="流程图: 联系 5"/>
            <p:cNvSpPr/>
            <p:nvPr/>
          </p:nvSpPr>
          <p:spPr bwMode="auto">
            <a:xfrm>
              <a:off x="3563888" y="1612188"/>
              <a:ext cx="1414527" cy="1168741"/>
            </a:xfrm>
            <a:prstGeom prst="flowChartConnector">
              <a:avLst/>
            </a:prstGeom>
            <a:solidFill>
              <a:schemeClr val="tx2">
                <a:lumMod val="60000"/>
                <a:lumOff val="40000"/>
              </a:schemeClr>
            </a:solidFill>
            <a:ln w="3175" cap="rnd" cmpd="tri">
              <a:noFill/>
              <a:prstDash val="solid"/>
              <a:round/>
              <a:headEnd/>
              <a:tailEnd/>
            </a:ln>
            <a:effectLst>
              <a:outerShdw blurRad="50800" dist="38100" algn="l" rotWithShape="0">
                <a:prstClr val="black">
                  <a:alpha val="40000"/>
                </a:prstClr>
              </a:outerShdw>
            </a:effectLst>
          </p:spPr>
          <p:txBody>
            <a:bodyPr wrap="none" rtlCol="0" anchor="ctr"/>
            <a:lstStyle/>
            <a:p>
              <a:pPr algn="ctr">
                <a:lnSpc>
                  <a:spcPct val="150000"/>
                </a:lnSpc>
              </a:pPr>
              <a:r>
                <a:rPr lang="zh-CN" altLang="en-US" sz="2000" b="1" dirty="0">
                  <a:solidFill>
                    <a:schemeClr val="bg1"/>
                  </a:solidFill>
                </a:rPr>
                <a:t>文档权限</a:t>
              </a:r>
              <a:endParaRPr lang="en-US" altLang="zh-CN" sz="2000" b="1" dirty="0">
                <a:solidFill>
                  <a:schemeClr val="bg1"/>
                </a:solidFill>
              </a:endParaRPr>
            </a:p>
          </p:txBody>
        </p:sp>
        <p:sp>
          <p:nvSpPr>
            <p:cNvPr id="19" name="TextBox 18"/>
            <p:cNvSpPr txBox="1"/>
            <p:nvPr/>
          </p:nvSpPr>
          <p:spPr>
            <a:xfrm>
              <a:off x="962173" y="3140968"/>
              <a:ext cx="1728192" cy="1164583"/>
            </a:xfrm>
            <a:prstGeom prst="roundRect">
              <a:avLst/>
            </a:prstGeom>
            <a:noFill/>
            <a:ln w="28575">
              <a:solidFill>
                <a:schemeClr val="bg1">
                  <a:lumMod val="65000"/>
                </a:schemeClr>
              </a:solidFill>
            </a:ln>
          </p:spPr>
          <p:txBody>
            <a:bodyPr wrap="square" rtlCol="0">
              <a:spAutoFit/>
            </a:bodyPr>
            <a:lstStyle/>
            <a:p>
              <a:endParaRPr lang="en-US" altLang="zh-CN" dirty="0"/>
            </a:p>
            <a:p>
              <a:endParaRPr lang="en-US" altLang="zh-CN" dirty="0"/>
            </a:p>
            <a:p>
              <a:r>
                <a:rPr lang="zh-CN" altLang="zh-CN" b="1" dirty="0"/>
                <a:t>设置文档默认属性</a:t>
              </a:r>
              <a:endParaRPr lang="en-US" altLang="zh-CN" b="1" dirty="0"/>
            </a:p>
            <a:p>
              <a:r>
                <a:rPr lang="zh-CN" altLang="zh-CN" b="1" dirty="0"/>
                <a:t>赋予用户权限</a:t>
              </a:r>
              <a:endParaRPr lang="en-US" altLang="zh-CN" b="1" dirty="0"/>
            </a:p>
          </p:txBody>
        </p:sp>
        <p:cxnSp>
          <p:nvCxnSpPr>
            <p:cNvPr id="30" name="直接连接符 29"/>
            <p:cNvCxnSpPr>
              <a:cxnSpLocks/>
              <a:stCxn id="6" idx="3"/>
            </p:cNvCxnSpPr>
            <p:nvPr/>
          </p:nvCxnSpPr>
          <p:spPr>
            <a:xfrm flipH="1">
              <a:off x="2771801" y="2609770"/>
              <a:ext cx="999240" cy="531198"/>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a:endCxn id="6" idx="5"/>
            </p:cNvCxnSpPr>
            <p:nvPr/>
          </p:nvCxnSpPr>
          <p:spPr>
            <a:xfrm flipH="1" flipV="1">
              <a:off x="4771262" y="2609770"/>
              <a:ext cx="1240899" cy="531199"/>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a:cxnSpLocks/>
              <a:stCxn id="6" idx="4"/>
            </p:cNvCxnSpPr>
            <p:nvPr/>
          </p:nvCxnSpPr>
          <p:spPr>
            <a:xfrm>
              <a:off x="4271152" y="2780929"/>
              <a:ext cx="228840" cy="360040"/>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699791" y="3140968"/>
              <a:ext cx="1732675" cy="2679983"/>
            </a:xfrm>
            <a:prstGeom prst="roundRect">
              <a:avLst/>
            </a:prstGeom>
            <a:noFill/>
            <a:ln w="28575">
              <a:solidFill>
                <a:schemeClr val="bg1">
                  <a:lumMod val="65000"/>
                </a:schemeClr>
              </a:solidFill>
            </a:ln>
          </p:spPr>
          <p:txBody>
            <a:bodyPr wrap="square" rtlCol="0">
              <a:spAutoFit/>
            </a:bodyPr>
            <a:lstStyle/>
            <a:p>
              <a:endParaRPr lang="en-US" altLang="zh-CN" dirty="0"/>
            </a:p>
            <a:p>
              <a:endParaRPr lang="en-US" altLang="zh-CN" dirty="0"/>
            </a:p>
            <a:p>
              <a:r>
                <a:rPr lang="zh-CN" altLang="en-US" b="1" dirty="0"/>
                <a:t>加密</a:t>
              </a:r>
              <a:endParaRPr lang="en-US" altLang="zh-CN" b="1" dirty="0"/>
            </a:p>
            <a:p>
              <a:r>
                <a:rPr lang="zh-CN" altLang="en-US" b="1" dirty="0"/>
                <a:t>查看文档权限</a:t>
              </a:r>
              <a:endParaRPr lang="en-US" altLang="zh-CN" b="1" dirty="0"/>
            </a:p>
            <a:p>
              <a:r>
                <a:rPr lang="zh-CN" altLang="en-US" b="1" dirty="0"/>
                <a:t>权限控制逻辑</a:t>
              </a:r>
              <a:endParaRPr lang="en-US" altLang="zh-CN" b="1" dirty="0"/>
            </a:p>
            <a:p>
              <a:r>
                <a:rPr lang="zh-CN" altLang="en-US" b="1" dirty="0"/>
                <a:t>修改文档权限</a:t>
              </a:r>
              <a:endParaRPr lang="en-US" altLang="zh-CN" b="1" dirty="0"/>
            </a:p>
            <a:p>
              <a:r>
                <a:rPr lang="zh-CN" altLang="en-US" b="1" dirty="0"/>
                <a:t>解密</a:t>
              </a:r>
              <a:endParaRPr lang="en-US" altLang="zh-CN" b="1" dirty="0"/>
            </a:p>
            <a:p>
              <a:r>
                <a:rPr lang="zh-CN" altLang="en-US" b="1" dirty="0"/>
                <a:t>新智能</a:t>
              </a:r>
              <a:r>
                <a:rPr lang="zh-CN" altLang="en-US" b="1" dirty="0" smtClean="0"/>
                <a:t>模式</a:t>
              </a:r>
              <a:endParaRPr lang="en-US" altLang="zh-CN" b="1" dirty="0" smtClean="0"/>
            </a:p>
            <a:p>
              <a:r>
                <a:rPr lang="zh-CN" altLang="en-US" b="1" dirty="0" smtClean="0"/>
                <a:t>（记事本、</a:t>
              </a:r>
              <a:r>
                <a:rPr lang="en-US" altLang="zh-CN" b="1" dirty="0" smtClean="0"/>
                <a:t>office</a:t>
              </a:r>
              <a:r>
                <a:rPr lang="zh-CN" altLang="en-US" b="1" dirty="0" smtClean="0"/>
                <a:t>、</a:t>
              </a:r>
              <a:r>
                <a:rPr lang="en-US" altLang="zh-CN" b="1" dirty="0" err="1" smtClean="0"/>
                <a:t>pdf</a:t>
              </a:r>
              <a:r>
                <a:rPr lang="zh-CN" altLang="en-US" b="1" dirty="0" smtClean="0"/>
                <a:t>）</a:t>
              </a:r>
              <a:endParaRPr lang="en-US" altLang="zh-CN" b="1" dirty="0"/>
            </a:p>
          </p:txBody>
        </p:sp>
        <p:sp>
          <p:nvSpPr>
            <p:cNvPr id="44" name="TextBox 43"/>
            <p:cNvSpPr txBox="1"/>
            <p:nvPr/>
          </p:nvSpPr>
          <p:spPr>
            <a:xfrm>
              <a:off x="4427984" y="3140968"/>
              <a:ext cx="1728192" cy="1433333"/>
            </a:xfrm>
            <a:prstGeom prst="roundRect">
              <a:avLst/>
            </a:prstGeom>
            <a:noFill/>
            <a:ln w="28575">
              <a:solidFill>
                <a:schemeClr val="bg1">
                  <a:lumMod val="65000"/>
                </a:schemeClr>
              </a:solidFill>
            </a:ln>
          </p:spPr>
          <p:txBody>
            <a:bodyPr wrap="square" rtlCol="0">
              <a:spAutoFit/>
            </a:bodyPr>
            <a:lstStyle/>
            <a:p>
              <a:endParaRPr lang="en-US" altLang="zh-CN" dirty="0"/>
            </a:p>
            <a:p>
              <a:endParaRPr lang="en-US" altLang="zh-CN" dirty="0"/>
            </a:p>
            <a:p>
              <a:r>
                <a:rPr lang="zh-CN" altLang="en-US" b="1" dirty="0"/>
                <a:t>全盘扫描</a:t>
              </a:r>
              <a:endParaRPr lang="en-US" altLang="zh-CN" b="1" dirty="0"/>
            </a:p>
            <a:p>
              <a:r>
                <a:rPr lang="zh-CN" altLang="en-US" b="1" dirty="0"/>
                <a:t>远程扫描</a:t>
              </a:r>
              <a:endParaRPr lang="en-US" altLang="zh-CN" b="1" dirty="0"/>
            </a:p>
            <a:p>
              <a:r>
                <a:rPr lang="zh-CN" altLang="en-US" b="1" dirty="0"/>
                <a:t>本地扫描</a:t>
              </a:r>
              <a:endParaRPr lang="en-US" altLang="zh-CN" b="1" dirty="0"/>
            </a:p>
          </p:txBody>
        </p:sp>
        <p:sp>
          <p:nvSpPr>
            <p:cNvPr id="45" name="TextBox 44"/>
            <p:cNvSpPr txBox="1"/>
            <p:nvPr/>
          </p:nvSpPr>
          <p:spPr>
            <a:xfrm>
              <a:off x="6156176" y="3140968"/>
              <a:ext cx="1728192" cy="1672222"/>
            </a:xfrm>
            <a:prstGeom prst="roundRect">
              <a:avLst/>
            </a:prstGeom>
            <a:noFill/>
            <a:ln w="28575">
              <a:solidFill>
                <a:schemeClr val="bg1">
                  <a:lumMod val="65000"/>
                </a:schemeClr>
              </a:solidFill>
            </a:ln>
          </p:spPr>
          <p:txBody>
            <a:bodyPr wrap="square" rtlCol="0">
              <a:spAutoFit/>
            </a:bodyPr>
            <a:lstStyle/>
            <a:p>
              <a:endParaRPr lang="en-US" altLang="zh-CN" dirty="0"/>
            </a:p>
            <a:p>
              <a:endParaRPr lang="en-US" altLang="zh-CN" sz="1600" dirty="0"/>
            </a:p>
            <a:p>
              <a:r>
                <a:rPr lang="zh-CN" altLang="en-US" b="1" dirty="0"/>
                <a:t>超级管理员</a:t>
              </a:r>
              <a:endParaRPr lang="en-US" altLang="zh-CN" b="1" dirty="0"/>
            </a:p>
            <a:p>
              <a:r>
                <a:rPr lang="zh-CN" altLang="en-US" b="1" dirty="0"/>
                <a:t>启用小锁和气泡 </a:t>
              </a:r>
              <a:endParaRPr lang="en-US" altLang="zh-CN" b="1" dirty="0"/>
            </a:p>
            <a:p>
              <a:r>
                <a:rPr lang="zh-CN" altLang="en-US" b="1" dirty="0"/>
                <a:t>安全区域与文档权限关系和界面</a:t>
              </a:r>
              <a:endParaRPr lang="en-US" altLang="zh-CN" b="1" dirty="0"/>
            </a:p>
          </p:txBody>
        </p:sp>
        <p:sp>
          <p:nvSpPr>
            <p:cNvPr id="40" name="TextBox 39"/>
            <p:cNvSpPr txBox="1"/>
            <p:nvPr/>
          </p:nvSpPr>
          <p:spPr>
            <a:xfrm>
              <a:off x="2771800" y="3212976"/>
              <a:ext cx="1584176" cy="340519"/>
            </a:xfrm>
            <a:prstGeom prst="roundRect">
              <a:avLst/>
            </a:prstGeom>
            <a:solidFill>
              <a:schemeClr val="tx2">
                <a:lumMod val="60000"/>
                <a:lumOff val="40000"/>
              </a:schemeClr>
            </a:solidFill>
          </p:spPr>
          <p:txBody>
            <a:bodyPr wrap="square" rtlCol="0">
              <a:spAutoFit/>
            </a:bodyPr>
            <a:lstStyle/>
            <a:p>
              <a:pPr algn="ctr"/>
              <a:r>
                <a:rPr lang="zh-CN" altLang="en-US" sz="1400" b="1" dirty="0">
                  <a:solidFill>
                    <a:schemeClr val="bg1"/>
                  </a:solidFill>
                </a:rPr>
                <a:t>客户端功能</a:t>
              </a:r>
            </a:p>
          </p:txBody>
        </p:sp>
        <p:sp>
          <p:nvSpPr>
            <p:cNvPr id="14" name="TextBox 13"/>
            <p:cNvSpPr txBox="1"/>
            <p:nvPr/>
          </p:nvSpPr>
          <p:spPr>
            <a:xfrm>
              <a:off x="1043608" y="3212976"/>
              <a:ext cx="1584176" cy="298611"/>
            </a:xfrm>
            <a:prstGeom prst="roundRect">
              <a:avLst/>
            </a:prstGeom>
            <a:solidFill>
              <a:schemeClr val="tx2">
                <a:lumMod val="60000"/>
                <a:lumOff val="40000"/>
              </a:schemeClr>
            </a:solidFill>
          </p:spPr>
          <p:txBody>
            <a:bodyPr wrap="square" rtlCol="0">
              <a:spAutoFit/>
            </a:bodyPr>
            <a:lstStyle/>
            <a:p>
              <a:pPr algn="ctr"/>
              <a:r>
                <a:rPr lang="zh-CN" altLang="en-US" sz="1400" b="1" dirty="0">
                  <a:solidFill>
                    <a:schemeClr val="bg1"/>
                  </a:solidFill>
                </a:rPr>
                <a:t>基本策略设置</a:t>
              </a:r>
              <a:r>
                <a:rPr lang="en-US" altLang="zh-CN" sz="1400" b="1" dirty="0">
                  <a:solidFill>
                    <a:schemeClr val="bg1"/>
                  </a:solidFill>
                </a:rPr>
                <a:t>/</a:t>
              </a:r>
              <a:r>
                <a:rPr lang="zh-CN" altLang="en-US" sz="1400" b="1" dirty="0">
                  <a:solidFill>
                    <a:schemeClr val="bg1"/>
                  </a:solidFill>
                </a:rPr>
                <a:t>控制</a:t>
              </a:r>
            </a:p>
          </p:txBody>
        </p:sp>
        <p:sp>
          <p:nvSpPr>
            <p:cNvPr id="41" name="TextBox 40"/>
            <p:cNvSpPr txBox="1"/>
            <p:nvPr/>
          </p:nvSpPr>
          <p:spPr>
            <a:xfrm>
              <a:off x="4499992" y="3212976"/>
              <a:ext cx="1584176" cy="340519"/>
            </a:xfrm>
            <a:prstGeom prst="roundRect">
              <a:avLst/>
            </a:prstGeom>
            <a:solidFill>
              <a:schemeClr val="tx2">
                <a:lumMod val="60000"/>
                <a:lumOff val="40000"/>
              </a:schemeClr>
            </a:solidFill>
          </p:spPr>
          <p:txBody>
            <a:bodyPr wrap="square" rtlCol="0">
              <a:spAutoFit/>
            </a:bodyPr>
            <a:lstStyle/>
            <a:p>
              <a:pPr algn="ctr"/>
              <a:r>
                <a:rPr lang="zh-CN" altLang="en-US" sz="1400" b="1" dirty="0">
                  <a:solidFill>
                    <a:srgbClr val="FFFFFF"/>
                  </a:solidFill>
                </a:rPr>
                <a:t>控制台功能</a:t>
              </a:r>
            </a:p>
          </p:txBody>
        </p:sp>
        <p:sp>
          <p:nvSpPr>
            <p:cNvPr id="42" name="TextBox 41"/>
            <p:cNvSpPr txBox="1"/>
            <p:nvPr/>
          </p:nvSpPr>
          <p:spPr>
            <a:xfrm>
              <a:off x="6228184" y="3212976"/>
              <a:ext cx="1584176" cy="298611"/>
            </a:xfrm>
            <a:prstGeom prst="roundRect">
              <a:avLst/>
            </a:prstGeom>
            <a:solidFill>
              <a:schemeClr val="tx2">
                <a:lumMod val="60000"/>
                <a:lumOff val="40000"/>
              </a:schemeClr>
            </a:solidFill>
          </p:spPr>
          <p:txBody>
            <a:bodyPr wrap="square" rtlCol="0">
              <a:spAutoFit/>
            </a:bodyPr>
            <a:lstStyle/>
            <a:p>
              <a:pPr algn="ctr"/>
              <a:r>
                <a:rPr lang="zh-CN" altLang="en-US" sz="1400" b="1" dirty="0">
                  <a:solidFill>
                    <a:srgbClr val="FFFFFF"/>
                  </a:solidFill>
                </a:rPr>
                <a:t>其他高级设置</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364" y="301303"/>
            <a:ext cx="8363272" cy="1143000"/>
          </a:xfrm>
        </p:spPr>
        <p:txBody>
          <a:bodyPr>
            <a:normAutofit/>
          </a:bodyPr>
          <a:lstStyle/>
          <a:p>
            <a:r>
              <a:rPr lang="zh-CN" altLang="en-US" dirty="0"/>
              <a:t>基本策略设置</a:t>
            </a:r>
            <a:r>
              <a:rPr lang="en-US" altLang="zh-CN" dirty="0"/>
              <a:t>-</a:t>
            </a:r>
            <a:r>
              <a:rPr lang="zh-CN" altLang="en-US" dirty="0"/>
              <a:t>设置文档默认属性</a:t>
            </a:r>
            <a:endParaRPr lang="en-US" altLang="zh-CN" dirty="0"/>
          </a:p>
        </p:txBody>
      </p:sp>
      <p:sp>
        <p:nvSpPr>
          <p:cNvPr id="3" name="内容占位符 2"/>
          <p:cNvSpPr>
            <a:spLocks noGrp="1"/>
          </p:cNvSpPr>
          <p:nvPr>
            <p:ph idx="1"/>
          </p:nvPr>
        </p:nvSpPr>
        <p:spPr>
          <a:xfrm>
            <a:off x="457200" y="1474845"/>
            <a:ext cx="8229600" cy="5108517"/>
          </a:xfrm>
        </p:spPr>
        <p:txBody>
          <a:bodyPr>
            <a:normAutofit/>
          </a:bodyPr>
          <a:lstStyle/>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zh-CN" altLang="en-US" sz="1800" b="0" dirty="0"/>
          </a:p>
        </p:txBody>
      </p:sp>
      <p:pic>
        <p:nvPicPr>
          <p:cNvPr id="4" name="图片 3">
            <a:extLst>
              <a:ext uri="{FF2B5EF4-FFF2-40B4-BE49-F238E27FC236}">
                <a16:creationId xmlns:a16="http://schemas.microsoft.com/office/drawing/2014/main" xmlns="" id="{52DA8D27-67DB-4093-9377-AF13BED596A5}"/>
              </a:ext>
            </a:extLst>
          </p:cNvPr>
          <p:cNvPicPr/>
          <p:nvPr/>
        </p:nvPicPr>
        <p:blipFill>
          <a:blip r:embed="rId2" cstate="print"/>
          <a:stretch>
            <a:fillRect/>
          </a:stretch>
        </p:blipFill>
        <p:spPr>
          <a:xfrm>
            <a:off x="1086860" y="2060848"/>
            <a:ext cx="6059016" cy="4212045"/>
          </a:xfrm>
          <a:prstGeom prst="rect">
            <a:avLst/>
          </a:prstGeom>
        </p:spPr>
      </p:pic>
      <p:pic>
        <p:nvPicPr>
          <p:cNvPr id="5" name="图片 4">
            <a:extLst>
              <a:ext uri="{FF2B5EF4-FFF2-40B4-BE49-F238E27FC236}">
                <a16:creationId xmlns:a16="http://schemas.microsoft.com/office/drawing/2014/main" xmlns="" id="{32F47AD8-AE78-471C-8256-892AD1A03987}"/>
              </a:ext>
            </a:extLst>
          </p:cNvPr>
          <p:cNvPicPr/>
          <p:nvPr/>
        </p:nvPicPr>
        <p:blipFill>
          <a:blip r:embed="rId3" cstate="print"/>
          <a:stretch>
            <a:fillRect/>
          </a:stretch>
        </p:blipFill>
        <p:spPr>
          <a:xfrm>
            <a:off x="1086860" y="2097275"/>
            <a:ext cx="6059016" cy="4212045"/>
          </a:xfrm>
          <a:prstGeom prst="rect">
            <a:avLst/>
          </a:prstGeom>
        </p:spPr>
      </p:pic>
      <p:sp>
        <p:nvSpPr>
          <p:cNvPr id="6" name="文本框 5">
            <a:extLst>
              <a:ext uri="{FF2B5EF4-FFF2-40B4-BE49-F238E27FC236}">
                <a16:creationId xmlns:a16="http://schemas.microsoft.com/office/drawing/2014/main" xmlns="" id="{91D56593-D9AF-410B-89CE-B4CFD52BB862}"/>
              </a:ext>
            </a:extLst>
          </p:cNvPr>
          <p:cNvSpPr txBox="1"/>
          <p:nvPr/>
        </p:nvSpPr>
        <p:spPr>
          <a:xfrm>
            <a:off x="405370" y="1331596"/>
            <a:ext cx="7767030" cy="923330"/>
          </a:xfrm>
          <a:prstGeom prst="rect">
            <a:avLst/>
          </a:prstGeom>
          <a:noFill/>
        </p:spPr>
        <p:txBody>
          <a:bodyPr wrap="square" rtlCol="0">
            <a:spAutoFit/>
          </a:bodyPr>
          <a:lstStyle/>
          <a:p>
            <a:r>
              <a:rPr lang="zh-CN" altLang="zh-CN" dirty="0"/>
              <a:t>控制台【加密】</a:t>
            </a:r>
            <a:r>
              <a:rPr lang="en-US" altLang="zh-CN" dirty="0"/>
              <a:t> - </a:t>
            </a:r>
            <a:r>
              <a:rPr lang="zh-CN" altLang="zh-CN" dirty="0"/>
              <a:t>【加密授权设置】</a:t>
            </a:r>
            <a:r>
              <a:rPr lang="en-US" altLang="zh-CN" dirty="0"/>
              <a:t> - </a:t>
            </a:r>
            <a:r>
              <a:rPr lang="zh-CN" altLang="zh-CN" dirty="0"/>
              <a:t>【文档默认属性】</a:t>
            </a:r>
            <a:r>
              <a:rPr lang="zh-CN" altLang="en-US" dirty="0"/>
              <a:t>，</a:t>
            </a:r>
            <a:r>
              <a:rPr lang="zh-CN" altLang="zh-CN" dirty="0"/>
              <a:t>可通过设置默认属性策略让加密文档产生时默认带有文档属性。</a:t>
            </a:r>
          </a:p>
          <a:p>
            <a:endParaRPr lang="zh-CN" altLang="en-US" dirty="0"/>
          </a:p>
        </p:txBody>
      </p:sp>
    </p:spTree>
    <p:extLst>
      <p:ext uri="{BB962C8B-B14F-4D97-AF65-F5344CB8AC3E}">
        <p14:creationId xmlns:p14="http://schemas.microsoft.com/office/powerpoint/2010/main" xmlns="" val="30091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364" y="301303"/>
            <a:ext cx="8363272" cy="1143000"/>
          </a:xfrm>
        </p:spPr>
        <p:txBody>
          <a:bodyPr>
            <a:normAutofit/>
          </a:bodyPr>
          <a:lstStyle/>
          <a:p>
            <a:r>
              <a:rPr lang="zh-CN" altLang="en-US" dirty="0"/>
              <a:t>基本策略设置</a:t>
            </a:r>
            <a:r>
              <a:rPr lang="en-US" altLang="zh-CN" dirty="0"/>
              <a:t>-</a:t>
            </a:r>
            <a:r>
              <a:rPr lang="zh-CN" altLang="en-US" dirty="0"/>
              <a:t>设置文档默认属性</a:t>
            </a:r>
            <a:endParaRPr lang="en-US" altLang="zh-CN" dirty="0"/>
          </a:p>
        </p:txBody>
      </p:sp>
      <p:sp>
        <p:nvSpPr>
          <p:cNvPr id="3" name="内容占位符 2"/>
          <p:cNvSpPr>
            <a:spLocks noGrp="1"/>
          </p:cNvSpPr>
          <p:nvPr>
            <p:ph idx="1"/>
          </p:nvPr>
        </p:nvSpPr>
        <p:spPr>
          <a:xfrm>
            <a:off x="457200" y="1474845"/>
            <a:ext cx="8229600" cy="5108517"/>
          </a:xfrm>
        </p:spPr>
        <p:txBody>
          <a:bodyPr>
            <a:normAutofit/>
          </a:bodyPr>
          <a:lstStyle/>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zh-CN" altLang="en-US" sz="1800" b="0" dirty="0"/>
          </a:p>
        </p:txBody>
      </p:sp>
      <p:sp>
        <p:nvSpPr>
          <p:cNvPr id="6" name="文本框 5">
            <a:extLst>
              <a:ext uri="{FF2B5EF4-FFF2-40B4-BE49-F238E27FC236}">
                <a16:creationId xmlns:a16="http://schemas.microsoft.com/office/drawing/2014/main" xmlns="" id="{91D56593-D9AF-410B-89CE-B4CFD52BB862}"/>
              </a:ext>
            </a:extLst>
          </p:cNvPr>
          <p:cNvSpPr txBox="1"/>
          <p:nvPr/>
        </p:nvSpPr>
        <p:spPr>
          <a:xfrm>
            <a:off x="424216" y="1474844"/>
            <a:ext cx="8363272" cy="3447098"/>
          </a:xfrm>
          <a:prstGeom prst="rect">
            <a:avLst/>
          </a:prstGeom>
          <a:noFill/>
        </p:spPr>
        <p:txBody>
          <a:bodyPr wrap="square" rtlCol="0">
            <a:spAutoFit/>
          </a:bodyPr>
          <a:lstStyle/>
          <a:p>
            <a:r>
              <a:rPr lang="zh-CN" altLang="zh-CN" sz="2000" b="1" dirty="0"/>
              <a:t>包含文件：</a:t>
            </a:r>
            <a:r>
              <a:rPr lang="zh-CN" altLang="zh-CN" sz="2000" dirty="0"/>
              <a:t>添加文档控制权限的文件类型</a:t>
            </a:r>
            <a:endParaRPr lang="en-US" altLang="zh-CN" sz="2000" dirty="0"/>
          </a:p>
          <a:p>
            <a:endParaRPr lang="zh-CN" altLang="zh-CN" sz="2000" dirty="0"/>
          </a:p>
          <a:p>
            <a:r>
              <a:rPr lang="zh-CN" altLang="zh-CN" sz="2000" b="1" dirty="0"/>
              <a:t>排除文件：</a:t>
            </a:r>
            <a:r>
              <a:rPr lang="zh-CN" altLang="zh-CN" sz="2000" dirty="0"/>
              <a:t>不添加文档控制权限的文件类型</a:t>
            </a:r>
            <a:endParaRPr lang="en-US" altLang="zh-CN" sz="2000" dirty="0"/>
          </a:p>
          <a:p>
            <a:endParaRPr lang="en-US" altLang="zh-CN" sz="2000" dirty="0"/>
          </a:p>
          <a:p>
            <a:r>
              <a:rPr lang="zh-CN" altLang="en-US" sz="2000" b="1" dirty="0"/>
              <a:t>设置权限：</a:t>
            </a:r>
            <a:r>
              <a:rPr lang="zh-CN" altLang="en-US" sz="2000" dirty="0"/>
              <a:t>安全区域设置权限</a:t>
            </a:r>
            <a:endParaRPr lang="en-US" altLang="zh-CN" sz="2000" dirty="0"/>
          </a:p>
          <a:p>
            <a:endParaRPr lang="en-US" altLang="zh-CN" sz="2000" b="1" dirty="0"/>
          </a:p>
          <a:p>
            <a:r>
              <a:rPr lang="zh-CN" altLang="en-US" sz="2000" b="1" dirty="0"/>
              <a:t>访问权限：</a:t>
            </a:r>
            <a:r>
              <a:rPr lang="zh-CN" altLang="en-US" sz="2000" dirty="0"/>
              <a:t>安全区域访问权限</a:t>
            </a:r>
            <a:endParaRPr lang="en-US" altLang="zh-CN" sz="2000" b="1" dirty="0"/>
          </a:p>
          <a:p>
            <a:endParaRPr lang="zh-CN" altLang="zh-CN" sz="2000" b="1" dirty="0"/>
          </a:p>
          <a:p>
            <a:r>
              <a:rPr lang="zh-CN" altLang="en-US" sz="2000" b="1" dirty="0"/>
              <a:t>启用用户权限控制：</a:t>
            </a:r>
            <a:r>
              <a:rPr lang="zh-CN" altLang="en-US" sz="2000" dirty="0"/>
              <a:t>编辑创建者和阅读者对象的文档权限（</a:t>
            </a:r>
            <a:r>
              <a:rPr lang="zh-CN" altLang="zh-CN" sz="2000" dirty="0"/>
              <a:t>阅读、复制、打印、修改、截屏、设置权限</a:t>
            </a:r>
            <a:r>
              <a:rPr lang="zh-CN" altLang="en-US" sz="2000" dirty="0"/>
              <a:t>、</a:t>
            </a:r>
            <a:r>
              <a:rPr lang="zh-CN" altLang="zh-CN" sz="2000" dirty="0"/>
              <a:t>解密权限</a:t>
            </a:r>
            <a:r>
              <a:rPr lang="zh-CN" altLang="en-US" sz="2000" dirty="0"/>
              <a:t>），新增、删除使用对象。</a:t>
            </a:r>
            <a:endParaRPr lang="en-US" altLang="zh-CN" dirty="0"/>
          </a:p>
          <a:p>
            <a:endParaRPr lang="zh-CN" altLang="zh-CN" dirty="0"/>
          </a:p>
        </p:txBody>
      </p:sp>
    </p:spTree>
    <p:extLst>
      <p:ext uri="{BB962C8B-B14F-4D97-AF65-F5344CB8AC3E}">
        <p14:creationId xmlns:p14="http://schemas.microsoft.com/office/powerpoint/2010/main" xmlns="" val="425219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364" y="301303"/>
            <a:ext cx="8363272" cy="1143000"/>
          </a:xfrm>
        </p:spPr>
        <p:txBody>
          <a:bodyPr>
            <a:normAutofit/>
          </a:bodyPr>
          <a:lstStyle/>
          <a:p>
            <a:r>
              <a:rPr lang="zh-CN" altLang="en-US" dirty="0"/>
              <a:t>基本策略设置</a:t>
            </a:r>
            <a:r>
              <a:rPr lang="en-US" altLang="zh-CN" dirty="0"/>
              <a:t>-</a:t>
            </a:r>
            <a:r>
              <a:rPr lang="zh-CN" altLang="en-US" dirty="0"/>
              <a:t>赋予用户权限</a:t>
            </a:r>
            <a:endParaRPr lang="en-US" altLang="zh-CN" dirty="0"/>
          </a:p>
        </p:txBody>
      </p:sp>
      <p:sp>
        <p:nvSpPr>
          <p:cNvPr id="3" name="内容占位符 2"/>
          <p:cNvSpPr>
            <a:spLocks noGrp="1"/>
          </p:cNvSpPr>
          <p:nvPr>
            <p:ph idx="1"/>
          </p:nvPr>
        </p:nvSpPr>
        <p:spPr>
          <a:xfrm>
            <a:off x="457200" y="1474845"/>
            <a:ext cx="8229600" cy="5108517"/>
          </a:xfrm>
        </p:spPr>
        <p:txBody>
          <a:bodyPr>
            <a:normAutofit/>
          </a:bodyPr>
          <a:lstStyle/>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zh-CN" altLang="en-US" sz="1800" b="0" dirty="0"/>
          </a:p>
        </p:txBody>
      </p:sp>
      <p:sp>
        <p:nvSpPr>
          <p:cNvPr id="6" name="文本框 5">
            <a:extLst>
              <a:ext uri="{FF2B5EF4-FFF2-40B4-BE49-F238E27FC236}">
                <a16:creationId xmlns:a16="http://schemas.microsoft.com/office/drawing/2014/main" xmlns="" id="{91D56593-D9AF-410B-89CE-B4CFD52BB862}"/>
              </a:ext>
            </a:extLst>
          </p:cNvPr>
          <p:cNvSpPr txBox="1"/>
          <p:nvPr/>
        </p:nvSpPr>
        <p:spPr>
          <a:xfrm>
            <a:off x="399887" y="1286620"/>
            <a:ext cx="8363272" cy="1200329"/>
          </a:xfrm>
          <a:prstGeom prst="rect">
            <a:avLst/>
          </a:prstGeom>
          <a:noFill/>
        </p:spPr>
        <p:txBody>
          <a:bodyPr wrap="square" rtlCol="0">
            <a:spAutoFit/>
          </a:bodyPr>
          <a:lstStyle/>
          <a:p>
            <a:r>
              <a:rPr lang="zh-CN" altLang="en-US" dirty="0"/>
              <a:t>通过</a:t>
            </a:r>
            <a:r>
              <a:rPr lang="zh-CN" altLang="zh-CN" dirty="0"/>
              <a:t>【允许申请修改加密文档属性】</a:t>
            </a:r>
            <a:r>
              <a:rPr lang="en-US" altLang="zh-CN" dirty="0"/>
              <a:t>/</a:t>
            </a:r>
            <a:r>
              <a:rPr lang="zh-CN" altLang="zh-CN" dirty="0"/>
              <a:t>【允许直接修改加密文档属性】的【更多高级设置】</a:t>
            </a:r>
            <a:r>
              <a:rPr lang="zh-CN" altLang="en-US" dirty="0"/>
              <a:t>可</a:t>
            </a:r>
            <a:r>
              <a:rPr lang="zh-CN" altLang="zh-CN" dirty="0"/>
              <a:t>限制用户申请（直接）修改加密文档属性的时候添加阅读者的范围和设置文档权限的范围。</a:t>
            </a:r>
          </a:p>
          <a:p>
            <a:endParaRPr lang="zh-CN" altLang="en-US" dirty="0"/>
          </a:p>
        </p:txBody>
      </p:sp>
      <p:pic>
        <p:nvPicPr>
          <p:cNvPr id="7" name="图片 6">
            <a:extLst>
              <a:ext uri="{FF2B5EF4-FFF2-40B4-BE49-F238E27FC236}">
                <a16:creationId xmlns:a16="http://schemas.microsoft.com/office/drawing/2014/main" xmlns="" id="{8A8924A3-1483-4349-8148-C11C381CC65B}"/>
              </a:ext>
            </a:extLst>
          </p:cNvPr>
          <p:cNvPicPr/>
          <p:nvPr/>
        </p:nvPicPr>
        <p:blipFill>
          <a:blip r:embed="rId2" cstate="print"/>
          <a:stretch>
            <a:fillRect/>
          </a:stretch>
        </p:blipFill>
        <p:spPr>
          <a:xfrm>
            <a:off x="1619672" y="2517491"/>
            <a:ext cx="5278120" cy="3548380"/>
          </a:xfrm>
          <a:prstGeom prst="rect">
            <a:avLst/>
          </a:prstGeom>
        </p:spPr>
      </p:pic>
    </p:spTree>
    <p:extLst>
      <p:ext uri="{BB962C8B-B14F-4D97-AF65-F5344CB8AC3E}">
        <p14:creationId xmlns:p14="http://schemas.microsoft.com/office/powerpoint/2010/main" xmlns="" val="338084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863" y="164507"/>
            <a:ext cx="8363272" cy="1143000"/>
          </a:xfrm>
        </p:spPr>
        <p:txBody>
          <a:bodyPr>
            <a:normAutofit/>
          </a:bodyPr>
          <a:lstStyle/>
          <a:p>
            <a:r>
              <a:rPr lang="zh-CN" altLang="en-US" dirty="0"/>
              <a:t>基本策略设置</a:t>
            </a:r>
            <a:r>
              <a:rPr lang="en-US" altLang="zh-CN" dirty="0"/>
              <a:t>-</a:t>
            </a:r>
            <a:r>
              <a:rPr lang="zh-CN" altLang="en-US" dirty="0"/>
              <a:t>赋予用户权限</a:t>
            </a:r>
            <a:endParaRPr lang="en-US" altLang="zh-CN" dirty="0"/>
          </a:p>
        </p:txBody>
      </p:sp>
      <p:sp>
        <p:nvSpPr>
          <p:cNvPr id="3" name="内容占位符 2"/>
          <p:cNvSpPr>
            <a:spLocks noGrp="1"/>
          </p:cNvSpPr>
          <p:nvPr>
            <p:ph idx="1"/>
          </p:nvPr>
        </p:nvSpPr>
        <p:spPr>
          <a:xfrm>
            <a:off x="457200" y="1474845"/>
            <a:ext cx="8229600" cy="5108517"/>
          </a:xfrm>
        </p:spPr>
        <p:txBody>
          <a:bodyPr>
            <a:normAutofit/>
          </a:bodyPr>
          <a:lstStyle/>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en-US" altLang="zh-CN" sz="1100" b="0" dirty="0">
              <a:latin typeface="+mn-ea"/>
            </a:endParaRPr>
          </a:p>
          <a:p>
            <a:pPr marL="0" indent="0">
              <a:buNone/>
            </a:pPr>
            <a:endParaRPr lang="zh-CN" altLang="en-US" sz="1800" b="0" dirty="0"/>
          </a:p>
        </p:txBody>
      </p:sp>
      <p:sp>
        <p:nvSpPr>
          <p:cNvPr id="6" name="文本框 5">
            <a:extLst>
              <a:ext uri="{FF2B5EF4-FFF2-40B4-BE49-F238E27FC236}">
                <a16:creationId xmlns:a16="http://schemas.microsoft.com/office/drawing/2014/main" xmlns="" id="{91D56593-D9AF-410B-89CE-B4CFD52BB862}"/>
              </a:ext>
            </a:extLst>
          </p:cNvPr>
          <p:cNvSpPr txBox="1"/>
          <p:nvPr/>
        </p:nvSpPr>
        <p:spPr>
          <a:xfrm>
            <a:off x="326845" y="1054653"/>
            <a:ext cx="8363272" cy="2585323"/>
          </a:xfrm>
          <a:prstGeom prst="rect">
            <a:avLst/>
          </a:prstGeom>
          <a:noFill/>
        </p:spPr>
        <p:txBody>
          <a:bodyPr wrap="square" rtlCol="0">
            <a:spAutoFit/>
          </a:bodyPr>
          <a:lstStyle/>
          <a:p>
            <a:r>
              <a:rPr lang="zh-CN" altLang="en-US" b="1" dirty="0"/>
              <a:t>启用用户权限控制：</a:t>
            </a:r>
            <a:r>
              <a:rPr lang="zh-CN" altLang="en-US" dirty="0"/>
              <a:t>设置可搜索的阅读者、可浏览的组织架构。</a:t>
            </a:r>
          </a:p>
          <a:p>
            <a:r>
              <a:rPr lang="zh-CN" altLang="en-US" b="1" dirty="0"/>
              <a:t>用户权限：</a:t>
            </a:r>
            <a:endParaRPr lang="en-US" altLang="zh-CN" b="1" dirty="0"/>
          </a:p>
          <a:p>
            <a:r>
              <a:rPr lang="zh-CN" altLang="zh-CN" dirty="0"/>
              <a:t>禁止：用户只能修改阅读者相应的权限为禁止。</a:t>
            </a:r>
          </a:p>
          <a:p>
            <a:r>
              <a:rPr lang="zh-CN" altLang="zh-CN" dirty="0"/>
              <a:t>允许</a:t>
            </a:r>
            <a:r>
              <a:rPr lang="en-US" altLang="zh-CN" dirty="0"/>
              <a:t>+</a:t>
            </a:r>
            <a:r>
              <a:rPr lang="zh-CN" altLang="zh-CN" dirty="0"/>
              <a:t>禁止：用户可修改阅读者相应的权限为允许或禁止状态。</a:t>
            </a:r>
          </a:p>
          <a:p>
            <a:r>
              <a:rPr lang="zh-CN" altLang="zh-CN" dirty="0"/>
              <a:t>不设置</a:t>
            </a:r>
            <a:r>
              <a:rPr lang="en-US" altLang="zh-CN" dirty="0"/>
              <a:t>+</a:t>
            </a:r>
            <a:r>
              <a:rPr lang="zh-CN" altLang="zh-CN" dirty="0"/>
              <a:t>禁止：用户可修改阅读者相应的权限为不设置或禁止状态。</a:t>
            </a:r>
          </a:p>
          <a:p>
            <a:r>
              <a:rPr lang="zh-CN" altLang="zh-CN" dirty="0"/>
              <a:t>允许</a:t>
            </a:r>
            <a:r>
              <a:rPr lang="en-US" altLang="zh-CN" dirty="0"/>
              <a:t>+</a:t>
            </a:r>
            <a:r>
              <a:rPr lang="zh-CN" altLang="zh-CN" dirty="0"/>
              <a:t>不设置</a:t>
            </a:r>
            <a:r>
              <a:rPr lang="en-US" altLang="zh-CN" dirty="0"/>
              <a:t>+</a:t>
            </a:r>
            <a:r>
              <a:rPr lang="zh-CN" altLang="zh-CN" dirty="0"/>
              <a:t>禁止：用户可修改阅读者相应的权限为允许、不设置或禁止状态</a:t>
            </a:r>
          </a:p>
          <a:p>
            <a:r>
              <a:rPr lang="zh-CN" altLang="zh-CN" dirty="0"/>
              <a:t>无限制：不设置用户设置有效期，当设置为</a:t>
            </a:r>
            <a:r>
              <a:rPr lang="en-US" altLang="zh-CN" dirty="0"/>
              <a:t>N(N=0,1,2…)</a:t>
            </a:r>
            <a:r>
              <a:rPr lang="zh-CN" altLang="zh-CN" dirty="0"/>
              <a:t>，代表设置的有效日志不允许超过</a:t>
            </a:r>
            <a:r>
              <a:rPr lang="en-US" altLang="zh-CN" dirty="0"/>
              <a:t>N</a:t>
            </a:r>
            <a:r>
              <a:rPr lang="zh-CN" altLang="zh-CN" dirty="0"/>
              <a:t>天。</a:t>
            </a:r>
          </a:p>
          <a:p>
            <a:endParaRPr lang="zh-CN" altLang="zh-CN" dirty="0"/>
          </a:p>
        </p:txBody>
      </p:sp>
      <p:pic>
        <p:nvPicPr>
          <p:cNvPr id="5" name="内容占位符 3">
            <a:extLst>
              <a:ext uri="{FF2B5EF4-FFF2-40B4-BE49-F238E27FC236}">
                <a16:creationId xmlns:a16="http://schemas.microsoft.com/office/drawing/2014/main" xmlns="" id="{1BAE45A8-8E18-463A-9166-13B66BDE484D}"/>
              </a:ext>
            </a:extLst>
          </p:cNvPr>
          <p:cNvPicPr>
            <a:picLocks/>
          </p:cNvPicPr>
          <p:nvPr/>
        </p:nvPicPr>
        <p:blipFill>
          <a:blip r:embed="rId2" cstate="print"/>
          <a:stretch>
            <a:fillRect/>
          </a:stretch>
        </p:blipFill>
        <p:spPr>
          <a:xfrm>
            <a:off x="5637185" y="3155642"/>
            <a:ext cx="3257550" cy="3381375"/>
          </a:xfrm>
          <a:prstGeom prst="rect">
            <a:avLst/>
          </a:prstGeom>
        </p:spPr>
      </p:pic>
      <p:pic>
        <p:nvPicPr>
          <p:cNvPr id="7" name="图片 6">
            <a:extLst>
              <a:ext uri="{FF2B5EF4-FFF2-40B4-BE49-F238E27FC236}">
                <a16:creationId xmlns:a16="http://schemas.microsoft.com/office/drawing/2014/main" xmlns="" id="{B1286C5E-CE26-40D9-9DF3-C87C3EA5DCDD}"/>
              </a:ext>
            </a:extLst>
          </p:cNvPr>
          <p:cNvPicPr/>
          <p:nvPr/>
        </p:nvPicPr>
        <p:blipFill>
          <a:blip r:embed="rId3" cstate="print"/>
          <a:stretch>
            <a:fillRect/>
          </a:stretch>
        </p:blipFill>
        <p:spPr>
          <a:xfrm>
            <a:off x="2259245" y="3155643"/>
            <a:ext cx="3238500" cy="3381375"/>
          </a:xfrm>
          <a:prstGeom prst="rect">
            <a:avLst/>
          </a:prstGeom>
        </p:spPr>
      </p:pic>
    </p:spTree>
    <p:extLst>
      <p:ext uri="{BB962C8B-B14F-4D97-AF65-F5344CB8AC3E}">
        <p14:creationId xmlns:p14="http://schemas.microsoft.com/office/powerpoint/2010/main" xmlns="" val="2535092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7"/>
          <p:cNvGrpSpPr/>
          <p:nvPr/>
        </p:nvGrpSpPr>
        <p:grpSpPr>
          <a:xfrm>
            <a:off x="2843808" y="1556792"/>
            <a:ext cx="3111953" cy="2520279"/>
            <a:chOff x="2665607" y="2060848"/>
            <a:chExt cx="3111953" cy="2660294"/>
          </a:xfrm>
          <a:solidFill>
            <a:schemeClr val="accent1">
              <a:lumMod val="75000"/>
            </a:schemeClr>
          </a:solidFill>
        </p:grpSpPr>
        <p:sp>
          <p:nvSpPr>
            <p:cNvPr id="7" name="同心圆 6"/>
            <p:cNvSpPr/>
            <p:nvPr/>
          </p:nvSpPr>
          <p:spPr bwMode="auto">
            <a:xfrm>
              <a:off x="3203848" y="2060848"/>
              <a:ext cx="2088232" cy="2088232"/>
            </a:xfrm>
            <a:prstGeom prst="donut">
              <a:avLst>
                <a:gd name="adj" fmla="val 10964"/>
              </a:avLst>
            </a:prstGeom>
            <a:grpFill/>
            <a:ln w="22225" cap="rnd" cmpd="tri">
              <a:solidFill>
                <a:schemeClr val="bg1"/>
              </a:solidFill>
              <a:prstDash val="solid"/>
              <a:round/>
              <a:headEnd/>
              <a:tailEnd/>
            </a:ln>
            <a:effectLst/>
          </p:spPr>
          <p:txBody>
            <a:bodyPr wrap="none" rtlCol="0" anchor="ctr"/>
            <a:lstStyle/>
            <a:p>
              <a:pPr algn="ctr"/>
              <a:r>
                <a:rPr lang="zh-CN" altLang="en-US" sz="2800" b="1" dirty="0">
                  <a:solidFill>
                    <a:schemeClr val="tx2">
                      <a:lumMod val="75000"/>
                    </a:schemeClr>
                  </a:solidFill>
                  <a:effectLst>
                    <a:outerShdw blurRad="38100" dist="38100" dir="2700000" algn="tl">
                      <a:srgbClr val="000000">
                        <a:alpha val="43137"/>
                      </a:srgbClr>
                    </a:outerShdw>
                  </a:effectLst>
                  <a:latin typeface="+mn-ea"/>
                </a:rPr>
                <a:t>加密</a:t>
              </a:r>
            </a:p>
          </p:txBody>
        </p:sp>
        <p:sp>
          <p:nvSpPr>
            <p:cNvPr id="8" name="右箭头 7"/>
            <p:cNvSpPr/>
            <p:nvPr/>
          </p:nvSpPr>
          <p:spPr bwMode="auto">
            <a:xfrm rot="2246280">
              <a:off x="5110358" y="3066505"/>
              <a:ext cx="667202" cy="432048"/>
            </a:xfrm>
            <a:prstGeom prst="rightArrow">
              <a:avLst/>
            </a:prstGeom>
            <a:grpFill/>
            <a:ln w="22225" cap="rnd" cmpd="tri">
              <a:noFill/>
              <a:prstDash val="solid"/>
              <a:round/>
              <a:headEnd/>
              <a:tailEnd/>
            </a:ln>
            <a:effectLst/>
          </p:spPr>
          <p:txBody>
            <a:bodyPr wrap="none" rtlCol="0" anchor="ctr"/>
            <a:lstStyle/>
            <a:p>
              <a:pPr algn="ctr"/>
              <a:endParaRPr lang="zh-CN" altLang="en-US">
                <a:ea typeface="宋体" pitchFamily="2" charset="-122"/>
              </a:endParaRPr>
            </a:p>
          </p:txBody>
        </p:sp>
        <p:sp>
          <p:nvSpPr>
            <p:cNvPr id="9" name="右箭头 8"/>
            <p:cNvSpPr/>
            <p:nvPr/>
          </p:nvSpPr>
          <p:spPr bwMode="auto">
            <a:xfrm rot="5400000">
              <a:off x="3870532" y="4185082"/>
              <a:ext cx="640073" cy="432048"/>
            </a:xfrm>
            <a:prstGeom prst="rightArrow">
              <a:avLst/>
            </a:prstGeom>
            <a:grpFill/>
            <a:ln w="22225" cap="rnd" cmpd="tri">
              <a:noFill/>
              <a:prstDash val="solid"/>
              <a:round/>
              <a:headEnd/>
              <a:tailEnd/>
            </a:ln>
            <a:effectLst/>
          </p:spPr>
          <p:txBody>
            <a:bodyPr wrap="none" rtlCol="0" anchor="ctr"/>
            <a:lstStyle/>
            <a:p>
              <a:pPr algn="ctr"/>
              <a:endParaRPr lang="zh-CN" altLang="en-US">
                <a:ea typeface="宋体" pitchFamily="2" charset="-122"/>
              </a:endParaRPr>
            </a:p>
          </p:txBody>
        </p:sp>
        <p:sp>
          <p:nvSpPr>
            <p:cNvPr id="11" name="右箭头 10"/>
            <p:cNvSpPr/>
            <p:nvPr/>
          </p:nvSpPr>
          <p:spPr bwMode="auto">
            <a:xfrm rot="9221326">
              <a:off x="2665607" y="3025324"/>
              <a:ext cx="705348" cy="432048"/>
            </a:xfrm>
            <a:prstGeom prst="rightArrow">
              <a:avLst/>
            </a:prstGeom>
            <a:grpFill/>
            <a:ln w="22225" cap="rnd" cmpd="tri">
              <a:noFill/>
              <a:prstDash val="solid"/>
              <a:round/>
              <a:headEnd/>
              <a:tailEnd/>
            </a:ln>
            <a:effectLst/>
          </p:spPr>
          <p:txBody>
            <a:bodyPr wrap="none" rtlCol="0" anchor="ctr"/>
            <a:lstStyle/>
            <a:p>
              <a:pPr algn="ctr"/>
              <a:endParaRPr lang="zh-CN" altLang="en-US">
                <a:ea typeface="宋体" pitchFamily="2" charset="-122"/>
              </a:endParaRPr>
            </a:p>
          </p:txBody>
        </p:sp>
      </p:grpSp>
      <p:grpSp>
        <p:nvGrpSpPr>
          <p:cNvPr id="4" name="组合 15"/>
          <p:cNvGrpSpPr/>
          <p:nvPr/>
        </p:nvGrpSpPr>
        <p:grpSpPr>
          <a:xfrm>
            <a:off x="5940152" y="2420888"/>
            <a:ext cx="2088232" cy="1280564"/>
            <a:chOff x="5796136" y="1436201"/>
            <a:chExt cx="2088232" cy="1280564"/>
          </a:xfrm>
        </p:grpSpPr>
        <p:sp>
          <p:nvSpPr>
            <p:cNvPr id="12" name="TextBox 11"/>
            <p:cNvSpPr txBox="1"/>
            <p:nvPr/>
          </p:nvSpPr>
          <p:spPr>
            <a:xfrm>
              <a:off x="5796136" y="1797364"/>
              <a:ext cx="2088232" cy="919401"/>
            </a:xfrm>
            <a:prstGeom prst="roundRect">
              <a:avLst/>
            </a:prstGeom>
            <a:solidFill>
              <a:schemeClr val="tx2">
                <a:lumMod val="60000"/>
                <a:lumOff val="40000"/>
              </a:schemeClr>
            </a:solidFill>
            <a:ln w="38100">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dirty="0">
                  <a:solidFill>
                    <a:schemeClr val="bg1"/>
                  </a:solidFill>
                </a:rPr>
                <a:t>弹出文档属性设置界面，进行安全区域和文档权限设置。</a:t>
              </a:r>
            </a:p>
          </p:txBody>
        </p:sp>
        <p:sp>
          <p:nvSpPr>
            <p:cNvPr id="13" name="TextBox 12"/>
            <p:cNvSpPr txBox="1"/>
            <p:nvPr/>
          </p:nvSpPr>
          <p:spPr>
            <a:xfrm>
              <a:off x="5796136" y="1436201"/>
              <a:ext cx="2088232" cy="408623"/>
            </a:xfrm>
            <a:prstGeom prst="roundRect">
              <a:avLst/>
            </a:prstGeom>
            <a:ln w="3810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a:t>授权加密</a:t>
              </a:r>
            </a:p>
          </p:txBody>
        </p:sp>
      </p:grpSp>
      <p:grpSp>
        <p:nvGrpSpPr>
          <p:cNvPr id="6" name="组合 31"/>
          <p:cNvGrpSpPr/>
          <p:nvPr/>
        </p:nvGrpSpPr>
        <p:grpSpPr>
          <a:xfrm>
            <a:off x="3347864" y="4149080"/>
            <a:ext cx="2088232" cy="1552979"/>
            <a:chOff x="5796136" y="1436201"/>
            <a:chExt cx="2088232" cy="1552979"/>
          </a:xfrm>
        </p:grpSpPr>
        <p:sp>
          <p:nvSpPr>
            <p:cNvPr id="33" name="TextBox 32"/>
            <p:cNvSpPr txBox="1"/>
            <p:nvPr/>
          </p:nvSpPr>
          <p:spPr>
            <a:xfrm>
              <a:off x="5796136" y="1797364"/>
              <a:ext cx="2088232" cy="1191816"/>
            </a:xfrm>
            <a:prstGeom prst="roundRect">
              <a:avLst/>
            </a:prstGeom>
            <a:solidFill>
              <a:schemeClr val="tx2">
                <a:lumMod val="60000"/>
                <a:lumOff val="40000"/>
              </a:schemeClr>
            </a:solidFill>
            <a:ln w="38100">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dirty="0">
                  <a:solidFill>
                    <a:schemeClr val="bg1"/>
                  </a:solidFill>
                </a:rPr>
                <a:t>按控制台中</a:t>
              </a:r>
              <a:r>
                <a:rPr lang="en-US" altLang="zh-CN" sz="1600" dirty="0">
                  <a:solidFill>
                    <a:schemeClr val="bg1"/>
                  </a:solidFill>
                </a:rPr>
                <a:t>【</a:t>
              </a:r>
              <a:r>
                <a:rPr lang="zh-CN" altLang="en-US" sz="1600" dirty="0">
                  <a:solidFill>
                    <a:schemeClr val="bg1"/>
                  </a:solidFill>
                </a:rPr>
                <a:t>文档默认属性</a:t>
              </a:r>
              <a:r>
                <a:rPr lang="en-US" altLang="zh-CN" sz="1600" dirty="0">
                  <a:solidFill>
                    <a:schemeClr val="bg1"/>
                  </a:solidFill>
                </a:rPr>
                <a:t>】</a:t>
              </a:r>
              <a:r>
                <a:rPr lang="zh-CN" altLang="en-US" sz="1600" dirty="0">
                  <a:solidFill>
                    <a:schemeClr val="bg1"/>
                  </a:solidFill>
                </a:rPr>
                <a:t>中设置的策略和权限进行加密文档</a:t>
              </a:r>
            </a:p>
          </p:txBody>
        </p:sp>
        <p:sp>
          <p:nvSpPr>
            <p:cNvPr id="34" name="TextBox 33"/>
            <p:cNvSpPr txBox="1"/>
            <p:nvPr/>
          </p:nvSpPr>
          <p:spPr>
            <a:xfrm>
              <a:off x="5796136" y="1436201"/>
              <a:ext cx="2088232" cy="408623"/>
            </a:xfrm>
            <a:prstGeom prst="roundRect">
              <a:avLst/>
            </a:prstGeom>
            <a:ln w="3810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a:t>快速加密</a:t>
              </a:r>
            </a:p>
          </p:txBody>
        </p:sp>
      </p:grpSp>
      <p:grpSp>
        <p:nvGrpSpPr>
          <p:cNvPr id="14" name="组合 34"/>
          <p:cNvGrpSpPr/>
          <p:nvPr/>
        </p:nvGrpSpPr>
        <p:grpSpPr>
          <a:xfrm>
            <a:off x="755576" y="2420888"/>
            <a:ext cx="2088232" cy="1552979"/>
            <a:chOff x="5796136" y="1436201"/>
            <a:chExt cx="2088232" cy="1552979"/>
          </a:xfrm>
        </p:grpSpPr>
        <p:sp>
          <p:nvSpPr>
            <p:cNvPr id="36" name="TextBox 35"/>
            <p:cNvSpPr txBox="1"/>
            <p:nvPr/>
          </p:nvSpPr>
          <p:spPr>
            <a:xfrm>
              <a:off x="5796136" y="1797364"/>
              <a:ext cx="2088232" cy="1191816"/>
            </a:xfrm>
            <a:prstGeom prst="roundRect">
              <a:avLst/>
            </a:prstGeom>
            <a:solidFill>
              <a:schemeClr val="tx2">
                <a:lumMod val="60000"/>
                <a:lumOff val="40000"/>
              </a:schemeClr>
            </a:solidFill>
            <a:ln w="38100">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dirty="0">
                  <a:solidFill>
                    <a:schemeClr val="bg1"/>
                  </a:solidFill>
                </a:rPr>
                <a:t>按控制台中</a:t>
              </a:r>
              <a:r>
                <a:rPr lang="en-US" altLang="zh-CN" sz="1600" dirty="0">
                  <a:solidFill>
                    <a:schemeClr val="bg1"/>
                  </a:solidFill>
                </a:rPr>
                <a:t>【</a:t>
              </a:r>
              <a:r>
                <a:rPr lang="zh-CN" altLang="en-US" sz="1600" dirty="0">
                  <a:solidFill>
                    <a:schemeClr val="bg1"/>
                  </a:solidFill>
                </a:rPr>
                <a:t>文档默认属性</a:t>
              </a:r>
              <a:r>
                <a:rPr lang="en-US" altLang="zh-CN" sz="1600" dirty="0">
                  <a:solidFill>
                    <a:schemeClr val="bg1"/>
                  </a:solidFill>
                </a:rPr>
                <a:t>】</a:t>
              </a:r>
              <a:r>
                <a:rPr lang="zh-CN" altLang="en-US" sz="1600" dirty="0">
                  <a:solidFill>
                    <a:schemeClr val="bg1"/>
                  </a:solidFill>
                </a:rPr>
                <a:t>中设置的策略和权限进行加密文档</a:t>
              </a:r>
            </a:p>
          </p:txBody>
        </p:sp>
        <p:sp>
          <p:nvSpPr>
            <p:cNvPr id="37" name="TextBox 36"/>
            <p:cNvSpPr txBox="1"/>
            <p:nvPr/>
          </p:nvSpPr>
          <p:spPr>
            <a:xfrm>
              <a:off x="5796136" y="1436201"/>
              <a:ext cx="2088232" cy="408623"/>
            </a:xfrm>
            <a:prstGeom prst="roundRect">
              <a:avLst/>
            </a:prstGeom>
            <a:ln w="3810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a:t>授权软件修改加密</a:t>
              </a:r>
            </a:p>
          </p:txBody>
        </p:sp>
      </p:grpSp>
      <p:sp>
        <p:nvSpPr>
          <p:cNvPr id="18" name="标题 1">
            <a:extLst>
              <a:ext uri="{FF2B5EF4-FFF2-40B4-BE49-F238E27FC236}">
                <a16:creationId xmlns:a16="http://schemas.microsoft.com/office/drawing/2014/main" xmlns="" id="{93C126A6-0D80-4074-880C-CEFBD3986507}"/>
              </a:ext>
            </a:extLst>
          </p:cNvPr>
          <p:cNvSpPr>
            <a:spLocks noGrp="1"/>
          </p:cNvSpPr>
          <p:nvPr>
            <p:ph type="title"/>
          </p:nvPr>
        </p:nvSpPr>
        <p:spPr>
          <a:xfrm>
            <a:off x="253969" y="298031"/>
            <a:ext cx="8229600" cy="1143000"/>
          </a:xfrm>
        </p:spPr>
        <p:txBody>
          <a:bodyPr>
            <a:normAutofit/>
          </a:bodyPr>
          <a:lstStyle/>
          <a:p>
            <a:r>
              <a:rPr lang="zh-CN" altLang="en-US" dirty="0"/>
              <a:t>客户端</a:t>
            </a:r>
            <a:r>
              <a:rPr lang="en-US" altLang="zh-CN" dirty="0"/>
              <a:t>-</a:t>
            </a:r>
            <a:r>
              <a:rPr lang="zh-CN" altLang="en-US" dirty="0"/>
              <a:t>加密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74679" y="1916833"/>
            <a:ext cx="3212121" cy="3456384"/>
          </a:xfrm>
        </p:spPr>
        <p:txBody>
          <a:bodyPr/>
          <a:lstStyle/>
          <a:p>
            <a:pPr marL="0" indent="0">
              <a:buNone/>
            </a:pPr>
            <a:r>
              <a:rPr lang="zh-CN" altLang="zh-CN" sz="2400" dirty="0"/>
              <a:t>授权</a:t>
            </a:r>
            <a:r>
              <a:rPr lang="zh-CN" altLang="en-US" sz="2400" dirty="0"/>
              <a:t>加密：</a:t>
            </a:r>
            <a:endParaRPr lang="en-US" altLang="zh-CN" sz="2400" dirty="0"/>
          </a:p>
          <a:p>
            <a:pPr marL="0" indent="0">
              <a:lnSpc>
                <a:spcPct val="100000"/>
              </a:lnSpc>
              <a:buNone/>
            </a:pPr>
            <a:r>
              <a:rPr lang="zh-CN" altLang="en-US" sz="1800" b="0" dirty="0"/>
              <a:t>弹出文档属性设置界面，进行安全区域和文档权限设置。</a:t>
            </a:r>
            <a:endParaRPr lang="en-US" altLang="zh-CN" sz="1800" b="0" dirty="0"/>
          </a:p>
          <a:p>
            <a:pPr marL="0" indent="0">
              <a:lnSpc>
                <a:spcPct val="100000"/>
              </a:lnSpc>
              <a:buNone/>
            </a:pPr>
            <a:r>
              <a:rPr lang="zh-CN" altLang="zh-CN" sz="1800" b="0" dirty="0"/>
              <a:t>创建者采用控制台设置的权限</a:t>
            </a:r>
            <a:r>
              <a:rPr lang="zh-CN" altLang="en-US" sz="1800" b="0" dirty="0"/>
              <a:t>；</a:t>
            </a:r>
            <a:endParaRPr lang="en-US" altLang="zh-CN" sz="1800" b="0" dirty="0"/>
          </a:p>
          <a:p>
            <a:pPr marL="0" indent="0">
              <a:lnSpc>
                <a:spcPct val="100000"/>
              </a:lnSpc>
              <a:buNone/>
            </a:pPr>
            <a:r>
              <a:rPr lang="zh-CN" altLang="en-US" sz="1800" b="0" dirty="0"/>
              <a:t>点击</a:t>
            </a:r>
            <a:r>
              <a:rPr lang="en-US" altLang="zh-CN" sz="1800" b="0" dirty="0"/>
              <a:t>【</a:t>
            </a:r>
            <a:r>
              <a:rPr lang="zh-CN" altLang="en-US" sz="1800" b="0" dirty="0"/>
              <a:t>设置</a:t>
            </a:r>
            <a:r>
              <a:rPr lang="en-US" altLang="zh-CN" sz="1800" b="0" dirty="0"/>
              <a:t>】</a:t>
            </a:r>
            <a:r>
              <a:rPr lang="zh-CN" altLang="en-US" sz="1800" b="0" dirty="0"/>
              <a:t>可设置</a:t>
            </a:r>
            <a:r>
              <a:rPr lang="zh-CN" altLang="zh-CN" sz="1800" b="0" dirty="0"/>
              <a:t>文档权限</a:t>
            </a:r>
            <a:r>
              <a:rPr lang="zh-CN" altLang="en-US" sz="1800" b="0" dirty="0"/>
              <a:t>的阅读者以及权限。</a:t>
            </a:r>
            <a:endParaRPr lang="zh-CN" altLang="en-US" sz="1800" b="0" dirty="0">
              <a:latin typeface="+mn-ea"/>
              <a:sym typeface="+mn-ea"/>
            </a:endParaRPr>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加密</a:t>
            </a:r>
          </a:p>
        </p:txBody>
      </p:sp>
      <p:pic>
        <p:nvPicPr>
          <p:cNvPr id="5" name="图片 4">
            <a:extLst>
              <a:ext uri="{FF2B5EF4-FFF2-40B4-BE49-F238E27FC236}">
                <a16:creationId xmlns:a16="http://schemas.microsoft.com/office/drawing/2014/main" xmlns="" id="{823C3F19-5551-415B-9598-54BCC5AACCFF}"/>
              </a:ext>
            </a:extLst>
          </p:cNvPr>
          <p:cNvPicPr/>
          <p:nvPr/>
        </p:nvPicPr>
        <p:blipFill>
          <a:blip r:embed="rId2" cstate="print"/>
          <a:stretch>
            <a:fillRect/>
          </a:stretch>
        </p:blipFill>
        <p:spPr>
          <a:xfrm>
            <a:off x="423775" y="1417638"/>
            <a:ext cx="4830119" cy="4243610"/>
          </a:xfrm>
          <a:prstGeom prst="rect">
            <a:avLst/>
          </a:prstGeom>
        </p:spPr>
      </p:pic>
    </p:spTree>
    <p:extLst>
      <p:ext uri="{BB962C8B-B14F-4D97-AF65-F5344CB8AC3E}">
        <p14:creationId xmlns:p14="http://schemas.microsoft.com/office/powerpoint/2010/main" xmlns="" val="98654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64087" y="2276873"/>
            <a:ext cx="3600401" cy="1656184"/>
          </a:xfrm>
        </p:spPr>
        <p:txBody>
          <a:bodyPr>
            <a:normAutofit/>
          </a:bodyPr>
          <a:lstStyle/>
          <a:p>
            <a:pPr marL="0" indent="0">
              <a:buNone/>
            </a:pPr>
            <a:r>
              <a:rPr lang="zh-CN" altLang="en-US" sz="1800" b="0" dirty="0"/>
              <a:t>选择加密文件右键选择</a:t>
            </a:r>
            <a:r>
              <a:rPr lang="en-US" altLang="zh-CN" sz="1800" b="0" dirty="0"/>
              <a:t>【</a:t>
            </a:r>
            <a:r>
              <a:rPr lang="zh-CN" altLang="en-US" sz="1800" b="0" dirty="0"/>
              <a:t>查看文档属性</a:t>
            </a:r>
            <a:r>
              <a:rPr lang="en-US" altLang="zh-CN" sz="1800" b="0" dirty="0"/>
              <a:t>】</a:t>
            </a:r>
            <a:r>
              <a:rPr lang="zh-CN" altLang="en-US" sz="1800" b="0" dirty="0"/>
              <a:t>或者查看文件</a:t>
            </a:r>
            <a:r>
              <a:rPr lang="en-US" altLang="zh-CN" sz="1800" b="0" dirty="0"/>
              <a:t>【</a:t>
            </a:r>
            <a:r>
              <a:rPr lang="zh-CN" altLang="en-US" sz="1800" b="0" dirty="0"/>
              <a:t>属性</a:t>
            </a:r>
            <a:r>
              <a:rPr lang="en-US" altLang="zh-CN" sz="1800" b="0" dirty="0"/>
              <a:t>】</a:t>
            </a:r>
            <a:r>
              <a:rPr lang="zh-CN" altLang="en-US" sz="1800" b="0" dirty="0"/>
              <a:t>，来查看我的文档权限和文件创建者</a:t>
            </a:r>
          </a:p>
          <a:p>
            <a:pPr marL="0" indent="0">
              <a:buNone/>
            </a:pPr>
            <a:endParaRPr lang="zh-CN" altLang="zh-CN" sz="1800" b="0" dirty="0"/>
          </a:p>
        </p:txBody>
      </p:sp>
      <p:sp>
        <p:nvSpPr>
          <p:cNvPr id="6" name="标题 1"/>
          <p:cNvSpPr>
            <a:spLocks noGrp="1"/>
          </p:cNvSpPr>
          <p:nvPr>
            <p:ph type="title"/>
          </p:nvPr>
        </p:nvSpPr>
        <p:spPr>
          <a:xfrm>
            <a:off x="323528" y="53752"/>
            <a:ext cx="8229600" cy="1143000"/>
          </a:xfrm>
        </p:spPr>
        <p:txBody>
          <a:bodyPr>
            <a:normAutofit/>
          </a:bodyPr>
          <a:lstStyle/>
          <a:p>
            <a:r>
              <a:rPr lang="zh-CN" altLang="en-US" dirty="0"/>
              <a:t>客户端</a:t>
            </a:r>
            <a:r>
              <a:rPr lang="en-US" altLang="zh-CN" dirty="0"/>
              <a:t>-</a:t>
            </a:r>
            <a:r>
              <a:rPr lang="zh-CN" altLang="en-US" dirty="0"/>
              <a:t>查看文档权限</a:t>
            </a:r>
          </a:p>
        </p:txBody>
      </p:sp>
      <p:pic>
        <p:nvPicPr>
          <p:cNvPr id="7" name="图片 6">
            <a:extLst>
              <a:ext uri="{FF2B5EF4-FFF2-40B4-BE49-F238E27FC236}">
                <a16:creationId xmlns:a16="http://schemas.microsoft.com/office/drawing/2014/main" xmlns="" id="{3EA280BA-FC77-424B-B1AD-36E945C27CC3}"/>
              </a:ext>
            </a:extLst>
          </p:cNvPr>
          <p:cNvPicPr/>
          <p:nvPr/>
        </p:nvPicPr>
        <p:blipFill>
          <a:blip r:embed="rId2" cstate="print"/>
          <a:stretch>
            <a:fillRect/>
          </a:stretch>
        </p:blipFill>
        <p:spPr>
          <a:xfrm>
            <a:off x="179512" y="1196752"/>
            <a:ext cx="5021256" cy="5140146"/>
          </a:xfrm>
          <a:prstGeom prst="rect">
            <a:avLst/>
          </a:prstGeom>
        </p:spPr>
      </p:pic>
    </p:spTree>
    <p:extLst>
      <p:ext uri="{BB962C8B-B14F-4D97-AF65-F5344CB8AC3E}">
        <p14:creationId xmlns:p14="http://schemas.microsoft.com/office/powerpoint/2010/main" xmlns="" val="107244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1" y="1628800"/>
            <a:ext cx="4114800" cy="3744417"/>
          </a:xfrm>
        </p:spPr>
        <p:txBody>
          <a:bodyPr>
            <a:normAutofit/>
          </a:bodyPr>
          <a:lstStyle/>
          <a:p>
            <a:pPr marL="0" indent="0">
              <a:buNone/>
            </a:pPr>
            <a:r>
              <a:rPr lang="zh-CN" altLang="en-US" sz="1800" b="0" dirty="0"/>
              <a:t>当用户无权限访问文档时，我的用户权限显示：无权限。</a:t>
            </a:r>
            <a:endParaRPr lang="en-US" altLang="zh-CN" sz="1800" b="0" dirty="0"/>
          </a:p>
          <a:p>
            <a:pPr marL="0" indent="0">
              <a:buNone/>
            </a:pPr>
            <a:endParaRPr lang="en-US" altLang="zh-CN" sz="1800" b="0" dirty="0"/>
          </a:p>
          <a:p>
            <a:pPr marL="0" indent="0">
              <a:buNone/>
            </a:pPr>
            <a:r>
              <a:rPr lang="zh-CN" altLang="en-US" sz="1800" b="0" dirty="0"/>
              <a:t>当文档未设置用户权限时，我的用户权限界面会显示：未定义。</a:t>
            </a:r>
            <a:endParaRPr lang="en-US" altLang="zh-CN" sz="1800" b="0" dirty="0"/>
          </a:p>
          <a:p>
            <a:pPr marL="0" indent="0">
              <a:buNone/>
            </a:pPr>
            <a:endParaRPr lang="zh-CN" altLang="zh-CN" sz="1800" b="0"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查看文档权限</a:t>
            </a:r>
          </a:p>
        </p:txBody>
      </p:sp>
      <p:pic>
        <p:nvPicPr>
          <p:cNvPr id="5" name="图片 4">
            <a:extLst>
              <a:ext uri="{FF2B5EF4-FFF2-40B4-BE49-F238E27FC236}">
                <a16:creationId xmlns:a16="http://schemas.microsoft.com/office/drawing/2014/main" xmlns="" id="{3C1BBD53-B817-4E22-BA84-ADBC2C6A9FAA}"/>
              </a:ext>
            </a:extLst>
          </p:cNvPr>
          <p:cNvPicPr/>
          <p:nvPr/>
        </p:nvPicPr>
        <p:blipFill>
          <a:blip r:embed="rId2" cstate="print"/>
          <a:stretch>
            <a:fillRect/>
          </a:stretch>
        </p:blipFill>
        <p:spPr>
          <a:xfrm>
            <a:off x="457200" y="1268760"/>
            <a:ext cx="3857625" cy="5200650"/>
          </a:xfrm>
          <a:prstGeom prst="rect">
            <a:avLst/>
          </a:prstGeom>
        </p:spPr>
      </p:pic>
    </p:spTree>
    <p:extLst>
      <p:ext uri="{BB962C8B-B14F-4D97-AF65-F5344CB8AC3E}">
        <p14:creationId xmlns:p14="http://schemas.microsoft.com/office/powerpoint/2010/main" xmlns="" val="262104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7472" y="1324317"/>
            <a:ext cx="8229600" cy="3256811"/>
          </a:xfrm>
        </p:spPr>
        <p:txBody>
          <a:bodyPr>
            <a:normAutofit/>
          </a:bodyPr>
          <a:lstStyle/>
          <a:p>
            <a:pPr marL="0" indent="0">
              <a:buNone/>
            </a:pPr>
            <a:r>
              <a:rPr lang="zh-CN" altLang="en-US" sz="2400" dirty="0"/>
              <a:t>复制权限控制：</a:t>
            </a:r>
            <a:endParaRPr lang="en-US" altLang="zh-CN" sz="2400" dirty="0"/>
          </a:p>
          <a:p>
            <a:pPr marL="0" indent="0">
              <a:buNone/>
            </a:pPr>
            <a:r>
              <a:rPr lang="zh-CN" altLang="en-US" sz="1800" b="0" dirty="0"/>
              <a:t>当复制的用户权限为“禁止”或“允许”时，以文档的权限为准，用户权限为中为“不设置”时，根据该授权软件的加密权限进行控制，客户端表现详情见下表：</a:t>
            </a:r>
            <a:endParaRPr lang="en-US" altLang="zh-CN" sz="1800" b="0" dirty="0"/>
          </a:p>
          <a:p>
            <a:pPr marL="0" indent="0">
              <a:buNone/>
            </a:pPr>
            <a:endParaRPr lang="en-US" altLang="zh-CN" sz="2000" b="0" dirty="0"/>
          </a:p>
          <a:p>
            <a:pPr marL="0" indent="0">
              <a:buNone/>
            </a:pPr>
            <a:endParaRPr lang="en-US" altLang="zh-CN" sz="2000" b="0" dirty="0"/>
          </a:p>
          <a:p>
            <a:pPr marL="0" indent="0">
              <a:buNone/>
            </a:pPr>
            <a:endParaRPr lang="en-US" altLang="zh-CN" sz="2000" b="0" dirty="0"/>
          </a:p>
          <a:p>
            <a:pPr marL="0" indent="0">
              <a:buNone/>
            </a:pPr>
            <a:endParaRPr lang="en-US" altLang="zh-CN" sz="2000" b="0" dirty="0"/>
          </a:p>
          <a:p>
            <a:pPr marL="0" indent="0">
              <a:buNone/>
            </a:pPr>
            <a:endParaRPr lang="en-US" altLang="zh-CN" sz="2000" b="0" dirty="0"/>
          </a:p>
          <a:p>
            <a:pPr marL="0" indent="0">
              <a:buNone/>
            </a:pPr>
            <a:endParaRPr lang="en-US" altLang="zh-CN" sz="2000" b="0" dirty="0"/>
          </a:p>
          <a:p>
            <a:pPr marL="0" indent="0">
              <a:buNone/>
            </a:pPr>
            <a:endParaRPr lang="en-US" altLang="zh-CN" sz="2000" b="0" dirty="0">
              <a:latin typeface="+mn-ea"/>
              <a:sym typeface="+mn-ea"/>
            </a:endParaRPr>
          </a:p>
          <a:p>
            <a:pPr marL="0" indent="0">
              <a:buNone/>
            </a:pPr>
            <a:endParaRPr lang="en-US" altLang="zh-CN" sz="2000" b="0" dirty="0">
              <a:latin typeface="+mn-ea"/>
              <a:sym typeface="+mn-ea"/>
            </a:endParaRPr>
          </a:p>
          <a:p>
            <a:pPr marL="0" indent="0">
              <a:buNone/>
            </a:pPr>
            <a:endParaRPr lang="en-US" altLang="zh-CN" sz="2000" b="0" dirty="0">
              <a:latin typeface="+mn-ea"/>
              <a:sym typeface="+mn-ea"/>
            </a:endParaRPr>
          </a:p>
          <a:p>
            <a:pPr marL="0" indent="0">
              <a:buNone/>
            </a:pPr>
            <a:endParaRPr lang="en-US" altLang="zh-CN" sz="2000" b="0" dirty="0">
              <a:latin typeface="+mn-ea"/>
              <a:sym typeface="+mn-ea"/>
            </a:endParaRPr>
          </a:p>
          <a:p>
            <a:pPr marL="0" indent="0">
              <a:buNone/>
            </a:pPr>
            <a:endParaRPr lang="en-US" altLang="zh-CN" sz="2000" b="0" dirty="0">
              <a:latin typeface="+mn-ea"/>
              <a:sym typeface="+mn-ea"/>
            </a:endParaRPr>
          </a:p>
          <a:p>
            <a:pPr marL="0" indent="0">
              <a:buNone/>
            </a:pPr>
            <a:endParaRPr lang="en-US" altLang="zh-CN" sz="2000" b="0" dirty="0">
              <a:latin typeface="+mn-ea"/>
              <a:sym typeface="+mn-ea"/>
            </a:endParaRPr>
          </a:p>
          <a:p>
            <a:pPr marL="0" indent="0">
              <a:buNone/>
            </a:pPr>
            <a:endParaRPr lang="zh-CN" altLang="en-US" sz="1400" b="0" dirty="0">
              <a:latin typeface="+mn-ea"/>
              <a:sym typeface="+mn-ea"/>
            </a:endParaRPr>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权限控制逻辑</a:t>
            </a:r>
          </a:p>
        </p:txBody>
      </p:sp>
      <p:graphicFrame>
        <p:nvGraphicFramePr>
          <p:cNvPr id="2" name="表格 1">
            <a:extLst>
              <a:ext uri="{FF2B5EF4-FFF2-40B4-BE49-F238E27FC236}">
                <a16:creationId xmlns:a16="http://schemas.microsoft.com/office/drawing/2014/main" xmlns="" id="{49E7FA22-2E2F-4183-A3F5-8BA38A3F7643}"/>
              </a:ext>
            </a:extLst>
          </p:cNvPr>
          <p:cNvGraphicFramePr>
            <a:graphicFrameLocks noGrp="1"/>
          </p:cNvGraphicFramePr>
          <p:nvPr/>
        </p:nvGraphicFramePr>
        <p:xfrm>
          <a:off x="569357" y="2780928"/>
          <a:ext cx="7553166" cy="1800200"/>
        </p:xfrm>
        <a:graphic>
          <a:graphicData uri="http://schemas.openxmlformats.org/drawingml/2006/table">
            <a:tbl>
              <a:tblPr firstRow="1" firstCol="1" bandRow="1">
                <a:tableStyleId>{B301B821-A1FF-4177-AEE7-76D212191A09}</a:tableStyleId>
              </a:tblPr>
              <a:tblGrid>
                <a:gridCol w="2819068">
                  <a:extLst>
                    <a:ext uri="{9D8B030D-6E8A-4147-A177-3AD203B41FA5}">
                      <a16:colId xmlns:a16="http://schemas.microsoft.com/office/drawing/2014/main" xmlns="" val="3063594845"/>
                    </a:ext>
                  </a:extLst>
                </a:gridCol>
                <a:gridCol w="1853778">
                  <a:extLst>
                    <a:ext uri="{9D8B030D-6E8A-4147-A177-3AD203B41FA5}">
                      <a16:colId xmlns:a16="http://schemas.microsoft.com/office/drawing/2014/main" xmlns="" val="688124099"/>
                    </a:ext>
                  </a:extLst>
                </a:gridCol>
                <a:gridCol w="2880320">
                  <a:extLst>
                    <a:ext uri="{9D8B030D-6E8A-4147-A177-3AD203B41FA5}">
                      <a16:colId xmlns:a16="http://schemas.microsoft.com/office/drawing/2014/main" xmlns="" val="3310457257"/>
                    </a:ext>
                  </a:extLst>
                </a:gridCol>
              </a:tblGrid>
              <a:tr h="496532">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ea"/>
                          <a:ea typeface="+mn-ea"/>
                          <a:cs typeface="+mn-cs"/>
                        </a:rPr>
                        <a:t>文档   </a:t>
                      </a:r>
                      <a:r>
                        <a:rPr lang="en-US" altLang="zh-CN" sz="1800" b="1" kern="1200" dirty="0">
                          <a:solidFill>
                            <a:schemeClr val="lt1"/>
                          </a:solidFill>
                          <a:effectLst/>
                          <a:latin typeface="+mn-ea"/>
                          <a:ea typeface="+mn-ea"/>
                          <a:cs typeface="+mn-cs"/>
                        </a:rPr>
                        <a:t>\   </a:t>
                      </a:r>
                      <a:r>
                        <a:rPr lang="zh-CN" altLang="en-US" sz="1800" b="1" kern="1200" dirty="0">
                          <a:solidFill>
                            <a:schemeClr val="lt1"/>
                          </a:solidFill>
                          <a:effectLst/>
                          <a:latin typeface="+mn-ea"/>
                          <a:ea typeface="+mn-ea"/>
                          <a:cs typeface="+mn-cs"/>
                        </a:rPr>
                        <a:t>授权软件</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ea"/>
                          <a:ea typeface="+mn-ea"/>
                          <a:cs typeface="+mn-cs"/>
                        </a:rPr>
                        <a:t>禁止</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ea"/>
                          <a:ea typeface="+mn-ea"/>
                          <a:cs typeface="+mn-cs"/>
                        </a:rPr>
                        <a:t>允许</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extLst>
                  <a:ext uri="{0D108BD9-81ED-4DB2-BD59-A6C34878D82A}">
                    <a16:rowId xmlns:a16="http://schemas.microsoft.com/office/drawing/2014/main" xmlns="" val="3536012873"/>
                  </a:ext>
                </a:extLst>
              </a:tr>
              <a:tr h="439572">
                <a:tc>
                  <a:txBody>
                    <a:bodyPr/>
                    <a:lstStyle/>
                    <a:p>
                      <a:pPr indent="266700" algn="l">
                        <a:lnSpc>
                          <a:spcPct val="150000"/>
                        </a:lnSpc>
                        <a:spcBef>
                          <a:spcPts val="600"/>
                        </a:spcBef>
                        <a:spcAft>
                          <a:spcPts val="600"/>
                        </a:spcAft>
                      </a:pPr>
                      <a:r>
                        <a:rPr lang="zh-CN" altLang="zh-CN" sz="1800" b="1" kern="1200" dirty="0">
                          <a:solidFill>
                            <a:schemeClr val="dk1"/>
                          </a:solidFill>
                          <a:effectLst/>
                          <a:latin typeface="+mn-lt"/>
                          <a:ea typeface="+mn-ea"/>
                          <a:cs typeface="+mn-cs"/>
                        </a:rPr>
                        <a:t>不设置</a:t>
                      </a:r>
                      <a:endParaRPr lang="zh-CN" sz="1400" b="1" kern="100" dirty="0">
                        <a:solidFill>
                          <a:schemeClr val="bg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宽松禁止</a:t>
                      </a:r>
                      <a:endParaRPr lang="zh-CN" sz="1200" b="0"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宽松方式允许</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7437162"/>
                  </a:ext>
                </a:extLst>
              </a:tr>
              <a:tr h="432048">
                <a:tc>
                  <a:txBody>
                    <a:bodyPr/>
                    <a:lstStyle/>
                    <a:p>
                      <a:pPr marL="0" indent="266700" algn="l" defTabSz="914400" rtl="0" eaLnBrk="1" latinLnBrk="0" hangingPunct="1">
                        <a:lnSpc>
                          <a:spcPct val="150000"/>
                        </a:lnSpc>
                        <a:spcBef>
                          <a:spcPts val="600"/>
                        </a:spcBef>
                        <a:spcAft>
                          <a:spcPts val="600"/>
                        </a:spcAft>
                      </a:pPr>
                      <a:r>
                        <a:rPr lang="zh-CN" altLang="zh-CN" sz="1800" b="1" kern="1200" dirty="0">
                          <a:solidFill>
                            <a:schemeClr val="dk1"/>
                          </a:solidFill>
                          <a:effectLst/>
                          <a:latin typeface="+mn-lt"/>
                          <a:ea typeface="+mn-ea"/>
                          <a:cs typeface="+mn-cs"/>
                        </a:rPr>
                        <a:t>禁止</a:t>
                      </a:r>
                      <a:endParaRPr lang="zh-CN" altLang="en-US" sz="1400" b="1" kern="100" dirty="0">
                        <a:solidFill>
                          <a:schemeClr val="dk1"/>
                        </a:solidFill>
                        <a:effectLst/>
                        <a:latin typeface="+mn-ea"/>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66700" algn="l" defTabSz="914400" rtl="0" eaLnBrk="1" latinLnBrk="0" hangingPunct="1">
                        <a:lnSpc>
                          <a:spcPct val="150000"/>
                        </a:lnSpc>
                        <a:spcBef>
                          <a:spcPts val="600"/>
                        </a:spcBef>
                        <a:spcAft>
                          <a:spcPts val="600"/>
                        </a:spcAft>
                      </a:pPr>
                      <a:r>
                        <a:rPr lang="zh-CN" altLang="zh-CN" sz="1800" kern="1200" dirty="0">
                          <a:solidFill>
                            <a:schemeClr val="dk1"/>
                          </a:solidFill>
                          <a:effectLst/>
                          <a:latin typeface="+mn-lt"/>
                          <a:ea typeface="+mn-ea"/>
                          <a:cs typeface="+mn-cs"/>
                        </a:rPr>
                        <a:t>严禁方式禁止</a:t>
                      </a:r>
                      <a:endParaRPr lang="zh-CN" altLang="en-US" sz="1200" b="0" kern="100" dirty="0">
                        <a:solidFill>
                          <a:schemeClr val="dk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严禁方式禁止</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1661566"/>
                  </a:ext>
                </a:extLst>
              </a:tr>
              <a:tr h="432048">
                <a:tc>
                  <a:txBody>
                    <a:bodyPr/>
                    <a:lstStyle/>
                    <a:p>
                      <a:pPr marL="0" indent="266700" algn="l" defTabSz="914400" rtl="0" eaLnBrk="1" latinLnBrk="0" hangingPunct="1">
                        <a:lnSpc>
                          <a:spcPct val="150000"/>
                        </a:lnSpc>
                        <a:spcBef>
                          <a:spcPts val="600"/>
                        </a:spcBef>
                        <a:spcAft>
                          <a:spcPts val="600"/>
                        </a:spcAft>
                      </a:pPr>
                      <a:r>
                        <a:rPr lang="zh-CN" altLang="zh-CN" sz="1800" b="1" kern="1200" dirty="0">
                          <a:solidFill>
                            <a:schemeClr val="dk1"/>
                          </a:solidFill>
                          <a:effectLst/>
                          <a:latin typeface="+mn-lt"/>
                          <a:ea typeface="+mn-ea"/>
                          <a:cs typeface="+mn-cs"/>
                        </a:rPr>
                        <a:t>允许</a:t>
                      </a:r>
                      <a:endParaRPr lang="zh-CN" altLang="en-US" sz="1400" b="1" kern="100" dirty="0">
                        <a:solidFill>
                          <a:schemeClr val="dk1"/>
                        </a:solidFill>
                        <a:effectLst/>
                        <a:latin typeface="+mn-ea"/>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66700" algn="l" defTabSz="914400" rtl="0" eaLnBrk="1" latinLnBrk="0" hangingPunct="1">
                        <a:lnSpc>
                          <a:spcPct val="150000"/>
                        </a:lnSpc>
                        <a:spcBef>
                          <a:spcPts val="600"/>
                        </a:spcBef>
                        <a:spcAft>
                          <a:spcPts val="600"/>
                        </a:spcAft>
                      </a:pPr>
                      <a:r>
                        <a:rPr lang="zh-CN" altLang="zh-CN" sz="1800" kern="1200" dirty="0">
                          <a:solidFill>
                            <a:schemeClr val="dk1"/>
                          </a:solidFill>
                          <a:effectLst/>
                          <a:latin typeface="+mn-lt"/>
                          <a:ea typeface="+mn-ea"/>
                          <a:cs typeface="+mn-cs"/>
                        </a:rPr>
                        <a:t>宽松方式允许</a:t>
                      </a:r>
                      <a:endParaRPr lang="zh-CN" altLang="en-US" sz="1200" b="0" kern="100" dirty="0">
                        <a:solidFill>
                          <a:schemeClr val="dk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宽松方式允许</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28358338"/>
                  </a:ext>
                </a:extLst>
              </a:tr>
            </a:tbl>
          </a:graphicData>
        </a:graphic>
      </p:graphicFrame>
      <p:sp>
        <p:nvSpPr>
          <p:cNvPr id="4" name="文本框 3">
            <a:extLst>
              <a:ext uri="{FF2B5EF4-FFF2-40B4-BE49-F238E27FC236}">
                <a16:creationId xmlns:a16="http://schemas.microsoft.com/office/drawing/2014/main" xmlns="" id="{68179FFE-BC93-4883-847F-D1ACCBE50297}"/>
              </a:ext>
            </a:extLst>
          </p:cNvPr>
          <p:cNvSpPr txBox="1"/>
          <p:nvPr/>
        </p:nvSpPr>
        <p:spPr>
          <a:xfrm>
            <a:off x="447472" y="4933518"/>
            <a:ext cx="7796936" cy="1200329"/>
          </a:xfrm>
          <a:prstGeom prst="rect">
            <a:avLst/>
          </a:prstGeom>
          <a:noFill/>
        </p:spPr>
        <p:txBody>
          <a:bodyPr wrap="square" rtlCol="0">
            <a:spAutoFit/>
          </a:bodyPr>
          <a:lstStyle/>
          <a:p>
            <a:r>
              <a:rPr lang="zh-CN" altLang="en-US" b="1" dirty="0"/>
              <a:t>宽松方式允许：</a:t>
            </a:r>
            <a:r>
              <a:rPr lang="zh-CN" altLang="en-US" dirty="0"/>
              <a:t>加密文档内容可以直接复制到任何地方</a:t>
            </a:r>
          </a:p>
          <a:p>
            <a:r>
              <a:rPr lang="zh-CN" altLang="en-US" b="1" dirty="0"/>
              <a:t>宽松方式禁止：</a:t>
            </a:r>
            <a:r>
              <a:rPr lang="zh-CN" altLang="en-US" dirty="0"/>
              <a:t>加密文件内容可以复制到密文或授权软件中，但不能复制到非授权软件中。</a:t>
            </a:r>
          </a:p>
          <a:p>
            <a:r>
              <a:rPr lang="zh-CN" altLang="en-US" b="1" dirty="0"/>
              <a:t>严紧方式禁止：</a:t>
            </a:r>
            <a:r>
              <a:rPr lang="zh-CN" altLang="en-US" dirty="0"/>
              <a:t>加密文档内容不能复制，包括复制到本身。</a:t>
            </a:r>
          </a:p>
        </p:txBody>
      </p:sp>
    </p:spTree>
    <p:extLst>
      <p:ext uri="{BB962C8B-B14F-4D97-AF65-F5344CB8AC3E}">
        <p14:creationId xmlns:p14="http://schemas.microsoft.com/office/powerpoint/2010/main" xmlns="" val="115680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619672" y="1440000"/>
            <a:ext cx="5976664" cy="603504"/>
            <a:chOff x="1619672" y="1584000"/>
            <a:chExt cx="5976664" cy="603504"/>
          </a:xfrm>
        </p:grpSpPr>
        <p:sp>
          <p:nvSpPr>
            <p:cNvPr id="4" name="Rectangle 2"/>
            <p:cNvSpPr/>
            <p:nvPr/>
          </p:nvSpPr>
          <p:spPr bwMode="auto">
            <a:xfrm>
              <a:off x="1619672" y="1584000"/>
              <a:ext cx="5976664" cy="603504"/>
            </a:xfrm>
            <a:prstGeom prst="rect">
              <a:avLst/>
            </a:prstGeom>
            <a:solidFill>
              <a:srgbClr val="0042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rPr>
                <a:t>背景</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5" name="Oval 5"/>
            <p:cNvSpPr/>
            <p:nvPr/>
          </p:nvSpPr>
          <p:spPr bwMode="auto">
            <a:xfrm>
              <a:off x="1810915" y="1680958"/>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1</a:t>
              </a:r>
            </a:p>
          </p:txBody>
        </p:sp>
      </p:grpSp>
      <p:sp>
        <p:nvSpPr>
          <p:cNvPr id="6" name="标题 1"/>
          <p:cNvSpPr>
            <a:spLocks noGrp="1"/>
          </p:cNvSpPr>
          <p:nvPr>
            <p:ph type="title"/>
          </p:nvPr>
        </p:nvSpPr>
        <p:spPr>
          <a:xfrm>
            <a:off x="214283" y="214290"/>
            <a:ext cx="1522512" cy="1143000"/>
          </a:xfrm>
        </p:spPr>
        <p:txBody>
          <a:bodyPr>
            <a:normAutofit/>
          </a:bodyPr>
          <a:lstStyle/>
          <a:p>
            <a:r>
              <a:rPr lang="zh-CN" altLang="en-US" sz="3600" b="1" dirty="0">
                <a:solidFill>
                  <a:srgbClr val="00428C"/>
                </a:solidFill>
                <a:latin typeface="微软雅黑" pitchFamily="34" charset="-122"/>
                <a:ea typeface="微软雅黑" pitchFamily="34" charset="-122"/>
              </a:rPr>
              <a:t>目录</a:t>
            </a:r>
          </a:p>
        </p:txBody>
      </p:sp>
      <p:grpSp>
        <p:nvGrpSpPr>
          <p:cNvPr id="16" name="组合 15"/>
          <p:cNvGrpSpPr/>
          <p:nvPr/>
        </p:nvGrpSpPr>
        <p:grpSpPr>
          <a:xfrm>
            <a:off x="1619672" y="2340000"/>
            <a:ext cx="5976664" cy="603504"/>
            <a:chOff x="1619672" y="2500306"/>
            <a:chExt cx="5976664" cy="603504"/>
          </a:xfrm>
        </p:grpSpPr>
        <p:sp>
          <p:nvSpPr>
            <p:cNvPr id="7" name="Rectangle 2"/>
            <p:cNvSpPr/>
            <p:nvPr/>
          </p:nvSpPr>
          <p:spPr bwMode="auto">
            <a:xfrm>
              <a:off x="1619672" y="2500306"/>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rPr>
                <a:t>功能简介</a:t>
              </a:r>
              <a:endParaRPr lang="en-US" sz="2400" b="1" dirty="0">
                <a:ln w="18415" cmpd="sng">
                  <a:noFill/>
                  <a:prstDash val="solid"/>
                </a:ln>
                <a:solidFill>
                  <a:srgbClr val="FFFFFF"/>
                </a:soli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8" name="Oval 5"/>
            <p:cNvSpPr/>
            <p:nvPr/>
          </p:nvSpPr>
          <p:spPr bwMode="auto">
            <a:xfrm>
              <a:off x="1810915" y="2609652"/>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2</a:t>
              </a:r>
            </a:p>
          </p:txBody>
        </p:sp>
      </p:grpSp>
      <p:grpSp>
        <p:nvGrpSpPr>
          <p:cNvPr id="17" name="组合 16"/>
          <p:cNvGrpSpPr/>
          <p:nvPr/>
        </p:nvGrpSpPr>
        <p:grpSpPr>
          <a:xfrm>
            <a:off x="1619672" y="3240000"/>
            <a:ext cx="5976664" cy="603504"/>
            <a:chOff x="1619672" y="3429000"/>
            <a:chExt cx="5976664" cy="603504"/>
          </a:xfrm>
        </p:grpSpPr>
        <p:sp>
          <p:nvSpPr>
            <p:cNvPr id="9" name="Rectangle 2"/>
            <p:cNvSpPr/>
            <p:nvPr/>
          </p:nvSpPr>
          <p:spPr bwMode="auto">
            <a:xfrm>
              <a:off x="1619672" y="3429000"/>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3600000" algn="tl" rotWithShape="0">
                      <a:schemeClr val="tx1">
                        <a:lumMod val="75000"/>
                        <a:lumOff val="25000"/>
                        <a:alpha val="90000"/>
                      </a:schemeClr>
                    </a:outerShdw>
                  </a:effectLst>
                  <a:latin typeface="Arial" pitchFamily="34" charset="0"/>
                  <a:cs typeface="Arial" pitchFamily="34" charset="0"/>
                </a:rPr>
                <a:t>环境部署</a:t>
              </a:r>
              <a:endParaRPr lang="en-US" altLang="zh-CN" sz="2400" b="1" dirty="0">
                <a:ln w="18415" cmpd="sng">
                  <a:noFill/>
                  <a:prstDash val="solid"/>
                </a:ln>
                <a:solidFill>
                  <a:srgbClr val="FFFFFF"/>
                </a:solidFill>
                <a:effectLst>
                  <a:outerShdw blurRad="12700" dir="3600000" algn="tl" rotWithShape="0">
                    <a:schemeClr val="tx1">
                      <a:lumMod val="75000"/>
                      <a:lumOff val="25000"/>
                      <a:alpha val="90000"/>
                    </a:schemeClr>
                  </a:outerShdw>
                </a:effectLst>
                <a:latin typeface="Arial" pitchFamily="34" charset="0"/>
                <a:cs typeface="Arial" pitchFamily="34" charset="0"/>
              </a:endParaRPr>
            </a:p>
          </p:txBody>
        </p:sp>
        <p:sp>
          <p:nvSpPr>
            <p:cNvPr id="10" name="Oval 5"/>
            <p:cNvSpPr/>
            <p:nvPr/>
          </p:nvSpPr>
          <p:spPr bwMode="auto">
            <a:xfrm>
              <a:off x="1810915" y="3538346"/>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3</a:t>
              </a:r>
            </a:p>
          </p:txBody>
        </p:sp>
      </p:grpSp>
      <p:grpSp>
        <p:nvGrpSpPr>
          <p:cNvPr id="18" name="组合 17">
            <a:extLst>
              <a:ext uri="{FF2B5EF4-FFF2-40B4-BE49-F238E27FC236}">
                <a16:creationId xmlns:a16="http://schemas.microsoft.com/office/drawing/2014/main" xmlns="" id="{ED8141A8-DA70-40E1-AF4D-B57C2FDF86A4}"/>
              </a:ext>
            </a:extLst>
          </p:cNvPr>
          <p:cNvGrpSpPr/>
          <p:nvPr/>
        </p:nvGrpSpPr>
        <p:grpSpPr>
          <a:xfrm>
            <a:off x="1619672" y="4210993"/>
            <a:ext cx="5976664" cy="603504"/>
            <a:chOff x="1431268" y="4248258"/>
            <a:chExt cx="5976664" cy="603504"/>
          </a:xfrm>
        </p:grpSpPr>
        <p:sp>
          <p:nvSpPr>
            <p:cNvPr id="19" name="Rectangle 2">
              <a:extLst>
                <a:ext uri="{FF2B5EF4-FFF2-40B4-BE49-F238E27FC236}">
                  <a16:creationId xmlns:a16="http://schemas.microsoft.com/office/drawing/2014/main" xmlns="" id="{65CCF3FF-FE47-4764-8C4F-50CCA557FA19}"/>
                </a:ext>
              </a:extLst>
            </p:cNvPr>
            <p:cNvSpPr/>
            <p:nvPr/>
          </p:nvSpPr>
          <p:spPr bwMode="auto">
            <a:xfrm>
              <a:off x="1431268" y="4248258"/>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功能详情</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0" name="Oval 5">
              <a:extLst>
                <a:ext uri="{FF2B5EF4-FFF2-40B4-BE49-F238E27FC236}">
                  <a16:creationId xmlns:a16="http://schemas.microsoft.com/office/drawing/2014/main" xmlns="" id="{BB7976B7-F17B-4FA0-80EA-F7401F2D5DF8}"/>
                </a:ext>
              </a:extLst>
            </p:cNvPr>
            <p:cNvSpPr/>
            <p:nvPr/>
          </p:nvSpPr>
          <p:spPr bwMode="auto">
            <a:xfrm>
              <a:off x="1622975" y="435759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4</a:t>
              </a:r>
            </a:p>
          </p:txBody>
        </p:sp>
      </p:grpSp>
      <p:grpSp>
        <p:nvGrpSpPr>
          <p:cNvPr id="15" name="组合 14">
            <a:extLst>
              <a:ext uri="{FF2B5EF4-FFF2-40B4-BE49-F238E27FC236}">
                <a16:creationId xmlns:a16="http://schemas.microsoft.com/office/drawing/2014/main" xmlns="" id="{5884D648-12F8-4139-A757-C5E1FD445690}"/>
              </a:ext>
            </a:extLst>
          </p:cNvPr>
          <p:cNvGrpSpPr/>
          <p:nvPr/>
        </p:nvGrpSpPr>
        <p:grpSpPr>
          <a:xfrm>
            <a:off x="1619672" y="5119296"/>
            <a:ext cx="5976664" cy="603504"/>
            <a:chOff x="1278868" y="5004161"/>
            <a:chExt cx="5976664" cy="603504"/>
          </a:xfrm>
        </p:grpSpPr>
        <p:sp>
          <p:nvSpPr>
            <p:cNvPr id="21" name="Rectangle 2">
              <a:extLst>
                <a:ext uri="{FF2B5EF4-FFF2-40B4-BE49-F238E27FC236}">
                  <a16:creationId xmlns:a16="http://schemas.microsoft.com/office/drawing/2014/main" xmlns="" id="{13D3BC51-04E1-483D-BDD1-D1366014EC31}"/>
                </a:ext>
              </a:extLst>
            </p:cNvPr>
            <p:cNvSpPr/>
            <p:nvPr/>
          </p:nvSpPr>
          <p:spPr bwMode="auto">
            <a:xfrm>
              <a:off x="1278868" y="5004161"/>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常见问题处理</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2" name="Oval 5">
              <a:extLst>
                <a:ext uri="{FF2B5EF4-FFF2-40B4-BE49-F238E27FC236}">
                  <a16:creationId xmlns:a16="http://schemas.microsoft.com/office/drawing/2014/main" xmlns="" id="{A1D8FA36-6070-4D8E-999B-6A9D23CE48CB}"/>
                </a:ext>
              </a:extLst>
            </p:cNvPr>
            <p:cNvSpPr/>
            <p:nvPr/>
          </p:nvSpPr>
          <p:spPr bwMode="auto">
            <a:xfrm>
              <a:off x="1470110" y="5110454"/>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5</a:t>
              </a:r>
            </a:p>
          </p:txBody>
        </p:sp>
      </p:grpSp>
    </p:spTree>
    <p:extLst>
      <p:ext uri="{BB962C8B-B14F-4D97-AF65-F5344CB8AC3E}">
        <p14:creationId xmlns:p14="http://schemas.microsoft.com/office/powerpoint/2010/main" xmlns="" val="1606685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379978"/>
          </a:xfrm>
        </p:spPr>
        <p:txBody>
          <a:bodyPr>
            <a:normAutofit/>
          </a:bodyPr>
          <a:lstStyle/>
          <a:p>
            <a:pPr marL="0" indent="0">
              <a:buNone/>
            </a:pPr>
            <a:r>
              <a:rPr lang="zh-CN" altLang="zh-CN" sz="2400" dirty="0"/>
              <a:t>截屏</a:t>
            </a:r>
            <a:r>
              <a:rPr lang="zh-CN" altLang="en-US" sz="2400" dirty="0"/>
              <a:t>、打印</a:t>
            </a:r>
            <a:r>
              <a:rPr lang="zh-CN" altLang="zh-CN" sz="2400" dirty="0"/>
              <a:t>权限控制： </a:t>
            </a:r>
          </a:p>
          <a:p>
            <a:pPr marL="0" indent="0">
              <a:buNone/>
            </a:pPr>
            <a:r>
              <a:rPr lang="zh-CN" altLang="zh-CN" sz="1800" b="0" dirty="0"/>
              <a:t>文档中指定截屏权限为“禁止”或“允许”时，以文档的权限为准，文档中为“不设置”时，根据该授权软件的加密权限进行控制。</a:t>
            </a:r>
          </a:p>
          <a:p>
            <a:pPr marL="0" indent="0">
              <a:buNone/>
            </a:pPr>
            <a:endParaRPr lang="zh-CN" altLang="zh-CN" dirty="0"/>
          </a:p>
          <a:p>
            <a:pPr marL="0" indent="0">
              <a:buNone/>
            </a:pPr>
            <a:r>
              <a:rPr lang="zh-CN" altLang="zh-CN" sz="2400" dirty="0"/>
              <a:t>修改权限控制逻辑：</a:t>
            </a:r>
          </a:p>
          <a:p>
            <a:pPr marL="0" indent="0">
              <a:buNone/>
            </a:pPr>
            <a:r>
              <a:rPr lang="zh-CN" altLang="zh-CN" sz="1800" b="0" dirty="0"/>
              <a:t>修改权限为允许时，可以修改加密文件；权限为禁止时，无法修改保存加密文件。</a:t>
            </a: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zh-CN" altLang="zh-CN"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权限控制逻辑</a:t>
            </a:r>
          </a:p>
        </p:txBody>
      </p:sp>
    </p:spTree>
    <p:extLst>
      <p:ext uri="{BB962C8B-B14F-4D97-AF65-F5344CB8AC3E}">
        <p14:creationId xmlns:p14="http://schemas.microsoft.com/office/powerpoint/2010/main" xmlns="" val="96860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379978"/>
          </a:xfrm>
        </p:spPr>
        <p:txBody>
          <a:bodyPr>
            <a:normAutofit/>
          </a:bodyPr>
          <a:lstStyle/>
          <a:p>
            <a:pPr marL="0" indent="0">
              <a:buNone/>
            </a:pPr>
            <a:r>
              <a:rPr lang="zh-CN" altLang="zh-CN" sz="2400" dirty="0"/>
              <a:t>解密权限控制：</a:t>
            </a:r>
          </a:p>
          <a:p>
            <a:pPr marL="0" indent="0">
              <a:buNone/>
            </a:pPr>
            <a:r>
              <a:rPr lang="zh-CN" altLang="zh-CN" sz="1800" b="0" dirty="0"/>
              <a:t>控制台勾选用户允许直接解密，当文档解密权限为“禁止”时，禁止解密；当文档解密权限为“不设置”时，可解密成功。</a:t>
            </a:r>
            <a:endParaRPr lang="en-US" altLang="zh-CN" sz="1800" b="0" dirty="0"/>
          </a:p>
          <a:p>
            <a:pPr marL="0" indent="0">
              <a:buNone/>
            </a:pPr>
            <a:endParaRPr lang="en-US" altLang="zh-CN" sz="2400" dirty="0"/>
          </a:p>
          <a:p>
            <a:pPr marL="0" indent="0">
              <a:buNone/>
            </a:pPr>
            <a:r>
              <a:rPr lang="zh-CN" altLang="zh-CN" sz="2400" dirty="0"/>
              <a:t>阅读权限控制：</a:t>
            </a:r>
          </a:p>
          <a:p>
            <a:pPr marL="0" indent="0">
              <a:buNone/>
            </a:pPr>
            <a:r>
              <a:rPr lang="zh-CN" altLang="zh-CN" sz="1800" b="0" dirty="0"/>
              <a:t>阅读权限为允许时，可以打开加密文件；权限为禁止时，无法打开加密文件。</a:t>
            </a:r>
            <a:endParaRPr lang="en-US" altLang="zh-CN" sz="1800" b="0" dirty="0"/>
          </a:p>
          <a:p>
            <a:pPr marL="0" indent="0">
              <a:buNone/>
            </a:pPr>
            <a:endParaRPr lang="zh-CN" altLang="zh-CN" dirty="0"/>
          </a:p>
          <a:p>
            <a:pPr marL="0" indent="0">
              <a:buNone/>
            </a:pPr>
            <a:r>
              <a:rPr lang="zh-CN" altLang="zh-CN" sz="2400" dirty="0"/>
              <a:t>设置权限控制：</a:t>
            </a:r>
          </a:p>
          <a:p>
            <a:pPr marL="0" indent="0">
              <a:buNone/>
            </a:pPr>
            <a:r>
              <a:rPr lang="zh-CN" altLang="zh-CN" sz="1800" b="0" dirty="0"/>
              <a:t>设置权限是指修改文档权限设置的权限，当控制台勾选允许直接修改文档属性，用户（阅读者或创建者）的设置权限为允许时，可以修改加密文件的文档权限；阅读者设置权限为禁止，无法修改文档权限。</a:t>
            </a:r>
            <a:endParaRPr lang="zh-CN" altLang="en-US" sz="1800" b="0" dirty="0">
              <a:latin typeface="+mn-ea"/>
              <a:sym typeface="+mn-ea"/>
            </a:endParaRPr>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权限控制逻辑</a:t>
            </a:r>
          </a:p>
        </p:txBody>
      </p:sp>
    </p:spTree>
    <p:extLst>
      <p:ext uri="{BB962C8B-B14F-4D97-AF65-F5344CB8AC3E}">
        <p14:creationId xmlns:p14="http://schemas.microsoft.com/office/powerpoint/2010/main" xmlns="" val="2499447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96136" y="1556792"/>
            <a:ext cx="2890665" cy="3816425"/>
          </a:xfrm>
        </p:spPr>
        <p:txBody>
          <a:bodyPr>
            <a:normAutofit/>
          </a:bodyPr>
          <a:lstStyle/>
          <a:p>
            <a:pPr marL="0" indent="0">
              <a:buNone/>
            </a:pP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en-US" altLang="zh-CN" sz="1800" b="0" dirty="0"/>
          </a:p>
          <a:p>
            <a:pPr marL="0" indent="0">
              <a:buNone/>
            </a:pPr>
            <a:r>
              <a:rPr lang="zh-CN" altLang="en-US" sz="1800" b="0" dirty="0"/>
              <a:t>用户可直接</a:t>
            </a:r>
            <a:r>
              <a:rPr lang="en-US" altLang="zh-CN" sz="1800" b="0" dirty="0"/>
              <a:t>【</a:t>
            </a:r>
            <a:r>
              <a:rPr lang="zh-CN" altLang="en-US" sz="1800" b="0" dirty="0"/>
              <a:t>修改用户权限</a:t>
            </a:r>
            <a:r>
              <a:rPr lang="en-US" altLang="zh-CN" sz="1800" b="0" dirty="0"/>
              <a:t>】</a:t>
            </a:r>
            <a:r>
              <a:rPr lang="zh-CN" altLang="en-US" sz="1800" b="0" dirty="0"/>
              <a:t>或者</a:t>
            </a:r>
            <a:r>
              <a:rPr lang="en-US" altLang="zh-CN" sz="1800" b="0" dirty="0"/>
              <a:t>【</a:t>
            </a:r>
            <a:r>
              <a:rPr lang="zh-CN" altLang="en-US" sz="1800" b="0" dirty="0"/>
              <a:t>申请变更文档属性</a:t>
            </a:r>
            <a:r>
              <a:rPr lang="en-US" altLang="zh-CN" sz="1800" b="0" dirty="0"/>
              <a:t>】</a:t>
            </a:r>
            <a:r>
              <a:rPr lang="zh-CN" altLang="en-US" sz="1800" b="0" dirty="0"/>
              <a:t>来修改文档权限</a:t>
            </a:r>
            <a:endParaRPr lang="zh-CN" altLang="zh-CN" sz="1800" b="0"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修改文档权限</a:t>
            </a:r>
          </a:p>
        </p:txBody>
      </p:sp>
      <p:pic>
        <p:nvPicPr>
          <p:cNvPr id="7" name="图片 6">
            <a:extLst>
              <a:ext uri="{FF2B5EF4-FFF2-40B4-BE49-F238E27FC236}">
                <a16:creationId xmlns:a16="http://schemas.microsoft.com/office/drawing/2014/main" xmlns="" id="{81497023-82E6-4B1F-8BEB-7F227173914A}"/>
              </a:ext>
            </a:extLst>
          </p:cNvPr>
          <p:cNvPicPr/>
          <p:nvPr/>
        </p:nvPicPr>
        <p:blipFill>
          <a:blip r:embed="rId2" cstate="print"/>
          <a:stretch>
            <a:fillRect/>
          </a:stretch>
        </p:blipFill>
        <p:spPr>
          <a:xfrm>
            <a:off x="457199" y="1268760"/>
            <a:ext cx="5021256" cy="5140146"/>
          </a:xfrm>
          <a:prstGeom prst="rect">
            <a:avLst/>
          </a:prstGeom>
        </p:spPr>
      </p:pic>
    </p:spTree>
    <p:extLst>
      <p:ext uri="{BB962C8B-B14F-4D97-AF65-F5344CB8AC3E}">
        <p14:creationId xmlns:p14="http://schemas.microsoft.com/office/powerpoint/2010/main" xmlns="" val="120079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844824"/>
            <a:ext cx="2890665" cy="3816425"/>
          </a:xfrm>
        </p:spPr>
        <p:txBody>
          <a:bodyPr>
            <a:normAutofit/>
          </a:bodyPr>
          <a:lstStyle/>
          <a:p>
            <a:pPr marL="0" indent="0">
              <a:buNone/>
            </a:pPr>
            <a:r>
              <a:rPr lang="zh-CN" altLang="en-US" sz="2400" dirty="0"/>
              <a:t>修改用户权限：</a:t>
            </a:r>
            <a:endParaRPr lang="en-US" altLang="zh-CN" sz="2400"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修改文档权限</a:t>
            </a:r>
          </a:p>
        </p:txBody>
      </p:sp>
      <p:pic>
        <p:nvPicPr>
          <p:cNvPr id="5" name="图片 4">
            <a:extLst>
              <a:ext uri="{FF2B5EF4-FFF2-40B4-BE49-F238E27FC236}">
                <a16:creationId xmlns:a16="http://schemas.microsoft.com/office/drawing/2014/main" xmlns="" id="{A9049234-CF23-49D5-9C7A-8297600BB7BB}"/>
              </a:ext>
            </a:extLst>
          </p:cNvPr>
          <p:cNvPicPr/>
          <p:nvPr/>
        </p:nvPicPr>
        <p:blipFill>
          <a:blip r:embed="rId2" cstate="print"/>
          <a:stretch>
            <a:fillRect/>
          </a:stretch>
        </p:blipFill>
        <p:spPr>
          <a:xfrm>
            <a:off x="3002717" y="1417638"/>
            <a:ext cx="5278120" cy="4679315"/>
          </a:xfrm>
          <a:prstGeom prst="rect">
            <a:avLst/>
          </a:prstGeom>
        </p:spPr>
      </p:pic>
    </p:spTree>
    <p:extLst>
      <p:ext uri="{BB962C8B-B14F-4D97-AF65-F5344CB8AC3E}">
        <p14:creationId xmlns:p14="http://schemas.microsoft.com/office/powerpoint/2010/main" xmlns="" val="1871071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1" cy="4752528"/>
          </a:xfrm>
        </p:spPr>
        <p:txBody>
          <a:bodyPr>
            <a:normAutofit fontScale="62500" lnSpcReduction="20000"/>
          </a:bodyPr>
          <a:lstStyle/>
          <a:p>
            <a:pPr marL="0" indent="0">
              <a:buNone/>
            </a:pPr>
            <a:r>
              <a:rPr lang="zh-CN" altLang="zh-CN" sz="3800" dirty="0"/>
              <a:t>搜索阅读者：</a:t>
            </a:r>
            <a:r>
              <a:rPr lang="zh-CN" altLang="zh-CN" sz="2900" b="0" dirty="0"/>
              <a:t>在搜索框中，输入需要添加阅读者的用户名，分组或者工号信息能查找到相关阅读者。</a:t>
            </a:r>
          </a:p>
          <a:p>
            <a:pPr marL="0" indent="0">
              <a:buNone/>
            </a:pPr>
            <a:r>
              <a:rPr lang="zh-CN" altLang="zh-CN" sz="3800" dirty="0"/>
              <a:t>用户组织架构：</a:t>
            </a:r>
            <a:r>
              <a:rPr lang="zh-CN" altLang="zh-CN" b="0" dirty="0"/>
              <a:t>可用于查找阅读者，选择用户单选添加或者双击添加。</a:t>
            </a:r>
            <a:endParaRPr lang="en-US" altLang="zh-CN" b="0" dirty="0"/>
          </a:p>
          <a:p>
            <a:pPr marL="0" indent="0">
              <a:buNone/>
            </a:pPr>
            <a:endParaRPr lang="zh-CN" altLang="zh-CN" b="0" dirty="0"/>
          </a:p>
          <a:p>
            <a:pPr marL="0" indent="0">
              <a:buNone/>
            </a:pPr>
            <a:r>
              <a:rPr lang="zh-CN" altLang="zh-CN" sz="3800" dirty="0"/>
              <a:t>添加阅读者：</a:t>
            </a:r>
            <a:r>
              <a:rPr lang="zh-CN" altLang="zh-CN" sz="2700" b="0" dirty="0"/>
              <a:t>选中</a:t>
            </a:r>
            <a:r>
              <a:rPr lang="zh-CN" altLang="zh-CN" b="0" dirty="0"/>
              <a:t>需要添加的阅读者，点击添加按钮添加到文档使用对象。不可添加创建者和已存在的阅读者。</a:t>
            </a:r>
          </a:p>
          <a:p>
            <a:pPr marL="0" indent="0">
              <a:buNone/>
            </a:pPr>
            <a:r>
              <a:rPr lang="zh-CN" altLang="zh-CN" sz="3800" dirty="0"/>
              <a:t>删除阅读者：</a:t>
            </a:r>
            <a:r>
              <a:rPr lang="zh-CN" altLang="zh-CN" b="0" dirty="0"/>
              <a:t>选中需要删除的阅读者，点击删除按钮即可删除。</a:t>
            </a:r>
            <a:endParaRPr lang="en-US" altLang="zh-CN" b="0" dirty="0"/>
          </a:p>
          <a:p>
            <a:pPr marL="0" indent="0">
              <a:buNone/>
            </a:pPr>
            <a:endParaRPr lang="zh-CN" altLang="zh-CN" b="0" dirty="0"/>
          </a:p>
          <a:p>
            <a:pPr marL="0" indent="0">
              <a:buNone/>
            </a:pPr>
            <a:r>
              <a:rPr lang="zh-CN" altLang="zh-CN" sz="3800" dirty="0"/>
              <a:t>修改阅读者权限：</a:t>
            </a:r>
            <a:r>
              <a:rPr lang="zh-CN" altLang="zh-CN" b="0" dirty="0"/>
              <a:t>选择权限控制可设置当前选中阅读者的文档权限，可选为“允许”，“禁止”或者“不设置”。</a:t>
            </a:r>
            <a:endParaRPr lang="en-US" altLang="zh-CN" b="0" dirty="0"/>
          </a:p>
          <a:p>
            <a:pPr marL="0" indent="0">
              <a:buNone/>
            </a:pPr>
            <a:r>
              <a:rPr lang="zh-CN" altLang="zh-CN" sz="3800" dirty="0"/>
              <a:t>清空：</a:t>
            </a:r>
            <a:r>
              <a:rPr lang="zh-CN" altLang="zh-CN" b="0" dirty="0"/>
              <a:t>清空当前加密文档所有阅读者。</a:t>
            </a:r>
            <a:endParaRPr lang="zh-CN" altLang="en-US" b="0" dirty="0"/>
          </a:p>
          <a:p>
            <a:pPr marL="0" indent="0">
              <a:buNone/>
            </a:pPr>
            <a:r>
              <a:rPr lang="zh-CN" altLang="zh-CN" sz="3800" dirty="0"/>
              <a:t>全部添加到群组：</a:t>
            </a:r>
            <a:r>
              <a:rPr lang="zh-CN" altLang="zh-CN" b="0" dirty="0"/>
              <a:t>可将当前的阅读者自定义成一个组，存在客户端本地，供用户下次设置使用。</a:t>
            </a:r>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修改文档权限</a:t>
            </a:r>
          </a:p>
        </p:txBody>
      </p:sp>
    </p:spTree>
    <p:extLst>
      <p:ext uri="{BB962C8B-B14F-4D97-AF65-F5344CB8AC3E}">
        <p14:creationId xmlns:p14="http://schemas.microsoft.com/office/powerpoint/2010/main" xmlns="" val="394731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7355160" cy="4243611"/>
          </a:xfrm>
        </p:spPr>
        <p:txBody>
          <a:bodyPr>
            <a:normAutofit/>
          </a:bodyPr>
          <a:lstStyle/>
          <a:p>
            <a:pPr marL="0" indent="0">
              <a:buNone/>
            </a:pPr>
            <a:r>
              <a:rPr lang="zh-CN" altLang="en-US" sz="2400" dirty="0"/>
              <a:t>申请修改文档属性：</a:t>
            </a:r>
            <a:r>
              <a:rPr lang="zh-CN" altLang="en-US" sz="1800" b="0" dirty="0"/>
              <a:t>没有直接修改文档属性的用户，可选中文件右键选择</a:t>
            </a:r>
            <a:r>
              <a:rPr lang="en-US" altLang="zh-CN" sz="1800" b="0" dirty="0"/>
              <a:t>【</a:t>
            </a:r>
            <a:r>
              <a:rPr lang="zh-CN" altLang="en-US" sz="1800" b="0" dirty="0"/>
              <a:t>申请修改文档属性</a:t>
            </a:r>
            <a:r>
              <a:rPr lang="en-US" altLang="zh-CN" sz="1800" b="0" dirty="0"/>
              <a:t>】</a:t>
            </a:r>
            <a:r>
              <a:rPr lang="zh-CN" altLang="en-US" sz="1800" b="0" dirty="0"/>
              <a:t>，点击</a:t>
            </a:r>
            <a:r>
              <a:rPr lang="en-US" altLang="zh-CN" sz="1800" b="0" dirty="0"/>
              <a:t>【</a:t>
            </a:r>
            <a:r>
              <a:rPr lang="zh-CN" altLang="en-US" sz="1800" b="0" dirty="0"/>
              <a:t>设置</a:t>
            </a:r>
            <a:r>
              <a:rPr lang="en-US" altLang="zh-CN" sz="1800" b="0" dirty="0"/>
              <a:t>】</a:t>
            </a:r>
            <a:r>
              <a:rPr lang="zh-CN" altLang="en-US" sz="1800" b="0" dirty="0"/>
              <a:t>会弹出文档使用对象的权限设置窗，修改逻辑同直接修改文档属性的逻辑一致</a:t>
            </a:r>
            <a:endParaRPr lang="en-US" altLang="zh-CN" sz="1800" b="0"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修改文档权限</a:t>
            </a:r>
          </a:p>
        </p:txBody>
      </p:sp>
      <p:pic>
        <p:nvPicPr>
          <p:cNvPr id="7" name="图片 6">
            <a:extLst>
              <a:ext uri="{FF2B5EF4-FFF2-40B4-BE49-F238E27FC236}">
                <a16:creationId xmlns:a16="http://schemas.microsoft.com/office/drawing/2014/main" xmlns="" id="{264BFAB8-6C84-449E-9955-0F9F3BC294F9}"/>
              </a:ext>
            </a:extLst>
          </p:cNvPr>
          <p:cNvPicPr/>
          <p:nvPr/>
        </p:nvPicPr>
        <p:blipFill>
          <a:blip r:embed="rId2" cstate="print"/>
          <a:stretch>
            <a:fillRect/>
          </a:stretch>
        </p:blipFill>
        <p:spPr>
          <a:xfrm>
            <a:off x="1051265" y="2492896"/>
            <a:ext cx="6041015" cy="4090466"/>
          </a:xfrm>
          <a:prstGeom prst="rect">
            <a:avLst/>
          </a:prstGeom>
        </p:spPr>
      </p:pic>
    </p:spTree>
    <p:extLst>
      <p:ext uri="{BB962C8B-B14F-4D97-AF65-F5344CB8AC3E}">
        <p14:creationId xmlns:p14="http://schemas.microsoft.com/office/powerpoint/2010/main" xmlns="" val="287090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417639"/>
            <a:ext cx="8075240" cy="4243610"/>
          </a:xfrm>
        </p:spPr>
        <p:txBody>
          <a:bodyPr>
            <a:normAutofit/>
          </a:bodyPr>
          <a:lstStyle/>
          <a:p>
            <a:pPr marL="0" indent="0">
              <a:buNone/>
            </a:pPr>
            <a:r>
              <a:rPr lang="zh-CN" altLang="en-US" sz="2400" dirty="0"/>
              <a:t>直接解密：</a:t>
            </a:r>
            <a:endParaRPr lang="en-US" altLang="zh-CN" sz="2400" dirty="0"/>
          </a:p>
          <a:p>
            <a:pPr marL="0" indent="0">
              <a:buNone/>
            </a:pPr>
            <a:r>
              <a:rPr lang="en-US" altLang="zh-CN" sz="1800" b="0" dirty="0"/>
              <a:t>1</a:t>
            </a:r>
            <a:r>
              <a:rPr lang="zh-CN" altLang="en-US" sz="1800" b="0" dirty="0"/>
              <a:t>、有‘允许直接解密文档’的权限</a:t>
            </a:r>
          </a:p>
          <a:p>
            <a:pPr marL="0" indent="0">
              <a:buNone/>
            </a:pPr>
            <a:r>
              <a:rPr lang="en-US" altLang="zh-CN" sz="1800" b="0" dirty="0"/>
              <a:t>2</a:t>
            </a:r>
            <a:r>
              <a:rPr lang="zh-CN" altLang="en-US" sz="1800" b="0" dirty="0"/>
              <a:t>、无文档权限的加密文档，加密文档安全属性的设置权限，不高于于此用户的访问权限。</a:t>
            </a:r>
          </a:p>
          <a:p>
            <a:pPr marL="0" indent="0">
              <a:buNone/>
            </a:pPr>
            <a:r>
              <a:rPr lang="en-US" altLang="zh-CN" sz="1800" b="0" dirty="0"/>
              <a:t>3</a:t>
            </a:r>
            <a:r>
              <a:rPr lang="zh-CN" altLang="en-US" sz="1800" b="0" dirty="0"/>
              <a:t>、有文档权限的加密文档，在符合上述两个条件的条件下，文档权限中此用户的解密权限为‘不设置’，才可以解密。</a:t>
            </a:r>
            <a:endParaRPr lang="en-US" altLang="zh-CN" sz="1800" b="0" dirty="0"/>
          </a:p>
          <a:p>
            <a:pPr marL="0" indent="0">
              <a:buNone/>
            </a:pPr>
            <a:endParaRPr lang="en-US" altLang="zh-CN" sz="1800" b="0" dirty="0"/>
          </a:p>
          <a:p>
            <a:pPr marL="0" indent="0">
              <a:buNone/>
            </a:pPr>
            <a:r>
              <a:rPr lang="zh-CN" altLang="en-US" sz="2400" dirty="0"/>
              <a:t>申请解密：</a:t>
            </a:r>
            <a:endParaRPr lang="en-US" altLang="zh-CN" sz="2400" dirty="0"/>
          </a:p>
          <a:p>
            <a:pPr marL="0" indent="0">
              <a:buNone/>
            </a:pPr>
            <a:r>
              <a:rPr lang="zh-CN" altLang="en-US" sz="1800" b="0" dirty="0"/>
              <a:t>没有直接解密的权限的用户可通过</a:t>
            </a:r>
            <a:r>
              <a:rPr lang="en-US" altLang="zh-CN" sz="1800" b="0" dirty="0"/>
              <a:t>【</a:t>
            </a:r>
            <a:r>
              <a:rPr lang="zh-CN" altLang="en-US" sz="1800" b="0" dirty="0"/>
              <a:t>申请解密</a:t>
            </a:r>
            <a:r>
              <a:rPr lang="en-US" altLang="zh-CN" sz="1800" b="0" dirty="0"/>
              <a:t>】</a:t>
            </a:r>
            <a:r>
              <a:rPr lang="zh-CN" altLang="en-US" sz="1800" b="0" dirty="0"/>
              <a:t>，解密相应的文档。</a:t>
            </a:r>
            <a:endParaRPr lang="en-US" altLang="zh-CN" sz="1800" b="0" dirty="0"/>
          </a:p>
          <a:p>
            <a:pPr marL="0" indent="0">
              <a:buNone/>
            </a:pPr>
            <a:r>
              <a:rPr lang="zh-CN" altLang="en-US" sz="1800" b="0" dirty="0"/>
              <a:t>审批通过后，不管加密文档是否有设置文档权限，都会忽略文档权限设置，点击</a:t>
            </a:r>
            <a:r>
              <a:rPr lang="en-US" altLang="zh-CN" sz="1800" b="0" dirty="0"/>
              <a:t>【</a:t>
            </a:r>
            <a:r>
              <a:rPr lang="zh-CN" altLang="en-US" sz="1800" b="0" dirty="0"/>
              <a:t>完成申请</a:t>
            </a:r>
            <a:r>
              <a:rPr lang="en-US" altLang="zh-CN" sz="1800" b="0" dirty="0"/>
              <a:t>】</a:t>
            </a:r>
            <a:r>
              <a:rPr lang="zh-CN" altLang="en-US" sz="1800" b="0" dirty="0"/>
              <a:t>，相应加密文档就会解密。</a:t>
            </a:r>
          </a:p>
          <a:p>
            <a:pPr marL="0" indent="0">
              <a:buNone/>
            </a:pPr>
            <a:endParaRPr lang="en-US" altLang="zh-CN" sz="1800" b="0"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解密</a:t>
            </a:r>
          </a:p>
        </p:txBody>
      </p:sp>
    </p:spTree>
    <p:extLst>
      <p:ext uri="{BB962C8B-B14F-4D97-AF65-F5344CB8AC3E}">
        <p14:creationId xmlns:p14="http://schemas.microsoft.com/office/powerpoint/2010/main" xmlns="" val="1562995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417639"/>
            <a:ext cx="8075240" cy="4243610"/>
          </a:xfrm>
        </p:spPr>
        <p:txBody>
          <a:bodyPr>
            <a:normAutofit/>
          </a:bodyPr>
          <a:lstStyle/>
          <a:p>
            <a:pPr marL="0" indent="0">
              <a:buNone/>
            </a:pPr>
            <a:r>
              <a:rPr lang="zh-CN" altLang="en-US" sz="2400" dirty="0"/>
              <a:t>旧智能模式：</a:t>
            </a:r>
            <a:endParaRPr lang="en-US" altLang="zh-CN" sz="2400" dirty="0"/>
          </a:p>
          <a:p>
            <a:pPr marL="0" indent="0">
              <a:buNone/>
            </a:pPr>
            <a:r>
              <a:rPr lang="zh-CN" altLang="en-US" sz="1800" b="0" dirty="0"/>
              <a:t>旧智能需要分隔进程，改变了</a:t>
            </a:r>
            <a:r>
              <a:rPr lang="en-US" altLang="zh-CN" sz="1800" b="0" dirty="0"/>
              <a:t>office</a:t>
            </a:r>
            <a:r>
              <a:rPr lang="zh-CN" altLang="en-US" sz="1800" b="0" dirty="0"/>
              <a:t>原有运行方式，容易导致</a:t>
            </a:r>
            <a:r>
              <a:rPr lang="en-US" altLang="zh-CN" sz="1800" b="0" dirty="0"/>
              <a:t>office</a:t>
            </a:r>
            <a:r>
              <a:rPr lang="zh-CN" altLang="en-US" sz="1800" b="0" dirty="0"/>
              <a:t>一些功能使用异常。并且只能通过双击或右键方式打开</a:t>
            </a:r>
            <a:r>
              <a:rPr lang="en-US" altLang="zh-CN" sz="1800" b="0" dirty="0"/>
              <a:t>office</a:t>
            </a:r>
            <a:r>
              <a:rPr lang="zh-CN" altLang="en-US" sz="1800" b="0" dirty="0"/>
              <a:t>文档，直接在进程中打开可能会打不开加密文档，或打开明文文档后被误加密，所以在</a:t>
            </a:r>
            <a:r>
              <a:rPr lang="en-US" altLang="zh-CN" sz="1800" b="0" dirty="0"/>
              <a:t>OA</a:t>
            </a:r>
            <a:r>
              <a:rPr lang="zh-CN" altLang="en-US" sz="1800" b="0" dirty="0"/>
              <a:t>系统上打开</a:t>
            </a:r>
            <a:r>
              <a:rPr lang="en-US" altLang="zh-CN" sz="1800" b="0" dirty="0"/>
              <a:t>office</a:t>
            </a:r>
            <a:r>
              <a:rPr lang="zh-CN" altLang="en-US" sz="1800" b="0" dirty="0"/>
              <a:t>文件经常会出现密文打不开，或明文被误加密的情况。</a:t>
            </a:r>
            <a:endParaRPr lang="en-US" altLang="zh-CN" sz="1800" b="0" dirty="0"/>
          </a:p>
          <a:p>
            <a:pPr marL="0" indent="0">
              <a:buNone/>
            </a:pPr>
            <a:endParaRPr lang="en-US" altLang="zh-CN" sz="1800" b="0" dirty="0"/>
          </a:p>
          <a:p>
            <a:pPr marL="0" indent="0">
              <a:buNone/>
            </a:pPr>
            <a:r>
              <a:rPr lang="zh-CN" altLang="en-US" sz="2400" dirty="0"/>
              <a:t>新智能模式原理：</a:t>
            </a:r>
            <a:endParaRPr lang="en-US" altLang="zh-CN" sz="2400" dirty="0"/>
          </a:p>
          <a:p>
            <a:pPr marL="0" indent="0">
              <a:buNone/>
            </a:pPr>
            <a:r>
              <a:rPr lang="zh-CN" altLang="en-US" sz="1800" b="0" dirty="0"/>
              <a:t>不需要分割进程，通过</a:t>
            </a:r>
            <a:r>
              <a:rPr lang="en-US" altLang="zh-CN" sz="1800" b="0" dirty="0"/>
              <a:t>office com</a:t>
            </a:r>
            <a:r>
              <a:rPr lang="zh-CN" altLang="en-US" sz="1800" b="0" dirty="0"/>
              <a:t>插件和窗口跟踪模块跟踪到当前编辑的具体是哪一个文档，来保持文档加解密状态，以及保持文档的安全属性。</a:t>
            </a:r>
            <a:endParaRPr lang="en-US" altLang="zh-CN" sz="1800" b="0" dirty="0"/>
          </a:p>
          <a:p>
            <a:pPr marL="0" indent="0">
              <a:buNone/>
            </a:pPr>
            <a:endParaRPr lang="en-US" altLang="zh-CN" sz="1800" b="0" dirty="0"/>
          </a:p>
          <a:p>
            <a:pPr marL="0" indent="0">
              <a:buNone/>
            </a:pPr>
            <a:endParaRPr lang="en-US" altLang="zh-CN" sz="1800" b="0" dirty="0"/>
          </a:p>
          <a:p>
            <a:pPr marL="0" indent="0">
              <a:buNone/>
            </a:pPr>
            <a:endParaRPr lang="en-US" altLang="zh-CN" sz="1800" b="0"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新智能模式</a:t>
            </a:r>
          </a:p>
        </p:txBody>
      </p:sp>
    </p:spTree>
    <p:extLst>
      <p:ext uri="{BB962C8B-B14F-4D97-AF65-F5344CB8AC3E}">
        <p14:creationId xmlns:p14="http://schemas.microsoft.com/office/powerpoint/2010/main" xmlns="" val="521660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417639"/>
            <a:ext cx="8075240" cy="4243610"/>
          </a:xfrm>
        </p:spPr>
        <p:txBody>
          <a:bodyPr>
            <a:normAutofit/>
          </a:bodyPr>
          <a:lstStyle/>
          <a:p>
            <a:pPr marL="0" indent="0">
              <a:buNone/>
            </a:pPr>
            <a:r>
              <a:rPr lang="zh-CN" altLang="en-US" sz="2400" dirty="0"/>
              <a:t>新智能主要应用：</a:t>
            </a:r>
            <a:endParaRPr lang="en-US" altLang="zh-CN" sz="2400" dirty="0"/>
          </a:p>
          <a:p>
            <a:pPr marL="0" indent="0">
              <a:buNone/>
            </a:pPr>
            <a:r>
              <a:rPr lang="en-US" altLang="zh-CN" sz="1800" b="0" dirty="0"/>
              <a:t>1</a:t>
            </a:r>
            <a:r>
              <a:rPr lang="zh-CN" altLang="en-US" sz="1800" b="0" dirty="0"/>
              <a:t>、不仅可以双击或右键打开</a:t>
            </a:r>
            <a:r>
              <a:rPr lang="en-US" altLang="zh-CN" sz="1800" b="0" dirty="0"/>
              <a:t>office</a:t>
            </a:r>
            <a:r>
              <a:rPr lang="zh-CN" altLang="en-US" sz="1800" b="0" dirty="0"/>
              <a:t>明文或密文，还可以直接在进程中选择文件打开。</a:t>
            </a:r>
            <a:endParaRPr lang="en-US" altLang="zh-CN" sz="1800" b="0" dirty="0"/>
          </a:p>
          <a:p>
            <a:pPr marL="0" indent="0">
              <a:buNone/>
            </a:pPr>
            <a:r>
              <a:rPr lang="en-US" altLang="zh-CN" sz="1800" b="0" dirty="0"/>
              <a:t>2</a:t>
            </a:r>
            <a:r>
              <a:rPr lang="zh-CN" altLang="en-US" sz="1800" b="0" dirty="0"/>
              <a:t>、可以支持在一些</a:t>
            </a:r>
            <a:r>
              <a:rPr lang="en-US" altLang="zh-CN" sz="1800" b="0" dirty="0"/>
              <a:t>OA</a:t>
            </a:r>
            <a:r>
              <a:rPr lang="zh-CN" altLang="en-US" sz="1800" b="0" dirty="0"/>
              <a:t>系统上直接打开修改</a:t>
            </a:r>
            <a:r>
              <a:rPr lang="en-US" altLang="zh-CN" sz="1800" b="0" dirty="0"/>
              <a:t>office</a:t>
            </a:r>
            <a:r>
              <a:rPr lang="zh-CN" altLang="en-US" sz="1800" b="0" dirty="0"/>
              <a:t>文档，最终保持明文还是明文状态，密文还是密文状态。</a:t>
            </a:r>
            <a:endParaRPr lang="en-US" altLang="zh-CN" sz="1800" b="0" dirty="0"/>
          </a:p>
        </p:txBody>
      </p:sp>
      <p:sp>
        <p:nvSpPr>
          <p:cNvPr id="6" name="标题 1"/>
          <p:cNvSpPr>
            <a:spLocks noGrp="1"/>
          </p:cNvSpPr>
          <p:nvPr>
            <p:ph type="title"/>
          </p:nvPr>
        </p:nvSpPr>
        <p:spPr/>
        <p:txBody>
          <a:bodyPr>
            <a:normAutofit/>
          </a:bodyPr>
          <a:lstStyle/>
          <a:p>
            <a:r>
              <a:rPr lang="zh-CN" altLang="en-US" dirty="0"/>
              <a:t>客户端</a:t>
            </a:r>
            <a:r>
              <a:rPr lang="en-US" altLang="zh-CN" dirty="0"/>
              <a:t>-</a:t>
            </a:r>
            <a:r>
              <a:rPr lang="zh-CN" altLang="en-US" dirty="0"/>
              <a:t>新智能模式</a:t>
            </a:r>
          </a:p>
        </p:txBody>
      </p:sp>
    </p:spTree>
    <p:extLst>
      <p:ext uri="{BB962C8B-B14F-4D97-AF65-F5344CB8AC3E}">
        <p14:creationId xmlns:p14="http://schemas.microsoft.com/office/powerpoint/2010/main" xmlns="" val="3697849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417638"/>
            <a:ext cx="7272808" cy="4022725"/>
          </a:xfrm>
        </p:spPr>
        <p:txBody>
          <a:bodyPr>
            <a:normAutofit/>
          </a:bodyPr>
          <a:lstStyle/>
          <a:p>
            <a:pPr marL="0" indent="0">
              <a:buNone/>
            </a:pPr>
            <a:r>
              <a:rPr lang="zh-CN" altLang="en-US" sz="1800" b="0" dirty="0"/>
              <a:t>有可通过控制台中的</a:t>
            </a:r>
            <a:r>
              <a:rPr lang="en-US" altLang="zh-CN" sz="1800" b="0" dirty="0"/>
              <a:t>【</a:t>
            </a:r>
            <a:r>
              <a:rPr lang="zh-CN" altLang="en-US" sz="1800" b="0" dirty="0"/>
              <a:t>文档安全管理</a:t>
            </a:r>
            <a:r>
              <a:rPr lang="en-US" altLang="zh-CN" sz="1800" b="0" dirty="0"/>
              <a:t>】-【</a:t>
            </a:r>
            <a:r>
              <a:rPr lang="zh-CN" altLang="en-US" sz="1800" b="0" dirty="0"/>
              <a:t>全盘扫描任务</a:t>
            </a:r>
            <a:r>
              <a:rPr lang="en-US" altLang="zh-CN" sz="1800" b="0" dirty="0"/>
              <a:t>】</a:t>
            </a:r>
            <a:r>
              <a:rPr lang="zh-CN" altLang="en-US" sz="1800" b="0" dirty="0"/>
              <a:t>对客户端设置加密</a:t>
            </a:r>
            <a:r>
              <a:rPr lang="en-US" altLang="zh-CN" sz="1800" b="0" dirty="0"/>
              <a:t>/</a:t>
            </a:r>
            <a:r>
              <a:rPr lang="zh-CN" altLang="en-US" sz="1800" b="0" dirty="0"/>
              <a:t>解密任务，实现目标客户端的本地磁盘扫描，并加</a:t>
            </a:r>
            <a:r>
              <a:rPr lang="en-US" altLang="zh-CN" sz="1800" b="0" dirty="0"/>
              <a:t>/</a:t>
            </a:r>
            <a:r>
              <a:rPr lang="zh-CN" altLang="en-US" sz="1800" b="0" dirty="0"/>
              <a:t>解密文档权限文件。</a:t>
            </a:r>
            <a:endParaRPr lang="en-US" altLang="zh-CN" sz="1800" b="0" dirty="0"/>
          </a:p>
        </p:txBody>
      </p:sp>
      <p:sp>
        <p:nvSpPr>
          <p:cNvPr id="6" name="标题 1"/>
          <p:cNvSpPr>
            <a:spLocks noGrp="1"/>
          </p:cNvSpPr>
          <p:nvPr>
            <p:ph type="title"/>
          </p:nvPr>
        </p:nvSpPr>
        <p:spPr/>
        <p:txBody>
          <a:bodyPr>
            <a:normAutofit/>
          </a:bodyPr>
          <a:lstStyle/>
          <a:p>
            <a:r>
              <a:rPr lang="zh-CN" altLang="en-US" dirty="0"/>
              <a:t>控制台</a:t>
            </a:r>
            <a:r>
              <a:rPr lang="en-US" altLang="zh-CN" dirty="0"/>
              <a:t>-</a:t>
            </a:r>
            <a:r>
              <a:rPr lang="zh-CN" altLang="en-US" dirty="0"/>
              <a:t>全盘扫描</a:t>
            </a:r>
          </a:p>
        </p:txBody>
      </p:sp>
    </p:spTree>
    <p:extLst>
      <p:ext uri="{BB962C8B-B14F-4D97-AF65-F5344CB8AC3E}">
        <p14:creationId xmlns:p14="http://schemas.microsoft.com/office/powerpoint/2010/main" xmlns="" val="312997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xmlns="" id="{3093584E-79B6-4E1A-83D3-E634F3F6E924}"/>
              </a:ext>
            </a:extLst>
          </p:cNvPr>
          <p:cNvSpPr>
            <a:spLocks noGrp="1" noChangeArrowheads="1"/>
          </p:cNvSpPr>
          <p:nvPr>
            <p:ph type="title"/>
          </p:nvPr>
        </p:nvSpPr>
        <p:spPr/>
        <p:txBody>
          <a:bodyPr>
            <a:normAutofit/>
          </a:bodyPr>
          <a:lstStyle/>
          <a:p>
            <a:r>
              <a:rPr lang="zh-CN" altLang="en-US" dirty="0"/>
              <a:t>背景</a:t>
            </a:r>
            <a:endParaRPr lang="zh-CN" altLang="zh-CN" dirty="0"/>
          </a:p>
        </p:txBody>
      </p:sp>
      <p:sp>
        <p:nvSpPr>
          <p:cNvPr id="8195" name="Rectangle 2">
            <a:extLst>
              <a:ext uri="{FF2B5EF4-FFF2-40B4-BE49-F238E27FC236}">
                <a16:creationId xmlns:a16="http://schemas.microsoft.com/office/drawing/2014/main" xmlns="" id="{E879952D-5298-430C-9962-96B2893FB4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5000"/>
              </a:lnSpc>
              <a:buClr>
                <a:srgbClr val="3F3F3F"/>
              </a:buClr>
              <a:buSzPct val="80000"/>
              <a:buFont typeface="Wingdings" panose="05000000000000000000" pitchFamily="2" charset="2"/>
              <a:buChar char="l"/>
              <a:defRPr sz="28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1pPr>
            <a:lvl2pPr marL="742950" indent="-285750">
              <a:lnSpc>
                <a:spcPct val="125000"/>
              </a:lnSpc>
              <a:buClr>
                <a:srgbClr val="3F3F3F"/>
              </a:buClr>
              <a:buSzPct val="80000"/>
              <a:buFont typeface="Wingdings" panose="05000000000000000000" pitchFamily="2" charset="2"/>
              <a:buChar char="n"/>
              <a:defRPr sz="24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2pPr>
            <a:lvl3pPr marL="1143000" indent="-228600">
              <a:lnSpc>
                <a:spcPct val="125000"/>
              </a:lnSpc>
              <a:buClr>
                <a:srgbClr val="3F3F3F"/>
              </a:buClr>
              <a:buSzPct val="80000"/>
              <a:buFont typeface="Wingdings" panose="05000000000000000000" pitchFamily="2" charset="2"/>
              <a:buChar char="u"/>
              <a:defRPr sz="20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3pPr>
            <a:lvl4pPr marL="1600200" indent="-228600">
              <a:lnSpc>
                <a:spcPct val="125000"/>
              </a:lnSpc>
              <a:buClr>
                <a:srgbClr val="3F3F3F"/>
              </a:buClr>
              <a:buSzPct val="80000"/>
              <a:buFont typeface="Wingdings" panose="05000000000000000000" pitchFamily="2" charset="2"/>
              <a:buChar char="p"/>
              <a:defRPr sz="20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4pPr>
            <a:lvl5pPr marL="2057400" indent="-228600">
              <a:lnSpc>
                <a:spcPct val="125000"/>
              </a:lnSpc>
              <a:buClr>
                <a:srgbClr val="3F3F3F"/>
              </a:buClr>
              <a:buSzPct val="80000"/>
              <a:buFont typeface="Wingdings" panose="05000000000000000000" pitchFamily="2" charset="2"/>
              <a:buChar char="ü"/>
              <a:defRPr sz="20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5pPr>
            <a:lvl6pPr marL="2514600" indent="-228600" eaLnBrk="0" fontAlgn="base" hangingPunct="0">
              <a:lnSpc>
                <a:spcPct val="125000"/>
              </a:lnSpc>
              <a:spcBef>
                <a:spcPct val="0"/>
              </a:spcBef>
              <a:spcAft>
                <a:spcPct val="0"/>
              </a:spcAft>
              <a:buClr>
                <a:srgbClr val="3F3F3F"/>
              </a:buClr>
              <a:buSzPct val="80000"/>
              <a:buFont typeface="Wingdings" panose="05000000000000000000" pitchFamily="2" charset="2"/>
              <a:buChar char="ü"/>
              <a:defRPr sz="20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6pPr>
            <a:lvl7pPr marL="2971800" indent="-228600" eaLnBrk="0" fontAlgn="base" hangingPunct="0">
              <a:lnSpc>
                <a:spcPct val="125000"/>
              </a:lnSpc>
              <a:spcBef>
                <a:spcPct val="0"/>
              </a:spcBef>
              <a:spcAft>
                <a:spcPct val="0"/>
              </a:spcAft>
              <a:buClr>
                <a:srgbClr val="3F3F3F"/>
              </a:buClr>
              <a:buSzPct val="80000"/>
              <a:buFont typeface="Wingdings" panose="05000000000000000000" pitchFamily="2" charset="2"/>
              <a:buChar char="ü"/>
              <a:defRPr sz="20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7pPr>
            <a:lvl8pPr marL="3429000" indent="-228600" eaLnBrk="0" fontAlgn="base" hangingPunct="0">
              <a:lnSpc>
                <a:spcPct val="125000"/>
              </a:lnSpc>
              <a:spcBef>
                <a:spcPct val="0"/>
              </a:spcBef>
              <a:spcAft>
                <a:spcPct val="0"/>
              </a:spcAft>
              <a:buClr>
                <a:srgbClr val="3F3F3F"/>
              </a:buClr>
              <a:buSzPct val="80000"/>
              <a:buFont typeface="Wingdings" panose="05000000000000000000" pitchFamily="2" charset="2"/>
              <a:buChar char="ü"/>
              <a:defRPr sz="20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8pPr>
            <a:lvl9pPr marL="3886200" indent="-228600" eaLnBrk="0" fontAlgn="base" hangingPunct="0">
              <a:lnSpc>
                <a:spcPct val="125000"/>
              </a:lnSpc>
              <a:spcBef>
                <a:spcPct val="0"/>
              </a:spcBef>
              <a:spcAft>
                <a:spcPct val="0"/>
              </a:spcAft>
              <a:buClr>
                <a:srgbClr val="3F3F3F"/>
              </a:buClr>
              <a:buSzPct val="80000"/>
              <a:buFont typeface="Wingdings" panose="05000000000000000000" pitchFamily="2" charset="2"/>
              <a:buChar char="ü"/>
              <a:defRPr sz="2000" b="1">
                <a:solidFill>
                  <a:srgbClr val="3F3F3F"/>
                </a:solidFill>
                <a:latin typeface="微软雅黑" panose="020B0503020204020204" pitchFamily="34" charset="-122"/>
                <a:ea typeface="微软雅黑" panose="020B0503020204020204" pitchFamily="34" charset="-122"/>
                <a:sym typeface="Verdana" panose="020B0604030504040204" pitchFamily="34" charset="0"/>
              </a:defRPr>
            </a:lvl9pPr>
          </a:lstStyle>
          <a:p>
            <a:pPr>
              <a:lnSpc>
                <a:spcPct val="100000"/>
              </a:lnSpc>
              <a:buClrTx/>
              <a:buFont typeface="Wingdings" panose="05000000000000000000" pitchFamily="2" charset="2"/>
              <a:buNone/>
            </a:pPr>
            <a:endParaRPr lang="zh-CN" altLang="en-US" sz="1800" b="0">
              <a:solidFill>
                <a:schemeClr val="tx1"/>
              </a:solidFill>
              <a:latin typeface="Arial" panose="020B0604020202020204" pitchFamily="34" charset="0"/>
            </a:endParaRPr>
          </a:p>
        </p:txBody>
      </p:sp>
      <p:sp>
        <p:nvSpPr>
          <p:cNvPr id="8196" name="内容占位符 3">
            <a:extLst>
              <a:ext uri="{FF2B5EF4-FFF2-40B4-BE49-F238E27FC236}">
                <a16:creationId xmlns:a16="http://schemas.microsoft.com/office/drawing/2014/main" xmlns="" id="{D4A4FFF5-94AE-4A67-861A-BD0F58A13F30}"/>
              </a:ext>
            </a:extLst>
          </p:cNvPr>
          <p:cNvSpPr>
            <a:spLocks noGrp="1" noChangeArrowheads="1"/>
          </p:cNvSpPr>
          <p:nvPr>
            <p:ph idx="1"/>
          </p:nvPr>
        </p:nvSpPr>
        <p:spPr>
          <a:xfrm>
            <a:off x="395536" y="1340768"/>
            <a:ext cx="8064500" cy="5324535"/>
          </a:xfrm>
        </p:spPr>
        <p:txBody>
          <a:bodyPr>
            <a:spAutoFit/>
          </a:bodyPr>
          <a:lstStyle/>
          <a:p>
            <a:r>
              <a:rPr lang="zh-CN" altLang="en-US" dirty="0" smtClean="0"/>
              <a:t>需求</a:t>
            </a:r>
            <a:endParaRPr lang="en-US" altLang="zh-CN" dirty="0" smtClean="0"/>
          </a:p>
          <a:p>
            <a:pPr marL="0" indent="0">
              <a:buNone/>
            </a:pPr>
            <a:r>
              <a:rPr lang="en-US" altLang="zh-CN" sz="2400" b="0" dirty="0" smtClean="0"/>
              <a:t> </a:t>
            </a:r>
          </a:p>
          <a:p>
            <a:pPr marL="0" indent="0">
              <a:buNone/>
            </a:pPr>
            <a:r>
              <a:rPr lang="zh-CN" altLang="en-US" sz="2400" b="0" dirty="0" smtClean="0"/>
              <a:t>安全</a:t>
            </a:r>
            <a:r>
              <a:rPr lang="zh-CN" altLang="en-US" sz="2400" b="0" dirty="0"/>
              <a:t>区域的控制，只能针对部门或组去设置访问权限，无法针对单个用户进行权限控制</a:t>
            </a:r>
            <a:r>
              <a:rPr lang="zh-CN" altLang="en-US" sz="2400" b="0" dirty="0" smtClean="0"/>
              <a:t>。</a:t>
            </a:r>
            <a:endParaRPr lang="en-US" altLang="zh-CN" sz="2400" b="0" dirty="0" smtClean="0"/>
          </a:p>
          <a:p>
            <a:pPr marL="0" indent="0">
              <a:buNone/>
            </a:pPr>
            <a:r>
              <a:rPr lang="en-US" altLang="zh-CN" sz="2400" b="0" dirty="0" smtClean="0"/>
              <a:t> </a:t>
            </a:r>
          </a:p>
          <a:p>
            <a:pPr marL="0" indent="0">
              <a:buNone/>
            </a:pPr>
            <a:r>
              <a:rPr lang="zh-CN" altLang="en-US" sz="2400" b="0" dirty="0" smtClean="0"/>
              <a:t>但</a:t>
            </a:r>
            <a:r>
              <a:rPr lang="zh-CN" altLang="en-US" sz="2400" b="0" dirty="0"/>
              <a:t>有不少客户希望能更严格的控制文档的访问范围和权限，实现用户可以根据实际需求设定阅读者，指定阅读者的文档权限 </a:t>
            </a:r>
            <a:r>
              <a:rPr lang="zh-CN" altLang="en-US" sz="2400" b="0" dirty="0" smtClean="0"/>
              <a:t>。</a:t>
            </a:r>
            <a:endParaRPr lang="en-US" altLang="zh-CN" sz="2400" b="0" dirty="0" smtClean="0"/>
          </a:p>
          <a:p>
            <a:pPr marL="0" indent="0">
              <a:buNone/>
            </a:pPr>
            <a:endParaRPr lang="en-US" altLang="zh-CN" sz="2400" b="0" dirty="0" smtClean="0"/>
          </a:p>
          <a:p>
            <a:pPr marL="0" indent="0">
              <a:buNone/>
            </a:pPr>
            <a:r>
              <a:rPr lang="zh-CN" altLang="en-US" sz="2400" b="0" dirty="0" smtClean="0"/>
              <a:t>比如：打开</a:t>
            </a:r>
            <a:r>
              <a:rPr lang="zh-CN" altLang="en-US" sz="2400" b="0" dirty="0"/>
              <a:t>、修改保存、复制、打印、截屏、</a:t>
            </a:r>
            <a:r>
              <a:rPr lang="zh-CN" altLang="en-US" sz="2400" b="0" dirty="0" smtClean="0"/>
              <a:t>有效时间等。</a:t>
            </a:r>
            <a:endParaRPr lang="zh-CN" altLang="en-US" sz="2400" b="0" dirty="0"/>
          </a:p>
          <a:p>
            <a:pPr marL="0" indent="0">
              <a:buNone/>
            </a:pPr>
            <a:endParaRPr lang="zh-CN" altLang="zh-CN" b="0" dirty="0"/>
          </a:p>
        </p:txBody>
      </p:sp>
    </p:spTree>
    <p:extLst>
      <p:ext uri="{BB962C8B-B14F-4D97-AF65-F5344CB8AC3E}">
        <p14:creationId xmlns:p14="http://schemas.microsoft.com/office/powerpoint/2010/main" xmlns="" val="18556765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914" y="1107010"/>
            <a:ext cx="7997518" cy="1978331"/>
          </a:xfrm>
        </p:spPr>
        <p:txBody>
          <a:bodyPr>
            <a:normAutofit/>
          </a:bodyPr>
          <a:lstStyle/>
          <a:p>
            <a:pPr marL="0" indent="0">
              <a:buNone/>
            </a:pPr>
            <a:r>
              <a:rPr lang="zh-CN" altLang="en-US" sz="2400" dirty="0"/>
              <a:t>加密任务：</a:t>
            </a:r>
            <a:r>
              <a:rPr lang="zh-CN" altLang="en-US" sz="1800" b="0" dirty="0"/>
              <a:t>分明文加密成密文和密文变更文档属性。</a:t>
            </a:r>
            <a:endParaRPr lang="en-US" altLang="zh-CN" sz="1800" b="0" dirty="0"/>
          </a:p>
          <a:p>
            <a:pPr marL="0" indent="0">
              <a:buNone/>
            </a:pPr>
            <a:r>
              <a:rPr lang="zh-CN" altLang="en-US" sz="1800" dirty="0"/>
              <a:t>明文加密成密文：</a:t>
            </a:r>
            <a:r>
              <a:rPr lang="zh-CN" altLang="en-US" sz="1800" b="0" dirty="0"/>
              <a:t>会将符合条件的明文会按照扫描任务中设置的安全属性和文档权限加密</a:t>
            </a:r>
          </a:p>
          <a:p>
            <a:pPr marL="0" indent="0">
              <a:buNone/>
            </a:pPr>
            <a:r>
              <a:rPr lang="zh-CN" altLang="en-US" sz="1800" dirty="0"/>
              <a:t>密文变更文档属性：</a:t>
            </a:r>
            <a:r>
              <a:rPr lang="zh-CN" altLang="en-US" sz="1800" b="0" dirty="0"/>
              <a:t>无论原加密文档的文档属性怎么样的，扫描后都会将符合条件的密文按照扫描任务中设置的安全属性和文档权限加密</a:t>
            </a:r>
            <a:r>
              <a:rPr lang="zh-CN" altLang="en-US" sz="1900" b="0" dirty="0"/>
              <a:t>。</a:t>
            </a:r>
          </a:p>
          <a:p>
            <a:pPr marL="0" indent="0">
              <a:buNone/>
            </a:pPr>
            <a:endParaRPr lang="en-US" altLang="zh-CN" sz="2400" dirty="0"/>
          </a:p>
        </p:txBody>
      </p:sp>
      <p:sp>
        <p:nvSpPr>
          <p:cNvPr id="6" name="标题 1"/>
          <p:cNvSpPr>
            <a:spLocks noGrp="1"/>
          </p:cNvSpPr>
          <p:nvPr>
            <p:ph type="title"/>
          </p:nvPr>
        </p:nvSpPr>
        <p:spPr>
          <a:xfrm>
            <a:off x="457200" y="173038"/>
            <a:ext cx="8229600" cy="1143000"/>
          </a:xfrm>
        </p:spPr>
        <p:txBody>
          <a:bodyPr>
            <a:normAutofit/>
          </a:bodyPr>
          <a:lstStyle/>
          <a:p>
            <a:r>
              <a:rPr lang="zh-CN" altLang="en-US" dirty="0"/>
              <a:t>控制台</a:t>
            </a:r>
            <a:r>
              <a:rPr lang="en-US" altLang="zh-CN" dirty="0"/>
              <a:t>-</a:t>
            </a:r>
            <a:r>
              <a:rPr lang="zh-CN" altLang="en-US" dirty="0"/>
              <a:t>全盘扫描</a:t>
            </a:r>
          </a:p>
        </p:txBody>
      </p:sp>
      <p:pic>
        <p:nvPicPr>
          <p:cNvPr id="5" name="内容占位符 3">
            <a:extLst>
              <a:ext uri="{FF2B5EF4-FFF2-40B4-BE49-F238E27FC236}">
                <a16:creationId xmlns:a16="http://schemas.microsoft.com/office/drawing/2014/main" xmlns="" id="{0B7AFACA-104D-4431-A681-304E1F823F52}"/>
              </a:ext>
            </a:extLst>
          </p:cNvPr>
          <p:cNvPicPr>
            <a:picLocks/>
          </p:cNvPicPr>
          <p:nvPr/>
        </p:nvPicPr>
        <p:blipFill>
          <a:blip r:embed="rId2" cstate="print"/>
          <a:stretch>
            <a:fillRect/>
          </a:stretch>
        </p:blipFill>
        <p:spPr>
          <a:xfrm>
            <a:off x="2016702" y="3021577"/>
            <a:ext cx="4889942" cy="3667029"/>
          </a:xfrm>
          <a:prstGeom prst="rect">
            <a:avLst/>
          </a:prstGeom>
        </p:spPr>
      </p:pic>
    </p:spTree>
    <p:extLst>
      <p:ext uri="{BB962C8B-B14F-4D97-AF65-F5344CB8AC3E}">
        <p14:creationId xmlns:p14="http://schemas.microsoft.com/office/powerpoint/2010/main" xmlns="" val="3650013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173038"/>
            <a:ext cx="8229600" cy="1143000"/>
          </a:xfrm>
        </p:spPr>
        <p:txBody>
          <a:bodyPr>
            <a:normAutofit/>
          </a:bodyPr>
          <a:lstStyle/>
          <a:p>
            <a:r>
              <a:rPr lang="zh-CN" altLang="en-US" dirty="0"/>
              <a:t>控制台</a:t>
            </a:r>
            <a:r>
              <a:rPr lang="en-US" altLang="zh-CN" dirty="0"/>
              <a:t>-</a:t>
            </a:r>
            <a:r>
              <a:rPr lang="zh-CN" altLang="en-US" dirty="0"/>
              <a:t>全盘扫描</a:t>
            </a:r>
          </a:p>
        </p:txBody>
      </p:sp>
      <p:pic>
        <p:nvPicPr>
          <p:cNvPr id="7" name="图片 6">
            <a:extLst>
              <a:ext uri="{FF2B5EF4-FFF2-40B4-BE49-F238E27FC236}">
                <a16:creationId xmlns:a16="http://schemas.microsoft.com/office/drawing/2014/main" xmlns="" id="{586304C7-EF31-4D9E-96E6-6125033A2D19}"/>
              </a:ext>
            </a:extLst>
          </p:cNvPr>
          <p:cNvPicPr/>
          <p:nvPr/>
        </p:nvPicPr>
        <p:blipFill>
          <a:blip r:embed="rId2" cstate="print"/>
          <a:stretch>
            <a:fillRect/>
          </a:stretch>
        </p:blipFill>
        <p:spPr>
          <a:xfrm>
            <a:off x="1115616" y="1214446"/>
            <a:ext cx="5278120" cy="5076825"/>
          </a:xfrm>
          <a:prstGeom prst="rect">
            <a:avLst/>
          </a:prstGeom>
        </p:spPr>
      </p:pic>
    </p:spTree>
    <p:extLst>
      <p:ext uri="{BB962C8B-B14F-4D97-AF65-F5344CB8AC3E}">
        <p14:creationId xmlns:p14="http://schemas.microsoft.com/office/powerpoint/2010/main" xmlns="" val="353981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173038"/>
            <a:ext cx="8229600" cy="1143000"/>
          </a:xfrm>
        </p:spPr>
        <p:txBody>
          <a:bodyPr>
            <a:normAutofit/>
          </a:bodyPr>
          <a:lstStyle/>
          <a:p>
            <a:r>
              <a:rPr lang="zh-CN" altLang="en-US" dirty="0"/>
              <a:t>控制台</a:t>
            </a:r>
            <a:r>
              <a:rPr lang="en-US" altLang="zh-CN" dirty="0"/>
              <a:t>-</a:t>
            </a:r>
            <a:r>
              <a:rPr lang="zh-CN" altLang="en-US" dirty="0"/>
              <a:t>全盘扫描</a:t>
            </a:r>
          </a:p>
        </p:txBody>
      </p:sp>
      <p:sp>
        <p:nvSpPr>
          <p:cNvPr id="9" name="内容占位符 2">
            <a:extLst>
              <a:ext uri="{FF2B5EF4-FFF2-40B4-BE49-F238E27FC236}">
                <a16:creationId xmlns:a16="http://schemas.microsoft.com/office/drawing/2014/main" xmlns="" id="{7075C16B-97B9-450D-AD0D-1F1EC5D291B4}"/>
              </a:ext>
            </a:extLst>
          </p:cNvPr>
          <p:cNvSpPr>
            <a:spLocks noGrp="1"/>
          </p:cNvSpPr>
          <p:nvPr>
            <p:ph idx="1"/>
          </p:nvPr>
        </p:nvSpPr>
        <p:spPr>
          <a:xfrm>
            <a:off x="462914" y="1107010"/>
            <a:ext cx="7997518" cy="4410222"/>
          </a:xfrm>
        </p:spPr>
        <p:txBody>
          <a:bodyPr>
            <a:normAutofit/>
          </a:bodyPr>
          <a:lstStyle/>
          <a:p>
            <a:pPr marL="0" lvl="0" indent="0" fontAlgn="base">
              <a:lnSpc>
                <a:spcPct val="135000"/>
              </a:lnSpc>
              <a:spcAft>
                <a:spcPct val="0"/>
              </a:spcAft>
              <a:buNone/>
            </a:pPr>
            <a:r>
              <a:rPr lang="zh-CN" altLang="zh-CN" sz="2400" dirty="0"/>
              <a:t>用户权限控制功能：</a:t>
            </a:r>
            <a:r>
              <a:rPr lang="zh-CN" altLang="zh-CN" sz="1800" b="0" dirty="0"/>
              <a:t>默认不启用，启用后可设置创建者用户身份、使用对象及权限。启用后扫描加密文件会带上对应文档权限属性。</a:t>
            </a:r>
          </a:p>
          <a:p>
            <a:pPr marL="0" lvl="0" indent="0" fontAlgn="base">
              <a:lnSpc>
                <a:spcPct val="135000"/>
              </a:lnSpc>
              <a:spcAft>
                <a:spcPct val="0"/>
              </a:spcAft>
              <a:buNone/>
            </a:pPr>
            <a:r>
              <a:rPr lang="zh-CN" altLang="zh-CN" sz="1800" b="0" dirty="0"/>
              <a:t>密文变更文档属性若没有启动文档权限，只设置安全属性的时候，不修改加密文件中原有的文档权限</a:t>
            </a:r>
            <a:r>
              <a:rPr lang="zh-CN" altLang="zh-CN" sz="2100" b="0" dirty="0"/>
              <a:t>。</a:t>
            </a:r>
            <a:endParaRPr lang="en-US" altLang="zh-CN" sz="2100" b="0" dirty="0"/>
          </a:p>
          <a:p>
            <a:pPr marL="0" lvl="0" indent="0" fontAlgn="base">
              <a:lnSpc>
                <a:spcPct val="135000"/>
              </a:lnSpc>
              <a:spcAft>
                <a:spcPct val="0"/>
              </a:spcAft>
              <a:buNone/>
            </a:pPr>
            <a:r>
              <a:rPr lang="zh-CN" altLang="zh-CN" sz="2100" b="0" dirty="0"/>
              <a:t> </a:t>
            </a:r>
          </a:p>
          <a:p>
            <a:pPr marL="0" lvl="0" indent="0" fontAlgn="base">
              <a:lnSpc>
                <a:spcPct val="135000"/>
              </a:lnSpc>
              <a:spcAft>
                <a:spcPct val="0"/>
              </a:spcAft>
              <a:buNone/>
            </a:pPr>
            <a:r>
              <a:rPr lang="zh-CN" altLang="zh-CN" sz="2400" dirty="0"/>
              <a:t>创建者的用户身份：</a:t>
            </a:r>
            <a:r>
              <a:rPr lang="zh-CN" altLang="zh-CN" sz="1900" b="0" dirty="0"/>
              <a:t>可设置为计算机关联的用户、最后登录的用户、指定的用户。</a:t>
            </a:r>
            <a:endParaRPr lang="en-US" altLang="zh-CN" sz="1900" b="0" dirty="0"/>
          </a:p>
          <a:p>
            <a:pPr marL="0" lvl="0" indent="0" fontAlgn="base">
              <a:lnSpc>
                <a:spcPct val="135000"/>
              </a:lnSpc>
              <a:spcAft>
                <a:spcPct val="0"/>
              </a:spcAft>
              <a:buNone/>
            </a:pPr>
            <a:endParaRPr lang="zh-CN" altLang="zh-CN" sz="1900" b="0" dirty="0"/>
          </a:p>
          <a:p>
            <a:pPr marL="0" lvl="0" indent="0" fontAlgn="base">
              <a:lnSpc>
                <a:spcPct val="135000"/>
              </a:lnSpc>
              <a:spcAft>
                <a:spcPct val="0"/>
              </a:spcAft>
              <a:buNone/>
            </a:pPr>
            <a:r>
              <a:rPr lang="zh-CN" altLang="en-US" sz="2400" dirty="0"/>
              <a:t>使用对象及权限：</a:t>
            </a:r>
            <a:r>
              <a:rPr lang="zh-CN" altLang="en-US" sz="1800" b="0" dirty="0"/>
              <a:t>设置创建者和阅读者权限</a:t>
            </a:r>
          </a:p>
          <a:p>
            <a:pPr marL="0" lvl="0" indent="266700" eaLnBrk="0" fontAlgn="base" hangingPunct="0">
              <a:lnSpc>
                <a:spcPct val="100000"/>
              </a:lnSpc>
              <a:spcBef>
                <a:spcPct val="0"/>
              </a:spcBef>
              <a:spcAft>
                <a:spcPct val="0"/>
              </a:spcAft>
              <a:buClrTx/>
              <a:buSzTx/>
              <a:buNone/>
            </a:pPr>
            <a:endParaRPr lang="zh-CN" altLang="zh-CN" sz="5100" b="0" dirty="0">
              <a:solidFill>
                <a:schemeClr val="tx1"/>
              </a:solidFill>
              <a:latin typeface="Arial" panose="020B0604020202020204" pitchFamily="34" charset="0"/>
            </a:endParaRPr>
          </a:p>
          <a:p>
            <a:pPr marL="0" indent="0">
              <a:buNone/>
            </a:pPr>
            <a:endParaRPr lang="en-US" altLang="zh-CN" sz="2400" dirty="0"/>
          </a:p>
        </p:txBody>
      </p:sp>
    </p:spTree>
    <p:extLst>
      <p:ext uri="{BB962C8B-B14F-4D97-AF65-F5344CB8AC3E}">
        <p14:creationId xmlns:p14="http://schemas.microsoft.com/office/powerpoint/2010/main" xmlns="" val="1841243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62914" y="196318"/>
            <a:ext cx="8229600" cy="1143000"/>
          </a:xfrm>
        </p:spPr>
        <p:txBody>
          <a:bodyPr>
            <a:normAutofit/>
          </a:bodyPr>
          <a:lstStyle/>
          <a:p>
            <a:r>
              <a:rPr lang="zh-CN" altLang="en-US" dirty="0"/>
              <a:t>控制台</a:t>
            </a:r>
            <a:r>
              <a:rPr lang="en-US" altLang="zh-CN" dirty="0"/>
              <a:t>-</a:t>
            </a:r>
            <a:r>
              <a:rPr lang="zh-CN" altLang="en-US" dirty="0"/>
              <a:t>全盘扫描</a:t>
            </a:r>
          </a:p>
        </p:txBody>
      </p:sp>
      <p:pic>
        <p:nvPicPr>
          <p:cNvPr id="7" name="图片 6">
            <a:extLst>
              <a:ext uri="{FF2B5EF4-FFF2-40B4-BE49-F238E27FC236}">
                <a16:creationId xmlns:a16="http://schemas.microsoft.com/office/drawing/2014/main" xmlns="" id="{B7723DF6-A8DF-4FA2-88D1-3D832914EA27}"/>
              </a:ext>
            </a:extLst>
          </p:cNvPr>
          <p:cNvPicPr/>
          <p:nvPr/>
        </p:nvPicPr>
        <p:blipFill>
          <a:blip r:embed="rId2" cstate="print"/>
          <a:stretch>
            <a:fillRect/>
          </a:stretch>
        </p:blipFill>
        <p:spPr>
          <a:xfrm>
            <a:off x="827584" y="1916832"/>
            <a:ext cx="5238750" cy="4143375"/>
          </a:xfrm>
          <a:prstGeom prst="rect">
            <a:avLst/>
          </a:prstGeom>
        </p:spPr>
      </p:pic>
      <p:sp>
        <p:nvSpPr>
          <p:cNvPr id="2" name="矩形 1">
            <a:extLst>
              <a:ext uri="{FF2B5EF4-FFF2-40B4-BE49-F238E27FC236}">
                <a16:creationId xmlns:a16="http://schemas.microsoft.com/office/drawing/2014/main" xmlns="" id="{8D3D1317-6F69-40E7-99DE-316209A2DF2C}"/>
              </a:ext>
            </a:extLst>
          </p:cNvPr>
          <p:cNvSpPr/>
          <p:nvPr/>
        </p:nvSpPr>
        <p:spPr>
          <a:xfrm>
            <a:off x="611560" y="1351015"/>
            <a:ext cx="1723549" cy="461665"/>
          </a:xfrm>
          <a:prstGeom prst="rect">
            <a:avLst/>
          </a:prstGeom>
        </p:spPr>
        <p:txBody>
          <a:bodyPr wrap="none">
            <a:spAutoFit/>
          </a:bodyPr>
          <a:lstStyle/>
          <a:p>
            <a:r>
              <a:rPr lang="zh-CN" altLang="en-US" sz="2400" b="1" dirty="0"/>
              <a:t>解密任务：</a:t>
            </a:r>
            <a:endParaRPr lang="en-US" altLang="zh-CN" sz="2400" b="1" dirty="0"/>
          </a:p>
        </p:txBody>
      </p:sp>
    </p:spTree>
    <p:extLst>
      <p:ext uri="{BB962C8B-B14F-4D97-AF65-F5344CB8AC3E}">
        <p14:creationId xmlns:p14="http://schemas.microsoft.com/office/powerpoint/2010/main" xmlns="" val="1809539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915" y="1339318"/>
            <a:ext cx="8501574" cy="2665746"/>
          </a:xfrm>
        </p:spPr>
        <p:txBody>
          <a:bodyPr>
            <a:normAutofit fontScale="77500" lnSpcReduction="20000"/>
          </a:bodyPr>
          <a:lstStyle/>
          <a:p>
            <a:pPr marL="0" indent="0">
              <a:buNone/>
            </a:pPr>
            <a:r>
              <a:rPr lang="zh-CN" altLang="en-US" sz="3100" dirty="0"/>
              <a:t>解密任务：</a:t>
            </a:r>
            <a:endParaRPr lang="en-US" altLang="zh-CN" sz="3100" dirty="0"/>
          </a:p>
          <a:p>
            <a:pPr marL="0" indent="0">
              <a:buNone/>
            </a:pPr>
            <a:r>
              <a:rPr lang="zh-CN" altLang="zh-CN" sz="2300" dirty="0"/>
              <a:t>无用户权限的加密文档，按照指定的安全属性进行解密。</a:t>
            </a:r>
            <a:endParaRPr lang="en-US" altLang="zh-CN" sz="2300" dirty="0"/>
          </a:p>
          <a:p>
            <a:pPr marL="0" indent="0">
              <a:buNone/>
            </a:pPr>
            <a:endParaRPr lang="zh-CN" altLang="zh-CN" sz="2300" dirty="0"/>
          </a:p>
          <a:p>
            <a:pPr marL="0" indent="0">
              <a:buNone/>
            </a:pPr>
            <a:r>
              <a:rPr lang="zh-CN" altLang="zh-CN" sz="2300" dirty="0"/>
              <a:t>有用户权限的加密文档，按照管理员在任务设置中的选项：</a:t>
            </a:r>
          </a:p>
          <a:p>
            <a:pPr marL="0" indent="0">
              <a:buNone/>
            </a:pPr>
            <a:r>
              <a:rPr lang="zh-CN" altLang="zh-CN" sz="2300" b="0" dirty="0"/>
              <a:t>任务设置中，如果文档安全属性选项为【全部区域全部级别】时，会忽略加密文档的用户权限，全部符合安全属性条件的文档都会解密；</a:t>
            </a:r>
          </a:p>
          <a:p>
            <a:pPr marL="0" indent="0">
              <a:buNone/>
            </a:pPr>
            <a:r>
              <a:rPr lang="zh-CN" altLang="zh-CN" sz="2300" b="0" dirty="0"/>
              <a:t>任务设置中，如果文档安全属性选项为【全部区域指定级别】或【指定区域指定级别】时，有用户权限的加密文档不会解密。</a:t>
            </a:r>
          </a:p>
        </p:txBody>
      </p:sp>
      <p:sp>
        <p:nvSpPr>
          <p:cNvPr id="6" name="标题 1"/>
          <p:cNvSpPr>
            <a:spLocks noGrp="1"/>
          </p:cNvSpPr>
          <p:nvPr>
            <p:ph type="title"/>
          </p:nvPr>
        </p:nvSpPr>
        <p:spPr>
          <a:xfrm>
            <a:off x="462914" y="196318"/>
            <a:ext cx="8229600" cy="1143000"/>
          </a:xfrm>
        </p:spPr>
        <p:txBody>
          <a:bodyPr>
            <a:normAutofit/>
          </a:bodyPr>
          <a:lstStyle/>
          <a:p>
            <a:r>
              <a:rPr lang="zh-CN" altLang="en-US" dirty="0"/>
              <a:t>控制台</a:t>
            </a:r>
            <a:r>
              <a:rPr lang="en-US" altLang="zh-CN" dirty="0"/>
              <a:t>-</a:t>
            </a:r>
            <a:r>
              <a:rPr lang="zh-CN" altLang="en-US" dirty="0"/>
              <a:t>全盘扫描</a:t>
            </a:r>
          </a:p>
        </p:txBody>
      </p:sp>
    </p:spTree>
    <p:extLst>
      <p:ext uri="{BB962C8B-B14F-4D97-AF65-F5344CB8AC3E}">
        <p14:creationId xmlns:p14="http://schemas.microsoft.com/office/powerpoint/2010/main" xmlns="" val="255043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62914" y="196318"/>
            <a:ext cx="8229600" cy="1143000"/>
          </a:xfrm>
        </p:spPr>
        <p:txBody>
          <a:bodyPr>
            <a:normAutofit/>
          </a:bodyPr>
          <a:lstStyle/>
          <a:p>
            <a:r>
              <a:rPr lang="zh-CN" altLang="en-US" dirty="0"/>
              <a:t>控制台</a:t>
            </a:r>
            <a:r>
              <a:rPr lang="en-US" altLang="zh-CN" dirty="0"/>
              <a:t>-</a:t>
            </a:r>
            <a:r>
              <a:rPr lang="zh-CN" altLang="en-US" dirty="0"/>
              <a:t>远程扫描</a:t>
            </a:r>
          </a:p>
        </p:txBody>
      </p:sp>
      <p:sp>
        <p:nvSpPr>
          <p:cNvPr id="2" name="矩形 1">
            <a:extLst>
              <a:ext uri="{FF2B5EF4-FFF2-40B4-BE49-F238E27FC236}">
                <a16:creationId xmlns:a16="http://schemas.microsoft.com/office/drawing/2014/main" xmlns="" id="{CCD866EB-3CEA-4A08-9059-F673B880C9D5}"/>
              </a:ext>
            </a:extLst>
          </p:cNvPr>
          <p:cNvSpPr/>
          <p:nvPr/>
        </p:nvSpPr>
        <p:spPr>
          <a:xfrm>
            <a:off x="462914" y="1196753"/>
            <a:ext cx="8229600" cy="3327770"/>
          </a:xfrm>
          <a:prstGeom prst="rect">
            <a:avLst/>
          </a:prstGeom>
        </p:spPr>
        <p:txBody>
          <a:bodyPr wrap="square">
            <a:spAutoFit/>
          </a:bodyPr>
          <a:lstStyle/>
          <a:p>
            <a:pPr>
              <a:lnSpc>
                <a:spcPct val="105000"/>
              </a:lnSpc>
              <a:spcAft>
                <a:spcPts val="600"/>
              </a:spcAft>
              <a:buClr>
                <a:schemeClr val="tx1">
                  <a:lumMod val="75000"/>
                  <a:lumOff val="25000"/>
                </a:schemeClr>
              </a:buClr>
              <a:buSzPct val="80000"/>
            </a:pPr>
            <a:r>
              <a:rPr lang="zh-CN" altLang="zh-CN" dirty="0">
                <a:solidFill>
                  <a:schemeClr val="tx1">
                    <a:lumMod val="75000"/>
                    <a:lumOff val="25000"/>
                  </a:schemeClr>
                </a:solidFill>
                <a:latin typeface="微软雅黑" pitchFamily="34" charset="-122"/>
                <a:ea typeface="微软雅黑" pitchFamily="34" charset="-122"/>
              </a:rPr>
              <a:t>有权限的管理员可以通过控制台远程扫描，直接远程加密、直接修改文档属性和解密操作。</a:t>
            </a: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r>
              <a:rPr lang="zh-CN" altLang="en-US" sz="2400" b="1" dirty="0">
                <a:solidFill>
                  <a:schemeClr val="tx1">
                    <a:lumMod val="75000"/>
                    <a:lumOff val="25000"/>
                  </a:schemeClr>
                </a:solidFill>
                <a:latin typeface="微软雅黑" pitchFamily="34" charset="-122"/>
                <a:ea typeface="微软雅黑" pitchFamily="34" charset="-122"/>
              </a:rPr>
              <a:t>加密：</a:t>
            </a:r>
            <a:endParaRPr lang="en-US" altLang="zh-CN" sz="2400" b="1"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r>
              <a:rPr lang="zh-CN" altLang="zh-CN" dirty="0"/>
              <a:t>扫描文件后，选择文件右键点击</a:t>
            </a:r>
            <a:endParaRPr lang="en-US" altLang="zh-CN" dirty="0"/>
          </a:p>
          <a:p>
            <a:pPr>
              <a:lnSpc>
                <a:spcPct val="105000"/>
              </a:lnSpc>
              <a:spcAft>
                <a:spcPts val="600"/>
              </a:spcAft>
              <a:buClr>
                <a:schemeClr val="tx1">
                  <a:lumMod val="75000"/>
                  <a:lumOff val="25000"/>
                </a:schemeClr>
              </a:buClr>
              <a:buSzPct val="80000"/>
            </a:pPr>
            <a:r>
              <a:rPr lang="zh-CN" altLang="zh-CN" dirty="0"/>
              <a:t>【加密】，弹出加密文档属性设置</a:t>
            </a:r>
            <a:endParaRPr lang="en-US" altLang="zh-CN" dirty="0"/>
          </a:p>
          <a:p>
            <a:pPr>
              <a:lnSpc>
                <a:spcPct val="105000"/>
              </a:lnSpc>
              <a:spcAft>
                <a:spcPts val="600"/>
              </a:spcAft>
              <a:buClr>
                <a:schemeClr val="tx1">
                  <a:lumMod val="75000"/>
                  <a:lumOff val="25000"/>
                </a:schemeClr>
              </a:buClr>
              <a:buSzPct val="80000"/>
            </a:pPr>
            <a:r>
              <a:rPr lang="zh-CN" altLang="zh-CN" dirty="0"/>
              <a:t>窗，可设置的安全属性和文档权限。</a:t>
            </a:r>
            <a:endParaRPr lang="en-US" altLang="zh-CN" dirty="0"/>
          </a:p>
          <a:p>
            <a:pPr>
              <a:lnSpc>
                <a:spcPct val="105000"/>
              </a:lnSpc>
              <a:spcAft>
                <a:spcPts val="600"/>
              </a:spcAft>
              <a:buClr>
                <a:schemeClr val="tx1">
                  <a:lumMod val="75000"/>
                  <a:lumOff val="25000"/>
                </a:schemeClr>
              </a:buClr>
              <a:buSzPct val="80000"/>
            </a:pPr>
            <a:r>
              <a:rPr lang="zh-CN" altLang="zh-CN" dirty="0"/>
              <a:t>相关逻辑和全盘扫描加密的一样</a:t>
            </a:r>
            <a:r>
              <a:rPr lang="zh-CN" altLang="en-US" dirty="0"/>
              <a:t>。</a:t>
            </a:r>
            <a:endParaRPr lang="zh-CN" altLang="zh-CN" dirty="0"/>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8" name="内容占位符 5">
            <a:extLst>
              <a:ext uri="{FF2B5EF4-FFF2-40B4-BE49-F238E27FC236}">
                <a16:creationId xmlns:a16="http://schemas.microsoft.com/office/drawing/2014/main" xmlns="" id="{D6E70017-3BA1-4F59-9F2D-B8155CFAAD50}"/>
              </a:ext>
            </a:extLst>
          </p:cNvPr>
          <p:cNvPicPr>
            <a:picLocks noGrp="1"/>
          </p:cNvPicPr>
          <p:nvPr>
            <p:ph idx="1"/>
          </p:nvPr>
        </p:nvPicPr>
        <p:blipFill>
          <a:blip r:embed="rId2" cstate="print"/>
          <a:stretch>
            <a:fillRect/>
          </a:stretch>
        </p:blipFill>
        <p:spPr>
          <a:xfrm>
            <a:off x="4211960" y="1772816"/>
            <a:ext cx="4719013" cy="4525963"/>
          </a:xfrm>
          <a:prstGeom prst="rect">
            <a:avLst/>
          </a:prstGeom>
        </p:spPr>
      </p:pic>
    </p:spTree>
    <p:extLst>
      <p:ext uri="{BB962C8B-B14F-4D97-AF65-F5344CB8AC3E}">
        <p14:creationId xmlns:p14="http://schemas.microsoft.com/office/powerpoint/2010/main" xmlns="" val="987360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62914" y="196318"/>
            <a:ext cx="8229600" cy="1143000"/>
          </a:xfrm>
        </p:spPr>
        <p:txBody>
          <a:bodyPr>
            <a:normAutofit/>
          </a:bodyPr>
          <a:lstStyle/>
          <a:p>
            <a:r>
              <a:rPr lang="zh-CN" altLang="en-US" dirty="0"/>
              <a:t>控制台</a:t>
            </a:r>
            <a:r>
              <a:rPr lang="en-US" altLang="zh-CN" dirty="0"/>
              <a:t>-</a:t>
            </a:r>
            <a:r>
              <a:rPr lang="zh-CN" altLang="en-US" dirty="0"/>
              <a:t>远程扫描</a:t>
            </a:r>
          </a:p>
        </p:txBody>
      </p:sp>
      <p:sp>
        <p:nvSpPr>
          <p:cNvPr id="2" name="矩形 1">
            <a:extLst>
              <a:ext uri="{FF2B5EF4-FFF2-40B4-BE49-F238E27FC236}">
                <a16:creationId xmlns:a16="http://schemas.microsoft.com/office/drawing/2014/main" xmlns="" id="{CCD866EB-3CEA-4A08-9059-F673B880C9D5}"/>
              </a:ext>
            </a:extLst>
          </p:cNvPr>
          <p:cNvSpPr/>
          <p:nvPr/>
        </p:nvSpPr>
        <p:spPr>
          <a:xfrm>
            <a:off x="462914" y="1196753"/>
            <a:ext cx="8229600" cy="1384161"/>
          </a:xfrm>
          <a:prstGeom prst="rect">
            <a:avLst/>
          </a:prstGeom>
        </p:spPr>
        <p:txBody>
          <a:bodyPr wrap="square">
            <a:spAutoFit/>
          </a:bodyPr>
          <a:lstStyle/>
          <a:p>
            <a:pPr>
              <a:lnSpc>
                <a:spcPct val="105000"/>
              </a:lnSpc>
              <a:spcAft>
                <a:spcPts val="600"/>
              </a:spcAft>
              <a:buClr>
                <a:schemeClr val="tx1">
                  <a:lumMod val="75000"/>
                  <a:lumOff val="25000"/>
                </a:schemeClr>
              </a:buClr>
              <a:buSzPct val="80000"/>
            </a:pPr>
            <a:r>
              <a:rPr lang="zh-CN" altLang="en-US" sz="2400" b="1" dirty="0">
                <a:solidFill>
                  <a:schemeClr val="tx1">
                    <a:lumMod val="75000"/>
                    <a:lumOff val="25000"/>
                  </a:schemeClr>
                </a:solidFill>
                <a:latin typeface="微软雅黑" pitchFamily="34" charset="-122"/>
                <a:ea typeface="微软雅黑" pitchFamily="34" charset="-122"/>
              </a:rPr>
              <a:t>修改文档属性：</a:t>
            </a:r>
            <a:endParaRPr lang="en-US" altLang="zh-CN" sz="2400" b="1" dirty="0">
              <a:solidFill>
                <a:schemeClr val="tx1">
                  <a:lumMod val="75000"/>
                  <a:lumOff val="25000"/>
                </a:schemeClr>
              </a:solidFill>
              <a:latin typeface="微软雅黑" pitchFamily="34" charset="-122"/>
              <a:ea typeface="微软雅黑" pitchFamily="34" charset="-122"/>
            </a:endParaRPr>
          </a:p>
          <a:p>
            <a:r>
              <a:rPr lang="zh-CN" altLang="zh-CN" dirty="0"/>
              <a:t>扫描文档后右键【修改文档属性】打开文件属性设置窗，去修改文档创建者、阅读者及其权限。</a:t>
            </a:r>
          </a:p>
          <a:p>
            <a:pPr>
              <a:lnSpc>
                <a:spcPct val="105000"/>
              </a:lnSpc>
              <a:spcAft>
                <a:spcPts val="600"/>
              </a:spcAft>
              <a:buClr>
                <a:schemeClr val="tx1">
                  <a:lumMod val="75000"/>
                  <a:lumOff val="25000"/>
                </a:schemeClr>
              </a:buClr>
              <a:buSzPct val="80000"/>
            </a:pPr>
            <a:r>
              <a:rPr lang="en-US" altLang="zh-CN" dirty="0">
                <a:solidFill>
                  <a:schemeClr val="tx1">
                    <a:lumMod val="75000"/>
                    <a:lumOff val="25000"/>
                  </a:schemeClr>
                </a:solidFill>
                <a:latin typeface="微软雅黑" pitchFamily="34" charset="-122"/>
                <a:ea typeface="微软雅黑" pitchFamily="34" charset="-122"/>
              </a:rPr>
              <a:t> </a:t>
            </a:r>
          </a:p>
        </p:txBody>
      </p:sp>
      <p:pic>
        <p:nvPicPr>
          <p:cNvPr id="7" name="图片 6">
            <a:extLst>
              <a:ext uri="{FF2B5EF4-FFF2-40B4-BE49-F238E27FC236}">
                <a16:creationId xmlns:a16="http://schemas.microsoft.com/office/drawing/2014/main" xmlns="" id="{7E549A0B-D586-4E4C-98A8-8179E04FF5D7}"/>
              </a:ext>
            </a:extLst>
          </p:cNvPr>
          <p:cNvPicPr/>
          <p:nvPr/>
        </p:nvPicPr>
        <p:blipFill>
          <a:blip r:embed="rId2" cstate="print"/>
          <a:stretch>
            <a:fillRect/>
          </a:stretch>
        </p:blipFill>
        <p:spPr>
          <a:xfrm>
            <a:off x="1475656" y="2339753"/>
            <a:ext cx="5057775" cy="3962400"/>
          </a:xfrm>
          <a:prstGeom prst="rect">
            <a:avLst/>
          </a:prstGeom>
        </p:spPr>
      </p:pic>
    </p:spTree>
    <p:extLst>
      <p:ext uri="{BB962C8B-B14F-4D97-AF65-F5344CB8AC3E}">
        <p14:creationId xmlns:p14="http://schemas.microsoft.com/office/powerpoint/2010/main" xmlns="" val="4154095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62914" y="196318"/>
            <a:ext cx="8229600" cy="1143000"/>
          </a:xfrm>
        </p:spPr>
        <p:txBody>
          <a:bodyPr>
            <a:normAutofit/>
          </a:bodyPr>
          <a:lstStyle/>
          <a:p>
            <a:r>
              <a:rPr lang="zh-CN" altLang="en-US" dirty="0"/>
              <a:t>控制台</a:t>
            </a:r>
            <a:r>
              <a:rPr lang="en-US" altLang="zh-CN" dirty="0"/>
              <a:t>-</a:t>
            </a:r>
            <a:r>
              <a:rPr lang="zh-CN" altLang="en-US" dirty="0"/>
              <a:t>远程扫描</a:t>
            </a:r>
          </a:p>
        </p:txBody>
      </p:sp>
      <p:pic>
        <p:nvPicPr>
          <p:cNvPr id="5" name="图片 4">
            <a:extLst>
              <a:ext uri="{FF2B5EF4-FFF2-40B4-BE49-F238E27FC236}">
                <a16:creationId xmlns:a16="http://schemas.microsoft.com/office/drawing/2014/main" xmlns="" id="{9FF23871-6535-4956-9DCC-F450089F9E45}"/>
              </a:ext>
            </a:extLst>
          </p:cNvPr>
          <p:cNvPicPr/>
          <p:nvPr/>
        </p:nvPicPr>
        <p:blipFill>
          <a:blip r:embed="rId2" cstate="print"/>
          <a:stretch>
            <a:fillRect/>
          </a:stretch>
        </p:blipFill>
        <p:spPr>
          <a:xfrm>
            <a:off x="899592" y="1325790"/>
            <a:ext cx="5278120" cy="3596640"/>
          </a:xfrm>
          <a:prstGeom prst="rect">
            <a:avLst/>
          </a:prstGeom>
        </p:spPr>
      </p:pic>
      <p:sp>
        <p:nvSpPr>
          <p:cNvPr id="3" name="矩形 2">
            <a:extLst>
              <a:ext uri="{FF2B5EF4-FFF2-40B4-BE49-F238E27FC236}">
                <a16:creationId xmlns:a16="http://schemas.microsoft.com/office/drawing/2014/main" xmlns="" id="{F9D242AF-815A-4005-889E-0AAFA9D3677C}"/>
              </a:ext>
            </a:extLst>
          </p:cNvPr>
          <p:cNvSpPr/>
          <p:nvPr/>
        </p:nvSpPr>
        <p:spPr>
          <a:xfrm>
            <a:off x="462914" y="5173305"/>
            <a:ext cx="7637478" cy="869533"/>
          </a:xfrm>
          <a:prstGeom prst="rect">
            <a:avLst/>
          </a:prstGeom>
        </p:spPr>
        <p:txBody>
          <a:bodyPr wrap="square">
            <a:spAutoFit/>
          </a:bodyPr>
          <a:lstStyle/>
          <a:p>
            <a:pPr indent="266700">
              <a:lnSpc>
                <a:spcPct val="150000"/>
              </a:lnSpc>
              <a:spcBef>
                <a:spcPts val="600"/>
              </a:spcBef>
              <a:spcAft>
                <a:spcPts val="600"/>
              </a:spcAft>
            </a:pPr>
            <a:r>
              <a:rPr lang="zh-CN" altLang="zh-CN" dirty="0"/>
              <a:t>右键使用对象文档权限列表，有【设为创建者】、【删除】、【清除所有使用对象】菜单。设置权限的相关权限。</a:t>
            </a:r>
          </a:p>
        </p:txBody>
      </p:sp>
    </p:spTree>
    <p:extLst>
      <p:ext uri="{BB962C8B-B14F-4D97-AF65-F5344CB8AC3E}">
        <p14:creationId xmlns:p14="http://schemas.microsoft.com/office/powerpoint/2010/main" xmlns="" val="1482529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915" y="1339318"/>
            <a:ext cx="8501574" cy="2953778"/>
          </a:xfrm>
        </p:spPr>
        <p:txBody>
          <a:bodyPr>
            <a:normAutofit fontScale="55000" lnSpcReduction="20000"/>
          </a:bodyPr>
          <a:lstStyle/>
          <a:p>
            <a:pPr marL="0" indent="0">
              <a:buNone/>
            </a:pPr>
            <a:r>
              <a:rPr lang="zh-CN" altLang="en-US" sz="4400" dirty="0"/>
              <a:t>解密：</a:t>
            </a:r>
            <a:endParaRPr lang="en-US" altLang="zh-CN" sz="4400" dirty="0"/>
          </a:p>
          <a:p>
            <a:pPr marL="0" indent="0">
              <a:buNone/>
            </a:pPr>
            <a:r>
              <a:rPr lang="zh-CN" altLang="en-US" sz="3300" dirty="0"/>
              <a:t>扫描文档后右键</a:t>
            </a:r>
            <a:r>
              <a:rPr lang="en-US" altLang="zh-CN" sz="3300" dirty="0"/>
              <a:t>【</a:t>
            </a:r>
            <a:r>
              <a:rPr lang="zh-CN" altLang="en-US" sz="3300" dirty="0"/>
              <a:t>解密</a:t>
            </a:r>
            <a:r>
              <a:rPr lang="en-US" altLang="zh-CN" sz="3300" dirty="0"/>
              <a:t>】</a:t>
            </a:r>
            <a:r>
              <a:rPr lang="zh-CN" altLang="en-US" sz="3300" dirty="0"/>
              <a:t>，逻辑如下：</a:t>
            </a:r>
          </a:p>
          <a:p>
            <a:pPr marL="0" indent="0">
              <a:buNone/>
            </a:pPr>
            <a:r>
              <a:rPr lang="zh-CN" altLang="en-US" sz="3300" b="0" dirty="0"/>
              <a:t>无文档权限的加密文档，按照扫描工具中设置的安全属性进行解密。</a:t>
            </a:r>
            <a:endParaRPr lang="en-US" altLang="zh-CN" sz="3300" b="0" dirty="0"/>
          </a:p>
          <a:p>
            <a:pPr marL="0" indent="0">
              <a:buNone/>
            </a:pPr>
            <a:endParaRPr lang="zh-CN" altLang="en-US" sz="3300" b="0" dirty="0"/>
          </a:p>
          <a:p>
            <a:pPr marL="0" indent="0">
              <a:buNone/>
            </a:pPr>
            <a:r>
              <a:rPr lang="zh-CN" altLang="en-US" sz="3300" b="0" dirty="0"/>
              <a:t>有文档权限的加密文档，则判断</a:t>
            </a:r>
            <a:r>
              <a:rPr lang="zh-CN" altLang="en-US" sz="3300" b="0"/>
              <a:t>审批管理员的文档安全</a:t>
            </a:r>
            <a:r>
              <a:rPr lang="zh-CN" altLang="en-US" sz="3300" b="0" dirty="0"/>
              <a:t>属性：</a:t>
            </a:r>
          </a:p>
          <a:p>
            <a:pPr marL="0" indent="0">
              <a:buNone/>
            </a:pPr>
            <a:r>
              <a:rPr lang="zh-CN" altLang="en-US" sz="3300" b="0" dirty="0"/>
              <a:t>若管理员的文档安全属性为</a:t>
            </a:r>
            <a:r>
              <a:rPr lang="en-US" altLang="zh-CN" sz="3300" b="0" dirty="0"/>
              <a:t>【</a:t>
            </a:r>
            <a:r>
              <a:rPr lang="zh-CN" altLang="en-US" sz="3300" b="0" dirty="0"/>
              <a:t>全部区域全部级别</a:t>
            </a:r>
            <a:r>
              <a:rPr lang="en-US" altLang="zh-CN" sz="3300" b="0" dirty="0"/>
              <a:t>】</a:t>
            </a:r>
            <a:r>
              <a:rPr lang="zh-CN" altLang="en-US" sz="3300" b="0" dirty="0"/>
              <a:t>，则忽略加密文档的文档权限，全部符合安全属性条件的文档都会进行解密；</a:t>
            </a:r>
            <a:endParaRPr lang="en-US" altLang="zh-CN" sz="3300" b="0" dirty="0"/>
          </a:p>
          <a:p>
            <a:pPr marL="0" indent="0">
              <a:buNone/>
            </a:pPr>
            <a:r>
              <a:rPr lang="zh-CN" altLang="en-US" sz="3300" b="0" dirty="0"/>
              <a:t>若管理员的文档安全属性范围为</a:t>
            </a:r>
            <a:r>
              <a:rPr lang="en-US" altLang="zh-CN" sz="3300" b="0" dirty="0"/>
              <a:t>【</a:t>
            </a:r>
            <a:r>
              <a:rPr lang="zh-CN" altLang="en-US" sz="3300" b="0" dirty="0"/>
              <a:t>全部区域指定级别</a:t>
            </a:r>
            <a:r>
              <a:rPr lang="en-US" altLang="zh-CN" sz="3300" b="0" dirty="0"/>
              <a:t>】</a:t>
            </a:r>
            <a:r>
              <a:rPr lang="zh-CN" altLang="en-US" sz="3300" b="0" dirty="0"/>
              <a:t>或</a:t>
            </a:r>
            <a:r>
              <a:rPr lang="en-US" altLang="zh-CN" sz="3300" b="0" dirty="0"/>
              <a:t>【</a:t>
            </a:r>
            <a:r>
              <a:rPr lang="zh-CN" altLang="en-US" sz="3300" b="0" dirty="0"/>
              <a:t>指定区域指定级别</a:t>
            </a:r>
            <a:r>
              <a:rPr lang="en-US" altLang="zh-CN" sz="3300" b="0" dirty="0"/>
              <a:t>】</a:t>
            </a:r>
            <a:r>
              <a:rPr lang="zh-CN" altLang="en-US" sz="3300" b="0" dirty="0"/>
              <a:t>，有文档权限的加密文档不会解密。</a:t>
            </a:r>
          </a:p>
          <a:p>
            <a:pPr marL="0" indent="0">
              <a:buNone/>
            </a:pPr>
            <a:endParaRPr lang="en-US" altLang="zh-CN" sz="2400" dirty="0"/>
          </a:p>
        </p:txBody>
      </p:sp>
      <p:sp>
        <p:nvSpPr>
          <p:cNvPr id="6" name="标题 1"/>
          <p:cNvSpPr>
            <a:spLocks noGrp="1"/>
          </p:cNvSpPr>
          <p:nvPr>
            <p:ph type="title"/>
          </p:nvPr>
        </p:nvSpPr>
        <p:spPr>
          <a:xfrm>
            <a:off x="462914" y="196318"/>
            <a:ext cx="8229600" cy="1143000"/>
          </a:xfrm>
        </p:spPr>
        <p:txBody>
          <a:bodyPr>
            <a:normAutofit/>
          </a:bodyPr>
          <a:lstStyle/>
          <a:p>
            <a:r>
              <a:rPr lang="zh-CN" altLang="en-US" dirty="0"/>
              <a:t>控制台</a:t>
            </a:r>
            <a:r>
              <a:rPr lang="en-US" altLang="zh-CN" dirty="0"/>
              <a:t>-</a:t>
            </a:r>
            <a:r>
              <a:rPr lang="zh-CN" altLang="en-US" dirty="0"/>
              <a:t>远程扫描</a:t>
            </a:r>
          </a:p>
        </p:txBody>
      </p:sp>
    </p:spTree>
    <p:extLst>
      <p:ext uri="{BB962C8B-B14F-4D97-AF65-F5344CB8AC3E}">
        <p14:creationId xmlns:p14="http://schemas.microsoft.com/office/powerpoint/2010/main" xmlns="" val="2478549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62914" y="196318"/>
            <a:ext cx="8229600" cy="1143000"/>
          </a:xfrm>
        </p:spPr>
        <p:txBody>
          <a:bodyPr>
            <a:normAutofit/>
          </a:bodyPr>
          <a:lstStyle/>
          <a:p>
            <a:r>
              <a:rPr lang="zh-CN" altLang="en-US" dirty="0"/>
              <a:t>控制台</a:t>
            </a:r>
            <a:r>
              <a:rPr lang="en-US" altLang="zh-CN" dirty="0"/>
              <a:t>-</a:t>
            </a:r>
            <a:r>
              <a:rPr lang="zh-CN" altLang="en-US" dirty="0"/>
              <a:t>本地扫描</a:t>
            </a:r>
          </a:p>
        </p:txBody>
      </p:sp>
      <p:sp>
        <p:nvSpPr>
          <p:cNvPr id="2" name="矩形 1">
            <a:extLst>
              <a:ext uri="{FF2B5EF4-FFF2-40B4-BE49-F238E27FC236}">
                <a16:creationId xmlns:a16="http://schemas.microsoft.com/office/drawing/2014/main" xmlns="" id="{CCD866EB-3CEA-4A08-9059-F673B880C9D5}"/>
              </a:ext>
            </a:extLst>
          </p:cNvPr>
          <p:cNvSpPr/>
          <p:nvPr/>
        </p:nvSpPr>
        <p:spPr>
          <a:xfrm>
            <a:off x="462914" y="1196753"/>
            <a:ext cx="8229600" cy="2773773"/>
          </a:xfrm>
          <a:prstGeom prst="rect">
            <a:avLst/>
          </a:prstGeom>
        </p:spPr>
        <p:txBody>
          <a:bodyPr wrap="square">
            <a:spAutoFit/>
          </a:bodyPr>
          <a:lstStyle/>
          <a:p>
            <a:pPr>
              <a:lnSpc>
                <a:spcPct val="105000"/>
              </a:lnSpc>
              <a:spcAft>
                <a:spcPts val="600"/>
              </a:spcAft>
              <a:buClr>
                <a:schemeClr val="tx1">
                  <a:lumMod val="75000"/>
                  <a:lumOff val="25000"/>
                </a:schemeClr>
              </a:buClr>
              <a:buSzPct val="80000"/>
            </a:pPr>
            <a:r>
              <a:rPr lang="zh-CN" altLang="zh-CN" dirty="0"/>
              <a:t>可通过控制台本地扫描，直接本地扫描对文件进行加密、直接修改文档属性和解密操作。</a:t>
            </a:r>
            <a:endParaRPr lang="en-US" altLang="zh-CN" dirty="0"/>
          </a:p>
          <a:p>
            <a:pPr>
              <a:lnSpc>
                <a:spcPct val="105000"/>
              </a:lnSpc>
              <a:spcAft>
                <a:spcPts val="600"/>
              </a:spcAft>
              <a:buClr>
                <a:schemeClr val="tx1">
                  <a:lumMod val="75000"/>
                  <a:lumOff val="25000"/>
                </a:schemeClr>
              </a:buClr>
              <a:buSzPct val="80000"/>
            </a:pPr>
            <a:endParaRPr lang="zh-CN" altLang="zh-CN" dirty="0"/>
          </a:p>
          <a:p>
            <a:r>
              <a:rPr lang="zh-CN" altLang="en-US" sz="2400" b="1" dirty="0"/>
              <a:t>加密、修改文档属性和解密：</a:t>
            </a:r>
            <a:endParaRPr lang="en-US" altLang="zh-CN" sz="2400" b="1" dirty="0"/>
          </a:p>
          <a:p>
            <a:r>
              <a:rPr lang="zh-CN" altLang="zh-CN" dirty="0"/>
              <a:t>逻辑同控制台远程扫描</a:t>
            </a:r>
            <a:r>
              <a:rPr lang="zh-CN" altLang="en-US" dirty="0"/>
              <a:t>、远程扫描</a:t>
            </a:r>
            <a:r>
              <a:rPr lang="zh-CN" altLang="zh-CN" dirty="0"/>
              <a:t>中</a:t>
            </a:r>
            <a:r>
              <a:rPr lang="zh-CN" altLang="zh-CN"/>
              <a:t>的逻辑</a:t>
            </a:r>
            <a:r>
              <a:rPr lang="zh-CN" altLang="en-US"/>
              <a:t>类似，</a:t>
            </a:r>
            <a:r>
              <a:rPr lang="zh-CN" altLang="en-US" dirty="0"/>
              <a:t>不展开说明。</a:t>
            </a: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394389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normAutofit lnSpcReduction="10000"/>
          </a:bodyPr>
          <a:lstStyle/>
          <a:p>
            <a:r>
              <a:rPr lang="zh-CN" altLang="en-US" dirty="0" smtClean="0"/>
              <a:t>主要应用场景</a:t>
            </a:r>
            <a:endParaRPr lang="en-US" altLang="zh-CN" dirty="0" smtClean="0"/>
          </a:p>
          <a:p>
            <a:pPr marL="0" indent="0">
              <a:buNone/>
            </a:pPr>
            <a:endParaRPr lang="en-US" altLang="zh-CN" dirty="0" smtClean="0"/>
          </a:p>
          <a:p>
            <a:pPr marL="0" indent="0">
              <a:buNone/>
            </a:pPr>
            <a:r>
              <a:rPr lang="zh-CN" altLang="en-US" sz="2400" b="0" dirty="0" smtClean="0"/>
              <a:t>用户：张三、李四、王五</a:t>
            </a:r>
            <a:endParaRPr lang="en-US" altLang="zh-CN" sz="2400" b="0" dirty="0" smtClean="0"/>
          </a:p>
          <a:p>
            <a:pPr marL="0" indent="0">
              <a:buNone/>
            </a:pPr>
            <a:r>
              <a:rPr lang="zh-CN" altLang="en-US" sz="2400" b="0" dirty="0" smtClean="0"/>
              <a:t>文档</a:t>
            </a:r>
            <a:r>
              <a:rPr lang="en-US" altLang="zh-CN" sz="2400" b="0" dirty="0" smtClean="0"/>
              <a:t>a</a:t>
            </a:r>
            <a:r>
              <a:rPr lang="zh-CN" altLang="en-US" sz="2400" b="0" dirty="0" smtClean="0"/>
              <a:t>、文档</a:t>
            </a:r>
            <a:r>
              <a:rPr lang="en-US" altLang="zh-CN" sz="2400" b="0" dirty="0" smtClean="0"/>
              <a:t>b</a:t>
            </a:r>
            <a:endParaRPr lang="en-US" altLang="zh-CN" sz="2400" b="0" dirty="0" smtClean="0"/>
          </a:p>
          <a:p>
            <a:pPr marL="0" indent="0">
              <a:buNone/>
            </a:pPr>
            <a:endParaRPr lang="en-US" altLang="zh-CN" sz="2400" b="0" dirty="0" smtClean="0"/>
          </a:p>
          <a:p>
            <a:pPr marL="0" indent="0">
              <a:buNone/>
            </a:pPr>
            <a:r>
              <a:rPr lang="zh-CN" altLang="en-US" sz="2400" b="0" dirty="0" smtClean="0"/>
              <a:t>张</a:t>
            </a:r>
            <a:r>
              <a:rPr lang="zh-CN" altLang="en-US" sz="2400" b="0" dirty="0" smtClean="0"/>
              <a:t>三创建的文档</a:t>
            </a:r>
            <a:r>
              <a:rPr lang="en-US" altLang="zh-CN" sz="2400" b="0" dirty="0" smtClean="0"/>
              <a:t>a</a:t>
            </a:r>
            <a:r>
              <a:rPr lang="zh-CN" altLang="en-US" sz="2400" b="0" dirty="0" smtClean="0"/>
              <a:t>、文档</a:t>
            </a:r>
            <a:r>
              <a:rPr lang="en-US" altLang="zh-CN" sz="2400" b="0" dirty="0" smtClean="0"/>
              <a:t>b</a:t>
            </a:r>
          </a:p>
          <a:p>
            <a:pPr marL="0" indent="0">
              <a:buNone/>
            </a:pPr>
            <a:r>
              <a:rPr lang="zh-CN" altLang="en-US" sz="2400" b="0" dirty="0" smtClean="0"/>
              <a:t>文档</a:t>
            </a:r>
            <a:r>
              <a:rPr lang="en-US" altLang="zh-CN" sz="2400" b="0" dirty="0" smtClean="0"/>
              <a:t>a</a:t>
            </a:r>
            <a:r>
              <a:rPr lang="zh-CN" altLang="en-US" sz="2400" b="0" dirty="0" smtClean="0"/>
              <a:t>只想给李四查看，李四</a:t>
            </a:r>
            <a:r>
              <a:rPr lang="zh-CN" altLang="en-US" sz="2400" b="0" dirty="0"/>
              <a:t>可以查看、</a:t>
            </a:r>
            <a:r>
              <a:rPr lang="zh-CN" altLang="zh-CN" sz="2400" b="0" dirty="0"/>
              <a:t>修改</a:t>
            </a:r>
            <a:r>
              <a:rPr lang="zh-CN" altLang="en-US" sz="2400" b="0" dirty="0"/>
              <a:t>文档，打印、截屏、复制、不能解密</a:t>
            </a:r>
            <a:endParaRPr lang="en-US" altLang="zh-CN" sz="2400" b="0" dirty="0"/>
          </a:p>
          <a:p>
            <a:pPr marL="0" indent="0">
              <a:buNone/>
            </a:pPr>
            <a:r>
              <a:rPr lang="zh-CN" altLang="en-US" sz="2400" b="0" dirty="0" smtClean="0"/>
              <a:t>文档</a:t>
            </a:r>
            <a:r>
              <a:rPr lang="en-US" altLang="zh-CN" sz="2400" b="0" dirty="0" smtClean="0"/>
              <a:t>b</a:t>
            </a:r>
            <a:r>
              <a:rPr lang="zh-CN" altLang="en-US" sz="2400" b="0" dirty="0" smtClean="0"/>
              <a:t>只给</a:t>
            </a:r>
            <a:r>
              <a:rPr lang="zh-CN" altLang="en-US" sz="2400" b="0" dirty="0" smtClean="0"/>
              <a:t>王五查看</a:t>
            </a:r>
            <a:r>
              <a:rPr lang="zh-CN" altLang="en-US" sz="2400" b="0" dirty="0"/>
              <a:t>，王五仅可以查看文档，其它权限均禁止</a:t>
            </a:r>
            <a:endParaRPr lang="en-US" altLang="zh-CN" sz="2400" b="0" dirty="0"/>
          </a:p>
        </p:txBody>
      </p:sp>
    </p:spTree>
    <p:extLst>
      <p:ext uri="{BB962C8B-B14F-4D97-AF65-F5344CB8AC3E}">
        <p14:creationId xmlns:p14="http://schemas.microsoft.com/office/powerpoint/2010/main" xmlns="" val="1368466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62914" y="196318"/>
            <a:ext cx="8229600" cy="1143000"/>
          </a:xfrm>
        </p:spPr>
        <p:txBody>
          <a:bodyPr>
            <a:normAutofit/>
          </a:bodyPr>
          <a:lstStyle/>
          <a:p>
            <a:r>
              <a:rPr lang="zh-CN" altLang="en-US" dirty="0"/>
              <a:t>其他高级设置</a:t>
            </a:r>
            <a:r>
              <a:rPr lang="en-US" altLang="zh-CN" dirty="0"/>
              <a:t>-</a:t>
            </a:r>
            <a:r>
              <a:rPr lang="zh-CN" altLang="en-US" dirty="0"/>
              <a:t>超级管理员</a:t>
            </a:r>
          </a:p>
        </p:txBody>
      </p:sp>
      <p:sp>
        <p:nvSpPr>
          <p:cNvPr id="2" name="矩形 1">
            <a:extLst>
              <a:ext uri="{FF2B5EF4-FFF2-40B4-BE49-F238E27FC236}">
                <a16:creationId xmlns:a16="http://schemas.microsoft.com/office/drawing/2014/main" xmlns="" id="{CCD866EB-3CEA-4A08-9059-F673B880C9D5}"/>
              </a:ext>
            </a:extLst>
          </p:cNvPr>
          <p:cNvSpPr/>
          <p:nvPr/>
        </p:nvSpPr>
        <p:spPr>
          <a:xfrm>
            <a:off x="462914" y="1196753"/>
            <a:ext cx="8229600" cy="3889463"/>
          </a:xfrm>
          <a:prstGeom prst="rect">
            <a:avLst/>
          </a:prstGeom>
        </p:spPr>
        <p:txBody>
          <a:bodyPr wrap="square">
            <a:spAutoFit/>
          </a:bodyPr>
          <a:lstStyle/>
          <a:p>
            <a:pPr>
              <a:lnSpc>
                <a:spcPct val="105000"/>
              </a:lnSpc>
              <a:spcAft>
                <a:spcPts val="600"/>
              </a:spcAft>
              <a:buClr>
                <a:schemeClr val="tx1">
                  <a:lumMod val="75000"/>
                  <a:lumOff val="25000"/>
                </a:schemeClr>
              </a:buClr>
              <a:buSzPct val="80000"/>
            </a:pPr>
            <a:r>
              <a:rPr lang="zh-CN" altLang="en-US" dirty="0"/>
              <a:t>赋予某个用户无需通过申请（解密</a:t>
            </a:r>
            <a:r>
              <a:rPr lang="en-US" altLang="zh-CN" dirty="0"/>
              <a:t>/</a:t>
            </a:r>
            <a:r>
              <a:rPr lang="zh-CN" altLang="en-US" dirty="0"/>
              <a:t>修改文档属性），也可解密和修改没有权限的文档权限。</a:t>
            </a:r>
            <a:endParaRPr lang="en-US" altLang="zh-CN" dirty="0"/>
          </a:p>
          <a:p>
            <a:pPr>
              <a:lnSpc>
                <a:spcPct val="105000"/>
              </a:lnSpc>
              <a:spcAft>
                <a:spcPts val="600"/>
              </a:spcAft>
              <a:buClr>
                <a:schemeClr val="tx1">
                  <a:lumMod val="75000"/>
                  <a:lumOff val="25000"/>
                </a:schemeClr>
              </a:buClr>
              <a:buSzPct val="80000"/>
            </a:pPr>
            <a:endParaRPr lang="en-US" altLang="zh-CN" dirty="0"/>
          </a:p>
          <a:p>
            <a:pPr>
              <a:lnSpc>
                <a:spcPct val="105000"/>
              </a:lnSpc>
              <a:spcAft>
                <a:spcPts val="600"/>
              </a:spcAft>
              <a:buClr>
                <a:schemeClr val="tx1">
                  <a:lumMod val="75000"/>
                  <a:lumOff val="25000"/>
                </a:schemeClr>
              </a:buClr>
              <a:buSzPct val="80000"/>
            </a:pPr>
            <a:r>
              <a:rPr lang="zh-CN" altLang="en-US" dirty="0"/>
              <a:t>可添加客户端配置</a:t>
            </a:r>
            <a:r>
              <a:rPr lang="en-US" altLang="zh-CN" dirty="0" err="1"/>
              <a:t>safe_supper_username_crypt</a:t>
            </a:r>
            <a:r>
              <a:rPr lang="en-US" altLang="zh-CN" dirty="0"/>
              <a:t> = </a:t>
            </a:r>
            <a:r>
              <a:rPr lang="zh-CN" altLang="en-US" dirty="0"/>
              <a:t>生成的密文，设置超级管理账号，</a:t>
            </a:r>
            <a:r>
              <a:rPr lang="zh-CN" altLang="zh-CN" dirty="0"/>
              <a:t>可解密和修改所有文件的文档权限</a:t>
            </a:r>
            <a:endParaRPr lang="zh-CN" altLang="en-US" dirty="0"/>
          </a:p>
          <a:p>
            <a:pPr>
              <a:lnSpc>
                <a:spcPct val="105000"/>
              </a:lnSpc>
              <a:spcAft>
                <a:spcPts val="600"/>
              </a:spcAft>
              <a:buClr>
                <a:schemeClr val="tx1">
                  <a:lumMod val="75000"/>
                  <a:lumOff val="25000"/>
                </a:schemeClr>
              </a:buClr>
              <a:buSzPct val="80000"/>
            </a:pPr>
            <a:endParaRPr lang="en-US" altLang="zh-CN" dirty="0"/>
          </a:p>
          <a:p>
            <a:pPr>
              <a:lnSpc>
                <a:spcPct val="105000"/>
              </a:lnSpc>
              <a:spcAft>
                <a:spcPts val="600"/>
              </a:spcAft>
              <a:buClr>
                <a:schemeClr val="tx1">
                  <a:lumMod val="75000"/>
                  <a:lumOff val="25000"/>
                </a:schemeClr>
              </a:buClr>
              <a:buSzPct val="80000"/>
            </a:pPr>
            <a:endParaRPr lang="en-US" altLang="zh-CN" dirty="0"/>
          </a:p>
          <a:p>
            <a:pPr>
              <a:lnSpc>
                <a:spcPct val="105000"/>
              </a:lnSpc>
              <a:spcAft>
                <a:spcPts val="600"/>
              </a:spcAft>
              <a:buClr>
                <a:schemeClr val="tx1">
                  <a:lumMod val="75000"/>
                  <a:lumOff val="25000"/>
                </a:schemeClr>
              </a:buClr>
              <a:buSzPct val="80000"/>
            </a:pPr>
            <a:endParaRPr lang="zh-CN" altLang="zh-CN" dirty="0"/>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xmlns="" id="{AAFDCD3C-CC65-4730-B57C-6A6334788A17}"/>
              </a:ext>
            </a:extLst>
          </p:cNvPr>
          <p:cNvSpPr>
            <a:spLocks noChangeArrowheads="1"/>
          </p:cNvSpPr>
          <p:nvPr/>
        </p:nvSpPr>
        <p:spPr bwMode="auto">
          <a:xfrm>
            <a:off x="209787" y="2341656"/>
            <a:ext cx="8582710" cy="1477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chemeClr val="tx1"/>
              </a:solidFill>
              <a:effectLst/>
              <a:latin typeface="+mn-ea"/>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lang="en-US" altLang="zh-CN" dirty="0">
              <a:latin typeface="+mn-ea"/>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zh-CN" altLang="en-US" dirty="0">
                <a:solidFill>
                  <a:srgbClr val="000000"/>
                </a:solidFill>
                <a:latin typeface="+mn-ea"/>
                <a:cs typeface="Arial" panose="020B0604020202020204" pitchFamily="34" charset="0"/>
              </a:rPr>
              <a:t>密文</a:t>
            </a:r>
            <a:r>
              <a:rPr kumimoji="0" lang="zh-CN" altLang="en-US" b="0" i="0" u="none" strike="noStrike" cap="none" normalizeH="0" baseline="0" dirty="0">
                <a:ln>
                  <a:noFill/>
                </a:ln>
                <a:solidFill>
                  <a:srgbClr val="000000"/>
                </a:solidFill>
                <a:effectLst/>
                <a:latin typeface="+mn-ea"/>
                <a:cs typeface="Arial" panose="020B0604020202020204" pitchFamily="34" charset="0"/>
              </a:rPr>
              <a:t>通过工具生成：</a:t>
            </a:r>
            <a:endParaRPr kumimoji="0" lang="zh-CN" altLang="en-US" b="0"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mn-ea"/>
                <a:cs typeface="Arial" panose="020B0604020202020204" pitchFamily="34" charset="0"/>
              </a:rPr>
              <a:t>\\fs\public\huxs\SDTools\TAgentConfigInt\TAgentConfigInt_20201231.exe</a:t>
            </a:r>
            <a:endParaRPr kumimoji="0" lang="en-US" altLang="zh-CN" b="0"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图片 22">
            <a:extLst>
              <a:ext uri="{FF2B5EF4-FFF2-40B4-BE49-F238E27FC236}">
                <a16:creationId xmlns:a16="http://schemas.microsoft.com/office/drawing/2014/main" xmlns="" id="{F89BC4CA-C3B9-402E-8372-39B21D22CCB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93956" y="3777680"/>
            <a:ext cx="3619500" cy="1905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244301C4-3F86-4943-89F5-53ACBF3F190A}"/>
              </a:ext>
            </a:extLst>
          </p:cNvPr>
          <p:cNvSpPr>
            <a:spLocks noChangeArrowheads="1"/>
          </p:cNvSpPr>
          <p:nvPr/>
        </p:nvSpPr>
        <p:spPr bwMode="auto">
          <a:xfrm>
            <a:off x="559863" y="3645598"/>
            <a:ext cx="4589411" cy="2092881"/>
          </a:xfrm>
          <a:prstGeom prst="rect">
            <a:avLst/>
          </a:prstGeom>
          <a:solidFill>
            <a:srgbClr val="FFFFFF"/>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sz="1600" b="0" i="0" u="none" strike="noStrike" cap="none" normalizeH="0" baseline="0" dirty="0">
                <a:ln>
                  <a:noFill/>
                </a:ln>
                <a:solidFill>
                  <a:schemeClr val="tx1"/>
                </a:solidFill>
                <a:effectLst/>
                <a:latin typeface="+mn-ea"/>
                <a:cs typeface="Arial" panose="020B0604020202020204" pitchFamily="34" charset="0"/>
              </a:rPr>
              <a:t>比如</a:t>
            </a:r>
            <a:r>
              <a:rPr lang="zh-CN" altLang="en-US" sz="1600" dirty="0">
                <a:latin typeface="+mn-ea"/>
                <a:cs typeface="Arial" panose="020B0604020202020204" pitchFamily="34" charset="0"/>
              </a:rPr>
              <a:t>配置</a:t>
            </a:r>
            <a:r>
              <a:rPr lang="en-US" altLang="zh-CN" sz="1600" dirty="0" err="1">
                <a:latin typeface="+mn-ea"/>
                <a:cs typeface="Arial" panose="020B0604020202020204" pitchFamily="34" charset="0"/>
              </a:rPr>
              <a:t>tecyexh</a:t>
            </a:r>
            <a:r>
              <a:rPr lang="en-US" altLang="zh-CN" sz="1600" dirty="0">
                <a:latin typeface="+mn-ea"/>
                <a:cs typeface="Arial" panose="020B0604020202020204" pitchFamily="34" charset="0"/>
              </a:rPr>
              <a:t>\</a:t>
            </a:r>
            <a:r>
              <a:rPr lang="zh-CN" altLang="en-US" sz="1600" dirty="0">
                <a:latin typeface="+mn-ea"/>
                <a:cs typeface="Arial" panose="020B0604020202020204" pitchFamily="34" charset="0"/>
              </a:rPr>
              <a:t>李四</a:t>
            </a:r>
            <a:r>
              <a:rPr lang="en-US" altLang="zh-CN" sz="1600" dirty="0">
                <a:latin typeface="+mn-ea"/>
                <a:cs typeface="Arial" panose="020B0604020202020204" pitchFamily="34" charset="0"/>
              </a:rPr>
              <a:t>;</a:t>
            </a:r>
            <a:r>
              <a:rPr lang="en-US" altLang="zh-CN" sz="1600" dirty="0" err="1">
                <a:latin typeface="+mn-ea"/>
                <a:cs typeface="Arial" panose="020B0604020202020204" pitchFamily="34" charset="0"/>
              </a:rPr>
              <a:t>tecyexh</a:t>
            </a:r>
            <a:r>
              <a:rPr lang="en-US" altLang="zh-CN" sz="1600" dirty="0">
                <a:latin typeface="+mn-ea"/>
                <a:cs typeface="Arial" panose="020B0604020202020204" pitchFamily="34" charset="0"/>
              </a:rPr>
              <a:t>\</a:t>
            </a:r>
            <a:r>
              <a:rPr lang="zh-CN" altLang="en-US" sz="1600" dirty="0">
                <a:latin typeface="+mn-ea"/>
                <a:cs typeface="Arial" panose="020B0604020202020204" pitchFamily="34" charset="0"/>
              </a:rPr>
              <a:t>张三为超级管理员：</a:t>
            </a:r>
            <a:endParaRPr lang="zh-CN" altLang="en-US" sz="1600" dirty="0">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mn-ea"/>
                <a:cs typeface="Arial" panose="020B0604020202020204" pitchFamily="34" charset="0"/>
              </a:rPr>
              <a:t>操作步骤：</a:t>
            </a:r>
            <a:endParaRPr kumimoji="0" lang="zh-CN" altLang="zh-CN" sz="1600" b="0"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cs typeface="Arial" panose="020B0604020202020204" pitchFamily="34" charset="0"/>
              </a:rPr>
              <a:t>1</a:t>
            </a:r>
            <a:r>
              <a:rPr kumimoji="0" lang="zh-CN" altLang="en-US" sz="1600" b="0" i="0" u="none" strike="noStrike" cap="none" normalizeH="0" baseline="0" dirty="0">
                <a:ln>
                  <a:noFill/>
                </a:ln>
                <a:solidFill>
                  <a:schemeClr val="tx1"/>
                </a:solidFill>
                <a:effectLst/>
                <a:latin typeface="+mn-ea"/>
                <a:cs typeface="Arial" panose="020B0604020202020204" pitchFamily="34" charset="0"/>
              </a:rPr>
              <a:t>、输入产品</a:t>
            </a:r>
            <a:r>
              <a:rPr kumimoji="0" lang="en-US" altLang="zh-CN" sz="1600" b="0" i="0" u="none" strike="noStrike" cap="none" normalizeH="0" baseline="0" dirty="0">
                <a:ln>
                  <a:noFill/>
                </a:ln>
                <a:solidFill>
                  <a:schemeClr val="tx1"/>
                </a:solidFill>
                <a:effectLst/>
                <a:latin typeface="+mn-ea"/>
                <a:cs typeface="Arial" panose="020B0604020202020204" pitchFamily="34" charset="0"/>
              </a:rPr>
              <a:t>ID</a:t>
            </a:r>
            <a:endParaRPr kumimoji="0" lang="en-US" altLang="zh-CN" sz="1600" b="0" i="0" u="none" strike="noStrike" cap="none" normalizeH="0" baseline="0" dirty="0">
              <a:ln>
                <a:noFill/>
              </a:ln>
              <a:solidFill>
                <a:schemeClr val="tx1"/>
              </a:solidFill>
              <a:effectLst/>
              <a:latin typeface="+mn-ea"/>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cs typeface="Arial" panose="020B0604020202020204" pitchFamily="34" charset="0"/>
              </a:rPr>
              <a:t>2</a:t>
            </a:r>
            <a:r>
              <a:rPr kumimoji="0" lang="zh-CN" altLang="en-US" sz="1600" b="0" i="0" u="none" strike="noStrike" cap="none" normalizeH="0" baseline="0" dirty="0">
                <a:ln>
                  <a:noFill/>
                </a:ln>
                <a:solidFill>
                  <a:schemeClr val="tx1"/>
                </a:solidFill>
                <a:effectLst/>
                <a:latin typeface="+mn-ea"/>
                <a:cs typeface="Arial" panose="020B0604020202020204" pitchFamily="34" charset="0"/>
              </a:rPr>
              <a:t>、填写需要设置为超级管理员的账号</a:t>
            </a:r>
            <a:endParaRPr kumimoji="0" lang="en-US" altLang="zh-CN" sz="1600" b="0" i="0" u="none" strike="noStrike" cap="none" normalizeH="0" baseline="0" dirty="0">
              <a:ln>
                <a:noFill/>
              </a:ln>
              <a:solidFill>
                <a:schemeClr val="tx1"/>
              </a:solidFill>
              <a:effectLst/>
              <a:latin typeface="+mn-ea"/>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cs typeface="Arial" panose="020B0604020202020204" pitchFamily="34" charset="0"/>
              </a:rPr>
              <a:t>3</a:t>
            </a:r>
            <a:r>
              <a:rPr kumimoji="0" lang="zh-CN" altLang="en-US" sz="1600" b="0" i="0" u="none" strike="noStrike" cap="none" normalizeH="0" baseline="0" dirty="0">
                <a:ln>
                  <a:noFill/>
                </a:ln>
                <a:solidFill>
                  <a:schemeClr val="tx1"/>
                </a:solidFill>
                <a:effectLst/>
                <a:latin typeface="+mn-ea"/>
                <a:cs typeface="Arial" panose="020B0604020202020204" pitchFamily="34" charset="0"/>
              </a:rPr>
              <a:t>、点击加密，复制生成的密文。</a:t>
            </a:r>
            <a:endParaRPr kumimoji="0" lang="zh-CN" altLang="en-US" sz="1600" b="0" i="0" u="none" strike="noStrike" cap="none" normalizeH="0" baseline="0" dirty="0">
              <a:ln>
                <a:noFill/>
              </a:ln>
              <a:solidFill>
                <a:schemeClr val="tx1"/>
              </a:solidFill>
              <a:effectLst/>
              <a:latin typeface="+mn-ea"/>
            </a:endParaRPr>
          </a:p>
          <a:p>
            <a:r>
              <a:rPr kumimoji="0" lang="en-US" altLang="zh-CN" sz="1600" b="0" i="0" u="none" strike="noStrike" cap="none" normalizeH="0" baseline="0" dirty="0">
                <a:ln>
                  <a:noFill/>
                </a:ln>
                <a:solidFill>
                  <a:schemeClr val="tx1"/>
                </a:solidFill>
                <a:effectLst/>
                <a:latin typeface="+mn-ea"/>
                <a:cs typeface="Arial" panose="020B0604020202020204" pitchFamily="34" charset="0"/>
              </a:rPr>
              <a:t>4</a:t>
            </a:r>
            <a:r>
              <a:rPr kumimoji="0" lang="zh-CN" altLang="en-US" sz="1600" b="0" i="0" u="none" strike="noStrike" cap="none" normalizeH="0" baseline="0" dirty="0">
                <a:ln>
                  <a:noFill/>
                </a:ln>
                <a:solidFill>
                  <a:schemeClr val="tx1"/>
                </a:solidFill>
                <a:effectLst/>
                <a:latin typeface="+mn-ea"/>
                <a:cs typeface="Arial" panose="020B0604020202020204" pitchFamily="34" charset="0"/>
              </a:rPr>
              <a:t>、</a:t>
            </a:r>
            <a:r>
              <a:rPr lang="zh-CN" altLang="zh-CN" dirty="0"/>
              <a:t>添加客户端配置</a:t>
            </a:r>
            <a:r>
              <a:rPr lang="en-US" altLang="zh-CN" dirty="0"/>
              <a:t>= </a:t>
            </a:r>
            <a:r>
              <a:rPr lang="zh-CN" altLang="zh-CN" dirty="0"/>
              <a:t>生成</a:t>
            </a:r>
            <a:r>
              <a:rPr lang="zh-CN" altLang="en-US" dirty="0"/>
              <a:t>密文</a:t>
            </a:r>
            <a:r>
              <a:rPr kumimoji="0" lang="zh-CN" altLang="en-US" sz="1600" b="0" i="0" u="none" strike="noStrike" cap="none" normalizeH="0" baseline="0" dirty="0">
                <a:ln>
                  <a:noFill/>
                </a:ln>
                <a:solidFill>
                  <a:schemeClr val="tx1"/>
                </a:solidFill>
                <a:effectLst/>
                <a:latin typeface="+mn-ea"/>
                <a:cs typeface="Arial" panose="020B0604020202020204" pitchFamily="34" charset="0"/>
              </a:rPr>
              <a:t>	</a:t>
            </a:r>
            <a:endParaRPr kumimoji="0" lang="en-US" altLang="zh-CN" sz="1600" b="0" i="0" u="none" strike="noStrike" cap="none" normalizeH="0" baseline="0" dirty="0">
              <a:ln>
                <a:noFill/>
              </a:ln>
              <a:solidFill>
                <a:schemeClr val="tx1"/>
              </a:solidFill>
              <a:effectLst/>
              <a:latin typeface="+mn-ea"/>
              <a:cs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ea"/>
                <a:cs typeface="Arial" panose="020B0604020202020204" pitchFamily="34" charset="0"/>
              </a:rPr>
              <a:t>5</a:t>
            </a:r>
            <a:r>
              <a:rPr kumimoji="0" lang="zh-CN" altLang="en-US" sz="1600" b="0" i="0" u="none" strike="noStrike" cap="none" normalizeH="0" baseline="0" dirty="0">
                <a:ln>
                  <a:noFill/>
                </a:ln>
                <a:solidFill>
                  <a:schemeClr val="tx1"/>
                </a:solidFill>
                <a:effectLst/>
                <a:latin typeface="+mn-ea"/>
                <a:cs typeface="Times New Roman" panose="02020603050405020304" pitchFamily="18" charset="0"/>
              </a:rPr>
              <a:t>、客户端登录超级管理员账号</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xmlns="" id="{E0E291B2-999E-4D7D-930A-EF0F3D69527E}"/>
              </a:ext>
            </a:extLst>
          </p:cNvPr>
          <p:cNvSpPr txBox="1"/>
          <p:nvPr/>
        </p:nvSpPr>
        <p:spPr>
          <a:xfrm>
            <a:off x="559863" y="5943361"/>
            <a:ext cx="6987090" cy="523220"/>
          </a:xfrm>
          <a:prstGeom prst="rect">
            <a:avLst/>
          </a:prstGeom>
          <a:solidFill>
            <a:srgbClr val="FFFFCC"/>
          </a:solidFill>
          <a:ln>
            <a:solidFill>
              <a:schemeClr val="tx1"/>
            </a:solidFill>
          </a:ln>
        </p:spPr>
        <p:txBody>
          <a:bodyPr wrap="square" rtlCol="0">
            <a:spAutoFit/>
          </a:bodyPr>
          <a:lstStyle/>
          <a:p>
            <a:r>
              <a:rPr lang="zh-CN" altLang="en-US" sz="1400" dirty="0"/>
              <a:t>注意：</a:t>
            </a:r>
            <a:endParaRPr lang="en-US" altLang="zh-CN" sz="1400" dirty="0"/>
          </a:p>
          <a:p>
            <a:r>
              <a:rPr lang="en-US" altLang="zh-CN" sz="1400" dirty="0"/>
              <a:t>1</a:t>
            </a:r>
            <a:r>
              <a:rPr lang="zh-CN" altLang="en-US" sz="1400" dirty="0"/>
              <a:t>、</a:t>
            </a:r>
            <a:r>
              <a:rPr lang="zh-CN" altLang="zh-CN" sz="1400" dirty="0"/>
              <a:t>超级账号只适用文档权限，不适用于安全区域</a:t>
            </a:r>
            <a:endParaRPr lang="en-US" altLang="zh-CN" sz="1400" dirty="0"/>
          </a:p>
        </p:txBody>
      </p:sp>
    </p:spTree>
    <p:extLst>
      <p:ext uri="{BB962C8B-B14F-4D97-AF65-F5344CB8AC3E}">
        <p14:creationId xmlns:p14="http://schemas.microsoft.com/office/powerpoint/2010/main" xmlns="" val="1051999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62937"/>
            <a:ext cx="8229600" cy="1024563"/>
          </a:xfrm>
        </p:spPr>
        <p:txBody>
          <a:bodyPr>
            <a:normAutofit/>
          </a:bodyPr>
          <a:lstStyle/>
          <a:p>
            <a:pPr marL="0" indent="0">
              <a:lnSpc>
                <a:spcPct val="105000"/>
              </a:lnSpc>
              <a:spcAft>
                <a:spcPts val="600"/>
              </a:spcAft>
              <a:buNone/>
            </a:pPr>
            <a:r>
              <a:rPr lang="zh-CN" altLang="en-US" sz="1800" b="0" dirty="0"/>
              <a:t>授权软件默认不显示加密小锁，可增加客户端配置显示</a:t>
            </a:r>
            <a:endParaRPr lang="en-US" altLang="zh-CN" sz="1800" b="0" dirty="0"/>
          </a:p>
        </p:txBody>
      </p:sp>
      <p:sp>
        <p:nvSpPr>
          <p:cNvPr id="6" name="标题 1"/>
          <p:cNvSpPr>
            <a:spLocks noGrp="1"/>
          </p:cNvSpPr>
          <p:nvPr>
            <p:ph type="title"/>
          </p:nvPr>
        </p:nvSpPr>
        <p:spPr/>
        <p:txBody>
          <a:bodyPr>
            <a:normAutofit/>
          </a:bodyPr>
          <a:lstStyle/>
          <a:p>
            <a:r>
              <a:rPr lang="zh-CN" altLang="en-US" dirty="0"/>
              <a:t>其他高级设置</a:t>
            </a:r>
            <a:r>
              <a:rPr lang="en-US" altLang="zh-CN" dirty="0"/>
              <a:t>-</a:t>
            </a:r>
            <a:r>
              <a:rPr lang="zh-CN" altLang="en-US" dirty="0"/>
              <a:t>启用授权软件小锁</a:t>
            </a:r>
          </a:p>
        </p:txBody>
      </p:sp>
      <p:graphicFrame>
        <p:nvGraphicFramePr>
          <p:cNvPr id="2" name="表格 1">
            <a:extLst>
              <a:ext uri="{FF2B5EF4-FFF2-40B4-BE49-F238E27FC236}">
                <a16:creationId xmlns:a16="http://schemas.microsoft.com/office/drawing/2014/main" xmlns="" id="{49E7FA22-2E2F-4183-A3F5-8BA38A3F7643}"/>
              </a:ext>
            </a:extLst>
          </p:cNvPr>
          <p:cNvGraphicFramePr>
            <a:graphicFrameLocks noGrp="1"/>
          </p:cNvGraphicFramePr>
          <p:nvPr>
            <p:extLst>
              <p:ext uri="{D42A27DB-BD31-4B8C-83A1-F6EECF244321}">
                <p14:modId xmlns:p14="http://schemas.microsoft.com/office/powerpoint/2010/main" xmlns="" val="2030351854"/>
              </p:ext>
            </p:extLst>
          </p:nvPr>
        </p:nvGraphicFramePr>
        <p:xfrm>
          <a:off x="371398" y="1826865"/>
          <a:ext cx="8712967" cy="1600580"/>
        </p:xfrm>
        <a:graphic>
          <a:graphicData uri="http://schemas.openxmlformats.org/drawingml/2006/table">
            <a:tbl>
              <a:tblPr firstRow="1" firstCol="1" bandRow="1">
                <a:tableStyleId>{B301B821-A1FF-4177-AEE7-76D212191A09}</a:tableStyleId>
              </a:tblPr>
              <a:tblGrid>
                <a:gridCol w="2880320">
                  <a:extLst>
                    <a:ext uri="{9D8B030D-6E8A-4147-A177-3AD203B41FA5}">
                      <a16:colId xmlns:a16="http://schemas.microsoft.com/office/drawing/2014/main" xmlns="" val="688124099"/>
                    </a:ext>
                  </a:extLst>
                </a:gridCol>
                <a:gridCol w="1944216">
                  <a:extLst>
                    <a:ext uri="{9D8B030D-6E8A-4147-A177-3AD203B41FA5}">
                      <a16:colId xmlns:a16="http://schemas.microsoft.com/office/drawing/2014/main" xmlns="" val="3310457257"/>
                    </a:ext>
                  </a:extLst>
                </a:gridCol>
                <a:gridCol w="3888431">
                  <a:extLst>
                    <a:ext uri="{9D8B030D-6E8A-4147-A177-3AD203B41FA5}">
                      <a16:colId xmlns:a16="http://schemas.microsoft.com/office/drawing/2014/main" xmlns="" val="2726461653"/>
                    </a:ext>
                  </a:extLst>
                </a:gridCol>
              </a:tblGrid>
              <a:tr h="523580">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lt"/>
                          <a:ea typeface="+mn-ea"/>
                          <a:cs typeface="+mn-cs"/>
                        </a:rPr>
                        <a:t>客户端配置</a:t>
                      </a:r>
                      <a:endParaRPr lang="zh-CN" altLang="en-US" sz="1800" b="1" kern="1200" dirty="0">
                        <a:solidFill>
                          <a:schemeClr val="lt1"/>
                        </a:solidFill>
                        <a:effectLst/>
                        <a:latin typeface="+mn-ea"/>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ea"/>
                          <a:ea typeface="+mn-ea"/>
                          <a:cs typeface="+mn-cs"/>
                        </a:rPr>
                        <a:t>值</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ea"/>
                          <a:ea typeface="+mn-ea"/>
                          <a:cs typeface="+mn-cs"/>
                        </a:rPr>
                        <a:t>效果</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extLst>
                  <a:ext uri="{0D108BD9-81ED-4DB2-BD59-A6C34878D82A}">
                    <a16:rowId xmlns:a16="http://schemas.microsoft.com/office/drawing/2014/main" xmlns="" val="3536012873"/>
                  </a:ext>
                </a:extLst>
              </a:tr>
              <a:tr h="549295">
                <a:tc>
                  <a:txBody>
                    <a:bodyPr/>
                    <a:lstStyle/>
                    <a:p>
                      <a:pPr indent="266700" algn="l">
                        <a:lnSpc>
                          <a:spcPct val="150000"/>
                        </a:lnSpc>
                        <a:spcBef>
                          <a:spcPts val="600"/>
                        </a:spcBef>
                        <a:spcAft>
                          <a:spcPts val="600"/>
                        </a:spcAft>
                      </a:pPr>
                      <a:r>
                        <a:rPr lang="en-US" altLang="zh-CN" sz="1400" b="0" i="0" kern="1200" dirty="0" err="1">
                          <a:solidFill>
                            <a:schemeClr val="dk1"/>
                          </a:solidFill>
                          <a:effectLst/>
                          <a:latin typeface="+mn-lt"/>
                          <a:ea typeface="+mn-ea"/>
                          <a:cs typeface="+mn-cs"/>
                        </a:rPr>
                        <a:t>safe_show_auth_lock_icon</a:t>
                      </a:r>
                      <a:r>
                        <a:rPr lang="en-US" altLang="zh-CN" sz="1400" b="0" i="0" kern="1200" dirty="0">
                          <a:solidFill>
                            <a:schemeClr val="dk1"/>
                          </a:solidFill>
                          <a:effectLst/>
                          <a:latin typeface="+mn-lt"/>
                          <a:ea typeface="+mn-ea"/>
                          <a:cs typeface="+mn-cs"/>
                        </a:rPr>
                        <a:t> </a:t>
                      </a:r>
                      <a:endParaRPr lang="zh-CN" sz="1400" b="0"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en-US" sz="1400" b="0" i="0" kern="1200" dirty="0">
                          <a:solidFill>
                            <a:schemeClr val="dk1"/>
                          </a:solidFill>
                          <a:effectLst/>
                          <a:latin typeface="+mn-lt"/>
                          <a:ea typeface="+mn-ea"/>
                          <a:cs typeface="+mn-cs"/>
                        </a:rPr>
                        <a:t>进程名</a:t>
                      </a:r>
                      <a:r>
                        <a:rPr lang="en-US" altLang="zh-CN" sz="1400" b="0" i="0" kern="1200" dirty="0">
                          <a:solidFill>
                            <a:schemeClr val="dk1"/>
                          </a:solidFill>
                          <a:effectLst/>
                          <a:latin typeface="+mn-lt"/>
                          <a:ea typeface="+mn-ea"/>
                          <a:cs typeface="+mn-cs"/>
                        </a:rPr>
                        <a:t>1;</a:t>
                      </a:r>
                      <a:r>
                        <a:rPr lang="zh-CN" altLang="en-US" sz="1400" b="0" i="0" kern="1200" dirty="0">
                          <a:solidFill>
                            <a:schemeClr val="dk1"/>
                          </a:solidFill>
                          <a:effectLst/>
                          <a:latin typeface="+mn-lt"/>
                          <a:ea typeface="+mn-ea"/>
                          <a:cs typeface="+mn-cs"/>
                        </a:rPr>
                        <a:t>进程名</a:t>
                      </a:r>
                      <a:r>
                        <a:rPr lang="en-US" altLang="zh-CN" sz="1400" b="0" i="0" kern="1200" dirty="0">
                          <a:solidFill>
                            <a:schemeClr val="dk1"/>
                          </a:solidFill>
                          <a:effectLst/>
                          <a:latin typeface="+mn-lt"/>
                          <a:ea typeface="+mn-ea"/>
                          <a:cs typeface="+mn-cs"/>
                        </a:rPr>
                        <a:t>2;</a:t>
                      </a:r>
                      <a:endParaRPr lang="zh-CN" sz="14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en-US" sz="1400" b="0" kern="100" dirty="0">
                          <a:effectLst/>
                          <a:latin typeface="+mn-ea"/>
                          <a:ea typeface="+mn-ea"/>
                          <a:cs typeface="Times New Roman" panose="02020603050405020304" pitchFamily="18" charset="0"/>
                        </a:rPr>
                        <a:t>显示授权软件右上角加密小锁的进程</a:t>
                      </a:r>
                      <a:endParaRPr lang="zh-CN" sz="1400" b="0"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7437162"/>
                  </a:ext>
                </a:extLst>
              </a:tr>
              <a:tr h="527705">
                <a:tc>
                  <a:txBody>
                    <a:bodyPr/>
                    <a:lstStyle/>
                    <a:p>
                      <a:pPr marL="0" indent="266700" algn="l" defTabSz="914400" rtl="0" eaLnBrk="1" latinLnBrk="0" hangingPunct="1">
                        <a:lnSpc>
                          <a:spcPct val="150000"/>
                        </a:lnSpc>
                        <a:spcBef>
                          <a:spcPts val="600"/>
                        </a:spcBef>
                        <a:spcAft>
                          <a:spcPts val="600"/>
                        </a:spcAft>
                      </a:pPr>
                      <a:r>
                        <a:rPr lang="en-US" altLang="zh-CN" sz="1400" b="0" kern="100" dirty="0" err="1">
                          <a:solidFill>
                            <a:schemeClr val="dk1"/>
                          </a:solidFill>
                          <a:effectLst/>
                          <a:latin typeface="+mn-ea"/>
                          <a:ea typeface="+mn-ea"/>
                          <a:cs typeface="Times New Roman" panose="02020603050405020304" pitchFamily="18" charset="0"/>
                        </a:rPr>
                        <a:t>safe_hide_auth_lock_icon</a:t>
                      </a:r>
                      <a:r>
                        <a:rPr lang="en-US" altLang="zh-CN" sz="1400" b="0" kern="100" dirty="0">
                          <a:solidFill>
                            <a:schemeClr val="dk1"/>
                          </a:solidFill>
                          <a:effectLst/>
                          <a:latin typeface="+mn-ea"/>
                          <a:ea typeface="+mn-ea"/>
                          <a:cs typeface="Times New Roman" panose="02020603050405020304" pitchFamily="18" charset="0"/>
                        </a:rPr>
                        <a:t> </a:t>
                      </a:r>
                      <a:endParaRPr lang="zh-CN" altLang="en-US" sz="1400" b="0" kern="100" dirty="0">
                        <a:solidFill>
                          <a:schemeClr val="dk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66700" algn="l" defTabSz="914400" rtl="0" eaLnBrk="1" latinLnBrk="0" hangingPunct="1">
                        <a:lnSpc>
                          <a:spcPct val="150000"/>
                        </a:lnSpc>
                        <a:spcBef>
                          <a:spcPts val="600"/>
                        </a:spcBef>
                        <a:spcAft>
                          <a:spcPts val="600"/>
                        </a:spcAft>
                      </a:pPr>
                      <a:r>
                        <a:rPr lang="zh-CN" altLang="en-US" sz="1400" b="0" i="0" kern="1200" dirty="0">
                          <a:solidFill>
                            <a:schemeClr val="dk1"/>
                          </a:solidFill>
                          <a:effectLst/>
                          <a:latin typeface="+mn-lt"/>
                          <a:ea typeface="+mn-ea"/>
                          <a:cs typeface="+mn-cs"/>
                        </a:rPr>
                        <a:t>进程名</a:t>
                      </a:r>
                      <a:r>
                        <a:rPr lang="en-US" altLang="zh-CN" sz="1400" b="0" i="0" kern="1200" dirty="0">
                          <a:solidFill>
                            <a:schemeClr val="dk1"/>
                          </a:solidFill>
                          <a:effectLst/>
                          <a:latin typeface="+mn-lt"/>
                          <a:ea typeface="+mn-ea"/>
                          <a:cs typeface="+mn-cs"/>
                        </a:rPr>
                        <a:t>1;</a:t>
                      </a:r>
                      <a:r>
                        <a:rPr lang="zh-CN" altLang="en-US" sz="1400" b="0" i="0" kern="1200" dirty="0">
                          <a:solidFill>
                            <a:schemeClr val="dk1"/>
                          </a:solidFill>
                          <a:effectLst/>
                          <a:latin typeface="+mn-lt"/>
                          <a:ea typeface="+mn-ea"/>
                          <a:cs typeface="+mn-cs"/>
                        </a:rPr>
                        <a:t>进程名</a:t>
                      </a:r>
                      <a:r>
                        <a:rPr lang="en-US" altLang="zh-CN" sz="1400" b="0" i="0" kern="1200" dirty="0">
                          <a:solidFill>
                            <a:schemeClr val="dk1"/>
                          </a:solidFill>
                          <a:effectLst/>
                          <a:latin typeface="+mn-lt"/>
                          <a:ea typeface="+mn-ea"/>
                          <a:cs typeface="+mn-cs"/>
                        </a:rPr>
                        <a:t>2;</a:t>
                      </a:r>
                      <a:endParaRPr lang="zh-CN" altLang="en-US" sz="1400" b="0" i="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en-US" sz="1400" b="0" kern="100" dirty="0">
                          <a:solidFill>
                            <a:schemeClr val="dk1"/>
                          </a:solidFill>
                          <a:effectLst/>
                          <a:latin typeface="+mn-ea"/>
                          <a:ea typeface="+mn-ea"/>
                          <a:cs typeface="Times New Roman" panose="02020603050405020304" pitchFamily="18" charset="0"/>
                        </a:rPr>
                        <a:t>需要隐藏授权软件右上角加密小锁的进程</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1661566"/>
                  </a:ext>
                </a:extLst>
              </a:tr>
            </a:tbl>
          </a:graphicData>
        </a:graphic>
      </p:graphicFrame>
      <p:pic>
        <p:nvPicPr>
          <p:cNvPr id="5" name="图片 4">
            <a:extLst>
              <a:ext uri="{FF2B5EF4-FFF2-40B4-BE49-F238E27FC236}">
                <a16:creationId xmlns:a16="http://schemas.microsoft.com/office/drawing/2014/main" xmlns="" id="{10555139-A8EB-4AC5-AA0A-9BF00F245695}"/>
              </a:ext>
            </a:extLst>
          </p:cNvPr>
          <p:cNvPicPr>
            <a:picLocks noChangeAspect="1"/>
          </p:cNvPicPr>
          <p:nvPr/>
        </p:nvPicPr>
        <p:blipFill rotWithShape="1">
          <a:blip r:embed="rId2" cstate="print"/>
          <a:srcRect l="1288" t="4704" r="3408" b="900"/>
          <a:stretch/>
        </p:blipFill>
        <p:spPr>
          <a:xfrm>
            <a:off x="1547663" y="3836671"/>
            <a:ext cx="5328593" cy="2400641"/>
          </a:xfrm>
          <a:prstGeom prst="rect">
            <a:avLst/>
          </a:prstGeom>
        </p:spPr>
      </p:pic>
    </p:spTree>
    <p:extLst>
      <p:ext uri="{BB962C8B-B14F-4D97-AF65-F5344CB8AC3E}">
        <p14:creationId xmlns:p14="http://schemas.microsoft.com/office/powerpoint/2010/main" xmlns="" val="1004571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62914" y="196318"/>
            <a:ext cx="8229600" cy="1143000"/>
          </a:xfrm>
        </p:spPr>
        <p:txBody>
          <a:bodyPr>
            <a:normAutofit/>
          </a:bodyPr>
          <a:lstStyle/>
          <a:p>
            <a:r>
              <a:rPr lang="zh-CN" altLang="en-US" dirty="0"/>
              <a:t>其他高级设置</a:t>
            </a:r>
            <a:r>
              <a:rPr lang="en-US" altLang="zh-CN" dirty="0"/>
              <a:t>-</a:t>
            </a:r>
            <a:r>
              <a:rPr lang="zh-CN" altLang="en-US" dirty="0"/>
              <a:t>启用文档权限信息气泡</a:t>
            </a:r>
          </a:p>
        </p:txBody>
      </p:sp>
      <p:sp>
        <p:nvSpPr>
          <p:cNvPr id="2" name="矩形 1">
            <a:extLst>
              <a:ext uri="{FF2B5EF4-FFF2-40B4-BE49-F238E27FC236}">
                <a16:creationId xmlns:a16="http://schemas.microsoft.com/office/drawing/2014/main" xmlns="" id="{CCD866EB-3CEA-4A08-9059-F673B880C9D5}"/>
              </a:ext>
            </a:extLst>
          </p:cNvPr>
          <p:cNvSpPr/>
          <p:nvPr/>
        </p:nvSpPr>
        <p:spPr>
          <a:xfrm>
            <a:off x="462914" y="1330122"/>
            <a:ext cx="8229600" cy="2127442"/>
          </a:xfrm>
          <a:prstGeom prst="rect">
            <a:avLst/>
          </a:prstGeom>
        </p:spPr>
        <p:txBody>
          <a:bodyPr wrap="square">
            <a:spAutoFit/>
          </a:bodyPr>
          <a:lstStyle/>
          <a:p>
            <a:pPr>
              <a:lnSpc>
                <a:spcPct val="105000"/>
              </a:lnSpc>
              <a:spcAft>
                <a:spcPts val="600"/>
              </a:spcAft>
              <a:buClr>
                <a:schemeClr val="tx1">
                  <a:lumMod val="75000"/>
                  <a:lumOff val="25000"/>
                </a:schemeClr>
              </a:buClr>
              <a:buSzPct val="80000"/>
            </a:pPr>
            <a:r>
              <a:rPr lang="zh-CN" altLang="en-US" dirty="0"/>
              <a:t>托盘默认不显示文档权限信息气泡，可增加设置：</a:t>
            </a:r>
            <a:r>
              <a:rPr lang="en-US" altLang="zh-CN" dirty="0" err="1"/>
              <a:t>safe_not_need_policy_msg</a:t>
            </a:r>
            <a:r>
              <a:rPr lang="en-US" altLang="zh-CN" dirty="0"/>
              <a:t>=2  </a:t>
            </a:r>
            <a:r>
              <a:rPr lang="zh-CN" altLang="en-US" dirty="0"/>
              <a:t>启用文档权限气泡功能</a:t>
            </a:r>
            <a:endParaRPr lang="en-US" altLang="zh-CN" dirty="0"/>
          </a:p>
          <a:p>
            <a:pPr>
              <a:lnSpc>
                <a:spcPct val="105000"/>
              </a:lnSpc>
              <a:spcAft>
                <a:spcPts val="600"/>
              </a:spcAft>
              <a:buClr>
                <a:schemeClr val="tx1">
                  <a:lumMod val="75000"/>
                  <a:lumOff val="25000"/>
                </a:schemeClr>
              </a:buClr>
              <a:buSzPct val="80000"/>
            </a:pPr>
            <a:endParaRPr lang="zh-CN" altLang="zh-CN" dirty="0"/>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a:p>
            <a:pPr>
              <a:lnSpc>
                <a:spcPct val="105000"/>
              </a:lnSpc>
              <a:spcAft>
                <a:spcPts val="600"/>
              </a:spcAft>
              <a:buClr>
                <a:schemeClr val="tx1">
                  <a:lumMod val="75000"/>
                  <a:lumOff val="25000"/>
                </a:schemeClr>
              </a:buClr>
              <a:buSzPct val="80000"/>
            </a:pP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xmlns="" id="{8A0D8633-60B1-4BC4-9716-3E11CEF55DCE}"/>
              </a:ext>
            </a:extLst>
          </p:cNvPr>
          <p:cNvPicPr>
            <a:picLocks noChangeAspect="1"/>
          </p:cNvPicPr>
          <p:nvPr/>
        </p:nvPicPr>
        <p:blipFill>
          <a:blip r:embed="rId2" cstate="print"/>
          <a:stretch>
            <a:fillRect/>
          </a:stretch>
        </p:blipFill>
        <p:spPr>
          <a:xfrm>
            <a:off x="2483768" y="2686039"/>
            <a:ext cx="3181350" cy="1543050"/>
          </a:xfrm>
          <a:prstGeom prst="rect">
            <a:avLst/>
          </a:prstGeom>
        </p:spPr>
      </p:pic>
    </p:spTree>
    <p:extLst>
      <p:ext uri="{BB962C8B-B14F-4D97-AF65-F5344CB8AC3E}">
        <p14:creationId xmlns:p14="http://schemas.microsoft.com/office/powerpoint/2010/main" xmlns="" val="2216657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62937"/>
            <a:ext cx="8229600" cy="1024563"/>
          </a:xfrm>
        </p:spPr>
        <p:txBody>
          <a:bodyPr>
            <a:normAutofit fontScale="62500" lnSpcReduction="20000"/>
          </a:bodyPr>
          <a:lstStyle/>
          <a:p>
            <a:pPr marL="0" indent="0">
              <a:buNone/>
            </a:pPr>
            <a:r>
              <a:rPr lang="zh-CN" altLang="zh-CN" b="0" dirty="0"/>
              <a:t>客户端默认安全属性和文档权限是“与”关系，即两者需要同时符合才可以打开；可通过客户端配置</a:t>
            </a:r>
            <a:r>
              <a:rPr lang="en-US" altLang="zh-CN" b="0" dirty="0" err="1"/>
              <a:t>TSDED_FilePolicy_Composite_Mode</a:t>
            </a:r>
            <a:r>
              <a:rPr lang="zh-CN" altLang="zh-CN" b="0" dirty="0"/>
              <a:t>，修改文档权限控制和安全属性的关系。</a:t>
            </a:r>
          </a:p>
          <a:p>
            <a:pPr marL="0" indent="0">
              <a:buNone/>
            </a:pPr>
            <a:endParaRPr lang="zh-CN" altLang="en-US" sz="1800" b="0" dirty="0"/>
          </a:p>
        </p:txBody>
      </p:sp>
      <p:sp>
        <p:nvSpPr>
          <p:cNvPr id="6" name="标题 1"/>
          <p:cNvSpPr>
            <a:spLocks noGrp="1"/>
          </p:cNvSpPr>
          <p:nvPr>
            <p:ph type="title"/>
          </p:nvPr>
        </p:nvSpPr>
        <p:spPr/>
        <p:txBody>
          <a:bodyPr>
            <a:normAutofit/>
          </a:bodyPr>
          <a:lstStyle/>
          <a:p>
            <a:r>
              <a:rPr lang="zh-CN" altLang="en-US" dirty="0"/>
              <a:t>其他高级设置</a:t>
            </a:r>
            <a:r>
              <a:rPr lang="en-US" altLang="zh-CN" dirty="0"/>
              <a:t>-</a:t>
            </a:r>
            <a:r>
              <a:rPr lang="zh-CN" altLang="en-US" dirty="0"/>
              <a:t>安全区域与文档权限关系</a:t>
            </a:r>
          </a:p>
        </p:txBody>
      </p:sp>
      <p:graphicFrame>
        <p:nvGraphicFramePr>
          <p:cNvPr id="2" name="表格 1">
            <a:extLst>
              <a:ext uri="{FF2B5EF4-FFF2-40B4-BE49-F238E27FC236}">
                <a16:creationId xmlns:a16="http://schemas.microsoft.com/office/drawing/2014/main" xmlns="" id="{49E7FA22-2E2F-4183-A3F5-8BA38A3F7643}"/>
              </a:ext>
            </a:extLst>
          </p:cNvPr>
          <p:cNvGraphicFramePr>
            <a:graphicFrameLocks noGrp="1"/>
          </p:cNvGraphicFramePr>
          <p:nvPr>
            <p:extLst>
              <p:ext uri="{D42A27DB-BD31-4B8C-83A1-F6EECF244321}">
                <p14:modId xmlns:p14="http://schemas.microsoft.com/office/powerpoint/2010/main" xmlns="" val="449851968"/>
              </p:ext>
            </p:extLst>
          </p:nvPr>
        </p:nvGraphicFramePr>
        <p:xfrm>
          <a:off x="589072" y="2505937"/>
          <a:ext cx="7965856" cy="2689714"/>
        </p:xfrm>
        <a:graphic>
          <a:graphicData uri="http://schemas.openxmlformats.org/drawingml/2006/table">
            <a:tbl>
              <a:tblPr firstRow="1" firstCol="1" bandRow="1">
                <a:tableStyleId>{B301B821-A1FF-4177-AEE7-76D212191A09}</a:tableStyleId>
              </a:tblPr>
              <a:tblGrid>
                <a:gridCol w="3119270">
                  <a:extLst>
                    <a:ext uri="{9D8B030D-6E8A-4147-A177-3AD203B41FA5}">
                      <a16:colId xmlns:a16="http://schemas.microsoft.com/office/drawing/2014/main" xmlns="" val="688124099"/>
                    </a:ext>
                  </a:extLst>
                </a:gridCol>
                <a:gridCol w="4846586">
                  <a:extLst>
                    <a:ext uri="{9D8B030D-6E8A-4147-A177-3AD203B41FA5}">
                      <a16:colId xmlns:a16="http://schemas.microsoft.com/office/drawing/2014/main" xmlns="" val="3310457257"/>
                    </a:ext>
                  </a:extLst>
                </a:gridCol>
              </a:tblGrid>
              <a:tr h="512283">
                <a:tc>
                  <a:txBody>
                    <a:bodyPr/>
                    <a:lstStyle/>
                    <a:p>
                      <a:pPr marL="0" indent="266700" algn="just" defTabSz="914400" rtl="0" eaLnBrk="1" latinLnBrk="0" hangingPunct="1">
                        <a:lnSpc>
                          <a:spcPct val="150000"/>
                        </a:lnSpc>
                        <a:spcBef>
                          <a:spcPts val="600"/>
                        </a:spcBef>
                        <a:spcAft>
                          <a:spcPts val="600"/>
                        </a:spcAft>
                      </a:pPr>
                      <a:r>
                        <a:rPr lang="zh-CN" altLang="zh-CN" sz="1800" b="1" kern="1200" dirty="0">
                          <a:solidFill>
                            <a:schemeClr val="lt1"/>
                          </a:solidFill>
                          <a:effectLst/>
                          <a:latin typeface="+mn-lt"/>
                          <a:ea typeface="+mn-ea"/>
                          <a:cs typeface="+mn-cs"/>
                        </a:rPr>
                        <a:t>值</a:t>
                      </a:r>
                      <a:endParaRPr lang="zh-CN" altLang="en-US" sz="1800" b="1" kern="1200" dirty="0">
                        <a:solidFill>
                          <a:schemeClr val="lt1"/>
                        </a:solidFill>
                        <a:effectLst/>
                        <a:latin typeface="+mn-ea"/>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ea"/>
                          <a:ea typeface="+mn-ea"/>
                          <a:cs typeface="+mn-cs"/>
                        </a:rPr>
                        <a:t>效果</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extLst>
                  <a:ext uri="{0D108BD9-81ED-4DB2-BD59-A6C34878D82A}">
                    <a16:rowId xmlns:a16="http://schemas.microsoft.com/office/drawing/2014/main" xmlns="" val="3536012873"/>
                  </a:ext>
                </a:extLst>
              </a:tr>
              <a:tr h="567473">
                <a:tc>
                  <a:txBody>
                    <a:bodyPr/>
                    <a:lstStyle/>
                    <a:p>
                      <a:pPr marL="0" indent="266700" algn="l" defTabSz="914400" rtl="0" eaLnBrk="1" latinLnBrk="0" hangingPunct="1">
                        <a:lnSpc>
                          <a:spcPct val="150000"/>
                        </a:lnSpc>
                        <a:spcBef>
                          <a:spcPts val="600"/>
                        </a:spcBef>
                        <a:spcAft>
                          <a:spcPts val="600"/>
                        </a:spcAft>
                      </a:pPr>
                      <a:r>
                        <a:rPr lang="en-US" altLang="zh-CN" sz="1800" b="0" kern="1200" dirty="0">
                          <a:solidFill>
                            <a:schemeClr val="dk1"/>
                          </a:solidFill>
                          <a:effectLst/>
                          <a:latin typeface="+mn-lt"/>
                          <a:ea typeface="+mn-ea"/>
                          <a:cs typeface="+mn-cs"/>
                        </a:rPr>
                        <a:t>1</a:t>
                      </a:r>
                      <a:r>
                        <a:rPr lang="zh-CN" altLang="en-US" sz="1800" b="0" kern="1200" dirty="0">
                          <a:solidFill>
                            <a:schemeClr val="dk1"/>
                          </a:solidFill>
                          <a:effectLst/>
                          <a:latin typeface="+mn-lt"/>
                          <a:ea typeface="+mn-ea"/>
                          <a:cs typeface="+mn-cs"/>
                        </a:rPr>
                        <a:t>或默认或其他</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同时具有安全区域和用户权限</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7437162"/>
                  </a:ext>
                </a:extLst>
              </a:tr>
              <a:tr h="500366">
                <a:tc>
                  <a:txBody>
                    <a:bodyPr/>
                    <a:lstStyle/>
                    <a:p>
                      <a:pPr marL="0" indent="266700" algn="l" defTabSz="914400" rtl="0" eaLnBrk="1" latinLnBrk="0" hangingPunct="1">
                        <a:lnSpc>
                          <a:spcPct val="150000"/>
                        </a:lnSpc>
                        <a:spcBef>
                          <a:spcPts val="600"/>
                        </a:spcBef>
                        <a:spcAft>
                          <a:spcPts val="600"/>
                        </a:spcAft>
                      </a:pPr>
                      <a:r>
                        <a:rPr lang="en-US" altLang="zh-CN" sz="1800" b="0" kern="1200" dirty="0">
                          <a:solidFill>
                            <a:schemeClr val="dk1"/>
                          </a:solidFill>
                          <a:effectLst/>
                          <a:latin typeface="+mn-lt"/>
                          <a:ea typeface="+mn-ea"/>
                          <a:cs typeface="+mn-cs"/>
                        </a:rPr>
                        <a:t>2</a:t>
                      </a:r>
                      <a:endParaRPr lang="zh-CN" altLang="en-US" sz="1200" b="0" kern="100" dirty="0">
                        <a:solidFill>
                          <a:schemeClr val="dk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具有安全区域或用户权限其中一个</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1661566"/>
                  </a:ext>
                </a:extLst>
              </a:tr>
              <a:tr h="554796">
                <a:tc>
                  <a:txBody>
                    <a:bodyPr/>
                    <a:lstStyle/>
                    <a:p>
                      <a:pPr marL="0" indent="266700" algn="l" defTabSz="914400" rtl="0" eaLnBrk="1" latinLnBrk="0" hangingPunct="1">
                        <a:lnSpc>
                          <a:spcPct val="150000"/>
                        </a:lnSpc>
                        <a:spcBef>
                          <a:spcPts val="600"/>
                        </a:spcBef>
                        <a:spcAft>
                          <a:spcPts val="600"/>
                        </a:spcAft>
                      </a:pPr>
                      <a:r>
                        <a:rPr lang="en-US" altLang="zh-CN" sz="1800" b="0" kern="1200" dirty="0">
                          <a:solidFill>
                            <a:schemeClr val="dk1"/>
                          </a:solidFill>
                          <a:effectLst/>
                          <a:latin typeface="+mn-lt"/>
                          <a:ea typeface="+mn-ea"/>
                          <a:cs typeface="+mn-cs"/>
                        </a:rPr>
                        <a:t>3</a:t>
                      </a:r>
                      <a:endParaRPr lang="zh-CN" altLang="en-US" sz="1200" b="0" kern="100" dirty="0">
                        <a:solidFill>
                          <a:schemeClr val="dk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有安全区域权限即可</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28358338"/>
                  </a:ext>
                </a:extLst>
              </a:tr>
              <a:tr h="554796">
                <a:tc>
                  <a:txBody>
                    <a:bodyPr/>
                    <a:lstStyle/>
                    <a:p>
                      <a:pPr marL="0" indent="266700" algn="l" defTabSz="914400" rtl="0" eaLnBrk="1" latinLnBrk="0" hangingPunct="1">
                        <a:lnSpc>
                          <a:spcPct val="150000"/>
                        </a:lnSpc>
                        <a:spcBef>
                          <a:spcPts val="600"/>
                        </a:spcBef>
                        <a:spcAft>
                          <a:spcPts val="600"/>
                        </a:spcAft>
                      </a:pPr>
                      <a:r>
                        <a:rPr lang="en-US" altLang="zh-CN" sz="1800" b="0" kern="1200" dirty="0">
                          <a:solidFill>
                            <a:schemeClr val="dk1"/>
                          </a:solidFill>
                          <a:effectLst/>
                          <a:latin typeface="+mn-lt"/>
                          <a:ea typeface="+mn-ea"/>
                          <a:cs typeface="+mn-cs"/>
                        </a:rPr>
                        <a:t>4</a:t>
                      </a:r>
                      <a:endParaRPr lang="zh-CN" altLang="en-US" sz="1800" b="0"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安全区域和用户权限没有权限也可打开</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22675306"/>
                  </a:ext>
                </a:extLst>
              </a:tr>
            </a:tbl>
          </a:graphicData>
        </a:graphic>
      </p:graphicFrame>
    </p:spTree>
    <p:extLst>
      <p:ext uri="{BB962C8B-B14F-4D97-AF65-F5344CB8AC3E}">
        <p14:creationId xmlns:p14="http://schemas.microsoft.com/office/powerpoint/2010/main" xmlns="" val="3291743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62937"/>
            <a:ext cx="8229600" cy="1024563"/>
          </a:xfrm>
        </p:spPr>
        <p:txBody>
          <a:bodyPr>
            <a:normAutofit lnSpcReduction="10000"/>
          </a:bodyPr>
          <a:lstStyle/>
          <a:p>
            <a:pPr marL="0" indent="0">
              <a:buNone/>
            </a:pPr>
            <a:r>
              <a:rPr lang="zh-CN" altLang="en-US" sz="1800" b="0" dirty="0"/>
              <a:t>客户端默认同时显示文档权限和安全区域，可通过客户端配置</a:t>
            </a:r>
            <a:r>
              <a:rPr lang="en-US" altLang="zh-CN" sz="1800" b="0" dirty="0" err="1"/>
              <a:t>TSDED_FilePolicy_Composite_Mode_View</a:t>
            </a:r>
            <a:r>
              <a:rPr lang="zh-CN" altLang="en-US" sz="1800" b="0" dirty="0"/>
              <a:t>自行设置屏蔽安全区域或者用户权限的界面</a:t>
            </a:r>
          </a:p>
        </p:txBody>
      </p:sp>
      <p:sp>
        <p:nvSpPr>
          <p:cNvPr id="6" name="标题 1"/>
          <p:cNvSpPr>
            <a:spLocks noGrp="1"/>
          </p:cNvSpPr>
          <p:nvPr>
            <p:ph type="title"/>
          </p:nvPr>
        </p:nvSpPr>
        <p:spPr/>
        <p:txBody>
          <a:bodyPr>
            <a:normAutofit/>
          </a:bodyPr>
          <a:lstStyle/>
          <a:p>
            <a:r>
              <a:rPr lang="zh-CN" altLang="en-US" dirty="0"/>
              <a:t>其他高级设置</a:t>
            </a:r>
            <a:r>
              <a:rPr lang="en-US" altLang="zh-CN" dirty="0"/>
              <a:t>-</a:t>
            </a:r>
            <a:r>
              <a:rPr lang="zh-CN" altLang="en-US" dirty="0"/>
              <a:t>安全区域与文档权限界面</a:t>
            </a:r>
          </a:p>
        </p:txBody>
      </p:sp>
      <p:graphicFrame>
        <p:nvGraphicFramePr>
          <p:cNvPr id="2" name="表格 1">
            <a:extLst>
              <a:ext uri="{FF2B5EF4-FFF2-40B4-BE49-F238E27FC236}">
                <a16:creationId xmlns:a16="http://schemas.microsoft.com/office/drawing/2014/main" xmlns="" id="{49E7FA22-2E2F-4183-A3F5-8BA38A3F7643}"/>
              </a:ext>
            </a:extLst>
          </p:cNvPr>
          <p:cNvGraphicFramePr>
            <a:graphicFrameLocks noGrp="1"/>
          </p:cNvGraphicFramePr>
          <p:nvPr>
            <p:extLst>
              <p:ext uri="{D42A27DB-BD31-4B8C-83A1-F6EECF244321}">
                <p14:modId xmlns:p14="http://schemas.microsoft.com/office/powerpoint/2010/main" xmlns="" val="880845969"/>
              </p:ext>
            </p:extLst>
          </p:nvPr>
        </p:nvGraphicFramePr>
        <p:xfrm>
          <a:off x="589072" y="2505937"/>
          <a:ext cx="7965856" cy="2390405"/>
        </p:xfrm>
        <a:graphic>
          <a:graphicData uri="http://schemas.openxmlformats.org/drawingml/2006/table">
            <a:tbl>
              <a:tblPr firstRow="1" firstCol="1" bandRow="1">
                <a:tableStyleId>{B301B821-A1FF-4177-AEE7-76D212191A09}</a:tableStyleId>
              </a:tblPr>
              <a:tblGrid>
                <a:gridCol w="3119270">
                  <a:extLst>
                    <a:ext uri="{9D8B030D-6E8A-4147-A177-3AD203B41FA5}">
                      <a16:colId xmlns:a16="http://schemas.microsoft.com/office/drawing/2014/main" xmlns="" val="688124099"/>
                    </a:ext>
                  </a:extLst>
                </a:gridCol>
                <a:gridCol w="4846586">
                  <a:extLst>
                    <a:ext uri="{9D8B030D-6E8A-4147-A177-3AD203B41FA5}">
                      <a16:colId xmlns:a16="http://schemas.microsoft.com/office/drawing/2014/main" xmlns="" val="3310457257"/>
                    </a:ext>
                  </a:extLst>
                </a:gridCol>
              </a:tblGrid>
              <a:tr h="512283">
                <a:tc>
                  <a:txBody>
                    <a:bodyPr/>
                    <a:lstStyle/>
                    <a:p>
                      <a:pPr marL="0" indent="266700" algn="just" defTabSz="914400" rtl="0" eaLnBrk="1" latinLnBrk="0" hangingPunct="1">
                        <a:lnSpc>
                          <a:spcPct val="150000"/>
                        </a:lnSpc>
                        <a:spcBef>
                          <a:spcPts val="600"/>
                        </a:spcBef>
                        <a:spcAft>
                          <a:spcPts val="600"/>
                        </a:spcAft>
                      </a:pPr>
                      <a:r>
                        <a:rPr lang="zh-CN" altLang="zh-CN" sz="1800" b="1" kern="1200" dirty="0">
                          <a:solidFill>
                            <a:schemeClr val="lt1"/>
                          </a:solidFill>
                          <a:effectLst/>
                          <a:latin typeface="+mn-lt"/>
                          <a:ea typeface="+mn-ea"/>
                          <a:cs typeface="+mn-cs"/>
                        </a:rPr>
                        <a:t>值</a:t>
                      </a:r>
                      <a:endParaRPr lang="zh-CN" altLang="en-US" sz="1800" b="1" kern="1200" dirty="0">
                        <a:solidFill>
                          <a:schemeClr val="lt1"/>
                        </a:solidFill>
                        <a:effectLst/>
                        <a:latin typeface="+mn-ea"/>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tc>
                  <a:txBody>
                    <a:bodyPr/>
                    <a:lstStyle/>
                    <a:p>
                      <a:pPr marL="0" indent="266700" algn="just" defTabSz="914400" rtl="0" eaLnBrk="1" latinLnBrk="0" hangingPunct="1">
                        <a:lnSpc>
                          <a:spcPct val="150000"/>
                        </a:lnSpc>
                        <a:spcBef>
                          <a:spcPts val="600"/>
                        </a:spcBef>
                        <a:spcAft>
                          <a:spcPts val="600"/>
                        </a:spcAft>
                      </a:pPr>
                      <a:r>
                        <a:rPr lang="zh-CN" altLang="en-US" sz="1800" b="1" kern="1200" dirty="0">
                          <a:solidFill>
                            <a:schemeClr val="lt1"/>
                          </a:solidFill>
                          <a:effectLst/>
                          <a:latin typeface="+mn-ea"/>
                          <a:ea typeface="+mn-ea"/>
                          <a:cs typeface="+mn-cs"/>
                        </a:rPr>
                        <a:t>效果</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428C"/>
                    </a:solidFill>
                  </a:tcPr>
                </a:tc>
                <a:extLst>
                  <a:ext uri="{0D108BD9-81ED-4DB2-BD59-A6C34878D82A}">
                    <a16:rowId xmlns:a16="http://schemas.microsoft.com/office/drawing/2014/main" xmlns="" val="3536012873"/>
                  </a:ext>
                </a:extLst>
              </a:tr>
              <a:tr h="567473">
                <a:tc>
                  <a:txBody>
                    <a:bodyPr/>
                    <a:lstStyle/>
                    <a:p>
                      <a:pPr indent="266700" algn="l">
                        <a:lnSpc>
                          <a:spcPct val="150000"/>
                        </a:lnSpc>
                        <a:spcBef>
                          <a:spcPts val="600"/>
                        </a:spcBef>
                        <a:spcAft>
                          <a:spcPts val="600"/>
                        </a:spcAft>
                      </a:pPr>
                      <a:r>
                        <a:rPr lang="en-US" altLang="zh-CN" sz="1800" b="0" kern="1200" dirty="0">
                          <a:solidFill>
                            <a:schemeClr val="dk1"/>
                          </a:solidFill>
                          <a:effectLst/>
                          <a:latin typeface="+mn-lt"/>
                          <a:ea typeface="+mn-ea"/>
                          <a:cs typeface="+mn-cs"/>
                        </a:rPr>
                        <a:t>1</a:t>
                      </a:r>
                      <a:endParaRPr lang="zh-CN" sz="1200" b="0"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同时使用安全区域和文档权限，界面上同时存在安全区域和文档权限</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47437162"/>
                  </a:ext>
                </a:extLst>
              </a:tr>
              <a:tr h="500366">
                <a:tc>
                  <a:txBody>
                    <a:bodyPr/>
                    <a:lstStyle/>
                    <a:p>
                      <a:pPr marL="0" indent="266700" algn="l" defTabSz="914400" rtl="0" eaLnBrk="1" latinLnBrk="0" hangingPunct="1">
                        <a:lnSpc>
                          <a:spcPct val="150000"/>
                        </a:lnSpc>
                        <a:spcBef>
                          <a:spcPts val="600"/>
                        </a:spcBef>
                        <a:spcAft>
                          <a:spcPts val="600"/>
                        </a:spcAft>
                      </a:pPr>
                      <a:r>
                        <a:rPr lang="en-US" altLang="zh-CN" sz="1800" b="0" kern="1200" dirty="0">
                          <a:solidFill>
                            <a:schemeClr val="dk1"/>
                          </a:solidFill>
                          <a:effectLst/>
                          <a:latin typeface="+mn-lt"/>
                          <a:ea typeface="+mn-ea"/>
                          <a:cs typeface="+mn-cs"/>
                        </a:rPr>
                        <a:t>2</a:t>
                      </a:r>
                      <a:endParaRPr lang="zh-CN" altLang="en-US" sz="1200" b="0" kern="100" dirty="0">
                        <a:solidFill>
                          <a:schemeClr val="dk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只用安全区域，界面上只有安全区域</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81661566"/>
                  </a:ext>
                </a:extLst>
              </a:tr>
              <a:tr h="554796">
                <a:tc>
                  <a:txBody>
                    <a:bodyPr/>
                    <a:lstStyle/>
                    <a:p>
                      <a:pPr marL="0" indent="266700" algn="l" defTabSz="914400" rtl="0" eaLnBrk="1" latinLnBrk="0" hangingPunct="1">
                        <a:lnSpc>
                          <a:spcPct val="150000"/>
                        </a:lnSpc>
                        <a:spcBef>
                          <a:spcPts val="600"/>
                        </a:spcBef>
                        <a:spcAft>
                          <a:spcPts val="600"/>
                        </a:spcAft>
                      </a:pPr>
                      <a:r>
                        <a:rPr lang="en-US" altLang="zh-CN" sz="1800" b="0" kern="1200" dirty="0">
                          <a:solidFill>
                            <a:schemeClr val="dk1"/>
                          </a:solidFill>
                          <a:effectLst/>
                          <a:latin typeface="+mn-lt"/>
                          <a:ea typeface="+mn-ea"/>
                          <a:cs typeface="+mn-cs"/>
                        </a:rPr>
                        <a:t>3</a:t>
                      </a:r>
                      <a:endParaRPr lang="zh-CN" altLang="en-US" sz="1200" b="0" kern="100" dirty="0">
                        <a:solidFill>
                          <a:schemeClr val="dk1"/>
                        </a:solidFill>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l">
                        <a:lnSpc>
                          <a:spcPct val="150000"/>
                        </a:lnSpc>
                        <a:spcBef>
                          <a:spcPts val="600"/>
                        </a:spcBef>
                        <a:spcAft>
                          <a:spcPts val="600"/>
                        </a:spcAft>
                      </a:pPr>
                      <a:r>
                        <a:rPr lang="zh-CN" altLang="zh-CN" sz="1800" kern="1200" dirty="0">
                          <a:solidFill>
                            <a:schemeClr val="dk1"/>
                          </a:solidFill>
                          <a:effectLst/>
                          <a:latin typeface="+mn-lt"/>
                          <a:ea typeface="+mn-ea"/>
                          <a:cs typeface="+mn-cs"/>
                        </a:rPr>
                        <a:t>只用文档权限，界面上只有文档权限</a:t>
                      </a:r>
                      <a:endParaRPr lang="zh-CN" sz="1200" b="1" kern="100" dirty="0">
                        <a:effectLst/>
                        <a:latin typeface="+mn-ea"/>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28358338"/>
                  </a:ext>
                </a:extLst>
              </a:tr>
            </a:tbl>
          </a:graphicData>
        </a:graphic>
      </p:graphicFrame>
      <p:sp>
        <p:nvSpPr>
          <p:cNvPr id="7" name="Rectangle 6">
            <a:extLst>
              <a:ext uri="{FF2B5EF4-FFF2-40B4-BE49-F238E27FC236}">
                <a16:creationId xmlns:a16="http://schemas.microsoft.com/office/drawing/2014/main" xmlns="" id="{E969650D-A7BB-4A6F-B579-38F71F31D596}"/>
              </a:ext>
            </a:extLst>
          </p:cNvPr>
          <p:cNvSpPr>
            <a:spLocks noChangeArrowheads="1"/>
          </p:cNvSpPr>
          <p:nvPr/>
        </p:nvSpPr>
        <p:spPr bwMode="auto">
          <a:xfrm>
            <a:off x="537238" y="5240680"/>
            <a:ext cx="8017690" cy="1169551"/>
          </a:xfrm>
          <a:prstGeom prst="rect">
            <a:avLst/>
          </a:prstGeom>
          <a:solidFill>
            <a:srgbClr val="FFFFCC"/>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400" dirty="0"/>
              <a:t>注意：</a:t>
            </a:r>
            <a:endParaRPr lang="en-US" altLang="zh-CN" sz="1400" dirty="0"/>
          </a:p>
          <a:p>
            <a:r>
              <a:rPr lang="zh-CN" altLang="zh-CN" sz="1400" dirty="0"/>
              <a:t>如果当前是</a:t>
            </a:r>
            <a:r>
              <a:rPr lang="en-US" altLang="zh-CN" sz="1400" dirty="0"/>
              <a:t>OPPO</a:t>
            </a:r>
            <a:r>
              <a:rPr lang="zh-CN" altLang="zh-CN" sz="1400" dirty="0"/>
              <a:t>、小天才</a:t>
            </a:r>
            <a:r>
              <a:rPr lang="zh-CN" altLang="en-US" sz="1400" dirty="0"/>
              <a:t>、</a:t>
            </a:r>
            <a:r>
              <a:rPr lang="en-US" altLang="zh-CN" sz="1400" dirty="0"/>
              <a:t>Vivo</a:t>
            </a:r>
            <a:r>
              <a:rPr lang="zh-CN" altLang="zh-CN" sz="1400" dirty="0"/>
              <a:t>的产品</a:t>
            </a:r>
            <a:r>
              <a:rPr lang="en-US" altLang="zh-CN" sz="1400" dirty="0"/>
              <a:t>ID</a:t>
            </a:r>
            <a:r>
              <a:rPr lang="zh-CN" altLang="zh-CN" sz="1400" dirty="0"/>
              <a:t>，客户端和控制台会切换到</a:t>
            </a:r>
            <a:r>
              <a:rPr lang="en-US" altLang="zh-CN" sz="1400" dirty="0"/>
              <a:t>OPPO</a:t>
            </a:r>
            <a:r>
              <a:rPr lang="zh-CN" altLang="zh-CN" sz="1400" dirty="0"/>
              <a:t>定制的界面，客户端也可通过</a:t>
            </a:r>
            <a:r>
              <a:rPr lang="en-US" altLang="zh-CN" sz="1400" dirty="0" err="1"/>
              <a:t>safe_set_special_version</a:t>
            </a:r>
            <a:r>
              <a:rPr lang="en-US" altLang="zh-CN" sz="1400" dirty="0"/>
              <a:t> = 1</a:t>
            </a:r>
            <a:r>
              <a:rPr lang="zh-CN" altLang="zh-CN" sz="1400" dirty="0"/>
              <a:t>开启。</a:t>
            </a:r>
            <a:r>
              <a:rPr lang="en-US" altLang="zh-CN" sz="1400" dirty="0"/>
              <a:t> </a:t>
            </a:r>
          </a:p>
          <a:p>
            <a:r>
              <a:rPr lang="en-US" altLang="zh-CN" sz="1400" dirty="0"/>
              <a:t>OPPO</a:t>
            </a:r>
            <a:r>
              <a:rPr lang="zh-CN" altLang="zh-CN" sz="1400" dirty="0"/>
              <a:t>模式的使用说明详情见：</a:t>
            </a:r>
            <a:r>
              <a:rPr lang="en-US" altLang="zh-CN" sz="1400" dirty="0"/>
              <a:t> http://192.168.1.8:8080/svn/testing/</a:t>
            </a:r>
            <a:r>
              <a:rPr lang="zh-CN" altLang="en-US" sz="1400" dirty="0"/>
              <a:t>使用说明</a:t>
            </a:r>
            <a:r>
              <a:rPr lang="en-US" altLang="zh-CN" sz="1400" dirty="0"/>
              <a:t>/</a:t>
            </a:r>
            <a:r>
              <a:rPr lang="zh-CN" altLang="en-US" sz="1400" dirty="0"/>
              <a:t>加密</a:t>
            </a:r>
            <a:r>
              <a:rPr lang="en-US" altLang="zh-CN" sz="1400" dirty="0"/>
              <a:t>/</a:t>
            </a:r>
            <a:r>
              <a:rPr lang="zh-CN" altLang="en-US" sz="1400" dirty="0"/>
              <a:t>加密文档权限使用说明</a:t>
            </a:r>
            <a:r>
              <a:rPr lang="en-US" altLang="zh-CN" sz="1400" dirty="0"/>
              <a:t>_OPPO</a:t>
            </a:r>
            <a:r>
              <a:rPr lang="zh-CN" altLang="en-US" sz="1400" dirty="0"/>
              <a:t>版本</a:t>
            </a:r>
            <a:r>
              <a:rPr lang="en-US" altLang="zh-CN" sz="1400"/>
              <a:t>.docx</a:t>
            </a:r>
            <a:endParaRPr lang="zh-CN" altLang="zh-CN" sz="1400" dirty="0"/>
          </a:p>
        </p:txBody>
      </p:sp>
    </p:spTree>
    <p:extLst>
      <p:ext uri="{BB962C8B-B14F-4D97-AF65-F5344CB8AC3E}">
        <p14:creationId xmlns:p14="http://schemas.microsoft.com/office/powerpoint/2010/main" xmlns="" val="1342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14283" y="214290"/>
            <a:ext cx="1522512" cy="1143000"/>
          </a:xfrm>
        </p:spPr>
        <p:txBody>
          <a:bodyPr>
            <a:normAutofit/>
          </a:bodyPr>
          <a:lstStyle/>
          <a:p>
            <a:r>
              <a:rPr lang="zh-CN" altLang="en-US" sz="3600" b="1" dirty="0">
                <a:solidFill>
                  <a:srgbClr val="00428C"/>
                </a:solidFill>
                <a:latin typeface="微软雅黑" pitchFamily="34" charset="-122"/>
                <a:ea typeface="微软雅黑" pitchFamily="34" charset="-122"/>
              </a:rPr>
              <a:t>目录</a:t>
            </a:r>
          </a:p>
        </p:txBody>
      </p:sp>
      <p:grpSp>
        <p:nvGrpSpPr>
          <p:cNvPr id="17" name="组合 16"/>
          <p:cNvGrpSpPr/>
          <p:nvPr/>
        </p:nvGrpSpPr>
        <p:grpSpPr>
          <a:xfrm>
            <a:off x="1619672" y="2375867"/>
            <a:ext cx="5976664" cy="603504"/>
            <a:chOff x="1619672" y="3429000"/>
            <a:chExt cx="5976664" cy="603504"/>
          </a:xfrm>
        </p:grpSpPr>
        <p:sp>
          <p:nvSpPr>
            <p:cNvPr id="9" name="Rectangle 2"/>
            <p:cNvSpPr/>
            <p:nvPr/>
          </p:nvSpPr>
          <p:spPr bwMode="auto">
            <a:xfrm>
              <a:off x="1619672" y="3429000"/>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cs typeface="Arial" pitchFamily="34" charset="0"/>
                </a:rPr>
                <a:t>功能简介</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cs typeface="Arial" pitchFamily="34" charset="0"/>
              </a:endParaRPr>
            </a:p>
          </p:txBody>
        </p:sp>
        <p:sp>
          <p:nvSpPr>
            <p:cNvPr id="10" name="Oval 5"/>
            <p:cNvSpPr/>
            <p:nvPr/>
          </p:nvSpPr>
          <p:spPr bwMode="auto">
            <a:xfrm>
              <a:off x="1810915" y="3538346"/>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2</a:t>
              </a:r>
            </a:p>
          </p:txBody>
        </p:sp>
      </p:grpSp>
      <p:grpSp>
        <p:nvGrpSpPr>
          <p:cNvPr id="18" name="组合 17">
            <a:extLst>
              <a:ext uri="{FF2B5EF4-FFF2-40B4-BE49-F238E27FC236}">
                <a16:creationId xmlns:a16="http://schemas.microsoft.com/office/drawing/2014/main" xmlns="" id="{ED8141A8-DA70-40E1-AF4D-B57C2FDF86A4}"/>
              </a:ext>
            </a:extLst>
          </p:cNvPr>
          <p:cNvGrpSpPr/>
          <p:nvPr/>
        </p:nvGrpSpPr>
        <p:grpSpPr>
          <a:xfrm>
            <a:off x="1619672" y="3271002"/>
            <a:ext cx="5976664" cy="603504"/>
            <a:chOff x="1431268" y="4248258"/>
            <a:chExt cx="5976664" cy="603504"/>
          </a:xfrm>
        </p:grpSpPr>
        <p:sp>
          <p:nvSpPr>
            <p:cNvPr id="19" name="Rectangle 2">
              <a:extLst>
                <a:ext uri="{FF2B5EF4-FFF2-40B4-BE49-F238E27FC236}">
                  <a16:creationId xmlns:a16="http://schemas.microsoft.com/office/drawing/2014/main" xmlns="" id="{65CCF3FF-FE47-4764-8C4F-50CCA557FA19}"/>
                </a:ext>
              </a:extLst>
            </p:cNvPr>
            <p:cNvSpPr/>
            <p:nvPr/>
          </p:nvSpPr>
          <p:spPr bwMode="auto">
            <a:xfrm>
              <a:off x="1431268" y="4248258"/>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环境部署</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0" name="Oval 5">
              <a:extLst>
                <a:ext uri="{FF2B5EF4-FFF2-40B4-BE49-F238E27FC236}">
                  <a16:creationId xmlns:a16="http://schemas.microsoft.com/office/drawing/2014/main" xmlns="" id="{BB7976B7-F17B-4FA0-80EA-F7401F2D5DF8}"/>
                </a:ext>
              </a:extLst>
            </p:cNvPr>
            <p:cNvSpPr/>
            <p:nvPr/>
          </p:nvSpPr>
          <p:spPr bwMode="auto">
            <a:xfrm>
              <a:off x="1622975" y="435759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3</a:t>
              </a:r>
            </a:p>
          </p:txBody>
        </p:sp>
      </p:grpSp>
      <p:sp>
        <p:nvSpPr>
          <p:cNvPr id="2" name="矩形 1">
            <a:extLst>
              <a:ext uri="{FF2B5EF4-FFF2-40B4-BE49-F238E27FC236}">
                <a16:creationId xmlns:a16="http://schemas.microsoft.com/office/drawing/2014/main" xmlns="" id="{62227FB5-5B01-49CB-ACFC-D3A53A6C3B59}"/>
              </a:ext>
            </a:extLst>
          </p:cNvPr>
          <p:cNvSpPr/>
          <p:nvPr/>
        </p:nvSpPr>
        <p:spPr>
          <a:xfrm>
            <a:off x="1841061" y="1513057"/>
            <a:ext cx="312906" cy="369332"/>
          </a:xfrm>
          <a:prstGeom prst="rect">
            <a:avLst/>
          </a:prstGeom>
        </p:spPr>
        <p:txBody>
          <a:bodyPr wrap="none">
            <a:spAutoFit/>
          </a:bodyPr>
          <a:lstStyle/>
          <a:p>
            <a:pPr algn="ct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1" name="组合 20">
            <a:extLst>
              <a:ext uri="{FF2B5EF4-FFF2-40B4-BE49-F238E27FC236}">
                <a16:creationId xmlns:a16="http://schemas.microsoft.com/office/drawing/2014/main" xmlns="" id="{F57BC38D-49CD-4DE5-BACC-857CE71CD957}"/>
              </a:ext>
            </a:extLst>
          </p:cNvPr>
          <p:cNvGrpSpPr/>
          <p:nvPr/>
        </p:nvGrpSpPr>
        <p:grpSpPr>
          <a:xfrm>
            <a:off x="1619672" y="1531478"/>
            <a:ext cx="5976664" cy="603504"/>
            <a:chOff x="1242864" y="1351496"/>
            <a:chExt cx="5976664" cy="603504"/>
          </a:xfrm>
        </p:grpSpPr>
        <p:sp>
          <p:nvSpPr>
            <p:cNvPr id="22" name="Rectangle 2">
              <a:extLst>
                <a:ext uri="{FF2B5EF4-FFF2-40B4-BE49-F238E27FC236}">
                  <a16:creationId xmlns:a16="http://schemas.microsoft.com/office/drawing/2014/main" xmlns="" id="{D1ADCB25-D710-46DD-B43C-3F8FAD7F8C13}"/>
                </a:ext>
              </a:extLst>
            </p:cNvPr>
            <p:cNvSpPr/>
            <p:nvPr/>
          </p:nvSpPr>
          <p:spPr bwMode="auto">
            <a:xfrm>
              <a:off x="1242864" y="1351496"/>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背景</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3" name="Oval 5">
              <a:extLst>
                <a:ext uri="{FF2B5EF4-FFF2-40B4-BE49-F238E27FC236}">
                  <a16:creationId xmlns:a16="http://schemas.microsoft.com/office/drawing/2014/main" xmlns="" id="{15ABAA58-EF87-4063-98B5-8619CC92810A}"/>
                </a:ext>
              </a:extLst>
            </p:cNvPr>
            <p:cNvSpPr/>
            <p:nvPr/>
          </p:nvSpPr>
          <p:spPr bwMode="auto">
            <a:xfrm>
              <a:off x="1464299" y="1437101"/>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endParaRPr lang="en-US" sz="2000" b="1" dirty="0">
                <a:solidFill>
                  <a:schemeClr val="bg1"/>
                </a:solidFill>
                <a:latin typeface="Arial" pitchFamily="34" charset="0"/>
                <a:ea typeface="Segoe UI" pitchFamily="34" charset="0"/>
                <a:cs typeface="Arial" pitchFamily="34" charset="0"/>
              </a:endParaRPr>
            </a:p>
          </p:txBody>
        </p:sp>
      </p:grpSp>
      <p:sp>
        <p:nvSpPr>
          <p:cNvPr id="3" name="矩形 2">
            <a:extLst>
              <a:ext uri="{FF2B5EF4-FFF2-40B4-BE49-F238E27FC236}">
                <a16:creationId xmlns:a16="http://schemas.microsoft.com/office/drawing/2014/main" xmlns="" id="{6FDAE554-ABF1-4632-8BE1-1E3E2E27C12E}"/>
              </a:ext>
            </a:extLst>
          </p:cNvPr>
          <p:cNvSpPr/>
          <p:nvPr/>
        </p:nvSpPr>
        <p:spPr>
          <a:xfrm>
            <a:off x="1861792" y="1610015"/>
            <a:ext cx="312906" cy="369332"/>
          </a:xfrm>
          <a:prstGeom prst="rect">
            <a:avLst/>
          </a:prstGeom>
        </p:spPr>
        <p:txBody>
          <a:bodyPr wrap="none">
            <a:spAutoFit/>
          </a:bodyPr>
          <a:lstStyle/>
          <a:p>
            <a:pP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4" name="组合 23">
            <a:extLst>
              <a:ext uri="{FF2B5EF4-FFF2-40B4-BE49-F238E27FC236}">
                <a16:creationId xmlns:a16="http://schemas.microsoft.com/office/drawing/2014/main" xmlns="" id="{848ACDC5-EC70-4C84-8D5E-F6A8E9980F6C}"/>
              </a:ext>
            </a:extLst>
          </p:cNvPr>
          <p:cNvGrpSpPr/>
          <p:nvPr/>
        </p:nvGrpSpPr>
        <p:grpSpPr>
          <a:xfrm>
            <a:off x="1619672" y="4166300"/>
            <a:ext cx="5976664" cy="603504"/>
            <a:chOff x="1276974" y="5882824"/>
            <a:chExt cx="5976664" cy="603504"/>
          </a:xfrm>
        </p:grpSpPr>
        <p:sp>
          <p:nvSpPr>
            <p:cNvPr id="25" name="Rectangle 2">
              <a:extLst>
                <a:ext uri="{FF2B5EF4-FFF2-40B4-BE49-F238E27FC236}">
                  <a16:creationId xmlns:a16="http://schemas.microsoft.com/office/drawing/2014/main" xmlns="" id="{F74D123A-019C-4FB1-96A9-C3F3DA771C7F}"/>
                </a:ext>
              </a:extLst>
            </p:cNvPr>
            <p:cNvSpPr/>
            <p:nvPr/>
          </p:nvSpPr>
          <p:spPr bwMode="auto">
            <a:xfrm>
              <a:off x="1276974" y="5882824"/>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功能详情</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6" name="Oval 5">
              <a:extLst>
                <a:ext uri="{FF2B5EF4-FFF2-40B4-BE49-F238E27FC236}">
                  <a16:creationId xmlns:a16="http://schemas.microsoft.com/office/drawing/2014/main" xmlns="" id="{BD0E6F16-F995-4119-8682-ADDBAA8BE955}"/>
                </a:ext>
              </a:extLst>
            </p:cNvPr>
            <p:cNvSpPr/>
            <p:nvPr/>
          </p:nvSpPr>
          <p:spPr bwMode="auto">
            <a:xfrm>
              <a:off x="1470111" y="5977388"/>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4</a:t>
              </a:r>
            </a:p>
          </p:txBody>
        </p:sp>
      </p:grpSp>
      <p:sp>
        <p:nvSpPr>
          <p:cNvPr id="27" name="Rectangle 2">
            <a:extLst>
              <a:ext uri="{FF2B5EF4-FFF2-40B4-BE49-F238E27FC236}">
                <a16:creationId xmlns:a16="http://schemas.microsoft.com/office/drawing/2014/main" xmlns="" id="{F084961F-CE5C-40E6-8E4B-6898C51E1031}"/>
              </a:ext>
            </a:extLst>
          </p:cNvPr>
          <p:cNvSpPr/>
          <p:nvPr/>
        </p:nvSpPr>
        <p:spPr bwMode="auto">
          <a:xfrm>
            <a:off x="1619672" y="5061598"/>
            <a:ext cx="5976664" cy="603504"/>
          </a:xfrm>
          <a:prstGeom prst="rect">
            <a:avLst/>
          </a:prstGeom>
          <a:solidFill>
            <a:srgbClr val="0042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rPr>
              <a:t>常见问题处理</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9" name="Oval 5">
            <a:extLst>
              <a:ext uri="{FF2B5EF4-FFF2-40B4-BE49-F238E27FC236}">
                <a16:creationId xmlns:a16="http://schemas.microsoft.com/office/drawing/2014/main" xmlns="" id="{38C9D34E-FB0E-4C0A-A39D-82E09C300C78}"/>
              </a:ext>
            </a:extLst>
          </p:cNvPr>
          <p:cNvSpPr/>
          <p:nvPr/>
        </p:nvSpPr>
        <p:spPr bwMode="auto">
          <a:xfrm>
            <a:off x="1805103" y="517093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5</a:t>
            </a:r>
          </a:p>
        </p:txBody>
      </p:sp>
    </p:spTree>
    <p:extLst>
      <p:ext uri="{BB962C8B-B14F-4D97-AF65-F5344CB8AC3E}">
        <p14:creationId xmlns:p14="http://schemas.microsoft.com/office/powerpoint/2010/main" xmlns="" val="1153868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EB8518-21FC-43E9-8CFD-558CA87FD84E}"/>
              </a:ext>
            </a:extLst>
          </p:cNvPr>
          <p:cNvSpPr>
            <a:spLocks noGrp="1"/>
          </p:cNvSpPr>
          <p:nvPr>
            <p:ph type="title"/>
          </p:nvPr>
        </p:nvSpPr>
        <p:spPr/>
        <p:txBody>
          <a:bodyPr/>
          <a:lstStyle/>
          <a:p>
            <a:r>
              <a:rPr lang="zh-CN" altLang="en-US" dirty="0"/>
              <a:t>常见问题处理</a:t>
            </a:r>
          </a:p>
        </p:txBody>
      </p:sp>
      <p:sp>
        <p:nvSpPr>
          <p:cNvPr id="3" name="内容占位符 2">
            <a:extLst>
              <a:ext uri="{FF2B5EF4-FFF2-40B4-BE49-F238E27FC236}">
                <a16:creationId xmlns:a16="http://schemas.microsoft.com/office/drawing/2014/main" xmlns="" id="{7B7FDB66-03EB-4FF4-8D0C-DB6F138310C7}"/>
              </a:ext>
            </a:extLst>
          </p:cNvPr>
          <p:cNvSpPr>
            <a:spLocks noGrp="1"/>
          </p:cNvSpPr>
          <p:nvPr>
            <p:ph idx="1"/>
          </p:nvPr>
        </p:nvSpPr>
        <p:spPr/>
        <p:txBody>
          <a:bodyPr/>
          <a:lstStyle/>
          <a:p>
            <a:r>
              <a:rPr lang="zh-CN" altLang="en-US" dirty="0"/>
              <a:t>关于文档权限常见问题处理可参考：</a:t>
            </a:r>
            <a:endParaRPr lang="en-US" altLang="zh-CN" dirty="0"/>
          </a:p>
          <a:p>
            <a:pPr marL="0" indent="0">
              <a:buNone/>
            </a:pPr>
            <a:endParaRPr lang="en-US" altLang="zh-CN" dirty="0"/>
          </a:p>
          <a:p>
            <a:pPr marL="0" indent="0">
              <a:buNone/>
            </a:pPr>
            <a:r>
              <a:rPr lang="en-US" altLang="zh-CN" b="0" dirty="0"/>
              <a:t>http://192.168.1.8:8080/svn/Testing/</a:t>
            </a:r>
            <a:r>
              <a:rPr lang="zh-CN" altLang="en-US" b="0" dirty="0"/>
              <a:t>技术文档</a:t>
            </a:r>
            <a:r>
              <a:rPr lang="en-US" altLang="zh-CN" b="0" dirty="0"/>
              <a:t>/</a:t>
            </a:r>
            <a:r>
              <a:rPr lang="zh-CN" altLang="en-US" b="0" dirty="0"/>
              <a:t>常见问题</a:t>
            </a:r>
            <a:r>
              <a:rPr lang="en-US" altLang="zh-CN" b="0" dirty="0"/>
              <a:t>/</a:t>
            </a:r>
            <a:r>
              <a:rPr lang="zh-CN" altLang="en-US" b="0" dirty="0"/>
              <a:t>文档权限常见问题处理</a:t>
            </a:r>
            <a:r>
              <a:rPr lang="en-US" altLang="zh-CN" b="0" dirty="0"/>
              <a:t>.</a:t>
            </a:r>
            <a:r>
              <a:rPr lang="en-US" altLang="zh-CN" b="0" dirty="0" err="1"/>
              <a:t>xmind</a:t>
            </a:r>
            <a:r>
              <a:rPr lang="en-US" altLang="zh-CN" dirty="0"/>
              <a:t/>
            </a:r>
            <a:br>
              <a:rPr lang="en-US" altLang="zh-CN" dirty="0"/>
            </a:br>
            <a:endParaRPr lang="zh-CN" altLang="en-US" dirty="0"/>
          </a:p>
        </p:txBody>
      </p:sp>
    </p:spTree>
    <p:extLst>
      <p:ext uri="{BB962C8B-B14F-4D97-AF65-F5344CB8AC3E}">
        <p14:creationId xmlns:p14="http://schemas.microsoft.com/office/powerpoint/2010/main" xmlns="" val="505137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FFD4DD-F2D7-4B59-9B94-A5D37A5A983F}"/>
              </a:ext>
            </a:extLst>
          </p:cNvPr>
          <p:cNvSpPr>
            <a:spLocks noGrp="1"/>
          </p:cNvSpPr>
          <p:nvPr>
            <p:ph type="title"/>
          </p:nvPr>
        </p:nvSpPr>
        <p:spPr/>
        <p:txBody>
          <a:bodyPr/>
          <a:lstStyle/>
          <a:p>
            <a:r>
              <a:rPr lang="zh-CN" altLang="en-US" dirty="0"/>
              <a:t>功能不支持文档权限的：</a:t>
            </a:r>
          </a:p>
        </p:txBody>
      </p:sp>
      <p:sp>
        <p:nvSpPr>
          <p:cNvPr id="3" name="内容占位符 2">
            <a:extLst>
              <a:ext uri="{FF2B5EF4-FFF2-40B4-BE49-F238E27FC236}">
                <a16:creationId xmlns:a16="http://schemas.microsoft.com/office/drawing/2014/main" xmlns="" id="{16F8DB43-5120-4F4B-ACC8-BE463B757EDB}"/>
              </a:ext>
            </a:extLst>
          </p:cNvPr>
          <p:cNvSpPr>
            <a:spLocks noGrp="1"/>
          </p:cNvSpPr>
          <p:nvPr>
            <p:ph idx="1"/>
          </p:nvPr>
        </p:nvSpPr>
        <p:spPr>
          <a:xfrm>
            <a:off x="457200" y="1340769"/>
            <a:ext cx="8229600" cy="3744415"/>
          </a:xfrm>
        </p:spPr>
        <p:txBody>
          <a:bodyPr>
            <a:normAutofit lnSpcReduction="10000"/>
          </a:bodyPr>
          <a:lstStyle/>
          <a:p>
            <a:r>
              <a:rPr lang="zh-CN" altLang="en-US" dirty="0"/>
              <a:t>日志</a:t>
            </a:r>
            <a:r>
              <a:rPr lang="zh-CN" altLang="en-US" b="0" dirty="0"/>
              <a:t> </a:t>
            </a:r>
            <a:r>
              <a:rPr lang="en-US" altLang="zh-CN" b="0" dirty="0"/>
              <a:t>— </a:t>
            </a:r>
            <a:r>
              <a:rPr lang="zh-CN" altLang="en-US" sz="2400" b="0" dirty="0"/>
              <a:t>未实现</a:t>
            </a:r>
            <a:r>
              <a:rPr lang="en-US" altLang="zh-CN" sz="2400" b="0" dirty="0"/>
              <a:t>【</a:t>
            </a:r>
            <a:r>
              <a:rPr lang="zh-CN" altLang="en-US" sz="2400" b="0" dirty="0"/>
              <a:t>文档权限变更</a:t>
            </a:r>
            <a:r>
              <a:rPr lang="en-US" altLang="zh-CN" sz="2400" b="0" dirty="0"/>
              <a:t>】</a:t>
            </a:r>
            <a:r>
              <a:rPr lang="zh-CN" altLang="en-US" sz="2400" b="0" dirty="0"/>
              <a:t>日志记录</a:t>
            </a:r>
            <a:endParaRPr lang="en-US" altLang="zh-CN" sz="2400" b="0" dirty="0"/>
          </a:p>
          <a:p>
            <a:r>
              <a:rPr lang="zh-CN" altLang="en-US" dirty="0"/>
              <a:t>提取外发文档 </a:t>
            </a:r>
            <a:r>
              <a:rPr lang="en-US" altLang="zh-CN" b="0" dirty="0"/>
              <a:t>— </a:t>
            </a:r>
            <a:r>
              <a:rPr lang="zh-CN" altLang="en-US" sz="2400" b="0" dirty="0"/>
              <a:t>目前具有解密权限就可以外发，但未实现通过提取功能提取出来，加密文件要保持原加密文件的文档属性功能</a:t>
            </a:r>
            <a:endParaRPr lang="en-US" altLang="zh-CN" sz="2400" b="0" dirty="0"/>
          </a:p>
          <a:p>
            <a:r>
              <a:rPr lang="en-US" altLang="zh-CN" dirty="0"/>
              <a:t>Web</a:t>
            </a:r>
            <a:r>
              <a:rPr lang="zh-CN" altLang="en-US" dirty="0"/>
              <a:t>控制台 </a:t>
            </a:r>
            <a:r>
              <a:rPr lang="en-US" altLang="zh-CN" b="0" dirty="0"/>
              <a:t>— </a:t>
            </a:r>
            <a:r>
              <a:rPr lang="zh-CN" altLang="en-US" sz="2400" b="0" dirty="0"/>
              <a:t>申请信息明细界面没有文档权限变更情况</a:t>
            </a:r>
            <a:endParaRPr lang="en-US" altLang="zh-CN" sz="2400" b="0" dirty="0"/>
          </a:p>
          <a:p>
            <a:r>
              <a:rPr lang="zh-CN" altLang="en-US" dirty="0"/>
              <a:t>加密文件夹、解密文件夹、网络共享保护</a:t>
            </a:r>
            <a:r>
              <a:rPr lang="zh-CN" altLang="en-US" sz="2400" b="0" dirty="0"/>
              <a:t>也不支持文档权限</a:t>
            </a:r>
            <a:endParaRPr lang="en-US" altLang="zh-CN" sz="2400" b="0" dirty="0"/>
          </a:p>
          <a:p>
            <a:pPr marL="0" indent="0">
              <a:buNone/>
            </a:pPr>
            <a:endParaRPr lang="en-US" altLang="zh-CN" sz="2400" b="0" dirty="0"/>
          </a:p>
          <a:p>
            <a:pPr marL="0" indent="0">
              <a:buNone/>
            </a:pPr>
            <a:endParaRPr lang="zh-CN" altLang="en-US" b="0" dirty="0"/>
          </a:p>
        </p:txBody>
      </p:sp>
      <p:sp>
        <p:nvSpPr>
          <p:cNvPr id="4" name="矩形 3">
            <a:extLst>
              <a:ext uri="{FF2B5EF4-FFF2-40B4-BE49-F238E27FC236}">
                <a16:creationId xmlns:a16="http://schemas.microsoft.com/office/drawing/2014/main" xmlns="" id="{2543E1EC-D864-42F7-A8A8-DDDA2BAF3085}"/>
              </a:ext>
            </a:extLst>
          </p:cNvPr>
          <p:cNvSpPr/>
          <p:nvPr/>
        </p:nvSpPr>
        <p:spPr>
          <a:xfrm>
            <a:off x="457200" y="5224843"/>
            <a:ext cx="8363272" cy="584775"/>
          </a:xfrm>
          <a:prstGeom prst="rect">
            <a:avLst/>
          </a:prstGeom>
          <a:solidFill>
            <a:srgbClr val="FFFFCC"/>
          </a:solidFill>
          <a:ln>
            <a:solidFill>
              <a:schemeClr val="tx1"/>
            </a:solidFill>
          </a:ln>
        </p:spPr>
        <p:txBody>
          <a:bodyPr wrap="square">
            <a:spAutoFit/>
          </a:bodyPr>
          <a:lstStyle/>
          <a:p>
            <a:r>
              <a:rPr lang="zh-CN" altLang="en-US" sz="1600" dirty="0"/>
              <a:t>文档权限的支持列表详情：</a:t>
            </a:r>
            <a:r>
              <a:rPr lang="en-US" altLang="zh-CN" sz="1600" dirty="0"/>
              <a:t>http://192.168.1.8:8080/svn/ip-guardv3/</a:t>
            </a:r>
            <a:r>
              <a:rPr lang="zh-CN" altLang="en-US" sz="1600" dirty="0"/>
              <a:t>维护更新</a:t>
            </a:r>
            <a:r>
              <a:rPr lang="en-US" altLang="zh-CN" sz="1600" dirty="0"/>
              <a:t>/</a:t>
            </a:r>
            <a:r>
              <a:rPr lang="zh-CN" altLang="en-US" sz="1600" dirty="0"/>
              <a:t>各操作系统文档权限产品化功能支持列表</a:t>
            </a:r>
            <a:r>
              <a:rPr lang="en-US" altLang="zh-CN" sz="1600" dirty="0"/>
              <a:t>.</a:t>
            </a:r>
            <a:r>
              <a:rPr lang="en-US" altLang="zh-CN" sz="1600" dirty="0" err="1"/>
              <a:t>xls</a:t>
            </a:r>
            <a:endParaRPr lang="en-US" altLang="zh-CN" sz="1600" dirty="0"/>
          </a:p>
        </p:txBody>
      </p:sp>
    </p:spTree>
    <p:extLst>
      <p:ext uri="{BB962C8B-B14F-4D97-AF65-F5344CB8AC3E}">
        <p14:creationId xmlns:p14="http://schemas.microsoft.com/office/powerpoint/2010/main" xmlns="" val="2045726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FFD4DD-F2D7-4B59-9B94-A5D37A5A983F}"/>
              </a:ext>
            </a:extLst>
          </p:cNvPr>
          <p:cNvSpPr>
            <a:spLocks noGrp="1"/>
          </p:cNvSpPr>
          <p:nvPr>
            <p:ph type="title"/>
          </p:nvPr>
        </p:nvSpPr>
        <p:spPr/>
        <p:txBody>
          <a:bodyPr/>
          <a:lstStyle/>
          <a:p>
            <a:r>
              <a:rPr lang="zh-CN" altLang="en-US" dirty="0"/>
              <a:t>已知缺陷</a:t>
            </a:r>
            <a:endParaRPr lang="en-US" altLang="zh-CN" dirty="0"/>
          </a:p>
        </p:txBody>
      </p:sp>
      <p:sp>
        <p:nvSpPr>
          <p:cNvPr id="3" name="内容占位符 2">
            <a:extLst>
              <a:ext uri="{FF2B5EF4-FFF2-40B4-BE49-F238E27FC236}">
                <a16:creationId xmlns:a16="http://schemas.microsoft.com/office/drawing/2014/main" xmlns="" id="{16F8DB43-5120-4F4B-ACC8-BE463B757EDB}"/>
              </a:ext>
            </a:extLst>
          </p:cNvPr>
          <p:cNvSpPr>
            <a:spLocks noGrp="1"/>
          </p:cNvSpPr>
          <p:nvPr>
            <p:ph idx="1"/>
          </p:nvPr>
        </p:nvSpPr>
        <p:spPr>
          <a:xfrm>
            <a:off x="457200" y="1268761"/>
            <a:ext cx="8229600" cy="1512167"/>
          </a:xfrm>
        </p:spPr>
        <p:txBody>
          <a:bodyPr>
            <a:normAutofit/>
          </a:bodyPr>
          <a:lstStyle/>
          <a:p>
            <a:r>
              <a:rPr lang="en-US" altLang="zh-CN" sz="2400" b="0" dirty="0"/>
              <a:t>office</a:t>
            </a:r>
            <a:r>
              <a:rPr lang="zh-CN" altLang="en-US" sz="2400" b="0" dirty="0"/>
              <a:t>、</a:t>
            </a:r>
            <a:r>
              <a:rPr lang="en-US" altLang="zh-CN" sz="2400" b="0" dirty="0" err="1"/>
              <a:t>wps</a:t>
            </a:r>
            <a:r>
              <a:rPr lang="zh-CN" altLang="en-US" sz="2400" b="0" dirty="0"/>
              <a:t>、记事本、写字板之外的普通授权软件，暂不支持文档权限另存跟踪，另存后文件的加密属性为当前用户的默认文档属性。安全区域也存在该问题。</a:t>
            </a:r>
            <a:endParaRPr lang="en-US" altLang="zh-CN" sz="2400" b="0" dirty="0"/>
          </a:p>
          <a:p>
            <a:pPr marL="0" indent="0">
              <a:buNone/>
            </a:pPr>
            <a:endParaRPr lang="en-US" altLang="zh-CN" sz="2400" b="0" dirty="0"/>
          </a:p>
        </p:txBody>
      </p:sp>
      <p:sp>
        <p:nvSpPr>
          <p:cNvPr id="5" name="文本框 4">
            <a:extLst>
              <a:ext uri="{FF2B5EF4-FFF2-40B4-BE49-F238E27FC236}">
                <a16:creationId xmlns:a16="http://schemas.microsoft.com/office/drawing/2014/main" xmlns="" id="{D1A8BFB0-BEE3-4930-94B3-3B2FE8931131}"/>
              </a:ext>
            </a:extLst>
          </p:cNvPr>
          <p:cNvSpPr txBox="1"/>
          <p:nvPr/>
        </p:nvSpPr>
        <p:spPr>
          <a:xfrm>
            <a:off x="827584" y="2852936"/>
            <a:ext cx="7859216" cy="2523768"/>
          </a:xfrm>
          <a:prstGeom prst="rect">
            <a:avLst/>
          </a:prstGeom>
          <a:solidFill>
            <a:srgbClr val="FFFFCC"/>
          </a:solidFill>
          <a:ln>
            <a:solidFill>
              <a:schemeClr val="tx1"/>
            </a:solidFill>
          </a:ln>
        </p:spPr>
        <p:txBody>
          <a:bodyPr wrap="square" rtlCol="0">
            <a:spAutoFit/>
          </a:bodyPr>
          <a:lstStyle/>
          <a:p>
            <a:r>
              <a:rPr lang="zh-CN" altLang="en-US" sz="1400" dirty="0"/>
              <a:t>举个例子：</a:t>
            </a:r>
            <a:endParaRPr lang="en-US" altLang="zh-CN" sz="1400" dirty="0"/>
          </a:p>
          <a:p>
            <a:r>
              <a:rPr lang="zh-CN" altLang="en-US" sz="1400" dirty="0"/>
              <a:t>策略：</a:t>
            </a:r>
            <a:endParaRPr lang="en-US" altLang="zh-CN" sz="1400" dirty="0"/>
          </a:p>
          <a:p>
            <a:r>
              <a:rPr lang="zh-CN" altLang="en-US" sz="1400" dirty="0"/>
              <a:t>用户</a:t>
            </a:r>
            <a:r>
              <a:rPr lang="en-US" altLang="zh-CN" sz="1400" dirty="0"/>
              <a:t>A</a:t>
            </a:r>
            <a:r>
              <a:rPr lang="zh-CN" altLang="en-US" sz="1400" dirty="0"/>
              <a:t>默认文档属性为：公共普通，创建者权限全部禁止</a:t>
            </a:r>
            <a:r>
              <a:rPr lang="en-US" altLang="zh-CN" sz="1400" dirty="0"/>
              <a:t>,</a:t>
            </a:r>
            <a:r>
              <a:rPr lang="zh-CN" altLang="en-US" sz="1400" dirty="0"/>
              <a:t>阅读者为空；</a:t>
            </a:r>
            <a:endParaRPr lang="en-US" altLang="zh-CN" sz="1400" dirty="0"/>
          </a:p>
          <a:p>
            <a:r>
              <a:rPr lang="zh-CN" altLang="en-US" sz="1400" dirty="0"/>
              <a:t>现有文档</a:t>
            </a:r>
            <a:r>
              <a:rPr lang="en-US" altLang="zh-CN" sz="1400" dirty="0"/>
              <a:t>1.txt</a:t>
            </a:r>
            <a:r>
              <a:rPr lang="zh-CN" altLang="en-US" sz="1400" dirty="0"/>
              <a:t>，加密属性为测试普通，创建者为用户</a:t>
            </a:r>
            <a:r>
              <a:rPr lang="en-US" altLang="zh-CN" sz="1400" dirty="0"/>
              <a:t>B,</a:t>
            </a:r>
            <a:r>
              <a:rPr lang="zh-CN" altLang="en-US" sz="1400" dirty="0"/>
              <a:t>权限全部允许</a:t>
            </a:r>
            <a:r>
              <a:rPr lang="en-US" altLang="zh-CN" sz="1400" dirty="0"/>
              <a:t>,</a:t>
            </a:r>
            <a:r>
              <a:rPr lang="zh-CN" altLang="en-US" sz="1400" dirty="0"/>
              <a:t>阅读者为整个网络，权限全部禁止。</a:t>
            </a:r>
            <a:endParaRPr lang="en-US" altLang="zh-CN" sz="1400" dirty="0"/>
          </a:p>
          <a:p>
            <a:r>
              <a:rPr lang="zh-CN" altLang="en-US" sz="1400" dirty="0"/>
              <a:t>操作：</a:t>
            </a:r>
            <a:endParaRPr lang="en-US" altLang="zh-CN" sz="1400" dirty="0"/>
          </a:p>
          <a:p>
            <a:r>
              <a:rPr lang="zh-CN" altLang="en-US" sz="1400" dirty="0"/>
              <a:t>用户</a:t>
            </a:r>
            <a:r>
              <a:rPr lang="en-US" altLang="zh-CN" sz="1400" dirty="0"/>
              <a:t>A</a:t>
            </a:r>
            <a:r>
              <a:rPr lang="zh-CN" altLang="en-US" sz="1400" dirty="0"/>
              <a:t>用</a:t>
            </a:r>
            <a:r>
              <a:rPr lang="en-US" altLang="zh-CN" sz="1400" dirty="0">
                <a:solidFill>
                  <a:srgbClr val="FF0000"/>
                </a:solidFill>
              </a:rPr>
              <a:t>notepad++</a:t>
            </a:r>
            <a:r>
              <a:rPr lang="zh-CN" altLang="en-US" sz="1400" dirty="0"/>
              <a:t>修改</a:t>
            </a:r>
            <a:r>
              <a:rPr lang="en-US" altLang="zh-CN" sz="1400" dirty="0"/>
              <a:t>1.txt</a:t>
            </a:r>
            <a:r>
              <a:rPr lang="zh-CN" altLang="en-US" sz="1400" dirty="0"/>
              <a:t>另存为</a:t>
            </a:r>
            <a:r>
              <a:rPr lang="en-US" altLang="zh-CN" sz="1400" dirty="0"/>
              <a:t>2.txt</a:t>
            </a:r>
          </a:p>
          <a:p>
            <a:r>
              <a:rPr lang="zh-CN" altLang="en-US" sz="1400" dirty="0"/>
              <a:t>结果：</a:t>
            </a:r>
            <a:endParaRPr lang="en-US" altLang="zh-CN" sz="1400" dirty="0"/>
          </a:p>
          <a:p>
            <a:r>
              <a:rPr lang="zh-CN" altLang="en-US" sz="1400" dirty="0">
                <a:solidFill>
                  <a:srgbClr val="FF0000"/>
                </a:solidFill>
              </a:rPr>
              <a:t>另存的文档</a:t>
            </a:r>
            <a:r>
              <a:rPr lang="en-US" altLang="zh-CN" sz="1400" dirty="0">
                <a:solidFill>
                  <a:srgbClr val="FF0000"/>
                </a:solidFill>
              </a:rPr>
              <a:t>2.txt</a:t>
            </a:r>
            <a:r>
              <a:rPr lang="zh-CN" altLang="en-US" sz="1400" dirty="0">
                <a:solidFill>
                  <a:srgbClr val="FF0000"/>
                </a:solidFill>
              </a:rPr>
              <a:t>加密属性为：公共普通，创建者权限全部禁止</a:t>
            </a:r>
            <a:r>
              <a:rPr lang="en-US" altLang="zh-CN" sz="1400" dirty="0">
                <a:solidFill>
                  <a:srgbClr val="FF0000"/>
                </a:solidFill>
              </a:rPr>
              <a:t>,</a:t>
            </a:r>
            <a:r>
              <a:rPr lang="zh-CN" altLang="en-US" sz="1400" dirty="0">
                <a:solidFill>
                  <a:srgbClr val="FF0000"/>
                </a:solidFill>
              </a:rPr>
              <a:t>阅读者为空。另存后文件加密属性为当前用户的默认文档属性。</a:t>
            </a:r>
            <a:endParaRPr lang="en-US" altLang="zh-CN" sz="1400" dirty="0">
              <a:solidFill>
                <a:srgbClr val="FF0000"/>
              </a:solidFill>
            </a:endParaRPr>
          </a:p>
          <a:p>
            <a:endParaRPr lang="en-US" altLang="zh-CN" dirty="0"/>
          </a:p>
        </p:txBody>
      </p:sp>
    </p:spTree>
    <p:extLst>
      <p:ext uri="{BB962C8B-B14F-4D97-AF65-F5344CB8AC3E}">
        <p14:creationId xmlns:p14="http://schemas.microsoft.com/office/powerpoint/2010/main" xmlns="" val="2207525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FFD4DD-F2D7-4B59-9B94-A5D37A5A983F}"/>
              </a:ext>
            </a:extLst>
          </p:cNvPr>
          <p:cNvSpPr>
            <a:spLocks noGrp="1"/>
          </p:cNvSpPr>
          <p:nvPr>
            <p:ph type="title"/>
          </p:nvPr>
        </p:nvSpPr>
        <p:spPr/>
        <p:txBody>
          <a:bodyPr/>
          <a:lstStyle/>
          <a:p>
            <a:r>
              <a:rPr lang="zh-CN" altLang="en-US" dirty="0"/>
              <a:t>已知缺陷</a:t>
            </a:r>
            <a:endParaRPr lang="en-US" altLang="zh-CN" dirty="0"/>
          </a:p>
        </p:txBody>
      </p:sp>
      <p:sp>
        <p:nvSpPr>
          <p:cNvPr id="3" name="内容占位符 2">
            <a:extLst>
              <a:ext uri="{FF2B5EF4-FFF2-40B4-BE49-F238E27FC236}">
                <a16:creationId xmlns:a16="http://schemas.microsoft.com/office/drawing/2014/main" xmlns="" id="{16F8DB43-5120-4F4B-ACC8-BE463B757EDB}"/>
              </a:ext>
            </a:extLst>
          </p:cNvPr>
          <p:cNvSpPr>
            <a:spLocks noGrp="1"/>
          </p:cNvSpPr>
          <p:nvPr>
            <p:ph idx="1"/>
          </p:nvPr>
        </p:nvSpPr>
        <p:spPr>
          <a:xfrm>
            <a:off x="457200" y="1268761"/>
            <a:ext cx="8229600" cy="3672407"/>
          </a:xfrm>
        </p:spPr>
        <p:txBody>
          <a:bodyPr>
            <a:normAutofit/>
          </a:bodyPr>
          <a:lstStyle/>
          <a:p>
            <a:r>
              <a:rPr lang="zh-CN" altLang="en-US" sz="2400" b="0" dirty="0"/>
              <a:t>为防止泄密，</a:t>
            </a:r>
            <a:r>
              <a:rPr lang="en-US" altLang="zh-CN" sz="2400" b="0" dirty="0"/>
              <a:t> office </a:t>
            </a:r>
            <a:r>
              <a:rPr lang="zh-CN" altLang="en-US" sz="2400" b="0" dirty="0"/>
              <a:t>、</a:t>
            </a:r>
            <a:r>
              <a:rPr lang="en-US" altLang="zh-CN" sz="2400" b="0" dirty="0" err="1"/>
              <a:t>wps</a:t>
            </a:r>
            <a:r>
              <a:rPr lang="zh-CN" altLang="en-US" sz="2400" b="0" dirty="0"/>
              <a:t>限制只能插入权限一样的文件，故目前如果权限不一样的文件，不管会不会出现泄密行为均无法插入。比如无法在禁止截屏的密文中插入允许截屏的文档，可通过</a:t>
            </a:r>
            <a:r>
              <a:rPr lang="en-US" altLang="zh-CN" sz="2400" b="0" dirty="0" err="1"/>
              <a:t>safe_disable_filepolicy_protect</a:t>
            </a:r>
            <a:r>
              <a:rPr lang="en-US" altLang="zh-CN" sz="2400" b="0" dirty="0"/>
              <a:t> = 1</a:t>
            </a:r>
            <a:r>
              <a:rPr lang="zh-CN" altLang="en-US" sz="2400" b="0" dirty="0"/>
              <a:t>放开限制。</a:t>
            </a:r>
            <a:endParaRPr lang="en-US" altLang="zh-CN" sz="2400" b="0" dirty="0"/>
          </a:p>
          <a:p>
            <a:r>
              <a:rPr lang="zh-CN" altLang="en-US" sz="2400" b="0" dirty="0"/>
              <a:t>明文修改保存为密文，加密小锁和权限管控不会实时更新，需要切换一下文档窗口才能更新状态。</a:t>
            </a:r>
            <a:endParaRPr lang="en-US" altLang="zh-CN" sz="2400" b="0" dirty="0"/>
          </a:p>
          <a:p>
            <a:endParaRPr lang="en-US" altLang="zh-CN" sz="2400" b="0" dirty="0"/>
          </a:p>
          <a:p>
            <a:pPr marL="0" indent="0">
              <a:buNone/>
            </a:pPr>
            <a:endParaRPr lang="en-US" altLang="zh-CN" sz="2400" b="0" dirty="0"/>
          </a:p>
        </p:txBody>
      </p:sp>
    </p:spTree>
    <p:extLst>
      <p:ext uri="{BB962C8B-B14F-4D97-AF65-F5344CB8AC3E}">
        <p14:creationId xmlns:p14="http://schemas.microsoft.com/office/powerpoint/2010/main" xmlns="" val="379583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619672" y="2303464"/>
            <a:ext cx="5976664" cy="603504"/>
            <a:chOff x="1619672" y="1584000"/>
            <a:chExt cx="5976664" cy="603504"/>
          </a:xfrm>
        </p:grpSpPr>
        <p:sp>
          <p:nvSpPr>
            <p:cNvPr id="4" name="Rectangle 2"/>
            <p:cNvSpPr/>
            <p:nvPr/>
          </p:nvSpPr>
          <p:spPr bwMode="auto">
            <a:xfrm>
              <a:off x="1619672" y="1584000"/>
              <a:ext cx="5976664" cy="603504"/>
            </a:xfrm>
            <a:prstGeom prst="rect">
              <a:avLst/>
            </a:prstGeom>
            <a:solidFill>
              <a:srgbClr val="0042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rPr>
                <a:t>功能简介</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5" name="Oval 5"/>
            <p:cNvSpPr/>
            <p:nvPr/>
          </p:nvSpPr>
          <p:spPr bwMode="auto">
            <a:xfrm>
              <a:off x="1810915" y="1680958"/>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2</a:t>
              </a:r>
            </a:p>
          </p:txBody>
        </p:sp>
      </p:grpSp>
      <p:sp>
        <p:nvSpPr>
          <p:cNvPr id="6" name="标题 1"/>
          <p:cNvSpPr>
            <a:spLocks noGrp="1"/>
          </p:cNvSpPr>
          <p:nvPr>
            <p:ph type="title"/>
          </p:nvPr>
        </p:nvSpPr>
        <p:spPr>
          <a:xfrm>
            <a:off x="214283" y="214290"/>
            <a:ext cx="1522512" cy="1143000"/>
          </a:xfrm>
        </p:spPr>
        <p:txBody>
          <a:bodyPr>
            <a:normAutofit/>
          </a:bodyPr>
          <a:lstStyle/>
          <a:p>
            <a:r>
              <a:rPr lang="zh-CN" altLang="en-US" sz="3600" b="1" dirty="0">
                <a:solidFill>
                  <a:srgbClr val="00428C"/>
                </a:solidFill>
                <a:latin typeface="微软雅黑" pitchFamily="34" charset="-122"/>
                <a:ea typeface="微软雅黑" pitchFamily="34" charset="-122"/>
              </a:rPr>
              <a:t>目录</a:t>
            </a:r>
          </a:p>
        </p:txBody>
      </p:sp>
      <p:grpSp>
        <p:nvGrpSpPr>
          <p:cNvPr id="17" name="组合 16"/>
          <p:cNvGrpSpPr/>
          <p:nvPr/>
        </p:nvGrpSpPr>
        <p:grpSpPr>
          <a:xfrm>
            <a:off x="1619672" y="3240000"/>
            <a:ext cx="5976664" cy="603504"/>
            <a:chOff x="1619672" y="3429000"/>
            <a:chExt cx="5976664" cy="603504"/>
          </a:xfrm>
        </p:grpSpPr>
        <p:sp>
          <p:nvSpPr>
            <p:cNvPr id="9" name="Rectangle 2"/>
            <p:cNvSpPr/>
            <p:nvPr/>
          </p:nvSpPr>
          <p:spPr bwMode="auto">
            <a:xfrm>
              <a:off x="1619672" y="3429000"/>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3600000" algn="tl" rotWithShape="0">
                      <a:schemeClr val="tx1">
                        <a:lumMod val="75000"/>
                        <a:lumOff val="25000"/>
                        <a:alpha val="90000"/>
                      </a:schemeClr>
                    </a:outerShdw>
                  </a:effectLst>
                  <a:latin typeface="Arial" pitchFamily="34" charset="0"/>
                  <a:cs typeface="Arial" pitchFamily="34" charset="0"/>
                </a:rPr>
                <a:t>环境部署</a:t>
              </a:r>
              <a:endParaRPr lang="en-US" altLang="zh-CN" sz="2400" b="1" dirty="0">
                <a:ln w="18415" cmpd="sng">
                  <a:noFill/>
                  <a:prstDash val="solid"/>
                </a:ln>
                <a:solidFill>
                  <a:srgbClr val="FFFFFF"/>
                </a:solidFill>
                <a:effectLst>
                  <a:outerShdw blurRad="12700" dir="3600000" algn="tl" rotWithShape="0">
                    <a:schemeClr val="tx1">
                      <a:lumMod val="75000"/>
                      <a:lumOff val="25000"/>
                      <a:alpha val="90000"/>
                    </a:schemeClr>
                  </a:outerShdw>
                </a:effectLst>
                <a:latin typeface="Arial" pitchFamily="34" charset="0"/>
                <a:cs typeface="Arial" pitchFamily="34" charset="0"/>
              </a:endParaRPr>
            </a:p>
          </p:txBody>
        </p:sp>
        <p:sp>
          <p:nvSpPr>
            <p:cNvPr id="10" name="Oval 5"/>
            <p:cNvSpPr/>
            <p:nvPr/>
          </p:nvSpPr>
          <p:spPr bwMode="auto">
            <a:xfrm>
              <a:off x="1810915" y="3538346"/>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3</a:t>
              </a:r>
            </a:p>
          </p:txBody>
        </p:sp>
      </p:grpSp>
      <p:grpSp>
        <p:nvGrpSpPr>
          <p:cNvPr id="18" name="组合 17">
            <a:extLst>
              <a:ext uri="{FF2B5EF4-FFF2-40B4-BE49-F238E27FC236}">
                <a16:creationId xmlns:a16="http://schemas.microsoft.com/office/drawing/2014/main" xmlns="" id="{ED8141A8-DA70-40E1-AF4D-B57C2FDF86A4}"/>
              </a:ext>
            </a:extLst>
          </p:cNvPr>
          <p:cNvGrpSpPr/>
          <p:nvPr/>
        </p:nvGrpSpPr>
        <p:grpSpPr>
          <a:xfrm>
            <a:off x="1619672" y="4210993"/>
            <a:ext cx="5976664" cy="603504"/>
            <a:chOff x="1431268" y="4248258"/>
            <a:chExt cx="5976664" cy="603504"/>
          </a:xfrm>
        </p:grpSpPr>
        <p:sp>
          <p:nvSpPr>
            <p:cNvPr id="19" name="Rectangle 2">
              <a:extLst>
                <a:ext uri="{FF2B5EF4-FFF2-40B4-BE49-F238E27FC236}">
                  <a16:creationId xmlns:a16="http://schemas.microsoft.com/office/drawing/2014/main" xmlns="" id="{65CCF3FF-FE47-4764-8C4F-50CCA557FA19}"/>
                </a:ext>
              </a:extLst>
            </p:cNvPr>
            <p:cNvSpPr/>
            <p:nvPr/>
          </p:nvSpPr>
          <p:spPr bwMode="auto">
            <a:xfrm>
              <a:off x="1431268" y="4248258"/>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功能详情</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0" name="Oval 5">
              <a:extLst>
                <a:ext uri="{FF2B5EF4-FFF2-40B4-BE49-F238E27FC236}">
                  <a16:creationId xmlns:a16="http://schemas.microsoft.com/office/drawing/2014/main" xmlns="" id="{BB7976B7-F17B-4FA0-80EA-F7401F2D5DF8}"/>
                </a:ext>
              </a:extLst>
            </p:cNvPr>
            <p:cNvSpPr/>
            <p:nvPr/>
          </p:nvSpPr>
          <p:spPr bwMode="auto">
            <a:xfrm>
              <a:off x="1622975" y="435759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4</a:t>
              </a:r>
            </a:p>
          </p:txBody>
        </p:sp>
      </p:grpSp>
      <p:sp>
        <p:nvSpPr>
          <p:cNvPr id="2" name="矩形 1">
            <a:extLst>
              <a:ext uri="{FF2B5EF4-FFF2-40B4-BE49-F238E27FC236}">
                <a16:creationId xmlns:a16="http://schemas.microsoft.com/office/drawing/2014/main" xmlns="" id="{62227FB5-5B01-49CB-ACFC-D3A53A6C3B59}"/>
              </a:ext>
            </a:extLst>
          </p:cNvPr>
          <p:cNvSpPr/>
          <p:nvPr/>
        </p:nvSpPr>
        <p:spPr>
          <a:xfrm>
            <a:off x="1841061" y="1513057"/>
            <a:ext cx="312906" cy="369332"/>
          </a:xfrm>
          <a:prstGeom prst="rect">
            <a:avLst/>
          </a:prstGeom>
        </p:spPr>
        <p:txBody>
          <a:bodyPr wrap="none">
            <a:spAutoFit/>
          </a:bodyPr>
          <a:lstStyle/>
          <a:p>
            <a:pPr algn="ct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1" name="组合 20">
            <a:extLst>
              <a:ext uri="{FF2B5EF4-FFF2-40B4-BE49-F238E27FC236}">
                <a16:creationId xmlns:a16="http://schemas.microsoft.com/office/drawing/2014/main" xmlns="" id="{F57BC38D-49CD-4DE5-BACC-857CE71CD957}"/>
              </a:ext>
            </a:extLst>
          </p:cNvPr>
          <p:cNvGrpSpPr/>
          <p:nvPr/>
        </p:nvGrpSpPr>
        <p:grpSpPr>
          <a:xfrm>
            <a:off x="1619672" y="1466631"/>
            <a:ext cx="5976664" cy="603504"/>
            <a:chOff x="1242864" y="1351496"/>
            <a:chExt cx="5976664" cy="603504"/>
          </a:xfrm>
        </p:grpSpPr>
        <p:sp>
          <p:nvSpPr>
            <p:cNvPr id="22" name="Rectangle 2">
              <a:extLst>
                <a:ext uri="{FF2B5EF4-FFF2-40B4-BE49-F238E27FC236}">
                  <a16:creationId xmlns:a16="http://schemas.microsoft.com/office/drawing/2014/main" xmlns="" id="{D1ADCB25-D710-46DD-B43C-3F8FAD7F8C13}"/>
                </a:ext>
              </a:extLst>
            </p:cNvPr>
            <p:cNvSpPr/>
            <p:nvPr/>
          </p:nvSpPr>
          <p:spPr bwMode="auto">
            <a:xfrm>
              <a:off x="1242864" y="1351496"/>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背景</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3" name="Oval 5">
              <a:extLst>
                <a:ext uri="{FF2B5EF4-FFF2-40B4-BE49-F238E27FC236}">
                  <a16:creationId xmlns:a16="http://schemas.microsoft.com/office/drawing/2014/main" xmlns="" id="{15ABAA58-EF87-4063-98B5-8619CC92810A}"/>
                </a:ext>
              </a:extLst>
            </p:cNvPr>
            <p:cNvSpPr/>
            <p:nvPr/>
          </p:nvSpPr>
          <p:spPr bwMode="auto">
            <a:xfrm>
              <a:off x="1464299" y="1437101"/>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endParaRPr lang="en-US" sz="2000" b="1" dirty="0">
                <a:solidFill>
                  <a:schemeClr val="bg1"/>
                </a:solidFill>
                <a:latin typeface="Arial" pitchFamily="34" charset="0"/>
                <a:ea typeface="Segoe UI" pitchFamily="34" charset="0"/>
                <a:cs typeface="Arial" pitchFamily="34" charset="0"/>
              </a:endParaRPr>
            </a:p>
          </p:txBody>
        </p:sp>
      </p:grpSp>
      <p:sp>
        <p:nvSpPr>
          <p:cNvPr id="3" name="矩形 2">
            <a:extLst>
              <a:ext uri="{FF2B5EF4-FFF2-40B4-BE49-F238E27FC236}">
                <a16:creationId xmlns:a16="http://schemas.microsoft.com/office/drawing/2014/main" xmlns="" id="{6FDAE554-ABF1-4632-8BE1-1E3E2E27C12E}"/>
              </a:ext>
            </a:extLst>
          </p:cNvPr>
          <p:cNvSpPr/>
          <p:nvPr/>
        </p:nvSpPr>
        <p:spPr>
          <a:xfrm>
            <a:off x="1917441" y="1595463"/>
            <a:ext cx="312906" cy="369332"/>
          </a:xfrm>
          <a:prstGeom prst="rect">
            <a:avLst/>
          </a:prstGeom>
        </p:spPr>
        <p:txBody>
          <a:bodyPr wrap="none">
            <a:spAutoFit/>
          </a:bodyPr>
          <a:lstStyle/>
          <a:p>
            <a:pP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4" name="组合 23">
            <a:extLst>
              <a:ext uri="{FF2B5EF4-FFF2-40B4-BE49-F238E27FC236}">
                <a16:creationId xmlns:a16="http://schemas.microsoft.com/office/drawing/2014/main" xmlns="" id="{E9035411-12F9-4DDB-8F4F-10D067096E76}"/>
              </a:ext>
            </a:extLst>
          </p:cNvPr>
          <p:cNvGrpSpPr/>
          <p:nvPr/>
        </p:nvGrpSpPr>
        <p:grpSpPr>
          <a:xfrm>
            <a:off x="1619672" y="5181986"/>
            <a:ext cx="5976664" cy="603504"/>
            <a:chOff x="1431268" y="4248258"/>
            <a:chExt cx="5976664" cy="603504"/>
          </a:xfrm>
        </p:grpSpPr>
        <p:sp>
          <p:nvSpPr>
            <p:cNvPr id="25" name="Rectangle 2">
              <a:extLst>
                <a:ext uri="{FF2B5EF4-FFF2-40B4-BE49-F238E27FC236}">
                  <a16:creationId xmlns:a16="http://schemas.microsoft.com/office/drawing/2014/main" xmlns="" id="{22A7FD52-1424-4C4B-BAAF-70CA99BE4FF6}"/>
                </a:ext>
              </a:extLst>
            </p:cNvPr>
            <p:cNvSpPr/>
            <p:nvPr/>
          </p:nvSpPr>
          <p:spPr bwMode="auto">
            <a:xfrm>
              <a:off x="1431268" y="4248258"/>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常见问题处理</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6" name="Oval 5">
              <a:extLst>
                <a:ext uri="{FF2B5EF4-FFF2-40B4-BE49-F238E27FC236}">
                  <a16:creationId xmlns:a16="http://schemas.microsoft.com/office/drawing/2014/main" xmlns="" id="{C9299200-FFC2-45D3-A99C-68D928D3C193}"/>
                </a:ext>
              </a:extLst>
            </p:cNvPr>
            <p:cNvSpPr/>
            <p:nvPr/>
          </p:nvSpPr>
          <p:spPr bwMode="auto">
            <a:xfrm>
              <a:off x="1622975" y="435759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5</a:t>
              </a:r>
            </a:p>
          </p:txBody>
        </p:sp>
      </p:grpSp>
    </p:spTree>
    <p:extLst>
      <p:ext uri="{BB962C8B-B14F-4D97-AF65-F5344CB8AC3E}">
        <p14:creationId xmlns:p14="http://schemas.microsoft.com/office/powerpoint/2010/main" xmlns="" val="3384514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FFD4DD-F2D7-4B59-9B94-A5D37A5A983F}"/>
              </a:ext>
            </a:extLst>
          </p:cNvPr>
          <p:cNvSpPr>
            <a:spLocks noGrp="1"/>
          </p:cNvSpPr>
          <p:nvPr>
            <p:ph type="title"/>
          </p:nvPr>
        </p:nvSpPr>
        <p:spPr/>
        <p:txBody>
          <a:bodyPr/>
          <a:lstStyle/>
          <a:p>
            <a:r>
              <a:rPr lang="zh-CN" altLang="en-US" dirty="0"/>
              <a:t>已知缺陷</a:t>
            </a:r>
            <a:endParaRPr lang="en-US" altLang="zh-CN" dirty="0"/>
          </a:p>
        </p:txBody>
      </p:sp>
      <p:sp>
        <p:nvSpPr>
          <p:cNvPr id="3" name="内容占位符 2">
            <a:extLst>
              <a:ext uri="{FF2B5EF4-FFF2-40B4-BE49-F238E27FC236}">
                <a16:creationId xmlns:a16="http://schemas.microsoft.com/office/drawing/2014/main" xmlns="" id="{16F8DB43-5120-4F4B-ACC8-BE463B757EDB}"/>
              </a:ext>
            </a:extLst>
          </p:cNvPr>
          <p:cNvSpPr>
            <a:spLocks noGrp="1"/>
          </p:cNvSpPr>
          <p:nvPr>
            <p:ph idx="1"/>
          </p:nvPr>
        </p:nvSpPr>
        <p:spPr>
          <a:xfrm>
            <a:off x="457200" y="1268761"/>
            <a:ext cx="8363272" cy="2160239"/>
          </a:xfrm>
        </p:spPr>
        <p:txBody>
          <a:bodyPr>
            <a:noAutofit/>
          </a:bodyPr>
          <a:lstStyle/>
          <a:p>
            <a:r>
              <a:rPr lang="zh-CN" altLang="en-US" sz="2400" b="0" dirty="0"/>
              <a:t>由于新智能模式，没有进行进程分割，所以会出现</a:t>
            </a:r>
            <a:r>
              <a:rPr lang="en-US" altLang="zh-CN" sz="2400" b="0" dirty="0"/>
              <a:t>office</a:t>
            </a:r>
            <a:r>
              <a:rPr lang="zh-CN" altLang="en-US" sz="2400" b="0" dirty="0"/>
              <a:t>同时打开禁止截屏的密文和明文，即使当前已经最小化禁止截屏的文档，也无法截屏明文内容的。已有</a:t>
            </a:r>
            <a:r>
              <a:rPr lang="en-US" altLang="zh-CN" sz="2400" b="0" dirty="0"/>
              <a:t>IPG-13606</a:t>
            </a:r>
            <a:r>
              <a:rPr lang="zh-CN" altLang="en-US" sz="2400" b="0" dirty="0"/>
              <a:t>在改进这个缺陷。</a:t>
            </a:r>
            <a:endParaRPr lang="en-US" altLang="zh-CN" sz="2400" b="0" dirty="0"/>
          </a:p>
          <a:p>
            <a:endParaRPr lang="en-US" altLang="zh-CN" sz="2400" b="0" dirty="0"/>
          </a:p>
        </p:txBody>
      </p:sp>
      <p:sp>
        <p:nvSpPr>
          <p:cNvPr id="4" name="矩形 3">
            <a:extLst>
              <a:ext uri="{FF2B5EF4-FFF2-40B4-BE49-F238E27FC236}">
                <a16:creationId xmlns:a16="http://schemas.microsoft.com/office/drawing/2014/main" xmlns="" id="{6585269B-A020-42B4-ADA7-C5E57D8459B5}"/>
              </a:ext>
            </a:extLst>
          </p:cNvPr>
          <p:cNvSpPr/>
          <p:nvPr/>
        </p:nvSpPr>
        <p:spPr>
          <a:xfrm>
            <a:off x="457200" y="3645024"/>
            <a:ext cx="8363272" cy="584775"/>
          </a:xfrm>
          <a:prstGeom prst="rect">
            <a:avLst/>
          </a:prstGeom>
          <a:solidFill>
            <a:srgbClr val="FFFFCC"/>
          </a:solidFill>
          <a:ln>
            <a:solidFill>
              <a:schemeClr val="tx1"/>
            </a:solidFill>
          </a:ln>
        </p:spPr>
        <p:txBody>
          <a:bodyPr wrap="square">
            <a:spAutoFit/>
          </a:bodyPr>
          <a:lstStyle/>
          <a:p>
            <a:r>
              <a:rPr lang="zh-CN" altLang="en-US" sz="1600" dirty="0"/>
              <a:t>其它缺陷列表详情见：</a:t>
            </a:r>
            <a:r>
              <a:rPr lang="en-US" altLang="zh-CN" sz="1600" dirty="0"/>
              <a:t>http://192.168.1.13:8090/pages/viewpage.action?pageId=32866416</a:t>
            </a:r>
          </a:p>
        </p:txBody>
      </p:sp>
    </p:spTree>
    <p:extLst>
      <p:ext uri="{BB962C8B-B14F-4D97-AF65-F5344CB8AC3E}">
        <p14:creationId xmlns:p14="http://schemas.microsoft.com/office/powerpoint/2010/main" xmlns="" val="1914503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5556374"/>
            <a:ext cx="8712968" cy="752947"/>
          </a:xfrm>
        </p:spPr>
        <p:txBody>
          <a:bodyPr>
            <a:normAutofit fontScale="92500" lnSpcReduction="10000"/>
          </a:bodyPr>
          <a:lstStyle/>
          <a:p>
            <a:pPr marL="0" indent="0">
              <a:spcBef>
                <a:spcPts val="0"/>
              </a:spcBef>
              <a:buNone/>
            </a:pPr>
            <a:r>
              <a:rPr lang="en-US" altLang="zh-CN" sz="1000" dirty="0">
                <a:solidFill>
                  <a:schemeClr val="tx1">
                    <a:lumMod val="50000"/>
                    <a:lumOff val="50000"/>
                  </a:schemeClr>
                </a:solidFill>
                <a:latin typeface="Arial" pitchFamily="34" charset="0"/>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IP-guard may change the information at any time without notice.</a:t>
            </a:r>
            <a:endParaRPr lang="zh-CN" altLang="en-US" sz="1000" dirty="0">
              <a:solidFill>
                <a:schemeClr val="tx1">
                  <a:lumMod val="50000"/>
                  <a:lumOff val="50000"/>
                </a:schemeClr>
              </a:solidFill>
              <a:latin typeface="Arial" pitchFamily="34" charset="0"/>
              <a:cs typeface="Arial" pitchFamily="34" charset="0"/>
            </a:endParaRPr>
          </a:p>
        </p:txBody>
      </p:sp>
      <p:sp>
        <p:nvSpPr>
          <p:cNvPr id="4" name="内容占位符 2"/>
          <p:cNvSpPr txBox="1">
            <a:spLocks/>
          </p:cNvSpPr>
          <p:nvPr/>
        </p:nvSpPr>
        <p:spPr>
          <a:xfrm>
            <a:off x="323528" y="5268342"/>
            <a:ext cx="8424936" cy="57606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altLang="zh-CN" sz="1400" b="0" i="0" u="none" strike="noStrike" kern="1200" cap="none" spc="0" normalizeH="0" baseline="0" noProof="0" dirty="0">
                <a:ln>
                  <a:noFill/>
                </a:ln>
                <a:solidFill>
                  <a:schemeClr val="tx1">
                    <a:lumMod val="50000"/>
                    <a:lumOff val="50000"/>
                  </a:schemeClr>
                </a:solidFill>
                <a:effectLst/>
                <a:uLnTx/>
                <a:uFillTx/>
                <a:latin typeface="Arial" pitchFamily="34" charset="0"/>
                <a:ea typeface="+mn-ea"/>
                <a:cs typeface="Arial" pitchFamily="34" charset="0"/>
              </a:rPr>
              <a:t>Copyright © 2001-2014 TEC Solutions Limited.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500043"/>
            <a:ext cx="2031325" cy="646331"/>
          </a:xfrm>
          <a:prstGeom prst="rect">
            <a:avLst/>
          </a:prstGeom>
          <a:noFill/>
        </p:spPr>
        <p:txBody>
          <a:bodyPr wrap="none" rtlCol="0">
            <a:spAutoFit/>
          </a:bodyPr>
          <a:lstStyle/>
          <a:p>
            <a:r>
              <a:rPr lang="zh-CN" altLang="en-US" sz="3600" b="1" dirty="0">
                <a:solidFill>
                  <a:srgbClr val="00428C"/>
                </a:solidFill>
                <a:latin typeface="微软雅黑" pitchFamily="34" charset="-122"/>
                <a:ea typeface="微软雅黑" pitchFamily="34" charset="-122"/>
              </a:rPr>
              <a:t>功能简介</a:t>
            </a:r>
            <a:endParaRPr lang="en-US" altLang="zh-CN" sz="3600" b="1" dirty="0">
              <a:solidFill>
                <a:srgbClr val="00428C"/>
              </a:solidFill>
              <a:latin typeface="微软雅黑" pitchFamily="34" charset="-122"/>
              <a:ea typeface="微软雅黑" pitchFamily="34" charset="-122"/>
            </a:endParaRPr>
          </a:p>
        </p:txBody>
      </p:sp>
      <p:grpSp>
        <p:nvGrpSpPr>
          <p:cNvPr id="3" name="组合 17"/>
          <p:cNvGrpSpPr/>
          <p:nvPr/>
        </p:nvGrpSpPr>
        <p:grpSpPr>
          <a:xfrm>
            <a:off x="1043606" y="2260501"/>
            <a:ext cx="3082682" cy="2479403"/>
            <a:chOff x="3507397" y="1704452"/>
            <a:chExt cx="2599000" cy="2422967"/>
          </a:xfrm>
          <a:solidFill>
            <a:schemeClr val="accent1">
              <a:lumMod val="75000"/>
            </a:schemeClr>
          </a:solidFill>
        </p:grpSpPr>
        <p:sp>
          <p:nvSpPr>
            <p:cNvPr id="7" name="同心圆 6"/>
            <p:cNvSpPr/>
            <p:nvPr/>
          </p:nvSpPr>
          <p:spPr bwMode="auto">
            <a:xfrm>
              <a:off x="3507397" y="2060848"/>
              <a:ext cx="1821293" cy="2020220"/>
            </a:xfrm>
            <a:prstGeom prst="donut">
              <a:avLst>
                <a:gd name="adj" fmla="val 10964"/>
              </a:avLst>
            </a:prstGeom>
            <a:grpFill/>
            <a:ln w="22225" cap="rnd" cmpd="tri">
              <a:solidFill>
                <a:schemeClr val="bg1"/>
              </a:solidFill>
              <a:prstDash val="solid"/>
              <a:round/>
              <a:headEnd/>
              <a:tailEnd/>
            </a:ln>
            <a:effectLst/>
          </p:spPr>
          <p:txBody>
            <a:bodyPr wrap="none" rtlCol="0" anchor="ctr"/>
            <a:lstStyle/>
            <a:p>
              <a:pPr algn="ctr"/>
              <a:r>
                <a:rPr lang="zh-CN" altLang="en-US" sz="2800" b="1" dirty="0">
                  <a:solidFill>
                    <a:schemeClr val="tx2">
                      <a:lumMod val="75000"/>
                    </a:schemeClr>
                  </a:solidFill>
                  <a:effectLst>
                    <a:outerShdw blurRad="38100" dist="38100" dir="2700000" algn="tl">
                      <a:srgbClr val="000000">
                        <a:alpha val="43137"/>
                      </a:srgbClr>
                    </a:outerShdw>
                  </a:effectLst>
                  <a:latin typeface="+mn-ea"/>
                </a:rPr>
                <a:t>文档</a:t>
              </a:r>
              <a:endParaRPr lang="en-US" altLang="zh-CN" sz="2800" b="1" dirty="0">
                <a:solidFill>
                  <a:schemeClr val="tx2">
                    <a:lumMod val="75000"/>
                  </a:schemeClr>
                </a:solidFill>
                <a:effectLst>
                  <a:outerShdw blurRad="38100" dist="38100" dir="2700000" algn="tl">
                    <a:srgbClr val="000000">
                      <a:alpha val="43137"/>
                    </a:srgbClr>
                  </a:outerShdw>
                </a:effectLst>
                <a:latin typeface="+mn-ea"/>
              </a:endParaRPr>
            </a:p>
            <a:p>
              <a:pPr algn="ctr"/>
              <a:r>
                <a:rPr lang="zh-CN" altLang="en-US" sz="2800" b="1" dirty="0">
                  <a:solidFill>
                    <a:schemeClr val="tx2">
                      <a:lumMod val="75000"/>
                    </a:schemeClr>
                  </a:solidFill>
                  <a:effectLst>
                    <a:outerShdw blurRad="38100" dist="38100" dir="2700000" algn="tl">
                      <a:srgbClr val="000000">
                        <a:alpha val="43137"/>
                      </a:srgbClr>
                    </a:outerShdw>
                  </a:effectLst>
                  <a:latin typeface="+mn-ea"/>
                </a:rPr>
                <a:t>权限</a:t>
              </a:r>
            </a:p>
          </p:txBody>
        </p:sp>
        <p:sp>
          <p:nvSpPr>
            <p:cNvPr id="8" name="右箭头 7"/>
            <p:cNvSpPr/>
            <p:nvPr/>
          </p:nvSpPr>
          <p:spPr bwMode="auto">
            <a:xfrm rot="20132583">
              <a:off x="4755755" y="1704452"/>
              <a:ext cx="1239425" cy="567659"/>
            </a:xfrm>
            <a:prstGeom prst="rightArrow">
              <a:avLst/>
            </a:prstGeom>
            <a:grpFill/>
            <a:ln w="22225" cap="rnd" cmpd="tri">
              <a:noFill/>
              <a:prstDash val="solid"/>
              <a:round/>
              <a:headEnd/>
              <a:tailEnd/>
            </a:ln>
            <a:effectLst/>
          </p:spPr>
          <p:txBody>
            <a:bodyPr wrap="none" rtlCol="0" anchor="ctr"/>
            <a:lstStyle/>
            <a:p>
              <a:pPr algn="ctr"/>
              <a:endParaRPr lang="zh-CN" altLang="en-US">
                <a:ea typeface="宋体" pitchFamily="2" charset="-122"/>
              </a:endParaRPr>
            </a:p>
          </p:txBody>
        </p:sp>
        <p:sp>
          <p:nvSpPr>
            <p:cNvPr id="9" name="右箭头 8"/>
            <p:cNvSpPr/>
            <p:nvPr/>
          </p:nvSpPr>
          <p:spPr bwMode="auto">
            <a:xfrm rot="1993510">
              <a:off x="5065076" y="3598351"/>
              <a:ext cx="1041321" cy="529068"/>
            </a:xfrm>
            <a:prstGeom prst="rightArrow">
              <a:avLst/>
            </a:prstGeom>
            <a:grpFill/>
            <a:ln w="22225" cap="rnd" cmpd="tri">
              <a:noFill/>
              <a:prstDash val="solid"/>
              <a:round/>
              <a:headEnd/>
              <a:tailEnd/>
            </a:ln>
            <a:effectLst/>
          </p:spPr>
          <p:txBody>
            <a:bodyPr wrap="none" rtlCol="0" anchor="ctr"/>
            <a:lstStyle/>
            <a:p>
              <a:pPr algn="ctr"/>
              <a:endParaRPr lang="zh-CN" altLang="en-US">
                <a:ea typeface="宋体" pitchFamily="2" charset="-122"/>
              </a:endParaRPr>
            </a:p>
          </p:txBody>
        </p:sp>
      </p:grpSp>
      <p:grpSp>
        <p:nvGrpSpPr>
          <p:cNvPr id="4" name="组合 15"/>
          <p:cNvGrpSpPr/>
          <p:nvPr/>
        </p:nvGrpSpPr>
        <p:grpSpPr>
          <a:xfrm>
            <a:off x="4211960" y="4530163"/>
            <a:ext cx="3278833" cy="1330406"/>
            <a:chOff x="5757663" y="1436201"/>
            <a:chExt cx="3278833" cy="1330406"/>
          </a:xfrm>
        </p:grpSpPr>
        <p:sp>
          <p:nvSpPr>
            <p:cNvPr id="12" name="TextBox 11"/>
            <p:cNvSpPr txBox="1"/>
            <p:nvPr/>
          </p:nvSpPr>
          <p:spPr>
            <a:xfrm>
              <a:off x="5757663" y="1847206"/>
              <a:ext cx="3240360" cy="919401"/>
            </a:xfrm>
            <a:prstGeom prst="roundRect">
              <a:avLst/>
            </a:prstGeom>
            <a:solidFill>
              <a:schemeClr val="tx2">
                <a:lumMod val="60000"/>
                <a:lumOff val="40000"/>
              </a:schemeClr>
            </a:solidFill>
            <a:ln w="38100">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dirty="0">
                  <a:solidFill>
                    <a:schemeClr val="bg1"/>
                  </a:solidFill>
                </a:rPr>
                <a:t>管理员可设置用户默认文档权限，也可通过扫描进行文档的权限控制</a:t>
              </a:r>
            </a:p>
          </p:txBody>
        </p:sp>
        <p:sp>
          <p:nvSpPr>
            <p:cNvPr id="13" name="TextBox 12"/>
            <p:cNvSpPr txBox="1"/>
            <p:nvPr/>
          </p:nvSpPr>
          <p:spPr>
            <a:xfrm>
              <a:off x="5796136" y="1436201"/>
              <a:ext cx="3240360" cy="408623"/>
            </a:xfrm>
            <a:prstGeom prst="roundRect">
              <a:avLst/>
            </a:prstGeom>
            <a:ln w="3810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b="1" dirty="0"/>
                <a:t>支持管理员预定义文档权限</a:t>
              </a:r>
            </a:p>
          </p:txBody>
        </p:sp>
      </p:grpSp>
      <p:grpSp>
        <p:nvGrpSpPr>
          <p:cNvPr id="6" name="组合 31"/>
          <p:cNvGrpSpPr/>
          <p:nvPr/>
        </p:nvGrpSpPr>
        <p:grpSpPr>
          <a:xfrm>
            <a:off x="4283631" y="1527617"/>
            <a:ext cx="3096346" cy="1600440"/>
            <a:chOff x="5842541" y="1428658"/>
            <a:chExt cx="1995423" cy="1444099"/>
          </a:xfrm>
        </p:grpSpPr>
        <p:sp>
          <p:nvSpPr>
            <p:cNvPr id="33" name="TextBox 32"/>
            <p:cNvSpPr txBox="1"/>
            <p:nvPr/>
          </p:nvSpPr>
          <p:spPr>
            <a:xfrm>
              <a:off x="5842542" y="1797365"/>
              <a:ext cx="1995422" cy="1075392"/>
            </a:xfrm>
            <a:prstGeom prst="roundRect">
              <a:avLst/>
            </a:prstGeom>
            <a:solidFill>
              <a:schemeClr val="tx2">
                <a:lumMod val="60000"/>
                <a:lumOff val="40000"/>
              </a:schemeClr>
            </a:solidFill>
            <a:ln w="38100">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600" dirty="0">
                  <a:solidFill>
                    <a:schemeClr val="bg1"/>
                  </a:solidFill>
                </a:rPr>
                <a:t>用户可自主设置文档的权限（读写、复制、打印、截屏、解密、设置权限、有效期），提供给不同的访问对象。</a:t>
              </a:r>
            </a:p>
          </p:txBody>
        </p:sp>
        <p:sp>
          <p:nvSpPr>
            <p:cNvPr id="34" name="TextBox 33"/>
            <p:cNvSpPr txBox="1"/>
            <p:nvPr/>
          </p:nvSpPr>
          <p:spPr>
            <a:xfrm>
              <a:off x="5842541" y="1428658"/>
              <a:ext cx="1949017" cy="368706"/>
            </a:xfrm>
            <a:prstGeom prst="roundRect">
              <a:avLst/>
            </a:prstGeom>
            <a:ln w="3810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b="1" dirty="0"/>
                <a:t>支持用户自主设置文档权限</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619672" y="3249621"/>
            <a:ext cx="5976664" cy="603504"/>
            <a:chOff x="1619672" y="1584000"/>
            <a:chExt cx="5976664" cy="603504"/>
          </a:xfrm>
        </p:grpSpPr>
        <p:sp>
          <p:nvSpPr>
            <p:cNvPr id="4" name="Rectangle 2"/>
            <p:cNvSpPr/>
            <p:nvPr/>
          </p:nvSpPr>
          <p:spPr bwMode="auto">
            <a:xfrm>
              <a:off x="1619672" y="1584000"/>
              <a:ext cx="5976664" cy="603504"/>
            </a:xfrm>
            <a:prstGeom prst="rect">
              <a:avLst/>
            </a:prstGeom>
            <a:solidFill>
              <a:srgbClr val="0042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3600000" algn="tl" rotWithShape="0">
                      <a:schemeClr val="tx1">
                        <a:lumMod val="75000"/>
                        <a:lumOff val="25000"/>
                        <a:alpha val="90000"/>
                      </a:schemeClr>
                    </a:outerShdw>
                  </a:effectLst>
                  <a:latin typeface="Arial" pitchFamily="34" charset="0"/>
                  <a:cs typeface="Arial" pitchFamily="34" charset="0"/>
                </a:rPr>
                <a:t>环境部署</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5" name="Oval 5"/>
            <p:cNvSpPr/>
            <p:nvPr/>
          </p:nvSpPr>
          <p:spPr bwMode="auto">
            <a:xfrm>
              <a:off x="1810915" y="1680958"/>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3</a:t>
              </a:r>
            </a:p>
          </p:txBody>
        </p:sp>
      </p:grpSp>
      <p:sp>
        <p:nvSpPr>
          <p:cNvPr id="6" name="标题 1"/>
          <p:cNvSpPr>
            <a:spLocks noGrp="1"/>
          </p:cNvSpPr>
          <p:nvPr>
            <p:ph type="title"/>
          </p:nvPr>
        </p:nvSpPr>
        <p:spPr>
          <a:xfrm>
            <a:off x="214283" y="214290"/>
            <a:ext cx="1522512" cy="1143000"/>
          </a:xfrm>
        </p:spPr>
        <p:txBody>
          <a:bodyPr>
            <a:normAutofit/>
          </a:bodyPr>
          <a:lstStyle/>
          <a:p>
            <a:r>
              <a:rPr lang="zh-CN" altLang="en-US" sz="3600" b="1" dirty="0">
                <a:solidFill>
                  <a:srgbClr val="00428C"/>
                </a:solidFill>
                <a:latin typeface="微软雅黑" pitchFamily="34" charset="-122"/>
                <a:ea typeface="微软雅黑" pitchFamily="34" charset="-122"/>
              </a:rPr>
              <a:t>目录</a:t>
            </a:r>
          </a:p>
        </p:txBody>
      </p:sp>
      <p:grpSp>
        <p:nvGrpSpPr>
          <p:cNvPr id="17" name="组合 16"/>
          <p:cNvGrpSpPr/>
          <p:nvPr/>
        </p:nvGrpSpPr>
        <p:grpSpPr>
          <a:xfrm>
            <a:off x="1619672" y="2375867"/>
            <a:ext cx="5976664" cy="603504"/>
            <a:chOff x="1619672" y="3429000"/>
            <a:chExt cx="5976664" cy="603504"/>
          </a:xfrm>
        </p:grpSpPr>
        <p:sp>
          <p:nvSpPr>
            <p:cNvPr id="9" name="Rectangle 2"/>
            <p:cNvSpPr/>
            <p:nvPr/>
          </p:nvSpPr>
          <p:spPr bwMode="auto">
            <a:xfrm>
              <a:off x="1619672" y="3429000"/>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cs typeface="Arial" pitchFamily="34" charset="0"/>
                </a:rPr>
                <a:t>功能简介</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cs typeface="Arial" pitchFamily="34" charset="0"/>
              </a:endParaRPr>
            </a:p>
          </p:txBody>
        </p:sp>
        <p:sp>
          <p:nvSpPr>
            <p:cNvPr id="10" name="Oval 5"/>
            <p:cNvSpPr/>
            <p:nvPr/>
          </p:nvSpPr>
          <p:spPr bwMode="auto">
            <a:xfrm>
              <a:off x="1810915" y="3538346"/>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2</a:t>
              </a:r>
            </a:p>
          </p:txBody>
        </p:sp>
      </p:grpSp>
      <p:grpSp>
        <p:nvGrpSpPr>
          <p:cNvPr id="18" name="组合 17">
            <a:extLst>
              <a:ext uri="{FF2B5EF4-FFF2-40B4-BE49-F238E27FC236}">
                <a16:creationId xmlns:a16="http://schemas.microsoft.com/office/drawing/2014/main" xmlns="" id="{ED8141A8-DA70-40E1-AF4D-B57C2FDF86A4}"/>
              </a:ext>
            </a:extLst>
          </p:cNvPr>
          <p:cNvGrpSpPr/>
          <p:nvPr/>
        </p:nvGrpSpPr>
        <p:grpSpPr>
          <a:xfrm>
            <a:off x="1619672" y="4210993"/>
            <a:ext cx="5976664" cy="603504"/>
            <a:chOff x="1431268" y="4248258"/>
            <a:chExt cx="5976664" cy="603504"/>
          </a:xfrm>
        </p:grpSpPr>
        <p:sp>
          <p:nvSpPr>
            <p:cNvPr id="19" name="Rectangle 2">
              <a:extLst>
                <a:ext uri="{FF2B5EF4-FFF2-40B4-BE49-F238E27FC236}">
                  <a16:creationId xmlns:a16="http://schemas.microsoft.com/office/drawing/2014/main" xmlns="" id="{65CCF3FF-FE47-4764-8C4F-50CCA557FA19}"/>
                </a:ext>
              </a:extLst>
            </p:cNvPr>
            <p:cNvSpPr/>
            <p:nvPr/>
          </p:nvSpPr>
          <p:spPr bwMode="auto">
            <a:xfrm>
              <a:off x="1431268" y="4248258"/>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功能详情</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0" name="Oval 5">
              <a:extLst>
                <a:ext uri="{FF2B5EF4-FFF2-40B4-BE49-F238E27FC236}">
                  <a16:creationId xmlns:a16="http://schemas.microsoft.com/office/drawing/2014/main" xmlns="" id="{BB7976B7-F17B-4FA0-80EA-F7401F2D5DF8}"/>
                </a:ext>
              </a:extLst>
            </p:cNvPr>
            <p:cNvSpPr/>
            <p:nvPr/>
          </p:nvSpPr>
          <p:spPr bwMode="auto">
            <a:xfrm>
              <a:off x="1622975" y="435759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4</a:t>
              </a:r>
            </a:p>
          </p:txBody>
        </p:sp>
      </p:grpSp>
      <p:sp>
        <p:nvSpPr>
          <p:cNvPr id="2" name="矩形 1">
            <a:extLst>
              <a:ext uri="{FF2B5EF4-FFF2-40B4-BE49-F238E27FC236}">
                <a16:creationId xmlns:a16="http://schemas.microsoft.com/office/drawing/2014/main" xmlns="" id="{62227FB5-5B01-49CB-ACFC-D3A53A6C3B59}"/>
              </a:ext>
            </a:extLst>
          </p:cNvPr>
          <p:cNvSpPr/>
          <p:nvPr/>
        </p:nvSpPr>
        <p:spPr>
          <a:xfrm>
            <a:off x="1841061" y="1513057"/>
            <a:ext cx="312906" cy="369332"/>
          </a:xfrm>
          <a:prstGeom prst="rect">
            <a:avLst/>
          </a:prstGeom>
        </p:spPr>
        <p:txBody>
          <a:bodyPr wrap="none">
            <a:spAutoFit/>
          </a:bodyPr>
          <a:lstStyle/>
          <a:p>
            <a:pPr algn="ct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1" name="组合 20">
            <a:extLst>
              <a:ext uri="{FF2B5EF4-FFF2-40B4-BE49-F238E27FC236}">
                <a16:creationId xmlns:a16="http://schemas.microsoft.com/office/drawing/2014/main" xmlns="" id="{F57BC38D-49CD-4DE5-BACC-857CE71CD957}"/>
              </a:ext>
            </a:extLst>
          </p:cNvPr>
          <p:cNvGrpSpPr/>
          <p:nvPr/>
        </p:nvGrpSpPr>
        <p:grpSpPr>
          <a:xfrm>
            <a:off x="1619672" y="1531478"/>
            <a:ext cx="5976664" cy="603504"/>
            <a:chOff x="1242864" y="1351496"/>
            <a:chExt cx="5976664" cy="603504"/>
          </a:xfrm>
        </p:grpSpPr>
        <p:sp>
          <p:nvSpPr>
            <p:cNvPr id="22" name="Rectangle 2">
              <a:extLst>
                <a:ext uri="{FF2B5EF4-FFF2-40B4-BE49-F238E27FC236}">
                  <a16:creationId xmlns:a16="http://schemas.microsoft.com/office/drawing/2014/main" xmlns="" id="{D1ADCB25-D710-46DD-B43C-3F8FAD7F8C13}"/>
                </a:ext>
              </a:extLst>
            </p:cNvPr>
            <p:cNvSpPr/>
            <p:nvPr/>
          </p:nvSpPr>
          <p:spPr bwMode="auto">
            <a:xfrm>
              <a:off x="1242864" y="1351496"/>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背景</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3" name="Oval 5">
              <a:extLst>
                <a:ext uri="{FF2B5EF4-FFF2-40B4-BE49-F238E27FC236}">
                  <a16:creationId xmlns:a16="http://schemas.microsoft.com/office/drawing/2014/main" xmlns="" id="{15ABAA58-EF87-4063-98B5-8619CC92810A}"/>
                </a:ext>
              </a:extLst>
            </p:cNvPr>
            <p:cNvSpPr/>
            <p:nvPr/>
          </p:nvSpPr>
          <p:spPr bwMode="auto">
            <a:xfrm>
              <a:off x="1464299" y="1437101"/>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endParaRPr lang="en-US" sz="2000" b="1" dirty="0">
                <a:solidFill>
                  <a:schemeClr val="bg1"/>
                </a:solidFill>
                <a:latin typeface="Arial" pitchFamily="34" charset="0"/>
                <a:ea typeface="Segoe UI" pitchFamily="34" charset="0"/>
                <a:cs typeface="Arial" pitchFamily="34" charset="0"/>
              </a:endParaRPr>
            </a:p>
          </p:txBody>
        </p:sp>
      </p:grpSp>
      <p:sp>
        <p:nvSpPr>
          <p:cNvPr id="3" name="矩形 2">
            <a:extLst>
              <a:ext uri="{FF2B5EF4-FFF2-40B4-BE49-F238E27FC236}">
                <a16:creationId xmlns:a16="http://schemas.microsoft.com/office/drawing/2014/main" xmlns="" id="{6FDAE554-ABF1-4632-8BE1-1E3E2E27C12E}"/>
              </a:ext>
            </a:extLst>
          </p:cNvPr>
          <p:cNvSpPr/>
          <p:nvPr/>
        </p:nvSpPr>
        <p:spPr>
          <a:xfrm>
            <a:off x="1861792" y="1610015"/>
            <a:ext cx="312906" cy="369332"/>
          </a:xfrm>
          <a:prstGeom prst="rect">
            <a:avLst/>
          </a:prstGeom>
        </p:spPr>
        <p:txBody>
          <a:bodyPr wrap="none">
            <a:spAutoFit/>
          </a:bodyPr>
          <a:lstStyle/>
          <a:p>
            <a:pP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5" name="组合 24">
            <a:extLst>
              <a:ext uri="{FF2B5EF4-FFF2-40B4-BE49-F238E27FC236}">
                <a16:creationId xmlns:a16="http://schemas.microsoft.com/office/drawing/2014/main" xmlns="" id="{32CAEEE4-4D4F-40EC-A749-F4C68D1645DD}"/>
              </a:ext>
            </a:extLst>
          </p:cNvPr>
          <p:cNvGrpSpPr/>
          <p:nvPr/>
        </p:nvGrpSpPr>
        <p:grpSpPr>
          <a:xfrm>
            <a:off x="1619672" y="5172365"/>
            <a:ext cx="5976664" cy="603504"/>
            <a:chOff x="1431268" y="4248258"/>
            <a:chExt cx="5976664" cy="603504"/>
          </a:xfrm>
        </p:grpSpPr>
        <p:sp>
          <p:nvSpPr>
            <p:cNvPr id="26" name="Rectangle 2">
              <a:extLst>
                <a:ext uri="{FF2B5EF4-FFF2-40B4-BE49-F238E27FC236}">
                  <a16:creationId xmlns:a16="http://schemas.microsoft.com/office/drawing/2014/main" xmlns="" id="{8841DBF0-F89A-437E-975D-5F3CA9F1D2A4}"/>
                </a:ext>
              </a:extLst>
            </p:cNvPr>
            <p:cNvSpPr/>
            <p:nvPr/>
          </p:nvSpPr>
          <p:spPr bwMode="auto">
            <a:xfrm>
              <a:off x="1431268" y="4248258"/>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常见问题处理</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7" name="Oval 5">
              <a:extLst>
                <a:ext uri="{FF2B5EF4-FFF2-40B4-BE49-F238E27FC236}">
                  <a16:creationId xmlns:a16="http://schemas.microsoft.com/office/drawing/2014/main" xmlns="" id="{7FCE036E-6709-4E9B-94C1-F7E58E861FD9}"/>
                </a:ext>
              </a:extLst>
            </p:cNvPr>
            <p:cNvSpPr/>
            <p:nvPr/>
          </p:nvSpPr>
          <p:spPr bwMode="auto">
            <a:xfrm>
              <a:off x="1622975" y="435759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5</a:t>
              </a:r>
            </a:p>
          </p:txBody>
        </p:sp>
      </p:grpSp>
    </p:spTree>
    <p:extLst>
      <p:ext uri="{BB962C8B-B14F-4D97-AF65-F5344CB8AC3E}">
        <p14:creationId xmlns:p14="http://schemas.microsoft.com/office/powerpoint/2010/main" xmlns="" val="19735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1143000"/>
          </a:xfrm>
        </p:spPr>
        <p:txBody>
          <a:bodyPr>
            <a:normAutofit/>
          </a:bodyPr>
          <a:lstStyle/>
          <a:p>
            <a:r>
              <a:rPr lang="zh-CN" altLang="en-US" dirty="0"/>
              <a:t>环境部署</a:t>
            </a:r>
            <a:endParaRPr lang="en-US" altLang="zh-CN" dirty="0"/>
          </a:p>
        </p:txBody>
      </p:sp>
      <p:sp>
        <p:nvSpPr>
          <p:cNvPr id="3" name="内容占位符 2"/>
          <p:cNvSpPr>
            <a:spLocks noGrp="1"/>
          </p:cNvSpPr>
          <p:nvPr>
            <p:ph idx="1"/>
          </p:nvPr>
        </p:nvSpPr>
        <p:spPr>
          <a:xfrm>
            <a:off x="524036" y="1407529"/>
            <a:ext cx="8229600" cy="2957575"/>
          </a:xfrm>
        </p:spPr>
        <p:txBody>
          <a:bodyPr>
            <a:normAutofit fontScale="92500" lnSpcReduction="20000"/>
          </a:bodyPr>
          <a:lstStyle/>
          <a:p>
            <a:pPr marL="0" indent="0">
              <a:buNone/>
            </a:pPr>
            <a:r>
              <a:rPr lang="zh-CN" altLang="zh-CN" sz="3000" b="0" dirty="0"/>
              <a:t>由于文档权限功能是针对用户进行权限控制和设置策略的，所以使用前要先设置用户系统的配置：</a:t>
            </a:r>
          </a:p>
          <a:p>
            <a:pPr marL="514350" lvl="0" indent="-514350">
              <a:buFont typeface="+mj-lt"/>
              <a:buAutoNum type="arabicPeriod"/>
            </a:pPr>
            <a:r>
              <a:rPr lang="zh-CN" altLang="zh-CN" sz="3000" b="0" dirty="0"/>
              <a:t>设置【组织架构同步】，同步</a:t>
            </a:r>
            <a:r>
              <a:rPr lang="en-US" altLang="zh-CN" sz="3000" b="0" dirty="0"/>
              <a:t>AD</a:t>
            </a:r>
            <a:r>
              <a:rPr lang="zh-CN" altLang="zh-CN" sz="3000" b="0" dirty="0"/>
              <a:t>域或者</a:t>
            </a:r>
            <a:r>
              <a:rPr lang="en-US" altLang="zh-CN" sz="3000" b="0" dirty="0"/>
              <a:t>LDAP</a:t>
            </a:r>
            <a:r>
              <a:rPr lang="zh-CN" altLang="zh-CN" sz="3000" b="0" dirty="0"/>
              <a:t>用户系统。</a:t>
            </a:r>
          </a:p>
          <a:p>
            <a:pPr marL="514350" lvl="0" indent="-514350">
              <a:buFont typeface="+mj-lt"/>
              <a:buAutoNum type="arabicPeriod"/>
            </a:pPr>
            <a:r>
              <a:rPr lang="zh-CN" altLang="zh-CN" sz="3000" b="0" dirty="0"/>
              <a:t>完成用户系统【域服务器配置】和【登录验证的设置】</a:t>
            </a:r>
          </a:p>
          <a:p>
            <a:pPr marL="0" indent="0">
              <a:buNone/>
            </a:pPr>
            <a:endParaRPr lang="zh-CN" altLang="en-US" sz="1800" b="0" dirty="0"/>
          </a:p>
        </p:txBody>
      </p:sp>
      <p:sp>
        <p:nvSpPr>
          <p:cNvPr id="4" name="文本框 3">
            <a:extLst>
              <a:ext uri="{FF2B5EF4-FFF2-40B4-BE49-F238E27FC236}">
                <a16:creationId xmlns:a16="http://schemas.microsoft.com/office/drawing/2014/main" xmlns="" id="{3D937434-CBB9-4D2E-B4F3-ECD2B1A5E306}"/>
              </a:ext>
            </a:extLst>
          </p:cNvPr>
          <p:cNvSpPr txBox="1"/>
          <p:nvPr/>
        </p:nvSpPr>
        <p:spPr>
          <a:xfrm>
            <a:off x="457200" y="4581128"/>
            <a:ext cx="8363272" cy="1477328"/>
          </a:xfrm>
          <a:prstGeom prst="rect">
            <a:avLst/>
          </a:prstGeom>
          <a:solidFill>
            <a:srgbClr val="FFFFFF"/>
          </a:solidFill>
          <a:ln w="6350">
            <a:solidFill>
              <a:schemeClr val="tx1"/>
            </a:solidFill>
          </a:ln>
        </p:spPr>
        <p:txBody>
          <a:bodyPr wrap="square" rtlCol="0">
            <a:spAutoFit/>
          </a:bodyPr>
          <a:lstStyle/>
          <a:p>
            <a:r>
              <a:rPr lang="zh-CN" altLang="en-US" dirty="0"/>
              <a:t>注意：</a:t>
            </a:r>
            <a:endParaRPr lang="en-US" altLang="zh-CN" dirty="0"/>
          </a:p>
          <a:p>
            <a:r>
              <a:rPr lang="en-US" altLang="zh-CN" dirty="0"/>
              <a:t>1.</a:t>
            </a:r>
            <a:r>
              <a:rPr lang="zh-CN" altLang="zh-CN" dirty="0"/>
              <a:t>文档权限</a:t>
            </a:r>
            <a:r>
              <a:rPr lang="zh-CN" altLang="en-US" dirty="0"/>
              <a:t>只支持对用户设置，不支持对计算机设置</a:t>
            </a:r>
            <a:r>
              <a:rPr lang="zh-CN" altLang="zh-CN" dirty="0"/>
              <a:t>，</a:t>
            </a:r>
            <a:r>
              <a:rPr lang="zh-CN" altLang="en-US" dirty="0"/>
              <a:t>只有在登录了域用户（或</a:t>
            </a:r>
            <a:r>
              <a:rPr lang="en-US" altLang="zh-CN" dirty="0" err="1"/>
              <a:t>ldap</a:t>
            </a:r>
            <a:r>
              <a:rPr lang="zh-CN" altLang="en-US" dirty="0"/>
              <a:t>用户）时才能使用文档权限功能。</a:t>
            </a:r>
            <a:endParaRPr lang="en-US" altLang="zh-CN" dirty="0"/>
          </a:p>
          <a:p>
            <a:r>
              <a:rPr lang="en-US" altLang="zh-CN" dirty="0"/>
              <a:t>2.</a:t>
            </a:r>
            <a:r>
              <a:rPr lang="zh-CN" altLang="zh-CN" dirty="0"/>
              <a:t>用户系统使用说明：</a:t>
            </a:r>
            <a:r>
              <a:rPr lang="en-US" altLang="zh-CN" dirty="0"/>
              <a:t>http://192.168.1.8:8080/svn/testing/</a:t>
            </a:r>
            <a:r>
              <a:rPr lang="zh-CN" altLang="zh-CN" dirty="0"/>
              <a:t>使用说明</a:t>
            </a:r>
            <a:r>
              <a:rPr lang="en-US" altLang="zh-CN" dirty="0"/>
              <a:t>/</a:t>
            </a:r>
            <a:r>
              <a:rPr lang="zh-CN" altLang="zh-CN" dirty="0"/>
              <a:t>监控</a:t>
            </a:r>
            <a:r>
              <a:rPr lang="en-US" altLang="zh-CN" dirty="0"/>
              <a:t>/IP-guard</a:t>
            </a:r>
            <a:r>
              <a:rPr lang="zh-CN" altLang="zh-CN" dirty="0"/>
              <a:t>用户系统（外部使用）</a:t>
            </a:r>
            <a:r>
              <a:rPr lang="en-US" altLang="zh-CN" dirty="0"/>
              <a:t>.docx</a:t>
            </a:r>
          </a:p>
        </p:txBody>
      </p:sp>
    </p:spTree>
    <p:extLst>
      <p:ext uri="{BB962C8B-B14F-4D97-AF65-F5344CB8AC3E}">
        <p14:creationId xmlns:p14="http://schemas.microsoft.com/office/powerpoint/2010/main" xmlns="" val="153623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619672" y="4164485"/>
            <a:ext cx="5976664" cy="603504"/>
            <a:chOff x="1619672" y="1584000"/>
            <a:chExt cx="5976664" cy="603504"/>
          </a:xfrm>
        </p:grpSpPr>
        <p:sp>
          <p:nvSpPr>
            <p:cNvPr id="4" name="Rectangle 2"/>
            <p:cNvSpPr/>
            <p:nvPr/>
          </p:nvSpPr>
          <p:spPr bwMode="auto">
            <a:xfrm>
              <a:off x="1619672" y="1584000"/>
              <a:ext cx="5976664" cy="603504"/>
            </a:xfrm>
            <a:prstGeom prst="rect">
              <a:avLst/>
            </a:prstGeom>
            <a:solidFill>
              <a:srgbClr val="0042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rPr>
                <a:t>功能详情</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5" name="Oval 5"/>
            <p:cNvSpPr/>
            <p:nvPr/>
          </p:nvSpPr>
          <p:spPr bwMode="auto">
            <a:xfrm>
              <a:off x="1810915" y="1680958"/>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4</a:t>
              </a:r>
            </a:p>
          </p:txBody>
        </p:sp>
      </p:grpSp>
      <p:sp>
        <p:nvSpPr>
          <p:cNvPr id="6" name="标题 1"/>
          <p:cNvSpPr>
            <a:spLocks noGrp="1"/>
          </p:cNvSpPr>
          <p:nvPr>
            <p:ph type="title"/>
          </p:nvPr>
        </p:nvSpPr>
        <p:spPr>
          <a:xfrm>
            <a:off x="214283" y="214290"/>
            <a:ext cx="1522512" cy="1143000"/>
          </a:xfrm>
        </p:spPr>
        <p:txBody>
          <a:bodyPr>
            <a:normAutofit/>
          </a:bodyPr>
          <a:lstStyle/>
          <a:p>
            <a:r>
              <a:rPr lang="zh-CN" altLang="en-US" sz="3600" b="1" dirty="0">
                <a:solidFill>
                  <a:srgbClr val="00428C"/>
                </a:solidFill>
                <a:latin typeface="微软雅黑" pitchFamily="34" charset="-122"/>
                <a:ea typeface="微软雅黑" pitchFamily="34" charset="-122"/>
              </a:rPr>
              <a:t>目录</a:t>
            </a:r>
          </a:p>
        </p:txBody>
      </p:sp>
      <p:grpSp>
        <p:nvGrpSpPr>
          <p:cNvPr id="17" name="组合 16"/>
          <p:cNvGrpSpPr/>
          <p:nvPr/>
        </p:nvGrpSpPr>
        <p:grpSpPr>
          <a:xfrm>
            <a:off x="1619672" y="2375867"/>
            <a:ext cx="5976664" cy="603504"/>
            <a:chOff x="1619672" y="3429000"/>
            <a:chExt cx="5976664" cy="603504"/>
          </a:xfrm>
        </p:grpSpPr>
        <p:sp>
          <p:nvSpPr>
            <p:cNvPr id="9" name="Rectangle 2"/>
            <p:cNvSpPr/>
            <p:nvPr/>
          </p:nvSpPr>
          <p:spPr bwMode="auto">
            <a:xfrm>
              <a:off x="1619672" y="3429000"/>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cs typeface="Arial" pitchFamily="34" charset="0"/>
                </a:rPr>
                <a:t>功能简介</a:t>
              </a:r>
              <a:endParaRPr lang="en-US" altLang="zh-CN" sz="2400" b="1" dirty="0">
                <a:ln w="18415" cmpd="sng">
                  <a:noFill/>
                  <a:prstDash val="solid"/>
                </a:ln>
                <a:gradFill>
                  <a:gsLst>
                    <a:gs pos="0">
                      <a:srgbClr val="FFFFFF"/>
                    </a:gs>
                    <a:gs pos="100000">
                      <a:srgbClr val="FFFFFF"/>
                    </a:gs>
                  </a:gsLst>
                  <a:lin ang="5400000" scaled="0"/>
                </a:gradFill>
                <a:effectLst>
                  <a:outerShdw blurRad="12700" dir="3600000" algn="tl" rotWithShape="0">
                    <a:schemeClr val="tx1">
                      <a:lumMod val="75000"/>
                      <a:lumOff val="25000"/>
                      <a:alpha val="90000"/>
                    </a:schemeClr>
                  </a:outerShdw>
                </a:effectLst>
                <a:latin typeface="Arial" pitchFamily="34" charset="0"/>
                <a:cs typeface="Arial" pitchFamily="34" charset="0"/>
              </a:endParaRPr>
            </a:p>
          </p:txBody>
        </p:sp>
        <p:sp>
          <p:nvSpPr>
            <p:cNvPr id="10" name="Oval 5"/>
            <p:cNvSpPr/>
            <p:nvPr/>
          </p:nvSpPr>
          <p:spPr bwMode="auto">
            <a:xfrm>
              <a:off x="1810915" y="3538346"/>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2</a:t>
              </a:r>
            </a:p>
          </p:txBody>
        </p:sp>
      </p:grpSp>
      <p:grpSp>
        <p:nvGrpSpPr>
          <p:cNvPr id="18" name="组合 17">
            <a:extLst>
              <a:ext uri="{FF2B5EF4-FFF2-40B4-BE49-F238E27FC236}">
                <a16:creationId xmlns:a16="http://schemas.microsoft.com/office/drawing/2014/main" xmlns="" id="{ED8141A8-DA70-40E1-AF4D-B57C2FDF86A4}"/>
              </a:ext>
            </a:extLst>
          </p:cNvPr>
          <p:cNvGrpSpPr/>
          <p:nvPr/>
        </p:nvGrpSpPr>
        <p:grpSpPr>
          <a:xfrm>
            <a:off x="1619672" y="3271002"/>
            <a:ext cx="5976664" cy="603504"/>
            <a:chOff x="1431268" y="4248258"/>
            <a:chExt cx="5976664" cy="603504"/>
          </a:xfrm>
        </p:grpSpPr>
        <p:sp>
          <p:nvSpPr>
            <p:cNvPr id="19" name="Rectangle 2">
              <a:extLst>
                <a:ext uri="{FF2B5EF4-FFF2-40B4-BE49-F238E27FC236}">
                  <a16:creationId xmlns:a16="http://schemas.microsoft.com/office/drawing/2014/main" xmlns="" id="{65CCF3FF-FE47-4764-8C4F-50CCA557FA19}"/>
                </a:ext>
              </a:extLst>
            </p:cNvPr>
            <p:cNvSpPr/>
            <p:nvPr/>
          </p:nvSpPr>
          <p:spPr bwMode="auto">
            <a:xfrm>
              <a:off x="1431268" y="4248258"/>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环境部署</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0" name="Oval 5">
              <a:extLst>
                <a:ext uri="{FF2B5EF4-FFF2-40B4-BE49-F238E27FC236}">
                  <a16:creationId xmlns:a16="http://schemas.microsoft.com/office/drawing/2014/main" xmlns="" id="{BB7976B7-F17B-4FA0-80EA-F7401F2D5DF8}"/>
                </a:ext>
              </a:extLst>
            </p:cNvPr>
            <p:cNvSpPr/>
            <p:nvPr/>
          </p:nvSpPr>
          <p:spPr bwMode="auto">
            <a:xfrm>
              <a:off x="1622975" y="4357599"/>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3</a:t>
              </a:r>
            </a:p>
          </p:txBody>
        </p:sp>
      </p:grpSp>
      <p:sp>
        <p:nvSpPr>
          <p:cNvPr id="2" name="矩形 1">
            <a:extLst>
              <a:ext uri="{FF2B5EF4-FFF2-40B4-BE49-F238E27FC236}">
                <a16:creationId xmlns:a16="http://schemas.microsoft.com/office/drawing/2014/main" xmlns="" id="{62227FB5-5B01-49CB-ACFC-D3A53A6C3B59}"/>
              </a:ext>
            </a:extLst>
          </p:cNvPr>
          <p:cNvSpPr/>
          <p:nvPr/>
        </p:nvSpPr>
        <p:spPr>
          <a:xfrm>
            <a:off x="1841061" y="1513057"/>
            <a:ext cx="312906" cy="369332"/>
          </a:xfrm>
          <a:prstGeom prst="rect">
            <a:avLst/>
          </a:prstGeom>
        </p:spPr>
        <p:txBody>
          <a:bodyPr wrap="none">
            <a:spAutoFit/>
          </a:bodyPr>
          <a:lstStyle/>
          <a:p>
            <a:pPr algn="ct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1" name="组合 20">
            <a:extLst>
              <a:ext uri="{FF2B5EF4-FFF2-40B4-BE49-F238E27FC236}">
                <a16:creationId xmlns:a16="http://schemas.microsoft.com/office/drawing/2014/main" xmlns="" id="{F57BC38D-49CD-4DE5-BACC-857CE71CD957}"/>
              </a:ext>
            </a:extLst>
          </p:cNvPr>
          <p:cNvGrpSpPr/>
          <p:nvPr/>
        </p:nvGrpSpPr>
        <p:grpSpPr>
          <a:xfrm>
            <a:off x="1619672" y="1531478"/>
            <a:ext cx="5976664" cy="603504"/>
            <a:chOff x="1242864" y="1351496"/>
            <a:chExt cx="5976664" cy="603504"/>
          </a:xfrm>
        </p:grpSpPr>
        <p:sp>
          <p:nvSpPr>
            <p:cNvPr id="22" name="Rectangle 2">
              <a:extLst>
                <a:ext uri="{FF2B5EF4-FFF2-40B4-BE49-F238E27FC236}">
                  <a16:creationId xmlns:a16="http://schemas.microsoft.com/office/drawing/2014/main" xmlns="" id="{D1ADCB25-D710-46DD-B43C-3F8FAD7F8C13}"/>
                </a:ext>
              </a:extLst>
            </p:cNvPr>
            <p:cNvSpPr/>
            <p:nvPr/>
          </p:nvSpPr>
          <p:spPr bwMode="auto">
            <a:xfrm>
              <a:off x="1242864" y="1351496"/>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背景</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3" name="Oval 5">
              <a:extLst>
                <a:ext uri="{FF2B5EF4-FFF2-40B4-BE49-F238E27FC236}">
                  <a16:creationId xmlns:a16="http://schemas.microsoft.com/office/drawing/2014/main" xmlns="" id="{15ABAA58-EF87-4063-98B5-8619CC92810A}"/>
                </a:ext>
              </a:extLst>
            </p:cNvPr>
            <p:cNvSpPr/>
            <p:nvPr/>
          </p:nvSpPr>
          <p:spPr bwMode="auto">
            <a:xfrm>
              <a:off x="1464299" y="1437101"/>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endParaRPr lang="en-US" sz="2000" b="1" dirty="0">
                <a:solidFill>
                  <a:schemeClr val="bg1"/>
                </a:solidFill>
                <a:latin typeface="Arial" pitchFamily="34" charset="0"/>
                <a:ea typeface="Segoe UI" pitchFamily="34" charset="0"/>
                <a:cs typeface="Arial" pitchFamily="34" charset="0"/>
              </a:endParaRPr>
            </a:p>
          </p:txBody>
        </p:sp>
      </p:grpSp>
      <p:sp>
        <p:nvSpPr>
          <p:cNvPr id="3" name="矩形 2">
            <a:extLst>
              <a:ext uri="{FF2B5EF4-FFF2-40B4-BE49-F238E27FC236}">
                <a16:creationId xmlns:a16="http://schemas.microsoft.com/office/drawing/2014/main" xmlns="" id="{6FDAE554-ABF1-4632-8BE1-1E3E2E27C12E}"/>
              </a:ext>
            </a:extLst>
          </p:cNvPr>
          <p:cNvSpPr/>
          <p:nvPr/>
        </p:nvSpPr>
        <p:spPr>
          <a:xfrm>
            <a:off x="1861792" y="1610015"/>
            <a:ext cx="312906" cy="369332"/>
          </a:xfrm>
          <a:prstGeom prst="rect">
            <a:avLst/>
          </a:prstGeom>
        </p:spPr>
        <p:txBody>
          <a:bodyPr wrap="none">
            <a:spAutoFit/>
          </a:bodyPr>
          <a:lstStyle/>
          <a:p>
            <a:pPr defTabSz="932121" fontAlgn="base">
              <a:spcBef>
                <a:spcPct val="0"/>
              </a:spcBef>
              <a:spcAft>
                <a:spcPct val="0"/>
              </a:spcAft>
            </a:pPr>
            <a:r>
              <a:rPr lang="en-US" altLang="zh-CN" b="1" dirty="0">
                <a:solidFill>
                  <a:schemeClr val="bg1"/>
                </a:solidFill>
                <a:latin typeface="Arial" pitchFamily="34" charset="0"/>
                <a:ea typeface="Segoe UI" pitchFamily="34" charset="0"/>
                <a:cs typeface="Arial" pitchFamily="34" charset="0"/>
              </a:rPr>
              <a:t>1</a:t>
            </a:r>
          </a:p>
        </p:txBody>
      </p:sp>
      <p:grpSp>
        <p:nvGrpSpPr>
          <p:cNvPr id="24" name="组合 23">
            <a:extLst>
              <a:ext uri="{FF2B5EF4-FFF2-40B4-BE49-F238E27FC236}">
                <a16:creationId xmlns:a16="http://schemas.microsoft.com/office/drawing/2014/main" xmlns="" id="{848ACDC5-EC70-4C84-8D5E-F6A8E9980F6C}"/>
              </a:ext>
            </a:extLst>
          </p:cNvPr>
          <p:cNvGrpSpPr/>
          <p:nvPr/>
        </p:nvGrpSpPr>
        <p:grpSpPr>
          <a:xfrm>
            <a:off x="1617778" y="5057968"/>
            <a:ext cx="5976664" cy="603504"/>
            <a:chOff x="1276974" y="5882824"/>
            <a:chExt cx="5976664" cy="603504"/>
          </a:xfrm>
        </p:grpSpPr>
        <p:sp>
          <p:nvSpPr>
            <p:cNvPr id="25" name="Rectangle 2">
              <a:extLst>
                <a:ext uri="{FF2B5EF4-FFF2-40B4-BE49-F238E27FC236}">
                  <a16:creationId xmlns:a16="http://schemas.microsoft.com/office/drawing/2014/main" xmlns="" id="{F74D123A-019C-4FB1-96A9-C3F3DA771C7F}"/>
                </a:ext>
              </a:extLst>
            </p:cNvPr>
            <p:cNvSpPr/>
            <p:nvPr/>
          </p:nvSpPr>
          <p:spPr bwMode="auto">
            <a:xfrm>
              <a:off x="1276974" y="5882824"/>
              <a:ext cx="5976664" cy="603504"/>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20000" tIns="91406" rIns="180000" bIns="91406"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defTabSz="932121" fontAlgn="base">
                <a:spcBef>
                  <a:spcPct val="0"/>
                </a:spcBef>
                <a:spcAft>
                  <a:spcPct val="0"/>
                </a:spcAft>
              </a:pPr>
              <a:r>
                <a:rPr lang="zh-CN"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rPr>
                <a:t>常见问题处理</a:t>
              </a:r>
              <a:endParaRPr lang="en-US" altLang="en-US" sz="2400" b="1" dirty="0">
                <a:ln w="18415" cmpd="sng">
                  <a:noFill/>
                  <a:prstDash val="solid"/>
                </a:ln>
                <a:solidFill>
                  <a:srgbClr val="FFFFFF"/>
                </a:solidFill>
                <a:effectLst>
                  <a:outerShdw blurRad="12700" dir="2400000" algn="tl" rotWithShape="0">
                    <a:schemeClr val="tx1">
                      <a:lumMod val="75000"/>
                      <a:lumOff val="25000"/>
                      <a:alpha val="90000"/>
                    </a:schemeClr>
                  </a:outerShdw>
                </a:effectLst>
                <a:latin typeface="Arial" pitchFamily="34" charset="0"/>
                <a:ea typeface="微软雅黑" pitchFamily="34" charset="-122"/>
                <a:cs typeface="Arial" pitchFamily="34" charset="0"/>
              </a:endParaRPr>
            </a:p>
          </p:txBody>
        </p:sp>
        <p:sp>
          <p:nvSpPr>
            <p:cNvPr id="26" name="Oval 5">
              <a:extLst>
                <a:ext uri="{FF2B5EF4-FFF2-40B4-BE49-F238E27FC236}">
                  <a16:creationId xmlns:a16="http://schemas.microsoft.com/office/drawing/2014/main" xmlns="" id="{BD0E6F16-F995-4119-8682-ADDBAA8BE955}"/>
                </a:ext>
              </a:extLst>
            </p:cNvPr>
            <p:cNvSpPr/>
            <p:nvPr/>
          </p:nvSpPr>
          <p:spPr bwMode="auto">
            <a:xfrm>
              <a:off x="1470111" y="5977388"/>
              <a:ext cx="384821" cy="384821"/>
            </a:xfrm>
            <a:prstGeom prst="ellipse">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391" rtl="0" eaLnBrk="1" latinLnBrk="0" hangingPunct="1">
                <a:defRPr sz="1800" kern="1200">
                  <a:solidFill>
                    <a:schemeClr val="lt1"/>
                  </a:solidFill>
                  <a:latin typeface="+mn-lt"/>
                  <a:ea typeface="+mn-ea"/>
                  <a:cs typeface="+mn-cs"/>
                </a:defRPr>
              </a:lvl1pPr>
              <a:lvl2pPr marL="466195" algn="l" defTabSz="932391" rtl="0" eaLnBrk="1" latinLnBrk="0" hangingPunct="1">
                <a:defRPr sz="1800" kern="1200">
                  <a:solidFill>
                    <a:schemeClr val="lt1"/>
                  </a:solidFill>
                  <a:latin typeface="+mn-lt"/>
                  <a:ea typeface="+mn-ea"/>
                  <a:cs typeface="+mn-cs"/>
                </a:defRPr>
              </a:lvl2pPr>
              <a:lvl3pPr marL="932391" algn="l" defTabSz="932391" rtl="0" eaLnBrk="1" latinLnBrk="0" hangingPunct="1">
                <a:defRPr sz="1800" kern="1200">
                  <a:solidFill>
                    <a:schemeClr val="lt1"/>
                  </a:solidFill>
                  <a:latin typeface="+mn-lt"/>
                  <a:ea typeface="+mn-ea"/>
                  <a:cs typeface="+mn-cs"/>
                </a:defRPr>
              </a:lvl3pPr>
              <a:lvl4pPr marL="1398586" algn="l" defTabSz="932391" rtl="0" eaLnBrk="1" latinLnBrk="0" hangingPunct="1">
                <a:defRPr sz="1800" kern="1200">
                  <a:solidFill>
                    <a:schemeClr val="lt1"/>
                  </a:solidFill>
                  <a:latin typeface="+mn-lt"/>
                  <a:ea typeface="+mn-ea"/>
                  <a:cs typeface="+mn-cs"/>
                </a:defRPr>
              </a:lvl4pPr>
              <a:lvl5pPr marL="1864782" algn="l" defTabSz="932391" rtl="0" eaLnBrk="1" latinLnBrk="0" hangingPunct="1">
                <a:defRPr sz="1800" kern="1200">
                  <a:solidFill>
                    <a:schemeClr val="lt1"/>
                  </a:solidFill>
                  <a:latin typeface="+mn-lt"/>
                  <a:ea typeface="+mn-ea"/>
                  <a:cs typeface="+mn-cs"/>
                </a:defRPr>
              </a:lvl5pPr>
              <a:lvl6pPr marL="2330978" algn="l" defTabSz="932391" rtl="0" eaLnBrk="1" latinLnBrk="0" hangingPunct="1">
                <a:defRPr sz="1800" kern="1200">
                  <a:solidFill>
                    <a:schemeClr val="lt1"/>
                  </a:solidFill>
                  <a:latin typeface="+mn-lt"/>
                  <a:ea typeface="+mn-ea"/>
                  <a:cs typeface="+mn-cs"/>
                </a:defRPr>
              </a:lvl6pPr>
              <a:lvl7pPr marL="2797174" algn="l" defTabSz="932391" rtl="0" eaLnBrk="1" latinLnBrk="0" hangingPunct="1">
                <a:defRPr sz="1800" kern="1200">
                  <a:solidFill>
                    <a:schemeClr val="lt1"/>
                  </a:solidFill>
                  <a:latin typeface="+mn-lt"/>
                  <a:ea typeface="+mn-ea"/>
                  <a:cs typeface="+mn-cs"/>
                </a:defRPr>
              </a:lvl7pPr>
              <a:lvl8pPr marL="3263371" algn="l" defTabSz="932391" rtl="0" eaLnBrk="1" latinLnBrk="0" hangingPunct="1">
                <a:defRPr sz="1800" kern="1200">
                  <a:solidFill>
                    <a:schemeClr val="lt1"/>
                  </a:solidFill>
                  <a:latin typeface="+mn-lt"/>
                  <a:ea typeface="+mn-ea"/>
                  <a:cs typeface="+mn-cs"/>
                </a:defRPr>
              </a:lvl8pPr>
              <a:lvl9pPr marL="3729568" algn="l" defTabSz="932391" rtl="0" eaLnBrk="1" latinLnBrk="0" hangingPunct="1">
                <a:defRPr sz="1800" kern="1200">
                  <a:solidFill>
                    <a:schemeClr val="lt1"/>
                  </a:solidFill>
                  <a:latin typeface="+mn-lt"/>
                  <a:ea typeface="+mn-ea"/>
                  <a:cs typeface="+mn-cs"/>
                </a:defRPr>
              </a:lvl9pPr>
            </a:lstStyle>
            <a:p>
              <a:pPr algn="ctr" defTabSz="932121" fontAlgn="base">
                <a:spcBef>
                  <a:spcPct val="0"/>
                </a:spcBef>
                <a:spcAft>
                  <a:spcPct val="0"/>
                </a:spcAft>
              </a:pPr>
              <a:r>
                <a:rPr lang="en-US" sz="2000" b="1" dirty="0">
                  <a:solidFill>
                    <a:schemeClr val="bg1"/>
                  </a:solidFill>
                  <a:latin typeface="Arial" pitchFamily="34" charset="0"/>
                  <a:ea typeface="Segoe UI" pitchFamily="34" charset="0"/>
                  <a:cs typeface="Arial" pitchFamily="34" charset="0"/>
                </a:rPr>
                <a:t>5</a:t>
              </a:r>
            </a:p>
          </p:txBody>
        </p:sp>
      </p:grpSp>
    </p:spTree>
    <p:extLst>
      <p:ext uri="{BB962C8B-B14F-4D97-AF65-F5344CB8AC3E}">
        <p14:creationId xmlns:p14="http://schemas.microsoft.com/office/powerpoint/2010/main" xmlns="" val="11928446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54487"/>
        </a:solidFill>
        <a:ln>
          <a:noFill/>
        </a:ln>
        <a:extLst>
          <a:ext uri="{91240B29-F687-4F45-9708-019B960494DF}">
            <a14:hiddenLine xmlns:a14="http://schemas.microsoft.com/office/drawing/2010/main" xmlns="" w="25400" algn="ctr">
              <a:solidFill>
                <a:srgbClr val="000000"/>
              </a:solidFill>
              <a:round/>
              <a:headEnd/>
              <a:tailEnd/>
            </a14:hiddenLine>
          </a:ext>
        </a:extLst>
      </a:spPr>
      <a:bodyPr lIns="110758" tIns="55379" rIns="110758" bIns="55379" anchor="ctr"/>
      <a:lstStyle>
        <a:defPPr algn="ctr" defTabSz="879590" fontAlgn="base">
          <a:spcBef>
            <a:spcPct val="0"/>
          </a:spcBef>
          <a:spcAft>
            <a:spcPct val="0"/>
          </a:spcAft>
          <a:defRPr sz="1900" b="1">
            <a:solidFill>
              <a:srgbClr val="FFFFFF"/>
            </a:solidFill>
            <a:latin typeface="微软雅黑" pitchFamily="34" charset="-122"/>
            <a:ea typeface="微软雅黑" pitchFamily="34" charset="-122"/>
          </a:defRPr>
        </a:defPPr>
      </a:lstStyle>
    </a:spDef>
    <a:lnDef>
      <a:spPr>
        <a:ln w="19050">
          <a:solidFill>
            <a:schemeClr val="bg1">
              <a:lumMod val="50000"/>
            </a:schemeClr>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43349</TotalTime>
  <Words>3416</Words>
  <Application>Microsoft Office PowerPoint</Application>
  <PresentationFormat>全屏显示(4:3)</PresentationFormat>
  <Paragraphs>401</Paragraphs>
  <Slides>51</Slides>
  <Notes>5</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幻灯片 1</vt:lpstr>
      <vt:lpstr>目录</vt:lpstr>
      <vt:lpstr>背景</vt:lpstr>
      <vt:lpstr>背景</vt:lpstr>
      <vt:lpstr>目录</vt:lpstr>
      <vt:lpstr>幻灯片 6</vt:lpstr>
      <vt:lpstr>目录</vt:lpstr>
      <vt:lpstr>环境部署</vt:lpstr>
      <vt:lpstr>目录</vt:lpstr>
      <vt:lpstr>幻灯片 10</vt:lpstr>
      <vt:lpstr>基本策略设置-设置文档默认属性</vt:lpstr>
      <vt:lpstr>基本策略设置-设置文档默认属性</vt:lpstr>
      <vt:lpstr>基本策略设置-赋予用户权限</vt:lpstr>
      <vt:lpstr>基本策略设置-赋予用户权限</vt:lpstr>
      <vt:lpstr>客户端-加密</vt:lpstr>
      <vt:lpstr>客户端-加密</vt:lpstr>
      <vt:lpstr>客户端-查看文档权限</vt:lpstr>
      <vt:lpstr>客户端-查看文档权限</vt:lpstr>
      <vt:lpstr>客户端-权限控制逻辑</vt:lpstr>
      <vt:lpstr>客户端-权限控制逻辑</vt:lpstr>
      <vt:lpstr>客户端-权限控制逻辑</vt:lpstr>
      <vt:lpstr>客户端-修改文档权限</vt:lpstr>
      <vt:lpstr>客户端-修改文档权限</vt:lpstr>
      <vt:lpstr>客户端-修改文档权限</vt:lpstr>
      <vt:lpstr>客户端-修改文档权限</vt:lpstr>
      <vt:lpstr>客户端-解密</vt:lpstr>
      <vt:lpstr>客户端-新智能模式</vt:lpstr>
      <vt:lpstr>客户端-新智能模式</vt:lpstr>
      <vt:lpstr>控制台-全盘扫描</vt:lpstr>
      <vt:lpstr>控制台-全盘扫描</vt:lpstr>
      <vt:lpstr>控制台-全盘扫描</vt:lpstr>
      <vt:lpstr>控制台-全盘扫描</vt:lpstr>
      <vt:lpstr>控制台-全盘扫描</vt:lpstr>
      <vt:lpstr>控制台-全盘扫描</vt:lpstr>
      <vt:lpstr>控制台-远程扫描</vt:lpstr>
      <vt:lpstr>控制台-远程扫描</vt:lpstr>
      <vt:lpstr>控制台-远程扫描</vt:lpstr>
      <vt:lpstr>控制台-远程扫描</vt:lpstr>
      <vt:lpstr>控制台-本地扫描</vt:lpstr>
      <vt:lpstr>其他高级设置-超级管理员</vt:lpstr>
      <vt:lpstr>其他高级设置-启用授权软件小锁</vt:lpstr>
      <vt:lpstr>其他高级设置-启用文档权限信息气泡</vt:lpstr>
      <vt:lpstr>其他高级设置-安全区域与文档权限关系</vt:lpstr>
      <vt:lpstr>其他高级设置-安全区域与文档权限界面</vt:lpstr>
      <vt:lpstr>目录</vt:lpstr>
      <vt:lpstr>常见问题处理</vt:lpstr>
      <vt:lpstr>功能不支持文档权限的：</vt:lpstr>
      <vt:lpstr>已知缺陷</vt:lpstr>
      <vt:lpstr>已知缺陷</vt:lpstr>
      <vt:lpstr>已知缺陷</vt:lpstr>
      <vt:lpstr>幻灯片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钟桂梅</dc:creator>
  <cp:lastModifiedBy>王银华</cp:lastModifiedBy>
  <cp:revision>2873</cp:revision>
  <dcterms:created xsi:type="dcterms:W3CDTF">2014-08-15T07:26:31Z</dcterms:created>
  <dcterms:modified xsi:type="dcterms:W3CDTF">2020-06-13T08:37:24Z</dcterms:modified>
</cp:coreProperties>
</file>