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82" r:id="rId4"/>
    <p:sldId id="294" r:id="rId5"/>
    <p:sldId id="295" r:id="rId6"/>
    <p:sldId id="296" r:id="rId7"/>
    <p:sldId id="297" r:id="rId8"/>
    <p:sldId id="293" r:id="rId9"/>
    <p:sldId id="276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08" d="100"/>
          <a:sy n="108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E3E44-C48F-4FC2-A693-7CED8DA7799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AC9B1-FD06-4238-BED2-875F2116B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AC9B1-FD06-4238-BED2-875F2116BD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5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AC9B1-FD06-4238-BED2-875F2116BD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6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AC9B1-FD06-4238-BED2-875F2116BD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6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AC9B1-FD06-4238-BED2-875F2116BD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9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8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6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0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1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AA53-2C50-4A48-BAD7-DCB50DE8D4B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9CA-7233-45BC-815C-EF73CAD10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9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2283718"/>
            <a:ext cx="2232248" cy="1661208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2915816" y="2435736"/>
            <a:ext cx="5184576" cy="560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spcAft>
                <a:spcPts val="400"/>
              </a:spcAft>
              <a:buSzPct val="70000"/>
              <a:buNone/>
            </a:pPr>
            <a:r>
              <a:rPr lang="zh-CN" altLang="en-US" sz="3500" b="1" dirty="0">
                <a:solidFill>
                  <a:srgbClr val="080808"/>
                </a:solidFill>
              </a:rPr>
              <a:t>“二十四个柱子“周报告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415143" y="3235824"/>
            <a:ext cx="3744416" cy="560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spcAft>
                <a:spcPts val="400"/>
              </a:spcAft>
              <a:buSzPct val="70000"/>
              <a:buNone/>
            </a:pPr>
            <a:endParaRPr lang="zh-CN" altLang="en-US" sz="1800" dirty="0">
              <a:solidFill>
                <a:srgbClr val="080808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092965" y="3075806"/>
            <a:ext cx="5045289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24BE708-4626-4704-891C-0F065DE1C468}"/>
              </a:ext>
            </a:extLst>
          </p:cNvPr>
          <p:cNvSpPr txBox="1"/>
          <p:nvPr/>
        </p:nvSpPr>
        <p:spPr>
          <a:xfrm>
            <a:off x="6704530" y="3218509"/>
            <a:ext cx="91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郑臣楷</a:t>
            </a:r>
          </a:p>
        </p:txBody>
      </p:sp>
    </p:spTree>
    <p:extLst>
      <p:ext uri="{BB962C8B-B14F-4D97-AF65-F5344CB8AC3E}">
        <p14:creationId xmlns:p14="http://schemas.microsoft.com/office/powerpoint/2010/main" val="255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4000">
        <p14:vortex dir="r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E:\水墨图表素材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02" y="1398652"/>
            <a:ext cx="3418790" cy="32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228597" y="2479005"/>
            <a:ext cx="243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E1B2F3-34EC-446C-9462-7F16302EB571}"/>
              </a:ext>
            </a:extLst>
          </p:cNvPr>
          <p:cNvSpPr txBox="1"/>
          <p:nvPr/>
        </p:nvSpPr>
        <p:spPr>
          <a:xfrm>
            <a:off x="4283968" y="223278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壹、本周工作汇报</a:t>
            </a:r>
            <a:endParaRPr lang="en-US" altLang="zh-CN" sz="4000" dirty="0"/>
          </a:p>
          <a:p>
            <a:r>
              <a:rPr lang="zh-CN" altLang="en-US" sz="4000" dirty="0"/>
              <a:t>贰、周末安排</a:t>
            </a:r>
          </a:p>
        </p:txBody>
      </p:sp>
    </p:spTree>
    <p:extLst>
      <p:ext uri="{BB962C8B-B14F-4D97-AF65-F5344CB8AC3E}">
        <p14:creationId xmlns:p14="http://schemas.microsoft.com/office/powerpoint/2010/main" val="30561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flip dir="r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997" y="416702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2800" dirty="0"/>
              <a:t>壹、本周工作汇报</a:t>
            </a:r>
            <a:endParaRPr lang="en-US" altLang="zh-CN" sz="28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187624" y="1563638"/>
            <a:ext cx="4056743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</a:rPr>
              <a:t>① 用例文档编写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200" dirty="0">
              <a:ea typeface="宋体" pitchFamily="2" charset="-122"/>
            </a:endParaRP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 rot="16200000" flipH="1">
            <a:off x="3140664" y="301878"/>
            <a:ext cx="6350" cy="3557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87474" y="2293521"/>
            <a:ext cx="4056743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</a:rPr>
              <a:t>② </a:t>
            </a:r>
            <a:r>
              <a:rPr lang="zh-CN" altLang="en-US" sz="2200" dirty="0"/>
              <a:t>软件需求规约的完善</a:t>
            </a:r>
            <a:endParaRPr lang="zh-CN" altLang="en-US" sz="2200" dirty="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200" dirty="0">
              <a:ea typeface="宋体" pitchFamily="2" charset="-122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rot="16200000" flipH="1">
            <a:off x="3149921" y="967666"/>
            <a:ext cx="6350" cy="3557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rot="16200000" flipH="1">
            <a:off x="3146498" y="1690941"/>
            <a:ext cx="6350" cy="3557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pic>
        <p:nvPicPr>
          <p:cNvPr id="10" name="Picture 2" descr="E:\水墨图表素材\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25" y="-25527"/>
            <a:ext cx="3883609" cy="55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5065B3-8B6A-4833-A70C-549D7A7AB992}"/>
              </a:ext>
            </a:extLst>
          </p:cNvPr>
          <p:cNvSpPr txBox="1"/>
          <p:nvPr/>
        </p:nvSpPr>
        <p:spPr>
          <a:xfrm>
            <a:off x="1187324" y="3019064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j-ea"/>
                <a:ea typeface="+mj-ea"/>
              </a:rPr>
              <a:t>③</a:t>
            </a:r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zh-CN" altLang="en-US" sz="2200" dirty="0">
                <a:latin typeface="+mj-ea"/>
                <a:ea typeface="+mj-ea"/>
              </a:rPr>
              <a:t>数据库表格的设计 </a:t>
            </a:r>
            <a:endParaRPr lang="zh-CN" altLang="en-US" sz="2200" dirty="0"/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57588192-82C0-4221-8F50-696BBDAD4A9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33822" y="2481507"/>
            <a:ext cx="6350" cy="3557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B0DAB9-FA87-4C68-9CB8-904286676536}"/>
              </a:ext>
            </a:extLst>
          </p:cNvPr>
          <p:cNvSpPr txBox="1"/>
          <p:nvPr/>
        </p:nvSpPr>
        <p:spPr>
          <a:xfrm>
            <a:off x="1187324" y="3720604"/>
            <a:ext cx="399340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j-ea"/>
                <a:ea typeface="+mj-ea"/>
              </a:rPr>
              <a:t>④ </a:t>
            </a:r>
            <a:r>
              <a:rPr lang="zh-CN" altLang="en-US" sz="2200" dirty="0"/>
              <a:t>架构文档编写（正在进行）</a:t>
            </a:r>
            <a:endParaRPr lang="en-US" altLang="zh-CN" sz="2200" dirty="0"/>
          </a:p>
          <a:p>
            <a:endParaRPr lang="zh-CN" altLang="en-US" sz="2200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9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flip dir="r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 animBg="1"/>
      <p:bldP spid="9" grpId="0" animBg="1"/>
      <p:bldP spid="12" grpId="0"/>
      <p:bldP spid="11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1852BE-8B62-4928-A0C0-EF71461B3E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563638"/>
            <a:ext cx="5274310" cy="17970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CC28E4-5C16-4BBA-A94D-34978FF03E65}"/>
              </a:ext>
            </a:extLst>
          </p:cNvPr>
          <p:cNvSpPr txBox="1"/>
          <p:nvPr/>
        </p:nvSpPr>
        <p:spPr>
          <a:xfrm>
            <a:off x="827584" y="55552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需求的细化和用例文档的编写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B24071-207B-48A9-BDB1-8FEA654B4B79}"/>
              </a:ext>
            </a:extLst>
          </p:cNvPr>
          <p:cNvSpPr txBox="1"/>
          <p:nvPr/>
        </p:nvSpPr>
        <p:spPr>
          <a:xfrm>
            <a:off x="3843794" y="33606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初版需求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232DB-D476-4F62-8871-846930FA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63" y="0"/>
            <a:ext cx="4451398" cy="5092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D90D2E-CAF9-4AE5-8828-01301FCE8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3" y="915566"/>
            <a:ext cx="4248472" cy="38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8F647B-1DB1-4C65-9A97-526BD1D54300}"/>
              </a:ext>
            </a:extLst>
          </p:cNvPr>
          <p:cNvSpPr txBox="1"/>
          <p:nvPr/>
        </p:nvSpPr>
        <p:spPr>
          <a:xfrm>
            <a:off x="611560" y="48351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数据库设计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1824B6-A53B-4D11-88F8-EC8DFCCF209A}"/>
              </a:ext>
            </a:extLst>
          </p:cNvPr>
          <p:cNvSpPr txBox="1"/>
          <p:nvPr/>
        </p:nvSpPr>
        <p:spPr>
          <a:xfrm>
            <a:off x="899592" y="113159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这是最头疼的一部分，尤其涉及到标签（或规格）与商品对应时，我们的想法五花八门。有各种各样的表格诞生：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EBF818-E092-4161-A548-F333EF834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93089">
            <a:off x="1714611" y="834476"/>
            <a:ext cx="2174509" cy="45879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4998B-78A6-41AE-A0D3-E4ECC2164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174">
            <a:off x="4453559" y="1468761"/>
            <a:ext cx="4247754" cy="37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810EF6-842C-4182-89FD-C67645EA5009}"/>
              </a:ext>
            </a:extLst>
          </p:cNvPr>
          <p:cNvSpPr txBox="1"/>
          <p:nvPr/>
        </p:nvSpPr>
        <p:spPr>
          <a:xfrm>
            <a:off x="755576" y="62753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但是我们都否定了上述两种表格的设计。因为它们都不够灵活，如果有一个商品的标签属性类别有多种时（多个属性标签），可能会使这个表内有许多空值，使这个表过于庞大。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C9BEA-88A0-4218-849B-4E4249A28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0864"/>
            <a:ext cx="3888431" cy="34727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2541D1-69C8-4388-B5E0-8167212D9E5D}"/>
              </a:ext>
            </a:extLst>
          </p:cNvPr>
          <p:cNvSpPr/>
          <p:nvPr/>
        </p:nvSpPr>
        <p:spPr>
          <a:xfrm rot="21221649">
            <a:off x="1696856" y="2110085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什么才是商品？？</a:t>
            </a:r>
          </a:p>
        </p:txBody>
      </p:sp>
    </p:spTree>
    <p:extLst>
      <p:ext uri="{BB962C8B-B14F-4D97-AF65-F5344CB8AC3E}">
        <p14:creationId xmlns:p14="http://schemas.microsoft.com/office/powerpoint/2010/main" val="13439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75840-9852-450F-B46A-2DF961A37722}"/>
              </a:ext>
            </a:extLst>
          </p:cNvPr>
          <p:cNvSpPr txBox="1"/>
          <p:nvPr/>
        </p:nvSpPr>
        <p:spPr>
          <a:xfrm>
            <a:off x="899593" y="627534"/>
            <a:ext cx="7704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后来我们去查阅相关资料，找到了答案：</a:t>
            </a:r>
            <a:endParaRPr lang="en-US" altLang="zh-CN" dirty="0"/>
          </a:p>
          <a:p>
            <a:r>
              <a:rPr lang="zh-CN" altLang="en-US" dirty="0"/>
              <a:t>       “货品”是指一种概念物品，这种物品并不是一个具体的实物，当它具备具体的属性、价格时，才是一种实物，也就是商品。“商品”就是库存中一个具体的实物。例如：</a:t>
            </a:r>
            <a:r>
              <a:rPr lang="en-US" altLang="zh-CN" dirty="0"/>
              <a:t>iphone6</a:t>
            </a:r>
            <a:r>
              <a:rPr lang="zh-CN" altLang="en-US" dirty="0"/>
              <a:t>，就是一种货品，但用户购买的并不是货品而是商品，也就是用户最终购买的可能是：金色 </a:t>
            </a:r>
            <a:r>
              <a:rPr lang="en-US" altLang="zh-CN" dirty="0"/>
              <a:t>-16G- </a:t>
            </a:r>
            <a:r>
              <a:rPr lang="zh-CN" altLang="en-US" dirty="0"/>
              <a:t>移动版 </a:t>
            </a:r>
            <a:r>
              <a:rPr lang="en-US" altLang="zh-CN" dirty="0"/>
              <a:t>iphone6</a:t>
            </a:r>
            <a:r>
              <a:rPr lang="zh-CN" altLang="en-US" dirty="0"/>
              <a:t>。换句话来说，货品是一种产品的称谓（如 </a:t>
            </a:r>
            <a:r>
              <a:rPr lang="en-US" altLang="zh-CN" dirty="0"/>
              <a:t>iphone6</a:t>
            </a:r>
            <a:r>
              <a:rPr lang="zh-CN" altLang="en-US" dirty="0"/>
              <a:t>），商品是用户购买的具体实物，具备特定的属性（如：金色 </a:t>
            </a:r>
            <a:r>
              <a:rPr lang="en-US" altLang="zh-CN" dirty="0"/>
              <a:t>-16G- </a:t>
            </a:r>
            <a:r>
              <a:rPr lang="zh-CN" altLang="en-US" dirty="0"/>
              <a:t>移动版）。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引入</a:t>
            </a:r>
            <a:r>
              <a:rPr lang="en-US" altLang="zh-CN" dirty="0"/>
              <a:t>SPU</a:t>
            </a:r>
            <a:r>
              <a:rPr lang="zh-CN" altLang="en-US" dirty="0"/>
              <a:t>（</a:t>
            </a:r>
            <a:r>
              <a:rPr lang="en-US" altLang="zh-CN" dirty="0"/>
              <a:t> Standard Product Unit </a:t>
            </a:r>
            <a:r>
              <a:rPr lang="zh-CN" altLang="en-US" dirty="0"/>
              <a:t>（标准化产品单元））和</a:t>
            </a:r>
            <a:r>
              <a:rPr lang="en-US" altLang="zh-CN" dirty="0"/>
              <a:t>SKU</a:t>
            </a:r>
            <a:r>
              <a:rPr lang="zh-CN" altLang="en-US" dirty="0"/>
              <a:t>（</a:t>
            </a:r>
            <a:r>
              <a:rPr lang="en-US" altLang="zh-CN" dirty="0"/>
              <a:t>Stock Keeping Unit(</a:t>
            </a:r>
            <a:r>
              <a:rPr lang="zh-CN" altLang="en-US" dirty="0"/>
              <a:t>库存单元</a:t>
            </a:r>
            <a:r>
              <a:rPr lang="en-US" altLang="zh-CN" dirty="0"/>
              <a:t>)</a:t>
            </a:r>
            <a:r>
              <a:rPr lang="zh-CN" altLang="en-US" dirty="0"/>
              <a:t>）两个概念，他们分别对应上述的货品和商品。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在概念上进行细致划分后，并参考网上的数据库设计，最终做出了我们的初版数据库设计。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A24BD-691E-4BA8-AA0D-FD6CF23E8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205" y="0"/>
            <a:ext cx="9464739" cy="50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E27738-B2BF-43CD-9FCF-650F2B48934C}"/>
              </a:ext>
            </a:extLst>
          </p:cNvPr>
          <p:cNvSpPr txBox="1"/>
          <p:nvPr/>
        </p:nvSpPr>
        <p:spPr>
          <a:xfrm>
            <a:off x="2633007" y="1851670"/>
            <a:ext cx="38779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贰、周末安排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64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09" y="987574"/>
            <a:ext cx="2232248" cy="1661208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496609" y="2427734"/>
            <a:ext cx="3811695" cy="560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spcAft>
                <a:spcPts val="400"/>
              </a:spcAft>
              <a:buSzPct val="70000"/>
              <a:buNone/>
            </a:pPr>
            <a:r>
              <a:rPr lang="zh-CN" altLang="en-US" sz="3800" b="1" dirty="0">
                <a:solidFill>
                  <a:srgbClr val="080808"/>
                </a:solidFill>
              </a:rPr>
              <a:t>谢谢聆听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347864" y="3147814"/>
            <a:ext cx="2448272" cy="0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flip dir="r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EA8B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346</Words>
  <Application>Microsoft Office PowerPoint</Application>
  <PresentationFormat>全屏显示(16:9)</PresentationFormat>
  <Paragraphs>26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ddd</dc:creator>
  <cp:lastModifiedBy> </cp:lastModifiedBy>
  <cp:revision>71</cp:revision>
  <dcterms:created xsi:type="dcterms:W3CDTF">2014-05-16T12:33:05Z</dcterms:created>
  <dcterms:modified xsi:type="dcterms:W3CDTF">2020-06-05T09:10:50Z</dcterms:modified>
</cp:coreProperties>
</file>