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4" r:id="rId4"/>
    <p:sldId id="267" r:id="rId5"/>
    <p:sldId id="289" r:id="rId6"/>
    <p:sldId id="261" r:id="rId7"/>
    <p:sldId id="277" r:id="rId8"/>
    <p:sldId id="278" r:id="rId9"/>
    <p:sldId id="276" r:id="rId10"/>
    <p:sldId id="280" r:id="rId11"/>
    <p:sldId id="273" r:id="rId12"/>
    <p:sldId id="274" r:id="rId13"/>
    <p:sldId id="269" r:id="rId14"/>
    <p:sldId id="281" r:id="rId15"/>
    <p:sldId id="290" r:id="rId16"/>
    <p:sldId id="266" r:id="rId17"/>
    <p:sldId id="282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7EA86-97DD-4CE0-A10B-2FC23D8CC4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1180F3E-D108-4E42-AB5B-9FBFF4C71E52}">
      <dgm:prSet/>
      <dgm:spPr/>
      <dgm:t>
        <a:bodyPr/>
        <a:lstStyle/>
        <a:p>
          <a:pPr rtl="0"/>
          <a:r>
            <a:rPr lang="en-US" smtClean="0"/>
            <a:t>C</a:t>
          </a:r>
          <a:r>
            <a:rPr lang="zh-CN" smtClean="0"/>
            <a:t>语言为什么要规定先声明变量呢？为什么要指定变量的名字和对应的数据类型呢？</a:t>
          </a:r>
          <a:endParaRPr lang="zh-CN"/>
        </a:p>
      </dgm:t>
    </dgm:pt>
    <dgm:pt modelId="{1984F81B-DEB6-4DD3-AD5F-2593268DDCE5}" cxnId="{61414C0B-48FD-4F95-BCCC-3EBC0E1A802C}" type="parTrans">
      <dgm:prSet/>
      <dgm:spPr/>
      <dgm:t>
        <a:bodyPr/>
        <a:lstStyle/>
        <a:p>
          <a:endParaRPr lang="zh-CN" altLang="en-US"/>
        </a:p>
      </dgm:t>
    </dgm:pt>
    <dgm:pt modelId="{B8BB0B59-311D-46A2-AEF5-88A69F2A372C}" cxnId="{61414C0B-48FD-4F95-BCCC-3EBC0E1A802C}" type="sibTrans">
      <dgm:prSet/>
      <dgm:spPr/>
      <dgm:t>
        <a:bodyPr/>
        <a:lstStyle/>
        <a:p>
          <a:endParaRPr lang="zh-CN" altLang="en-US"/>
        </a:p>
      </dgm:t>
    </dgm:pt>
    <dgm:pt modelId="{AACBE773-EFBF-4502-A1CB-07C8CD3AB5FD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1</a:t>
          </a:r>
          <a:r>
            <a:rPr lang="zh-CN" smtClean="0"/>
            <a:t>）建立变量符号表。</a:t>
          </a:r>
          <a:endParaRPr lang="zh-CN"/>
        </a:p>
      </dgm:t>
    </dgm:pt>
    <dgm:pt modelId="{AC600461-BB3D-4ABD-946E-C34EC42023D3}" cxnId="{63F50D9C-FF63-4AD9-8555-8B5579F43D9A}" type="parTrans">
      <dgm:prSet/>
      <dgm:spPr/>
      <dgm:t>
        <a:bodyPr/>
        <a:lstStyle/>
        <a:p>
          <a:endParaRPr lang="zh-CN" altLang="en-US"/>
        </a:p>
      </dgm:t>
    </dgm:pt>
    <dgm:pt modelId="{3A0ECE1F-11E9-4613-9D32-7A96FD031834}" cxnId="{63F50D9C-FF63-4AD9-8555-8B5579F43D9A}" type="sibTrans">
      <dgm:prSet/>
      <dgm:spPr/>
      <dgm:t>
        <a:bodyPr/>
        <a:lstStyle/>
        <a:p>
          <a:endParaRPr lang="zh-CN" altLang="en-US"/>
        </a:p>
      </dgm:t>
    </dgm:pt>
    <dgm:pt modelId="{35B33BCA-ACB1-4435-88F1-0944A66DDCE6}">
      <dgm:prSet/>
      <dgm:spPr/>
      <dgm:t>
        <a:bodyPr/>
        <a:lstStyle/>
        <a:p>
          <a:pPr rtl="0"/>
          <a:r>
            <a:rPr lang="zh-CN" smtClean="0"/>
            <a:t>通过声明变量，编译器可以建立变量符号表，如此一来，程序中用到了多少变量，每个变量的类型是什么，编译器非常清楚，是否使用了没有声明的变量，编译器在编译期间就可以发现。从而帮助了程序员远离由于疏忽而将变量名写错的情况。</a:t>
          </a:r>
          <a:endParaRPr lang="zh-CN"/>
        </a:p>
      </dgm:t>
    </dgm:pt>
    <dgm:pt modelId="{048C0AA1-C44B-42C2-81CB-A03D627B3302}" cxnId="{AF6A9323-15C9-4C00-BC5E-6F7C4524B7E1}" type="parTrans">
      <dgm:prSet/>
      <dgm:spPr/>
      <dgm:t>
        <a:bodyPr/>
        <a:lstStyle/>
        <a:p>
          <a:endParaRPr lang="zh-CN" altLang="en-US"/>
        </a:p>
      </dgm:t>
    </dgm:pt>
    <dgm:pt modelId="{2465D68E-7CF3-419C-9071-5A73A5FF90F2}" cxnId="{AF6A9323-15C9-4C00-BC5E-6F7C4524B7E1}" type="sibTrans">
      <dgm:prSet/>
      <dgm:spPr/>
      <dgm:t>
        <a:bodyPr/>
        <a:lstStyle/>
        <a:p>
          <a:endParaRPr lang="zh-CN" altLang="en-US"/>
        </a:p>
      </dgm:t>
    </dgm:pt>
    <dgm:pt modelId="{5C40E0E7-467B-4612-BF60-84ABA8AA8C27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2</a:t>
          </a:r>
          <a:r>
            <a:rPr lang="zh-CN" smtClean="0"/>
            <a:t>）变量的数据类型指示系统分配多少内存空间。</a:t>
          </a:r>
          <a:endParaRPr lang="zh-CN"/>
        </a:p>
      </dgm:t>
    </dgm:pt>
    <dgm:pt modelId="{D71D10A1-798B-4598-BE4A-0EFC9CF22964}" cxnId="{185976CD-7FF4-440A-8925-F0BA3AEEEE79}" type="parTrans">
      <dgm:prSet/>
      <dgm:spPr/>
      <dgm:t>
        <a:bodyPr/>
        <a:lstStyle/>
        <a:p>
          <a:endParaRPr lang="zh-CN" altLang="en-US"/>
        </a:p>
      </dgm:t>
    </dgm:pt>
    <dgm:pt modelId="{8CEC1B98-A4CA-43CF-992D-52F84FD3B529}" cxnId="{185976CD-7FF4-440A-8925-F0BA3AEEEE79}" type="sibTrans">
      <dgm:prSet/>
      <dgm:spPr/>
      <dgm:t>
        <a:bodyPr/>
        <a:lstStyle/>
        <a:p>
          <a:endParaRPr lang="zh-CN" altLang="en-US"/>
        </a:p>
      </dgm:t>
    </dgm:pt>
    <dgm:pt modelId="{CD8BCBB6-38FC-41C6-9858-37D3B0299CE6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3</a:t>
          </a:r>
          <a:r>
            <a:rPr lang="zh-CN" smtClean="0"/>
            <a:t>）变量的数据类型指示了系统如何解释存储空间中的值。</a:t>
          </a:r>
          <a:endParaRPr lang="zh-CN"/>
        </a:p>
      </dgm:t>
    </dgm:pt>
    <dgm:pt modelId="{C0C4668F-4DEE-425F-BF45-56D4AA29A182}" cxnId="{4D3ACED9-A2BC-4C20-8118-3C5465CA8871}" type="parTrans">
      <dgm:prSet/>
      <dgm:spPr/>
      <dgm:t>
        <a:bodyPr/>
        <a:lstStyle/>
        <a:p>
          <a:endParaRPr lang="zh-CN" altLang="en-US"/>
        </a:p>
      </dgm:t>
    </dgm:pt>
    <dgm:pt modelId="{ED61A7B3-60C3-4912-9895-8DA2BF1E3A70}" cxnId="{4D3ACED9-A2BC-4C20-8118-3C5465CA8871}" type="sibTrans">
      <dgm:prSet/>
      <dgm:spPr/>
      <dgm:t>
        <a:bodyPr/>
        <a:lstStyle/>
        <a:p>
          <a:endParaRPr lang="zh-CN" altLang="en-US"/>
        </a:p>
      </dgm:t>
    </dgm:pt>
    <dgm:pt modelId="{563D4271-5F4F-49A2-97F4-B65CF4D5F556}">
      <dgm:prSet/>
      <dgm:spPr/>
      <dgm:t>
        <a:bodyPr/>
        <a:lstStyle/>
        <a:p>
          <a:pPr rtl="0"/>
          <a:r>
            <a:rPr lang="zh-CN" smtClean="0"/>
            <a:t>同样的数值，不同的类型将有不同的解释。</a:t>
          </a:r>
          <a:r>
            <a:rPr lang="en-US" smtClean="0"/>
            <a:t>int</a:t>
          </a:r>
          <a:r>
            <a:rPr lang="zh-CN" smtClean="0"/>
            <a:t>占据</a:t>
          </a:r>
          <a:r>
            <a:rPr lang="en-US" smtClean="0"/>
            <a:t>4</a:t>
          </a:r>
          <a:r>
            <a:rPr lang="zh-CN" smtClean="0"/>
            <a:t>个字节，</a:t>
          </a:r>
          <a:r>
            <a:rPr lang="en-US" smtClean="0"/>
            <a:t>float</a:t>
          </a:r>
          <a:r>
            <a:rPr lang="zh-CN" smtClean="0"/>
            <a:t>也占据</a:t>
          </a:r>
          <a:r>
            <a:rPr lang="en-US" smtClean="0"/>
            <a:t>4</a:t>
          </a:r>
          <a:r>
            <a:rPr lang="zh-CN" smtClean="0"/>
            <a:t>个字节，在内存中同样也是存储的二进制数，并且这个二进制数也没有标志区分当前是</a:t>
          </a:r>
          <a:r>
            <a:rPr lang="en-US" smtClean="0"/>
            <a:t>int</a:t>
          </a:r>
          <a:r>
            <a:rPr lang="zh-CN" smtClean="0"/>
            <a:t>型还是</a:t>
          </a:r>
          <a:r>
            <a:rPr lang="en-US" smtClean="0"/>
            <a:t>float</a:t>
          </a:r>
          <a:r>
            <a:rPr lang="zh-CN" smtClean="0"/>
            <a:t>型。如何区分？就是通过变量的数据类型来区分。由于声明建立了变量符号表，所以系统知道变量该如何解释。</a:t>
          </a:r>
          <a:endParaRPr lang="zh-CN"/>
        </a:p>
      </dgm:t>
    </dgm:pt>
    <dgm:pt modelId="{2B71AE1B-E8CB-4DED-B482-197B74E926DB}" cxnId="{A6803D2E-C5E4-4AE6-99EE-A6CECCB2C895}" type="parTrans">
      <dgm:prSet/>
      <dgm:spPr/>
      <dgm:t>
        <a:bodyPr/>
        <a:lstStyle/>
        <a:p>
          <a:endParaRPr lang="zh-CN" altLang="en-US"/>
        </a:p>
      </dgm:t>
    </dgm:pt>
    <dgm:pt modelId="{399517F6-77C1-4D48-A3D7-AEC38972825C}" cxnId="{A6803D2E-C5E4-4AE6-99EE-A6CECCB2C895}" type="sibTrans">
      <dgm:prSet/>
      <dgm:spPr/>
      <dgm:t>
        <a:bodyPr/>
        <a:lstStyle/>
        <a:p>
          <a:endParaRPr lang="zh-CN" altLang="en-US"/>
        </a:p>
      </dgm:t>
    </dgm:pt>
    <dgm:pt modelId="{2E99B11F-EDEA-4EDA-ADD3-7E0FD2576FD6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4</a:t>
          </a:r>
          <a:r>
            <a:rPr lang="zh-CN" smtClean="0"/>
            <a:t>）变量的数据类型确定了该变量的取值范围</a:t>
          </a:r>
          <a:endParaRPr lang="zh-CN"/>
        </a:p>
      </dgm:t>
    </dgm:pt>
    <dgm:pt modelId="{55B89CB8-C981-4A6F-A431-84346845F31D}" cxnId="{D123E848-3EAC-48AA-9BFC-E883FC01DFD3}" type="parTrans">
      <dgm:prSet/>
      <dgm:spPr/>
      <dgm:t>
        <a:bodyPr/>
        <a:lstStyle/>
        <a:p>
          <a:endParaRPr lang="zh-CN" altLang="en-US"/>
        </a:p>
      </dgm:t>
    </dgm:pt>
    <dgm:pt modelId="{FBA3D794-834A-4D71-8E3D-6B295E442989}" cxnId="{D123E848-3EAC-48AA-9BFC-E883FC01DFD3}" type="sibTrans">
      <dgm:prSet/>
      <dgm:spPr/>
      <dgm:t>
        <a:bodyPr/>
        <a:lstStyle/>
        <a:p>
          <a:endParaRPr lang="zh-CN" altLang="en-US"/>
        </a:p>
      </dgm:t>
    </dgm:pt>
    <dgm:pt modelId="{E30F6878-E98F-491F-B88E-68603735DF99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smtClean="0"/>
            <a:t>例如短整型数据取值</a:t>
          </a:r>
          <a:r>
            <a:rPr lang="en-US" smtClean="0"/>
            <a:t>-32768</a:t>
          </a:r>
          <a:r>
            <a:rPr lang="zh-CN" smtClean="0"/>
            <a:t>～</a:t>
          </a:r>
          <a:r>
            <a:rPr lang="en-US" smtClean="0"/>
            <a:t>32767</a:t>
          </a:r>
          <a:r>
            <a:rPr lang="zh-CN" smtClean="0"/>
            <a:t>之间。</a:t>
          </a:r>
          <a:r>
            <a:rPr lang="zh-CN"/>
            <a:t/>
          </a:r>
          <a:endParaRPr lang="zh-CN"/>
        </a:p>
      </dgm:t>
    </dgm:pt>
    <dgm:pt modelId="{ED22EA30-2730-4009-BC2B-3BBCD2FC622F}" cxnId="{149EB550-17E3-43B0-9509-4F91D5E10EFC}" type="parTrans">
      <dgm:prSet/>
      <dgm:spPr/>
      <dgm:t>
        <a:bodyPr/>
        <a:lstStyle/>
        <a:p>
          <a:endParaRPr lang="zh-CN" altLang="en-US"/>
        </a:p>
      </dgm:t>
    </dgm:pt>
    <dgm:pt modelId="{B8D7A723-3539-4CD6-BB13-099E8BFB7060}" cxnId="{149EB550-17E3-43B0-9509-4F91D5E10EFC}" type="sibTrans">
      <dgm:prSet/>
      <dgm:spPr/>
      <dgm:t>
        <a:bodyPr/>
        <a:lstStyle/>
        <a:p>
          <a:endParaRPr lang="zh-CN" altLang="en-US"/>
        </a:p>
      </dgm:t>
    </dgm:pt>
    <dgm:pt modelId="{8724E0F3-021F-448F-8B60-D3886A53066C}">
      <dgm:prSet/>
      <dgm:spPr/>
      <dgm:t>
        <a:bodyPr/>
        <a:lstStyle/>
        <a:p>
          <a:pPr rtl="0"/>
          <a:r>
            <a:rPr lang="zh-CN" smtClean="0"/>
            <a:t>（</a:t>
          </a:r>
          <a:r>
            <a:rPr lang="en-US" smtClean="0"/>
            <a:t>5</a:t>
          </a:r>
          <a:r>
            <a:rPr lang="zh-CN" smtClean="0"/>
            <a:t>）不同的数据类型有不同的操作</a:t>
          </a:r>
          <a:endParaRPr lang="zh-CN"/>
        </a:p>
      </dgm:t>
    </dgm:pt>
    <dgm:pt modelId="{C2662BDA-7A82-411D-8C5A-56687FC23C35}" cxnId="{D9AA9763-97DB-4579-9401-4ACDA054EFF8}" type="parTrans">
      <dgm:prSet/>
      <dgm:spPr/>
      <dgm:t>
        <a:bodyPr/>
        <a:lstStyle/>
        <a:p>
          <a:endParaRPr lang="zh-CN" altLang="en-US"/>
        </a:p>
      </dgm:t>
    </dgm:pt>
    <dgm:pt modelId="{02D9340A-6D13-40BB-8217-CE4D5A73401B}" cxnId="{D9AA9763-97DB-4579-9401-4ACDA054EFF8}" type="sibTrans">
      <dgm:prSet/>
      <dgm:spPr/>
      <dgm:t>
        <a:bodyPr/>
        <a:lstStyle/>
        <a:p>
          <a:endParaRPr lang="zh-CN" altLang="en-US"/>
        </a:p>
      </dgm:t>
    </dgm:pt>
    <dgm:pt modelId="{757BF380-83F8-4523-9F0B-B0F3B6240C65}">
      <dgm:prSet/>
      <dgm:spPr/>
      <dgm:t>
        <a:bodyPr/>
        <a:lstStyle/>
        <a:p>
          <a:pPr rtl="0"/>
          <a:r>
            <a:rPr lang="zh-CN" smtClean="0"/>
            <a:t>如整数可以求余。</a:t>
          </a:r>
          <a:r>
            <a:rPr lang="en-US" smtClean="0"/>
            <a:t>C</a:t>
          </a:r>
          <a:r>
            <a:rPr lang="zh-CN" smtClean="0"/>
            <a:t>语言用符号”</a:t>
          </a:r>
          <a:r>
            <a:rPr lang="en-US" smtClean="0"/>
            <a:t>%”</a:t>
          </a:r>
          <a:r>
            <a:rPr lang="zh-CN" smtClean="0"/>
            <a:t>表示求余。</a:t>
          </a:r>
          <a:r>
            <a:rPr lang="zh-CN" altLang="en-US" smtClean="0"/>
            <a:t>整数可以，实数不可以。</a:t>
          </a:r>
          <a:endParaRPr lang="en-US"/>
        </a:p>
      </dgm:t>
    </dgm:pt>
    <dgm:pt modelId="{097A23F3-C7DF-48A2-BA9B-27CB7AC6A5D9}" cxnId="{44EF859D-DC2E-491C-85CE-B7FF57ECBC9C}" type="parTrans">
      <dgm:prSet/>
      <dgm:spPr/>
      <dgm:t>
        <a:bodyPr/>
        <a:lstStyle/>
        <a:p>
          <a:endParaRPr lang="zh-CN" altLang="en-US"/>
        </a:p>
      </dgm:t>
    </dgm:pt>
    <dgm:pt modelId="{47ED2A6C-F7A5-4C9F-8817-6F7382B607EB}" cxnId="{44EF859D-DC2E-491C-85CE-B7FF57ECBC9C}" type="sibTrans">
      <dgm:prSet/>
      <dgm:spPr/>
      <dgm:t>
        <a:bodyPr/>
        <a:lstStyle/>
        <a:p>
          <a:endParaRPr lang="zh-CN" altLang="en-US"/>
        </a:p>
      </dgm:t>
    </dgm:pt>
    <dgm:pt modelId="{F8AA87BE-B34F-48DE-872C-B5B150E02EDB}" type="pres">
      <dgm:prSet presAssocID="{1D27EA86-97DD-4CE0-A10B-2FC23D8CC49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BC59549-EB76-4359-87E6-9309077DAB33}" type="pres">
      <dgm:prSet presAssocID="{A1180F3E-D108-4E42-AB5B-9FBFF4C71E52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1511CF-C1BA-4284-AAD2-BD39B32A4991}" type="pres">
      <dgm:prSet presAssocID="{B8BB0B59-311D-46A2-AEF5-88A69F2A372C}" presName="spacer" presStyleCnt="0"/>
      <dgm:spPr/>
    </dgm:pt>
    <dgm:pt modelId="{3959453B-37FC-47CD-AEFE-C3BEBD47E587}" type="pres">
      <dgm:prSet presAssocID="{AACBE773-EFBF-4502-A1CB-07C8CD3AB5FD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7C3A82-0C2E-429F-AE3E-E0A23315A6A2}" type="pres">
      <dgm:prSet presAssocID="{AACBE773-EFBF-4502-A1CB-07C8CD3AB5FD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F9A574-A04C-4EE1-95BD-D43114008B77}" type="pres">
      <dgm:prSet presAssocID="{5C40E0E7-467B-4612-BF60-84ABA8AA8C27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331D28-38C7-48CC-B60C-CCCB77DA06C6}" type="pres">
      <dgm:prSet presAssocID="{8CEC1B98-A4CA-43CF-992D-52F84FD3B529}" presName="spacer" presStyleCnt="0"/>
      <dgm:spPr/>
    </dgm:pt>
    <dgm:pt modelId="{998E6258-FF66-454C-9C7D-F209B75DED05}" type="pres">
      <dgm:prSet presAssocID="{CD8BCBB6-38FC-41C6-9858-37D3B0299CE6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DD148D-A51D-49E3-A167-96729C02C2E3}" type="pres">
      <dgm:prSet presAssocID="{CD8BCBB6-38FC-41C6-9858-37D3B0299CE6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980C3C-974C-4654-BA70-47926271E345}" type="pres">
      <dgm:prSet presAssocID="{2E99B11F-EDEA-4EDA-ADD3-7E0FD2576FD6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8CC4792-A87A-438D-9B44-2A3D40601834}" type="pres">
      <dgm:prSet presAssocID="{2E99B11F-EDEA-4EDA-ADD3-7E0FD2576FD6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829230-8099-479D-B472-9956FE7EA799}" type="pres">
      <dgm:prSet presAssocID="{8724E0F3-021F-448F-8B60-D3886A53066C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688E9C-9DE3-43C1-A77F-03716DB99A5C}" type="pres">
      <dgm:prSet presAssocID="{8724E0F3-021F-448F-8B60-D3886A53066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1414C0B-48FD-4F95-BCCC-3EBC0E1A802C}" srcId="{1D27EA86-97DD-4CE0-A10B-2FC23D8CC49D}" destId="{A1180F3E-D108-4E42-AB5B-9FBFF4C71E52}" srcOrd="0" destOrd="0" parTransId="{1984F81B-DEB6-4DD3-AD5F-2593268DDCE5}" sibTransId="{B8BB0B59-311D-46A2-AEF5-88A69F2A372C}"/>
    <dgm:cxn modelId="{63F50D9C-FF63-4AD9-8555-8B5579F43D9A}" srcId="{1D27EA86-97DD-4CE0-A10B-2FC23D8CC49D}" destId="{AACBE773-EFBF-4502-A1CB-07C8CD3AB5FD}" srcOrd="1" destOrd="0" parTransId="{AC600461-BB3D-4ABD-946E-C34EC42023D3}" sibTransId="{3A0ECE1F-11E9-4613-9D32-7A96FD031834}"/>
    <dgm:cxn modelId="{AF6A9323-15C9-4C00-BC5E-6F7C4524B7E1}" srcId="{AACBE773-EFBF-4502-A1CB-07C8CD3AB5FD}" destId="{35B33BCA-ACB1-4435-88F1-0944A66DDCE6}" srcOrd="0" destOrd="1" parTransId="{048C0AA1-C44B-42C2-81CB-A03D627B3302}" sibTransId="{2465D68E-7CF3-419C-9071-5A73A5FF90F2}"/>
    <dgm:cxn modelId="{185976CD-7FF4-440A-8925-F0BA3AEEEE79}" srcId="{1D27EA86-97DD-4CE0-A10B-2FC23D8CC49D}" destId="{5C40E0E7-467B-4612-BF60-84ABA8AA8C27}" srcOrd="2" destOrd="0" parTransId="{D71D10A1-798B-4598-BE4A-0EFC9CF22964}" sibTransId="{8CEC1B98-A4CA-43CF-992D-52F84FD3B529}"/>
    <dgm:cxn modelId="{4D3ACED9-A2BC-4C20-8118-3C5465CA8871}" srcId="{1D27EA86-97DD-4CE0-A10B-2FC23D8CC49D}" destId="{CD8BCBB6-38FC-41C6-9858-37D3B0299CE6}" srcOrd="3" destOrd="0" parTransId="{C0C4668F-4DEE-425F-BF45-56D4AA29A182}" sibTransId="{ED61A7B3-60C3-4912-9895-8DA2BF1E3A70}"/>
    <dgm:cxn modelId="{A6803D2E-C5E4-4AE6-99EE-A6CECCB2C895}" srcId="{CD8BCBB6-38FC-41C6-9858-37D3B0299CE6}" destId="{563D4271-5F4F-49A2-97F4-B65CF4D5F556}" srcOrd="0" destOrd="3" parTransId="{2B71AE1B-E8CB-4DED-B482-197B74E926DB}" sibTransId="{399517F6-77C1-4D48-A3D7-AEC38972825C}"/>
    <dgm:cxn modelId="{D123E848-3EAC-48AA-9BFC-E883FC01DFD3}" srcId="{1D27EA86-97DD-4CE0-A10B-2FC23D8CC49D}" destId="{2E99B11F-EDEA-4EDA-ADD3-7E0FD2576FD6}" srcOrd="4" destOrd="0" parTransId="{55B89CB8-C981-4A6F-A431-84346845F31D}" sibTransId="{FBA3D794-834A-4D71-8E3D-6B295E442989}"/>
    <dgm:cxn modelId="{149EB550-17E3-43B0-9509-4F91D5E10EFC}" srcId="{2E99B11F-EDEA-4EDA-ADD3-7E0FD2576FD6}" destId="{E30F6878-E98F-491F-B88E-68603735DF99}" srcOrd="0" destOrd="4" parTransId="{ED22EA30-2730-4009-BC2B-3BBCD2FC622F}" sibTransId="{B8D7A723-3539-4CD6-BB13-099E8BFB7060}"/>
    <dgm:cxn modelId="{D9AA9763-97DB-4579-9401-4ACDA054EFF8}" srcId="{1D27EA86-97DD-4CE0-A10B-2FC23D8CC49D}" destId="{8724E0F3-021F-448F-8B60-D3886A53066C}" srcOrd="5" destOrd="0" parTransId="{C2662BDA-7A82-411D-8C5A-56687FC23C35}" sibTransId="{02D9340A-6D13-40BB-8217-CE4D5A73401B}"/>
    <dgm:cxn modelId="{44EF859D-DC2E-491C-85CE-B7FF57ECBC9C}" srcId="{8724E0F3-021F-448F-8B60-D3886A53066C}" destId="{757BF380-83F8-4523-9F0B-B0F3B6240C65}" srcOrd="0" destOrd="5" parTransId="{097A23F3-C7DF-48A2-BA9B-27CB7AC6A5D9}" sibTransId="{47ED2A6C-F7A5-4C9F-8817-6F7382B607EB}"/>
    <dgm:cxn modelId="{4D65D675-862A-4544-B339-175D35ADA28A}" type="presOf" srcId="{1D27EA86-97DD-4CE0-A10B-2FC23D8CC49D}" destId="{F8AA87BE-B34F-48DE-872C-B5B150E02EDB}" srcOrd="0" destOrd="0" presId="urn:microsoft.com/office/officeart/2005/8/layout/vList2"/>
    <dgm:cxn modelId="{996E0D46-FE95-4039-B552-C534FE336B22}" type="presParOf" srcId="{F8AA87BE-B34F-48DE-872C-B5B150E02EDB}" destId="{ABC59549-EB76-4359-87E6-9309077DAB33}" srcOrd="0" destOrd="0" presId="urn:microsoft.com/office/officeart/2005/8/layout/vList2"/>
    <dgm:cxn modelId="{C8220300-C900-4960-9216-1E9242CAE11D}" type="presOf" srcId="{A1180F3E-D108-4E42-AB5B-9FBFF4C71E52}" destId="{ABC59549-EB76-4359-87E6-9309077DAB33}" srcOrd="0" destOrd="0" presId="urn:microsoft.com/office/officeart/2005/8/layout/vList2"/>
    <dgm:cxn modelId="{578881C8-8A28-42C4-9A0C-1A00014D00AC}" type="presParOf" srcId="{F8AA87BE-B34F-48DE-872C-B5B150E02EDB}" destId="{B21511CF-C1BA-4284-AAD2-BD39B32A4991}" srcOrd="1" destOrd="0" presId="urn:microsoft.com/office/officeart/2005/8/layout/vList2"/>
    <dgm:cxn modelId="{C86A2B48-A420-4A33-B8A7-2AAE17B65EE3}" type="presParOf" srcId="{F8AA87BE-B34F-48DE-872C-B5B150E02EDB}" destId="{3959453B-37FC-47CD-AEFE-C3BEBD47E587}" srcOrd="2" destOrd="0" presId="urn:microsoft.com/office/officeart/2005/8/layout/vList2"/>
    <dgm:cxn modelId="{E63AE0A9-B5D0-4C4F-B7A8-B02CDA0CD374}" type="presOf" srcId="{AACBE773-EFBF-4502-A1CB-07C8CD3AB5FD}" destId="{3959453B-37FC-47CD-AEFE-C3BEBD47E587}" srcOrd="0" destOrd="0" presId="urn:microsoft.com/office/officeart/2005/8/layout/vList2"/>
    <dgm:cxn modelId="{1CA5E5D1-A50B-4D0B-9251-EEDDD67CFD2E}" type="presParOf" srcId="{F8AA87BE-B34F-48DE-872C-B5B150E02EDB}" destId="{7B7C3A82-0C2E-429F-AE3E-E0A23315A6A2}" srcOrd="3" destOrd="0" presId="urn:microsoft.com/office/officeart/2005/8/layout/vList2"/>
    <dgm:cxn modelId="{D2D349A1-73E9-4D65-88A8-71F458AEDE6A}" type="presOf" srcId="{35B33BCA-ACB1-4435-88F1-0944A66DDCE6}" destId="{7B7C3A82-0C2E-429F-AE3E-E0A23315A6A2}" srcOrd="0" destOrd="0" presId="urn:microsoft.com/office/officeart/2005/8/layout/vList2"/>
    <dgm:cxn modelId="{A705F075-A13A-4A1D-8B11-E6FEE19D480B}" type="presParOf" srcId="{F8AA87BE-B34F-48DE-872C-B5B150E02EDB}" destId="{D8F9A574-A04C-4EE1-95BD-D43114008B77}" srcOrd="4" destOrd="0" presId="urn:microsoft.com/office/officeart/2005/8/layout/vList2"/>
    <dgm:cxn modelId="{5F718601-C64B-4EBF-92E8-35994A51D8E3}" type="presOf" srcId="{5C40E0E7-467B-4612-BF60-84ABA8AA8C27}" destId="{D8F9A574-A04C-4EE1-95BD-D43114008B77}" srcOrd="0" destOrd="0" presId="urn:microsoft.com/office/officeart/2005/8/layout/vList2"/>
    <dgm:cxn modelId="{50E08229-B20C-4526-B5F5-5E59619E0CB7}" type="presParOf" srcId="{F8AA87BE-B34F-48DE-872C-B5B150E02EDB}" destId="{7E331D28-38C7-48CC-B60C-CCCB77DA06C6}" srcOrd="5" destOrd="0" presId="urn:microsoft.com/office/officeart/2005/8/layout/vList2"/>
    <dgm:cxn modelId="{4AE90968-F516-444A-86C1-E0B7E0630757}" type="presParOf" srcId="{F8AA87BE-B34F-48DE-872C-B5B150E02EDB}" destId="{998E6258-FF66-454C-9C7D-F209B75DED05}" srcOrd="6" destOrd="0" presId="urn:microsoft.com/office/officeart/2005/8/layout/vList2"/>
    <dgm:cxn modelId="{1AD0245F-1F5D-445D-AAB5-F68CD414F0C3}" type="presOf" srcId="{CD8BCBB6-38FC-41C6-9858-37D3B0299CE6}" destId="{998E6258-FF66-454C-9C7D-F209B75DED05}" srcOrd="0" destOrd="0" presId="urn:microsoft.com/office/officeart/2005/8/layout/vList2"/>
    <dgm:cxn modelId="{180F4EF0-A8A6-4C4E-8130-4C28D6D9A9D6}" type="presParOf" srcId="{F8AA87BE-B34F-48DE-872C-B5B150E02EDB}" destId="{FBDD148D-A51D-49E3-A167-96729C02C2E3}" srcOrd="7" destOrd="0" presId="urn:microsoft.com/office/officeart/2005/8/layout/vList2"/>
    <dgm:cxn modelId="{ECC0A4B8-787C-4A84-B64B-A75BE931040E}" type="presOf" srcId="{563D4271-5F4F-49A2-97F4-B65CF4D5F556}" destId="{FBDD148D-A51D-49E3-A167-96729C02C2E3}" srcOrd="0" destOrd="0" presId="urn:microsoft.com/office/officeart/2005/8/layout/vList2"/>
    <dgm:cxn modelId="{C2C3C610-6C79-4179-9CD4-0007DA3BD74E}" type="presParOf" srcId="{F8AA87BE-B34F-48DE-872C-B5B150E02EDB}" destId="{97980C3C-974C-4654-BA70-47926271E345}" srcOrd="8" destOrd="0" presId="urn:microsoft.com/office/officeart/2005/8/layout/vList2"/>
    <dgm:cxn modelId="{B82B4E7B-5E3D-42F5-8D39-5533C8B8C975}" type="presOf" srcId="{2E99B11F-EDEA-4EDA-ADD3-7E0FD2576FD6}" destId="{97980C3C-974C-4654-BA70-47926271E345}" srcOrd="0" destOrd="0" presId="urn:microsoft.com/office/officeart/2005/8/layout/vList2"/>
    <dgm:cxn modelId="{FF184B62-E200-422B-A257-D4C3F6247C06}" type="presParOf" srcId="{F8AA87BE-B34F-48DE-872C-B5B150E02EDB}" destId="{08CC4792-A87A-438D-9B44-2A3D40601834}" srcOrd="9" destOrd="0" presId="urn:microsoft.com/office/officeart/2005/8/layout/vList2"/>
    <dgm:cxn modelId="{9ABE0E75-561D-4076-8462-C033FEB932D5}" type="presOf" srcId="{E30F6878-E98F-491F-B88E-68603735DF99}" destId="{08CC4792-A87A-438D-9B44-2A3D40601834}" srcOrd="0" destOrd="0" presId="urn:microsoft.com/office/officeart/2005/8/layout/vList2"/>
    <dgm:cxn modelId="{D88828AC-9AB5-40B8-890C-70628B604762}" type="presParOf" srcId="{F8AA87BE-B34F-48DE-872C-B5B150E02EDB}" destId="{2B829230-8099-479D-B472-9956FE7EA799}" srcOrd="10" destOrd="0" presId="urn:microsoft.com/office/officeart/2005/8/layout/vList2"/>
    <dgm:cxn modelId="{C8B29A02-1C4D-4FA0-857C-734BCA07BE53}" type="presOf" srcId="{8724E0F3-021F-448F-8B60-D3886A53066C}" destId="{2B829230-8099-479D-B472-9956FE7EA799}" srcOrd="0" destOrd="0" presId="urn:microsoft.com/office/officeart/2005/8/layout/vList2"/>
    <dgm:cxn modelId="{2FDB808E-B98F-4D95-A08B-D6BD3D17416F}" type="presParOf" srcId="{F8AA87BE-B34F-48DE-872C-B5B150E02EDB}" destId="{9B688E9C-9DE3-43C1-A77F-03716DB99A5C}" srcOrd="11" destOrd="0" presId="urn:microsoft.com/office/officeart/2005/8/layout/vList2"/>
    <dgm:cxn modelId="{79821EBA-84DD-498F-8D99-CB478EDCBAD9}" type="presOf" srcId="{757BF380-83F8-4523-9F0B-B0F3B6240C65}" destId="{9B688E9C-9DE3-43C1-A77F-03716DB99A5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59549-EB76-4359-87E6-9309077DAB33}">
      <dsp:nvSpPr>
        <dsp:cNvPr id="0" name=""/>
        <dsp:cNvSpPr/>
      </dsp:nvSpPr>
      <dsp:spPr>
        <a:xfrm>
          <a:off x="0" y="190501"/>
          <a:ext cx="8929688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</a:t>
          </a:r>
          <a:r>
            <a:rPr lang="zh-CN" sz="1600" kern="1200" smtClean="0"/>
            <a:t>语言为什么要规定先声明变量呢？为什么要指定变量的名字和对应的数据类型呢？</a:t>
          </a:r>
          <a:endParaRPr lang="zh-CN" sz="1600" kern="1200"/>
        </a:p>
      </dsp:txBody>
      <dsp:txXfrm>
        <a:off x="24502" y="215003"/>
        <a:ext cx="8880684" cy="452926"/>
      </dsp:txXfrm>
    </dsp:sp>
    <dsp:sp modelId="{3959453B-37FC-47CD-AEFE-C3BEBD47E587}">
      <dsp:nvSpPr>
        <dsp:cNvPr id="0" name=""/>
        <dsp:cNvSpPr/>
      </dsp:nvSpPr>
      <dsp:spPr>
        <a:xfrm>
          <a:off x="0" y="738511"/>
          <a:ext cx="8929688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（</a:t>
          </a:r>
          <a:r>
            <a:rPr lang="en-US" sz="1600" kern="1200" smtClean="0"/>
            <a:t>1</a:t>
          </a:r>
          <a:r>
            <a:rPr lang="zh-CN" sz="1600" kern="1200" smtClean="0"/>
            <a:t>）建立变量符号表。</a:t>
          </a:r>
          <a:endParaRPr lang="zh-CN" sz="1600" kern="1200"/>
        </a:p>
      </dsp:txBody>
      <dsp:txXfrm>
        <a:off x="24502" y="763013"/>
        <a:ext cx="8880684" cy="452926"/>
      </dsp:txXfrm>
    </dsp:sp>
    <dsp:sp modelId="{7B7C3A82-0C2E-429F-AE3E-E0A23315A6A2}">
      <dsp:nvSpPr>
        <dsp:cNvPr id="0" name=""/>
        <dsp:cNvSpPr/>
      </dsp:nvSpPr>
      <dsp:spPr>
        <a:xfrm>
          <a:off x="0" y="1240441"/>
          <a:ext cx="8929688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518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200" kern="1200" smtClean="0"/>
            <a:t>通过声明变量，编译器可以建立变量符号表，如此一来，程序中用到了多少变量，每个变量的类型是什么，编译器非常清楚，是否使用了没有声明的变量，编译器在编译期间就可以发现。从而帮助了程序员远离由于疏忽而将变量名写错的情况。</a:t>
          </a:r>
          <a:endParaRPr lang="zh-CN" sz="1200" kern="1200"/>
        </a:p>
      </dsp:txBody>
      <dsp:txXfrm>
        <a:off x="0" y="1240441"/>
        <a:ext cx="8929688" cy="513360"/>
      </dsp:txXfrm>
    </dsp:sp>
    <dsp:sp modelId="{D8F9A574-A04C-4EE1-95BD-D43114008B77}">
      <dsp:nvSpPr>
        <dsp:cNvPr id="0" name=""/>
        <dsp:cNvSpPr/>
      </dsp:nvSpPr>
      <dsp:spPr>
        <a:xfrm>
          <a:off x="0" y="1753801"/>
          <a:ext cx="8929688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（</a:t>
          </a:r>
          <a:r>
            <a:rPr lang="en-US" sz="1600" kern="1200" smtClean="0"/>
            <a:t>2</a:t>
          </a:r>
          <a:r>
            <a:rPr lang="zh-CN" sz="1600" kern="1200" smtClean="0"/>
            <a:t>）变量的数据类型指示系统分配多少内存空间。</a:t>
          </a:r>
          <a:endParaRPr lang="zh-CN" sz="1600" kern="1200"/>
        </a:p>
      </dsp:txBody>
      <dsp:txXfrm>
        <a:off x="24502" y="1778303"/>
        <a:ext cx="8880684" cy="452926"/>
      </dsp:txXfrm>
    </dsp:sp>
    <dsp:sp modelId="{998E6258-FF66-454C-9C7D-F209B75DED05}">
      <dsp:nvSpPr>
        <dsp:cNvPr id="0" name=""/>
        <dsp:cNvSpPr/>
      </dsp:nvSpPr>
      <dsp:spPr>
        <a:xfrm>
          <a:off x="0" y="2301812"/>
          <a:ext cx="8929688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（</a:t>
          </a:r>
          <a:r>
            <a:rPr lang="en-US" sz="1600" kern="1200" smtClean="0"/>
            <a:t>3</a:t>
          </a:r>
          <a:r>
            <a:rPr lang="zh-CN" sz="1600" kern="1200" smtClean="0"/>
            <a:t>）变量的数据类型指示了系统如何解释存储空间中的值。</a:t>
          </a:r>
          <a:endParaRPr lang="zh-CN" sz="1600" kern="1200"/>
        </a:p>
      </dsp:txBody>
      <dsp:txXfrm>
        <a:off x="24502" y="2326314"/>
        <a:ext cx="8880684" cy="452926"/>
      </dsp:txXfrm>
    </dsp:sp>
    <dsp:sp modelId="{FBDD148D-A51D-49E3-A167-96729C02C2E3}">
      <dsp:nvSpPr>
        <dsp:cNvPr id="0" name=""/>
        <dsp:cNvSpPr/>
      </dsp:nvSpPr>
      <dsp:spPr>
        <a:xfrm>
          <a:off x="0" y="2803742"/>
          <a:ext cx="8929688" cy="76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518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200" kern="1200" smtClean="0"/>
            <a:t>同样的数值，不同的类型将有不同的解释。</a:t>
          </a:r>
          <a:r>
            <a:rPr lang="en-US" sz="1200" kern="1200" smtClean="0"/>
            <a:t>int</a:t>
          </a:r>
          <a:r>
            <a:rPr lang="zh-CN" sz="1200" kern="1200" smtClean="0"/>
            <a:t>占据</a:t>
          </a:r>
          <a:r>
            <a:rPr lang="en-US" sz="1200" kern="1200" smtClean="0"/>
            <a:t>4</a:t>
          </a:r>
          <a:r>
            <a:rPr lang="zh-CN" sz="1200" kern="1200" smtClean="0"/>
            <a:t>个字节，</a:t>
          </a:r>
          <a:r>
            <a:rPr lang="en-US" sz="1200" kern="1200" smtClean="0"/>
            <a:t>float</a:t>
          </a:r>
          <a:r>
            <a:rPr lang="zh-CN" sz="1200" kern="1200" smtClean="0"/>
            <a:t>也占据</a:t>
          </a:r>
          <a:r>
            <a:rPr lang="en-US" sz="1200" kern="1200" smtClean="0"/>
            <a:t>4</a:t>
          </a:r>
          <a:r>
            <a:rPr lang="zh-CN" sz="1200" kern="1200" smtClean="0"/>
            <a:t>个字节，在内存中同样也是存储的二进制数，并且这个二进制数也没有标志区分当前是</a:t>
          </a:r>
          <a:r>
            <a:rPr lang="en-US" sz="1200" kern="1200" smtClean="0"/>
            <a:t>int</a:t>
          </a:r>
          <a:r>
            <a:rPr lang="zh-CN" sz="1200" kern="1200" smtClean="0"/>
            <a:t>型还是</a:t>
          </a:r>
          <a:r>
            <a:rPr lang="en-US" sz="1200" kern="1200" smtClean="0"/>
            <a:t>float</a:t>
          </a:r>
          <a:r>
            <a:rPr lang="zh-CN" sz="1200" kern="1200" smtClean="0"/>
            <a:t>型。如何区分？就是通过变量的数据类型来区分。由于声明建立了变量符号表，所以系统知道变量该如何解释。</a:t>
          </a:r>
          <a:endParaRPr lang="zh-CN" sz="1200" kern="1200"/>
        </a:p>
      </dsp:txBody>
      <dsp:txXfrm>
        <a:off x="0" y="2803742"/>
        <a:ext cx="8929688" cy="761760"/>
      </dsp:txXfrm>
    </dsp:sp>
    <dsp:sp modelId="{97980C3C-974C-4654-BA70-47926271E345}">
      <dsp:nvSpPr>
        <dsp:cNvPr id="0" name=""/>
        <dsp:cNvSpPr/>
      </dsp:nvSpPr>
      <dsp:spPr>
        <a:xfrm>
          <a:off x="0" y="3565502"/>
          <a:ext cx="8929688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（</a:t>
          </a:r>
          <a:r>
            <a:rPr lang="en-US" sz="1600" kern="1200" smtClean="0"/>
            <a:t>4</a:t>
          </a:r>
          <a:r>
            <a:rPr lang="zh-CN" sz="1600" kern="1200" smtClean="0"/>
            <a:t>）变量的数据类型确定了该变量的取值范围</a:t>
          </a:r>
          <a:endParaRPr lang="zh-CN" sz="1600" kern="1200"/>
        </a:p>
      </dsp:txBody>
      <dsp:txXfrm>
        <a:off x="24502" y="3590004"/>
        <a:ext cx="8880684" cy="452926"/>
      </dsp:txXfrm>
    </dsp:sp>
    <dsp:sp modelId="{08CC4792-A87A-438D-9B44-2A3D40601834}">
      <dsp:nvSpPr>
        <dsp:cNvPr id="0" name=""/>
        <dsp:cNvSpPr/>
      </dsp:nvSpPr>
      <dsp:spPr>
        <a:xfrm>
          <a:off x="0" y="4067432"/>
          <a:ext cx="892968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518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200" kern="1200" smtClean="0"/>
            <a:t>例如短整型数据取值</a:t>
          </a:r>
          <a:r>
            <a:rPr lang="en-US" sz="1200" kern="1200" smtClean="0"/>
            <a:t>-32767</a:t>
          </a:r>
          <a:r>
            <a:rPr lang="zh-CN" sz="1200" kern="1200" smtClean="0"/>
            <a:t>～</a:t>
          </a:r>
          <a:r>
            <a:rPr lang="en-US" sz="1200" kern="1200" smtClean="0"/>
            <a:t>32767</a:t>
          </a:r>
          <a:r>
            <a:rPr lang="zh-CN" sz="1200" kern="1200" smtClean="0"/>
            <a:t>之间。</a:t>
          </a:r>
          <a:endParaRPr lang="zh-CN" sz="1200" kern="1200"/>
        </a:p>
      </dsp:txBody>
      <dsp:txXfrm>
        <a:off x="0" y="4067432"/>
        <a:ext cx="8929688" cy="281520"/>
      </dsp:txXfrm>
    </dsp:sp>
    <dsp:sp modelId="{2B829230-8099-479D-B472-9956FE7EA799}">
      <dsp:nvSpPr>
        <dsp:cNvPr id="0" name=""/>
        <dsp:cNvSpPr/>
      </dsp:nvSpPr>
      <dsp:spPr>
        <a:xfrm>
          <a:off x="0" y="4348952"/>
          <a:ext cx="8929688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600" kern="1200" smtClean="0"/>
            <a:t>（</a:t>
          </a:r>
          <a:r>
            <a:rPr lang="en-US" sz="1600" kern="1200" smtClean="0"/>
            <a:t>5</a:t>
          </a:r>
          <a:r>
            <a:rPr lang="zh-CN" sz="1600" kern="1200" smtClean="0"/>
            <a:t>）不同的数据类型有不同的操作</a:t>
          </a:r>
          <a:endParaRPr lang="zh-CN" sz="1600" kern="1200"/>
        </a:p>
      </dsp:txBody>
      <dsp:txXfrm>
        <a:off x="24502" y="4373454"/>
        <a:ext cx="8880684" cy="452926"/>
      </dsp:txXfrm>
    </dsp:sp>
    <dsp:sp modelId="{9B688E9C-9DE3-43C1-A77F-03716DB99A5C}">
      <dsp:nvSpPr>
        <dsp:cNvPr id="0" name=""/>
        <dsp:cNvSpPr/>
      </dsp:nvSpPr>
      <dsp:spPr>
        <a:xfrm>
          <a:off x="0" y="4850882"/>
          <a:ext cx="8929688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518" tIns="20320" rIns="113792" bIns="20320" numCol="1" spcCol="1270" anchor="t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200" kern="1200" smtClean="0"/>
            <a:t>如整数可以求余。</a:t>
          </a:r>
          <a:r>
            <a:rPr lang="en-US" sz="1200" kern="1200" smtClean="0"/>
            <a:t>C</a:t>
          </a:r>
          <a:r>
            <a:rPr lang="zh-CN" sz="1200" kern="1200" smtClean="0"/>
            <a:t>语言用符号”</a:t>
          </a:r>
          <a:r>
            <a:rPr lang="en-US" sz="1200" kern="1200" smtClean="0"/>
            <a:t>%”</a:t>
          </a:r>
          <a:r>
            <a:rPr lang="zh-CN" sz="1200" kern="1200" smtClean="0"/>
            <a:t>表示求余。</a:t>
          </a:r>
          <a:r>
            <a:rPr lang="zh-CN" altLang="en-US" sz="1200" kern="1200" smtClean="0"/>
            <a:t>整数可以，实数不可以。</a:t>
          </a:r>
          <a:endParaRPr lang="en-US" sz="1200" kern="1200"/>
        </a:p>
      </dsp:txBody>
      <dsp:txXfrm>
        <a:off x="0" y="4850882"/>
        <a:ext cx="8929688" cy="28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bk1_titl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635" cy="63373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578485" y="69850"/>
            <a:ext cx="4910455" cy="49466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编程规范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4"/>
          <p:cNvSpPr txBox="1"/>
          <p:nvPr/>
        </p:nvSpPr>
        <p:spPr>
          <a:xfrm>
            <a:off x="2816860" y="1444308"/>
            <a:ext cx="655828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第三节 基本数据类型</a:t>
            </a:r>
            <a:endParaRPr lang="zh-CN" altLang="en-US" sz="5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12623" y="608258"/>
            <a:ext cx="3810842" cy="2589023"/>
            <a:chOff x="3912623" y="608258"/>
            <a:chExt cx="3810842" cy="2589023"/>
          </a:xfrm>
        </p:grpSpPr>
        <p:grpSp>
          <p:nvGrpSpPr>
            <p:cNvPr id="8" name="组合 7"/>
            <p:cNvGrpSpPr/>
            <p:nvPr/>
          </p:nvGrpSpPr>
          <p:grpSpPr>
            <a:xfrm>
              <a:off x="6201033" y="608258"/>
              <a:ext cx="1522432" cy="548479"/>
              <a:chOff x="6201033" y="608258"/>
              <a:chExt cx="1522432" cy="548479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 flipV="1">
                <a:off x="6201033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V="1">
                <a:off x="6641631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 flipV="1">
                <a:off x="7082229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12623" y="2646786"/>
              <a:ext cx="1545842" cy="550495"/>
              <a:chOff x="3912623" y="2646786"/>
              <a:chExt cx="1545842" cy="550495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4817229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V="1">
                <a:off x="4364926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3912623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</p:grp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84411" y="2646786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084411" y="1164545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56" name="文本框 55"/>
          <p:cNvSpPr txBox="1"/>
          <p:nvPr/>
        </p:nvSpPr>
        <p:spPr>
          <a:xfrm>
            <a:off x="5309484" y="3632490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sz="1800" dirty="0">
                <a:solidFill>
                  <a:schemeClr val="bg1">
                    <a:lumMod val="95000"/>
                  </a:schemeClr>
                </a:solidFill>
              </a:rPr>
              <a:t>顿开教育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3214" y="2781328"/>
            <a:ext cx="185420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Teacher: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顽石老师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6" grpId="0" bldLvl="0" animBg="1"/>
      <p:bldP spid="5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定义常量的两种方式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7280" y="1111885"/>
            <a:ext cx="9596755" cy="44107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常量：定义的方式有两种</a:t>
            </a:r>
            <a:endParaRPr lang="zh-CN" altLang="en-US"/>
          </a:p>
          <a:p>
            <a:r>
              <a:rPr lang="en-US" altLang="zh-CN"/>
              <a:t>	1</a:t>
            </a:r>
            <a:r>
              <a:rPr lang="zh-CN" altLang="en-US"/>
              <a:t>，</a:t>
            </a:r>
            <a:r>
              <a:rPr lang="en-US" altLang="zh-CN"/>
              <a:t>#define π 3.141592658</a:t>
            </a:r>
            <a:endParaRPr lang="en-US" altLang="zh-CN"/>
          </a:p>
          <a:p>
            <a:r>
              <a:rPr lang="en-US" altLang="zh-CN"/>
              <a:t>	2</a:t>
            </a:r>
            <a:r>
              <a:rPr lang="zh-CN" altLang="en-US"/>
              <a:t>，</a:t>
            </a:r>
            <a:r>
              <a:rPr lang="en-US" altLang="zh-CN"/>
              <a:t>const float  π 3.141592658</a:t>
            </a:r>
            <a:endParaRPr lang="en-US" altLang="zh-CN"/>
          </a:p>
          <a:p>
            <a:pPr eaLnBrk="0" hangingPunct="0">
              <a:defRPr/>
            </a:pPr>
            <a:r>
              <a:rPr lang="zh-CN" altLang="en-US" dirty="0">
                <a:sym typeface="+mn-ea"/>
              </a:rPr>
              <a:t>区别：</a:t>
            </a:r>
            <a:endParaRPr lang="zh-CN" altLang="en-US" dirty="0"/>
          </a:p>
          <a:p>
            <a:pPr eaLnBrk="0" hangingPunct="0">
              <a:defRPr/>
            </a:pPr>
            <a:r>
              <a:rPr lang="zh-CN" altLang="en-US" dirty="0">
                <a:sym typeface="+mn-ea"/>
              </a:rPr>
              <a:t>第一种方式：是将</a:t>
            </a:r>
            <a:r>
              <a:rPr lang="en-US" altLang="zh-CN">
                <a:sym typeface="+mn-ea"/>
              </a:rPr>
              <a:t>π</a:t>
            </a:r>
            <a:r>
              <a:rPr lang="zh-CN" altLang="en-US" dirty="0">
                <a:sym typeface="+mn-ea"/>
              </a:rPr>
              <a:t>定义成一种符号，此时</a:t>
            </a:r>
            <a:r>
              <a:rPr lang="en-US" altLang="zh-CN">
                <a:sym typeface="+mn-ea"/>
              </a:rPr>
              <a:t>π</a:t>
            </a:r>
            <a:r>
              <a:rPr lang="zh-CN" altLang="en-US" dirty="0">
                <a:sym typeface="+mn-ea"/>
              </a:rPr>
              <a:t>只是</a:t>
            </a:r>
            <a:r>
              <a:rPr lang="en-US" altLang="zh-CN" dirty="0" smtClean="0">
                <a:sym typeface="+mn-ea"/>
              </a:rPr>
              <a:t>3.14159</a:t>
            </a:r>
            <a:r>
              <a:rPr lang="zh-CN" altLang="en-US" dirty="0" smtClean="0">
                <a:sym typeface="+mn-ea"/>
              </a:rPr>
              <a:t>的</a:t>
            </a:r>
            <a:r>
              <a:rPr lang="zh-CN" altLang="en-US" dirty="0">
                <a:sym typeface="+mn-ea"/>
              </a:rPr>
              <a:t>别名，在编译期间用</a:t>
            </a:r>
            <a:r>
              <a:rPr lang="en-US" altLang="zh-CN" dirty="0" smtClean="0">
                <a:sym typeface="+mn-ea"/>
              </a:rPr>
              <a:t>3.14159</a:t>
            </a:r>
            <a:r>
              <a:rPr lang="zh-CN" altLang="en-US" dirty="0" smtClean="0">
                <a:sym typeface="+mn-ea"/>
              </a:rPr>
              <a:t>去</a:t>
            </a:r>
            <a:r>
              <a:rPr lang="zh-CN" altLang="en-US" dirty="0">
                <a:sym typeface="+mn-ea"/>
              </a:rPr>
              <a:t>取代</a:t>
            </a:r>
            <a:r>
              <a:rPr lang="en-US" altLang="zh-CN">
                <a:sym typeface="+mn-ea"/>
              </a:rPr>
              <a:t>π</a:t>
            </a:r>
            <a:r>
              <a:rPr lang="zh-CN" altLang="en-US" dirty="0">
                <a:sym typeface="+mn-ea"/>
              </a:rPr>
              <a:t>的值</a:t>
            </a:r>
            <a:r>
              <a:rPr lang="en-US" altLang="zh-CN" dirty="0">
                <a:sym typeface="+mn-ea"/>
              </a:rPr>
              <a:t>,define</a:t>
            </a:r>
            <a:r>
              <a:rPr lang="zh-CN" altLang="en-US" dirty="0">
                <a:sym typeface="+mn-ea"/>
              </a:rPr>
              <a:t>相当于替换。</a:t>
            </a:r>
            <a:endParaRPr lang="zh-CN" altLang="en-US" dirty="0">
              <a:sym typeface="+mn-ea"/>
            </a:endParaRPr>
          </a:p>
          <a:p>
            <a:pPr eaLnBrk="0" hangingPunct="0">
              <a:defRPr/>
            </a:pPr>
            <a:endParaRPr lang="zh-CN" altLang="en-US" dirty="0">
              <a:sym typeface="+mn-ea"/>
            </a:endParaRPr>
          </a:p>
          <a:p>
            <a:pPr eaLnBrk="0" hangingPunct="0">
              <a:defRPr/>
            </a:pPr>
            <a:r>
              <a:rPr lang="zh-CN" altLang="en-US" dirty="0">
                <a:sym typeface="+mn-ea"/>
              </a:rPr>
              <a:t>第二种方式：是将</a:t>
            </a:r>
            <a:r>
              <a:rPr lang="en-US" altLang="zh-CN">
                <a:sym typeface="+mn-ea"/>
              </a:rPr>
              <a:t>π</a:t>
            </a:r>
            <a:r>
              <a:rPr lang="zh-CN" altLang="en-US" dirty="0">
                <a:sym typeface="+mn-ea"/>
              </a:rPr>
              <a:t>定义成变量，但告诉编译器它的值是固定不变的，如果在程序中试图去修改它的值，在编译时会报错；</a:t>
            </a:r>
            <a:endParaRPr lang="zh-CN" altLang="en-US" dirty="0">
              <a:sym typeface="+mn-ea"/>
            </a:endParaRPr>
          </a:p>
          <a:p>
            <a:pPr eaLnBrk="0" hangingPunct="0">
              <a:defRPr/>
            </a:pPr>
            <a:endParaRPr lang="en-US" altLang="zh-CN"/>
          </a:p>
          <a:p>
            <a:pPr eaLnBrk="0" hangingPunct="0">
              <a:defRPr/>
            </a:pPr>
            <a:r>
              <a:rPr lang="zh-CN" altLang="en-US" b="1"/>
              <a:t>把不需要改变的值定义成常量有什么好处呢？</a:t>
            </a:r>
            <a:endParaRPr lang="zh-CN" altLang="en-US" b="1"/>
          </a:p>
          <a:p>
            <a:pPr eaLnBrk="0" hangingPunct="0">
              <a:lnSpc>
                <a:spcPct val="90000"/>
              </a:lnSpc>
              <a:defRPr/>
            </a:pPr>
            <a:endParaRPr lang="zh-CN" altLang="en-US" dirty="0">
              <a:sym typeface="+mn-ea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）通过有意义的单词，可以指明该常量的意思，使得程序员在阅读代码时，减少迷惑。</a:t>
            </a:r>
            <a:endParaRPr lang="zh-CN" altLang="en-US" dirty="0">
              <a:sym typeface="+mn-ea"/>
            </a:endParaRPr>
          </a:p>
          <a:p>
            <a:pPr eaLnBrk="0" hangingPunct="0">
              <a:lnSpc>
                <a:spcPct val="90000"/>
              </a:lnSpc>
              <a:defRPr/>
            </a:pPr>
            <a:endParaRPr lang="zh-CN" altLang="en-US" dirty="0"/>
          </a:p>
          <a:p>
            <a:pPr eaLnBrk="0" hangingPunct="0">
              <a:lnSpc>
                <a:spcPct val="90000"/>
              </a:lnSpc>
              <a:defRPr/>
            </a:pP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）需要修改常量的时候，可以只需要修改一次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实现批量修改</a:t>
            </a:r>
            <a:r>
              <a:rPr lang="en-US" altLang="zh-CN" dirty="0">
                <a:sym typeface="+mn-ea"/>
              </a:rPr>
              <a:t>,</a:t>
            </a:r>
            <a:r>
              <a:rPr lang="zh-CN" altLang="en-US" dirty="0">
                <a:sym typeface="+mn-ea"/>
              </a:rPr>
              <a:t>效率高而且准确。</a:t>
            </a:r>
            <a:endParaRPr lang="zh-CN" altLang="en-US" dirty="0"/>
          </a:p>
          <a:p>
            <a:pPr eaLnBrk="0" hangingPunct="0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19175" y="1078230"/>
            <a:ext cx="8213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变量：变量的类型有很多种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27240" y="1820545"/>
            <a:ext cx="197358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793990" y="20631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车库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73250" y="1864995"/>
            <a:ext cx="1141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轿车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4655" y="1665605"/>
            <a:ext cx="2123440" cy="1163955"/>
          </a:xfrm>
          <a:prstGeom prst="rect">
            <a:avLst/>
          </a:prstGeom>
        </p:spPr>
      </p:pic>
      <p:cxnSp>
        <p:nvCxnSpPr>
          <p:cNvPr id="9" name="直接箭头连接符 8"/>
          <p:cNvCxnSpPr>
            <a:stCxn id="8" idx="3"/>
            <a:endCxn id="5" idx="1"/>
          </p:cNvCxnSpPr>
          <p:nvPr/>
        </p:nvCxnSpPr>
        <p:spPr>
          <a:xfrm>
            <a:off x="3808095" y="2247900"/>
            <a:ext cx="3319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10" y="2974340"/>
            <a:ext cx="1624330" cy="162179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127240" y="3358515"/>
            <a:ext cx="197358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93990" y="360108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衣柜</a:t>
            </a:r>
            <a:endParaRPr lang="zh-CN" altLang="en-US"/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>
          <a:xfrm>
            <a:off x="3886200" y="3785870"/>
            <a:ext cx="3241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965700" y="341757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衣服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43805" y="1820545"/>
            <a:ext cx="72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停车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355" y="4817745"/>
            <a:ext cx="1562735" cy="155448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127240" y="5167630"/>
            <a:ext cx="1973580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93990" y="54102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水杯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>
            <a:off x="3886200" y="5594985"/>
            <a:ext cx="3241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965700" y="5226685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水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变量的类型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1225" y="4437380"/>
            <a:ext cx="1175385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数据类型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2351405" y="3175635"/>
            <a:ext cx="1151890" cy="328231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19830" y="2997200"/>
            <a:ext cx="1175385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基本类型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6528435" y="2132965"/>
            <a:ext cx="497840" cy="114109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03745" y="1845310"/>
            <a:ext cx="1175385" cy="64516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整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型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lvl="0" algn="l"/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7896860" y="1366520"/>
            <a:ext cx="497840" cy="112966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16315" y="1125220"/>
            <a:ext cx="1732280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短整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型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short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16315" y="1485900"/>
            <a:ext cx="1732280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整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型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int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616315" y="1845310"/>
            <a:ext cx="1732280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长整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型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long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03745" y="3069590"/>
            <a:ext cx="1175385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浮点型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" name="左大括号 14"/>
          <p:cNvSpPr/>
          <p:nvPr/>
        </p:nvSpPr>
        <p:spPr>
          <a:xfrm>
            <a:off x="8040370" y="2925445"/>
            <a:ext cx="344805" cy="68834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544560" y="2781300"/>
            <a:ext cx="1732280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单精度型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float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44560" y="3429635"/>
            <a:ext cx="2049145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双精度型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double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1" name="左大括号 20"/>
          <p:cNvSpPr/>
          <p:nvPr/>
        </p:nvSpPr>
        <p:spPr>
          <a:xfrm>
            <a:off x="5087620" y="2493010"/>
            <a:ext cx="497840" cy="14224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663565" y="2421255"/>
            <a:ext cx="1175385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数值型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63565" y="3717290"/>
            <a:ext cx="2141220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字符型 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char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19830" y="4725035"/>
            <a:ext cx="1175385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构造类型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" name="左大括号 27"/>
          <p:cNvSpPr/>
          <p:nvPr/>
        </p:nvSpPr>
        <p:spPr>
          <a:xfrm>
            <a:off x="5087620" y="4364990"/>
            <a:ext cx="497840" cy="110172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735955" y="4221480"/>
            <a:ext cx="1175385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数组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35955" y="4581525"/>
            <a:ext cx="2082165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结构体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struct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735955" y="4941570"/>
            <a:ext cx="2190115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共用体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union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35955" y="5301615"/>
            <a:ext cx="1781175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枚举类型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enum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19830" y="5733415"/>
            <a:ext cx="1175385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指针类型</a:t>
            </a:r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719830" y="6237605"/>
            <a:ext cx="1797050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空类型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void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616315" y="2277110"/>
            <a:ext cx="3139440" cy="368300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pattFill prst="divot">
                  <a:fgClr>
                    <a:srgbClr val="9A6CEF"/>
                  </a:fgClr>
                  <a:bgClr>
                    <a:schemeClr val="bg1"/>
                  </a:bgClr>
                </a:pattFill>
              </a14:hiddenFill>
            </a:ext>
          </a:extLst>
        </p:spPr>
        <p:txBody>
          <a:bodyPr wrap="square" anchor="t">
            <a:spAutoFit/>
          </a:bodyPr>
          <a:p>
            <a:pPr lvl="0" algn="l"/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无符号整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  <a:sym typeface="+mn-ea"/>
              </a:rPr>
              <a:t>型</a:t>
            </a:r>
            <a:r>
              <a:rPr lang="zh-CN" altLang="en-US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2" charset="0"/>
                <a:ea typeface="宋体" panose="02010600030101010101" pitchFamily="2" charset="-122"/>
              </a:rPr>
              <a:t>unsigned</a:t>
            </a:r>
            <a:endParaRPr lang="en-US" altLang="zh-CN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类型的存储范围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5360" y="923925"/>
            <a:ext cx="10607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数据类型的存储范围：</a:t>
            </a:r>
            <a:r>
              <a:rPr lang="en-US" altLang="zh-CN" dirty="0">
                <a:sym typeface="+mn-ea"/>
              </a:rPr>
              <a:t> #include&lt;</a:t>
            </a:r>
            <a:r>
              <a:rPr lang="en-US" altLang="zh-CN" dirty="0" err="1">
                <a:sym typeface="+mn-ea"/>
              </a:rPr>
              <a:t>limits.h</a:t>
            </a:r>
            <a:r>
              <a:rPr lang="en-US" altLang="zh-CN" dirty="0">
                <a:sym typeface="+mn-ea"/>
              </a:rPr>
              <a:t>&gt; </a:t>
            </a:r>
            <a:r>
              <a:rPr lang="zh-CN" altLang="en-US" dirty="0">
                <a:sym typeface="+mn-ea"/>
              </a:rPr>
              <a:t>里有一些</a:t>
            </a:r>
            <a:r>
              <a:rPr lang="zh-CN" altLang="en-US" dirty="0">
                <a:sym typeface="+mn-ea"/>
              </a:rPr>
              <a:t>数据类型的极限值，无符号的下限都是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。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46175" y="1414780"/>
          <a:ext cx="9867265" cy="4837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940"/>
                <a:gridCol w="718185"/>
                <a:gridCol w="2391410"/>
                <a:gridCol w="866775"/>
                <a:gridCol w="5100955"/>
              </a:tblGrid>
              <a:tr h="5200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</a:t>
                      </a:r>
                      <a:endParaRPr lang="en-US" altLang="en-US" sz="1600" b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符号</a:t>
                      </a:r>
                      <a:endParaRPr lang="en-US" altLang="en-US" sz="1600" b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关键字</a:t>
                      </a:r>
                      <a:endParaRPr lang="en-US" altLang="en-US" sz="1600" b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占字节数</a:t>
                      </a:r>
                      <a:endParaRPr lang="en-US" altLang="en-US" sz="1600" b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能表示的范围</a:t>
                      </a:r>
                      <a:endParaRPr lang="en-US" altLang="en-US" sz="1600" b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47980">
                <a:tc rowSpan="8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整型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short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-32768~32767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890"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-2147483648~2147483647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5120"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-2147483648~2147483647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8935"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Long long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-9223372036854775808~9223372036854775807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03530"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unsigned short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0~65535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6390"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unsigned  int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0~4294967295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0525"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unsigned  long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0~4294967295 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890"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unsigned  long long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0~184467440737095516151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41211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float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3.4e-38~3.4e38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90525"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double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1.7e-308~1.7e308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4734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字符型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有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char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-128~127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25120">
                <a:tc vMerge="1">
                  <a:tcPr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无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unsigned char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0~255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F81B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6740" y="3611880"/>
            <a:ext cx="5543550" cy="361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645" y="4189730"/>
            <a:ext cx="2466975" cy="231457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定义变量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1170940" y="1000760"/>
            <a:ext cx="9706610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定义变量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数据类型 标识符 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= value;</a:t>
            </a: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effectLst/>
                <a:ea typeface="宋体" panose="02010600030101010101" pitchFamily="2" charset="-122"/>
              </a:rPr>
              <a:t>如：</a:t>
            </a:r>
            <a:endParaRPr lang="zh-CN" altLang="en-US" sz="1750" dirty="0" smtClean="0">
              <a:effectLst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注意事项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: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1,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先定义再使用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2,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定义的同时最好给一个初始值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3,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在同一作用域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{}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内，标识符不能相同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4,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可以同时定义多可变量，以逗号隔开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sz="1250" dirty="0" smtClean="0">
                <a:effectLst/>
                <a:ea typeface="宋体" panose="02010600030101010101" pitchFamily="2" charset="-122"/>
              </a:rPr>
              <a:t>                   </a:t>
            </a:r>
            <a:r>
              <a:rPr lang="en-US" altLang="zh-CN" sz="1750" dirty="0" smtClean="0">
                <a:effectLst/>
                <a:ea typeface="宋体" panose="02010600030101010101" pitchFamily="2" charset="-122"/>
              </a:rPr>
              <a:t> </a:t>
            </a:r>
            <a:endParaRPr lang="en-US" altLang="zh-CN" sz="1750" dirty="0" smtClean="0">
              <a:effectLst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555" y="1402080"/>
            <a:ext cx="2638425" cy="8286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转义字符</a:t>
            </a:r>
            <a:endParaRPr lang="zh-CN" altLang="en-US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234748" y="1138238"/>
            <a:ext cx="5286375" cy="495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832485" y="1000760"/>
            <a:ext cx="1055433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转义字符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: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一种特殊的字符常量</a:t>
            </a: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以反斜线"\"开头，后跟一个或几个字符。</a:t>
            </a:r>
            <a:endParaRPr lang="zh-CN" altLang="en-US" sz="18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转义字符具有特定的含义，不同于字符原有</a:t>
            </a:r>
            <a:endParaRPr lang="zh-CN" altLang="en-US" sz="18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sz="18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的意义，故称“转义”字符。</a:t>
            </a:r>
            <a:endParaRPr lang="zh-CN" altLang="en-US" sz="1800" dirty="0" smtClean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注意事项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: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6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1)转义字符中只能使用小写字母，每个转义字符只</a:t>
            </a:r>
            <a:endParaRPr sz="16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sz="16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能看作一个字符。</a:t>
            </a:r>
            <a:endParaRPr sz="16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6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2)\v垂直制表和\f换页符对屏幕没有任何影响，但</a:t>
            </a:r>
            <a:endParaRPr sz="16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sz="16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会影响打印机执行响应操作。</a:t>
            </a:r>
            <a:endParaRPr sz="16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6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3)在C程序中，使用不可打印字符时，通常用转义字</a:t>
            </a:r>
            <a:endParaRPr sz="16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sz="16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符表示。</a:t>
            </a:r>
            <a:endParaRPr sz="1600" dirty="0" smtClean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6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4)转义字符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sz="16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\0</a:t>
            </a:r>
            <a:r>
              <a:rPr lang="en-US" sz="16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'</a:t>
            </a:r>
            <a:r>
              <a:rPr sz="1600" dirty="0" smtClean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表示空字符NULL，它的值是0。</a:t>
            </a:r>
            <a:r>
              <a:rPr lang="zh-CN" altLang="en-US" sz="1600" dirty="0" smtClean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zh-CN" altLang="en-US" sz="1250" dirty="0" smtClean="0">
                <a:effectLst/>
                <a:ea typeface="宋体" panose="02010600030101010101" pitchFamily="2" charset="-122"/>
              </a:rPr>
              <a:t>            </a:t>
            </a:r>
            <a:r>
              <a:rPr lang="en-US" altLang="zh-CN" sz="1750" dirty="0" smtClean="0">
                <a:effectLst/>
                <a:ea typeface="宋体" panose="02010600030101010101" pitchFamily="2" charset="-122"/>
              </a:rPr>
              <a:t> </a:t>
            </a:r>
            <a:endParaRPr lang="en-US" altLang="zh-CN" sz="1750" dirty="0" smtClean="0">
              <a:effectLst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为什么先声明变量？</a:t>
            </a:r>
            <a:endParaRPr lang="zh-CN" altLang="en-US"/>
          </a:p>
        </p:txBody>
      </p:sp>
      <p:graphicFrame>
        <p:nvGraphicFramePr>
          <p:cNvPr id="6" name="图示 5"/>
          <p:cNvGraphicFramePr/>
          <p:nvPr/>
        </p:nvGraphicFramePr>
        <p:xfrm>
          <a:off x="1630680" y="1049322"/>
          <a:ext cx="8929688" cy="5322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基本输入输出</a:t>
            </a:r>
            <a:endParaRPr lang="zh-CN" altLang="en-US"/>
          </a:p>
        </p:txBody>
      </p:sp>
      <p:sp>
        <p:nvSpPr>
          <p:cNvPr id="93191" name="AutoShape 7"/>
          <p:cNvSpPr>
            <a:spLocks noChangeArrowheads="1"/>
          </p:cNvSpPr>
          <p:nvPr/>
        </p:nvSpPr>
        <p:spPr bwMode="gray">
          <a:xfrm>
            <a:off x="4847273" y="1648778"/>
            <a:ext cx="2497137" cy="1985962"/>
          </a:xfrm>
          <a:prstGeom prst="diamond">
            <a:avLst/>
          </a:prstGeom>
          <a:solidFill>
            <a:srgbClr val="F8F8F8"/>
          </a:solidFill>
          <a:ln w="9525">
            <a:miter lim="800000"/>
          </a:ln>
          <a:scene3d>
            <a:camera prst="legacyObliqueBottom">
              <a:rot lat="20099975" lon="0" rev="0"/>
            </a:camera>
            <a:lightRig rig="legacyNormal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p>
            <a:pPr algn="ctr"/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92" name="AutoShape 8"/>
          <p:cNvSpPr>
            <a:spLocks noChangeArrowheads="1"/>
          </p:cNvSpPr>
          <p:nvPr/>
        </p:nvSpPr>
        <p:spPr bwMode="gray">
          <a:xfrm>
            <a:off x="3589973" y="2531428"/>
            <a:ext cx="2497137" cy="1985962"/>
          </a:xfrm>
          <a:prstGeom prst="diamond">
            <a:avLst/>
          </a:prstGeom>
          <a:solidFill>
            <a:srgbClr val="F8F8F8"/>
          </a:solidFill>
          <a:ln w="9525">
            <a:miter lim="800000"/>
          </a:ln>
          <a:scene3d>
            <a:camera prst="legacyObliqueBottom">
              <a:rot lat="20099975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p>
            <a:pPr algn="ctr"/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93" name="AutoShape 9"/>
          <p:cNvSpPr>
            <a:spLocks noChangeArrowheads="1"/>
          </p:cNvSpPr>
          <p:nvPr/>
        </p:nvSpPr>
        <p:spPr bwMode="gray">
          <a:xfrm>
            <a:off x="6101398" y="2531428"/>
            <a:ext cx="2497137" cy="1985962"/>
          </a:xfrm>
          <a:prstGeom prst="diamond">
            <a:avLst/>
          </a:prstGeom>
          <a:solidFill>
            <a:srgbClr val="F8F8F8"/>
          </a:solidFill>
          <a:ln w="9525">
            <a:miter lim="800000"/>
          </a:ln>
          <a:scene3d>
            <a:camera prst="legacyObliqueBottom">
              <a:rot lat="20099975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p>
            <a:pPr algn="ctr"/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3194" name="Group 10"/>
          <p:cNvGrpSpPr/>
          <p:nvPr/>
        </p:nvGrpSpPr>
        <p:grpSpPr bwMode="auto">
          <a:xfrm>
            <a:off x="4836160" y="1431290"/>
            <a:ext cx="2497138" cy="1985963"/>
            <a:chOff x="2144" y="1110"/>
            <a:chExt cx="1573" cy="1251"/>
          </a:xfrm>
        </p:grpSpPr>
        <p:sp>
          <p:nvSpPr>
            <p:cNvPr id="129034" name="AutoShape 11"/>
            <p:cNvSpPr>
              <a:spLocks noChangeArrowheads="1"/>
            </p:cNvSpPr>
            <p:nvPr/>
          </p:nvSpPr>
          <p:spPr bwMode="gray">
            <a:xfrm>
              <a:off x="2144" y="1110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Bottom">
                <a:rot lat="20099996" lon="0" rev="0"/>
              </a:camera>
              <a:lightRig rig="legacyFlat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p>
              <a:pPr algn="ctr">
                <a:defRPr/>
              </a:pPr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13" name="Line 12"/>
            <p:cNvSpPr>
              <a:spLocks noChangeShapeType="1"/>
            </p:cNvSpPr>
            <p:nvPr/>
          </p:nvSpPr>
          <p:spPr bwMode="gray">
            <a:xfrm>
              <a:off x="2144" y="1736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3195" name="Group 13"/>
          <p:cNvGrpSpPr/>
          <p:nvPr/>
        </p:nvGrpSpPr>
        <p:grpSpPr bwMode="auto">
          <a:xfrm>
            <a:off x="3578860" y="2342515"/>
            <a:ext cx="2497138" cy="1985963"/>
            <a:chOff x="1352" y="1684"/>
            <a:chExt cx="1573" cy="1251"/>
          </a:xfrm>
        </p:grpSpPr>
        <p:sp>
          <p:nvSpPr>
            <p:cNvPr id="129037" name="AutoShape 14"/>
            <p:cNvSpPr>
              <a:spLocks noChangeArrowheads="1"/>
            </p:cNvSpPr>
            <p:nvPr/>
          </p:nvSpPr>
          <p:spPr bwMode="gray">
            <a:xfrm>
              <a:off x="1352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p>
              <a:pPr algn="ctr">
                <a:defRPr/>
              </a:pPr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11" name="Line 15"/>
            <p:cNvSpPr>
              <a:spLocks noChangeShapeType="1"/>
            </p:cNvSpPr>
            <p:nvPr/>
          </p:nvSpPr>
          <p:spPr bwMode="gray">
            <a:xfrm>
              <a:off x="1355" y="2307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93196" name="Group 16"/>
          <p:cNvGrpSpPr/>
          <p:nvPr/>
        </p:nvGrpSpPr>
        <p:grpSpPr bwMode="auto">
          <a:xfrm>
            <a:off x="6090285" y="2342515"/>
            <a:ext cx="2497138" cy="1985963"/>
            <a:chOff x="2934" y="1684"/>
            <a:chExt cx="1573" cy="1251"/>
          </a:xfrm>
        </p:grpSpPr>
        <p:sp>
          <p:nvSpPr>
            <p:cNvPr id="129040" name="AutoShape 17"/>
            <p:cNvSpPr>
              <a:spLocks noChangeArrowheads="1"/>
            </p:cNvSpPr>
            <p:nvPr/>
          </p:nvSpPr>
          <p:spPr bwMode="gray">
            <a:xfrm>
              <a:off x="2934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p>
              <a:pPr algn="ctr">
                <a:defRPr/>
              </a:pPr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09" name="Line 18"/>
            <p:cNvSpPr>
              <a:spLocks noChangeShapeType="1"/>
            </p:cNvSpPr>
            <p:nvPr/>
          </p:nvSpPr>
          <p:spPr bwMode="gray">
            <a:xfrm>
              <a:off x="2941" y="2308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gray">
          <a:xfrm>
            <a:off x="5158423" y="2223453"/>
            <a:ext cx="1857375" cy="3987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8F8F8"/>
                </a:solidFill>
                <a:latin typeface="Arial" panose="020B0604020202020204" pitchFamily="34" charset="0"/>
              </a:rPr>
              <a:t>计算机用途</a:t>
            </a:r>
            <a:endParaRPr lang="zh-CN" altLang="en-US" sz="2000">
              <a:solidFill>
                <a:srgbClr val="F8F8F8"/>
              </a:solidFill>
              <a:latin typeface="Arial" panose="020B0604020202020204" pitchFamily="34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gray">
          <a:xfrm>
            <a:off x="3886835" y="3139440"/>
            <a:ext cx="1857375" cy="3987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8F8F8"/>
                </a:solidFill>
                <a:latin typeface="Arial" panose="020B0604020202020204" pitchFamily="34" charset="0"/>
              </a:rPr>
              <a:t>数据输入</a:t>
            </a:r>
            <a:endParaRPr lang="zh-CN" altLang="en-US" sz="2000">
              <a:solidFill>
                <a:srgbClr val="F8F8F8"/>
              </a:solidFill>
              <a:latin typeface="Arial" panose="020B0604020202020204" pitchFamily="34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gray">
          <a:xfrm>
            <a:off x="6385560" y="3104515"/>
            <a:ext cx="1857375" cy="3987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8F8F8"/>
                </a:solidFill>
                <a:latin typeface="Arial" panose="020B0604020202020204" pitchFamily="34" charset="0"/>
              </a:rPr>
              <a:t>数据输出</a:t>
            </a:r>
            <a:endParaRPr lang="zh-CN" altLang="en-US" sz="2000">
              <a:solidFill>
                <a:srgbClr val="F8F8F8"/>
              </a:solidFill>
              <a:latin typeface="Arial" panose="020B0604020202020204" pitchFamily="34" charset="0"/>
            </a:endParaRPr>
          </a:p>
        </p:txBody>
      </p:sp>
      <p:grpSp>
        <p:nvGrpSpPr>
          <p:cNvPr id="93200" name="Group 22"/>
          <p:cNvGrpSpPr/>
          <p:nvPr/>
        </p:nvGrpSpPr>
        <p:grpSpPr bwMode="auto">
          <a:xfrm>
            <a:off x="5367973" y="3718878"/>
            <a:ext cx="1682750" cy="1552575"/>
            <a:chOff x="482" y="1851"/>
            <a:chExt cx="860" cy="796"/>
          </a:xfrm>
        </p:grpSpPr>
        <p:sp>
          <p:nvSpPr>
            <p:cNvPr id="93202" name="Freeform 23"/>
            <p:cNvSpPr/>
            <p:nvPr/>
          </p:nvSpPr>
          <p:spPr bwMode="gray">
            <a:xfrm>
              <a:off x="567" y="2464"/>
              <a:ext cx="335" cy="173"/>
            </a:xfrm>
            <a:custGeom>
              <a:avLst/>
              <a:gdLst>
                <a:gd name="T0" fmla="*/ 0 w 335"/>
                <a:gd name="T1" fmla="*/ 166 h 173"/>
                <a:gd name="T2" fmla="*/ 58 w 335"/>
                <a:gd name="T3" fmla="*/ 173 h 173"/>
                <a:gd name="T4" fmla="*/ 297 w 335"/>
                <a:gd name="T5" fmla="*/ 32 h 173"/>
                <a:gd name="T6" fmla="*/ 289 w 335"/>
                <a:gd name="T7" fmla="*/ 8 h 173"/>
                <a:gd name="T8" fmla="*/ 223 w 335"/>
                <a:gd name="T9" fmla="*/ 26 h 173"/>
                <a:gd name="T10" fmla="*/ 0 w 335"/>
                <a:gd name="T11" fmla="*/ 166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5"/>
                <a:gd name="T19" fmla="*/ 0 h 173"/>
                <a:gd name="T20" fmla="*/ 335 w 335"/>
                <a:gd name="T21" fmla="*/ 173 h 17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5" h="173">
                  <a:moveTo>
                    <a:pt x="0" y="166"/>
                  </a:moveTo>
                  <a:lnTo>
                    <a:pt x="58" y="173"/>
                  </a:lnTo>
                  <a:lnTo>
                    <a:pt x="297" y="32"/>
                  </a:lnTo>
                  <a:cubicBezTo>
                    <a:pt x="335" y="5"/>
                    <a:pt x="301" y="9"/>
                    <a:pt x="289" y="8"/>
                  </a:cubicBezTo>
                  <a:cubicBezTo>
                    <a:pt x="277" y="7"/>
                    <a:pt x="271" y="0"/>
                    <a:pt x="223" y="26"/>
                  </a:cubicBezTo>
                  <a:lnTo>
                    <a:pt x="0" y="166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p>
              <a:pPr algn="ctr"/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03" name="Freeform 24"/>
            <p:cNvSpPr/>
            <p:nvPr/>
          </p:nvSpPr>
          <p:spPr bwMode="gray">
            <a:xfrm>
              <a:off x="797" y="2401"/>
              <a:ext cx="367" cy="170"/>
            </a:xfrm>
            <a:custGeom>
              <a:avLst/>
              <a:gdLst>
                <a:gd name="T0" fmla="*/ 0 w 367"/>
                <a:gd name="T1" fmla="*/ 158 h 170"/>
                <a:gd name="T2" fmla="*/ 80 w 367"/>
                <a:gd name="T3" fmla="*/ 170 h 170"/>
                <a:gd name="T4" fmla="*/ 332 w 367"/>
                <a:gd name="T5" fmla="*/ 37 h 170"/>
                <a:gd name="T6" fmla="*/ 292 w 367"/>
                <a:gd name="T7" fmla="*/ 1 h 170"/>
                <a:gd name="T8" fmla="*/ 230 w 367"/>
                <a:gd name="T9" fmla="*/ 29 h 170"/>
                <a:gd name="T10" fmla="*/ 0 w 367"/>
                <a:gd name="T11" fmla="*/ 158 h 1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67"/>
                <a:gd name="T19" fmla="*/ 0 h 170"/>
                <a:gd name="T20" fmla="*/ 367 w 367"/>
                <a:gd name="T21" fmla="*/ 170 h 1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67" h="170">
                  <a:moveTo>
                    <a:pt x="0" y="158"/>
                  </a:moveTo>
                  <a:lnTo>
                    <a:pt x="80" y="170"/>
                  </a:lnTo>
                  <a:lnTo>
                    <a:pt x="332" y="37"/>
                  </a:lnTo>
                  <a:cubicBezTo>
                    <a:pt x="367" y="9"/>
                    <a:pt x="309" y="2"/>
                    <a:pt x="292" y="1"/>
                  </a:cubicBezTo>
                  <a:cubicBezTo>
                    <a:pt x="280" y="0"/>
                    <a:pt x="279" y="3"/>
                    <a:pt x="230" y="29"/>
                  </a:cubicBezTo>
                  <a:lnTo>
                    <a:pt x="0" y="158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p>
              <a:pPr algn="ctr"/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04" name="Freeform 25"/>
            <p:cNvSpPr/>
            <p:nvPr/>
          </p:nvSpPr>
          <p:spPr bwMode="gray">
            <a:xfrm>
              <a:off x="1035" y="2504"/>
              <a:ext cx="307" cy="143"/>
            </a:xfrm>
            <a:custGeom>
              <a:avLst/>
              <a:gdLst>
                <a:gd name="T0" fmla="*/ 0 w 307"/>
                <a:gd name="T1" fmla="*/ 134 h 143"/>
                <a:gd name="T2" fmla="*/ 66 w 307"/>
                <a:gd name="T3" fmla="*/ 143 h 143"/>
                <a:gd name="T4" fmla="*/ 282 w 307"/>
                <a:gd name="T5" fmla="*/ 35 h 143"/>
                <a:gd name="T6" fmla="*/ 219 w 307"/>
                <a:gd name="T7" fmla="*/ 17 h 143"/>
                <a:gd name="T8" fmla="*/ 0 w 307"/>
                <a:gd name="T9" fmla="*/ 134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43"/>
                <a:gd name="T17" fmla="*/ 307 w 307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43">
                  <a:moveTo>
                    <a:pt x="0" y="134"/>
                  </a:moveTo>
                  <a:lnTo>
                    <a:pt x="66" y="143"/>
                  </a:lnTo>
                  <a:lnTo>
                    <a:pt x="282" y="35"/>
                  </a:lnTo>
                  <a:cubicBezTo>
                    <a:pt x="307" y="14"/>
                    <a:pt x="266" y="0"/>
                    <a:pt x="219" y="17"/>
                  </a:cubicBezTo>
                  <a:lnTo>
                    <a:pt x="0" y="134"/>
                  </a:lnTo>
                  <a:close/>
                </a:path>
              </a:pathLst>
            </a:custGeom>
            <a:gradFill rotWithShape="1">
              <a:gsLst>
                <a:gs pos="0">
                  <a:srgbClr val="181818">
                    <a:alpha val="0"/>
                  </a:srgbClr>
                </a:gs>
                <a:gs pos="100000">
                  <a:srgbClr val="1C1C1C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p>
              <a:pPr algn="ctr"/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05" name="Freeform 26"/>
            <p:cNvSpPr/>
            <p:nvPr/>
          </p:nvSpPr>
          <p:spPr bwMode="gray">
            <a:xfrm>
              <a:off x="482" y="2066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p>
              <a:pPr algn="ctr"/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06" name="Freeform 27"/>
            <p:cNvSpPr/>
            <p:nvPr/>
          </p:nvSpPr>
          <p:spPr bwMode="gray">
            <a:xfrm>
              <a:off x="698" y="1851"/>
              <a:ext cx="282" cy="716"/>
            </a:xfrm>
            <a:custGeom>
              <a:avLst/>
              <a:gdLst>
                <a:gd name="T0" fmla="*/ 2588 w 224"/>
                <a:gd name="T1" fmla="*/ 2514 h 569"/>
                <a:gd name="T2" fmla="*/ 1849 w 224"/>
                <a:gd name="T3" fmla="*/ 1243 h 569"/>
                <a:gd name="T4" fmla="*/ 3018 w 224"/>
                <a:gd name="T5" fmla="*/ 1 h 569"/>
                <a:gd name="T6" fmla="*/ 4290 w 224"/>
                <a:gd name="T7" fmla="*/ 1294 h 569"/>
                <a:gd name="T8" fmla="*/ 3393 w 224"/>
                <a:gd name="T9" fmla="*/ 2514 h 569"/>
                <a:gd name="T10" fmla="*/ 3368 w 224"/>
                <a:gd name="T11" fmla="*/ 3093 h 569"/>
                <a:gd name="T12" fmla="*/ 5247 w 224"/>
                <a:gd name="T13" fmla="*/ 3610 h 569"/>
                <a:gd name="T14" fmla="*/ 5553 w 224"/>
                <a:gd name="T15" fmla="*/ 5085 h 569"/>
                <a:gd name="T16" fmla="*/ 5459 w 224"/>
                <a:gd name="T17" fmla="*/ 8004 h 569"/>
                <a:gd name="T18" fmla="*/ 5247 w 224"/>
                <a:gd name="T19" fmla="*/ 9102 h 569"/>
                <a:gd name="T20" fmla="*/ 4939 w 224"/>
                <a:gd name="T21" fmla="*/ 7696 h 569"/>
                <a:gd name="T22" fmla="*/ 4702 w 224"/>
                <a:gd name="T23" fmla="*/ 5045 h 569"/>
                <a:gd name="T24" fmla="*/ 4272 w 224"/>
                <a:gd name="T25" fmla="*/ 8004 h 569"/>
                <a:gd name="T26" fmla="*/ 3607 w 224"/>
                <a:gd name="T27" fmla="*/ 14212 h 569"/>
                <a:gd name="T28" fmla="*/ 1941 w 224"/>
                <a:gd name="T29" fmla="*/ 14109 h 569"/>
                <a:gd name="T30" fmla="*/ 1246 w 224"/>
                <a:gd name="T31" fmla="*/ 8120 h 569"/>
                <a:gd name="T32" fmla="*/ 833 w 224"/>
                <a:gd name="T33" fmla="*/ 5199 h 569"/>
                <a:gd name="T34" fmla="*/ 614 w 224"/>
                <a:gd name="T35" fmla="*/ 7743 h 569"/>
                <a:gd name="T36" fmla="*/ 302 w 224"/>
                <a:gd name="T37" fmla="*/ 9102 h 569"/>
                <a:gd name="T38" fmla="*/ 1 w 224"/>
                <a:gd name="T39" fmla="*/ 7619 h 569"/>
                <a:gd name="T40" fmla="*/ 185 w 224"/>
                <a:gd name="T41" fmla="*/ 4597 h 569"/>
                <a:gd name="T42" fmla="*/ 585 w 224"/>
                <a:gd name="T43" fmla="*/ 3483 h 569"/>
                <a:gd name="T44" fmla="*/ 2553 w 224"/>
                <a:gd name="T45" fmla="*/ 3093 h 569"/>
                <a:gd name="T46" fmla="*/ 2588 w 224"/>
                <a:gd name="T47" fmla="*/ 2514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p>
              <a:pPr algn="ctr"/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07" name="Freeform 28"/>
            <p:cNvSpPr/>
            <p:nvPr/>
          </p:nvSpPr>
          <p:spPr bwMode="gray">
            <a:xfrm>
              <a:off x="956" y="2078"/>
              <a:ext cx="224" cy="569"/>
            </a:xfrm>
            <a:custGeom>
              <a:avLst/>
              <a:gdLst>
                <a:gd name="T0" fmla="*/ 103 w 224"/>
                <a:gd name="T1" fmla="*/ 101 h 569"/>
                <a:gd name="T2" fmla="*/ 74 w 224"/>
                <a:gd name="T3" fmla="*/ 50 h 569"/>
                <a:gd name="T4" fmla="*/ 121 w 224"/>
                <a:gd name="T5" fmla="*/ 1 h 569"/>
                <a:gd name="T6" fmla="*/ 171 w 224"/>
                <a:gd name="T7" fmla="*/ 52 h 569"/>
                <a:gd name="T8" fmla="*/ 135 w 224"/>
                <a:gd name="T9" fmla="*/ 101 h 569"/>
                <a:gd name="T10" fmla="*/ 134 w 224"/>
                <a:gd name="T11" fmla="*/ 124 h 569"/>
                <a:gd name="T12" fmla="*/ 209 w 224"/>
                <a:gd name="T13" fmla="*/ 145 h 569"/>
                <a:gd name="T14" fmla="*/ 221 w 224"/>
                <a:gd name="T15" fmla="*/ 204 h 569"/>
                <a:gd name="T16" fmla="*/ 218 w 224"/>
                <a:gd name="T17" fmla="*/ 321 h 569"/>
                <a:gd name="T18" fmla="*/ 209 w 224"/>
                <a:gd name="T19" fmla="*/ 365 h 569"/>
                <a:gd name="T20" fmla="*/ 196 w 224"/>
                <a:gd name="T21" fmla="*/ 308 h 569"/>
                <a:gd name="T22" fmla="*/ 187 w 224"/>
                <a:gd name="T23" fmla="*/ 202 h 569"/>
                <a:gd name="T24" fmla="*/ 170 w 224"/>
                <a:gd name="T25" fmla="*/ 321 h 569"/>
                <a:gd name="T26" fmla="*/ 144 w 224"/>
                <a:gd name="T27" fmla="*/ 569 h 569"/>
                <a:gd name="T28" fmla="*/ 78 w 224"/>
                <a:gd name="T29" fmla="*/ 565 h 569"/>
                <a:gd name="T30" fmla="*/ 50 w 224"/>
                <a:gd name="T31" fmla="*/ 325 h 569"/>
                <a:gd name="T32" fmla="*/ 33 w 224"/>
                <a:gd name="T33" fmla="*/ 208 h 569"/>
                <a:gd name="T34" fmla="*/ 25 w 224"/>
                <a:gd name="T35" fmla="*/ 310 h 569"/>
                <a:gd name="T36" fmla="*/ 12 w 224"/>
                <a:gd name="T37" fmla="*/ 365 h 569"/>
                <a:gd name="T38" fmla="*/ 1 w 224"/>
                <a:gd name="T39" fmla="*/ 305 h 569"/>
                <a:gd name="T40" fmla="*/ 7 w 224"/>
                <a:gd name="T41" fmla="*/ 184 h 569"/>
                <a:gd name="T42" fmla="*/ 23 w 224"/>
                <a:gd name="T43" fmla="*/ 140 h 569"/>
                <a:gd name="T44" fmla="*/ 102 w 224"/>
                <a:gd name="T45" fmla="*/ 124 h 569"/>
                <a:gd name="T46" fmla="*/ 103 w 224"/>
                <a:gd name="T47" fmla="*/ 101 h 5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24"/>
                <a:gd name="T73" fmla="*/ 0 h 569"/>
                <a:gd name="T74" fmla="*/ 224 w 224"/>
                <a:gd name="T75" fmla="*/ 569 h 56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24" h="569">
                  <a:moveTo>
                    <a:pt x="103" y="101"/>
                  </a:moveTo>
                  <a:cubicBezTo>
                    <a:pt x="87" y="94"/>
                    <a:pt x="75" y="75"/>
                    <a:pt x="74" y="50"/>
                  </a:cubicBezTo>
                  <a:cubicBezTo>
                    <a:pt x="72" y="26"/>
                    <a:pt x="90" y="0"/>
                    <a:pt x="121" y="1"/>
                  </a:cubicBezTo>
                  <a:cubicBezTo>
                    <a:pt x="152" y="2"/>
                    <a:pt x="172" y="18"/>
                    <a:pt x="171" y="52"/>
                  </a:cubicBezTo>
                  <a:cubicBezTo>
                    <a:pt x="170" y="85"/>
                    <a:pt x="151" y="96"/>
                    <a:pt x="135" y="101"/>
                  </a:cubicBezTo>
                  <a:cubicBezTo>
                    <a:pt x="132" y="111"/>
                    <a:pt x="132" y="118"/>
                    <a:pt x="134" y="124"/>
                  </a:cubicBezTo>
                  <a:cubicBezTo>
                    <a:pt x="151" y="131"/>
                    <a:pt x="194" y="132"/>
                    <a:pt x="209" y="145"/>
                  </a:cubicBezTo>
                  <a:cubicBezTo>
                    <a:pt x="224" y="156"/>
                    <a:pt x="219" y="175"/>
                    <a:pt x="221" y="204"/>
                  </a:cubicBezTo>
                  <a:lnTo>
                    <a:pt x="218" y="321"/>
                  </a:lnTo>
                  <a:cubicBezTo>
                    <a:pt x="216" y="348"/>
                    <a:pt x="212" y="367"/>
                    <a:pt x="209" y="365"/>
                  </a:cubicBezTo>
                  <a:cubicBezTo>
                    <a:pt x="199" y="370"/>
                    <a:pt x="200" y="335"/>
                    <a:pt x="196" y="308"/>
                  </a:cubicBezTo>
                  <a:lnTo>
                    <a:pt x="187" y="202"/>
                  </a:lnTo>
                  <a:cubicBezTo>
                    <a:pt x="182" y="204"/>
                    <a:pt x="177" y="260"/>
                    <a:pt x="170" y="321"/>
                  </a:cubicBezTo>
                  <a:lnTo>
                    <a:pt x="144" y="569"/>
                  </a:lnTo>
                  <a:lnTo>
                    <a:pt x="78" y="565"/>
                  </a:lnTo>
                  <a:lnTo>
                    <a:pt x="50" y="325"/>
                  </a:lnTo>
                  <a:cubicBezTo>
                    <a:pt x="39" y="255"/>
                    <a:pt x="37" y="211"/>
                    <a:pt x="33" y="208"/>
                  </a:cubicBezTo>
                  <a:lnTo>
                    <a:pt x="25" y="310"/>
                  </a:lnTo>
                  <a:cubicBezTo>
                    <a:pt x="22" y="336"/>
                    <a:pt x="16" y="366"/>
                    <a:pt x="12" y="365"/>
                  </a:cubicBezTo>
                  <a:cubicBezTo>
                    <a:pt x="4" y="365"/>
                    <a:pt x="2" y="335"/>
                    <a:pt x="1" y="305"/>
                  </a:cubicBezTo>
                  <a:cubicBezTo>
                    <a:pt x="0" y="275"/>
                    <a:pt x="3" y="212"/>
                    <a:pt x="7" y="184"/>
                  </a:cubicBezTo>
                  <a:cubicBezTo>
                    <a:pt x="12" y="157"/>
                    <a:pt x="7" y="150"/>
                    <a:pt x="23" y="140"/>
                  </a:cubicBezTo>
                  <a:cubicBezTo>
                    <a:pt x="39" y="131"/>
                    <a:pt x="89" y="131"/>
                    <a:pt x="102" y="124"/>
                  </a:cubicBezTo>
                  <a:cubicBezTo>
                    <a:pt x="106" y="120"/>
                    <a:pt x="108" y="108"/>
                    <a:pt x="103" y="10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9525">
              <a:miter lim="800000"/>
            </a:ln>
            <a:scene3d>
              <a:camera prst="legacyPerspectiveTopRight">
                <a:rot lat="0" lon="899994" rev="0"/>
              </a:camera>
              <a:lightRig rig="legacyFlat1" dir="t"/>
            </a:scene3d>
            <a:sp3d extrusionH="36500" prstMaterial="legacyMetal">
              <a:bevelT w="13500" h="13500" prst="angle"/>
              <a:bevelB w="13500" h="13500" prst="angle"/>
              <a:extrusionClr>
                <a:srgbClr val="333333"/>
              </a:extrusionClr>
            </a:sp3d>
          </p:spPr>
          <p:txBody>
            <a:bodyPr>
              <a:flatTx/>
            </a:bodyPr>
            <a:p>
              <a:pPr algn="ctr"/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基本输入输出</a:t>
            </a:r>
            <a:endParaRPr lang="zh-CN" altLang="en-US"/>
          </a:p>
        </p:txBody>
      </p:sp>
      <p:sp>
        <p:nvSpPr>
          <p:cNvPr id="20" name="Oval 42"/>
          <p:cNvSpPr>
            <a:spLocks noChangeArrowheads="1"/>
          </p:cNvSpPr>
          <p:nvPr/>
        </p:nvSpPr>
        <p:spPr bwMode="gray">
          <a:xfrm>
            <a:off x="4834255" y="1209040"/>
            <a:ext cx="2522855" cy="1146810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字符输出函数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</a:rPr>
              <a:t>putchar</a:t>
            </a:r>
            <a:endParaRPr lang="en-US" altLang="en-US" sz="24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Oval 43"/>
          <p:cNvSpPr>
            <a:spLocks noChangeArrowheads="1"/>
          </p:cNvSpPr>
          <p:nvPr/>
        </p:nvSpPr>
        <p:spPr bwMode="gray">
          <a:xfrm>
            <a:off x="2602548" y="2770505"/>
            <a:ext cx="2516187" cy="11017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31373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格式输出函数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</a:rPr>
              <a:t>printf</a:t>
            </a:r>
            <a:endParaRPr lang="en-US" altLang="en-US" sz="24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Oval 44"/>
          <p:cNvSpPr>
            <a:spLocks noChangeArrowheads="1"/>
          </p:cNvSpPr>
          <p:nvPr/>
        </p:nvSpPr>
        <p:spPr bwMode="gray">
          <a:xfrm>
            <a:off x="5345748" y="3761105"/>
            <a:ext cx="2516187" cy="1101725"/>
          </a:xfrm>
          <a:prstGeom prst="ellipse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3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格式输入函数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</a:rPr>
              <a:t>scanf</a:t>
            </a:r>
            <a:endParaRPr lang="en-US" altLang="en-US" sz="2400" dirty="0" err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Oval 46"/>
          <p:cNvSpPr>
            <a:spLocks noChangeArrowheads="1"/>
          </p:cNvSpPr>
          <p:nvPr/>
        </p:nvSpPr>
        <p:spPr bwMode="gray">
          <a:xfrm>
            <a:off x="7784148" y="2084705"/>
            <a:ext cx="2379662" cy="1103313"/>
          </a:xfrm>
          <a:prstGeom prst="ellipse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3451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>
            <a:prstShdw prst="shdw12" dist="76200" dir="10800000">
              <a:srgbClr val="001D3A">
                <a:alpha val="50000"/>
              </a:srgbClr>
            </a:prst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字符输入函数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 err="1">
                <a:solidFill>
                  <a:schemeClr val="bg1"/>
                </a:solidFill>
              </a:rPr>
              <a:t>getchar</a:t>
            </a:r>
            <a:endParaRPr lang="en-US" altLang="en-US" sz="2400" dirty="0" err="1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9" name="Text Box 47"/>
          <p:cNvSpPr txBox="1">
            <a:spLocks noChangeArrowheads="1"/>
          </p:cNvSpPr>
          <p:nvPr/>
        </p:nvSpPr>
        <p:spPr bwMode="white">
          <a:xfrm>
            <a:off x="3631248" y="2997518"/>
            <a:ext cx="4064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4220" name="Text Box 48"/>
          <p:cNvSpPr txBox="1">
            <a:spLocks noChangeArrowheads="1"/>
          </p:cNvSpPr>
          <p:nvPr/>
        </p:nvSpPr>
        <p:spPr bwMode="white">
          <a:xfrm>
            <a:off x="2435225" y="1712278"/>
            <a:ext cx="4064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4221" name="Text Box 49"/>
          <p:cNvSpPr txBox="1">
            <a:spLocks noChangeArrowheads="1"/>
          </p:cNvSpPr>
          <p:nvPr/>
        </p:nvSpPr>
        <p:spPr bwMode="white">
          <a:xfrm>
            <a:off x="8544560" y="1919605"/>
            <a:ext cx="4064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94223" name="Text Box 51"/>
          <p:cNvSpPr txBox="1">
            <a:spLocks noChangeArrowheads="1"/>
          </p:cNvSpPr>
          <p:nvPr/>
        </p:nvSpPr>
        <p:spPr bwMode="white">
          <a:xfrm>
            <a:off x="4442460" y="4511993"/>
            <a:ext cx="40640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 sz="14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gray">
          <a:xfrm>
            <a:off x="2550160" y="5513705"/>
            <a:ext cx="4267200" cy="68580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64314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lang="en-US" altLang="zh-CN" sz="3200" dirty="0" err="1">
                <a:latin typeface="楷体_GB2312" pitchFamily="49" charset="-122"/>
                <a:ea typeface="楷体_GB2312" pitchFamily="49" charset="-122"/>
              </a:rPr>
              <a:t>stdio.h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&gt;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Text Box 48"/>
          <p:cNvSpPr txBox="1">
            <a:spLocks noChangeArrowheads="1"/>
          </p:cNvSpPr>
          <p:nvPr/>
        </p:nvSpPr>
        <p:spPr bwMode="white">
          <a:xfrm>
            <a:off x="6345873" y="5443855"/>
            <a:ext cx="18415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4" name="Line 53"/>
          <p:cNvSpPr>
            <a:spLocks noChangeShapeType="1"/>
          </p:cNvSpPr>
          <p:nvPr/>
        </p:nvSpPr>
        <p:spPr bwMode="black">
          <a:xfrm flipH="1">
            <a:off x="6893560" y="536130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5" name="AutoShape 54"/>
          <p:cNvCxnSpPr>
            <a:cxnSpLocks noChangeShapeType="1"/>
          </p:cNvCxnSpPr>
          <p:nvPr/>
        </p:nvCxnSpPr>
        <p:spPr bwMode="black">
          <a:xfrm rot="10800000">
            <a:off x="7198360" y="5361305"/>
            <a:ext cx="3581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</p:spPr>
      </p:cxnSp>
      <p:sp>
        <p:nvSpPr>
          <p:cNvPr id="2" name="文本框 1"/>
          <p:cNvSpPr txBox="1"/>
          <p:nvPr/>
        </p:nvSpPr>
        <p:spPr>
          <a:xfrm>
            <a:off x="7621270" y="499364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程序开头应该包含头文件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 animBg="1"/>
      <p:bldP spid="33" grpId="0"/>
      <p:bldP spid="3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printf</a:t>
            </a:r>
            <a:r>
              <a:rPr lang="zh-CN" altLang="en-US"/>
              <a:t>格式化输出</a:t>
            </a:r>
            <a:endParaRPr lang="zh-CN" altLang="en-US"/>
          </a:p>
        </p:txBody>
      </p:sp>
      <p:sp>
        <p:nvSpPr>
          <p:cNvPr id="10" name="内容占位符 34"/>
          <p:cNvSpPr>
            <a:spLocks noGrp="1"/>
          </p:cNvSpPr>
          <p:nvPr/>
        </p:nvSpPr>
        <p:spPr>
          <a:xfrm>
            <a:off x="2476500" y="1307465"/>
            <a:ext cx="7239000" cy="472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一般形式</a:t>
            </a:r>
            <a:r>
              <a:rPr lang="zh-CN" altLang="en-US" smtClean="0">
                <a:ea typeface="宋体" panose="02010600030101010101" pitchFamily="2" charset="-122"/>
              </a:rPr>
              <a:t>：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b="1" smtClean="0">
              <a:latin typeface="华文隶书" pitchFamily="2" charset="-122"/>
              <a:ea typeface="华文隶书" pitchFamily="2" charset="-122"/>
            </a:endParaRPr>
          </a:p>
          <a:p>
            <a:pPr>
              <a:defRPr/>
            </a:pPr>
            <a:endParaRPr lang="en-US" altLang="zh-CN" b="1" smtClean="0">
              <a:latin typeface="华文隶书" pitchFamily="2" charset="-122"/>
              <a:ea typeface="华文隶书" pitchFamily="2" charset="-122"/>
            </a:endParaRPr>
          </a:p>
          <a:p>
            <a:pPr>
              <a:defRPr/>
            </a:pPr>
            <a:endParaRPr lang="en-US" altLang="zh-CN" b="1" smtClean="0">
              <a:latin typeface="华文隶书" pitchFamily="2" charset="-122"/>
              <a:ea typeface="华文隶书" pitchFamily="2" charset="-122"/>
            </a:endParaRPr>
          </a:p>
          <a:p>
            <a:pPr>
              <a:defRPr/>
            </a:pPr>
            <a:endParaRPr lang="en-US" altLang="zh-CN" b="1" smtClean="0">
              <a:latin typeface="华文隶书" pitchFamily="2" charset="-122"/>
              <a:ea typeface="华文隶书" pitchFamily="2" charset="-122"/>
            </a:endParaRPr>
          </a:p>
          <a:p>
            <a:pPr>
              <a:defRPr/>
            </a:pPr>
            <a:r>
              <a:rPr lang="zh-CN" altLang="en-US" b="1" smtClean="0">
                <a:effectLst/>
                <a:latin typeface="华文隶书" pitchFamily="2" charset="-122"/>
                <a:ea typeface="华文隶书" pitchFamily="2" charset="-122"/>
              </a:rPr>
              <a:t>功能：</a:t>
            </a:r>
            <a:r>
              <a:rPr lang="zh-CN" altLang="en-US" b="1" smtClean="0">
                <a:effectLst/>
                <a:latin typeface="楷体_GB2312" pitchFamily="49" charset="-122"/>
                <a:ea typeface="楷体_GB2312" pitchFamily="49" charset="-122"/>
              </a:rPr>
              <a:t>按照规定格式输出指定数据。</a:t>
            </a:r>
            <a:endParaRPr lang="zh-CN" altLang="en-US" smtClean="0">
              <a:effectLst/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gray">
          <a:xfrm>
            <a:off x="3238500" y="1917065"/>
            <a:ext cx="5562600" cy="627063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zh-CN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printf(格式控制，输出列表);</a:t>
            </a:r>
            <a:endParaRPr lang="zh-CN" altLang="zh-CN" sz="3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 rot="10800000">
            <a:off x="2476500" y="2983865"/>
            <a:ext cx="2819400" cy="1091568"/>
          </a:xfrm>
          <a:prstGeom prst="wedgeRoundRectCallout">
            <a:avLst>
              <a:gd name="adj1" fmla="val -65185"/>
              <a:gd name="adj2" fmla="val 77125"/>
              <a:gd name="adj3" fmla="val 16667"/>
            </a:avLst>
          </a:prstGeom>
          <a:solidFill>
            <a:schemeClr val="accent2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rot="10800000">
            <a:spAutoFit/>
          </a:bodyPr>
          <a:lstStyle/>
          <a:p>
            <a:r>
              <a:rPr lang="en-US" altLang="zh-CN">
                <a:latin typeface="楷体_GB2312" pitchFamily="49" charset="-122"/>
              </a:rPr>
              <a:t>    “</a:t>
            </a:r>
            <a:r>
              <a:rPr lang="zh-CN" altLang="en-US">
                <a:latin typeface="楷体_GB2312" pitchFamily="49" charset="-122"/>
              </a:rPr>
              <a:t>格式控制”是用双引号括起来的格式控制转换字符串。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 rot="10800000">
            <a:off x="5448300" y="3026728"/>
            <a:ext cx="4343400" cy="1091568"/>
          </a:xfrm>
          <a:prstGeom prst="wedgeRoundRectCallout">
            <a:avLst>
              <a:gd name="adj1" fmla="val 2199"/>
              <a:gd name="adj2" fmla="val 79944"/>
              <a:gd name="adj3" fmla="val 16667"/>
            </a:avLst>
          </a:prstGeom>
          <a:solidFill>
            <a:schemeClr val="accent2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rot="10800000">
            <a:spAutoFit/>
          </a:bodyPr>
          <a:lstStyle/>
          <a:p>
            <a:r>
              <a:rPr lang="en-US" altLang="zh-CN">
                <a:latin typeface="楷体_GB2312" pitchFamily="49" charset="-122"/>
              </a:rPr>
              <a:t>    “</a:t>
            </a:r>
            <a:r>
              <a:rPr lang="zh-CN" altLang="en-US">
                <a:latin typeface="楷体_GB2312" pitchFamily="49" charset="-122"/>
              </a:rPr>
              <a:t>输出表”中的数据</a:t>
            </a:r>
            <a:r>
              <a:rPr kumimoji="1" lang="zh-CN" altLang="en-US">
                <a:latin typeface="Times New Roman" panose="02020603050405020304" pitchFamily="2" charset="0"/>
              </a:rPr>
              <a:t>可以是合法的常量、变量和表达式</a:t>
            </a:r>
            <a:r>
              <a:rPr lang="zh-CN" altLang="en-US">
                <a:latin typeface="楷体_GB2312" pitchFamily="49" charset="-122"/>
              </a:rPr>
              <a:t>，要与“格式控制”中的格式字符一一对应。</a:t>
            </a:r>
            <a:endParaRPr lang="zh-CN" altLang="en-US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 autoUpdateAnimBg="0"/>
      <p:bldP spid="13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代码规范</a:t>
            </a:r>
            <a:endParaRPr lang="zh-CN" altLang="en-US" sz="4445"/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>
          <a:xfrm>
            <a:off x="1170940" y="1000760"/>
            <a:ext cx="9706610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zh-CN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，代码缩进</a:t>
            </a:r>
            <a:r>
              <a:rPr lang="en-US" altLang="zh-CN" sz="20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——使代码布局整齐清晰，便于阅读和理解。</a:t>
            </a:r>
            <a:endParaRPr lang="en-US" altLang="zh-CN" sz="20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函数、循环、判断等语句中的代码都要采用缩进风格， case语句下的情况处理语句也要遵从语句缩进要求。</a:t>
            </a:r>
            <a:endParaRPr lang="en-US" altLang="zh-CN" sz="1400">
              <a:effectLst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a&gt;,大括号对齐</a:t>
            </a:r>
            <a:endParaRPr lang="en-US" altLang="zh-CN" sz="1400">
              <a:effectLst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b&gt;,空行</a:t>
            </a:r>
            <a:endParaRPr lang="en-US" altLang="zh-CN" sz="1400">
              <a:effectLst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c&gt;,能加{}的地方一定要加上</a:t>
            </a:r>
            <a:endParaRPr lang="en-US" altLang="zh-CN" sz="1400">
              <a:effectLst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d&gt;,单行单语句，一行不要写多个语句</a:t>
            </a:r>
            <a:endParaRPr lang="en-US" altLang="zh-CN" sz="1400">
              <a:effectLst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e&gt;语句拆分，如果语句过长，可以分多行写</a:t>
            </a:r>
            <a:endParaRPr lang="en-US" altLang="zh-CN" sz="1400">
              <a:effectLst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f&gt;,对于运算有歧义的地方，用()括起来</a:t>
            </a:r>
            <a:endParaRPr lang="en-US" altLang="zh-CN" sz="1400">
              <a:effectLst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altLang="zh-CN" sz="1400">
              <a:effectLst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变量、常量和函数命名规范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见眀知意</a:t>
            </a:r>
            <a:r>
              <a:rPr lang="en-US" altLang="zh-CN" sz="2000">
                <a:sym typeface="+mn-ea"/>
              </a:rPr>
              <a:t>	</a:t>
            </a:r>
            <a:endParaRPr lang="en-US" altLang="zh-CN" sz="2000"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/>
          </a:p>
          <a:p>
            <a:pPr eaLnBrk="1" hangingPunct="1">
              <a:defRPr/>
            </a:pPr>
            <a:r>
              <a:rPr lang="en-US" altLang="zh-CN" sz="2000">
                <a:effectLst/>
                <a:sym typeface="+mn-ea"/>
              </a:rPr>
              <a:t>3</a:t>
            </a:r>
            <a:r>
              <a:rPr lang="zh-CN" altLang="en-US" sz="2000">
                <a:effectLst/>
                <a:sym typeface="+mn-ea"/>
              </a:rPr>
              <a:t>，注释</a:t>
            </a:r>
            <a:r>
              <a:rPr lang="en-US" altLang="zh-CN" sz="2000">
                <a:effectLst/>
                <a:sym typeface="+mn-ea"/>
              </a:rPr>
              <a:t>——增加代码的可读性，帮助更好的理解程序。</a:t>
            </a:r>
            <a:endParaRPr lang="en-US" altLang="zh-CN" sz="2000">
              <a:effectLst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solidFill>
                  <a:schemeClr val="tx1"/>
                </a:solidFill>
                <a:effectLst/>
                <a:sym typeface="+mn-ea"/>
              </a:rPr>
              <a:t>a&gt;,</a:t>
            </a:r>
            <a:r>
              <a:rPr lang="en-US" altLang="zh-CN" sz="1400">
                <a:effectLst/>
                <a:sym typeface="+mn-ea"/>
              </a:rPr>
              <a:t>必要性，已经清楚的语句不要重复注释</a:t>
            </a:r>
            <a:endParaRPr lang="en-US" altLang="zh-CN" sz="1400">
              <a:effectLst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b&gt;,及时性和准确性：边写代码边注释，改了代码也要改注释，不用的注释要删掉</a:t>
            </a:r>
            <a:endParaRPr lang="en-US" altLang="zh-CN" sz="1400">
              <a:effectLst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c&gt;,注释量：一般源程序有效注释量必须在20%以上。</a:t>
            </a:r>
            <a:endParaRPr lang="en-US" altLang="zh-CN" sz="1400">
              <a:effectLst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d&gt;,注释位置和排版</a:t>
            </a:r>
            <a:endParaRPr lang="en-US" altLang="zh-CN" sz="1400">
              <a:effectLst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1，注释放在语句上方或者后方，不要放在代码下方，放在上方需用空行和上面的代码隔开</a:t>
            </a:r>
            <a:endParaRPr lang="en-US" altLang="zh-CN" sz="1400">
              <a:effectLst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400">
                <a:effectLst/>
                <a:sym typeface="+mn-ea"/>
              </a:rPr>
              <a:t>2，注释应该与所描述内容进行同样缩排保持整齐，方便阅读。	</a:t>
            </a:r>
            <a:r>
              <a:rPr lang="en-US" altLang="zh-CN" sz="1400">
                <a:sym typeface="+mn-ea"/>
              </a:rPr>
              <a:t>	</a:t>
            </a:r>
            <a:endParaRPr lang="en-US" altLang="zh-CN" sz="1400"/>
          </a:p>
          <a:p>
            <a:pPr eaLnBrk="1" hangingPunct="1">
              <a:defRPr/>
            </a:pPr>
            <a:endParaRPr lang="zh-CN" altLang="en-US" sz="14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altLang="en-US" sz="2000" dirty="0" smtClean="0">
              <a:effectLst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格式控制符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37335" y="1212215"/>
            <a:ext cx="9116695" cy="4569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r>
              <a:rPr lang="en-US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%d</a:t>
            </a: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—— </a:t>
            </a:r>
            <a:r>
              <a:rPr lang="zh-CN" altLang="en-US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以带符号的十进制形式输出整数</a:t>
            </a:r>
            <a:endParaRPr lang="zh-CN" altLang="en-US" b="1" smtClean="0">
              <a:latin typeface="Courier New" panose="02070309020205020404" pitchFamily="49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endParaRPr lang="zh-CN" altLang="en-US" b="1" smtClean="0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r>
              <a:rPr lang="zh-CN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%</a:t>
            </a:r>
            <a:r>
              <a:rPr lang="en-US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o</a:t>
            </a: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—— </a:t>
            </a:r>
            <a:r>
              <a:rPr lang="zh-CN" altLang="en-US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以无符号的八进制形式输出整数</a:t>
            </a:r>
            <a:endParaRPr lang="zh-CN" altLang="en-US" b="1" smtClean="0">
              <a:latin typeface="Courier New" panose="02070309020205020404" pitchFamily="49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endParaRPr lang="zh-CN" altLang="en-US" b="1" smtClean="0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r>
              <a:rPr lang="zh-CN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%</a:t>
            </a:r>
            <a:r>
              <a:rPr lang="en-US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—— </a:t>
            </a:r>
            <a:r>
              <a:rPr lang="zh-CN" altLang="en-US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以无符号的十六进制形式输出整数</a:t>
            </a:r>
            <a:endParaRPr lang="zh-CN" altLang="en-US" b="1" smtClean="0">
              <a:latin typeface="Courier New" panose="02070309020205020404" pitchFamily="49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endParaRPr lang="zh-CN" altLang="zh-CN" b="1" smtClean="0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r>
              <a:rPr lang="zh-CN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%</a:t>
            </a:r>
            <a:r>
              <a:rPr lang="en-US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u</a:t>
            </a: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 —— </a:t>
            </a:r>
            <a:r>
              <a:rPr lang="zh-CN" altLang="en-US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以无符号的十进制形式输出整数</a:t>
            </a:r>
            <a:endParaRPr lang="zh-CN" altLang="en-US" b="1" smtClean="0">
              <a:latin typeface="Courier New" panose="02070309020205020404" pitchFamily="49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endParaRPr lang="zh-CN" altLang="zh-CN" b="1" smtClean="0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r>
              <a:rPr lang="zh-CN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楷体_GB2312" pitchFamily="49" charset="-122"/>
                <a:sym typeface="+mn-ea"/>
              </a:rPr>
              <a:t>%</a:t>
            </a:r>
            <a:r>
              <a:rPr lang="en-US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楷体_GB2312" pitchFamily="49" charset="-122"/>
                <a:sym typeface="+mn-ea"/>
              </a:rPr>
              <a:t>c</a:t>
            </a:r>
            <a:r>
              <a:rPr lang="en-US" altLang="zh-CN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 </a:t>
            </a: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—— </a:t>
            </a:r>
            <a:r>
              <a:rPr lang="zh-CN" altLang="en-US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以字符形式输出单个字符</a:t>
            </a:r>
            <a:endParaRPr lang="zh-CN" altLang="en-US" b="1" smtClean="0">
              <a:latin typeface="Courier New" panose="02070309020205020404" pitchFamily="49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endParaRPr lang="zh-CN" altLang="en-US" b="1" smtClean="0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r>
              <a:rPr lang="zh-CN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楷体_GB2312" pitchFamily="49" charset="-122"/>
                <a:sym typeface="+mn-ea"/>
              </a:rPr>
              <a:t>%</a:t>
            </a:r>
            <a:r>
              <a:rPr lang="en-US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楷体_GB2312" pitchFamily="49" charset="-122"/>
                <a:sym typeface="+mn-ea"/>
              </a:rPr>
              <a:t>s</a:t>
            </a:r>
            <a:r>
              <a:rPr lang="en-US" altLang="zh-CN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 </a:t>
            </a: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—— </a:t>
            </a:r>
            <a:r>
              <a:rPr lang="zh-CN" altLang="en-US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输出字符串</a:t>
            </a:r>
            <a:endParaRPr lang="zh-CN" altLang="en-US" b="1" smtClean="0">
              <a:latin typeface="Courier New" panose="02070309020205020404" pitchFamily="49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endParaRPr lang="zh-CN" altLang="en-US" b="1" smtClean="0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r>
              <a:rPr lang="zh-CN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楷体_GB2312" pitchFamily="49" charset="-122"/>
                <a:sym typeface="+mn-ea"/>
              </a:rPr>
              <a:t>%</a:t>
            </a:r>
            <a:r>
              <a:rPr lang="en-US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楷体_GB2312" pitchFamily="49" charset="-122"/>
                <a:sym typeface="+mn-ea"/>
              </a:rPr>
              <a:t>f</a:t>
            </a:r>
            <a:r>
              <a:rPr lang="en-US" altLang="zh-CN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 </a:t>
            </a: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—— </a:t>
            </a:r>
            <a:r>
              <a:rPr lang="zh-CN" altLang="en-US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以小数点形式输出单、双精度实数</a:t>
            </a:r>
            <a:endParaRPr lang="zh-CN" altLang="en-US" b="1" smtClean="0">
              <a:latin typeface="Courier New" panose="02070309020205020404" pitchFamily="49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endParaRPr lang="zh-CN" altLang="en-US" b="1" smtClean="0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r>
              <a:rPr lang="zh-CN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楷体_GB2312" pitchFamily="49" charset="-122"/>
                <a:sym typeface="+mn-ea"/>
              </a:rPr>
              <a:t>%</a:t>
            </a:r>
            <a:r>
              <a:rPr lang="en-US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楷体_GB2312" pitchFamily="49" charset="-122"/>
                <a:sym typeface="+mn-ea"/>
              </a:rPr>
              <a:t>e</a:t>
            </a:r>
            <a:r>
              <a:rPr lang="en-US" altLang="zh-CN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 </a:t>
            </a: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—— </a:t>
            </a:r>
            <a:r>
              <a:rPr lang="zh-CN" altLang="en-US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以标准指数形式输出单、双精度实数</a:t>
            </a:r>
            <a:endParaRPr lang="zh-CN" altLang="en-US" b="1" smtClean="0">
              <a:latin typeface="Courier New" panose="02070309020205020404" pitchFamily="49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endParaRPr lang="zh-CN" altLang="zh-CN" b="1" smtClean="0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r>
              <a:rPr lang="zh-CN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楷体_GB2312" pitchFamily="49" charset="-122"/>
                <a:sym typeface="+mn-ea"/>
              </a:rPr>
              <a:t>%</a:t>
            </a:r>
            <a:r>
              <a:rPr lang="en-US" altLang="zh-CN" b="1" smtClean="0">
                <a:solidFill>
                  <a:srgbClr val="FF9900"/>
                </a:solidFill>
                <a:latin typeface="Courier New" panose="02070309020205020404" pitchFamily="49" charset="0"/>
                <a:ea typeface="楷体_GB2312" pitchFamily="49" charset="-122"/>
                <a:sym typeface="+mn-ea"/>
              </a:rPr>
              <a:t>g</a:t>
            </a:r>
            <a:r>
              <a:rPr lang="en-US" altLang="zh-CN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 </a:t>
            </a:r>
            <a:r>
              <a:rPr lang="en-US" altLang="zh-CN" b="1" smtClean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—— </a:t>
            </a:r>
            <a:r>
              <a:rPr lang="zh-CN" altLang="en-US" b="1" smtClean="0">
                <a:latin typeface="Courier New" panose="02070309020205020404" pitchFamily="49" charset="0"/>
                <a:ea typeface="楷体_GB2312" pitchFamily="49" charset="-122"/>
                <a:sym typeface="+mn-ea"/>
              </a:rPr>
              <a:t>选用输出宽度较小的格式输出实数</a:t>
            </a:r>
            <a:endParaRPr lang="zh-CN" altLang="en-US" b="1" smtClean="0">
              <a:latin typeface="Courier New" panose="02070309020205020404" pitchFamily="49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90000"/>
              </a:lnSpc>
              <a:buClr>
                <a:srgbClr val="F5213A"/>
              </a:buClr>
              <a:buFont typeface="Monotype Sorts" pitchFamily="2" charset="2"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格式控制符可选格式</a:t>
            </a:r>
            <a:endParaRPr lang="zh-CN" altLang="en-US"/>
          </a:p>
        </p:txBody>
      </p:sp>
      <p:sp>
        <p:nvSpPr>
          <p:cNvPr id="99330" name="页脚占位符 6"/>
          <p:cNvSpPr>
            <a:spLocks noGrp="1"/>
          </p:cNvSpPr>
          <p:nvPr/>
        </p:nvSpPr>
        <p:spPr>
          <a:xfrm>
            <a:off x="7289165" y="6553835"/>
            <a:ext cx="2895600" cy="273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mtClean="0">
                <a:solidFill>
                  <a:srgbClr val="F8F8F8"/>
                </a:solidFill>
                <a:latin typeface="Arial" panose="020B0604020202020204" pitchFamily="34" charset="0"/>
              </a:rPr>
              <a:t>www.itcast.cn</a:t>
            </a:r>
            <a:endParaRPr lang="en-US" altLang="zh-CN" smtClean="0">
              <a:solidFill>
                <a:srgbClr val="F8F8F8"/>
              </a:solidFill>
              <a:latin typeface="Arial" panose="020B0604020202020204" pitchFamily="34" charset="0"/>
            </a:endParaRPr>
          </a:p>
        </p:txBody>
      </p:sp>
      <p:sp>
        <p:nvSpPr>
          <p:cNvPr id="9" name="AutoShape 36"/>
          <p:cNvSpPr>
            <a:spLocks noChangeArrowheads="1"/>
          </p:cNvSpPr>
          <p:nvPr/>
        </p:nvSpPr>
        <p:spPr bwMode="gray">
          <a:xfrm>
            <a:off x="3098165" y="2388235"/>
            <a:ext cx="7086600" cy="4572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buClr>
                <a:schemeClr val="folHlink"/>
              </a:buClr>
              <a:defRPr/>
            </a:pPr>
            <a:r>
              <a:rPr lang="zh-CN" altLang="en-US" dirty="0">
                <a:solidFill>
                  <a:schemeClr val="tx1"/>
                </a:solidFill>
              </a:rPr>
              <a:t>按整型数据的实际长度输出</a:t>
            </a:r>
            <a:endParaRPr lang="zh-CN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ea typeface="楷体_GB2312" pitchFamily="49" charset="-122"/>
            </a:endParaRPr>
          </a:p>
        </p:txBody>
      </p:sp>
      <p:sp>
        <p:nvSpPr>
          <p:cNvPr id="10" name="AutoShape 38"/>
          <p:cNvSpPr>
            <a:spLocks noChangeArrowheads="1"/>
          </p:cNvSpPr>
          <p:nvPr/>
        </p:nvSpPr>
        <p:spPr bwMode="gray">
          <a:xfrm>
            <a:off x="1650365" y="2388235"/>
            <a:ext cx="1330325" cy="48895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 dirty="0">
                <a:solidFill>
                  <a:srgbClr val="F8F8F8"/>
                </a:solidFill>
              </a:rPr>
              <a:t>%</a:t>
            </a:r>
            <a:r>
              <a:rPr lang="en-US" sz="2800" dirty="0">
                <a:solidFill>
                  <a:srgbClr val="F8F8F8"/>
                </a:solidFill>
              </a:rPr>
              <a:t>d</a:t>
            </a:r>
            <a:endParaRPr lang="zh-CN" altLang="en-US" sz="2800" dirty="0">
              <a:solidFill>
                <a:srgbClr val="F8F8F8"/>
              </a:solidFill>
            </a:endParaRPr>
          </a:p>
        </p:txBody>
      </p:sp>
      <p:sp>
        <p:nvSpPr>
          <p:cNvPr id="99336" name="Text Box 41"/>
          <p:cNvSpPr txBox="1">
            <a:spLocks noChangeArrowheads="1"/>
          </p:cNvSpPr>
          <p:nvPr/>
        </p:nvSpPr>
        <p:spPr bwMode="gray">
          <a:xfrm>
            <a:off x="4393565" y="1397635"/>
            <a:ext cx="4200525" cy="645160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>
            <a:spAutoFit/>
          </a:bodyPr>
          <a:lstStyle/>
          <a:p>
            <a:endParaRPr lang="zh-CN" altLang="en-US">
              <a:solidFill>
                <a:srgbClr val="F8F8F8"/>
              </a:solidFill>
            </a:endParaRPr>
          </a:p>
          <a:p>
            <a:endParaRPr lang="en-US" altLang="zh-CN">
              <a:solidFill>
                <a:srgbClr val="F8F8F8"/>
              </a:solidFill>
              <a:latin typeface="Arial" panose="020B0604020202020204" pitchFamily="34" charset="0"/>
            </a:endParaRPr>
          </a:p>
        </p:txBody>
      </p:sp>
      <p:sp>
        <p:nvSpPr>
          <p:cNvPr id="13" name="AutoShape 16"/>
          <p:cNvSpPr>
            <a:spLocks noChangeArrowheads="1"/>
          </p:cNvSpPr>
          <p:nvPr/>
        </p:nvSpPr>
        <p:spPr bwMode="gray">
          <a:xfrm>
            <a:off x="3860165" y="1473835"/>
            <a:ext cx="4191000" cy="627063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200" dirty="0">
                <a:solidFill>
                  <a:srgbClr val="F8F8F8"/>
                </a:solidFill>
                <a:latin typeface="Bahnschrift SemiBold SemiConden" charset="0"/>
                <a:cs typeface="Bahnschrift SemiBold SemiConden" charset="0"/>
              </a:rPr>
              <a:t>%[-][0][m][l]d</a:t>
            </a:r>
            <a:endParaRPr lang="en-US" altLang="zh-CN" sz="3200" dirty="0">
              <a:solidFill>
                <a:srgbClr val="F8F8F8"/>
              </a:solidFill>
              <a:latin typeface="Bahnschrift SemiBold SemiConden" charset="0"/>
              <a:ea typeface="宋体" panose="02010600030101010101" pitchFamily="2" charset="-122"/>
              <a:cs typeface="Bahnschrift SemiBold SemiConden" charset="0"/>
            </a:endParaRPr>
          </a:p>
        </p:txBody>
      </p:sp>
      <p:sp>
        <p:nvSpPr>
          <p:cNvPr id="14" name="AutoShape 36"/>
          <p:cNvSpPr>
            <a:spLocks noChangeArrowheads="1"/>
          </p:cNvSpPr>
          <p:nvPr/>
        </p:nvSpPr>
        <p:spPr bwMode="gray">
          <a:xfrm>
            <a:off x="3098165" y="3226435"/>
            <a:ext cx="7086600" cy="1371600"/>
          </a:xfrm>
          <a:prstGeom prst="roundRect">
            <a:avLst>
              <a:gd name="adj" fmla="val 108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buClr>
                <a:schemeClr val="folHlink"/>
              </a:buClr>
              <a:defRPr/>
            </a:pP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指定的字段宽度输出，如果数据的位数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Clr>
                <a:schemeClr val="folHlink"/>
              </a:buClr>
              <a:defRPr/>
            </a:pPr>
            <a:r>
              <a:rPr lang="zh-CN" altLang="en-US" dirty="0">
                <a:solidFill>
                  <a:schemeClr val="tx1"/>
                </a:solidFill>
              </a:rPr>
              <a:t>小于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，则左端补以空格；若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前面有“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”，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buClr>
                <a:schemeClr val="folHlink"/>
              </a:buClr>
              <a:defRPr/>
            </a:pPr>
            <a:r>
              <a:rPr lang="zh-CN" altLang="en-US" dirty="0">
                <a:solidFill>
                  <a:schemeClr val="tx1"/>
                </a:solidFill>
              </a:rPr>
              <a:t>则左端补以</a:t>
            </a:r>
            <a:r>
              <a:rPr lang="en-US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。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AutoShape 38"/>
          <p:cNvSpPr>
            <a:spLocks noChangeArrowheads="1"/>
          </p:cNvSpPr>
          <p:nvPr/>
        </p:nvSpPr>
        <p:spPr bwMode="gray">
          <a:xfrm>
            <a:off x="1650365" y="3683635"/>
            <a:ext cx="1330325" cy="48895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 dirty="0">
                <a:solidFill>
                  <a:srgbClr val="F8F8F8"/>
                </a:solidFill>
              </a:rPr>
              <a:t>%</a:t>
            </a:r>
            <a:r>
              <a:rPr lang="en-US" sz="2800" dirty="0">
                <a:solidFill>
                  <a:srgbClr val="F8F8F8"/>
                </a:solidFill>
              </a:rPr>
              <a:t>[0]</a:t>
            </a:r>
            <a:r>
              <a:rPr lang="en-US" sz="2800" dirty="0" err="1">
                <a:solidFill>
                  <a:srgbClr val="F8F8F8"/>
                </a:solidFill>
              </a:rPr>
              <a:t>md</a:t>
            </a:r>
            <a:endParaRPr lang="zh-CN" altLang="en-US" sz="2800" dirty="0">
              <a:solidFill>
                <a:srgbClr val="F8F8F8"/>
              </a:solidFill>
            </a:endParaRPr>
          </a:p>
        </p:txBody>
      </p:sp>
      <p:sp>
        <p:nvSpPr>
          <p:cNvPr id="16" name="AutoShape 36"/>
          <p:cNvSpPr>
            <a:spLocks noChangeArrowheads="1"/>
          </p:cNvSpPr>
          <p:nvPr/>
        </p:nvSpPr>
        <p:spPr bwMode="gray">
          <a:xfrm>
            <a:off x="3174365" y="4979035"/>
            <a:ext cx="7010400" cy="4572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buClr>
                <a:schemeClr val="folHlink"/>
              </a:buClr>
              <a:defRPr/>
            </a:pP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指定的字段宽度输出，左对齐</a:t>
            </a:r>
            <a:endParaRPr lang="zh-CN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AutoShape 38"/>
          <p:cNvSpPr>
            <a:spLocks noChangeArrowheads="1"/>
          </p:cNvSpPr>
          <p:nvPr/>
        </p:nvSpPr>
        <p:spPr bwMode="gray">
          <a:xfrm>
            <a:off x="1650365" y="4979035"/>
            <a:ext cx="1406525" cy="48895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 dirty="0">
                <a:solidFill>
                  <a:srgbClr val="F8F8F8"/>
                </a:solidFill>
              </a:rPr>
              <a:t>%-</a:t>
            </a:r>
            <a:r>
              <a:rPr lang="en-US" altLang="zh-CN" sz="2800" dirty="0" err="1">
                <a:solidFill>
                  <a:srgbClr val="F8F8F8"/>
                </a:solidFill>
              </a:rPr>
              <a:t>m</a:t>
            </a:r>
            <a:r>
              <a:rPr lang="en-US" sz="2800" dirty="0" err="1">
                <a:solidFill>
                  <a:srgbClr val="F8F8F8"/>
                </a:solidFill>
              </a:rPr>
              <a:t>d</a:t>
            </a:r>
            <a:endParaRPr lang="zh-CN" altLang="en-US" sz="2800" dirty="0">
              <a:solidFill>
                <a:srgbClr val="F8F8F8"/>
              </a:solidFill>
            </a:endParaRPr>
          </a:p>
        </p:txBody>
      </p:sp>
      <p:sp>
        <p:nvSpPr>
          <p:cNvPr id="18" name="AutoShape 36"/>
          <p:cNvSpPr>
            <a:spLocks noChangeArrowheads="1"/>
          </p:cNvSpPr>
          <p:nvPr/>
        </p:nvSpPr>
        <p:spPr bwMode="gray">
          <a:xfrm>
            <a:off x="3174365" y="5785485"/>
            <a:ext cx="7010400" cy="457200"/>
          </a:xfrm>
          <a:prstGeom prst="roundRect">
            <a:avLst>
              <a:gd name="adj" fmla="val 10889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36471"/>
                  <a:invGamma/>
                </a:srgbClr>
              </a:gs>
              <a:gs pos="100000">
                <a:srgbClr val="DDDDDD"/>
              </a:gs>
            </a:gsLst>
            <a:lin ang="2700000" scaled="1"/>
          </a:gradFill>
          <a:ln w="38100">
            <a:solidFill>
              <a:srgbClr val="FFFFFF"/>
            </a:solidFill>
            <a:round/>
          </a:ln>
          <a:effectLst>
            <a:outerShdw dist="135003" dir="2928844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buClr>
                <a:schemeClr val="folHlink"/>
              </a:buClr>
              <a:defRPr/>
            </a:pPr>
            <a:r>
              <a:rPr lang="zh-CN" altLang="en-US" dirty="0">
                <a:solidFill>
                  <a:schemeClr val="tx1"/>
                </a:solidFill>
              </a:rPr>
              <a:t>输出长整型数据</a:t>
            </a:r>
            <a:endParaRPr lang="zh-CN" altLang="en-US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" name="AutoShape 38"/>
          <p:cNvSpPr>
            <a:spLocks noChangeArrowheads="1"/>
          </p:cNvSpPr>
          <p:nvPr/>
        </p:nvSpPr>
        <p:spPr bwMode="gray">
          <a:xfrm>
            <a:off x="1650365" y="5785485"/>
            <a:ext cx="1371600" cy="488950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CN" sz="2800" dirty="0">
                <a:solidFill>
                  <a:srgbClr val="F8F8F8"/>
                </a:solidFill>
              </a:rPr>
              <a:t>%l</a:t>
            </a:r>
            <a:r>
              <a:rPr lang="en-US" sz="2800" dirty="0">
                <a:solidFill>
                  <a:srgbClr val="F8F8F8"/>
                </a:solidFill>
              </a:rPr>
              <a:t>d</a:t>
            </a:r>
            <a:endParaRPr lang="zh-CN" altLang="en-US" sz="2800" dirty="0">
              <a:solidFill>
                <a:srgbClr val="F8F8F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15" grpId="0" bldLvl="0" animBg="1"/>
      <p:bldP spid="17" grpId="0" bldLvl="0" animBg="1"/>
      <p:bldP spid="1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printf</a:t>
            </a:r>
            <a:r>
              <a:rPr lang="zh-CN" altLang="en-US"/>
              <a:t>函数</a:t>
            </a:r>
            <a:r>
              <a:rPr lang="zh-CN" altLang="en-US"/>
              <a:t>注意事项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23645" y="1172845"/>
            <a:ext cx="10195560" cy="4291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ym typeface="+mn-ea"/>
              </a:rPr>
              <a:t>很多同学在输出的时候，会遇到很多啊问题，大概就是以下几点：</a:t>
            </a:r>
            <a:endParaRPr lang="zh-CN" altLang="en-US" b="1" dirty="0">
              <a:sym typeface="+mn-ea"/>
            </a:endParaRPr>
          </a:p>
          <a:p>
            <a:pPr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zh-CN" altLang="en-US" b="1" dirty="0"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dirty="0">
                <a:sym typeface="+mn-ea"/>
              </a:rPr>
              <a:t>格式字符中，除了</a:t>
            </a:r>
            <a:r>
              <a:rPr lang="en-US" dirty="0">
                <a:sym typeface="+mn-ea"/>
              </a:rPr>
              <a:t>X</a:t>
            </a:r>
            <a:r>
              <a:rPr lang="zh-CN" altLang="en-US" dirty="0">
                <a:sym typeface="+mn-ea"/>
              </a:rPr>
              <a:t>、</a:t>
            </a:r>
            <a:r>
              <a:rPr lang="en-US" dirty="0">
                <a:sym typeface="+mn-ea"/>
              </a:rPr>
              <a:t>E</a:t>
            </a:r>
            <a:r>
              <a:rPr lang="zh-CN" altLang="en-US" dirty="0">
                <a:sym typeface="+mn-ea"/>
              </a:rPr>
              <a:t>、</a:t>
            </a:r>
            <a:r>
              <a:rPr lang="en-US" dirty="0">
                <a:sym typeface="+mn-ea"/>
              </a:rPr>
              <a:t>G</a:t>
            </a:r>
            <a:r>
              <a:rPr lang="zh-CN" altLang="en-US" dirty="0">
                <a:sym typeface="+mn-ea"/>
              </a:rPr>
              <a:t>外，其他均用小写字母，如“</a:t>
            </a:r>
            <a:r>
              <a:rPr lang="en-US" dirty="0">
                <a:sym typeface="+mn-ea"/>
              </a:rPr>
              <a:t>%d</a:t>
            </a:r>
            <a:r>
              <a:rPr lang="zh-CN" altLang="en-US" dirty="0">
                <a:sym typeface="+mn-ea"/>
              </a:rPr>
              <a:t>”不能写成“</a:t>
            </a:r>
            <a:r>
              <a:rPr lang="en-US" dirty="0">
                <a:sym typeface="+mn-ea"/>
              </a:rPr>
              <a:t>%D</a:t>
            </a:r>
            <a:r>
              <a:rPr lang="zh-CN" altLang="en-US" dirty="0">
                <a:sym typeface="+mn-ea"/>
              </a:rPr>
              <a:t>”。</a:t>
            </a:r>
            <a:endParaRPr lang="zh-CN" altLang="en-US" dirty="0"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en-US" altLang="zh-CN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kern="0" dirty="0">
                <a:sym typeface="+mn-ea"/>
              </a:rPr>
              <a:t>不同类型的数据应使用相应类型的格式字符说明其输出形式。</a:t>
            </a:r>
            <a:endParaRPr lang="zh-CN" altLang="en-US" kern="0" dirty="0"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zh-CN" altLang="en-US" kern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kern="0" dirty="0">
                <a:sym typeface="+mn-ea"/>
              </a:rPr>
              <a:t>如需输出双引号，应在“格式控制”中表示为转义字符的形式并用单引号引起来，即“</a:t>
            </a:r>
            <a:r>
              <a:rPr lang="en-US" altLang="zh-CN" kern="0" dirty="0">
                <a:sym typeface="+mn-ea"/>
              </a:rPr>
              <a:t>\</a:t>
            </a:r>
            <a:r>
              <a:rPr lang="en-US" altLang="zh-CN" kern="0" dirty="0">
                <a:ea typeface="楷体_GB2312" pitchFamily="49" charset="-122"/>
                <a:sym typeface="+mn-ea"/>
              </a:rPr>
              <a:t>”</a:t>
            </a:r>
            <a:r>
              <a:rPr lang="zh-CN" altLang="en-US" kern="0" dirty="0">
                <a:sym typeface="+mn-ea"/>
              </a:rPr>
              <a:t>”。</a:t>
            </a:r>
            <a:endParaRPr lang="zh-CN" altLang="en-US" kern="0" dirty="0"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zh-CN" altLang="en-US" kern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kern="0" dirty="0">
                <a:sym typeface="+mn-ea"/>
              </a:rPr>
              <a:t>如需输出字符“％”，在“格式控制”中用连续两个“％”即可。</a:t>
            </a:r>
            <a:endParaRPr lang="zh-CN" altLang="en-US" kern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kern="0" dirty="0">
                <a:sym typeface="+mn-ea"/>
              </a:rPr>
              <a:t>	如：</a:t>
            </a:r>
            <a:r>
              <a:rPr lang="en-US" altLang="zh-CN" kern="0" dirty="0" err="1">
                <a:sym typeface="+mn-ea"/>
              </a:rPr>
              <a:t>printf</a:t>
            </a:r>
            <a:r>
              <a:rPr lang="en-US" altLang="zh-CN" kern="0" dirty="0">
                <a:sym typeface="+mn-ea"/>
              </a:rPr>
              <a:t>(“%d%%”,s);</a:t>
            </a:r>
            <a:endParaRPr lang="en-US" altLang="zh-CN" kern="0" dirty="0"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kern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kern="0" dirty="0">
                <a:sym typeface="+mn-ea"/>
              </a:rPr>
              <a:t>当“格式控制”中格式符个数少于输出表中的输出项时，多余的输出项不予输出。</a:t>
            </a:r>
            <a:endParaRPr lang="zh-CN" altLang="en-US" kern="0" dirty="0">
              <a:sym typeface="+mn-e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endParaRPr lang="zh-CN" altLang="en-US" kern="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kern="0" dirty="0">
                <a:sym typeface="+mn-ea"/>
              </a:rPr>
              <a:t>当“格式符”多于输出项时，结果为不定值。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8485" y="69850"/>
            <a:ext cx="7339965" cy="494665"/>
          </a:xfrm>
        </p:spPr>
        <p:txBody>
          <a:bodyPr/>
          <a:p>
            <a:r>
              <a:rPr lang="zh-CN" sz="3200" b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字符输出</a:t>
            </a:r>
            <a:r>
              <a:rPr lang="en-US" altLang="zh-CN" sz="3200" b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putchar</a:t>
            </a:r>
            <a:r>
              <a:rPr lang="zh-CN" altLang="en-US" sz="3200" b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、</a:t>
            </a:r>
            <a:r>
              <a:rPr lang="zh-CN" altLang="en-US" sz="3200" b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字符串输出</a:t>
            </a:r>
            <a:r>
              <a:rPr lang="en-US" altLang="zh-CN" sz="3200" b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puts</a:t>
            </a:r>
            <a:endParaRPr lang="en-US" altLang="zh-CN" sz="3200" b="1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9572" name="TextBox 3"/>
          <p:cNvSpPr txBox="1">
            <a:spLocks noChangeArrowheads="1"/>
          </p:cNvSpPr>
          <p:nvPr/>
        </p:nvSpPr>
        <p:spPr bwMode="auto">
          <a:xfrm>
            <a:off x="561658" y="737553"/>
            <a:ext cx="8786812" cy="423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gray">
          <a:xfrm>
            <a:off x="2663190" y="2448560"/>
            <a:ext cx="2744788" cy="627063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3200" dirty="0" err="1"/>
              <a:t>putchar</a:t>
            </a:r>
            <a:r>
              <a:rPr lang="en-US" sz="3200" dirty="0"/>
              <a:t>(</a:t>
            </a:r>
            <a:r>
              <a:rPr lang="zh-CN" altLang="en-US" sz="3200" dirty="0"/>
              <a:t>字符</a:t>
            </a:r>
            <a:r>
              <a:rPr lang="en-US" sz="3200" dirty="0"/>
              <a:t>);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1542415" y="6144260"/>
            <a:ext cx="4777740" cy="4438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endParaRPr lang="zh-CN" altLang="en-US" sz="2400" smtClean="0">
              <a:effectLst/>
              <a:ea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170940" y="1000760"/>
            <a:ext cx="9706610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有些时候，仅仅为了打印一个字符在显示器屏幕上，此时动用功能强大的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printf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函数，则颇有高射炮打蚊子之嫌，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提供了一个库函数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putchar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来完成这个简单的任务。而有些时候又仅仅是为了输出一个字符串，使用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printf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函数也稍显麻烦，可以使用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提供的一个库函数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puts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函数。</a:t>
            </a:r>
            <a:endParaRPr lang="zh-CN" altLang="en-US" sz="2000" smtClean="0">
              <a:effectLst/>
              <a:ea typeface="宋体" panose="02010600030101010101" pitchFamily="2" charset="-122"/>
            </a:endParaRPr>
          </a:p>
          <a:p>
            <a:pPr marL="0" indent="0" eaLnBrk="1" hangingPunct="1">
              <a:buNone/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putchar(c):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c为字符型或整型数据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也可以输出转义字符，如'\n' 等。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puts(s)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s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为以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'\0'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结尾的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</a:rPr>
              <a:t>字符串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sz="1250" dirty="0" smtClean="0">
                <a:effectLst/>
                <a:ea typeface="宋体" panose="02010600030101010101" pitchFamily="2" charset="-122"/>
              </a:rPr>
              <a:t>                   </a:t>
            </a:r>
            <a:r>
              <a:rPr lang="en-US" altLang="zh-CN" sz="1750" dirty="0" smtClean="0">
                <a:effectLst/>
                <a:ea typeface="宋体" panose="02010600030101010101" pitchFamily="2" charset="-122"/>
              </a:rPr>
              <a:t> </a:t>
            </a:r>
            <a:endParaRPr lang="en-US" altLang="zh-CN" sz="1750" dirty="0" smtClean="0">
              <a:effectLst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AutoShape 16"/>
          <p:cNvSpPr>
            <a:spLocks noChangeArrowheads="1"/>
          </p:cNvSpPr>
          <p:nvPr/>
        </p:nvSpPr>
        <p:spPr bwMode="gray">
          <a:xfrm>
            <a:off x="6860540" y="2448560"/>
            <a:ext cx="2744788" cy="627063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p>
            <a:pPr>
              <a:defRPr/>
            </a:pPr>
            <a:r>
              <a:rPr lang="en-US" sz="3200" dirty="0" err="1"/>
              <a:t>puts</a:t>
            </a:r>
            <a:r>
              <a:rPr lang="en-US" sz="3200" dirty="0"/>
              <a:t>(</a:t>
            </a:r>
            <a:r>
              <a:rPr lang="zh-CN" altLang="en-US" sz="3200" dirty="0"/>
              <a:t>字符串</a:t>
            </a:r>
            <a:r>
              <a:rPr lang="en-US" sz="3200" dirty="0"/>
              <a:t>);</a:t>
            </a:r>
            <a:endParaRPr lang="en-US" altLang="zh-CN" sz="32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78485" y="80010"/>
            <a:ext cx="4910455" cy="494665"/>
          </a:xfrm>
        </p:spPr>
        <p:txBody>
          <a:bodyPr/>
          <a:p>
            <a:r>
              <a:rPr lang="en-US" altLang="zh-CN"/>
              <a:t>scanf</a:t>
            </a:r>
            <a:r>
              <a:rPr lang="zh-CN" altLang="en-US"/>
              <a:t>格式化</a:t>
            </a:r>
            <a:r>
              <a:rPr lang="zh-CN" altLang="en-US"/>
              <a:t>输入</a:t>
            </a:r>
            <a:endParaRPr lang="zh-CN" altLang="en-US"/>
          </a:p>
        </p:txBody>
      </p:sp>
      <p:sp>
        <p:nvSpPr>
          <p:cNvPr id="2" name="内容占位符 34"/>
          <p:cNvSpPr>
            <a:spLocks noGrp="1"/>
          </p:cNvSpPr>
          <p:nvPr/>
        </p:nvSpPr>
        <p:spPr>
          <a:xfrm>
            <a:off x="1217295" y="1066800"/>
            <a:ext cx="9812020" cy="472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zh-CN" altLang="en-US" smtClean="0">
                <a:latin typeface="华文隶书" pitchFamily="2" charset="-122"/>
                <a:ea typeface="华文隶书" pitchFamily="2" charset="-122"/>
              </a:rPr>
              <a:t>一般形式</a:t>
            </a:r>
            <a:r>
              <a:rPr lang="zh-CN" altLang="en-US" smtClean="0">
                <a:ea typeface="宋体" panose="02010600030101010101" pitchFamily="2" charset="-122"/>
              </a:rPr>
              <a:t>：</a:t>
            </a: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b="1" smtClean="0">
              <a:latin typeface="华文隶书" pitchFamily="2" charset="-122"/>
              <a:ea typeface="华文隶书" pitchFamily="2" charset="-122"/>
            </a:endParaRPr>
          </a:p>
          <a:p>
            <a:pPr>
              <a:defRPr/>
            </a:pPr>
            <a:endParaRPr lang="en-US" altLang="zh-CN" b="1" smtClean="0">
              <a:latin typeface="华文隶书" pitchFamily="2" charset="-122"/>
              <a:ea typeface="华文隶书" pitchFamily="2" charset="-122"/>
            </a:endParaRPr>
          </a:p>
          <a:p>
            <a:pPr>
              <a:defRPr/>
            </a:pPr>
            <a:endParaRPr lang="en-US" altLang="zh-CN" b="1" smtClean="0">
              <a:latin typeface="华文隶书" pitchFamily="2" charset="-122"/>
              <a:ea typeface="华文隶书" pitchFamily="2" charset="-122"/>
            </a:endParaRPr>
          </a:p>
          <a:p>
            <a:pPr>
              <a:defRPr/>
            </a:pPr>
            <a:r>
              <a:rPr lang="zh-CN" altLang="en-US" sz="1600" b="1" smtClean="0">
                <a:effectLst/>
                <a:latin typeface="华文隶书" pitchFamily="2" charset="-122"/>
                <a:ea typeface="华文隶书" pitchFamily="2" charset="-122"/>
              </a:rPr>
              <a:t>功能：</a:t>
            </a:r>
            <a:r>
              <a:rPr lang="zh-CN" altLang="en-US" sz="1600" b="1" smtClean="0">
                <a:effectLst/>
                <a:latin typeface="楷体_GB2312" pitchFamily="49" charset="-122"/>
                <a:ea typeface="楷体_GB2312" pitchFamily="49" charset="-122"/>
              </a:rPr>
              <a:t>要求用户从键盘上输入指定格式的数据。</a:t>
            </a:r>
            <a:endParaRPr lang="en-US" altLang="zh-CN" sz="1600" b="1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1600" b="1" smtClean="0">
                <a:effectLst/>
                <a:latin typeface="华文隶书" pitchFamily="2" charset="-122"/>
                <a:ea typeface="华文隶书" pitchFamily="2" charset="-122"/>
              </a:rPr>
              <a:t>说明</a:t>
            </a:r>
            <a:r>
              <a:rPr lang="zh-CN" altLang="en-US" sz="1600" b="1" smtClean="0">
                <a:effectLst/>
                <a:latin typeface="方正舒体" pitchFamily="2" charset="-122"/>
                <a:ea typeface="方正舒体" pitchFamily="2" charset="-122"/>
              </a:rPr>
              <a:t>：</a:t>
            </a:r>
            <a:r>
              <a:rPr lang="zh-CN" sz="1600" b="1" smtClean="0">
                <a:effectLst/>
                <a:latin typeface="华文楷体" pitchFamily="2" charset="-122"/>
                <a:ea typeface="华文楷体" pitchFamily="2" charset="-122"/>
              </a:rPr>
              <a:t>如果数据不止一个，应在数据之间用一个或多个空格间隔，也可以用回车键或跳格键</a:t>
            </a:r>
            <a:r>
              <a:rPr lang="en-US" altLang="zh-CN" sz="1600" b="1" smtClean="0">
                <a:effectLst/>
                <a:latin typeface="华文楷体" pitchFamily="2" charset="-122"/>
                <a:ea typeface="华文楷体" pitchFamily="2" charset="-122"/>
              </a:rPr>
              <a:t>tab</a:t>
            </a:r>
            <a:r>
              <a:rPr lang="zh-CN" altLang="en-US" sz="1600" b="1" smtClean="0">
                <a:effectLst/>
                <a:latin typeface="华文楷体" pitchFamily="2" charset="-122"/>
                <a:ea typeface="华文楷体" pitchFamily="2" charset="-122"/>
              </a:rPr>
              <a:t>键</a:t>
            </a:r>
            <a:r>
              <a:rPr lang="zh-CN" sz="1600" b="1" smtClean="0">
                <a:effectLst/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1600" b="1" smtClean="0">
              <a:effectLst/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gray">
          <a:xfrm>
            <a:off x="3124200" y="2133600"/>
            <a:ext cx="5562600" cy="627063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8100" algn="ctr">
            <a:solidFill>
              <a:srgbClr val="FFFFFF"/>
            </a:solidFill>
            <a:rou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3200" dirty="0" err="1"/>
              <a:t>scanf</a:t>
            </a:r>
            <a:r>
              <a:rPr lang="en-US" sz="3200" dirty="0"/>
              <a:t>(</a:t>
            </a:r>
            <a:r>
              <a:rPr lang="zh-CN" altLang="en-US" sz="3200" dirty="0"/>
              <a:t>格式控制，地址表</a:t>
            </a:r>
            <a:r>
              <a:rPr lang="en-US" sz="3200" dirty="0"/>
              <a:t>)</a:t>
            </a:r>
            <a:endParaRPr lang="zh-CN" altLang="en-US" sz="3200" dirty="0"/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 rot="10800000">
            <a:off x="3962400" y="3276600"/>
            <a:ext cx="4648200" cy="1051738"/>
          </a:xfrm>
          <a:prstGeom prst="wedgeRoundRectCallout">
            <a:avLst>
              <a:gd name="adj1" fmla="val -24324"/>
              <a:gd name="adj2" fmla="val 91750"/>
              <a:gd name="adj3" fmla="val 16667"/>
            </a:avLst>
          </a:prstGeom>
          <a:solidFill>
            <a:schemeClr val="accent2"/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rot="10800000">
            <a:spAutoFit/>
          </a:bodyPr>
          <a:lstStyle/>
          <a:p>
            <a:pPr marL="0" lvl="1"/>
            <a:r>
              <a:rPr lang="en-US" altLang="zh-CN">
                <a:latin typeface="楷体_GB2312" pitchFamily="49" charset="-122"/>
              </a:rPr>
              <a:t>    </a:t>
            </a:r>
            <a:r>
              <a:rPr lang="zh-CN" altLang="en-US"/>
              <a:t>“地址表”由</a:t>
            </a:r>
            <a:r>
              <a:rPr lang="zh-CN" altLang="en-US">
                <a:solidFill>
                  <a:srgbClr val="C00000"/>
                </a:solidFill>
              </a:rPr>
              <a:t>地址</a:t>
            </a:r>
            <a:r>
              <a:rPr lang="zh-CN" altLang="en-US"/>
              <a:t>（即变量名前加“</a:t>
            </a:r>
            <a:r>
              <a:rPr lang="en-US" altLang="zh-CN"/>
              <a:t>&amp;</a:t>
            </a:r>
            <a:r>
              <a:rPr lang="zh-CN" altLang="en-US"/>
              <a:t>” ）组成，表明每个输入项在存储单元的首地址。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 scanf函数注意事项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170940" y="1000760"/>
            <a:ext cx="9706610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scanf函数的格式字符串由以下三类字符组成：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2000" dirty="0" smtClean="0">
                <a:effectLst/>
                <a:ea typeface="宋体" panose="02010600030101010101" pitchFamily="2" charset="-122"/>
              </a:rPr>
              <a:t>1&gt;</a:t>
            </a:r>
            <a:r>
              <a:rPr lang="zh-CN" altLang="en-US" sz="2000" dirty="0" smtClean="0">
                <a:effectLst/>
                <a:ea typeface="宋体" panose="02010600030101010101" pitchFamily="2" charset="-122"/>
              </a:rPr>
              <a:t>格式符</a:t>
            </a:r>
            <a:endParaRPr lang="zh-CN" altLang="en-US" sz="2000" dirty="0" smtClean="0">
              <a:effectLst/>
              <a:ea typeface="宋体" panose="02010600030101010101" pitchFamily="2" charset="-122"/>
            </a:endParaRPr>
          </a:p>
          <a:p>
            <a:pPr marL="1200150" lvl="2" indent="-28575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printf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函数类似，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scanf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函数的格式字符串以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%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开始，以一个格式字符结束，中间可以插入附加的字符。格式符告诉了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scanf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函数该读取什么样的数据。</a:t>
            </a:r>
            <a:endParaRPr lang="zh-CN" altLang="en-US" sz="2000" smtClean="0">
              <a:effectLst/>
              <a:ea typeface="宋体" panose="02010600030101010101" pitchFamily="2" charset="-122"/>
              <a:sym typeface="+mn-ea"/>
            </a:endParaRPr>
          </a:p>
          <a:p>
            <a:pPr marL="1200150" lvl="2" indent="-28575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000" dirty="0" smtClean="0">
                <a:effectLst/>
                <a:ea typeface="宋体" panose="02010600030101010101" pitchFamily="2" charset="-122"/>
              </a:rPr>
              <a:t>2&gt;</a:t>
            </a:r>
            <a:r>
              <a:rPr lang="zh-CN" altLang="en-US" sz="2000" dirty="0" smtClean="0">
                <a:effectLst/>
                <a:ea typeface="宋体" panose="02010600030101010101" pitchFamily="2" charset="-122"/>
              </a:rPr>
              <a:t>空白符</a:t>
            </a:r>
            <a:endParaRPr lang="zh-CN" altLang="en-US" sz="2000" dirty="0" smtClean="0">
              <a:effectLst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空白符可以是空格(space，用空格键输入)、制表符(tab，用Tab键输入)和新行符(newline，用回车键输入)。</a:t>
            </a:r>
            <a:endParaRPr lang="zh-CN" altLang="en-US" sz="1710" smtClean="0">
              <a:effectLst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endParaRPr lang="zh-CN" altLang="en-US" sz="1710" dirty="0" smtClean="0">
              <a:effectLst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000" dirty="0" smtClean="0">
                <a:effectLst/>
                <a:ea typeface="宋体" panose="02010600030101010101" pitchFamily="2" charset="-122"/>
              </a:rPr>
              <a:t>3&gt;</a:t>
            </a:r>
            <a:r>
              <a:rPr lang="zh-CN" altLang="en-US" sz="2000" dirty="0" smtClean="0">
                <a:effectLst/>
                <a:ea typeface="宋体" panose="02010600030101010101" pitchFamily="2" charset="-122"/>
              </a:rPr>
              <a:t>非空白符</a:t>
            </a:r>
            <a:endParaRPr lang="zh-CN" altLang="en-US" sz="2000" dirty="0" smtClean="0">
              <a:effectLst/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除去格式说明符合空白符之外，就是非空白符。非空白符在用户输入的时候，也必须一并输入。</a:t>
            </a:r>
            <a:endParaRPr lang="zh-CN" altLang="en-US" sz="1710" dirty="0" smtClean="0">
              <a:effectLst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sz="1250" dirty="0" smtClean="0">
                <a:effectLst/>
                <a:ea typeface="宋体" panose="02010600030101010101" pitchFamily="2" charset="-122"/>
              </a:rPr>
              <a:t>                   </a:t>
            </a:r>
            <a:r>
              <a:rPr lang="en-US" altLang="zh-CN" sz="1750" dirty="0" smtClean="0">
                <a:effectLst/>
                <a:ea typeface="宋体" panose="02010600030101010101" pitchFamily="2" charset="-122"/>
              </a:rPr>
              <a:t> </a:t>
            </a:r>
            <a:endParaRPr lang="en-US" altLang="zh-CN" sz="1750" dirty="0" smtClean="0">
              <a:effectLst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标识符组成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89990" y="1095375"/>
            <a:ext cx="99695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pPr>
              <a:defRPr/>
            </a:pPr>
            <a:r>
              <a:rPr lang="zh-CN" altLang="en-US" b="1" dirty="0">
                <a:sym typeface="+mn-ea"/>
              </a:rPr>
              <a:t>标识符</a:t>
            </a:r>
            <a:r>
              <a:rPr lang="zh-CN" altLang="en-US" dirty="0">
                <a:sym typeface="+mn-ea"/>
              </a:rPr>
              <a:t>：程序中用于标识常量、变量、函数的字符序列</a:t>
            </a:r>
            <a:endParaRPr lang="zh-CN" altLang="en-US" dirty="0"/>
          </a:p>
          <a:p>
            <a:pPr>
              <a:defRPr/>
            </a:pPr>
            <a:r>
              <a:rPr lang="zh-CN" altLang="en-US" b="1" dirty="0">
                <a:sym typeface="+mn-ea"/>
              </a:rPr>
              <a:t>组成</a:t>
            </a:r>
            <a:r>
              <a:rPr lang="en-US" altLang="zh-CN" dirty="0">
                <a:sym typeface="+mn-ea"/>
              </a:rPr>
              <a:t>:1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只能由字母、数字、下划线组成，第一个字母必须是字母或下划线</a:t>
            </a:r>
            <a:endParaRPr lang="zh-CN" altLang="en-US" dirty="0"/>
          </a:p>
          <a:p>
            <a:pPr>
              <a:defRPr/>
            </a:pPr>
            <a:r>
              <a:rPr lang="zh-CN" altLang="en-US" dirty="0">
                <a:sym typeface="+mn-ea"/>
              </a:rPr>
              <a:t>          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，区分大小写</a:t>
            </a:r>
            <a:endParaRPr lang="zh-CN" altLang="en-US" dirty="0"/>
          </a:p>
          <a:p>
            <a:pPr>
              <a:defRPr/>
            </a:pPr>
            <a:r>
              <a:rPr lang="en-US" altLang="zh-CN" dirty="0">
                <a:sym typeface="+mn-ea"/>
              </a:rPr>
              <a:t>          3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不能使用</a:t>
            </a:r>
            <a:r>
              <a:rPr lang="en-US" altLang="zh-CN" dirty="0">
                <a:sym typeface="+mn-ea"/>
              </a:rPr>
              <a:t>C</a:t>
            </a:r>
            <a:r>
              <a:rPr lang="zh-CN" altLang="en-US" dirty="0">
                <a:sym typeface="+mn-ea"/>
              </a:rPr>
              <a:t>语言的关键字</a:t>
            </a:r>
            <a:endParaRPr lang="zh-CN" altLang="en-US" dirty="0">
              <a:sym typeface="+mn-ea"/>
            </a:endParaRP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b="1" dirty="0">
                <a:sym typeface="+mn-ea"/>
              </a:rPr>
              <a:t>规则</a:t>
            </a:r>
            <a:r>
              <a:rPr lang="zh-CN" altLang="en-US" dirty="0">
                <a:sym typeface="+mn-ea"/>
              </a:rPr>
              <a:t>：见名知意，不宜混淆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endParaRPr lang="zh-CN" altLang="en-US" dirty="0">
              <a:sym typeface="+mn-ea"/>
            </a:endParaRPr>
          </a:p>
          <a:p>
            <a:pPr>
              <a:defRPr/>
            </a:pPr>
            <a:endParaRPr lang="zh-CN" altLang="en-US" dirty="0">
              <a:sym typeface="+mn-ea"/>
            </a:endParaRPr>
          </a:p>
          <a:p>
            <a:pPr>
              <a:defRPr/>
            </a:pPr>
            <a:endParaRPr lang="zh-CN" altLang="en-US" dirty="0">
              <a:sym typeface="+mn-ea"/>
            </a:endParaRPr>
          </a:p>
          <a:p>
            <a:pPr>
              <a:defRPr/>
            </a:pPr>
            <a:endParaRPr lang="zh-CN" altLang="en-US" dirty="0">
              <a:sym typeface="+mn-ea"/>
            </a:endParaRPr>
          </a:p>
          <a:p>
            <a:pPr>
              <a:defRPr/>
            </a:pPr>
            <a:endParaRPr lang="zh-CN" altLang="en-US" dirty="0">
              <a:sym typeface="+mn-ea"/>
            </a:endParaRPr>
          </a:p>
          <a:p>
            <a:pPr>
              <a:defRPr/>
            </a:pPr>
            <a:endParaRPr lang="zh-CN" altLang="en-US" dirty="0">
              <a:sym typeface="+mn-ea"/>
            </a:endParaRPr>
          </a:p>
          <a:p>
            <a:pPr>
              <a:defRPr/>
            </a:pPr>
            <a:endParaRPr lang="zh-CN" altLang="en-US" dirty="0">
              <a:sym typeface="+mn-ea"/>
            </a:endParaRPr>
          </a:p>
          <a:p>
            <a:pPr>
              <a:defRPr/>
            </a:pPr>
            <a:r>
              <a:rPr lang="zh-CN" altLang="en-US" dirty="0">
                <a:sym typeface="+mn-ea"/>
              </a:rPr>
              <a:t>请指出下列标识符的正误：</a:t>
            </a:r>
            <a:br>
              <a:rPr lang="zh-CN" altLang="en-US" dirty="0">
                <a:sym typeface="+mn-ea"/>
              </a:rPr>
            </a:br>
            <a:r>
              <a:rPr lang="en-US" altLang="zh-CN" dirty="0">
                <a:sym typeface="+mn-ea"/>
              </a:rPr>
              <a:t>5abc   ifdo   L_5   who   a123   _A   _123   c#   r-3   </a:t>
            </a:r>
            <a:r>
              <a:rPr lang="en-US" altLang="zh-CN" dirty="0" err="1">
                <a:sym typeface="+mn-ea"/>
              </a:rPr>
              <a:t>printf   </a:t>
            </a:r>
            <a:r>
              <a:rPr lang="en-US" altLang="zh-CN" dirty="0">
                <a:sym typeface="+mn-ea"/>
              </a:rPr>
              <a:t>sum      </a:t>
            </a:r>
            <a:r>
              <a:rPr lang="en-US" altLang="zh-CN" dirty="0" err="1">
                <a:sym typeface="+mn-ea"/>
              </a:rPr>
              <a:t>Sum</a:t>
            </a:r>
            <a:r>
              <a:rPr lang="en-US" altLang="zh-CN" dirty="0">
                <a:sym typeface="+mn-ea"/>
              </a:rPr>
              <a:t>     </a:t>
            </a:r>
            <a:r>
              <a:rPr lang="en-US" altLang="zh-CN" dirty="0" err="1">
                <a:sym typeface="+mn-ea"/>
              </a:rPr>
              <a:t>M.D.John</a:t>
            </a:r>
            <a:r>
              <a:rPr lang="en-US" altLang="zh-CN" dirty="0">
                <a:sym typeface="+mn-ea"/>
              </a:rPr>
              <a:t>    day    Date   3days    </a:t>
            </a:r>
            <a:r>
              <a:rPr lang="en-US" altLang="zh-CN" dirty="0" err="1">
                <a:sym typeface="+mn-ea"/>
              </a:rPr>
              <a:t>student_name</a:t>
            </a:r>
            <a:r>
              <a:rPr lang="en-US" altLang="zh-CN" dirty="0">
                <a:sym typeface="+mn-ea"/>
              </a:rPr>
              <a:t>     #33      lotus_1_2_3  char    a&gt;b   _above     $123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936740" y="2947670"/>
            <a:ext cx="796925" cy="675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梯形 6"/>
          <p:cNvSpPr/>
          <p:nvPr/>
        </p:nvSpPr>
        <p:spPr>
          <a:xfrm>
            <a:off x="6977380" y="3622675"/>
            <a:ext cx="756285" cy="60769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L 形 7"/>
          <p:cNvSpPr/>
          <p:nvPr/>
        </p:nvSpPr>
        <p:spPr>
          <a:xfrm>
            <a:off x="7449820" y="4230370"/>
            <a:ext cx="365125" cy="79629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L 形 8"/>
          <p:cNvSpPr/>
          <p:nvPr/>
        </p:nvSpPr>
        <p:spPr>
          <a:xfrm flipH="1">
            <a:off x="6936740" y="4230370"/>
            <a:ext cx="396875" cy="796290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398645" y="3703955"/>
            <a:ext cx="23628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765425" y="35198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王二麻子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标识符命名规范</a:t>
            </a:r>
            <a:endParaRPr lang="zh-CN" altLang="en-US" sz="4445"/>
          </a:p>
        </p:txBody>
      </p:sp>
      <p:sp>
        <p:nvSpPr>
          <p:cNvPr id="8" name="Rectangle 3"/>
          <p:cNvSpPr>
            <a:spLocks noGrp="1" noChangeArrowheads="1"/>
          </p:cNvSpPr>
          <p:nvPr/>
        </p:nvSpPr>
        <p:spPr>
          <a:xfrm>
            <a:off x="1170940" y="1000760"/>
            <a:ext cx="9706610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>
                <a:effectLst/>
                <a:sym typeface="+mn-ea"/>
              </a:rPr>
              <a:t>命名规范：匈牙利法，小驼峰法，大驼峰法</a:t>
            </a:r>
            <a:endParaRPr lang="zh-CN" altLang="en-US" sz="2000">
              <a:effectLst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b="1">
                <a:effectLst/>
                <a:sym typeface="+mn-ea"/>
              </a:rPr>
              <a:t>小驼峰式</a:t>
            </a:r>
            <a:r>
              <a:rPr lang="zh-CN" altLang="en-US" sz="1400">
                <a:effectLst/>
                <a:sym typeface="+mn-ea"/>
              </a:rPr>
              <a:t>：</a:t>
            </a:r>
            <a:r>
              <a:rPr lang="en-US" altLang="zh-CN" sz="1400">
                <a:effectLst/>
                <a:sym typeface="+mn-ea"/>
              </a:rPr>
              <a:t>	</a:t>
            </a:r>
            <a:r>
              <a:rPr lang="zh-CN" altLang="en-US" sz="1400">
                <a:effectLst/>
                <a:sym typeface="+mn-ea"/>
              </a:rPr>
              <a:t>第一个单词首字母小写，后面其他单词首字母大写。</a:t>
            </a:r>
            <a:endParaRPr lang="zh-CN" altLang="en-US" sz="1400">
              <a:effectLst/>
            </a:endParaRPr>
          </a:p>
          <a:p>
            <a:pPr marL="0" indent="0" eaLnBrk="1" hangingPunct="1">
              <a:buNone/>
              <a:defRPr/>
            </a:pPr>
            <a:r>
              <a:rPr lang="en-US" altLang="zh-CN" sz="1400">
                <a:effectLst/>
                <a:sym typeface="+mn-ea"/>
              </a:rPr>
              <a:t>		</a:t>
            </a:r>
            <a:r>
              <a:rPr lang="zh-CN" altLang="en-US" sz="1400">
                <a:effectLst/>
                <a:sym typeface="+mn-ea"/>
              </a:rPr>
              <a:t>如：</a:t>
            </a:r>
            <a:r>
              <a:rPr lang="en-US" altLang="zh-CN" sz="1400">
                <a:effectLst/>
                <a:sym typeface="+mn-ea"/>
              </a:rPr>
              <a:t>myName, helloWorld</a:t>
            </a:r>
            <a:endParaRPr lang="en-US" altLang="zh-CN" sz="1400">
              <a:effectLst/>
            </a:endParaRPr>
          </a:p>
          <a:p>
            <a:pPr eaLnBrk="1" hangingPunct="1">
              <a:defRPr/>
            </a:pPr>
            <a:endParaRPr lang="zh-CN" altLang="en-US" sz="1400">
              <a:effectLst/>
            </a:endParaRPr>
          </a:p>
          <a:p>
            <a:pPr lvl="1" algn="l" eaLnBrk="1" hangingPunct="1">
              <a:defRPr/>
            </a:pPr>
            <a:r>
              <a:rPr lang="zh-CN" altLang="en-US" sz="1400" b="1">
                <a:effectLst/>
                <a:sym typeface="+mn-ea"/>
              </a:rPr>
              <a:t>大驼峰式：</a:t>
            </a:r>
            <a:r>
              <a:rPr lang="en-US" altLang="zh-CN" sz="1400">
                <a:effectLst/>
                <a:sym typeface="+mn-ea"/>
              </a:rPr>
              <a:t>每个单词的第一个字母都大写;</a:t>
            </a:r>
            <a:endParaRPr lang="en-US" altLang="zh-CN" sz="1400">
              <a:effectLst/>
            </a:endParaRPr>
          </a:p>
          <a:p>
            <a:pPr marL="0" indent="0" eaLnBrk="1" hangingPunct="1">
              <a:buNone/>
              <a:defRPr/>
            </a:pPr>
            <a:r>
              <a:rPr lang="en-US" altLang="zh-CN" sz="1400">
                <a:effectLst/>
                <a:sym typeface="+mn-ea"/>
              </a:rPr>
              <a:t>		</a:t>
            </a:r>
            <a:r>
              <a:rPr lang="zh-CN" altLang="en-US" sz="1400">
                <a:effectLst/>
                <a:sym typeface="+mn-ea"/>
              </a:rPr>
              <a:t>如：</a:t>
            </a:r>
            <a:r>
              <a:rPr lang="en-US" altLang="zh-CN" sz="1400">
                <a:effectLst/>
                <a:sym typeface="+mn-ea"/>
              </a:rPr>
              <a:t>MyName, HelloWorld</a:t>
            </a:r>
            <a:endParaRPr lang="en-US" altLang="zh-CN" sz="1400">
              <a:effectLst/>
              <a:sym typeface="+mn-ea"/>
            </a:endParaRPr>
          </a:p>
          <a:p>
            <a:pPr eaLnBrk="1" hangingPunct="1">
              <a:defRPr/>
            </a:pPr>
            <a:endParaRPr lang="en-US" altLang="zh-CN" sz="1400">
              <a:effectLst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400" b="1">
                <a:effectLst/>
                <a:sym typeface="+mn-ea"/>
              </a:rPr>
              <a:t>匈牙利命名：</a:t>
            </a:r>
            <a:r>
              <a:rPr lang="zh-CN" altLang="en-US" sz="1400">
                <a:effectLst/>
                <a:sym typeface="+mn-ea"/>
              </a:rPr>
              <a:t>在变量名前面加上小写字母标识作为前缀，标识出变量的作用域，类型等</a:t>
            </a:r>
            <a:r>
              <a:rPr lang="en-US" altLang="zh-CN" sz="1400">
                <a:effectLst/>
                <a:sym typeface="+mn-ea"/>
              </a:rPr>
              <a:t>	</a:t>
            </a:r>
            <a:endParaRPr lang="en-US" altLang="zh-CN" sz="1400">
              <a:effectLst/>
            </a:endParaRPr>
          </a:p>
          <a:p>
            <a:pPr marL="0" indent="0" eaLnBrk="1" hangingPunct="1">
              <a:buNone/>
              <a:defRPr/>
            </a:pPr>
            <a:r>
              <a:rPr lang="en-US" altLang="zh-CN" sz="1400">
                <a:effectLst/>
                <a:sym typeface="+mn-ea"/>
              </a:rPr>
              <a:t>		g_     全局变量</a:t>
            </a:r>
            <a:endParaRPr lang="en-US" altLang="zh-CN" sz="1400">
              <a:effectLst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400">
                <a:effectLst/>
                <a:sym typeface="+mn-ea"/>
              </a:rPr>
              <a:t>		c_ 　常量</a:t>
            </a:r>
            <a:endParaRPr lang="en-US" altLang="zh-CN" sz="1400">
              <a:effectLst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400">
                <a:effectLst/>
                <a:sym typeface="+mn-ea"/>
              </a:rPr>
              <a:t>		m_ 　c++类成员变量</a:t>
            </a:r>
            <a:endParaRPr lang="en-US" altLang="zh-CN" sz="1400">
              <a:effectLst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400">
                <a:effectLst/>
                <a:sym typeface="+mn-ea"/>
              </a:rPr>
              <a:t>		s_ 　 静态变量</a:t>
            </a:r>
            <a:endParaRPr lang="en-US" altLang="zh-CN" sz="1400">
              <a:effectLst/>
              <a:sym typeface="+mn-ea"/>
            </a:endParaRPr>
          </a:p>
          <a:p>
            <a:pPr lvl="6"/>
            <a:endParaRPr lang="zh-CN" altLang="en-US" sz="1400">
              <a:effectLst/>
            </a:endParaRPr>
          </a:p>
          <a:p>
            <a:pPr lvl="6"/>
            <a:endParaRPr lang="zh-CN" altLang="en-US" sz="1400">
              <a:effectLst/>
            </a:endParaRPr>
          </a:p>
          <a:p>
            <a:pPr lvl="6"/>
            <a:endParaRPr lang="zh-CN" altLang="en-US" sz="1400">
              <a:effectLst/>
            </a:endParaRPr>
          </a:p>
          <a:p>
            <a:pPr marL="0" indent="0" eaLnBrk="1" hangingPunct="1">
              <a:buNone/>
              <a:defRPr/>
            </a:pPr>
            <a:r>
              <a:rPr lang="zh-CN" altLang="en-US" sz="1400" b="1">
                <a:effectLst/>
                <a:sym typeface="+mn-ea"/>
              </a:rPr>
              <a:t>提示：</a:t>
            </a:r>
            <a:r>
              <a:rPr lang="en-US" altLang="zh-CN" sz="1400">
                <a:effectLst/>
                <a:sym typeface="+mn-ea"/>
              </a:rPr>
              <a:t>大家写项目的时候，保持一种标准，建议使用小驼峰</a:t>
            </a:r>
            <a:r>
              <a:rPr lang="zh-CN" altLang="en-US" sz="1400">
                <a:effectLst/>
                <a:sym typeface="+mn-ea"/>
              </a:rPr>
              <a:t>（工作了看企业需求）</a:t>
            </a:r>
            <a:endParaRPr lang="zh-CN" altLang="en-US" sz="1400">
              <a:effectLst/>
            </a:endParaRPr>
          </a:p>
          <a:p>
            <a:pPr marL="0" indent="0" eaLnBrk="1" hangingPunct="1">
              <a:buNone/>
              <a:defRPr/>
            </a:pPr>
            <a:r>
              <a:rPr lang="en-US" altLang="zh-CN" sz="1400">
                <a:effectLst/>
                <a:sym typeface="+mn-ea"/>
              </a:rPr>
              <a:t>		</a:t>
            </a:r>
            <a:endParaRPr lang="en-US" altLang="zh-CN" sz="1400">
              <a:effectLst/>
            </a:endParaRPr>
          </a:p>
          <a:p>
            <a:pPr eaLnBrk="1" hangingPunct="1">
              <a:defRPr/>
            </a:pPr>
            <a:endParaRPr lang="zh-CN" altLang="en-US" sz="14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altLang="en-US" sz="2000" dirty="0" smtClean="0">
              <a:effectLst/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445"/>
              <a:t>常量与变量</a:t>
            </a:r>
            <a:endParaRPr lang="zh-CN" altLang="en-US" sz="4445"/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gray">
          <a:xfrm>
            <a:off x="3582988" y="2699703"/>
            <a:ext cx="2497137" cy="1985962"/>
          </a:xfrm>
          <a:prstGeom prst="diamond">
            <a:avLst/>
          </a:prstGeom>
          <a:solidFill>
            <a:srgbClr val="F8F8F8"/>
          </a:solidFill>
          <a:ln w="9525">
            <a:miter lim="800000"/>
          </a:ln>
          <a:scene3d>
            <a:camera prst="legacyObliqueBottom">
              <a:rot lat="20099975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p>
            <a:pPr algn="ctr"/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gray">
          <a:xfrm>
            <a:off x="6094413" y="2699703"/>
            <a:ext cx="2497137" cy="1985962"/>
          </a:xfrm>
          <a:prstGeom prst="diamond">
            <a:avLst/>
          </a:prstGeom>
          <a:solidFill>
            <a:srgbClr val="F8F8F8"/>
          </a:solidFill>
          <a:ln w="9525">
            <a:miter lim="800000"/>
          </a:ln>
          <a:scene3d>
            <a:camera prst="legacyObliqueBottom">
              <a:rot lat="20099975" lon="0" rev="0"/>
            </a:camera>
            <a:lightRig rig="legacyFlat2" dir="t"/>
          </a:scene3d>
          <a:sp3d extrusionH="163500" prstMaterial="legacyPlastic">
            <a:bevelT w="13500" h="13500" prst="angle"/>
            <a:bevelB w="13500" h="13500" prst="angle"/>
            <a:extrusionClr>
              <a:srgbClr val="F8F8F8"/>
            </a:extrusionClr>
          </a:sp3d>
        </p:spPr>
        <p:txBody>
          <a:bodyPr wrap="none" anchor="ctr">
            <a:flatTx/>
          </a:bodyPr>
          <a:p>
            <a:pPr algn="ctr"/>
            <a:endParaRPr lang="zh-CN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203" name="Group 13"/>
          <p:cNvGrpSpPr/>
          <p:nvPr/>
        </p:nvGrpSpPr>
        <p:grpSpPr bwMode="auto">
          <a:xfrm>
            <a:off x="3571875" y="2510790"/>
            <a:ext cx="2497138" cy="1985963"/>
            <a:chOff x="1352" y="1684"/>
            <a:chExt cx="1573" cy="1251"/>
          </a:xfrm>
        </p:grpSpPr>
        <p:sp>
          <p:nvSpPr>
            <p:cNvPr id="129037" name="AutoShape 14"/>
            <p:cNvSpPr>
              <a:spLocks noChangeArrowheads="1"/>
            </p:cNvSpPr>
            <p:nvPr/>
          </p:nvSpPr>
          <p:spPr bwMode="gray">
            <a:xfrm>
              <a:off x="1352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p>
              <a:pPr algn="ctr">
                <a:defRPr/>
              </a:pPr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9" name="Line 15"/>
            <p:cNvSpPr>
              <a:spLocks noChangeShapeType="1"/>
            </p:cNvSpPr>
            <p:nvPr/>
          </p:nvSpPr>
          <p:spPr bwMode="gray">
            <a:xfrm>
              <a:off x="1355" y="2307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204" name="Group 16"/>
          <p:cNvGrpSpPr/>
          <p:nvPr/>
        </p:nvGrpSpPr>
        <p:grpSpPr bwMode="auto">
          <a:xfrm>
            <a:off x="6083300" y="2510790"/>
            <a:ext cx="2497138" cy="1985963"/>
            <a:chOff x="2934" y="1684"/>
            <a:chExt cx="1573" cy="1251"/>
          </a:xfrm>
        </p:grpSpPr>
        <p:sp>
          <p:nvSpPr>
            <p:cNvPr id="129040" name="AutoShape 17"/>
            <p:cNvSpPr>
              <a:spLocks noChangeArrowheads="1"/>
            </p:cNvSpPr>
            <p:nvPr/>
          </p:nvSpPr>
          <p:spPr bwMode="gray">
            <a:xfrm>
              <a:off x="2934" y="1684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Bottom">
                <a:rot lat="20099996" lon="0" rev="0"/>
              </a:camera>
              <a:lightRig rig="legacyNormal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p>
              <a:pPr algn="ctr">
                <a:defRPr/>
              </a:pPr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7" name="Line 18"/>
            <p:cNvSpPr>
              <a:spLocks noChangeShapeType="1"/>
            </p:cNvSpPr>
            <p:nvPr/>
          </p:nvSpPr>
          <p:spPr bwMode="gray">
            <a:xfrm>
              <a:off x="2941" y="2308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7" name="Text Box 20"/>
          <p:cNvSpPr txBox="1">
            <a:spLocks noChangeArrowheads="1"/>
          </p:cNvSpPr>
          <p:nvPr/>
        </p:nvSpPr>
        <p:spPr bwMode="gray">
          <a:xfrm>
            <a:off x="3879850" y="3307715"/>
            <a:ext cx="1857375" cy="3987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8F8F8"/>
                </a:solidFill>
                <a:latin typeface="Arial" panose="020B0604020202020204" pitchFamily="34" charset="0"/>
              </a:rPr>
              <a:t>常量</a:t>
            </a:r>
            <a:endParaRPr lang="zh-CN" altLang="en-US" sz="2000">
              <a:solidFill>
                <a:srgbClr val="F8F8F8"/>
              </a:solidFill>
              <a:latin typeface="Arial" panose="020B0604020202020204" pitchFamily="34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gray">
          <a:xfrm>
            <a:off x="6378575" y="3272790"/>
            <a:ext cx="1857375" cy="3987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rgbClr val="F8F8F8"/>
                </a:solidFill>
                <a:latin typeface="Arial" panose="020B0604020202020204" pitchFamily="34" charset="0"/>
              </a:rPr>
              <a:t>变量</a:t>
            </a:r>
            <a:endParaRPr lang="zh-CN" altLang="en-US" sz="2000">
              <a:solidFill>
                <a:srgbClr val="F8F8F8"/>
              </a:solidFill>
              <a:latin typeface="Arial" panose="020B0604020202020204" pitchFamily="34" charset="0"/>
            </a:endParaRPr>
          </a:p>
        </p:txBody>
      </p:sp>
      <p:grpSp>
        <p:nvGrpSpPr>
          <p:cNvPr id="8202" name="Group 10"/>
          <p:cNvGrpSpPr/>
          <p:nvPr/>
        </p:nvGrpSpPr>
        <p:grpSpPr bwMode="auto">
          <a:xfrm>
            <a:off x="4846955" y="1718310"/>
            <a:ext cx="2497138" cy="1985963"/>
            <a:chOff x="2144" y="1110"/>
            <a:chExt cx="1573" cy="1251"/>
          </a:xfrm>
        </p:grpSpPr>
        <p:sp>
          <p:nvSpPr>
            <p:cNvPr id="129034" name="AutoShape 11"/>
            <p:cNvSpPr>
              <a:spLocks noChangeArrowheads="1"/>
            </p:cNvSpPr>
            <p:nvPr/>
          </p:nvSpPr>
          <p:spPr bwMode="gray">
            <a:xfrm>
              <a:off x="2144" y="1110"/>
              <a:ext cx="1573" cy="1251"/>
            </a:xfrm>
            <a:prstGeom prst="diamond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9525">
              <a:miter lim="800000"/>
            </a:ln>
            <a:effectLst/>
            <a:scene3d>
              <a:camera prst="legacyObliqueBottom">
                <a:rot lat="20099996" lon="0" rev="0"/>
              </a:camera>
              <a:lightRig rig="legacyFlat2" dir="t"/>
            </a:scene3d>
            <a:sp3d extrusionH="163500" prstMaterial="legacyPlastic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p>
              <a:pPr algn="ctr">
                <a:defRPr/>
              </a:pPr>
              <a:endParaRPr lang="zh-CN" altLang="zh-C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1" name="Line 12"/>
            <p:cNvSpPr>
              <a:spLocks noChangeShapeType="1"/>
            </p:cNvSpPr>
            <p:nvPr/>
          </p:nvSpPr>
          <p:spPr bwMode="gray">
            <a:xfrm>
              <a:off x="2144" y="1736"/>
              <a:ext cx="787" cy="433"/>
            </a:xfrm>
            <a:prstGeom prst="line">
              <a:avLst/>
            </a:prstGeom>
            <a:noFill/>
            <a:ln w="6350">
              <a:solidFill>
                <a:srgbClr val="FFFFFF">
                  <a:alpha val="30196"/>
                </a:srgbClr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gray">
          <a:xfrm>
            <a:off x="5166678" y="2619693"/>
            <a:ext cx="1857375" cy="39878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7961" dir="2700000" algn="ctr" rotWithShape="0">
              <a:srgbClr val="969696">
                <a:alpha val="50000"/>
              </a:srgbClr>
            </a:outerShdw>
          </a:effectLst>
        </p:spPr>
        <p:txBody>
          <a:bodyPr>
            <a:spAutoFit/>
          </a:bodyPr>
          <a:p>
            <a:pPr algn="ctr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8F8F8"/>
                </a:solidFill>
                <a:latin typeface="Arial" panose="020B0604020202020204" pitchFamily="34" charset="0"/>
              </a:rPr>
              <a:t>数据</a:t>
            </a:r>
            <a:endParaRPr lang="zh-CN" altLang="en-US" sz="2000">
              <a:solidFill>
                <a:srgbClr val="F8F8F8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11475" y="5132070"/>
            <a:ext cx="618744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eaLnBrk="0" hangingPunct="0">
              <a:lnSpc>
                <a:spcPct val="11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常量就是计算机内存里面不变的数据。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>
              <a:lnSpc>
                <a:spcPct val="11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变量就是计算机内存里面需要并且经常改变的数据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整型常量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24890" y="1060450"/>
            <a:ext cx="9899015" cy="2966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buFontTx/>
              <a:buNone/>
              <a:defRPr/>
            </a:pPr>
            <a:r>
              <a:rPr lang="zh-CN" altLang="en-US" b="1" smtClean="0">
                <a:ea typeface="宋体" panose="02010600030101010101" pitchFamily="2" charset="-122"/>
                <a:sym typeface="+mn-ea"/>
              </a:rPr>
              <a:t>整型常量</a:t>
            </a:r>
            <a:endParaRPr lang="zh-CN" altLang="en-US" b="1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zh-CN" altLang="en-US" smtClean="0">
                <a:ea typeface="宋体" panose="02010600030101010101" pitchFamily="2" charset="-122"/>
                <a:sym typeface="+mn-ea"/>
              </a:rPr>
              <a:t>三种表示形式：</a:t>
            </a:r>
            <a:endParaRPr lang="zh-CN" altLang="en-US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mtClean="0">
                <a:ea typeface="宋体" panose="02010600030101010101" pitchFamily="2" charset="-122"/>
                <a:sym typeface="+mn-ea"/>
              </a:rPr>
              <a:t>十进制整数：由数字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～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9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和正负号表示。</a:t>
            </a:r>
            <a:br>
              <a:rPr lang="zh-CN" altLang="en-US" smtClean="0">
                <a:ea typeface="宋体" panose="02010600030101010101" pitchFamily="2" charset="-122"/>
                <a:sym typeface="+mn-ea"/>
              </a:rPr>
            </a:br>
            <a:r>
              <a:rPr lang="zh-CN" altLang="en-US" smtClean="0">
                <a:ea typeface="宋体" panose="02010600030101010101" pitchFamily="2" charset="-122"/>
                <a:sym typeface="+mn-ea"/>
              </a:rPr>
              <a:t>如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123,-456,0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4">
              <a:lnSpc>
                <a:spcPct val="80000"/>
              </a:lnSpc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mtClean="0">
                <a:ea typeface="宋体" panose="02010600030101010101" pitchFamily="2" charset="-122"/>
                <a:sym typeface="+mn-ea"/>
              </a:rPr>
              <a:t>八进制整数：由数字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开头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后跟数字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～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7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表示。</a:t>
            </a:r>
            <a:br>
              <a:rPr lang="zh-CN" altLang="en-US" smtClean="0">
                <a:ea typeface="宋体" panose="02010600030101010101" pitchFamily="2" charset="-122"/>
                <a:sym typeface="+mn-ea"/>
              </a:rPr>
            </a:br>
            <a:r>
              <a:rPr lang="zh-CN" altLang="en-US" smtClean="0">
                <a:ea typeface="宋体" panose="02010600030101010101" pitchFamily="2" charset="-122"/>
                <a:sym typeface="+mn-ea"/>
              </a:rPr>
              <a:t>如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0123,011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4">
              <a:lnSpc>
                <a:spcPct val="80000"/>
              </a:lnSpc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defRPr/>
            </a:pPr>
            <a:r>
              <a:rPr lang="zh-CN" altLang="en-US" smtClean="0">
                <a:ea typeface="宋体" panose="02010600030101010101" pitchFamily="2" charset="-122"/>
                <a:sym typeface="+mn-ea"/>
              </a:rPr>
              <a:t>十六进制整数：由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0x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0X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开头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后跟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～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9,a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～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f,A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～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表示。</a:t>
            </a:r>
            <a:br>
              <a:rPr lang="zh-CN" altLang="en-US" smtClean="0">
                <a:ea typeface="宋体" panose="02010600030101010101" pitchFamily="2" charset="-122"/>
                <a:sym typeface="+mn-ea"/>
              </a:rPr>
            </a:br>
            <a:r>
              <a:rPr lang="zh-CN" altLang="en-US" smtClean="0">
                <a:ea typeface="宋体" panose="02010600030101010101" pitchFamily="2" charset="-122"/>
                <a:sym typeface="+mn-ea"/>
              </a:rPr>
              <a:t>如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0x123,0Xff</a:t>
            </a:r>
            <a:endParaRPr lang="en-US" altLang="zh-CN" smtClean="0">
              <a:ea typeface="宋体" panose="02010600030101010101" pitchFamily="2" charset="-122"/>
              <a:sym typeface="+mn-ea"/>
            </a:endParaRPr>
          </a:p>
          <a:p>
            <a:pPr lvl="1">
              <a:lnSpc>
                <a:spcPct val="80000"/>
              </a:lnSpc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 lvl="4">
              <a:lnSpc>
                <a:spcPct val="80000"/>
              </a:lnSpc>
              <a:defRPr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Tx/>
              <a:buNone/>
              <a:defRPr/>
            </a:pPr>
            <a:r>
              <a:rPr lang="zh-CN" altLang="en-US" smtClean="0">
                <a:ea typeface="宋体" panose="02010600030101010101" pitchFamily="2" charset="-122"/>
                <a:sym typeface="+mn-ea"/>
              </a:rPr>
              <a:t>长整型常量：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789L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017L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0x12aL(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用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L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引出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)</a:t>
            </a:r>
            <a:endParaRPr lang="zh-CN" altLang="en-US"/>
          </a:p>
        </p:txBody>
      </p:sp>
      <p:graphicFrame>
        <p:nvGraphicFramePr>
          <p:cNvPr id="6" name="Group 9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76993" y="4415799"/>
          <a:ext cx="8262938" cy="1066800"/>
        </p:xfrm>
        <a:graphic>
          <a:graphicData uri="http://schemas.openxmlformats.org/drawingml/2006/table">
            <a:tbl>
              <a:tblPr/>
              <a:tblGrid>
                <a:gridCol w="2438400"/>
                <a:gridCol w="715963"/>
                <a:gridCol w="730250"/>
                <a:gridCol w="728662"/>
                <a:gridCol w="730250"/>
                <a:gridCol w="728663"/>
                <a:gridCol w="731837"/>
                <a:gridCol w="728663"/>
                <a:gridCol w="730250"/>
              </a:tblGrid>
              <a:tr h="533400">
                <a:tc>
                  <a:txBody>
                    <a:bodyPr/>
                    <a:p>
                      <a:pPr marL="469900" marR="0" lvl="0" indent="-469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整数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二进制形式：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p>
                      <a:pPr marL="469900" marR="0" lvl="0" indent="-46990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整数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-10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二进制形式：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2" charset="0"/>
                          <a:ea typeface="方正中等线简体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2" charset="0"/>
                        <a:ea typeface="方正中等线简体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实型常量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451610" y="1023620"/>
            <a:ext cx="83458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实型常量</a:t>
            </a:r>
            <a:r>
              <a:rPr lang="zh-CN" altLang="en-US"/>
              <a:t>：又称实数或浮点数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两种表示形式：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 b="1"/>
              <a:t>小数形式：</a:t>
            </a:r>
            <a:r>
              <a:rPr lang="zh-CN" altLang="en-US"/>
              <a:t>小数形式是由数字和小数点组成的一种实数表示形式，例如0.123、.123、123.、0.0等都是合法的实型常量。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	</a:t>
            </a:r>
            <a:r>
              <a:rPr lang="zh-CN" altLang="en-US" b="1"/>
              <a:t>指数形式：</a:t>
            </a:r>
            <a:r>
              <a:rPr lang="zh-CN" altLang="en-US"/>
              <a:t>在C语言中，则以“e”或“E”后跟一个整数来表示以“10”为底数的幂数。2.3026可以表示为0.23026E1、2.3026e0、23.026e-1。注意：在字母e或E的前后以及数字之间不得插入空格。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字符常量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96365" y="1045845"/>
            <a:ext cx="936498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字符常量</a:t>
            </a:r>
            <a:r>
              <a:rPr lang="zh-CN" altLang="en-US"/>
              <a:t>：C语言中的字符常量是用单引号 ' 括起来的一个字符。如'A'、'x'、'D'、 '?'、'3'、'X'等都是字符常量。对于字符来说，'x'和'X'是两个不同的字符。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特点：</a:t>
            </a:r>
            <a:endParaRPr lang="zh-CN" altLang="en-US"/>
          </a:p>
          <a:p>
            <a:r>
              <a:rPr lang="zh-CN" altLang="en-US"/>
              <a:t>1.字符常量只能用单引号括起来，不能用双引号或其它括号。</a:t>
            </a:r>
            <a:endParaRPr lang="zh-CN" altLang="en-US"/>
          </a:p>
          <a:p>
            <a:r>
              <a:rPr lang="zh-CN" altLang="en-US"/>
              <a:t>2.字符常量只能是单个字符，不能是字符串。</a:t>
            </a:r>
            <a:endParaRPr lang="zh-CN" altLang="en-US"/>
          </a:p>
          <a:p>
            <a:r>
              <a:rPr lang="zh-CN" altLang="en-US"/>
              <a:t>3.字符可以是字符集中任意字符。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共有</a:t>
            </a:r>
            <a:r>
              <a:rPr lang="en-US" altLang="zh-CN"/>
              <a:t>128</a:t>
            </a:r>
            <a:r>
              <a:rPr lang="zh-CN" altLang="en-US"/>
              <a:t>个字符</a:t>
            </a:r>
            <a:endParaRPr lang="zh-CN" altLang="en-US"/>
          </a:p>
          <a:p>
            <a:r>
              <a:rPr lang="zh-CN" altLang="en-US"/>
              <a:t>所有字符详见</a:t>
            </a:r>
            <a:r>
              <a:rPr lang="en-US" altLang="zh-CN"/>
              <a:t>ASCII</a:t>
            </a:r>
            <a:r>
              <a:rPr lang="zh-CN" altLang="en-US"/>
              <a:t>码表：群文件【</a:t>
            </a:r>
            <a:r>
              <a:rPr lang="en-US" altLang="zh-CN"/>
              <a:t>C</a:t>
            </a:r>
            <a:r>
              <a:rPr lang="zh-CN" altLang="en-US"/>
              <a:t>语言各种表</a:t>
            </a:r>
            <a:r>
              <a:rPr lang="zh-CN" altLang="en-US"/>
              <a:t>】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字符串常量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74445" y="1134110"/>
            <a:ext cx="95764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字符串常量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C语言中的字符常量是用双引号</a:t>
            </a:r>
            <a:r>
              <a:rPr lang="en-US" altLang="zh-CN">
                <a:sym typeface="+mn-ea"/>
              </a:rPr>
              <a:t>“I'm </a:t>
            </a:r>
            <a:r>
              <a:rPr lang="zh-CN" altLang="en-US">
                <a:sym typeface="+mn-ea"/>
              </a:rPr>
              <a:t>顽石老师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括起来的一串字符。前面的</a:t>
            </a:r>
            <a:r>
              <a:rPr lang="en-US" altLang="zh-CN">
                <a:sym typeface="+mn-ea"/>
              </a:rPr>
              <a:t>“I'm </a:t>
            </a:r>
            <a:r>
              <a:rPr lang="zh-CN" altLang="en-US">
                <a:sym typeface="+mn-ea"/>
              </a:rPr>
              <a:t>顽石老师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就是字符串常量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特点：</a:t>
            </a:r>
            <a:endParaRPr lang="zh-CN" altLang="en-US"/>
          </a:p>
          <a:p>
            <a:r>
              <a:rPr lang="zh-CN" altLang="en-US">
                <a:sym typeface="+mn-ea"/>
              </a:rPr>
              <a:t>1.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用双引号括起来的字符序列。</a:t>
            </a:r>
            <a:endParaRPr lang="zh-CN" altLang="en-US"/>
          </a:p>
          <a:p>
            <a:r>
              <a:rPr lang="zh-CN" altLang="en-US">
                <a:sym typeface="+mn-ea"/>
              </a:rPr>
              <a:t>2.字符</a:t>
            </a:r>
            <a:r>
              <a:rPr lang="zh-CN" altLang="en-US">
                <a:sym typeface="+mn-ea"/>
              </a:rPr>
              <a:t>串</a:t>
            </a:r>
            <a:r>
              <a:rPr lang="zh-CN" altLang="en-US">
                <a:sym typeface="+mn-ea"/>
              </a:rPr>
              <a:t>常量可以是单个字符，但是单个字符的字符串和单个字符不一样。</a:t>
            </a:r>
            <a:endParaRPr lang="zh-CN" altLang="en-US"/>
          </a:p>
          <a:p>
            <a:r>
              <a:rPr lang="zh-CN" altLang="en-US">
                <a:sym typeface="+mn-ea"/>
              </a:rPr>
              <a:t>3.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每个字符串尾自动加个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‘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\0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作为字符串结束标志</a:t>
            </a:r>
            <a:r>
              <a:rPr lang="zh-CN" altLang="en-US">
                <a:sym typeface="+mn-ea"/>
              </a:rPr>
              <a:t>，如果没有，则输出字符串时会出现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烫烫烫</a:t>
            </a:r>
            <a:r>
              <a:rPr lang="en-US" altLang="zh-CN">
                <a:sym typeface="+mn-ea"/>
              </a:rPr>
              <a:t>...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字符串中的字符可以是系统字符集编码支持的任意字符。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中文，韩文，日文</a:t>
            </a:r>
            <a:r>
              <a:rPr lang="en-US" altLang="zh-CN">
                <a:sym typeface="+mn-ea"/>
              </a:rPr>
              <a:t>...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</p:txBody>
      </p:sp>
      <p:graphicFrame>
        <p:nvGraphicFramePr>
          <p:cNvPr id="7" name="Group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62075" y="4537710"/>
          <a:ext cx="6073775" cy="474600"/>
        </p:xfrm>
        <a:graphic>
          <a:graphicData uri="http://schemas.openxmlformats.org/drawingml/2006/table">
            <a:tbl>
              <a:tblPr/>
              <a:tblGrid>
                <a:gridCol w="506413"/>
                <a:gridCol w="506412"/>
                <a:gridCol w="504825"/>
                <a:gridCol w="506413"/>
                <a:gridCol w="506412"/>
                <a:gridCol w="506413"/>
                <a:gridCol w="506412"/>
                <a:gridCol w="506413"/>
                <a:gridCol w="506412"/>
                <a:gridCol w="504825"/>
                <a:gridCol w="506413"/>
                <a:gridCol w="506412"/>
              </a:tblGrid>
              <a:tr h="3603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h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e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l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l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o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,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w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o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r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l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d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\0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50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829550" y="4537710"/>
          <a:ext cx="1223963" cy="474600"/>
        </p:xfrm>
        <a:graphic>
          <a:graphicData uri="http://schemas.openxmlformats.org/drawingml/2006/table">
            <a:tbl>
              <a:tblPr/>
              <a:tblGrid>
                <a:gridCol w="612775"/>
                <a:gridCol w="611188"/>
              </a:tblGrid>
              <a:tr h="231775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A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\0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Group 43"/>
          <p:cNvGraphicFramePr>
            <a:graphicFrameLocks noGrp="1"/>
          </p:cNvGraphicFramePr>
          <p:nvPr/>
        </p:nvGraphicFramePr>
        <p:xfrm>
          <a:off x="9414193" y="4537710"/>
          <a:ext cx="503237" cy="474600"/>
        </p:xfrm>
        <a:graphic>
          <a:graphicData uri="http://schemas.openxmlformats.org/drawingml/2006/table">
            <a:tbl>
              <a:tblPr/>
              <a:tblGrid>
                <a:gridCol w="503237"/>
              </a:tblGrid>
              <a:tr h="360363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\0</a:t>
                      </a:r>
                      <a:endParaRPr kumimoji="0" lang="en-US" altLang="zh-CN" sz="2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175000" y="3903980"/>
            <a:ext cx="7182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“</a:t>
            </a:r>
            <a:r>
              <a:rPr lang="en-US" altLang="zh-CN" b="1" smtClean="0">
                <a:ea typeface="宋体" panose="02010600030101010101" pitchFamily="2" charset="-122"/>
                <a:sym typeface="+mn-ea"/>
              </a:rPr>
              <a:t>hello,world</a:t>
            </a:r>
            <a:r>
              <a:rPr lang="en-US" altLang="zh-CN" b="1" smtClean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”                                                         “A”               “”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18895" y="5201285"/>
            <a:ext cx="9653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smtClean="0">
                <a:ea typeface="宋体" panose="02010600030101010101" pitchFamily="2" charset="-122"/>
                <a:sym typeface="+mn-ea"/>
              </a:rPr>
              <a:t>注意：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字符串常量不允许赋值给字符型变量，</a:t>
            </a:r>
            <a:r>
              <a:rPr lang="en-US" altLang="zh-CN" smtClean="0"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mtClean="0">
                <a:ea typeface="宋体" panose="02010600030101010101" pitchFamily="2" charset="-122"/>
                <a:sym typeface="+mn-ea"/>
              </a:rPr>
              <a:t>语言也没有专门的字符串变量。要在内存中存取字符串，只能使用数组或指针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{b525da48-edf7-4583-9347-bbdfe85c0f12}"/>
</p:tagLst>
</file>

<file path=ppt/tags/tag2.xml><?xml version="1.0" encoding="utf-8"?>
<p:tagLst xmlns:p="http://schemas.openxmlformats.org/presentationml/2006/main">
  <p:tag name="KSO_WM_UNIT_TABLE_BEAUTIFY" val="{38fe4842-f64c-4117-ac06-4bee0e661f69}"/>
</p:tagLst>
</file>

<file path=ppt/tags/tag3.xml><?xml version="1.0" encoding="utf-8"?>
<p:tagLst xmlns:p="http://schemas.openxmlformats.org/presentationml/2006/main">
  <p:tag name="KSO_WM_UNIT_TABLE_BEAUTIFY" val="{085c5502-fcac-4f30-81e1-b87d30cb4349}"/>
</p:tagLst>
</file>

<file path=ppt/tags/tag4.xml><?xml version="1.0" encoding="utf-8"?>
<p:tagLst xmlns:p="http://schemas.openxmlformats.org/presentationml/2006/main">
  <p:tag name="KSO_WM_UNIT_PLACING_PICTURE_USER_VIEWPORT" val="{&quot;height&quot;:5370,&quot;width&quot;:9795}"/>
</p:tagLst>
</file>

<file path=ppt/tags/tag5.xml><?xml version="1.0" encoding="utf-8"?>
<p:tagLst xmlns:p="http://schemas.openxmlformats.org/presentationml/2006/main">
  <p:tag name="KSO_WM_UNIT_TABLE_BEAUTIFY" val="smartTable{76e1e4e8-0b4b-4be7-8a5f-65f3638aaa9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4621</Words>
  <Application>WPS 演示</Application>
  <PresentationFormat>宽屏</PresentationFormat>
  <Paragraphs>603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Wingdings</vt:lpstr>
      <vt:lpstr>Times New Roman</vt:lpstr>
      <vt:lpstr>方正中等线简体</vt:lpstr>
      <vt:lpstr>楷体_GB2312</vt:lpstr>
      <vt:lpstr>新宋体</vt:lpstr>
      <vt:lpstr>Calibri</vt:lpstr>
      <vt:lpstr>Arial Unicode MS</vt:lpstr>
      <vt:lpstr>Calibri Light</vt:lpstr>
      <vt:lpstr>Verdana</vt:lpstr>
      <vt:lpstr>华文隶书</vt:lpstr>
      <vt:lpstr>Monotype Sorts</vt:lpstr>
      <vt:lpstr>Courier New</vt:lpstr>
      <vt:lpstr>Bahnschrift SemiBold SemiConden</vt:lpstr>
      <vt:lpstr>方正舒体</vt:lpstr>
      <vt:lpstr>华文楷体</vt:lpstr>
      <vt:lpstr>Bahnschrift</vt:lpstr>
      <vt:lpstr>Office 主题</vt:lpstr>
      <vt:lpstr>PowerPoint 演示文稿</vt:lpstr>
      <vt:lpstr>代码规范</vt:lpstr>
      <vt:lpstr>标识符组成</vt:lpstr>
      <vt:lpstr>标识符命名规范</vt:lpstr>
      <vt:lpstr>常量与变量</vt:lpstr>
      <vt:lpstr>整型常量</vt:lpstr>
      <vt:lpstr>实型常量</vt:lpstr>
      <vt:lpstr>字符常量</vt:lpstr>
      <vt:lpstr>字符串常量</vt:lpstr>
      <vt:lpstr>定义常量的两种方式</vt:lpstr>
      <vt:lpstr>变量</vt:lpstr>
      <vt:lpstr>变量的类型</vt:lpstr>
      <vt:lpstr>类型的存储范围</vt:lpstr>
      <vt:lpstr>定义变量</vt:lpstr>
      <vt:lpstr>转义字符</vt:lpstr>
      <vt:lpstr>为什么先声明变量？</vt:lpstr>
      <vt:lpstr>基本输入输出</vt:lpstr>
      <vt:lpstr>基本输入输出</vt:lpstr>
      <vt:lpstr>printf格式化输出</vt:lpstr>
      <vt:lpstr>格式控制符</vt:lpstr>
      <vt:lpstr>格式控制符可选格式</vt:lpstr>
      <vt:lpstr>printf函数注意事项</vt:lpstr>
      <vt:lpstr>字符输出putchar、字符串输出puts</vt:lpstr>
      <vt:lpstr>scanf格式化输入</vt:lpstr>
      <vt:lpstr> scanf函数注意事项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女司机不是老司机</cp:lastModifiedBy>
  <cp:revision>36</cp:revision>
  <dcterms:created xsi:type="dcterms:W3CDTF">2016-05-25T15:11:00Z</dcterms:created>
  <dcterms:modified xsi:type="dcterms:W3CDTF">2020-11-28T10:57:44Z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