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62" r:id="rId3"/>
    <p:sldId id="407" r:id="rId4"/>
    <p:sldId id="365" r:id="rId5"/>
    <p:sldId id="366" r:id="rId7"/>
    <p:sldId id="416" r:id="rId8"/>
    <p:sldId id="417" r:id="rId9"/>
    <p:sldId id="418" r:id="rId10"/>
    <p:sldId id="419" r:id="rId11"/>
    <p:sldId id="420" r:id="rId12"/>
    <p:sldId id="421" r:id="rId13"/>
    <p:sldId id="435" r:id="rId14"/>
    <p:sldId id="424" r:id="rId15"/>
  </p:sldIdLst>
  <p:sldSz cx="12192000" cy="6858000"/>
  <p:notesSz cx="6858000" cy="9144000"/>
  <p:custDataLst>
    <p:tags r:id="rId19"/>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7" autoAdjust="0"/>
    <p:restoredTop sz="94671"/>
  </p:normalViewPr>
  <p:slideViewPr>
    <p:cSldViewPr snapToGrid="0" snapToObjects="1">
      <p:cViewPr>
        <p:scale>
          <a:sx n="150" d="100"/>
          <a:sy n="150" d="100"/>
        </p:scale>
        <p:origin x="-948"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3.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FB7519FF-9B75-42FA-930C-423FD584F4E5}" type="datetime1">
              <a:rPr lang="zh-CN" altLang="en-US"/>
            </a:fld>
            <a:endParaRPr lang="zh-CN" alt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AE19BF1B-DF77-46E0-B99B-7050B4050F8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F:\VIPC语言\PPT素材\bk1.pngbk1"/>
          <p:cNvPicPr>
            <a:picLocks noChangeAspect="1"/>
          </p:cNvPicPr>
          <p:nvPr userDrawn="1"/>
        </p:nvPicPr>
        <p:blipFill>
          <a:blip r:embed="rId2"/>
          <a:srcRect/>
          <a:stretch>
            <a:fillRect/>
          </a:stretch>
        </p:blipFill>
        <p:spPr>
          <a:xfrm>
            <a:off x="0" y="-635"/>
            <a:ext cx="12192000" cy="6858635"/>
          </a:xfrm>
          <a:prstGeom prst="rect">
            <a:avLst/>
          </a:prstGeom>
        </p:spPr>
      </p:pic>
      <p:sp>
        <p:nvSpPr>
          <p:cNvPr id="2050" name="Rectangle 2"/>
          <p:cNvSpPr>
            <a:spLocks noGrp="1" noChangeArrowheads="1"/>
          </p:cNvSpPr>
          <p:nvPr>
            <p:ph type="ctrTitle"/>
          </p:nvPr>
        </p:nvSpPr>
        <p:spPr>
          <a:xfrm>
            <a:off x="914400" y="2130425"/>
            <a:ext cx="10363200" cy="1470025"/>
          </a:xfrm>
        </p:spPr>
        <p:txBody>
          <a:bodyPr/>
          <a:lstStyle>
            <a:lvl1pPr algn="r">
              <a:defRPr sz="5400"/>
            </a:lvl1pPr>
          </a:lstStyle>
          <a:p>
            <a:pPr lvl="0"/>
            <a:r>
              <a:rPr lang="zh-CN" altLang="en-US" noProof="0"/>
              <a:t>单击此处编辑母版标题样式</a:t>
            </a:r>
            <a:endParaRPr lang="zh-CN" altLang="zh-CN" noProof="0"/>
          </a:p>
        </p:txBody>
      </p:sp>
      <p:sp>
        <p:nvSpPr>
          <p:cNvPr id="2051" name="Rectangle 3"/>
          <p:cNvSpPr>
            <a:spLocks noGrp="1" noChangeArrowheads="1"/>
          </p:cNvSpPr>
          <p:nvPr>
            <p:ph type="subTitle" idx="1"/>
          </p:nvPr>
        </p:nvSpPr>
        <p:spPr>
          <a:xfrm>
            <a:off x="2743200" y="3875088"/>
            <a:ext cx="8534400" cy="1752600"/>
          </a:xfrm>
        </p:spPr>
        <p:txBody>
          <a:bodyPr/>
          <a:lstStyle>
            <a:lvl1pPr marL="0" indent="0" algn="r">
              <a:buFontTx/>
              <a:buNone/>
              <a:defRPr>
                <a:solidFill>
                  <a:schemeClr val="bg1"/>
                </a:solidFill>
              </a:defRPr>
            </a:lvl1pPr>
          </a:lstStyle>
          <a:p>
            <a:pPr lvl="0"/>
            <a:r>
              <a:rPr lang="zh-CN" altLang="en-US" noProof="0"/>
              <a:t>单击此处编辑母版副标题样式</a:t>
            </a:r>
            <a:endParaRPr lang="zh-CN" altLang="zh-CN" noProof="0"/>
          </a:p>
        </p:txBody>
      </p:sp>
      <p:sp>
        <p:nvSpPr>
          <p:cNvPr id="5" name="Rectangle 4"/>
          <p:cNvSpPr>
            <a:spLocks noGrp="1" noChangeArrowheads="1"/>
          </p:cNvSpPr>
          <p:nvPr>
            <p:ph type="ftr" sz="quarter" idx="10"/>
          </p:nvPr>
        </p:nvSpPr>
        <p:spPr>
          <a:xfrm>
            <a:off x="7416800" y="6245225"/>
            <a:ext cx="3860800" cy="476250"/>
          </a:xfrm>
        </p:spPr>
        <p:txBody>
          <a:bodyPr/>
          <a:lstStyle>
            <a:lvl1pPr>
              <a:defRPr>
                <a:solidFill>
                  <a:schemeClr val="bg1"/>
                </a:solidFill>
              </a:defRPr>
            </a:lvl1pPr>
          </a:lstStyle>
          <a:p>
            <a:pPr>
              <a:defRPr/>
            </a:pPr>
            <a:r>
              <a:rPr lang="zh-CN" altLang="en-US"/>
              <a:t>www.newer</a:t>
            </a:r>
            <a:r>
              <a:rPr lang="en-US" altLang="zh-CN"/>
              <a:t>2001</a:t>
            </a:r>
            <a:r>
              <a:rPr lang="zh-CN" altLang="en-US"/>
              <a:t>.com</a:t>
            </a:r>
            <a:endParaRPr lang="zh-CN" altLang="en-US"/>
          </a:p>
        </p:txBody>
      </p:sp>
      <p:sp>
        <p:nvSpPr>
          <p:cNvPr id="6" name="Rectangle 5"/>
          <p:cNvSpPr>
            <a:spLocks noGrp="1" noChangeArrowheads="1"/>
          </p:cNvSpPr>
          <p:nvPr>
            <p:ph type="sldNum" sz="quarter" idx="11"/>
          </p:nvPr>
        </p:nvSpPr>
        <p:spPr>
          <a:xfrm>
            <a:off x="4572000" y="6245225"/>
            <a:ext cx="2844800" cy="476250"/>
          </a:xfrm>
        </p:spPr>
        <p:txBody>
          <a:bodyPr/>
          <a:lstStyle>
            <a:lvl1pPr>
              <a:defRPr>
                <a:solidFill>
                  <a:schemeClr val="bg1"/>
                </a:solidFill>
              </a:defRPr>
            </a:lvl1pPr>
          </a:lstStyle>
          <a:p>
            <a:pPr>
              <a:defRPr/>
            </a:pPr>
            <a:fld id="{10087299-9EAF-452F-BBE3-7D76265C7A8C}"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6" name="图片 5" descr="F:\VIPC语言\PPT素材\bk1_title.jpgbk1_title"/>
          <p:cNvPicPr>
            <a:picLocks noChangeAspect="1"/>
          </p:cNvPicPr>
          <p:nvPr userDrawn="1"/>
        </p:nvPicPr>
        <p:blipFill>
          <a:blip r:embed="rId2"/>
          <a:srcRect/>
          <a:stretch>
            <a:fillRect/>
          </a:stretch>
        </p:blipFill>
        <p:spPr>
          <a:xfrm>
            <a:off x="-635" y="-8763"/>
            <a:ext cx="12192000" cy="635000"/>
          </a:xfrm>
          <a:prstGeom prst="rect">
            <a:avLst/>
          </a:prstGeom>
        </p:spPr>
      </p:pic>
      <p:sp>
        <p:nvSpPr>
          <p:cNvPr id="2" name="标题 1"/>
          <p:cNvSpPr>
            <a:spLocks noGrp="1"/>
          </p:cNvSpPr>
          <p:nvPr>
            <p:ph type="title" hasCustomPrompt="1"/>
          </p:nvPr>
        </p:nvSpPr>
        <p:spPr>
          <a:xfrm>
            <a:off x="609600" y="0"/>
            <a:ext cx="5829300" cy="638175"/>
          </a:xfrm>
        </p:spPr>
        <p:txBody>
          <a:bodyPr/>
          <a:lstStyle/>
          <a:p>
            <a:r>
              <a:rPr lang="zh-CN" altLang="en-US"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构造和析构</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0"/>
            <a:ext cx="812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Rectangle 5"/>
          <p:cNvSpPr>
            <a:spLocks noGrp="1" noChangeArrowheads="1"/>
          </p:cNvSpPr>
          <p:nvPr>
            <p:ph type="ftr" sz="quarter" idx="3"/>
          </p:nvPr>
        </p:nvSpPr>
        <p:spPr bwMode="auto">
          <a:xfrm>
            <a:off x="7721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chemeClr val="bg2"/>
                </a:solidFill>
              </a:defRPr>
            </a:lvl1pPr>
          </a:lstStyle>
          <a:p>
            <a:pPr>
              <a:defRPr/>
            </a:pPr>
            <a:r>
              <a:rPr lang="en-US" altLang="zh-CN"/>
              <a:t>www.newer2001.com</a:t>
            </a:r>
            <a:endParaRPr lang="zh-CN" altLang="en-US"/>
          </a:p>
        </p:txBody>
      </p:sp>
      <p:sp>
        <p:nvSpPr>
          <p:cNvPr id="1029" name="Rectangle 6"/>
          <p:cNvSpPr>
            <a:spLocks noGrp="1" noChangeArrowheads="1"/>
          </p:cNvSpPr>
          <p:nvPr>
            <p:ph type="sldNum" sz="quarter" idx="4"/>
          </p:nvPr>
        </p:nvSpPr>
        <p:spPr bwMode="auto">
          <a:xfrm>
            <a:off x="48768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chemeClr val="bg2"/>
                </a:solidFill>
              </a:defRPr>
            </a:lvl1pPr>
          </a:lstStyle>
          <a:p>
            <a:pPr>
              <a:defRPr/>
            </a:pPr>
            <a:fld id="{2E3DFA14-18B8-4019-9CD1-95C91D91CC4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4"/>
          <p:cNvSpPr txBox="1"/>
          <p:nvPr/>
        </p:nvSpPr>
        <p:spPr>
          <a:xfrm>
            <a:off x="2899410" y="1444308"/>
            <a:ext cx="7244080" cy="922020"/>
          </a:xfrm>
          <a:prstGeom prst="rect">
            <a:avLst/>
          </a:prstGeom>
          <a:noFill/>
          <a:ln w="9525">
            <a:noFill/>
            <a:miter/>
          </a:ln>
        </p:spPr>
        <p:txBody>
          <a:bodyPr wrap="none">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第三节 构造和析构函数</a:t>
            </a:r>
            <a:endParaRPr lang="zh-CN"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5" name="组合 4"/>
          <p:cNvGrpSpPr/>
          <p:nvPr/>
        </p:nvGrpSpPr>
        <p:grpSpPr>
          <a:xfrm>
            <a:off x="3912623" y="608258"/>
            <a:ext cx="3810842" cy="2589023"/>
            <a:chOff x="3912623" y="608258"/>
            <a:chExt cx="3810842" cy="2589023"/>
          </a:xfrm>
        </p:grpSpPr>
        <p:grpSp>
          <p:nvGrpSpPr>
            <p:cNvPr id="8" name="组合 7"/>
            <p:cNvGrpSpPr/>
            <p:nvPr/>
          </p:nvGrpSpPr>
          <p:grpSpPr>
            <a:xfrm>
              <a:off x="6201033" y="608258"/>
              <a:ext cx="1522432" cy="548479"/>
              <a:chOff x="6201033" y="608258"/>
              <a:chExt cx="1522432" cy="548479"/>
            </a:xfrm>
          </p:grpSpPr>
          <p:sp>
            <p:nvSpPr>
              <p:cNvPr id="16" name="Line 6"/>
              <p:cNvSpPr>
                <a:spLocks noChangeShapeType="1"/>
              </p:cNvSpPr>
              <p:nvPr/>
            </p:nvSpPr>
            <p:spPr bwMode="auto">
              <a:xfrm flipV="1">
                <a:off x="6201033"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1" name="Line 6"/>
              <p:cNvSpPr>
                <a:spLocks noChangeShapeType="1"/>
              </p:cNvSpPr>
              <p:nvPr/>
            </p:nvSpPr>
            <p:spPr bwMode="auto">
              <a:xfrm flipV="1">
                <a:off x="6641631"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2" name="Line 6"/>
              <p:cNvSpPr>
                <a:spLocks noChangeShapeType="1"/>
              </p:cNvSpPr>
              <p:nvPr/>
            </p:nvSpPr>
            <p:spPr bwMode="auto">
              <a:xfrm flipV="1">
                <a:off x="7082229"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nvGrpSpPr>
            <p:cNvPr id="9" name="组合 8"/>
            <p:cNvGrpSpPr/>
            <p:nvPr/>
          </p:nvGrpSpPr>
          <p:grpSpPr>
            <a:xfrm>
              <a:off x="3912623" y="2646786"/>
              <a:ext cx="1545842" cy="550495"/>
              <a:chOff x="3912623" y="2646786"/>
              <a:chExt cx="1545842" cy="550495"/>
            </a:xfrm>
          </p:grpSpPr>
          <p:sp>
            <p:nvSpPr>
              <p:cNvPr id="17" name="Line 7"/>
              <p:cNvSpPr>
                <a:spLocks noChangeShapeType="1"/>
              </p:cNvSpPr>
              <p:nvPr/>
            </p:nvSpPr>
            <p:spPr bwMode="auto">
              <a:xfrm flipV="1">
                <a:off x="4817229"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3" name="Line 7"/>
              <p:cNvSpPr>
                <a:spLocks noChangeShapeType="1"/>
              </p:cNvSpPr>
              <p:nvPr/>
            </p:nvSpPr>
            <p:spPr bwMode="auto">
              <a:xfrm flipV="1">
                <a:off x="4364926"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4" name="Line 7"/>
              <p:cNvSpPr>
                <a:spLocks noChangeShapeType="1"/>
              </p:cNvSpPr>
              <p:nvPr/>
            </p:nvSpPr>
            <p:spPr bwMode="auto">
              <a:xfrm flipV="1">
                <a:off x="3912623"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sp>
        <p:nvSpPr>
          <p:cNvPr id="15" name="Line 5"/>
          <p:cNvSpPr>
            <a:spLocks noChangeShapeType="1"/>
          </p:cNvSpPr>
          <p:nvPr/>
        </p:nvSpPr>
        <p:spPr bwMode="auto">
          <a:xfrm>
            <a:off x="4084411" y="2646786"/>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6" name="Line 5"/>
          <p:cNvSpPr>
            <a:spLocks noChangeShapeType="1"/>
          </p:cNvSpPr>
          <p:nvPr/>
        </p:nvSpPr>
        <p:spPr bwMode="auto">
          <a:xfrm>
            <a:off x="4084411" y="1164545"/>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56" name="文本框 55"/>
          <p:cNvSpPr txBox="1"/>
          <p:nvPr/>
        </p:nvSpPr>
        <p:spPr>
          <a:xfrm>
            <a:off x="5309484" y="3632490"/>
            <a:ext cx="1097280" cy="368300"/>
          </a:xfrm>
          <a:prstGeom prst="rect">
            <a:avLst/>
          </a:prstGeom>
          <a:noFill/>
        </p:spPr>
        <p:txBody>
          <a:bodyPr wrap="none" rtlCol="0" anchor="ctr">
            <a:spAutoFit/>
          </a:bodyPr>
          <a:p>
            <a:pPr algn="ctr"/>
            <a:r>
              <a:rPr lang="zh-CN" sz="1800" dirty="0">
                <a:solidFill>
                  <a:schemeClr val="bg1">
                    <a:lumMod val="95000"/>
                  </a:schemeClr>
                </a:solidFill>
              </a:rPr>
              <a:t>顿开教育 </a:t>
            </a:r>
            <a:endParaRPr lang="en-US" altLang="zh-CN" sz="1800" dirty="0">
              <a:solidFill>
                <a:schemeClr val="bg1">
                  <a:lumMod val="95000"/>
                </a:schemeClr>
              </a:solidFill>
            </a:endParaRPr>
          </a:p>
        </p:txBody>
      </p:sp>
      <p:sp>
        <p:nvSpPr>
          <p:cNvPr id="7" name="矩形 6"/>
          <p:cNvSpPr/>
          <p:nvPr/>
        </p:nvSpPr>
        <p:spPr>
          <a:xfrm>
            <a:off x="6363214" y="2781328"/>
            <a:ext cx="1854200" cy="337185"/>
          </a:xfrm>
          <a:prstGeom prst="rect">
            <a:avLst/>
          </a:prstGeom>
        </p:spPr>
        <p:txBody>
          <a:bodyPr wrap="none">
            <a:spAutoFit/>
          </a:bodyPr>
          <a:p>
            <a:r>
              <a:rPr lang="en-US" altLang="zh-CN" sz="1600" dirty="0">
                <a:solidFill>
                  <a:schemeClr val="bg1"/>
                </a:solidFill>
                <a:latin typeface="微软雅黑" panose="020B0503020204020204" pitchFamily="34" charset="-122"/>
                <a:ea typeface="微软雅黑" panose="020B0503020204020204" pitchFamily="34" charset="-122"/>
              </a:rPr>
              <a:t>Teacher: </a:t>
            </a:r>
            <a:r>
              <a:rPr lang="zh-CN" altLang="en-US" sz="1600" dirty="0">
                <a:solidFill>
                  <a:schemeClr val="bg1"/>
                </a:solidFill>
                <a:latin typeface="微软雅黑" panose="020B0503020204020204" pitchFamily="34" charset="-122"/>
                <a:ea typeface="微软雅黑" panose="020B0503020204020204" pitchFamily="34" charset="-122"/>
              </a:rPr>
              <a:t>顽石老师</a:t>
            </a:r>
            <a:r>
              <a:rPr lang="en-US" altLang="zh-CN" sz="1600" dirty="0">
                <a:solidFill>
                  <a:schemeClr val="bg1"/>
                </a:solidFill>
                <a:latin typeface="微软雅黑" panose="020B0503020204020204" pitchFamily="34" charset="-122"/>
                <a:ea typeface="微软雅黑" panose="020B0503020204020204" pitchFamily="34" charset="-122"/>
              </a:rPr>
              <a:t> </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50"/>
                                        <p:tgtEl>
                                          <p:spTgt spid="5"/>
                                        </p:tgtEl>
                                      </p:cBhvr>
                                    </p:animEffec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250" fill="hold"/>
                                        <p:tgtEl>
                                          <p:spTgt spid="7"/>
                                        </p:tgtEl>
                                        <p:attrNameLst>
                                          <p:attrName>ppt_x</p:attrName>
                                        </p:attrNameLst>
                                      </p:cBhvr>
                                      <p:tavLst>
                                        <p:tav tm="0">
                                          <p:val>
                                            <p:strVal val="1+#ppt_w/2"/>
                                          </p:val>
                                        </p:tav>
                                        <p:tav tm="100000">
                                          <p:val>
                                            <p:strVal val="#ppt_x"/>
                                          </p:val>
                                        </p:tav>
                                      </p:tavLst>
                                    </p:anim>
                                    <p:anim calcmode="lin" valueType="num">
                                      <p:cBhvr additive="base">
                                        <p:cTn id="21" dur="25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12" presetClass="entr" presetSubtype="8"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p:tgtEl>
                                          <p:spTgt spid="56"/>
                                        </p:tgtEl>
                                        <p:attrNameLst>
                                          <p:attrName>ppt_x</p:attrName>
                                        </p:attrNameLst>
                                      </p:cBhvr>
                                      <p:tavLst>
                                        <p:tav tm="0">
                                          <p:val>
                                            <p:strVal val="#ppt_x-#ppt_w*1.125000"/>
                                          </p:val>
                                        </p:tav>
                                        <p:tav tm="100000">
                                          <p:val>
                                            <p:strVal val="#ppt_x"/>
                                          </p:val>
                                        </p:tav>
                                      </p:tavLst>
                                    </p:anim>
                                    <p:animEffect transition="in" filter="wipe(right)">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6" grpId="0" bldLvl="0" animBg="1"/>
      <p:bldP spid="5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6976110" y="3256915"/>
            <a:ext cx="4905375" cy="3000375"/>
          </a:xfrm>
          <a:prstGeom prst="rect">
            <a:avLst/>
          </a:prstGeom>
        </p:spPr>
      </p:pic>
      <p:pic>
        <p:nvPicPr>
          <p:cNvPr id="5" name="图片 4"/>
          <p:cNvPicPr>
            <a:picLocks noChangeAspect="1"/>
          </p:cNvPicPr>
          <p:nvPr/>
        </p:nvPicPr>
        <p:blipFill>
          <a:blip r:embed="rId2"/>
          <a:stretch>
            <a:fillRect/>
          </a:stretch>
        </p:blipFill>
        <p:spPr>
          <a:xfrm>
            <a:off x="2460625" y="3256915"/>
            <a:ext cx="4810125" cy="3057525"/>
          </a:xfrm>
          <a:prstGeom prst="rect">
            <a:avLst/>
          </a:prstGeom>
        </p:spPr>
      </p:pic>
      <p:sp>
        <p:nvSpPr>
          <p:cNvPr id="2" name="标题 1"/>
          <p:cNvSpPr>
            <a:spLocks noGrp="1"/>
          </p:cNvSpPr>
          <p:nvPr>
            <p:ph type="title"/>
          </p:nvPr>
        </p:nvSpPr>
        <p:spPr>
          <a:xfrm>
            <a:off x="609600" y="0"/>
            <a:ext cx="6366510" cy="638175"/>
          </a:xfrm>
        </p:spPr>
        <p:txBody>
          <a:bodyPr/>
          <a:p>
            <a:r>
              <a:rPr lang="zh-CN" altLang="en-US"/>
              <a:t>类的组合</a:t>
            </a:r>
            <a:r>
              <a:rPr lang="en-US" altLang="zh-CN"/>
              <a:t>—</a:t>
            </a:r>
            <a:r>
              <a:rPr lang="zh-CN" altLang="en-US"/>
              <a:t>构造函数调用顺序</a:t>
            </a:r>
            <a:endParaRPr lang="zh-CN" altLang="en-US"/>
          </a:p>
        </p:txBody>
      </p:sp>
      <p:sp>
        <p:nvSpPr>
          <p:cNvPr id="4" name="Rectangle 3"/>
          <p:cNvSpPr>
            <a:spLocks noGrp="1" noChangeArrowheads="1"/>
          </p:cNvSpPr>
          <p:nvPr/>
        </p:nvSpPr>
        <p:spPr>
          <a:xfrm>
            <a:off x="1090930" y="11626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本类和对象成员都需要执行构造函数，那么谁先执行呢？有什么样的顺序呢？</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特点：</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先指针被组个对象的构造函数，如果组合对象有多个，按照定义顺序，而不是按照初始化列表的顺序</a:t>
            </a: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析构函数相反</a:t>
            </a:r>
            <a:endParaRPr lang="zh-CN" altLang="en-US" sz="175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3"/>
          <a:stretch>
            <a:fillRect/>
          </a:stretch>
        </p:blipFill>
        <p:spPr>
          <a:xfrm>
            <a:off x="4606925" y="3123565"/>
            <a:ext cx="1762125" cy="1028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动态内存分配</a:t>
            </a:r>
            <a:endParaRPr lang="zh-CN" altLang="en-US"/>
          </a:p>
        </p:txBody>
      </p:sp>
      <p:sp>
        <p:nvSpPr>
          <p:cNvPr id="6" name="Rectangle 3"/>
          <p:cNvSpPr>
            <a:spLocks noGrp="1" noChangeArrowheads="1"/>
          </p:cNvSpPr>
          <p:nvPr/>
        </p:nvSpPr>
        <p:spPr>
          <a:xfrm>
            <a:off x="1111250" y="10102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委托构造</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默认函数</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删除函数</a:t>
            </a: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1529080" y="1307465"/>
            <a:ext cx="5255895" cy="1884045"/>
          </a:xfrm>
          <a:prstGeom prst="rect">
            <a:avLst/>
          </a:prstGeom>
        </p:spPr>
      </p:pic>
      <p:pic>
        <p:nvPicPr>
          <p:cNvPr id="7" name="图片 6"/>
          <p:cNvPicPr>
            <a:picLocks noChangeAspect="1"/>
          </p:cNvPicPr>
          <p:nvPr/>
        </p:nvPicPr>
        <p:blipFill>
          <a:blip r:embed="rId3"/>
          <a:stretch>
            <a:fillRect/>
          </a:stretch>
        </p:blipFill>
        <p:spPr>
          <a:xfrm>
            <a:off x="1529080" y="3951605"/>
            <a:ext cx="7264400" cy="367665"/>
          </a:xfrm>
          <a:prstGeom prst="rect">
            <a:avLst/>
          </a:prstGeom>
        </p:spPr>
      </p:pic>
      <p:pic>
        <p:nvPicPr>
          <p:cNvPr id="8" name="图片 7"/>
          <p:cNvPicPr>
            <a:picLocks noChangeAspect="1"/>
          </p:cNvPicPr>
          <p:nvPr/>
        </p:nvPicPr>
        <p:blipFill>
          <a:blip r:embed="rId4"/>
          <a:stretch>
            <a:fillRect/>
          </a:stretch>
        </p:blipFill>
        <p:spPr>
          <a:xfrm>
            <a:off x="1529080" y="5109845"/>
            <a:ext cx="7637145" cy="328295"/>
          </a:xfrm>
          <a:prstGeom prst="rect">
            <a:avLst/>
          </a:prstGeom>
        </p:spPr>
      </p:pic>
      <p:pic>
        <p:nvPicPr>
          <p:cNvPr id="9" name="图片 8"/>
          <p:cNvPicPr>
            <a:picLocks noChangeAspect="1"/>
          </p:cNvPicPr>
          <p:nvPr/>
        </p:nvPicPr>
        <p:blipFill>
          <a:blip r:embed="rId5"/>
          <a:stretch>
            <a:fillRect/>
          </a:stretch>
        </p:blipFill>
        <p:spPr>
          <a:xfrm>
            <a:off x="1529080" y="5462270"/>
            <a:ext cx="5086985" cy="11671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动态内存分配</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471670" y="2148840"/>
            <a:ext cx="7315200" cy="4362450"/>
          </a:xfrm>
          <a:prstGeom prst="rect">
            <a:avLst/>
          </a:prstGeom>
        </p:spPr>
      </p:pic>
      <p:pic>
        <p:nvPicPr>
          <p:cNvPr id="5" name="图片 4"/>
          <p:cNvPicPr>
            <a:picLocks noChangeAspect="1"/>
          </p:cNvPicPr>
          <p:nvPr/>
        </p:nvPicPr>
        <p:blipFill>
          <a:blip r:embed="rId3"/>
          <a:stretch>
            <a:fillRect/>
          </a:stretch>
        </p:blipFill>
        <p:spPr>
          <a:xfrm>
            <a:off x="2223770" y="2148840"/>
            <a:ext cx="2247900" cy="4476750"/>
          </a:xfrm>
          <a:prstGeom prst="rect">
            <a:avLst/>
          </a:prstGeom>
        </p:spPr>
      </p:pic>
      <p:sp>
        <p:nvSpPr>
          <p:cNvPr id="6" name="Rectangle 3"/>
          <p:cNvSpPr>
            <a:spLocks noGrp="1" noChangeArrowheads="1"/>
          </p:cNvSpPr>
          <p:nvPr/>
        </p:nvSpPr>
        <p:spPr>
          <a:xfrm>
            <a:off x="1090930" y="11626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en-US" altLang="zh-CN" sz="2000" dirty="0" smtClean="0">
                <a:solidFill>
                  <a:schemeClr val="tx1"/>
                </a:solidFill>
                <a:effectLst/>
                <a:ea typeface="宋体" panose="02010600030101010101" pitchFamily="2" charset="-122"/>
                <a:sym typeface="+mn-ea"/>
              </a:rPr>
              <a:t>new</a:t>
            </a:r>
            <a:r>
              <a:rPr lang="zh-CN" altLang="en-US" sz="2000" dirty="0" smtClean="0">
                <a:solidFill>
                  <a:schemeClr val="tx1"/>
                </a:solidFill>
                <a:effectLst/>
                <a:ea typeface="宋体" panose="02010600030101010101" pitchFamily="2" charset="-122"/>
                <a:sym typeface="+mn-ea"/>
              </a:rPr>
              <a:t>和</a:t>
            </a:r>
            <a:r>
              <a:rPr lang="en-US" altLang="zh-CN" sz="2000" dirty="0" smtClean="0">
                <a:solidFill>
                  <a:schemeClr val="tx1"/>
                </a:solidFill>
                <a:effectLst/>
                <a:ea typeface="宋体" panose="02010600030101010101" pitchFamily="2" charset="-122"/>
                <a:sym typeface="+mn-ea"/>
              </a:rPr>
              <a:t>malloc</a:t>
            </a:r>
            <a:r>
              <a:rPr lang="zh-CN" altLang="en-US" sz="2000" dirty="0" smtClean="0">
                <a:solidFill>
                  <a:schemeClr val="tx1"/>
                </a:solidFill>
                <a:effectLst/>
                <a:ea typeface="宋体" panose="02010600030101010101" pitchFamily="2" charset="-122"/>
                <a:sym typeface="+mn-ea"/>
              </a:rPr>
              <a:t>不要混用</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malloc不会调用类的构造函数</a:t>
            </a: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Free不会调用类的析构函数</a:t>
            </a: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7917815" cy="638175"/>
          </a:xfrm>
        </p:spPr>
        <p:txBody>
          <a:bodyPr/>
          <a:p>
            <a:r>
              <a:rPr lang="zh-CN"/>
              <a:t>构造函数</a:t>
            </a:r>
            <a:endParaRPr lang="zh-CN"/>
          </a:p>
        </p:txBody>
      </p:sp>
      <p:sp>
        <p:nvSpPr>
          <p:cNvPr id="10" name="Rectangle 3"/>
          <p:cNvSpPr>
            <a:spLocks noGrp="1" noChangeArrowheads="1"/>
          </p:cNvSpPr>
          <p:nvPr/>
        </p:nvSpPr>
        <p:spPr>
          <a:xfrm>
            <a:off x="1162050" y="995680"/>
            <a:ext cx="9796780" cy="586232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1800" smtClean="0">
                <a:effectLst/>
                <a:ea typeface="宋体" panose="02010600030101010101" pitchFamily="2" charset="-122"/>
                <a:sym typeface="+mn-ea"/>
              </a:rPr>
              <a:t>创建一个对象时，常常需要作某些初始化的工作，例如对数据成员赋初值。</a:t>
            </a:r>
            <a:endParaRPr lang="zh-CN" sz="1800" smtClean="0">
              <a:effectLst/>
              <a:ea typeface="宋体" panose="02010600030101010101" pitchFamily="2" charset="-122"/>
              <a:sym typeface="+mn-ea"/>
            </a:endParaRPr>
          </a:p>
          <a:p>
            <a:pPr eaLnBrk="1" hangingPunct="1">
              <a:defRPr/>
            </a:pPr>
            <a:r>
              <a:rPr lang="zh-CN" sz="1800" smtClean="0">
                <a:effectLst/>
                <a:ea typeface="宋体" panose="02010600030101010101" pitchFamily="2" charset="-122"/>
                <a:sym typeface="+mn-ea"/>
              </a:rPr>
              <a:t>为了解决这个问题，C++编译器提供了构造函数(constructor)来处理对象的初始化。构造函数是一种特殊的成员函数，与其他成员函数不同，不需要用户来调用它，而是在建立对象时自动执行。</a:t>
            </a:r>
            <a:endParaRPr lang="zh-CN" sz="1800" smtClean="0">
              <a:effectLst/>
              <a:ea typeface="宋体" panose="02010600030101010101" pitchFamily="2" charset="-122"/>
              <a:sym typeface="+mn-ea"/>
            </a:endParaRPr>
          </a:p>
          <a:p>
            <a:pPr eaLnBrk="1" hangingPunct="1">
              <a:defRPr/>
            </a:pPr>
            <a:endParaRPr lang="zh-CN" sz="1800" smtClean="0">
              <a:effectLst/>
              <a:ea typeface="宋体" panose="02010600030101010101" pitchFamily="2" charset="-122"/>
              <a:sym typeface="+mn-ea"/>
            </a:endParaRPr>
          </a:p>
          <a:p>
            <a:pPr eaLnBrk="1" hangingPunct="1">
              <a:defRPr/>
            </a:pPr>
            <a:r>
              <a:rPr lang="zh-CN" sz="1800" smtClean="0">
                <a:effectLst/>
                <a:ea typeface="宋体" panose="02010600030101010101" pitchFamily="2" charset="-122"/>
                <a:sym typeface="+mn-ea"/>
              </a:rPr>
              <a:t>构造函数：</a:t>
            </a:r>
            <a:endParaRPr lang="zh-CN" sz="1800" smtClean="0">
              <a:effectLst/>
              <a:ea typeface="宋体" panose="02010600030101010101" pitchFamily="2" charset="-122"/>
              <a:sym typeface="+mn-ea"/>
            </a:endParaRPr>
          </a:p>
          <a:p>
            <a:pPr lvl="1" eaLnBrk="1" hangingPunct="1">
              <a:defRPr/>
            </a:pPr>
            <a:r>
              <a:rPr lang="zh-CN" sz="1600" smtClean="0">
                <a:effectLst/>
                <a:ea typeface="宋体" panose="02010600030101010101" pitchFamily="2" charset="-122"/>
                <a:sym typeface="+mn-ea"/>
              </a:rPr>
              <a:t>定义：</a:t>
            </a:r>
            <a:endParaRPr lang="zh-CN" sz="1600" smtClean="0">
              <a:effectLst/>
              <a:ea typeface="宋体" panose="02010600030101010101" pitchFamily="2" charset="-122"/>
              <a:sym typeface="+mn-ea"/>
            </a:endParaRPr>
          </a:p>
          <a:p>
            <a:pPr lvl="2" eaLnBrk="1" hangingPunct="1">
              <a:defRPr/>
            </a:pPr>
            <a:r>
              <a:rPr lang="zh-CN" sz="1600" smtClean="0">
                <a:effectLst/>
                <a:ea typeface="宋体" panose="02010600030101010101" pitchFamily="2" charset="-122"/>
                <a:sym typeface="+mn-ea"/>
              </a:rPr>
              <a:t>C++中的类可以定义</a:t>
            </a:r>
            <a:r>
              <a:rPr lang="zh-CN" sz="1600" smtClean="0">
                <a:solidFill>
                  <a:srgbClr val="FF0000"/>
                </a:solidFill>
                <a:effectLst/>
                <a:ea typeface="宋体" panose="02010600030101010101" pitchFamily="2" charset="-122"/>
                <a:sym typeface="+mn-ea"/>
              </a:rPr>
              <a:t>与类名相同</a:t>
            </a:r>
            <a:r>
              <a:rPr lang="zh-CN" sz="1600" smtClean="0">
                <a:effectLst/>
                <a:ea typeface="宋体" panose="02010600030101010101" pitchFamily="2" charset="-122"/>
                <a:sym typeface="+mn-ea"/>
              </a:rPr>
              <a:t>的特殊成员函数，这种与类名相同的成员函数叫做构造函数；</a:t>
            </a:r>
            <a:endParaRPr lang="zh-CN" sz="1600" smtClean="0">
              <a:effectLst/>
              <a:ea typeface="宋体" panose="02010600030101010101" pitchFamily="2" charset="-122"/>
              <a:sym typeface="+mn-ea"/>
            </a:endParaRPr>
          </a:p>
          <a:p>
            <a:pPr lvl="2" eaLnBrk="1" hangingPunct="1">
              <a:defRPr/>
            </a:pPr>
            <a:r>
              <a:rPr lang="zh-CN" sz="1600" smtClean="0">
                <a:effectLst/>
                <a:ea typeface="宋体" panose="02010600030101010101" pitchFamily="2" charset="-122"/>
                <a:sym typeface="+mn-ea"/>
              </a:rPr>
              <a:t>构造函数在定义时可以有参数</a:t>
            </a:r>
            <a:r>
              <a:rPr lang="en-US" altLang="zh-CN" sz="1600" smtClean="0">
                <a:effectLst/>
                <a:ea typeface="宋体" panose="02010600030101010101" pitchFamily="2" charset="-122"/>
                <a:sym typeface="+mn-ea"/>
              </a:rPr>
              <a:t>,</a:t>
            </a:r>
            <a:r>
              <a:rPr lang="zh-CN" altLang="en-US" sz="1600" smtClean="0">
                <a:effectLst/>
                <a:ea typeface="宋体" panose="02010600030101010101" pitchFamily="2" charset="-122"/>
                <a:sym typeface="+mn-ea"/>
              </a:rPr>
              <a:t>因此可以发生重载</a:t>
            </a:r>
            <a:r>
              <a:rPr lang="zh-CN" sz="1600" smtClean="0">
                <a:effectLst/>
                <a:ea typeface="宋体" panose="02010600030101010101" pitchFamily="2" charset="-122"/>
                <a:sym typeface="+mn-ea"/>
              </a:rPr>
              <a:t>；</a:t>
            </a:r>
            <a:endParaRPr lang="zh-CN" sz="1600" smtClean="0">
              <a:effectLst/>
              <a:ea typeface="宋体" panose="02010600030101010101" pitchFamily="2" charset="-122"/>
              <a:sym typeface="+mn-ea"/>
            </a:endParaRPr>
          </a:p>
          <a:p>
            <a:pPr lvl="2" eaLnBrk="1" hangingPunct="1">
              <a:defRPr/>
            </a:pPr>
            <a:r>
              <a:rPr lang="zh-CN" sz="1600" smtClean="0">
                <a:effectLst/>
                <a:ea typeface="宋体" panose="02010600030101010101" pitchFamily="2" charset="-122"/>
                <a:sym typeface="+mn-ea"/>
              </a:rPr>
              <a:t>没有任何返回类型的声明。</a:t>
            </a:r>
            <a:endParaRPr lang="zh-CN" sz="1600" smtClean="0">
              <a:effectLst/>
              <a:ea typeface="宋体" panose="02010600030101010101" pitchFamily="2" charset="-122"/>
              <a:sym typeface="+mn-ea"/>
            </a:endParaRPr>
          </a:p>
          <a:p>
            <a:pPr lvl="2" eaLnBrk="1" hangingPunct="1">
              <a:defRPr/>
            </a:pPr>
            <a:endParaRPr lang="zh-CN" sz="1600" smtClean="0">
              <a:effectLst/>
              <a:ea typeface="宋体" panose="02010600030101010101" pitchFamily="2" charset="-122"/>
              <a:sym typeface="+mn-ea"/>
            </a:endParaRPr>
          </a:p>
          <a:p>
            <a:pPr lvl="2" eaLnBrk="1" hangingPunct="1">
              <a:defRPr/>
            </a:pPr>
            <a:endParaRPr lang="zh-CN" sz="1600" smtClean="0">
              <a:effectLst/>
              <a:ea typeface="宋体" panose="02010600030101010101" pitchFamily="2" charset="-122"/>
              <a:sym typeface="+mn-ea"/>
            </a:endParaRPr>
          </a:p>
          <a:p>
            <a:pPr marL="742950" lvl="1" indent="-285750" eaLnBrk="1" hangingPunct="1">
              <a:buFont typeface="Wingdings" panose="05000000000000000000" charset="0"/>
              <a:buChar char="n"/>
              <a:defRPr/>
            </a:pPr>
            <a:r>
              <a:rPr lang="zh-CN" sz="1600" smtClean="0">
                <a:solidFill>
                  <a:schemeClr val="tx1"/>
                </a:solidFill>
                <a:effectLst/>
                <a:ea typeface="宋体" panose="02010600030101010101" pitchFamily="2" charset="-122"/>
                <a:sym typeface="+mn-ea"/>
              </a:rPr>
              <a:t>调用：</a:t>
            </a:r>
            <a:endParaRPr lang="zh-CN" sz="1600" smtClean="0">
              <a:solidFill>
                <a:schemeClr val="tx1"/>
              </a:solidFill>
              <a:effectLst/>
              <a:ea typeface="宋体" panose="02010600030101010101" pitchFamily="2" charset="-122"/>
              <a:sym typeface="+mn-ea"/>
            </a:endParaRPr>
          </a:p>
          <a:p>
            <a:pPr marL="1200150" lvl="2" indent="-285750" eaLnBrk="1" hangingPunct="1">
              <a:buFont typeface="Wingdings" panose="05000000000000000000" charset="0"/>
              <a:buChar char="n"/>
              <a:defRPr/>
            </a:pPr>
            <a:r>
              <a:rPr lang="zh-CN" sz="1600" smtClean="0">
                <a:solidFill>
                  <a:schemeClr val="tx1"/>
                </a:solidFill>
                <a:effectLst/>
                <a:ea typeface="宋体" panose="02010600030101010101" pitchFamily="2" charset="-122"/>
                <a:sym typeface="+mn-ea"/>
              </a:rPr>
              <a:t>自动调用</a:t>
            </a:r>
            <a:r>
              <a:rPr lang="en-US" altLang="zh-CN" sz="1600" smtClean="0">
                <a:solidFill>
                  <a:schemeClr val="tx1"/>
                </a:solidFill>
                <a:effectLst/>
                <a:ea typeface="宋体" panose="02010600030101010101" pitchFamily="2" charset="-122"/>
                <a:sym typeface="+mn-ea"/>
              </a:rPr>
              <a:t>(</a:t>
            </a:r>
            <a:r>
              <a:rPr lang="zh-CN" altLang="en-US" sz="1600" smtClean="0">
                <a:solidFill>
                  <a:schemeClr val="tx1"/>
                </a:solidFill>
                <a:effectLst/>
                <a:ea typeface="宋体" panose="02010600030101010101" pitchFamily="2" charset="-122"/>
                <a:sym typeface="+mn-ea"/>
              </a:rPr>
              <a:t>隐式</a:t>
            </a:r>
            <a:r>
              <a:rPr lang="en-US" altLang="zh-CN" sz="1600" smtClean="0">
                <a:solidFill>
                  <a:schemeClr val="tx1"/>
                </a:solidFill>
                <a:effectLst/>
                <a:ea typeface="宋体" panose="02010600030101010101" pitchFamily="2" charset="-122"/>
                <a:sym typeface="+mn-ea"/>
              </a:rPr>
              <a:t>)	一般情况下C++编译器会自动调用构造函数(</a:t>
            </a:r>
            <a:r>
              <a:rPr lang="zh-CN" altLang="en-US" sz="1600" smtClean="0">
                <a:solidFill>
                  <a:schemeClr val="tx1"/>
                </a:solidFill>
                <a:effectLst/>
                <a:ea typeface="宋体" panose="02010600030101010101" pitchFamily="2" charset="-122"/>
                <a:sym typeface="+mn-ea"/>
              </a:rPr>
              <a:t>无参构造</a:t>
            </a:r>
            <a:r>
              <a:rPr lang="en-US" altLang="zh-CN" sz="1600" smtClean="0">
                <a:solidFill>
                  <a:schemeClr val="tx1"/>
                </a:solidFill>
                <a:effectLst/>
                <a:ea typeface="宋体" panose="02010600030101010101" pitchFamily="2" charset="-122"/>
                <a:sym typeface="+mn-ea"/>
              </a:rPr>
              <a:t>)</a:t>
            </a:r>
            <a:endParaRPr lang="en-US" altLang="zh-CN" sz="1600" smtClean="0">
              <a:solidFill>
                <a:schemeClr val="tx1"/>
              </a:solidFill>
              <a:effectLst/>
              <a:ea typeface="宋体" panose="02010600030101010101" pitchFamily="2" charset="-122"/>
              <a:sym typeface="+mn-ea"/>
            </a:endParaRPr>
          </a:p>
          <a:p>
            <a:pPr marL="1200150" lvl="2" indent="-285750" eaLnBrk="1" hangingPunct="1">
              <a:buFont typeface="Wingdings" panose="05000000000000000000" charset="0"/>
              <a:buChar char="n"/>
              <a:defRPr/>
            </a:pPr>
            <a:r>
              <a:rPr lang="zh-CN" altLang="en-US" sz="1600" smtClean="0">
                <a:solidFill>
                  <a:schemeClr val="tx1"/>
                </a:solidFill>
                <a:effectLst/>
                <a:ea typeface="宋体" panose="02010600030101010101" pitchFamily="2" charset="-122"/>
                <a:sym typeface="+mn-ea"/>
              </a:rPr>
              <a:t>手动调用</a:t>
            </a:r>
            <a:r>
              <a:rPr lang="en-US" altLang="zh-CN" sz="1600" smtClean="0">
                <a:solidFill>
                  <a:schemeClr val="tx1"/>
                </a:solidFill>
                <a:effectLst/>
                <a:ea typeface="宋体" panose="02010600030101010101" pitchFamily="2" charset="-122"/>
                <a:sym typeface="+mn-ea"/>
              </a:rPr>
              <a:t>(</a:t>
            </a:r>
            <a:r>
              <a:rPr lang="zh-CN" altLang="en-US" sz="1600" smtClean="0">
                <a:solidFill>
                  <a:schemeClr val="tx1"/>
                </a:solidFill>
                <a:effectLst/>
                <a:ea typeface="宋体" panose="02010600030101010101" pitchFamily="2" charset="-122"/>
                <a:sym typeface="+mn-ea"/>
              </a:rPr>
              <a:t>显示</a:t>
            </a:r>
            <a:r>
              <a:rPr lang="en-US" altLang="zh-CN" sz="1600" smtClean="0">
                <a:solidFill>
                  <a:schemeClr val="tx1"/>
                </a:solidFill>
                <a:effectLst/>
                <a:ea typeface="宋体" panose="02010600030101010101" pitchFamily="2" charset="-122"/>
                <a:sym typeface="+mn-ea"/>
              </a:rPr>
              <a:t>)	在一些情况下则需要手工调用构造函数(</a:t>
            </a:r>
            <a:r>
              <a:rPr lang="zh-CN" altLang="en-US" sz="1600" smtClean="0">
                <a:solidFill>
                  <a:schemeClr val="tx1"/>
                </a:solidFill>
                <a:effectLst/>
                <a:ea typeface="宋体" panose="02010600030101010101" pitchFamily="2" charset="-122"/>
                <a:sym typeface="+mn-ea"/>
              </a:rPr>
              <a:t>有参构造</a:t>
            </a:r>
            <a:r>
              <a:rPr lang="en-US" altLang="zh-CN" sz="1600" smtClean="0">
                <a:solidFill>
                  <a:schemeClr val="tx1"/>
                </a:solidFill>
                <a:effectLst/>
                <a:ea typeface="宋体" panose="02010600030101010101" pitchFamily="2" charset="-122"/>
                <a:sym typeface="+mn-ea"/>
              </a:rPr>
              <a:t>)</a:t>
            </a:r>
            <a:endParaRPr lang="en-US" altLang="zh-CN" sz="1600" smtClean="0">
              <a:solidFill>
                <a:schemeClr val="tx1"/>
              </a:solidFill>
              <a:effectLst/>
              <a:ea typeface="宋体" panose="02010600030101010101" pitchFamily="2" charset="-122"/>
              <a:sym typeface="+mn-ea"/>
            </a:endParaRPr>
          </a:p>
          <a:p>
            <a:pPr marL="914400" lvl="2" indent="0" eaLnBrk="1" hangingPunct="1">
              <a:buNone/>
              <a:defRPr/>
            </a:pPr>
            <a:endParaRPr lang="zh-CN" sz="1600" smtClean="0">
              <a:effectLst/>
              <a:ea typeface="宋体" panose="02010600030101010101" pitchFamily="2" charset="-122"/>
              <a:sym typeface="+mn-ea"/>
            </a:endParaRPr>
          </a:p>
          <a:p>
            <a:pPr marL="914400" lvl="2" indent="0" eaLnBrk="1" hangingPunct="1">
              <a:buNone/>
              <a:defRPr/>
            </a:pPr>
            <a:endParaRPr lang="zh-CN" sz="1600" smtClean="0">
              <a:effectLst/>
              <a:ea typeface="宋体" panose="02010600030101010101" pitchFamily="2" charset="-122"/>
              <a:sym typeface="+mn-ea"/>
            </a:endParaRPr>
          </a:p>
          <a:p>
            <a:pPr eaLnBrk="1" hangingPunct="1">
              <a:defRPr/>
            </a:pPr>
            <a:endParaRPr lang="zh-CN" sz="1600" b="1" dirty="0" smtClean="0">
              <a:solidFill>
                <a:schemeClr val="tx1"/>
              </a:solidFill>
              <a:effectLst/>
              <a:ea typeface="宋体" panose="02010600030101010101" pitchFamily="2" charset="-122"/>
              <a:cs typeface="+mj-cs"/>
              <a:sym typeface="+mn-ea"/>
            </a:endParaRPr>
          </a:p>
        </p:txBody>
      </p:sp>
      <p:pic>
        <p:nvPicPr>
          <p:cNvPr id="5" name="图片 4"/>
          <p:cNvPicPr>
            <a:picLocks noChangeAspect="1"/>
          </p:cNvPicPr>
          <p:nvPr/>
        </p:nvPicPr>
        <p:blipFill>
          <a:blip r:embed="rId1"/>
          <a:stretch>
            <a:fillRect/>
          </a:stretch>
        </p:blipFill>
        <p:spPr>
          <a:xfrm>
            <a:off x="5646420" y="3827145"/>
            <a:ext cx="1647825" cy="1028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803525" y="1870075"/>
            <a:ext cx="1343025" cy="381000"/>
          </a:xfrm>
          <a:prstGeom prst="rect">
            <a:avLst/>
          </a:prstGeom>
        </p:spPr>
      </p:pic>
      <p:sp>
        <p:nvSpPr>
          <p:cNvPr id="2" name="标题 1"/>
          <p:cNvSpPr>
            <a:spLocks noGrp="1"/>
          </p:cNvSpPr>
          <p:nvPr>
            <p:ph type="title"/>
          </p:nvPr>
        </p:nvSpPr>
        <p:spPr>
          <a:xfrm>
            <a:off x="609600" y="0"/>
            <a:ext cx="6896735" cy="638175"/>
          </a:xfrm>
        </p:spPr>
        <p:txBody>
          <a:bodyPr/>
          <a:p>
            <a:r>
              <a:rPr lang="zh-CN" altLang="en-US"/>
              <a:t>析构函数</a:t>
            </a:r>
            <a:endParaRPr lang="zh-CN" altLang="en-US"/>
          </a:p>
        </p:txBody>
      </p:sp>
      <p:sp>
        <p:nvSpPr>
          <p:cNvPr id="4" name="Rectangle 3"/>
          <p:cNvSpPr>
            <a:spLocks noGrp="1" noChangeArrowheads="1"/>
          </p:cNvSpPr>
          <p:nvPr/>
        </p:nvSpPr>
        <p:spPr>
          <a:xfrm>
            <a:off x="1162050" y="995680"/>
            <a:ext cx="9796780" cy="5351145"/>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1800" dirty="0" smtClean="0">
                <a:solidFill>
                  <a:schemeClr val="tx1"/>
                </a:solidFill>
                <a:effectLst/>
                <a:ea typeface="宋体" panose="02010600030101010101" pitchFamily="2" charset="-122"/>
                <a:cs typeface="+mj-cs"/>
                <a:sym typeface="+mn-ea"/>
              </a:rPr>
              <a:t>析构函数：</a:t>
            </a:r>
            <a:endParaRPr lang="zh-CN" altLang="en-US" sz="1800" dirty="0" smtClean="0">
              <a:solidFill>
                <a:schemeClr val="tx1"/>
              </a:solidFill>
              <a:effectLst/>
              <a:ea typeface="宋体" panose="02010600030101010101" pitchFamily="2" charset="-122"/>
              <a:cs typeface="+mj-cs"/>
              <a:sym typeface="+mn-ea"/>
            </a:endParaRPr>
          </a:p>
          <a:p>
            <a:pPr lvl="1" eaLnBrk="1" hangingPunct="1">
              <a:defRPr/>
            </a:pPr>
            <a:r>
              <a:rPr lang="zh-CN" altLang="en-US" sz="1600" dirty="0" smtClean="0">
                <a:solidFill>
                  <a:schemeClr val="tx1"/>
                </a:solidFill>
                <a:effectLst/>
                <a:ea typeface="宋体" panose="02010600030101010101" pitchFamily="2" charset="-122"/>
                <a:cs typeface="+mj-cs"/>
                <a:sym typeface="+mn-ea"/>
              </a:rPr>
              <a:t>定义：</a:t>
            </a:r>
            <a:endParaRPr lang="zh-CN" altLang="en-US" sz="1600" dirty="0" smtClean="0">
              <a:solidFill>
                <a:schemeClr val="tx1"/>
              </a:solidFill>
              <a:effectLst/>
              <a:ea typeface="宋体" panose="02010600030101010101" pitchFamily="2" charset="-122"/>
              <a:cs typeface="+mj-cs"/>
              <a:sym typeface="+mn-ea"/>
            </a:endParaRPr>
          </a:p>
          <a:p>
            <a:pPr lvl="2" eaLnBrk="1" hangingPunct="1">
              <a:defRPr/>
            </a:pPr>
            <a:r>
              <a:rPr lang="zh-CN" altLang="en-US" sz="1600" dirty="0" smtClean="0">
                <a:solidFill>
                  <a:schemeClr val="tx1"/>
                </a:solidFill>
                <a:effectLst/>
                <a:ea typeface="宋体" panose="02010600030101010101" pitchFamily="2" charset="-122"/>
                <a:cs typeface="+mj-cs"/>
                <a:sym typeface="+mn-ea"/>
              </a:rPr>
              <a:t>C++中的类可以定义一个特殊的成员函数清理对象，这个特殊的成员函数叫做析构函数</a:t>
            </a:r>
            <a:endParaRPr lang="zh-CN" altLang="en-US" sz="1600" dirty="0" smtClean="0">
              <a:solidFill>
                <a:schemeClr val="tx1"/>
              </a:solidFill>
              <a:effectLst/>
              <a:ea typeface="宋体" panose="02010600030101010101" pitchFamily="2" charset="-122"/>
              <a:cs typeface="+mj-cs"/>
              <a:sym typeface="+mn-ea"/>
            </a:endParaRPr>
          </a:p>
          <a:p>
            <a:pPr marL="914400" lvl="2" indent="0" eaLnBrk="1" hangingPunct="1">
              <a:buNone/>
              <a:defRPr/>
            </a:pPr>
            <a:r>
              <a:rPr lang="zh-CN" altLang="en-US" sz="1350" dirty="0" smtClean="0">
                <a:solidFill>
                  <a:schemeClr val="tx1"/>
                </a:solidFill>
                <a:effectLst/>
                <a:ea typeface="宋体" panose="02010600030101010101" pitchFamily="2" charset="-122"/>
                <a:cs typeface="+mj-cs"/>
                <a:sym typeface="+mn-ea"/>
              </a:rPr>
              <a:t>     语法：</a:t>
            </a:r>
            <a:endParaRPr lang="zh-CN" altLang="en-US" sz="1350" dirty="0" smtClean="0">
              <a:solidFill>
                <a:schemeClr val="tx1"/>
              </a:solidFill>
              <a:effectLst/>
              <a:ea typeface="宋体" panose="02010600030101010101" pitchFamily="2" charset="-122"/>
              <a:cs typeface="+mj-cs"/>
              <a:sym typeface="+mn-ea"/>
            </a:endParaRPr>
          </a:p>
          <a:p>
            <a:pPr marL="1143000" lvl="2" indent="-228600" eaLnBrk="1" hangingPunct="1">
              <a:buFont typeface="Wingdings" panose="05000000000000000000" charset="0"/>
              <a:buChar char="n"/>
              <a:defRPr/>
            </a:pPr>
            <a:r>
              <a:rPr lang="zh-CN" altLang="en-US" sz="1600" dirty="0" smtClean="0">
                <a:solidFill>
                  <a:schemeClr val="tx1"/>
                </a:solidFill>
                <a:effectLst/>
                <a:ea typeface="宋体" panose="02010600030101010101" pitchFamily="2" charset="-122"/>
                <a:cs typeface="+mj-cs"/>
                <a:sym typeface="+mn-ea"/>
              </a:rPr>
              <a:t>析构函数没有参数，因此不可以发生重载</a:t>
            </a:r>
            <a:endParaRPr lang="zh-CN" altLang="en-US" sz="1600" dirty="0" smtClean="0">
              <a:solidFill>
                <a:schemeClr val="tx1"/>
              </a:solidFill>
              <a:effectLst/>
              <a:ea typeface="宋体" panose="02010600030101010101" pitchFamily="2" charset="-122"/>
              <a:cs typeface="+mj-cs"/>
              <a:sym typeface="+mn-ea"/>
            </a:endParaRPr>
          </a:p>
          <a:p>
            <a:pPr marL="1143000" lvl="2" indent="-228600" eaLnBrk="1" hangingPunct="1">
              <a:buFont typeface="Wingdings" panose="05000000000000000000" charset="0"/>
              <a:buChar char="n"/>
              <a:defRPr/>
            </a:pPr>
            <a:r>
              <a:rPr lang="zh-CN" altLang="en-US" sz="1600" dirty="0" smtClean="0">
                <a:solidFill>
                  <a:schemeClr val="tx1"/>
                </a:solidFill>
                <a:effectLst/>
                <a:ea typeface="宋体" panose="02010600030101010101" pitchFamily="2" charset="-122"/>
                <a:cs typeface="+mj-cs"/>
                <a:sym typeface="+mn-ea"/>
              </a:rPr>
              <a:t>没有任何返回类型的声明</a:t>
            </a:r>
            <a:endParaRPr lang="zh-CN" altLang="en-US" sz="1600" dirty="0" smtClean="0">
              <a:solidFill>
                <a:schemeClr val="tx1"/>
              </a:solidFill>
              <a:effectLst/>
              <a:ea typeface="宋体" panose="02010600030101010101" pitchFamily="2" charset="-122"/>
              <a:cs typeface="+mj-cs"/>
              <a:sym typeface="+mn-ea"/>
            </a:endParaRPr>
          </a:p>
          <a:p>
            <a:pPr marL="1143000" lvl="2" indent="-228600" eaLnBrk="1" hangingPunct="1">
              <a:buFont typeface="Wingdings" panose="05000000000000000000" charset="0"/>
              <a:buChar char="n"/>
              <a:defRPr/>
            </a:pPr>
            <a:r>
              <a:rPr lang="zh-CN" altLang="en-US" sz="1600" dirty="0" smtClean="0">
                <a:solidFill>
                  <a:schemeClr val="tx1"/>
                </a:solidFill>
                <a:effectLst/>
                <a:ea typeface="宋体" panose="02010600030101010101" pitchFamily="2" charset="-122"/>
                <a:cs typeface="+mj-cs"/>
                <a:sym typeface="+mn-ea"/>
              </a:rPr>
              <a:t>析构函数在对象销毁时自动被调用</a:t>
            </a:r>
            <a:endParaRPr lang="zh-CN" altLang="en-US" sz="1600"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marL="457200" lvl="1" indent="0" eaLnBrk="1" hangingPunct="1">
              <a:buFont typeface="Wingdings" panose="05000000000000000000" charset="0"/>
              <a:buNone/>
              <a:defRPr/>
            </a:pPr>
            <a:endParaRPr lang="zh-CN" altLang="en-US" sz="1800" dirty="0" smtClean="0">
              <a:solidFill>
                <a:schemeClr val="tx1"/>
              </a:solidFill>
              <a:effectLst/>
              <a:ea typeface="宋体" panose="02010600030101010101" pitchFamily="2" charset="-122"/>
              <a:cs typeface="+mj-cs"/>
              <a:sym typeface="+mn-ea"/>
            </a:endParaRPr>
          </a:p>
          <a:p>
            <a:pPr marL="342900" lvl="0" indent="-342900" eaLnBrk="1" hangingPunct="1">
              <a:buFont typeface="Wingdings" panose="05000000000000000000" charset="0"/>
              <a:buChar char="n"/>
              <a:defRPr/>
            </a:pPr>
            <a:endParaRPr lang="zh-CN" altLang="en-US" sz="1800" dirty="0" smtClean="0">
              <a:solidFill>
                <a:schemeClr val="tx1"/>
              </a:solidFill>
              <a:effectLst/>
              <a:ea typeface="宋体" panose="02010600030101010101" pitchFamily="2" charset="-122"/>
              <a:cs typeface="+mj-cs"/>
              <a:sym typeface="+mn-ea"/>
            </a:endParaRPr>
          </a:p>
          <a:p>
            <a:pPr marL="342900" lvl="0" indent="-342900" eaLnBrk="1" hangingPunct="1">
              <a:buFont typeface="Wingdings" panose="05000000000000000000" charset="0"/>
              <a:buChar char="n"/>
              <a:defRPr/>
            </a:pPr>
            <a:endParaRPr lang="zh-CN" altLang="en-US" sz="1800" dirty="0" smtClean="0">
              <a:solidFill>
                <a:schemeClr val="tx1"/>
              </a:solidFill>
              <a:effectLst/>
              <a:ea typeface="宋体" panose="02010600030101010101" pitchFamily="2" charset="-122"/>
              <a:sym typeface="+mn-ea"/>
            </a:endParaRPr>
          </a:p>
          <a:p>
            <a:pPr marL="457200" lvl="1" indent="0" eaLnBrk="1" hangingPunct="1">
              <a:buFont typeface="Wingdings" panose="05000000000000000000" charset="0"/>
              <a:buNone/>
              <a:defRPr/>
            </a:pPr>
            <a:r>
              <a:rPr lang="zh-CN" altLang="en-US" sz="1800" dirty="0" smtClean="0">
                <a:solidFill>
                  <a:schemeClr val="tx1"/>
                </a:solidFill>
                <a:effectLst/>
                <a:ea typeface="宋体" panose="02010600030101010101" pitchFamily="2" charset="-122"/>
                <a:cs typeface="+mj-cs"/>
                <a:sym typeface="+mn-ea"/>
              </a:rPr>
              <a:t> </a:t>
            </a:r>
            <a:endParaRPr lang="zh-CN" altLang="en-US" sz="1800" dirty="0" smtClean="0">
              <a:solidFill>
                <a:schemeClr val="tx1"/>
              </a:solidFill>
              <a:effectLst/>
              <a:ea typeface="宋体" panose="02010600030101010101" pitchFamily="2" charset="-122"/>
              <a:cs typeface="+mj-cs"/>
              <a:sym typeface="+mn-ea"/>
            </a:endParaRPr>
          </a:p>
          <a:p>
            <a:pPr marL="457200" lvl="1" indent="0" eaLnBrk="1" hangingPunct="1">
              <a:buFont typeface="Wingdings" panose="05000000000000000000" charset="0"/>
              <a:buNone/>
              <a:defRPr/>
            </a:pPr>
            <a:endParaRPr lang="zh-CN" altLang="en-US" sz="1800" dirty="0" smtClean="0">
              <a:solidFill>
                <a:schemeClr val="tx1"/>
              </a:solidFill>
              <a:effectLst/>
              <a:ea typeface="宋体" panose="02010600030101010101" pitchFamily="2" charset="-122"/>
              <a:cs typeface="+mj-cs"/>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7315200" cy="638175"/>
          </a:xfrm>
        </p:spPr>
        <p:txBody>
          <a:bodyPr/>
          <a:p>
            <a:r>
              <a:rPr lang="zh-CN" altLang="en-US">
                <a:sym typeface="+mn-ea"/>
              </a:rPr>
              <a:t>构造和析构函数</a:t>
            </a:r>
            <a:r>
              <a:rPr lang="en-US" altLang="zh-CN">
                <a:sym typeface="+mn-ea"/>
              </a:rPr>
              <a:t>——</a:t>
            </a:r>
            <a:r>
              <a:rPr lang="zh-CN" altLang="en-US">
                <a:sym typeface="+mn-ea"/>
              </a:rPr>
              <a:t>调用机制</a:t>
            </a:r>
            <a:endParaRPr lang="zh-CN" altLang="en-US" b="1" dirty="0" smtClean="0">
              <a:solidFill>
                <a:schemeClr val="bg1"/>
              </a:solidFill>
              <a:effectLst/>
              <a:ea typeface="宋体" panose="02010600030101010101" pitchFamily="2" charset="-122"/>
              <a:cs typeface="Arial" panose="020B0604020202020204" pitchFamily="34" charset="0"/>
              <a:sym typeface="+mn-ea"/>
            </a:endParaRPr>
          </a:p>
        </p:txBody>
      </p:sp>
      <p:sp>
        <p:nvSpPr>
          <p:cNvPr id="3"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endParaRPr lang="zh-CN" altLang="en-US" sz="2000" dirty="0" smtClean="0">
              <a:solidFill>
                <a:schemeClr val="tx1"/>
              </a:solidFill>
              <a:effectLst/>
              <a:ea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6089650" y="1283335"/>
            <a:ext cx="5391150" cy="4895850"/>
          </a:xfrm>
          <a:prstGeom prst="rect">
            <a:avLst/>
          </a:prstGeom>
        </p:spPr>
      </p:pic>
      <p:sp>
        <p:nvSpPr>
          <p:cNvPr id="5" name="Rectangle 3"/>
          <p:cNvSpPr>
            <a:spLocks noGrp="1" noChangeArrowheads="1"/>
          </p:cNvSpPr>
          <p:nvPr/>
        </p:nvSpPr>
        <p:spPr>
          <a:xfrm>
            <a:off x="1162050" y="995680"/>
            <a:ext cx="9796780" cy="5351145"/>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1800" dirty="0" smtClean="0">
                <a:solidFill>
                  <a:schemeClr val="tx1"/>
                </a:solidFill>
                <a:effectLst/>
                <a:ea typeface="宋体" panose="02010600030101010101" pitchFamily="2" charset="-122"/>
                <a:cs typeface="+mj-cs"/>
                <a:sym typeface="+mn-ea"/>
              </a:rPr>
              <a:t>结论：构造函数和析构函数都被对象自动调用了</a:t>
            </a:r>
            <a:endParaRPr lang="zh-CN" altLang="en-US" sz="1800" dirty="0" smtClean="0">
              <a:solidFill>
                <a:schemeClr val="tx1"/>
              </a:solidFill>
              <a:effectLst/>
              <a:ea typeface="宋体" panose="02010600030101010101" pitchFamily="2" charset="-122"/>
              <a:cs typeface="+mj-cs"/>
              <a:sym typeface="+mn-ea"/>
            </a:endParaRPr>
          </a:p>
          <a:p>
            <a:pPr eaLnBrk="1" hangingPunct="1">
              <a:defRPr/>
            </a:pPr>
            <a:endParaRPr lang="zh-CN" altLang="en-US" sz="1800" dirty="0" smtClean="0">
              <a:solidFill>
                <a:schemeClr val="tx1"/>
              </a:solidFill>
              <a:effectLst/>
              <a:ea typeface="宋体" panose="02010600030101010101" pitchFamily="2" charset="-122"/>
              <a:cs typeface="+mj-cs"/>
              <a:sym typeface="+mn-ea"/>
            </a:endParaRPr>
          </a:p>
          <a:p>
            <a:pPr eaLnBrk="1" hangingPunct="1">
              <a:defRPr/>
            </a:pPr>
            <a:r>
              <a:rPr lang="zh-CN" altLang="en-US" sz="1800" dirty="0" smtClean="0">
                <a:solidFill>
                  <a:schemeClr val="tx1"/>
                </a:solidFill>
                <a:effectLst/>
                <a:ea typeface="宋体" panose="02010600030101010101" pitchFamily="2" charset="-122"/>
                <a:cs typeface="+mj-cs"/>
                <a:sym typeface="+mn-ea"/>
              </a:rPr>
              <a:t>构造和析构顺序：</a:t>
            </a:r>
            <a:endParaRPr lang="zh-CN" altLang="en-US" sz="1800" dirty="0" smtClean="0">
              <a:solidFill>
                <a:schemeClr val="tx1"/>
              </a:solidFill>
              <a:effectLst/>
              <a:ea typeface="宋体" panose="02010600030101010101" pitchFamily="2" charset="-122"/>
              <a:cs typeface="+mj-cs"/>
              <a:sym typeface="+mn-ea"/>
            </a:endParaRPr>
          </a:p>
          <a:p>
            <a:pPr marL="457200" lvl="1" indent="0" eaLnBrk="1" hangingPunct="1">
              <a:buNone/>
              <a:defRPr/>
            </a:pPr>
            <a:r>
              <a:rPr lang="zh-CN" altLang="en-US" sz="1575" b="1" dirty="0" smtClean="0">
                <a:solidFill>
                  <a:schemeClr val="tx1"/>
                </a:solidFill>
                <a:effectLst/>
                <a:ea typeface="宋体" panose="02010600030101010101" pitchFamily="2" charset="-122"/>
                <a:cs typeface="+mj-cs"/>
                <a:sym typeface="+mn-ea"/>
              </a:rPr>
              <a:t>构造：</a:t>
            </a: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r>
              <a:rPr lang="zh-CN" altLang="en-US" sz="1575" dirty="0" smtClean="0">
                <a:solidFill>
                  <a:schemeClr val="tx1"/>
                </a:solidFill>
                <a:effectLst/>
                <a:ea typeface="宋体" panose="02010600030101010101" pitchFamily="2" charset="-122"/>
                <a:cs typeface="+mj-cs"/>
                <a:sym typeface="+mn-ea"/>
              </a:rPr>
              <a:t>先创建的对象先构造</a:t>
            </a: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r>
              <a:rPr lang="zh-CN" altLang="en-US" sz="1575" dirty="0" smtClean="0">
                <a:solidFill>
                  <a:schemeClr val="tx1"/>
                </a:solidFill>
                <a:effectLst/>
                <a:ea typeface="宋体" panose="02010600030101010101" pitchFamily="2" charset="-122"/>
                <a:cs typeface="+mj-cs"/>
                <a:sym typeface="+mn-ea"/>
              </a:rPr>
              <a:t>后创建的对象后构造</a:t>
            </a: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marL="457200" lvl="1" indent="0" eaLnBrk="1" hangingPunct="1">
              <a:buNone/>
              <a:defRPr/>
            </a:pPr>
            <a:r>
              <a:rPr lang="zh-CN" altLang="en-US" sz="1575" b="1" dirty="0" smtClean="0">
                <a:solidFill>
                  <a:schemeClr val="tx1"/>
                </a:solidFill>
                <a:effectLst/>
                <a:ea typeface="宋体" panose="02010600030101010101" pitchFamily="2" charset="-122"/>
                <a:cs typeface="+mj-cs"/>
                <a:sym typeface="+mn-ea"/>
              </a:rPr>
              <a:t>析构：</a:t>
            </a:r>
            <a:endParaRPr lang="zh-CN" altLang="en-US" sz="1575" b="1" dirty="0" smtClean="0">
              <a:solidFill>
                <a:schemeClr val="tx1"/>
              </a:solidFill>
              <a:effectLst/>
              <a:ea typeface="宋体" panose="02010600030101010101" pitchFamily="2" charset="-122"/>
              <a:cs typeface="+mj-cs"/>
              <a:sym typeface="+mn-ea"/>
            </a:endParaRPr>
          </a:p>
          <a:p>
            <a:pPr lvl="1" eaLnBrk="1" hangingPunct="1">
              <a:defRPr/>
            </a:pPr>
            <a:r>
              <a:rPr lang="zh-CN" altLang="en-US" sz="1575" dirty="0" smtClean="0">
                <a:effectLst/>
                <a:ea typeface="宋体" panose="02010600030101010101" pitchFamily="2" charset="-122"/>
                <a:sym typeface="+mn-ea"/>
              </a:rPr>
              <a:t>先创建的对象后释放</a:t>
            </a: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r>
              <a:rPr lang="zh-CN" altLang="en-US" sz="1575" dirty="0" smtClean="0">
                <a:effectLst/>
                <a:ea typeface="宋体" panose="02010600030101010101" pitchFamily="2" charset="-122"/>
                <a:sym typeface="+mn-ea"/>
              </a:rPr>
              <a:t>后创建的对象先释放</a:t>
            </a:r>
            <a:endParaRPr lang="zh-CN" altLang="en-US" sz="1575" dirty="0" smtClean="0">
              <a:effectLst/>
              <a:ea typeface="宋体" panose="02010600030101010101" pitchFamily="2" charset="-122"/>
              <a:sym typeface="+mn-ea"/>
            </a:endParaRPr>
          </a:p>
          <a:p>
            <a:pPr marL="457200" lvl="1" indent="0" eaLnBrk="1" hangingPunct="1">
              <a:buNone/>
              <a:defRPr/>
            </a:pPr>
            <a:endParaRPr lang="zh-CN" altLang="en-US" sz="1575" b="1" dirty="0" smtClean="0">
              <a:solidFill>
                <a:schemeClr val="tx1"/>
              </a:solidFill>
              <a:effectLst/>
              <a:ea typeface="宋体" panose="02010600030101010101" pitchFamily="2" charset="-122"/>
              <a:cs typeface="+mj-cs"/>
              <a:sym typeface="+mn-ea"/>
            </a:endParaRPr>
          </a:p>
          <a:p>
            <a:pPr marL="457200" lvl="1" indent="0" eaLnBrk="1" hangingPunct="1">
              <a:buNone/>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lvl="1" eaLnBrk="1" hangingPunct="1">
              <a:defRPr/>
            </a:pPr>
            <a:endParaRPr lang="zh-CN" altLang="en-US" sz="1575" dirty="0" smtClean="0">
              <a:solidFill>
                <a:schemeClr val="tx1"/>
              </a:solidFill>
              <a:effectLst/>
              <a:ea typeface="宋体" panose="02010600030101010101" pitchFamily="2" charset="-122"/>
              <a:cs typeface="+mj-cs"/>
              <a:sym typeface="+mn-ea"/>
            </a:endParaRPr>
          </a:p>
          <a:p>
            <a:pPr marL="457200" lvl="1" indent="0" eaLnBrk="1" hangingPunct="1">
              <a:buFont typeface="Wingdings" panose="05000000000000000000" charset="0"/>
              <a:buNone/>
              <a:defRPr/>
            </a:pPr>
            <a:endParaRPr lang="zh-CN" altLang="en-US" sz="1800" dirty="0" smtClean="0">
              <a:solidFill>
                <a:schemeClr val="tx1"/>
              </a:solidFill>
              <a:effectLst/>
              <a:ea typeface="宋体" panose="02010600030101010101" pitchFamily="2" charset="-122"/>
              <a:cs typeface="+mj-cs"/>
              <a:sym typeface="+mn-ea"/>
            </a:endParaRPr>
          </a:p>
          <a:p>
            <a:pPr marL="342900" lvl="0" indent="-342900" eaLnBrk="1" hangingPunct="1">
              <a:buFont typeface="Wingdings" panose="05000000000000000000" charset="0"/>
              <a:buChar char="n"/>
              <a:defRPr/>
            </a:pPr>
            <a:endParaRPr lang="zh-CN" altLang="en-US" sz="1800" dirty="0" smtClean="0">
              <a:solidFill>
                <a:schemeClr val="tx1"/>
              </a:solidFill>
              <a:effectLst/>
              <a:ea typeface="宋体" panose="02010600030101010101" pitchFamily="2" charset="-122"/>
              <a:cs typeface="+mj-cs"/>
              <a:sym typeface="+mn-ea"/>
            </a:endParaRPr>
          </a:p>
          <a:p>
            <a:pPr marL="342900" lvl="0" indent="-342900" eaLnBrk="1" hangingPunct="1">
              <a:buFont typeface="Wingdings" panose="05000000000000000000" charset="0"/>
              <a:buChar char="n"/>
              <a:defRPr/>
            </a:pPr>
            <a:endParaRPr lang="zh-CN" altLang="en-US" sz="1800" dirty="0" smtClean="0">
              <a:solidFill>
                <a:schemeClr val="tx1"/>
              </a:solidFill>
              <a:effectLst/>
              <a:ea typeface="宋体" panose="02010600030101010101" pitchFamily="2" charset="-122"/>
              <a:sym typeface="+mn-ea"/>
            </a:endParaRPr>
          </a:p>
          <a:p>
            <a:pPr marL="457200" lvl="1" indent="0" eaLnBrk="1" hangingPunct="1">
              <a:buFont typeface="Wingdings" panose="05000000000000000000" charset="0"/>
              <a:buNone/>
              <a:defRPr/>
            </a:pPr>
            <a:r>
              <a:rPr lang="zh-CN" altLang="en-US" sz="1800" dirty="0" smtClean="0">
                <a:solidFill>
                  <a:schemeClr val="tx1"/>
                </a:solidFill>
                <a:effectLst/>
                <a:ea typeface="宋体" panose="02010600030101010101" pitchFamily="2" charset="-122"/>
                <a:cs typeface="+mj-cs"/>
                <a:sym typeface="+mn-ea"/>
              </a:rPr>
              <a:t> </a:t>
            </a:r>
            <a:endParaRPr lang="zh-CN" altLang="en-US" sz="1800" dirty="0" smtClean="0">
              <a:solidFill>
                <a:schemeClr val="tx1"/>
              </a:solidFill>
              <a:effectLst/>
              <a:ea typeface="宋体" panose="02010600030101010101" pitchFamily="2" charset="-122"/>
              <a:cs typeface="+mj-cs"/>
              <a:sym typeface="+mn-ea"/>
            </a:endParaRPr>
          </a:p>
          <a:p>
            <a:pPr marL="457200" lvl="1" indent="0" eaLnBrk="1" hangingPunct="1">
              <a:buFont typeface="Wingdings" panose="05000000000000000000" charset="0"/>
              <a:buNone/>
              <a:defRPr/>
            </a:pPr>
            <a:endParaRPr lang="zh-CN" altLang="en-US" sz="1800" dirty="0" smtClean="0">
              <a:solidFill>
                <a:schemeClr val="tx1"/>
              </a:solidFill>
              <a:effectLst/>
              <a:ea typeface="宋体" panose="02010600030101010101" pitchFamily="2" charset="-122"/>
              <a:cs typeface="+mj-cs"/>
              <a:sym typeface="+mn-ea"/>
            </a:endParaRPr>
          </a:p>
        </p:txBody>
      </p:sp>
      <p:sp>
        <p:nvSpPr>
          <p:cNvPr id="6" name="云形标注 5"/>
          <p:cNvSpPr/>
          <p:nvPr/>
        </p:nvSpPr>
        <p:spPr>
          <a:xfrm>
            <a:off x="1929130" y="4937760"/>
            <a:ext cx="3147695" cy="924560"/>
          </a:xfrm>
          <a:prstGeom prst="cloudCallout">
            <a:avLst>
              <a:gd name="adj1" fmla="val 78041"/>
              <a:gd name="adj2" fmla="val -9945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逐步调试，查看运行过程</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8102600" y="942340"/>
            <a:ext cx="3552825" cy="5683250"/>
          </a:xfrm>
          <a:prstGeom prst="rect">
            <a:avLst/>
          </a:prstGeom>
        </p:spPr>
      </p:pic>
      <p:sp>
        <p:nvSpPr>
          <p:cNvPr id="2" name="标题 1"/>
          <p:cNvSpPr>
            <a:spLocks noGrp="1"/>
          </p:cNvSpPr>
          <p:nvPr>
            <p:ph type="title"/>
          </p:nvPr>
        </p:nvSpPr>
        <p:spPr/>
        <p:txBody>
          <a:bodyPr/>
          <a:p>
            <a:r>
              <a:rPr lang="zh-CN" altLang="en-US"/>
              <a:t>用途演示</a:t>
            </a:r>
            <a:endParaRPr lang="zh-CN" altLang="en-US"/>
          </a:p>
        </p:txBody>
      </p:sp>
      <p:sp>
        <p:nvSpPr>
          <p:cNvPr id="4"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marL="0" indent="0" eaLnBrk="1" hangingPunct="1">
              <a:buNone/>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sp>
        <p:nvSpPr>
          <p:cNvPr id="6" name="Rectangle 3"/>
          <p:cNvSpPr>
            <a:spLocks noGrp="1" noChangeArrowheads="1"/>
          </p:cNvSpPr>
          <p:nvPr/>
        </p:nvSpPr>
        <p:spPr>
          <a:xfrm>
            <a:off x="1090930" y="11626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构造函数：</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可以用来初始化对象，而且不需要显式调用，方便，快捷</a:t>
            </a: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析构函数：</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可以用来释放对象， 一次写好，没有后顾之忧</a:t>
            </a:r>
            <a:r>
              <a:rPr lang="en-US" altLang="zh-CN" sz="1750" dirty="0" smtClean="0">
                <a:solidFill>
                  <a:schemeClr val="tx1"/>
                </a:solidFill>
                <a:effectLst/>
                <a:ea typeface="宋体" panose="02010600030101010101" pitchFamily="2" charset="-122"/>
                <a:sym typeface="+mn-ea"/>
              </a:rPr>
              <a:t>(</a:t>
            </a:r>
            <a:r>
              <a:rPr lang="zh-CN" altLang="en-US" sz="1750" dirty="0" smtClean="0">
                <a:solidFill>
                  <a:schemeClr val="tx1"/>
                </a:solidFill>
                <a:effectLst/>
                <a:ea typeface="宋体" panose="02010600030101010101" pitchFamily="2" charset="-122"/>
                <a:sym typeface="+mn-ea"/>
              </a:rPr>
              <a:t>经常忘记</a:t>
            </a:r>
            <a:r>
              <a:rPr lang="en-US" altLang="zh-CN" sz="1750" dirty="0" smtClean="0">
                <a:solidFill>
                  <a:schemeClr val="tx1"/>
                </a:solidFill>
                <a:effectLst/>
                <a:ea typeface="宋体" panose="02010600030101010101" pitchFamily="2" charset="-122"/>
                <a:sym typeface="+mn-ea"/>
              </a:rPr>
              <a:t>free</a:t>
            </a:r>
            <a:r>
              <a:rPr lang="zh-CN" altLang="en-US" sz="1750" dirty="0" smtClean="0">
                <a:solidFill>
                  <a:schemeClr val="tx1"/>
                </a:solidFill>
                <a:effectLst/>
                <a:ea typeface="宋体" panose="02010600030101010101" pitchFamily="2" charset="-122"/>
                <a:sym typeface="+mn-ea"/>
              </a:rPr>
              <a:t>？</a:t>
            </a:r>
            <a:r>
              <a:rPr lang="en-US" altLang="zh-CN" sz="1750" dirty="0" smtClean="0">
                <a:solidFill>
                  <a:schemeClr val="tx1"/>
                </a:solidFill>
                <a:effectLst/>
                <a:ea typeface="宋体" panose="02010600030101010101" pitchFamily="2" charset="-122"/>
                <a:sym typeface="+mn-ea"/>
              </a:rPr>
              <a:t>)</a:t>
            </a:r>
            <a:endParaRPr lang="zh-CN" altLang="en-US" sz="175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sp>
        <p:nvSpPr>
          <p:cNvPr id="5" name="云形标注 4"/>
          <p:cNvSpPr/>
          <p:nvPr/>
        </p:nvSpPr>
        <p:spPr>
          <a:xfrm>
            <a:off x="3941445" y="5480685"/>
            <a:ext cx="3147695" cy="924560"/>
          </a:xfrm>
          <a:prstGeom prst="cloudCallout">
            <a:avLst>
              <a:gd name="adj1" fmla="val 78041"/>
              <a:gd name="adj2" fmla="val -9945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逐步调试，查看运行过程</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5603875" y="5876925"/>
            <a:ext cx="1333500" cy="304800"/>
          </a:xfrm>
          <a:prstGeom prst="rect">
            <a:avLst/>
          </a:prstGeom>
        </p:spPr>
      </p:pic>
      <p:pic>
        <p:nvPicPr>
          <p:cNvPr id="4" name="图片 3"/>
          <p:cNvPicPr>
            <a:picLocks noChangeAspect="1"/>
          </p:cNvPicPr>
          <p:nvPr/>
        </p:nvPicPr>
        <p:blipFill>
          <a:blip r:embed="rId2"/>
          <a:stretch>
            <a:fillRect/>
          </a:stretch>
        </p:blipFill>
        <p:spPr>
          <a:xfrm>
            <a:off x="6468110" y="2075815"/>
            <a:ext cx="2360295" cy="1752600"/>
          </a:xfrm>
          <a:prstGeom prst="rect">
            <a:avLst/>
          </a:prstGeom>
        </p:spPr>
      </p:pic>
      <p:sp>
        <p:nvSpPr>
          <p:cNvPr id="2" name="标题 1"/>
          <p:cNvSpPr>
            <a:spLocks noGrp="1"/>
          </p:cNvSpPr>
          <p:nvPr>
            <p:ph type="title"/>
          </p:nvPr>
        </p:nvSpPr>
        <p:spPr>
          <a:xfrm>
            <a:off x="609600" y="0"/>
            <a:ext cx="7940675" cy="638175"/>
          </a:xfrm>
        </p:spPr>
        <p:txBody>
          <a:bodyPr/>
          <a:p>
            <a:r>
              <a:rPr lang="zh-CN">
                <a:sym typeface="+mn-ea"/>
              </a:rPr>
              <a:t>构造函数的分类</a:t>
            </a:r>
            <a:endParaRPr lang="zh-CN"/>
          </a:p>
        </p:txBody>
      </p:sp>
      <p:sp>
        <p:nvSpPr>
          <p:cNvPr id="6" name="Rectangle 3"/>
          <p:cNvSpPr>
            <a:spLocks noGrp="1" noChangeArrowheads="1"/>
          </p:cNvSpPr>
          <p:nvPr/>
        </p:nvSpPr>
        <p:spPr>
          <a:xfrm>
            <a:off x="1132840" y="869950"/>
            <a:ext cx="9926320" cy="5621655"/>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构造函数的分类：</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无参构造函数</a:t>
            </a:r>
            <a:endParaRPr lang="en-US" altLang="zh-CN" sz="1750" dirty="0" smtClean="0">
              <a:solidFill>
                <a:schemeClr val="tx1"/>
              </a:solidFill>
              <a:effectLst/>
              <a:ea typeface="宋体" panose="02010600030101010101" pitchFamily="2" charset="-122"/>
              <a:sym typeface="+mn-ea"/>
            </a:endParaRPr>
          </a:p>
          <a:p>
            <a:pPr lvl="2" eaLnBrk="1" hangingPunct="1">
              <a:defRPr/>
            </a:pPr>
            <a:r>
              <a:rPr lang="zh-CN" altLang="en-US" sz="1500" dirty="0" smtClean="0">
                <a:solidFill>
                  <a:schemeClr val="tx1"/>
                </a:solidFill>
                <a:effectLst/>
                <a:ea typeface="宋体" panose="02010600030101010101" pitchFamily="2" charset="-122"/>
                <a:sym typeface="+mn-ea"/>
              </a:rPr>
              <a:t>直接创建对象即可自动调用</a:t>
            </a:r>
            <a:endParaRPr lang="zh-CN" altLang="en-US" sz="1500" dirty="0" smtClean="0">
              <a:solidFill>
                <a:schemeClr val="tx1"/>
              </a:solidFill>
              <a:effectLst/>
              <a:ea typeface="宋体" panose="02010600030101010101" pitchFamily="2" charset="-122"/>
              <a:sym typeface="+mn-ea"/>
            </a:endParaRPr>
          </a:p>
          <a:p>
            <a:pPr lvl="2" eaLnBrk="1" hangingPunct="1">
              <a:defRPr/>
            </a:pPr>
            <a:r>
              <a:rPr lang="zh-CN" altLang="en-US" sz="1500" dirty="0" smtClean="0">
                <a:solidFill>
                  <a:schemeClr val="tx1"/>
                </a:solidFill>
                <a:effectLst/>
                <a:ea typeface="宋体" panose="02010600030101010101" pitchFamily="2" charset="-122"/>
                <a:sym typeface="+mn-ea"/>
              </a:rPr>
              <a:t>注意：不要在对象后面加</a:t>
            </a:r>
            <a:r>
              <a:rPr lang="en-US" altLang="zh-CN" sz="1500" dirty="0" smtClean="0">
                <a:solidFill>
                  <a:schemeClr val="tx1"/>
                </a:solidFill>
                <a:effectLst/>
                <a:ea typeface="宋体" panose="02010600030101010101" pitchFamily="2" charset="-122"/>
                <a:sym typeface="+mn-ea"/>
              </a:rPr>
              <a:t>(),</a:t>
            </a:r>
            <a:r>
              <a:rPr lang="zh-CN" altLang="en-US" sz="1500" dirty="0" smtClean="0">
                <a:solidFill>
                  <a:schemeClr val="tx1"/>
                </a:solidFill>
                <a:effectLst/>
                <a:ea typeface="宋体" panose="02010600030101010101" pitchFamily="2" charset="-122"/>
                <a:sym typeface="+mn-ea"/>
              </a:rPr>
              <a:t>无参构造函数不能显式调用</a:t>
            </a:r>
            <a:endParaRPr lang="zh-CN" altLang="en-US" sz="1500" dirty="0" smtClean="0">
              <a:solidFill>
                <a:schemeClr val="tx1"/>
              </a:solidFill>
              <a:effectLst/>
              <a:ea typeface="宋体" panose="02010600030101010101" pitchFamily="2" charset="-122"/>
              <a:sym typeface="+mn-ea"/>
            </a:endParaRPr>
          </a:p>
          <a:p>
            <a:pPr lvl="2" eaLnBrk="1" hangingPunct="1">
              <a:defRPr/>
            </a:pPr>
            <a:endParaRPr lang="en-US" altLang="zh-CN" sz="150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有参构造函数</a:t>
            </a:r>
            <a:r>
              <a:rPr lang="en-US" altLang="zh-CN" sz="1750" dirty="0" smtClean="0">
                <a:solidFill>
                  <a:schemeClr val="tx1"/>
                </a:solidFill>
                <a:effectLst/>
                <a:ea typeface="宋体" panose="02010600030101010101" pitchFamily="2" charset="-122"/>
                <a:sym typeface="+mn-ea"/>
              </a:rPr>
              <a:t>(</a:t>
            </a:r>
            <a:r>
              <a:rPr lang="zh-CN" altLang="en-US" sz="1750" dirty="0" smtClean="0">
                <a:solidFill>
                  <a:schemeClr val="tx1"/>
                </a:solidFill>
                <a:effectLst/>
                <a:ea typeface="宋体" panose="02010600030101010101" pitchFamily="2" charset="-122"/>
                <a:sym typeface="+mn-ea"/>
              </a:rPr>
              <a:t>有三种调用方法</a:t>
            </a:r>
            <a:r>
              <a:rPr lang="en-US" altLang="zh-CN" sz="1750" dirty="0" smtClean="0">
                <a:solidFill>
                  <a:schemeClr val="tx1"/>
                </a:solidFill>
                <a:effectLst/>
                <a:ea typeface="宋体" panose="02010600030101010101" pitchFamily="2" charset="-122"/>
                <a:sym typeface="+mn-ea"/>
              </a:rPr>
              <a:t>)</a:t>
            </a:r>
            <a:endParaRPr lang="zh-CN" altLang="en-US" sz="1750" dirty="0" smtClean="0">
              <a:solidFill>
                <a:schemeClr val="tx1"/>
              </a:solidFill>
              <a:effectLst/>
              <a:ea typeface="宋体" panose="02010600030101010101" pitchFamily="2" charset="-122"/>
              <a:sym typeface="+mn-ea"/>
            </a:endParaRPr>
          </a:p>
          <a:p>
            <a:pPr marL="1143000" lvl="2" indent="-228600" eaLnBrk="1" hangingPunct="1">
              <a:buFont typeface="Wingdings" panose="05000000000000000000" charset="0"/>
              <a:buChar char="n"/>
              <a:defRPr/>
            </a:pPr>
            <a:r>
              <a:rPr lang="zh-CN" altLang="en-US" sz="1500" dirty="0" smtClean="0">
                <a:solidFill>
                  <a:schemeClr val="accent6">
                    <a:lumMod val="40000"/>
                    <a:lumOff val="60000"/>
                  </a:schemeClr>
                </a:solidFill>
                <a:effectLst/>
                <a:ea typeface="宋体" panose="02010600030101010101" pitchFamily="2" charset="-122"/>
                <a:sym typeface="+mn-ea"/>
              </a:rPr>
              <a:t>第三种方法会调用几个构造函数？</a:t>
            </a:r>
            <a:endParaRPr lang="zh-CN" altLang="en-US" sz="1500" dirty="0" smtClean="0">
              <a:solidFill>
                <a:schemeClr val="accent6">
                  <a:lumMod val="40000"/>
                  <a:lumOff val="60000"/>
                </a:schemeClr>
              </a:solidFill>
              <a:effectLst/>
              <a:ea typeface="宋体" panose="02010600030101010101" pitchFamily="2" charset="-122"/>
              <a:sym typeface="+mn-ea"/>
            </a:endParaRPr>
          </a:p>
          <a:p>
            <a:pPr marL="1143000" lvl="2" indent="-228600" eaLnBrk="1" hangingPunct="1">
              <a:buFont typeface="Wingdings" panose="05000000000000000000" charset="0"/>
              <a:buChar char="n"/>
              <a:defRPr/>
            </a:pPr>
            <a:r>
              <a:rPr lang="zh-CN" altLang="en-US" sz="1500" dirty="0" smtClean="0">
                <a:solidFill>
                  <a:schemeClr val="accent6">
                    <a:lumMod val="40000"/>
                    <a:lumOff val="60000"/>
                  </a:schemeClr>
                </a:solidFill>
                <a:effectLst/>
                <a:ea typeface="宋体" panose="02010600030101010101" pitchFamily="2" charset="-122"/>
                <a:sym typeface="+mn-ea"/>
              </a:rPr>
              <a:t>答案：只会调用一次，匿名对象直接转</a:t>
            </a:r>
            <a:r>
              <a:rPr lang="en-US" altLang="zh-CN" sz="1500" dirty="0" smtClean="0">
                <a:solidFill>
                  <a:schemeClr val="accent6">
                    <a:lumMod val="40000"/>
                    <a:lumOff val="60000"/>
                  </a:schemeClr>
                </a:solidFill>
                <a:effectLst/>
                <a:ea typeface="宋体" panose="02010600030101010101" pitchFamily="2" charset="-122"/>
                <a:sym typeface="+mn-ea"/>
              </a:rPr>
              <a:t>t3</a:t>
            </a:r>
            <a:endParaRPr lang="en-US" altLang="zh-CN" sz="1500" dirty="0" smtClean="0">
              <a:solidFill>
                <a:schemeClr val="accent6">
                  <a:lumMod val="40000"/>
                  <a:lumOff val="60000"/>
                </a:schemeClr>
              </a:solidFill>
              <a:effectLst/>
              <a:ea typeface="宋体" panose="02010600030101010101" pitchFamily="2" charset="-122"/>
              <a:sym typeface="+mn-ea"/>
            </a:endParaRPr>
          </a:p>
          <a:p>
            <a:pPr marL="914400" lvl="2" indent="0" eaLnBrk="1" hangingPunct="1">
              <a:buFont typeface="Wingdings" panose="05000000000000000000" charset="0"/>
              <a:buNone/>
              <a:defRPr/>
            </a:pPr>
            <a:r>
              <a:rPr lang="en-US" altLang="zh-CN" sz="1500" dirty="0" smtClean="0">
                <a:solidFill>
                  <a:schemeClr val="accent6">
                    <a:lumMod val="40000"/>
                    <a:lumOff val="60000"/>
                  </a:schemeClr>
                </a:solidFill>
                <a:effectLst/>
                <a:ea typeface="宋体" panose="02010600030101010101" pitchFamily="2" charset="-122"/>
                <a:sym typeface="+mn-ea"/>
              </a:rPr>
              <a:t>(</a:t>
            </a:r>
            <a:r>
              <a:rPr lang="zh-CN" altLang="en-US" sz="1500" dirty="0" smtClean="0">
                <a:solidFill>
                  <a:schemeClr val="accent6">
                    <a:lumMod val="40000"/>
                    <a:lumOff val="60000"/>
                  </a:schemeClr>
                </a:solidFill>
                <a:effectLst/>
                <a:ea typeface="宋体" panose="02010600030101010101" pitchFamily="2" charset="-122"/>
                <a:sym typeface="+mn-ea"/>
              </a:rPr>
              <a:t>转正，有了名字，匿名对象不会被析构</a:t>
            </a:r>
            <a:r>
              <a:rPr lang="en-US" altLang="zh-CN" sz="1500" dirty="0" smtClean="0">
                <a:solidFill>
                  <a:schemeClr val="accent6">
                    <a:lumMod val="40000"/>
                    <a:lumOff val="60000"/>
                  </a:schemeClr>
                </a:solidFill>
                <a:effectLst/>
                <a:ea typeface="宋体" panose="02010600030101010101" pitchFamily="2" charset="-122"/>
                <a:sym typeface="+mn-ea"/>
              </a:rPr>
              <a:t>)</a:t>
            </a:r>
            <a:endParaRPr lang="zh-CN" altLang="en-US" sz="1500" dirty="0" smtClean="0">
              <a:solidFill>
                <a:schemeClr val="accent6">
                  <a:lumMod val="40000"/>
                  <a:lumOff val="60000"/>
                </a:schemeClr>
              </a:solidFill>
              <a:effectLst/>
              <a:ea typeface="宋体" panose="02010600030101010101" pitchFamily="2" charset="-122"/>
              <a:sym typeface="+mn-ea"/>
            </a:endParaRPr>
          </a:p>
          <a:p>
            <a:pPr marL="1143000" lvl="2" indent="-228600" eaLnBrk="1" hangingPunct="1">
              <a:buFont typeface="Wingdings" panose="05000000000000000000" charset="0"/>
              <a:buChar char="n"/>
              <a:defRPr/>
            </a:pPr>
            <a:r>
              <a:rPr lang="zh-CN" altLang="en-US" sz="1500" dirty="0" smtClean="0">
                <a:solidFill>
                  <a:schemeClr val="tx1"/>
                </a:solidFill>
                <a:effectLst/>
                <a:ea typeface="宋体" panose="02010600030101010101" pitchFamily="2" charset="-122"/>
                <a:sym typeface="+mn-ea"/>
              </a:rPr>
              <a:t>对象的初始化和对象的赋值是两个不同的概念</a:t>
            </a:r>
            <a:endParaRPr lang="zh-CN" altLang="en-US" sz="1500" dirty="0" smtClean="0">
              <a:solidFill>
                <a:schemeClr val="tx1"/>
              </a:solidFill>
              <a:effectLst/>
              <a:ea typeface="宋体" panose="02010600030101010101" pitchFamily="2" charset="-122"/>
              <a:sym typeface="+mn-ea"/>
            </a:endParaRPr>
          </a:p>
          <a:p>
            <a:pPr lvl="2" eaLnBrk="1" hangingPunct="1">
              <a:defRPr/>
            </a:pPr>
            <a:r>
              <a:rPr lang="zh-CN" altLang="en-US" sz="1500" dirty="0" smtClean="0">
                <a:solidFill>
                  <a:schemeClr val="tx1"/>
                </a:solidFill>
                <a:effectLst/>
                <a:ea typeface="宋体" panose="02010600030101010101" pitchFamily="2" charset="-122"/>
                <a:sym typeface="+mn-ea"/>
              </a:rPr>
              <a:t>注意：如果没有写有参构造函数，那么</a:t>
            </a:r>
            <a:r>
              <a:rPr lang="en-US" altLang="zh-CN" sz="1500" dirty="0" smtClean="0">
                <a:solidFill>
                  <a:schemeClr val="tx1"/>
                </a:solidFill>
                <a:effectLst/>
                <a:ea typeface="宋体" panose="02010600030101010101" pitchFamily="2" charset="-122"/>
                <a:sym typeface="+mn-ea"/>
              </a:rPr>
              <a:t>C++</a:t>
            </a:r>
            <a:r>
              <a:rPr lang="zh-CN" altLang="en-US" sz="1500" dirty="0" smtClean="0">
                <a:solidFill>
                  <a:schemeClr val="tx1"/>
                </a:solidFill>
                <a:effectLst/>
                <a:ea typeface="宋体" panose="02010600030101010101" pitchFamily="2" charset="-122"/>
                <a:sym typeface="+mn-ea"/>
              </a:rPr>
              <a:t>编译器会自动帮我们生成一个无参构造函数</a:t>
            </a:r>
            <a:endParaRPr lang="zh-CN" altLang="en-US" sz="1500" dirty="0" smtClean="0">
              <a:solidFill>
                <a:schemeClr val="tx1"/>
              </a:solidFill>
              <a:effectLst/>
              <a:ea typeface="宋体" panose="02010600030101010101" pitchFamily="2" charset="-122"/>
              <a:sym typeface="+mn-ea"/>
            </a:endParaRPr>
          </a:p>
          <a:p>
            <a:pPr marL="1371600" lvl="3" indent="0" eaLnBrk="1" hangingPunct="1">
              <a:buNone/>
              <a:defRPr/>
            </a:pPr>
            <a:r>
              <a:rPr lang="zh-CN" altLang="en-US" sz="1250" dirty="0" smtClean="0">
                <a:solidFill>
                  <a:schemeClr val="tx1"/>
                </a:solidFill>
                <a:effectLst/>
                <a:ea typeface="宋体" panose="02010600030101010101" pitchFamily="2" charset="-122"/>
                <a:sym typeface="+mn-ea"/>
              </a:rPr>
              <a:t>        如果写了有参构造函数，那么就不会帮我们生成了，必须自己写一个无惨构造函数，才能直接定义对象</a:t>
            </a:r>
            <a:endParaRPr lang="zh-CN" altLang="en-US" sz="12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lvl="1" eaLnBrk="1" hangingPunct="1">
              <a:defRPr/>
            </a:pPr>
            <a:r>
              <a:rPr lang="zh-CN" altLang="en-US" sz="1750" dirty="0" smtClean="0">
                <a:solidFill>
                  <a:schemeClr val="tx1"/>
                </a:solidFill>
                <a:effectLst/>
                <a:ea typeface="宋体" panose="02010600030101010101" pitchFamily="2" charset="-122"/>
                <a:sym typeface="+mn-ea"/>
              </a:rPr>
              <a:t>拷贝构造函数</a:t>
            </a:r>
            <a:r>
              <a:rPr lang="en-US" altLang="zh-CN" sz="1750" dirty="0" smtClean="0">
                <a:solidFill>
                  <a:schemeClr val="tx1"/>
                </a:solidFill>
                <a:effectLst/>
                <a:ea typeface="宋体" panose="02010600030101010101" pitchFamily="2" charset="-122"/>
                <a:sym typeface="+mn-ea"/>
              </a:rPr>
              <a:t>(</a:t>
            </a:r>
            <a:r>
              <a:rPr lang="zh-CN" altLang="en-US" sz="1750" dirty="0" smtClean="0">
                <a:solidFill>
                  <a:schemeClr val="tx1"/>
                </a:solidFill>
                <a:effectLst/>
                <a:ea typeface="宋体" panose="02010600030101010101" pitchFamily="2" charset="-122"/>
                <a:sym typeface="+mn-ea"/>
              </a:rPr>
              <a:t>赋值构造函数</a:t>
            </a:r>
            <a:r>
              <a:rPr lang="en-US" altLang="zh-CN" sz="1750" dirty="0" smtClean="0">
                <a:solidFill>
                  <a:schemeClr val="tx1"/>
                </a:solidFill>
                <a:effectLst/>
                <a:ea typeface="宋体" panose="02010600030101010101" pitchFamily="2" charset="-122"/>
                <a:sym typeface="+mn-ea"/>
              </a:rPr>
              <a:t>)</a:t>
            </a:r>
            <a:endParaRPr lang="en-US" altLang="zh-CN" sz="1750" dirty="0" smtClean="0">
              <a:solidFill>
                <a:schemeClr val="tx1"/>
              </a:solidFill>
              <a:effectLst/>
              <a:ea typeface="宋体" panose="02010600030101010101" pitchFamily="2" charset="-122"/>
              <a:sym typeface="+mn-ea"/>
            </a:endParaRPr>
          </a:p>
          <a:p>
            <a:pPr lvl="2" eaLnBrk="1" hangingPunct="1">
              <a:defRPr/>
            </a:pPr>
            <a:r>
              <a:rPr lang="zh-CN" altLang="en-US" sz="1500" dirty="0" smtClean="0">
                <a:solidFill>
                  <a:schemeClr val="tx1"/>
                </a:solidFill>
                <a:effectLst/>
                <a:ea typeface="宋体" panose="02010600030101010101" pitchFamily="2" charset="-122"/>
                <a:sym typeface="+mn-ea"/>
              </a:rPr>
              <a:t>用一个对象去初始化另一个对象时，需要拷贝构造</a:t>
            </a:r>
            <a:endParaRPr lang="zh-CN" altLang="en-US" sz="1500" dirty="0" smtClean="0">
              <a:solidFill>
                <a:schemeClr val="tx1"/>
              </a:solidFill>
              <a:effectLst/>
              <a:ea typeface="宋体" panose="02010600030101010101" pitchFamily="2" charset="-122"/>
              <a:sym typeface="+mn-ea"/>
            </a:endParaRPr>
          </a:p>
          <a:p>
            <a:pPr lvl="2" eaLnBrk="1" hangingPunct="1">
              <a:defRPr/>
            </a:pPr>
            <a:endParaRPr lang="zh-CN" altLang="en-US" sz="1500" dirty="0" smtClean="0">
              <a:solidFill>
                <a:schemeClr val="tx1"/>
              </a:solidFill>
              <a:effectLst/>
              <a:ea typeface="宋体" panose="02010600030101010101" pitchFamily="2" charset="-122"/>
              <a:sym typeface="+mn-ea"/>
            </a:endParaRPr>
          </a:p>
          <a:p>
            <a:pPr lvl="2" eaLnBrk="1" hangingPunct="1">
              <a:defRPr/>
            </a:pPr>
            <a:r>
              <a:rPr lang="zh-CN" altLang="en-US" sz="1500" dirty="0" smtClean="0">
                <a:solidFill>
                  <a:schemeClr val="tx1"/>
                </a:solidFill>
                <a:effectLst/>
                <a:ea typeface="宋体" panose="02010600030101010101" pitchFamily="2" charset="-122"/>
                <a:sym typeface="+mn-ea"/>
              </a:rPr>
              <a:t>注意：定义之后进行赋值不会调用拷贝构造函数</a:t>
            </a:r>
            <a:endParaRPr lang="zh-CN" altLang="en-US" sz="1500" dirty="0" smtClean="0">
              <a:solidFill>
                <a:schemeClr val="tx1"/>
              </a:solidFill>
              <a:effectLst/>
              <a:ea typeface="宋体" panose="02010600030101010101" pitchFamily="2" charset="-122"/>
              <a:sym typeface="+mn-ea"/>
            </a:endParaRPr>
          </a:p>
          <a:p>
            <a:pPr lvl="3" eaLnBrk="1" hangingPunct="1">
              <a:defRPr/>
            </a:pPr>
            <a:r>
              <a:rPr lang="zh-CN" altLang="en-US" sz="1250" dirty="0" smtClean="0">
                <a:solidFill>
                  <a:schemeClr val="tx1"/>
                </a:solidFill>
                <a:effectLst/>
                <a:ea typeface="宋体" panose="02010600030101010101" pitchFamily="2" charset="-122"/>
                <a:sym typeface="+mn-ea"/>
              </a:rPr>
              <a:t>运算符重载</a:t>
            </a:r>
            <a:r>
              <a:rPr lang="en-US" altLang="zh-CN" sz="1250" dirty="0" smtClean="0">
                <a:solidFill>
                  <a:schemeClr val="tx1"/>
                </a:solidFill>
                <a:effectLst/>
                <a:ea typeface="宋体" panose="02010600030101010101" pitchFamily="2" charset="-122"/>
                <a:sym typeface="+mn-ea"/>
              </a:rPr>
              <a:t>(</a:t>
            </a:r>
            <a:r>
              <a:rPr lang="zh-CN" altLang="en-US" sz="1250" dirty="0" smtClean="0">
                <a:solidFill>
                  <a:schemeClr val="tx1"/>
                </a:solidFill>
                <a:effectLst/>
                <a:ea typeface="宋体" panose="02010600030101010101" pitchFamily="2" charset="-122"/>
                <a:sym typeface="+mn-ea"/>
              </a:rPr>
              <a:t>抛转。。。后面会讲</a:t>
            </a:r>
            <a:r>
              <a:rPr lang="en-US" altLang="zh-CN" sz="1250" dirty="0" smtClean="0">
                <a:solidFill>
                  <a:schemeClr val="tx1"/>
                </a:solidFill>
                <a:effectLst/>
                <a:ea typeface="宋体" panose="02010600030101010101" pitchFamily="2" charset="-122"/>
                <a:sym typeface="+mn-ea"/>
              </a:rPr>
              <a:t>)</a:t>
            </a:r>
            <a:endParaRPr lang="zh-CN" altLang="en-US" sz="125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移动构造函数</a:t>
            </a:r>
            <a:endParaRPr lang="zh-CN" altLang="en-US" sz="200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3"/>
          <a:stretch>
            <a:fillRect/>
          </a:stretch>
        </p:blipFill>
        <p:spPr>
          <a:xfrm>
            <a:off x="6937375" y="1566545"/>
            <a:ext cx="933450" cy="276225"/>
          </a:xfrm>
          <a:prstGeom prst="rect">
            <a:avLst/>
          </a:prstGeom>
        </p:spPr>
      </p:pic>
      <p:cxnSp>
        <p:nvCxnSpPr>
          <p:cNvPr id="5" name="曲线连接符 4"/>
          <p:cNvCxnSpPr>
            <a:endCxn id="4" idx="1"/>
          </p:cNvCxnSpPr>
          <p:nvPr/>
        </p:nvCxnSpPr>
        <p:spPr>
          <a:xfrm>
            <a:off x="4151630" y="2670175"/>
            <a:ext cx="2316480" cy="281940"/>
          </a:xfrm>
          <a:prstGeom prst="curvedConnector3">
            <a:avLst>
              <a:gd name="adj1" fmla="val 72258"/>
            </a:avLst>
          </a:prstGeom>
          <a:solidFill>
            <a:schemeClr val="accent1"/>
          </a:solidFill>
          <a:ln w="9525" cap="flat" cmpd="sng" algn="ctr">
            <a:solidFill>
              <a:schemeClr val="tx1"/>
            </a:solidFill>
            <a:prstDash val="solid"/>
            <a:round/>
            <a:headEnd type="none" w="med" len="med"/>
            <a:tailEnd type="arrow" w="med" len="med"/>
          </a:ln>
        </p:spPr>
      </p:cxnSp>
      <p:pic>
        <p:nvPicPr>
          <p:cNvPr id="7" name="图片 6"/>
          <p:cNvPicPr>
            <a:picLocks noChangeAspect="1"/>
          </p:cNvPicPr>
          <p:nvPr/>
        </p:nvPicPr>
        <p:blipFill>
          <a:blip r:embed="rId4"/>
          <a:stretch>
            <a:fillRect/>
          </a:stretch>
        </p:blipFill>
        <p:spPr>
          <a:xfrm>
            <a:off x="8550275" y="4352925"/>
            <a:ext cx="2184400" cy="781050"/>
          </a:xfrm>
          <a:prstGeom prst="rect">
            <a:avLst/>
          </a:prstGeom>
        </p:spPr>
      </p:pic>
      <p:cxnSp>
        <p:nvCxnSpPr>
          <p:cNvPr id="8" name="曲线连接符 7"/>
          <p:cNvCxnSpPr/>
          <p:nvPr/>
        </p:nvCxnSpPr>
        <p:spPr>
          <a:xfrm>
            <a:off x="7498715" y="4061460"/>
            <a:ext cx="1329690" cy="421005"/>
          </a:xfrm>
          <a:prstGeom prst="curvedConnector3">
            <a:avLst>
              <a:gd name="adj1" fmla="val 20152"/>
            </a:avLst>
          </a:prstGeom>
          <a:solidFill>
            <a:schemeClr val="accent1"/>
          </a:solidFill>
          <a:ln w="9525" cap="flat" cmpd="sng" algn="ctr">
            <a:solidFill>
              <a:schemeClr val="tx1"/>
            </a:solidFill>
            <a:prstDash val="solid"/>
            <a:round/>
            <a:headEnd type="none" w="med" len="med"/>
            <a:tailEnd type="arrow" w="med" len="med"/>
          </a:ln>
        </p:spPr>
      </p:cxnSp>
      <p:pic>
        <p:nvPicPr>
          <p:cNvPr id="9" name="图片 8"/>
          <p:cNvPicPr>
            <a:picLocks noChangeAspect="1"/>
          </p:cNvPicPr>
          <p:nvPr/>
        </p:nvPicPr>
        <p:blipFill>
          <a:blip r:embed="rId5"/>
          <a:stretch>
            <a:fillRect/>
          </a:stretch>
        </p:blipFill>
        <p:spPr>
          <a:xfrm>
            <a:off x="7052945" y="4899025"/>
            <a:ext cx="1497330" cy="11290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8318500" cy="638175"/>
          </a:xfrm>
        </p:spPr>
        <p:txBody>
          <a:bodyPr/>
          <a:p>
            <a:r>
              <a:rPr lang="zh-CN"/>
              <a:t>拷贝构造函数</a:t>
            </a:r>
            <a:endParaRPr lang="zh-CN"/>
          </a:p>
        </p:txBody>
      </p:sp>
      <p:pic>
        <p:nvPicPr>
          <p:cNvPr id="3" name="图片 2"/>
          <p:cNvPicPr>
            <a:picLocks noChangeAspect="1"/>
          </p:cNvPicPr>
          <p:nvPr/>
        </p:nvPicPr>
        <p:blipFill>
          <a:blip r:embed="rId1"/>
          <a:stretch>
            <a:fillRect/>
          </a:stretch>
        </p:blipFill>
        <p:spPr>
          <a:xfrm>
            <a:off x="7630160" y="1596390"/>
            <a:ext cx="2771775" cy="1371600"/>
          </a:xfrm>
          <a:prstGeom prst="rect">
            <a:avLst/>
          </a:prstGeom>
        </p:spPr>
      </p:pic>
      <p:sp>
        <p:nvSpPr>
          <p:cNvPr id="4" name="Rectangle 3"/>
          <p:cNvSpPr>
            <a:spLocks noGrp="1" noChangeArrowheads="1"/>
          </p:cNvSpPr>
          <p:nvPr/>
        </p:nvSpPr>
        <p:spPr>
          <a:xfrm>
            <a:off x="1090930" y="116268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如果自己没有写拷贝构造函数，</a:t>
            </a:r>
            <a:r>
              <a:rPr lang="en-US" altLang="zh-CN" sz="2000" dirty="0" smtClean="0">
                <a:solidFill>
                  <a:schemeClr val="tx1"/>
                </a:solidFill>
                <a:effectLst/>
                <a:ea typeface="宋体" panose="02010600030101010101" pitchFamily="2" charset="-122"/>
                <a:sym typeface="+mn-ea"/>
              </a:rPr>
              <a:t>C++</a:t>
            </a:r>
            <a:r>
              <a:rPr lang="zh-CN" altLang="en-US" sz="2000" dirty="0" smtClean="0">
                <a:solidFill>
                  <a:schemeClr val="tx1"/>
                </a:solidFill>
                <a:effectLst/>
                <a:ea typeface="宋体" panose="02010600030101010101" pitchFamily="2" charset="-122"/>
                <a:sym typeface="+mn-ea"/>
              </a:rPr>
              <a:t>编译器也会帮我们生成一个默认的</a:t>
            </a: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除了去初始化另一个对象的时候需要拷贝构造函数外，</a:t>
            </a: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r>
              <a:rPr lang="zh-CN" altLang="en-US" sz="2000" dirty="0" smtClean="0">
                <a:solidFill>
                  <a:schemeClr val="tx1"/>
                </a:solidFill>
                <a:effectLst/>
                <a:ea typeface="宋体" panose="02010600030101010101" pitchFamily="2" charset="-122"/>
                <a:sym typeface="+mn-ea"/>
              </a:rPr>
              <a:t>     做函数参数也需要拷贝构造函数</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sp>
        <p:nvSpPr>
          <p:cNvPr id="10" name="云形标注 9"/>
          <p:cNvSpPr/>
          <p:nvPr/>
        </p:nvSpPr>
        <p:spPr>
          <a:xfrm>
            <a:off x="5205095" y="2105660"/>
            <a:ext cx="1696720" cy="862330"/>
          </a:xfrm>
          <a:prstGeom prst="cloudCallout">
            <a:avLst>
              <a:gd name="adj1" fmla="val 93637"/>
              <a:gd name="adj2" fmla="val -41973"/>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自己写的</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1" name="图片 10"/>
          <p:cNvPicPr>
            <a:picLocks noChangeAspect="1"/>
          </p:cNvPicPr>
          <p:nvPr/>
        </p:nvPicPr>
        <p:blipFill>
          <a:blip r:embed="rId2"/>
          <a:stretch>
            <a:fillRect/>
          </a:stretch>
        </p:blipFill>
        <p:spPr>
          <a:xfrm>
            <a:off x="1931670" y="3583305"/>
            <a:ext cx="3181350" cy="2990850"/>
          </a:xfrm>
          <a:prstGeom prst="rect">
            <a:avLst/>
          </a:prstGeom>
        </p:spPr>
      </p:pic>
      <p:cxnSp>
        <p:nvCxnSpPr>
          <p:cNvPr id="12" name="曲线连接符 11"/>
          <p:cNvCxnSpPr/>
          <p:nvPr/>
        </p:nvCxnSpPr>
        <p:spPr>
          <a:xfrm rot="5400000">
            <a:off x="2331720" y="2569210"/>
            <a:ext cx="1383665" cy="64389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0060940" y="1677035"/>
            <a:ext cx="2046605" cy="1858645"/>
          </a:xfrm>
          <a:prstGeom prst="rect">
            <a:avLst/>
          </a:prstGeom>
        </p:spPr>
      </p:pic>
      <p:sp>
        <p:nvSpPr>
          <p:cNvPr id="2" name="标题 1"/>
          <p:cNvSpPr>
            <a:spLocks noGrp="1"/>
          </p:cNvSpPr>
          <p:nvPr>
            <p:ph type="title"/>
          </p:nvPr>
        </p:nvSpPr>
        <p:spPr>
          <a:xfrm>
            <a:off x="609600" y="0"/>
            <a:ext cx="7829550" cy="638175"/>
          </a:xfrm>
        </p:spPr>
        <p:txBody>
          <a:bodyPr/>
          <a:p>
            <a:r>
              <a:rPr lang="zh-CN"/>
              <a:t>浅拷贝和深拷贝问题</a:t>
            </a:r>
            <a:endParaRPr lang="zh-CN"/>
          </a:p>
        </p:txBody>
      </p:sp>
      <p:sp>
        <p:nvSpPr>
          <p:cNvPr id="4" name="Rectangle 3"/>
          <p:cNvSpPr>
            <a:spLocks noGrp="1" noChangeArrowheads="1"/>
          </p:cNvSpPr>
          <p:nvPr/>
        </p:nvSpPr>
        <p:spPr>
          <a:xfrm>
            <a:off x="1085850" y="110426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sz="2000" dirty="0" smtClean="0">
                <a:solidFill>
                  <a:schemeClr val="tx1"/>
                </a:solidFill>
                <a:effectLst/>
                <a:ea typeface="宋体" panose="02010600030101010101" pitchFamily="2" charset="-122"/>
                <a:sym typeface="+mn-ea"/>
              </a:rPr>
              <a:t>深拷贝和浅拷贝最根本的区别在于是否真正获取一个对象的复制实体</a:t>
            </a:r>
            <a:endParaRPr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假设B复制了A，修改A的时候，看B是否发生变化：</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如果B跟着也变了，说明是浅拷贝，拿人手短！（修改堆内存中的同一个值）</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如果B没有改变，说明是深拷贝，自食其力！（修改堆内存中的不同的值）</a:t>
            </a: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浅拷贝（shallowCopy）只是增加了一个指针指向已存在的内存地址</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深拷贝（deepCopy）是增加了一个指针并且申请了一个新的内存，使这个增加的指针指向这个新的内存</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600" dirty="0" smtClean="0">
                <a:solidFill>
                  <a:schemeClr val="tx1"/>
                </a:solidFill>
                <a:effectLst/>
                <a:ea typeface="宋体" panose="02010600030101010101" pitchFamily="2" charset="-122"/>
                <a:sym typeface="+mn-ea"/>
              </a:rPr>
              <a:t>使用深拷贝的情况下，释放内存的时候不</a:t>
            </a: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r>
              <a:rPr lang="zh-CN" altLang="en-US" sz="1600" dirty="0" smtClean="0">
                <a:solidFill>
                  <a:schemeClr val="tx1"/>
                </a:solidFill>
                <a:effectLst/>
                <a:ea typeface="宋体" panose="02010600030101010101" pitchFamily="2" charset="-122"/>
                <a:cs typeface="+mj-cs"/>
                <a:sym typeface="+mn-ea"/>
              </a:rPr>
              <a:t>             会因为出现浅拷贝时释放同一个内存的错误。</a:t>
            </a:r>
            <a:endParaRPr lang="zh-CN" altLang="en-US" sz="2000" dirty="0" smtClean="0">
              <a:solidFill>
                <a:schemeClr val="tx1"/>
              </a:solidFill>
              <a:effectLst/>
              <a:ea typeface="宋体" panose="02010600030101010101" pitchFamily="2" charset="-122"/>
              <a:sym typeface="+mn-ea"/>
            </a:endParaRPr>
          </a:p>
        </p:txBody>
      </p:sp>
      <p:pic>
        <p:nvPicPr>
          <p:cNvPr id="6" name="图片 5"/>
          <p:cNvPicPr>
            <a:picLocks noChangeAspect="1"/>
          </p:cNvPicPr>
          <p:nvPr/>
        </p:nvPicPr>
        <p:blipFill>
          <a:blip r:embed="rId2"/>
          <a:stretch>
            <a:fillRect/>
          </a:stretch>
        </p:blipFill>
        <p:spPr>
          <a:xfrm>
            <a:off x="6320790" y="4013835"/>
            <a:ext cx="5871210" cy="28441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4899025" y="4042410"/>
            <a:ext cx="2152650" cy="2581275"/>
          </a:xfrm>
          <a:prstGeom prst="rect">
            <a:avLst/>
          </a:prstGeom>
        </p:spPr>
      </p:pic>
      <p:sp>
        <p:nvSpPr>
          <p:cNvPr id="2" name="标题 1"/>
          <p:cNvSpPr>
            <a:spLocks noGrp="1"/>
          </p:cNvSpPr>
          <p:nvPr>
            <p:ph type="title"/>
          </p:nvPr>
        </p:nvSpPr>
        <p:spPr>
          <a:xfrm>
            <a:off x="609600" y="0"/>
            <a:ext cx="7384415" cy="638175"/>
          </a:xfrm>
        </p:spPr>
        <p:txBody>
          <a:bodyPr/>
          <a:p>
            <a:r>
              <a:rPr lang="zh-CN" altLang="en-US">
                <a:sym typeface="+mn-ea"/>
              </a:rPr>
              <a:t>类的</a:t>
            </a:r>
            <a:r>
              <a:rPr lang="zh-CN" altLang="en-US"/>
              <a:t>组合</a:t>
            </a:r>
            <a:r>
              <a:rPr lang="en-US" altLang="zh-CN"/>
              <a:t>—构造函数的初始化列表</a:t>
            </a:r>
            <a:endParaRPr lang="en-US" altLang="zh-CN"/>
          </a:p>
        </p:txBody>
      </p:sp>
      <p:sp>
        <p:nvSpPr>
          <p:cNvPr id="4" name="Rectangle 3"/>
          <p:cNvSpPr>
            <a:spLocks noGrp="1" noChangeArrowheads="1"/>
          </p:cNvSpPr>
          <p:nvPr/>
        </p:nvSpPr>
        <p:spPr>
          <a:xfrm>
            <a:off x="1085850" y="1176655"/>
            <a:ext cx="10020935" cy="524256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2000" dirty="0" smtClean="0">
                <a:solidFill>
                  <a:schemeClr val="tx1"/>
                </a:solidFill>
                <a:effectLst/>
                <a:ea typeface="宋体" panose="02010600030101010101" pitchFamily="2" charset="-122"/>
                <a:sym typeface="+mn-ea"/>
              </a:rPr>
              <a:t>组合的概念：类中的成员是另一个类的对象</a:t>
            </a:r>
            <a:endParaRPr lang="zh-CN" altLang="en-US" sz="2000" dirty="0" smtClean="0">
              <a:solidFill>
                <a:schemeClr val="tx1"/>
              </a:solidFill>
              <a:effectLst/>
              <a:ea typeface="宋体" panose="02010600030101010101" pitchFamily="2" charset="-122"/>
              <a:sym typeface="+mn-ea"/>
            </a:endParaRPr>
          </a:p>
          <a:p>
            <a:pPr lvl="1" eaLnBrk="1" hangingPunct="1">
              <a:defRPr/>
            </a:pPr>
            <a:r>
              <a:rPr lang="zh-CN" altLang="en-US" sz="1600" dirty="0" smtClean="0">
                <a:solidFill>
                  <a:schemeClr val="tx1"/>
                </a:solidFill>
                <a:effectLst/>
                <a:ea typeface="宋体" panose="02010600030101010101" pitchFamily="2" charset="-122"/>
                <a:sym typeface="+mn-ea"/>
              </a:rPr>
              <a:t>如果我们有一个类成员，而且这个成员它只有一个带参数的构造函数，没有默认构造函数。这时要对这个类成员进行初始化，就必须调用这个类成员的带参数的构造函数</a:t>
            </a:r>
            <a:endParaRPr lang="zh-CN" altLang="en-US" sz="16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b="1" dirty="0" smtClean="0">
                <a:solidFill>
                  <a:schemeClr val="tx1"/>
                </a:solidFill>
                <a:effectLst/>
                <a:ea typeface="宋体" panose="02010600030101010101" pitchFamily="2" charset="-122"/>
                <a:sym typeface="+mn-ea"/>
              </a:rPr>
              <a:t>类的组合的构造函数设计</a:t>
            </a:r>
            <a:endParaRPr lang="zh-CN" altLang="en-US" sz="2000" b="1" dirty="0" smtClean="0">
              <a:solidFill>
                <a:schemeClr val="tx1"/>
              </a:solidFill>
              <a:effectLst/>
              <a:ea typeface="宋体" panose="02010600030101010101" pitchFamily="2" charset="-122"/>
              <a:sym typeface="+mn-ea"/>
            </a:endParaRPr>
          </a:p>
          <a:p>
            <a:pPr marL="742950" lvl="1" indent="-28575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原则：不仅要负责对本类中的基本类型成员数据初始化，也要对对象成员初始化。</a:t>
            </a:r>
            <a:endParaRPr lang="zh-CN" altLang="en-US" sz="1750" dirty="0" smtClean="0">
              <a:solidFill>
                <a:schemeClr val="tx1"/>
              </a:solidFill>
              <a:effectLst/>
              <a:ea typeface="宋体" panose="02010600030101010101" pitchFamily="2" charset="-122"/>
              <a:sym typeface="+mn-ea"/>
            </a:endParaRPr>
          </a:p>
          <a:p>
            <a:pPr marL="742950" lvl="1" indent="-28575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声明形式：类名::类名(对象成员形参，本类成员形参):对象1(参数),对象2(参数),……</a:t>
            </a:r>
            <a:endParaRPr lang="zh-CN" altLang="en-US" sz="1750" dirty="0" smtClean="0">
              <a:solidFill>
                <a:schemeClr val="tx1"/>
              </a:solidFill>
              <a:effectLst/>
              <a:ea typeface="宋体" panose="02010600030101010101" pitchFamily="2" charset="-122"/>
              <a:sym typeface="+mn-ea"/>
            </a:endParaRPr>
          </a:p>
          <a:p>
            <a:pPr marL="457200" lvl="1" indent="0" eaLnBrk="1" hangingPunct="1">
              <a:buFont typeface="Wingdings" panose="05000000000000000000" charset="0"/>
              <a:buNone/>
              <a:defRPr/>
            </a:pPr>
            <a:r>
              <a:rPr lang="en-US" altLang="zh-CN" sz="1750" dirty="0" smtClean="0">
                <a:solidFill>
                  <a:schemeClr val="tx1"/>
                </a:solidFill>
                <a:effectLst/>
                <a:ea typeface="宋体" panose="02010600030101010101" pitchFamily="2" charset="-122"/>
                <a:sym typeface="+mn-ea"/>
              </a:rPr>
              <a:t>	</a:t>
            </a:r>
            <a:r>
              <a:rPr lang="zh-CN" altLang="en-US" sz="1750" dirty="0" smtClean="0">
                <a:solidFill>
                  <a:schemeClr val="tx1"/>
                </a:solidFill>
                <a:effectLst/>
                <a:ea typeface="宋体" panose="02010600030101010101" pitchFamily="2" charset="-122"/>
                <a:sym typeface="+mn-ea"/>
              </a:rPr>
              <a:t>{</a:t>
            </a:r>
            <a:endParaRPr lang="zh-CN" altLang="en-US" sz="1750" dirty="0" smtClean="0">
              <a:solidFill>
                <a:schemeClr val="tx1"/>
              </a:solidFill>
              <a:effectLst/>
              <a:ea typeface="宋体" panose="02010600030101010101" pitchFamily="2" charset="-122"/>
              <a:sym typeface="+mn-ea"/>
            </a:endParaRPr>
          </a:p>
          <a:p>
            <a:pPr marL="457200" lvl="1" indent="0" eaLnBrk="1" hangingPunct="1">
              <a:buFont typeface="Wingdings" panose="05000000000000000000" charset="0"/>
              <a:buNone/>
              <a:defRPr/>
            </a:pPr>
            <a:r>
              <a:rPr lang="zh-CN" altLang="en-US" sz="1750" dirty="0" smtClean="0">
                <a:solidFill>
                  <a:schemeClr val="tx1"/>
                </a:solidFill>
                <a:effectLst/>
                <a:ea typeface="宋体" panose="02010600030101010101" pitchFamily="2" charset="-122"/>
                <a:sym typeface="+mn-ea"/>
              </a:rPr>
              <a:t>       </a:t>
            </a:r>
            <a:r>
              <a:rPr lang="en-US" altLang="zh-CN" sz="1750" dirty="0" smtClean="0">
                <a:solidFill>
                  <a:schemeClr val="tx1"/>
                </a:solidFill>
                <a:effectLst/>
                <a:ea typeface="宋体" panose="02010600030101010101" pitchFamily="2" charset="-122"/>
                <a:sym typeface="+mn-ea"/>
              </a:rPr>
              <a:t>		</a:t>
            </a:r>
            <a:r>
              <a:rPr lang="zh-CN" altLang="en-US" sz="1750" dirty="0" smtClean="0">
                <a:solidFill>
                  <a:schemeClr val="tx1"/>
                </a:solidFill>
                <a:effectLst/>
                <a:ea typeface="宋体" panose="02010600030101010101" pitchFamily="2" charset="-122"/>
                <a:sym typeface="+mn-ea"/>
              </a:rPr>
              <a:t> //函数体其他语句</a:t>
            </a:r>
            <a:endParaRPr lang="zh-CN" altLang="en-US" sz="1750" dirty="0" smtClean="0">
              <a:solidFill>
                <a:schemeClr val="tx1"/>
              </a:solidFill>
              <a:effectLst/>
              <a:ea typeface="宋体" panose="02010600030101010101" pitchFamily="2" charset="-122"/>
              <a:sym typeface="+mn-ea"/>
            </a:endParaRPr>
          </a:p>
          <a:p>
            <a:pPr marL="457200" lvl="1" indent="0" eaLnBrk="1" hangingPunct="1">
              <a:buFont typeface="Wingdings" panose="05000000000000000000" charset="0"/>
              <a:buNone/>
              <a:defRPr/>
            </a:pPr>
            <a:r>
              <a:rPr lang="en-US" altLang="zh-CN" sz="1750" dirty="0" smtClean="0">
                <a:solidFill>
                  <a:schemeClr val="tx1"/>
                </a:solidFill>
                <a:effectLst/>
                <a:ea typeface="宋体" panose="02010600030101010101" pitchFamily="2" charset="-122"/>
                <a:sym typeface="+mn-ea"/>
              </a:rPr>
              <a:t>	</a:t>
            </a:r>
            <a:r>
              <a:rPr lang="zh-CN" altLang="en-US" sz="1750" dirty="0" smtClean="0">
                <a:solidFill>
                  <a:schemeClr val="tx1"/>
                </a:solidFill>
                <a:effectLst/>
                <a:ea typeface="宋体" panose="02010600030101010101" pitchFamily="2" charset="-122"/>
                <a:sym typeface="+mn-ea"/>
              </a:rPr>
              <a:t>}</a:t>
            </a:r>
            <a:endParaRPr lang="zh-CN" altLang="en-US" sz="175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7051675" y="4042410"/>
            <a:ext cx="2311400" cy="281559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4350,&quot;width&quot;:12135}"/>
</p:tagLst>
</file>

<file path=ppt/tags/tag2.xml><?xml version="1.0" encoding="utf-8"?>
<p:tagLst xmlns:p="http://schemas.openxmlformats.org/presentationml/2006/main">
  <p:tag name="KSO_WM_UNIT_PLACING_PICTURE_USER_VIEWPORT" val="{&quot;height&quot;:6870,&quot;width&quot;:11520}"/>
</p:tagLst>
</file>

<file path=ppt/tags/tag3.xml><?xml version="1.0" encoding="utf-8"?>
<p:tagLst xmlns:p="http://schemas.openxmlformats.org/presentationml/2006/main">
  <p:tag name="COMMONDATA" val="eyJoZGlkIjoiZGNmMzAwMjZmMjIwZDk2ZjdkOWU0YzFiYTI3YTNkMmI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1657</Words>
  <Application>WPS 演示</Application>
  <PresentationFormat>全屏显示(4:3)</PresentationFormat>
  <Paragraphs>192</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微软雅黑</vt:lpstr>
      <vt:lpstr>Calibri</vt:lpstr>
      <vt:lpstr>Wingdings</vt:lpstr>
      <vt:lpstr>Arial Unicode MS</vt:lpstr>
      <vt:lpstr>默认设计模板</vt:lpstr>
      <vt:lpstr>PowerPoint 演示文稿</vt:lpstr>
      <vt:lpstr>构造函数</vt:lpstr>
      <vt:lpstr>析构函数</vt:lpstr>
      <vt:lpstr>构造和析构函数——调用机制</vt:lpstr>
      <vt:lpstr>用途演示</vt:lpstr>
      <vt:lpstr>构造函数的分类</vt:lpstr>
      <vt:lpstr>拷贝构造函数</vt:lpstr>
      <vt:lpstr>浅拷贝和深拷贝问题</vt:lpstr>
      <vt:lpstr>类的组合—构造函数的初始化列表</vt:lpstr>
      <vt:lpstr>类的组合—构造函数调用顺序</vt:lpstr>
      <vt:lpstr>动态内存分配</vt:lpstr>
      <vt:lpstr>动态内存分配</vt:lpstr>
    </vt:vector>
  </TitlesOfParts>
  <Company>SONG.NET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章节名称</dc:title>
  <dc:creator>Nick</dc:creator>
  <cp:keywords>Python</cp:keywords>
  <cp:lastModifiedBy>女司机不是老司机</cp:lastModifiedBy>
  <cp:revision>396</cp:revision>
  <dcterms:created xsi:type="dcterms:W3CDTF">2019-03-13T07:58:00Z</dcterms:created>
  <dcterms:modified xsi:type="dcterms:W3CDTF">2022-08-25T11:15:07Z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0A56C2FCC2994290A16A6C6562997221</vt:lpwstr>
  </property>
</Properties>
</file>