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62" r:id="rId3"/>
    <p:sldId id="425" r:id="rId4"/>
    <p:sldId id="446" r:id="rId5"/>
    <p:sldId id="426" r:id="rId6"/>
    <p:sldId id="427" r:id="rId7"/>
    <p:sldId id="429" r:id="rId8"/>
    <p:sldId id="430" r:id="rId9"/>
    <p:sldId id="431" r:id="rId10"/>
    <p:sldId id="433" r:id="rId11"/>
    <p:sldId id="436" r:id="rId12"/>
    <p:sldId id="434" r:id="rId13"/>
    <p:sldId id="435" r:id="rId14"/>
    <p:sldId id="447" r:id="rId15"/>
    <p:sldId id="439" r:id="rId16"/>
    <p:sldId id="440" r:id="rId17"/>
    <p:sldId id="441" r:id="rId18"/>
    <p:sldId id="443" r:id="rId19"/>
    <p:sldId id="442" r:id="rId20"/>
  </p:sldIdLst>
  <p:sldSz cx="12192000" cy="6858000"/>
  <p:notesSz cx="6858000" cy="9144000"/>
  <p:custDataLst>
    <p:tags r:id="rId2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7" autoAdjust="0"/>
    <p:restoredTop sz="94671"/>
  </p:normalViewPr>
  <p:slideViewPr>
    <p:cSldViewPr snapToGrid="0" snapToObjects="1">
      <p:cViewPr>
        <p:scale>
          <a:sx n="150" d="100"/>
          <a:sy n="150" d="100"/>
        </p:scale>
        <p:origin x="-948"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FB7519FF-9B75-42FA-930C-423FD584F4E5}" type="datetime1">
              <a:rPr lang="zh-CN" altLang="en-US"/>
            </a:fld>
            <a:endParaRPr lang="zh-CN" alt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AE19BF1B-DF77-46E0-B99B-7050B4050F8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F:\VIPC语言\PPT素材\bk1.pngbk1"/>
          <p:cNvPicPr>
            <a:picLocks noChangeAspect="1"/>
          </p:cNvPicPr>
          <p:nvPr userDrawn="1"/>
        </p:nvPicPr>
        <p:blipFill>
          <a:blip r:embed="rId2"/>
          <a:srcRect/>
          <a:stretch>
            <a:fillRect/>
          </a:stretch>
        </p:blipFill>
        <p:spPr>
          <a:xfrm>
            <a:off x="0" y="-635"/>
            <a:ext cx="12192000" cy="6858635"/>
          </a:xfrm>
          <a:prstGeom prst="rect">
            <a:avLst/>
          </a:prstGeom>
        </p:spPr>
      </p:pic>
      <p:sp>
        <p:nvSpPr>
          <p:cNvPr id="2050" name="Rectangle 2"/>
          <p:cNvSpPr>
            <a:spLocks noGrp="1" noChangeArrowheads="1"/>
          </p:cNvSpPr>
          <p:nvPr>
            <p:ph type="ctrTitle"/>
          </p:nvPr>
        </p:nvSpPr>
        <p:spPr>
          <a:xfrm>
            <a:off x="914400" y="2130425"/>
            <a:ext cx="10363200" cy="1470025"/>
          </a:xfrm>
        </p:spPr>
        <p:txBody>
          <a:bodyPr/>
          <a:lstStyle>
            <a:lvl1pPr algn="r">
              <a:defRPr sz="5400"/>
            </a:lvl1pPr>
          </a:lstStyle>
          <a:p>
            <a:pPr lvl="0"/>
            <a:r>
              <a:rPr lang="zh-CN" altLang="en-US" noProof="0"/>
              <a:t>单击此处编辑母版标题样式</a:t>
            </a:r>
            <a:endParaRPr lang="zh-CN" altLang="zh-CN" noProof="0"/>
          </a:p>
        </p:txBody>
      </p:sp>
      <p:sp>
        <p:nvSpPr>
          <p:cNvPr id="2051" name="Rectangle 3"/>
          <p:cNvSpPr>
            <a:spLocks noGrp="1" noChangeArrowheads="1"/>
          </p:cNvSpPr>
          <p:nvPr>
            <p:ph type="subTitle" idx="1"/>
          </p:nvPr>
        </p:nvSpPr>
        <p:spPr>
          <a:xfrm>
            <a:off x="2743200" y="3875088"/>
            <a:ext cx="8534400" cy="1752600"/>
          </a:xfrm>
        </p:spPr>
        <p:txBody>
          <a:bodyPr/>
          <a:lstStyle>
            <a:lvl1pPr marL="0" indent="0" algn="r">
              <a:buFontTx/>
              <a:buNone/>
              <a:defRPr>
                <a:solidFill>
                  <a:schemeClr val="bg1"/>
                </a:solidFill>
              </a:defRPr>
            </a:lvl1pPr>
          </a:lstStyle>
          <a:p>
            <a:pPr lvl="0"/>
            <a:r>
              <a:rPr lang="zh-CN" altLang="en-US" noProof="0"/>
              <a:t>单击此处编辑母版副标题样式</a:t>
            </a:r>
            <a:endParaRPr lang="zh-CN" altLang="zh-CN" noProof="0"/>
          </a:p>
        </p:txBody>
      </p:sp>
      <p:sp>
        <p:nvSpPr>
          <p:cNvPr id="5" name="Rectangle 4"/>
          <p:cNvSpPr>
            <a:spLocks noGrp="1" noChangeArrowheads="1"/>
          </p:cNvSpPr>
          <p:nvPr>
            <p:ph type="ftr" sz="quarter" idx="10"/>
          </p:nvPr>
        </p:nvSpPr>
        <p:spPr>
          <a:xfrm>
            <a:off x="7416800" y="6245225"/>
            <a:ext cx="3860800" cy="476250"/>
          </a:xfrm>
        </p:spPr>
        <p:txBody>
          <a:bodyPr/>
          <a:lstStyle>
            <a:lvl1pPr>
              <a:defRPr>
                <a:solidFill>
                  <a:schemeClr val="bg1"/>
                </a:solidFill>
              </a:defRPr>
            </a:lvl1pPr>
          </a:lstStyle>
          <a:p>
            <a:pPr>
              <a:defRPr/>
            </a:pPr>
            <a:r>
              <a:rPr lang="zh-CN" altLang="en-US"/>
              <a:t>www.newer</a:t>
            </a:r>
            <a:r>
              <a:rPr lang="en-US" altLang="zh-CN"/>
              <a:t>2001</a:t>
            </a:r>
            <a:r>
              <a:rPr lang="zh-CN" altLang="en-US"/>
              <a:t>.com</a:t>
            </a:r>
            <a:endParaRPr lang="zh-CN" altLang="en-US"/>
          </a:p>
        </p:txBody>
      </p:sp>
      <p:sp>
        <p:nvSpPr>
          <p:cNvPr id="6" name="Rectangle 5"/>
          <p:cNvSpPr>
            <a:spLocks noGrp="1" noChangeArrowheads="1"/>
          </p:cNvSpPr>
          <p:nvPr>
            <p:ph type="sldNum" sz="quarter" idx="11"/>
          </p:nvPr>
        </p:nvSpPr>
        <p:spPr>
          <a:xfrm>
            <a:off x="4572000" y="6245225"/>
            <a:ext cx="2844800" cy="476250"/>
          </a:xfrm>
        </p:spPr>
        <p:txBody>
          <a:bodyPr/>
          <a:lstStyle>
            <a:lvl1pPr>
              <a:defRPr>
                <a:solidFill>
                  <a:schemeClr val="bg1"/>
                </a:solidFill>
              </a:defRPr>
            </a:lvl1pPr>
          </a:lstStyle>
          <a:p>
            <a:pPr>
              <a:defRPr/>
            </a:pPr>
            <a:fld id="{10087299-9EAF-452F-BBE3-7D76265C7A8C}"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6" name="图片 5" descr="F:\VIPC语言\PPT素材\bk1_title.jpgbk1_title"/>
          <p:cNvPicPr>
            <a:picLocks noChangeAspect="1"/>
          </p:cNvPicPr>
          <p:nvPr userDrawn="1"/>
        </p:nvPicPr>
        <p:blipFill>
          <a:blip r:embed="rId2"/>
          <a:srcRect/>
          <a:stretch>
            <a:fillRect/>
          </a:stretch>
        </p:blipFill>
        <p:spPr>
          <a:xfrm>
            <a:off x="-635" y="-8763"/>
            <a:ext cx="12192000" cy="635000"/>
          </a:xfrm>
          <a:prstGeom prst="rect">
            <a:avLst/>
          </a:prstGeom>
        </p:spPr>
      </p:pic>
      <p:sp>
        <p:nvSpPr>
          <p:cNvPr id="2" name="标题 1"/>
          <p:cNvSpPr>
            <a:spLocks noGrp="1"/>
          </p:cNvSpPr>
          <p:nvPr>
            <p:ph type="title" hasCustomPrompt="1"/>
          </p:nvPr>
        </p:nvSpPr>
        <p:spPr>
          <a:xfrm>
            <a:off x="609600" y="0"/>
            <a:ext cx="5829300" cy="638175"/>
          </a:xfrm>
        </p:spPr>
        <p:txBody>
          <a:bodyPr/>
          <a:lstStyle/>
          <a:p>
            <a:r>
              <a:rPr lang="zh-CN" altLang="en-US"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构造和析构</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0"/>
            <a:ext cx="812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Rectangle 5"/>
          <p:cNvSpPr>
            <a:spLocks noGrp="1" noChangeArrowheads="1"/>
          </p:cNvSpPr>
          <p:nvPr>
            <p:ph type="ftr" sz="quarter" idx="3"/>
          </p:nvPr>
        </p:nvSpPr>
        <p:spPr bwMode="auto">
          <a:xfrm>
            <a:off x="7721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chemeClr val="bg2"/>
                </a:solidFill>
              </a:defRPr>
            </a:lvl1pPr>
          </a:lstStyle>
          <a:p>
            <a:pPr>
              <a:defRPr/>
            </a:pPr>
            <a:r>
              <a:rPr lang="en-US" altLang="zh-CN"/>
              <a:t>www.newer2001.com</a:t>
            </a:r>
            <a:endParaRPr lang="zh-CN" altLang="en-US"/>
          </a:p>
        </p:txBody>
      </p:sp>
      <p:sp>
        <p:nvSpPr>
          <p:cNvPr id="1029" name="Rectangle 6"/>
          <p:cNvSpPr>
            <a:spLocks noGrp="1" noChangeArrowheads="1"/>
          </p:cNvSpPr>
          <p:nvPr>
            <p:ph type="sldNum" sz="quarter" idx="4"/>
          </p:nvPr>
        </p:nvSpPr>
        <p:spPr bwMode="auto">
          <a:xfrm>
            <a:off x="48768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chemeClr val="bg2"/>
                </a:solidFill>
              </a:defRPr>
            </a:lvl1pPr>
          </a:lstStyle>
          <a:p>
            <a:pPr>
              <a:defRPr/>
            </a:pPr>
            <a:fld id="{2E3DFA14-18B8-4019-9CD1-95C91D91CC4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4"/>
          <p:cNvSpPr txBox="1"/>
          <p:nvPr/>
        </p:nvSpPr>
        <p:spPr>
          <a:xfrm>
            <a:off x="2899410" y="1444308"/>
            <a:ext cx="5186680" cy="922020"/>
          </a:xfrm>
          <a:prstGeom prst="rect">
            <a:avLst/>
          </a:prstGeom>
          <a:noFill/>
          <a:ln w="9525">
            <a:noFill/>
            <a:miter/>
          </a:ln>
        </p:spPr>
        <p:txBody>
          <a:bodyPr wrap="none">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第四节 特殊成员</a:t>
            </a:r>
            <a:endParaRPr lang="zh-CN"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5" name="组合 4"/>
          <p:cNvGrpSpPr/>
          <p:nvPr/>
        </p:nvGrpSpPr>
        <p:grpSpPr>
          <a:xfrm>
            <a:off x="3912623" y="608258"/>
            <a:ext cx="3810842" cy="2589023"/>
            <a:chOff x="3912623" y="608258"/>
            <a:chExt cx="3810842" cy="2589023"/>
          </a:xfrm>
        </p:grpSpPr>
        <p:grpSp>
          <p:nvGrpSpPr>
            <p:cNvPr id="8" name="组合 7"/>
            <p:cNvGrpSpPr/>
            <p:nvPr/>
          </p:nvGrpSpPr>
          <p:grpSpPr>
            <a:xfrm>
              <a:off x="6201033" y="608258"/>
              <a:ext cx="1522432" cy="548479"/>
              <a:chOff x="6201033" y="608258"/>
              <a:chExt cx="1522432" cy="548479"/>
            </a:xfrm>
          </p:grpSpPr>
          <p:sp>
            <p:nvSpPr>
              <p:cNvPr id="16" name="Line 6"/>
              <p:cNvSpPr>
                <a:spLocks noChangeShapeType="1"/>
              </p:cNvSpPr>
              <p:nvPr/>
            </p:nvSpPr>
            <p:spPr bwMode="auto">
              <a:xfrm flipV="1">
                <a:off x="6201033"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1" name="Line 6"/>
              <p:cNvSpPr>
                <a:spLocks noChangeShapeType="1"/>
              </p:cNvSpPr>
              <p:nvPr/>
            </p:nvSpPr>
            <p:spPr bwMode="auto">
              <a:xfrm flipV="1">
                <a:off x="6641631"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2" name="Line 6"/>
              <p:cNvSpPr>
                <a:spLocks noChangeShapeType="1"/>
              </p:cNvSpPr>
              <p:nvPr/>
            </p:nvSpPr>
            <p:spPr bwMode="auto">
              <a:xfrm flipV="1">
                <a:off x="7082229"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nvGrpSpPr>
            <p:cNvPr id="9" name="组合 8"/>
            <p:cNvGrpSpPr/>
            <p:nvPr/>
          </p:nvGrpSpPr>
          <p:grpSpPr>
            <a:xfrm>
              <a:off x="3912623" y="2646786"/>
              <a:ext cx="1545842" cy="550495"/>
              <a:chOff x="3912623" y="2646786"/>
              <a:chExt cx="1545842" cy="550495"/>
            </a:xfrm>
          </p:grpSpPr>
          <p:sp>
            <p:nvSpPr>
              <p:cNvPr id="17" name="Line 7"/>
              <p:cNvSpPr>
                <a:spLocks noChangeShapeType="1"/>
              </p:cNvSpPr>
              <p:nvPr/>
            </p:nvSpPr>
            <p:spPr bwMode="auto">
              <a:xfrm flipV="1">
                <a:off x="4817229"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3" name="Line 7"/>
              <p:cNvSpPr>
                <a:spLocks noChangeShapeType="1"/>
              </p:cNvSpPr>
              <p:nvPr/>
            </p:nvSpPr>
            <p:spPr bwMode="auto">
              <a:xfrm flipV="1">
                <a:off x="4364926"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4" name="Line 7"/>
              <p:cNvSpPr>
                <a:spLocks noChangeShapeType="1"/>
              </p:cNvSpPr>
              <p:nvPr/>
            </p:nvSpPr>
            <p:spPr bwMode="auto">
              <a:xfrm flipV="1">
                <a:off x="3912623"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sp>
        <p:nvSpPr>
          <p:cNvPr id="15" name="Line 5"/>
          <p:cNvSpPr>
            <a:spLocks noChangeShapeType="1"/>
          </p:cNvSpPr>
          <p:nvPr/>
        </p:nvSpPr>
        <p:spPr bwMode="auto">
          <a:xfrm>
            <a:off x="4084411" y="2646786"/>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6" name="Line 5"/>
          <p:cNvSpPr>
            <a:spLocks noChangeShapeType="1"/>
          </p:cNvSpPr>
          <p:nvPr/>
        </p:nvSpPr>
        <p:spPr bwMode="auto">
          <a:xfrm>
            <a:off x="4084411" y="1164545"/>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56" name="文本框 55"/>
          <p:cNvSpPr txBox="1"/>
          <p:nvPr/>
        </p:nvSpPr>
        <p:spPr>
          <a:xfrm>
            <a:off x="5309484" y="3632490"/>
            <a:ext cx="1097280" cy="368300"/>
          </a:xfrm>
          <a:prstGeom prst="rect">
            <a:avLst/>
          </a:prstGeom>
          <a:noFill/>
        </p:spPr>
        <p:txBody>
          <a:bodyPr wrap="none" rtlCol="0" anchor="ctr">
            <a:spAutoFit/>
          </a:bodyPr>
          <a:p>
            <a:pPr algn="ctr"/>
            <a:r>
              <a:rPr lang="zh-CN" sz="1800" dirty="0">
                <a:solidFill>
                  <a:schemeClr val="bg1">
                    <a:lumMod val="95000"/>
                  </a:schemeClr>
                </a:solidFill>
              </a:rPr>
              <a:t>顿开教育 </a:t>
            </a:r>
            <a:endParaRPr lang="en-US" altLang="zh-CN" sz="1800" dirty="0">
              <a:solidFill>
                <a:schemeClr val="bg1">
                  <a:lumMod val="95000"/>
                </a:schemeClr>
              </a:solidFill>
            </a:endParaRPr>
          </a:p>
        </p:txBody>
      </p:sp>
      <p:sp>
        <p:nvSpPr>
          <p:cNvPr id="7" name="矩形 6"/>
          <p:cNvSpPr/>
          <p:nvPr/>
        </p:nvSpPr>
        <p:spPr>
          <a:xfrm>
            <a:off x="6363214" y="2781328"/>
            <a:ext cx="1854200" cy="337185"/>
          </a:xfrm>
          <a:prstGeom prst="rect">
            <a:avLst/>
          </a:prstGeom>
        </p:spPr>
        <p:txBody>
          <a:bodyPr wrap="none">
            <a:spAutoFit/>
          </a:bodyPr>
          <a:p>
            <a:r>
              <a:rPr lang="en-US" altLang="zh-CN" sz="1600" dirty="0">
                <a:solidFill>
                  <a:schemeClr val="bg1"/>
                </a:solidFill>
                <a:latin typeface="微软雅黑" panose="020B0503020204020204" pitchFamily="34" charset="-122"/>
                <a:ea typeface="微软雅黑" panose="020B0503020204020204" pitchFamily="34" charset="-122"/>
              </a:rPr>
              <a:t>Teacher: </a:t>
            </a:r>
            <a:r>
              <a:rPr lang="zh-CN" altLang="en-US" sz="1600" dirty="0">
                <a:solidFill>
                  <a:schemeClr val="bg1"/>
                </a:solidFill>
                <a:latin typeface="微软雅黑" panose="020B0503020204020204" pitchFamily="34" charset="-122"/>
                <a:ea typeface="微软雅黑" panose="020B0503020204020204" pitchFamily="34" charset="-122"/>
              </a:rPr>
              <a:t>顽石老师</a:t>
            </a:r>
            <a:r>
              <a:rPr lang="en-US" altLang="zh-CN" sz="1600" dirty="0">
                <a:solidFill>
                  <a:schemeClr val="bg1"/>
                </a:solidFill>
                <a:latin typeface="微软雅黑" panose="020B0503020204020204" pitchFamily="34" charset="-122"/>
                <a:ea typeface="微软雅黑" panose="020B0503020204020204" pitchFamily="34" charset="-122"/>
              </a:rPr>
              <a:t> </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50"/>
                                        <p:tgtEl>
                                          <p:spTgt spid="5"/>
                                        </p:tgtEl>
                                      </p:cBhvr>
                                    </p:animEffec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250" fill="hold"/>
                                        <p:tgtEl>
                                          <p:spTgt spid="7"/>
                                        </p:tgtEl>
                                        <p:attrNameLst>
                                          <p:attrName>ppt_x</p:attrName>
                                        </p:attrNameLst>
                                      </p:cBhvr>
                                      <p:tavLst>
                                        <p:tav tm="0">
                                          <p:val>
                                            <p:strVal val="1+#ppt_w/2"/>
                                          </p:val>
                                        </p:tav>
                                        <p:tav tm="100000">
                                          <p:val>
                                            <p:strVal val="#ppt_x"/>
                                          </p:val>
                                        </p:tav>
                                      </p:tavLst>
                                    </p:anim>
                                    <p:anim calcmode="lin" valueType="num">
                                      <p:cBhvr additive="base">
                                        <p:cTn id="21" dur="25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12" presetClass="entr" presetSubtype="8"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p:tgtEl>
                                          <p:spTgt spid="56"/>
                                        </p:tgtEl>
                                        <p:attrNameLst>
                                          <p:attrName>ppt_x</p:attrName>
                                        </p:attrNameLst>
                                      </p:cBhvr>
                                      <p:tavLst>
                                        <p:tav tm="0">
                                          <p:val>
                                            <p:strVal val="#ppt_x-#ppt_w*1.125000"/>
                                          </p:val>
                                        </p:tav>
                                        <p:tav tm="100000">
                                          <p:val>
                                            <p:strVal val="#ppt_x"/>
                                          </p:val>
                                        </p:tav>
                                      </p:tavLst>
                                    </p:anim>
                                    <p:animEffect transition="in" filter="wipe(right)">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6" grpId="0" bldLvl="0" animBg="1"/>
      <p:bldP spid="5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563370" y="1433830"/>
            <a:ext cx="4010025" cy="1276350"/>
          </a:xfrm>
          <a:prstGeom prst="rect">
            <a:avLst/>
          </a:prstGeom>
        </p:spPr>
      </p:pic>
      <p:sp>
        <p:nvSpPr>
          <p:cNvPr id="2" name="标题 1"/>
          <p:cNvSpPr>
            <a:spLocks noGrp="1"/>
          </p:cNvSpPr>
          <p:nvPr>
            <p:ph type="title"/>
          </p:nvPr>
        </p:nvSpPr>
        <p:spPr>
          <a:xfrm>
            <a:off x="609600" y="0"/>
            <a:ext cx="6928485" cy="638175"/>
          </a:xfrm>
        </p:spPr>
        <p:txBody>
          <a:bodyPr/>
          <a:p>
            <a:r>
              <a:rPr lang="en-US" altLang="zh-CN"/>
              <a:t>pthis</a:t>
            </a:r>
            <a:r>
              <a:rPr lang="zh-CN" altLang="en-US"/>
              <a:t>指针属性</a:t>
            </a:r>
            <a:endParaRPr lang="zh-CN" altLang="en-US"/>
          </a:p>
        </p:txBody>
      </p:sp>
      <p:sp>
        <p:nvSpPr>
          <p:cNvPr id="6" name="Rectangle 3"/>
          <p:cNvSpPr>
            <a:spLocks noGrp="1" noChangeArrowheads="1"/>
          </p:cNvSpPr>
          <p:nvPr/>
        </p:nvSpPr>
        <p:spPr>
          <a:xfrm>
            <a:off x="1090930" y="11626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在上面的分析中在函数内部</a:t>
            </a:r>
            <a:r>
              <a:rPr lang="en-US" altLang="zh-CN" sz="2000" dirty="0" smtClean="0">
                <a:solidFill>
                  <a:schemeClr val="tx1"/>
                </a:solidFill>
                <a:effectLst/>
                <a:ea typeface="宋体" panose="02010600030101010101" pitchFamily="2" charset="-122"/>
                <a:sym typeface="+mn-ea"/>
              </a:rPr>
              <a:t>pthis</a:t>
            </a:r>
            <a:r>
              <a:rPr lang="zh-CN" altLang="en-US" sz="2000" dirty="0" smtClean="0">
                <a:solidFill>
                  <a:schemeClr val="tx1"/>
                </a:solidFill>
                <a:effectLst/>
                <a:ea typeface="宋体" panose="02010600030101010101" pitchFamily="2" charset="-122"/>
                <a:sym typeface="+mn-ea"/>
              </a:rPr>
              <a:t>指针是可以被修改的，安全吗？</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可以看到被修改之后，即使初始化了成员，输出也是乱码，非常的不安全</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那么有没有什么办法可以让</a:t>
            </a:r>
            <a:r>
              <a:rPr lang="en-US" altLang="zh-CN" sz="2000" dirty="0" smtClean="0">
                <a:solidFill>
                  <a:schemeClr val="tx1"/>
                </a:solidFill>
                <a:effectLst/>
                <a:ea typeface="宋体" panose="02010600030101010101" pitchFamily="2" charset="-122"/>
                <a:sym typeface="+mn-ea"/>
              </a:rPr>
              <a:t>pthis</a:t>
            </a:r>
            <a:r>
              <a:rPr lang="zh-CN" altLang="en-US" sz="2000" dirty="0" smtClean="0">
                <a:solidFill>
                  <a:schemeClr val="tx1"/>
                </a:solidFill>
                <a:effectLst/>
                <a:ea typeface="宋体" panose="02010600030101010101" pitchFamily="2" charset="-122"/>
                <a:sym typeface="+mn-ea"/>
              </a:rPr>
              <a:t>指针在函数里面不能被修改呢？</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可以给</a:t>
            </a:r>
            <a:r>
              <a:rPr lang="en-US" altLang="zh-CN" sz="1750" dirty="0" smtClean="0">
                <a:solidFill>
                  <a:schemeClr val="tx1"/>
                </a:solidFill>
                <a:effectLst/>
                <a:ea typeface="宋体" panose="02010600030101010101" pitchFamily="2" charset="-122"/>
                <a:sym typeface="+mn-ea"/>
              </a:rPr>
              <a:t>pthis</a:t>
            </a:r>
            <a:r>
              <a:rPr lang="zh-CN" altLang="en-US" sz="1750" dirty="0" smtClean="0">
                <a:solidFill>
                  <a:schemeClr val="tx1"/>
                </a:solidFill>
                <a:effectLst/>
                <a:ea typeface="宋体" panose="02010600030101010101" pitchFamily="2" charset="-122"/>
                <a:sym typeface="+mn-ea"/>
              </a:rPr>
              <a:t>指针加上</a:t>
            </a:r>
            <a:r>
              <a:rPr lang="en-US" altLang="zh-CN" sz="1750" dirty="0" smtClean="0">
                <a:solidFill>
                  <a:schemeClr val="tx1"/>
                </a:solidFill>
                <a:effectLst/>
                <a:ea typeface="宋体" panose="02010600030101010101" pitchFamily="2" charset="-122"/>
                <a:sym typeface="+mn-ea"/>
              </a:rPr>
              <a:t>const</a:t>
            </a:r>
            <a:r>
              <a:rPr lang="zh-CN" altLang="en-US" sz="1750" dirty="0" smtClean="0">
                <a:solidFill>
                  <a:schemeClr val="tx1"/>
                </a:solidFill>
                <a:effectLst/>
                <a:ea typeface="宋体" panose="02010600030101010101" pitchFamily="2" charset="-122"/>
                <a:sym typeface="+mn-ea"/>
              </a:rPr>
              <a:t>属性，让它不能被改变指向</a:t>
            </a:r>
            <a:endParaRPr lang="zh-CN" altLang="en-US" sz="1750" dirty="0" smtClean="0">
              <a:solidFill>
                <a:schemeClr val="tx1"/>
              </a:solidFill>
              <a:effectLst/>
              <a:ea typeface="宋体" panose="02010600030101010101" pitchFamily="2" charset="-122"/>
              <a:sym typeface="+mn-ea"/>
            </a:endParaRPr>
          </a:p>
          <a:p>
            <a:pPr marL="1143000" lvl="2" indent="-2286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1143000" lvl="2" indent="-2286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1143000" lvl="2" indent="-2286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1143000" lvl="2" indent="-2286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742950" lvl="1" indent="-28575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但是在</a:t>
            </a:r>
            <a:r>
              <a:rPr lang="en-US" altLang="zh-CN" sz="1750" dirty="0" smtClean="0">
                <a:solidFill>
                  <a:schemeClr val="tx1"/>
                </a:solidFill>
                <a:effectLst/>
                <a:ea typeface="宋体" panose="02010600030101010101" pitchFamily="2" charset="-122"/>
                <a:sym typeface="+mn-ea"/>
              </a:rPr>
              <a:t>C++</a:t>
            </a:r>
            <a:r>
              <a:rPr lang="zh-CN" altLang="en-US" sz="1750" dirty="0" smtClean="0">
                <a:solidFill>
                  <a:schemeClr val="tx1"/>
                </a:solidFill>
                <a:effectLst/>
                <a:ea typeface="宋体" panose="02010600030101010101" pitchFamily="2" charset="-122"/>
                <a:sym typeface="+mn-ea"/>
              </a:rPr>
              <a:t>中，对</a:t>
            </a:r>
            <a:r>
              <a:rPr lang="en-US" altLang="zh-CN" sz="1750" dirty="0" smtClean="0">
                <a:solidFill>
                  <a:schemeClr val="tx1"/>
                </a:solidFill>
                <a:effectLst/>
                <a:ea typeface="宋体" panose="02010600030101010101" pitchFamily="2" charset="-122"/>
                <a:sym typeface="+mn-ea"/>
              </a:rPr>
              <a:t>pthis</a:t>
            </a:r>
            <a:r>
              <a:rPr lang="zh-CN" altLang="en-US" sz="1750" dirty="0" smtClean="0">
                <a:solidFill>
                  <a:schemeClr val="tx1"/>
                </a:solidFill>
                <a:effectLst/>
                <a:ea typeface="宋体" panose="02010600030101010101" pitchFamily="2" charset="-122"/>
                <a:sym typeface="+mn-ea"/>
              </a:rPr>
              <a:t>指针做了隐藏，我们看不到，所以编译器帮我们增加了</a:t>
            </a:r>
            <a:r>
              <a:rPr lang="en-US" altLang="zh-CN" sz="1750" dirty="0" smtClean="0">
                <a:solidFill>
                  <a:schemeClr val="tx1"/>
                </a:solidFill>
                <a:effectLst/>
                <a:ea typeface="宋体" panose="02010600030101010101" pitchFamily="2" charset="-122"/>
                <a:sym typeface="+mn-ea"/>
              </a:rPr>
              <a:t>const</a:t>
            </a:r>
            <a:r>
              <a:rPr lang="zh-CN" altLang="en-US" sz="1750" dirty="0" smtClean="0">
                <a:solidFill>
                  <a:schemeClr val="tx1"/>
                </a:solidFill>
                <a:effectLst/>
                <a:ea typeface="宋体" panose="02010600030101010101" pitchFamily="2" charset="-122"/>
                <a:sym typeface="+mn-ea"/>
              </a:rPr>
              <a:t>属性</a:t>
            </a:r>
            <a:endParaRPr lang="zh-CN" altLang="en-US" sz="1750" dirty="0" smtClean="0">
              <a:solidFill>
                <a:schemeClr val="tx1"/>
              </a:solidFill>
              <a:effectLst/>
              <a:ea typeface="宋体" panose="02010600030101010101" pitchFamily="2" charset="-122"/>
              <a:sym typeface="+mn-ea"/>
            </a:endParaRPr>
          </a:p>
          <a:p>
            <a:pPr marL="742950" lvl="1" indent="-28575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我们在这里研究的</a:t>
            </a:r>
            <a:r>
              <a:rPr lang="en-US" altLang="zh-CN" sz="1750" dirty="0" smtClean="0">
                <a:solidFill>
                  <a:schemeClr val="tx1"/>
                </a:solidFill>
                <a:effectLst/>
                <a:ea typeface="宋体" panose="02010600030101010101" pitchFamily="2" charset="-122"/>
                <a:sym typeface="+mn-ea"/>
              </a:rPr>
              <a:t>pthis</a:t>
            </a:r>
            <a:r>
              <a:rPr lang="zh-CN" altLang="en-US" sz="1750" dirty="0" smtClean="0">
                <a:solidFill>
                  <a:schemeClr val="tx1"/>
                </a:solidFill>
                <a:effectLst/>
                <a:ea typeface="宋体" panose="02010600030101010101" pitchFamily="2" charset="-122"/>
                <a:sym typeface="+mn-ea"/>
              </a:rPr>
              <a:t>指针其实在</a:t>
            </a:r>
            <a:r>
              <a:rPr lang="en-US" altLang="zh-CN" sz="1750" dirty="0" smtClean="0">
                <a:solidFill>
                  <a:schemeClr val="tx1"/>
                </a:solidFill>
                <a:effectLst/>
                <a:ea typeface="宋体" panose="02010600030101010101" pitchFamily="2" charset="-122"/>
                <a:sym typeface="+mn-ea"/>
              </a:rPr>
              <a:t>C++</a:t>
            </a:r>
            <a:r>
              <a:rPr lang="zh-CN" altLang="en-US" sz="1750" dirty="0" smtClean="0">
                <a:solidFill>
                  <a:schemeClr val="tx1"/>
                </a:solidFill>
                <a:effectLst/>
                <a:ea typeface="宋体" panose="02010600030101010101" pitchFamily="2" charset="-122"/>
                <a:sym typeface="+mn-ea"/>
              </a:rPr>
              <a:t>中叫做</a:t>
            </a:r>
            <a:r>
              <a:rPr lang="en-US" altLang="zh-CN" sz="1750" dirty="0" smtClean="0">
                <a:solidFill>
                  <a:schemeClr val="tx1"/>
                </a:solidFill>
                <a:effectLst/>
                <a:ea typeface="宋体" panose="02010600030101010101" pitchFamily="2" charset="-122"/>
                <a:sym typeface="+mn-ea"/>
              </a:rPr>
              <a:t>this</a:t>
            </a:r>
            <a:r>
              <a:rPr lang="zh-CN" altLang="en-US" sz="1750" dirty="0" smtClean="0">
                <a:solidFill>
                  <a:schemeClr val="tx1"/>
                </a:solidFill>
                <a:effectLst/>
                <a:ea typeface="宋体" panose="02010600030101010101" pitchFamily="2" charset="-122"/>
                <a:sym typeface="+mn-ea"/>
              </a:rPr>
              <a:t>指针</a:t>
            </a:r>
            <a:r>
              <a:rPr lang="en-US" altLang="zh-CN" sz="1750" dirty="0" smtClean="0">
                <a:solidFill>
                  <a:schemeClr val="tx1"/>
                </a:solidFill>
                <a:effectLst/>
                <a:ea typeface="宋体" panose="02010600030101010101" pitchFamily="2" charset="-122"/>
                <a:sym typeface="+mn-ea"/>
              </a:rPr>
              <a:t>~</a:t>
            </a:r>
            <a:endParaRPr lang="zh-CN" altLang="en-US" sz="175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6394450" y="1466850"/>
            <a:ext cx="4410075" cy="1209675"/>
          </a:xfrm>
          <a:prstGeom prst="rect">
            <a:avLst/>
          </a:prstGeom>
        </p:spPr>
      </p:pic>
      <p:pic>
        <p:nvPicPr>
          <p:cNvPr id="5" name="图片 4"/>
          <p:cNvPicPr>
            <a:picLocks noChangeAspect="1"/>
          </p:cNvPicPr>
          <p:nvPr/>
        </p:nvPicPr>
        <p:blipFill>
          <a:blip r:embed="rId3"/>
          <a:stretch>
            <a:fillRect/>
          </a:stretch>
        </p:blipFill>
        <p:spPr>
          <a:xfrm>
            <a:off x="1563370" y="4046220"/>
            <a:ext cx="4524375" cy="1409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this指针</a:t>
            </a:r>
            <a:endParaRPr lang="zh-CN" altLang="en-US"/>
          </a:p>
        </p:txBody>
      </p:sp>
      <p:sp>
        <p:nvSpPr>
          <p:cNvPr id="6" name="Rectangle 3"/>
          <p:cNvSpPr>
            <a:spLocks noGrp="1" noChangeArrowheads="1"/>
          </p:cNvSpPr>
          <p:nvPr/>
        </p:nvSpPr>
        <p:spPr>
          <a:xfrm>
            <a:off x="1090930" y="11626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this 是 C++ 中的一个关键字，也是一个 const 指针，它指向当前对象，通过它可以访问当前对象的所有成员。</a:t>
            </a: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所谓当前对象，是指正在使用的对象。例如对于</a:t>
            </a:r>
            <a:r>
              <a:rPr lang="en-US" altLang="zh-CN" sz="2000" dirty="0" smtClean="0">
                <a:solidFill>
                  <a:schemeClr val="tx1"/>
                </a:solidFill>
                <a:effectLst/>
                <a:ea typeface="宋体" panose="02010600030101010101" pitchFamily="2" charset="-122"/>
                <a:sym typeface="+mn-ea"/>
              </a:rPr>
              <a:t>t</a:t>
            </a:r>
            <a:r>
              <a:rPr lang="zh-CN" altLang="en-US" sz="2000" dirty="0" smtClean="0">
                <a:solidFill>
                  <a:schemeClr val="tx1"/>
                </a:solidFill>
                <a:effectLst/>
                <a:ea typeface="宋体" panose="02010600030101010101" pitchFamily="2" charset="-122"/>
                <a:sym typeface="+mn-ea"/>
              </a:rPr>
              <a:t>.</a:t>
            </a:r>
            <a:r>
              <a:rPr lang="en-US" altLang="zh-CN" sz="2000" dirty="0" smtClean="0">
                <a:solidFill>
                  <a:schemeClr val="tx1"/>
                </a:solidFill>
                <a:effectLst/>
                <a:ea typeface="宋体" panose="02010600030101010101" pitchFamily="2" charset="-122"/>
                <a:sym typeface="+mn-ea"/>
              </a:rPr>
              <a:t>getT()</a:t>
            </a:r>
            <a:r>
              <a:rPr lang="zh-CN" altLang="en-US" sz="2000" dirty="0" smtClean="0">
                <a:solidFill>
                  <a:schemeClr val="tx1"/>
                </a:solidFill>
                <a:effectLst/>
                <a:ea typeface="宋体" panose="02010600030101010101" pitchFamily="2" charset="-122"/>
                <a:sym typeface="+mn-ea"/>
              </a:rPr>
              <a:t>;</a:t>
            </a:r>
            <a:r>
              <a:rPr lang="en-US" altLang="zh-CN" sz="2000" dirty="0" smtClean="0">
                <a:solidFill>
                  <a:schemeClr val="tx1"/>
                </a:solidFill>
                <a:effectLst/>
                <a:ea typeface="宋体" panose="02010600030101010101" pitchFamily="2" charset="-122"/>
                <a:sym typeface="+mn-ea"/>
              </a:rPr>
              <a:t>t</a:t>
            </a:r>
            <a:r>
              <a:rPr lang="zh-CN" altLang="en-US" sz="2000" dirty="0" smtClean="0">
                <a:solidFill>
                  <a:schemeClr val="tx1"/>
                </a:solidFill>
                <a:effectLst/>
                <a:ea typeface="宋体" panose="02010600030101010101" pitchFamily="2" charset="-122"/>
                <a:sym typeface="+mn-ea"/>
              </a:rPr>
              <a:t>就是当前对象，this 就指向 </a:t>
            </a:r>
            <a:r>
              <a:rPr lang="en-US" altLang="zh-CN" sz="2000" dirty="0" smtClean="0">
                <a:solidFill>
                  <a:schemeClr val="tx1"/>
                </a:solidFill>
                <a:effectLst/>
                <a:ea typeface="宋体" panose="02010600030101010101" pitchFamily="2" charset="-122"/>
                <a:sym typeface="+mn-ea"/>
              </a:rPr>
              <a:t>t</a:t>
            </a:r>
            <a:r>
              <a:rPr lang="zh-CN" altLang="en-US" sz="2000" dirty="0" smtClean="0">
                <a:solidFill>
                  <a:schemeClr val="tx1"/>
                </a:solidFill>
                <a:effectLst/>
                <a:ea typeface="宋体" panose="02010600030101010101" pitchFamily="2" charset="-122"/>
                <a:sym typeface="+mn-ea"/>
              </a:rPr>
              <a:t>。</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this 只能用在类的内部，通过 this 可以访问类的所有成员，包括 private、protected、public 属性的。</a:t>
            </a: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3439795" y="3087370"/>
            <a:ext cx="3990975" cy="3638550"/>
          </a:xfrm>
          <a:prstGeom prst="rect">
            <a:avLst/>
          </a:prstGeom>
        </p:spPr>
      </p:pic>
      <p:sp>
        <p:nvSpPr>
          <p:cNvPr id="4" name="矩形 3"/>
          <p:cNvSpPr/>
          <p:nvPr/>
        </p:nvSpPr>
        <p:spPr>
          <a:xfrm>
            <a:off x="7839710" y="4397375"/>
            <a:ext cx="4151630" cy="8077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若类成员函数的形参 和 类的属性，名字相同，通过this指针来解决。</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998855" y="1155065"/>
            <a:ext cx="6124575" cy="1193800"/>
          </a:xfrm>
          <a:prstGeom prst="rect">
            <a:avLst/>
          </a:prstGeom>
        </p:spPr>
      </p:pic>
      <p:sp>
        <p:nvSpPr>
          <p:cNvPr id="2" name="标题 1"/>
          <p:cNvSpPr>
            <a:spLocks noGrp="1"/>
          </p:cNvSpPr>
          <p:nvPr>
            <p:ph type="title"/>
          </p:nvPr>
        </p:nvSpPr>
        <p:spPr/>
        <p:txBody>
          <a:bodyPr/>
          <a:p>
            <a:r>
              <a:rPr lang="en-US" altLang="zh-CN"/>
              <a:t>const</a:t>
            </a:r>
            <a:r>
              <a:rPr lang="zh-CN" altLang="en-US"/>
              <a:t>成员变量</a:t>
            </a:r>
            <a:endParaRPr lang="en-US" altLang="zh-CN"/>
          </a:p>
        </p:txBody>
      </p:sp>
      <p:sp>
        <p:nvSpPr>
          <p:cNvPr id="6" name="Rectangle 3"/>
          <p:cNvSpPr>
            <a:spLocks noGrp="1" noChangeArrowheads="1"/>
          </p:cNvSpPr>
          <p:nvPr/>
        </p:nvSpPr>
        <p:spPr>
          <a:xfrm>
            <a:off x="608965" y="783590"/>
            <a:ext cx="11158220" cy="5846445"/>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en-US" altLang="zh-CN" sz="2000" dirty="0" smtClean="0">
                <a:solidFill>
                  <a:schemeClr val="tx1"/>
                </a:solidFill>
                <a:effectLst/>
                <a:ea typeface="宋体" panose="02010600030101010101" pitchFamily="2" charset="-122"/>
                <a:sym typeface="+mn-ea"/>
              </a:rPr>
              <a:t>const</a:t>
            </a:r>
            <a:r>
              <a:rPr lang="zh-CN" altLang="en-US" sz="2000" dirty="0" smtClean="0">
                <a:solidFill>
                  <a:schemeClr val="tx1"/>
                </a:solidFill>
                <a:effectLst/>
                <a:ea typeface="宋体" panose="02010600030101010101" pitchFamily="2" charset="-122"/>
                <a:sym typeface="+mn-ea"/>
              </a:rPr>
              <a:t>变量需要在定义时初始化，那么类中的</a:t>
            </a:r>
            <a:r>
              <a:rPr lang="en-US" altLang="zh-CN" sz="2000" dirty="0" smtClean="0">
                <a:solidFill>
                  <a:schemeClr val="tx1"/>
                </a:solidFill>
                <a:effectLst/>
                <a:ea typeface="宋体" panose="02010600030101010101" pitchFamily="2" charset="-122"/>
                <a:sym typeface="+mn-ea"/>
              </a:rPr>
              <a:t>const</a:t>
            </a:r>
            <a:r>
              <a:rPr lang="zh-CN" altLang="en-US" sz="2000" dirty="0" smtClean="0">
                <a:solidFill>
                  <a:schemeClr val="tx1"/>
                </a:solidFill>
                <a:effectLst/>
                <a:ea typeface="宋体" panose="02010600030101010101" pitchFamily="2" charset="-122"/>
                <a:sym typeface="+mn-ea"/>
              </a:rPr>
              <a:t>成员如何初始化呢？</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en-US" altLang="zh-CN" sz="2000" dirty="0" smtClean="0">
                <a:solidFill>
                  <a:schemeClr val="tx1"/>
                </a:solidFill>
                <a:effectLst/>
                <a:ea typeface="宋体" panose="02010600030101010101" pitchFamily="2" charset="-122"/>
                <a:sym typeface="+mn-ea"/>
              </a:rPr>
              <a:t>const</a:t>
            </a:r>
            <a:r>
              <a:rPr lang="zh-CN" altLang="en-US" sz="2000" dirty="0" smtClean="0">
                <a:solidFill>
                  <a:schemeClr val="tx1"/>
                </a:solidFill>
                <a:effectLst/>
                <a:ea typeface="宋体" panose="02010600030101010101" pitchFamily="2" charset="-122"/>
                <a:sym typeface="+mn-ea"/>
              </a:rPr>
              <a:t>成员</a:t>
            </a:r>
            <a:r>
              <a:rPr lang="zh-CN" altLang="en-US" sz="2000" dirty="0" smtClean="0">
                <a:solidFill>
                  <a:schemeClr val="tx1"/>
                </a:solidFill>
                <a:effectLst/>
                <a:ea typeface="宋体" panose="02010600030101010101" pitchFamily="2" charset="-122"/>
                <a:sym typeface="+mn-ea"/>
              </a:rPr>
              <a:t>变量注意</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必须使用初始化参数列表初始化</a:t>
            </a: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不可以修改</a:t>
            </a:r>
            <a:r>
              <a:rPr lang="en-US" altLang="zh-CN" sz="1750" dirty="0" smtClean="0">
                <a:solidFill>
                  <a:schemeClr val="tx1"/>
                </a:solidFill>
                <a:effectLst/>
                <a:ea typeface="宋体" panose="02010600030101010101" pitchFamily="2" charset="-122"/>
                <a:sym typeface="+mn-ea"/>
              </a:rPr>
              <a:t>const</a:t>
            </a:r>
            <a:r>
              <a:rPr lang="zh-CN" altLang="en-US" sz="1750" dirty="0" smtClean="0">
                <a:solidFill>
                  <a:schemeClr val="tx1"/>
                </a:solidFill>
                <a:effectLst/>
                <a:ea typeface="宋体" panose="02010600030101010101" pitchFamily="2" charset="-122"/>
                <a:sym typeface="+mn-ea"/>
              </a:rPr>
              <a:t>成员变量</a:t>
            </a:r>
            <a:endParaRPr lang="zh-CN" altLang="en-US" sz="1750" dirty="0" smtClean="0">
              <a:solidFill>
                <a:schemeClr val="tx1"/>
              </a:solidFill>
              <a:effectLst/>
              <a:ea typeface="宋体" panose="02010600030101010101" pitchFamily="2" charset="-122"/>
              <a:sym typeface="+mn-ea"/>
            </a:endParaRPr>
          </a:p>
        </p:txBody>
      </p:sp>
      <p:pic>
        <p:nvPicPr>
          <p:cNvPr id="10" name="图片 9"/>
          <p:cNvPicPr>
            <a:picLocks noChangeAspect="1"/>
          </p:cNvPicPr>
          <p:nvPr/>
        </p:nvPicPr>
        <p:blipFill>
          <a:blip r:embed="rId2"/>
          <a:stretch>
            <a:fillRect/>
          </a:stretch>
        </p:blipFill>
        <p:spPr>
          <a:xfrm>
            <a:off x="1185545" y="3455670"/>
            <a:ext cx="5253355" cy="2898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2146300" y="3793490"/>
            <a:ext cx="2895600" cy="1343025"/>
          </a:xfrm>
          <a:prstGeom prst="rect">
            <a:avLst/>
          </a:prstGeom>
        </p:spPr>
      </p:pic>
      <p:sp>
        <p:nvSpPr>
          <p:cNvPr id="2" name="标题 1"/>
          <p:cNvSpPr>
            <a:spLocks noGrp="1"/>
          </p:cNvSpPr>
          <p:nvPr>
            <p:ph type="title"/>
          </p:nvPr>
        </p:nvSpPr>
        <p:spPr/>
        <p:txBody>
          <a:bodyPr/>
          <a:p>
            <a:r>
              <a:rPr lang="en-US" altLang="zh-CN"/>
              <a:t>const</a:t>
            </a:r>
            <a:r>
              <a:rPr lang="zh-CN" altLang="en-US"/>
              <a:t>成员函数</a:t>
            </a:r>
            <a:endParaRPr lang="en-US" altLang="zh-CN"/>
          </a:p>
        </p:txBody>
      </p:sp>
      <p:sp>
        <p:nvSpPr>
          <p:cNvPr id="6" name="Rectangle 3"/>
          <p:cNvSpPr>
            <a:spLocks noGrp="1" noChangeArrowheads="1"/>
          </p:cNvSpPr>
          <p:nvPr/>
        </p:nvSpPr>
        <p:spPr>
          <a:xfrm>
            <a:off x="281305" y="886460"/>
            <a:ext cx="11266170" cy="5518785"/>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在前面我们讲过，</a:t>
            </a:r>
            <a:r>
              <a:rPr lang="en-US" altLang="zh-CN" sz="2000" dirty="0" smtClean="0">
                <a:solidFill>
                  <a:schemeClr val="tx1"/>
                </a:solidFill>
                <a:effectLst/>
                <a:ea typeface="宋体" panose="02010600030101010101" pitchFamily="2" charset="-122"/>
                <a:sym typeface="+mn-ea"/>
              </a:rPr>
              <a:t>const</a:t>
            </a:r>
            <a:r>
              <a:rPr lang="zh-CN" altLang="en-US" sz="2000" dirty="0" smtClean="0">
                <a:solidFill>
                  <a:schemeClr val="tx1"/>
                </a:solidFill>
                <a:effectLst/>
                <a:ea typeface="宋体" panose="02010600030101010101" pitchFamily="2" charset="-122"/>
                <a:sym typeface="+mn-ea"/>
              </a:rPr>
              <a:t>成员变量的初始化需要使用参数列表，那么</a:t>
            </a:r>
            <a:r>
              <a:rPr lang="en-US" altLang="zh-CN" sz="2000" dirty="0" smtClean="0">
                <a:solidFill>
                  <a:schemeClr val="tx1"/>
                </a:solidFill>
                <a:effectLst/>
                <a:ea typeface="宋体" panose="02010600030101010101" pitchFamily="2" charset="-122"/>
                <a:sym typeface="+mn-ea"/>
              </a:rPr>
              <a:t>cosnt</a:t>
            </a:r>
            <a:r>
              <a:rPr lang="zh-CN" altLang="en-US" sz="2000" dirty="0" smtClean="0">
                <a:solidFill>
                  <a:schemeClr val="tx1"/>
                </a:solidFill>
                <a:effectLst/>
                <a:ea typeface="宋体" panose="02010600030101010101" pitchFamily="2" charset="-122"/>
                <a:sym typeface="+mn-ea"/>
              </a:rPr>
              <a:t>成员函数又有什么神奇的操作呢？</a:t>
            </a: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r>
              <a:rPr lang="en-US" altLang="zh-CN" sz="2000" dirty="0" smtClean="0">
                <a:solidFill>
                  <a:schemeClr val="tx1"/>
                </a:solidFill>
                <a:effectLst/>
                <a:ea typeface="宋体" panose="02010600030101010101" pitchFamily="2" charset="-122"/>
                <a:sym typeface="+mn-ea"/>
              </a:rPr>
              <a:t>const</a:t>
            </a:r>
            <a:r>
              <a:rPr lang="zh-CN" altLang="en-US" sz="2000" dirty="0" smtClean="0">
                <a:solidFill>
                  <a:schemeClr val="tx1"/>
                </a:solidFill>
                <a:effectLst/>
                <a:ea typeface="宋体" panose="02010600030101010101" pitchFamily="2" charset="-122"/>
                <a:sym typeface="+mn-ea"/>
              </a:rPr>
              <a:t>写在哪里不重要，重要的是修饰的谁？</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通过测试发现写在函数返回值前面和后面的都是修饰的返回值</a:t>
            </a: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而放在函数原型后面的是修饰的</a:t>
            </a:r>
            <a:r>
              <a:rPr lang="en-US" altLang="zh-CN" sz="1750" dirty="0" smtClean="0">
                <a:solidFill>
                  <a:schemeClr val="tx1"/>
                </a:solidFill>
                <a:effectLst/>
                <a:ea typeface="宋体" panose="02010600030101010101" pitchFamily="2" charset="-122"/>
                <a:sym typeface="+mn-ea"/>
              </a:rPr>
              <a:t>this</a:t>
            </a:r>
            <a:r>
              <a:rPr lang="zh-CN" altLang="en-US" sz="1750" dirty="0" smtClean="0">
                <a:solidFill>
                  <a:schemeClr val="tx1"/>
                </a:solidFill>
                <a:effectLst/>
                <a:ea typeface="宋体" panose="02010600030101010101" pitchFamily="2" charset="-122"/>
                <a:sym typeface="+mn-ea"/>
              </a:rPr>
              <a:t>指针所指向的对象，函数叫做</a:t>
            </a:r>
            <a:r>
              <a:rPr lang="en-US" altLang="zh-CN" sz="1750" dirty="0" smtClean="0">
                <a:solidFill>
                  <a:schemeClr val="tx1"/>
                </a:solidFill>
                <a:effectLst/>
                <a:ea typeface="宋体" panose="02010600030101010101" pitchFamily="2" charset="-122"/>
                <a:sym typeface="+mn-ea"/>
              </a:rPr>
              <a:t>const</a:t>
            </a:r>
            <a:r>
              <a:rPr lang="zh-CN" altLang="en-US" sz="1750" dirty="0" smtClean="0">
                <a:solidFill>
                  <a:schemeClr val="tx1"/>
                </a:solidFill>
                <a:effectLst/>
                <a:ea typeface="宋体" panose="02010600030101010101" pitchFamily="2" charset="-122"/>
                <a:sym typeface="+mn-ea"/>
              </a:rPr>
              <a:t>成员函数</a:t>
            </a:r>
            <a:endParaRPr lang="zh-CN" altLang="en-US" sz="1750" dirty="0" smtClean="0">
              <a:solidFill>
                <a:schemeClr val="tx1"/>
              </a:solidFill>
              <a:effectLst/>
              <a:ea typeface="宋体" panose="02010600030101010101" pitchFamily="2" charset="-122"/>
              <a:sym typeface="+mn-ea"/>
            </a:endParaRPr>
          </a:p>
          <a:p>
            <a:pPr lvl="2" eaLnBrk="1" hangingPunct="1">
              <a:defRPr/>
            </a:pPr>
            <a:r>
              <a:rPr lang="zh-CN" altLang="en-US" sz="1500" dirty="0" smtClean="0">
                <a:solidFill>
                  <a:schemeClr val="tx1"/>
                </a:solidFill>
                <a:effectLst/>
                <a:ea typeface="宋体" panose="02010600030101010101" pitchFamily="2" charset="-122"/>
                <a:sym typeface="+mn-ea"/>
              </a:rPr>
              <a:t>在函数里面不能对对象的属性进行修改</a:t>
            </a:r>
            <a:endParaRPr lang="zh-CN" altLang="en-US" sz="150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2"/>
          <a:stretch>
            <a:fillRect/>
          </a:stretch>
        </p:blipFill>
        <p:spPr>
          <a:xfrm>
            <a:off x="8353425" y="3333750"/>
            <a:ext cx="3838575" cy="3524250"/>
          </a:xfrm>
          <a:prstGeom prst="rect">
            <a:avLst/>
          </a:prstGeom>
        </p:spPr>
      </p:pic>
      <p:sp>
        <p:nvSpPr>
          <p:cNvPr id="4" name="云形标注 3"/>
          <p:cNvSpPr/>
          <p:nvPr/>
        </p:nvSpPr>
        <p:spPr>
          <a:xfrm>
            <a:off x="9592945" y="3333750"/>
            <a:ext cx="1954530" cy="1182370"/>
          </a:xfrm>
          <a:prstGeom prst="cloudCallout">
            <a:avLst>
              <a:gd name="adj1" fmla="val -82488"/>
              <a:gd name="adj2" fmla="val 95166"/>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两个</a:t>
            </a:r>
            <a:r>
              <a:rPr kumimoji="0" lang="en-US" altLang="zh-CN"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const</a:t>
            </a:r>
            <a:r>
              <a:rPr kumimoji="0" lang="zh-CN" altLang="en-US"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修饰的是谁？</a:t>
            </a:r>
            <a:endParaRPr kumimoji="0" lang="zh-CN" altLang="en-US"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p:txBody>
      </p:sp>
      <p:cxnSp>
        <p:nvCxnSpPr>
          <p:cNvPr id="5" name="直接箭头连接符 4"/>
          <p:cNvCxnSpPr/>
          <p:nvPr/>
        </p:nvCxnSpPr>
        <p:spPr>
          <a:xfrm>
            <a:off x="11336655" y="4340860"/>
            <a:ext cx="210185" cy="795655"/>
          </a:xfrm>
          <a:prstGeom prst="straightConnector1">
            <a:avLst/>
          </a:prstGeom>
          <a:solidFill>
            <a:schemeClr val="accent1"/>
          </a:solidFill>
          <a:ln w="9525" cap="flat" cmpd="sng" algn="ctr">
            <a:solidFill>
              <a:schemeClr val="tx1"/>
            </a:solidFill>
            <a:prstDash val="dashDot"/>
            <a:round/>
            <a:headEnd type="none" w="med" len="med"/>
            <a:tailEnd type="arrow"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const</a:t>
            </a:r>
            <a:r>
              <a:rPr lang="zh-CN" altLang="en-US">
                <a:sym typeface="+mn-ea"/>
              </a:rPr>
              <a:t>成员函数</a:t>
            </a:r>
            <a:endParaRPr lang="zh-CN" altLang="en-US"/>
          </a:p>
        </p:txBody>
      </p:sp>
      <p:sp>
        <p:nvSpPr>
          <p:cNvPr id="6" name="Rectangle 3"/>
          <p:cNvSpPr>
            <a:spLocks noGrp="1" noChangeArrowheads="1"/>
          </p:cNvSpPr>
          <p:nvPr/>
        </p:nvSpPr>
        <p:spPr>
          <a:xfrm>
            <a:off x="1090930" y="11626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en-US" altLang="zh-CN" sz="2000" dirty="0" smtClean="0">
                <a:solidFill>
                  <a:schemeClr val="tx1"/>
                </a:solidFill>
                <a:effectLst/>
                <a:ea typeface="宋体" panose="02010600030101010101" pitchFamily="2" charset="-122"/>
                <a:sym typeface="+mn-ea"/>
              </a:rPr>
              <a:t>const</a:t>
            </a:r>
            <a:r>
              <a:rPr lang="zh-CN" altLang="en-US" sz="2000" dirty="0" smtClean="0">
                <a:solidFill>
                  <a:schemeClr val="tx1"/>
                </a:solidFill>
                <a:effectLst/>
                <a:ea typeface="宋体" panose="02010600030101010101" pitchFamily="2" charset="-122"/>
                <a:sym typeface="+mn-ea"/>
              </a:rPr>
              <a:t>成员函数可以访问任何成员</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常对象只能访问常函数</a:t>
            </a: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1500" dirty="0" smtClean="0">
              <a:solidFill>
                <a:schemeClr val="tx1"/>
              </a:solidFill>
              <a:effectLst/>
              <a:ea typeface="宋体" panose="02010600030101010101" pitchFamily="2"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1524635" y="1562735"/>
            <a:ext cx="3105150" cy="1838325"/>
          </a:xfrm>
          <a:prstGeom prst="rect">
            <a:avLst/>
          </a:prstGeom>
        </p:spPr>
      </p:pic>
      <p:pic>
        <p:nvPicPr>
          <p:cNvPr id="4" name="图片 3"/>
          <p:cNvPicPr>
            <a:picLocks noChangeAspect="1"/>
          </p:cNvPicPr>
          <p:nvPr/>
        </p:nvPicPr>
        <p:blipFill>
          <a:blip r:embed="rId3"/>
          <a:stretch>
            <a:fillRect/>
          </a:stretch>
        </p:blipFill>
        <p:spPr>
          <a:xfrm>
            <a:off x="1524635" y="3761740"/>
            <a:ext cx="3429000" cy="1323975"/>
          </a:xfrm>
          <a:prstGeom prst="rect">
            <a:avLst/>
          </a:prstGeom>
        </p:spPr>
      </p:pic>
      <p:pic>
        <p:nvPicPr>
          <p:cNvPr id="5" name="图片 4"/>
          <p:cNvPicPr>
            <a:picLocks noChangeAspect="1"/>
          </p:cNvPicPr>
          <p:nvPr/>
        </p:nvPicPr>
        <p:blipFill>
          <a:blip r:embed="rId4"/>
          <a:stretch>
            <a:fillRect/>
          </a:stretch>
        </p:blipFill>
        <p:spPr>
          <a:xfrm>
            <a:off x="6931025" y="3255645"/>
            <a:ext cx="2962275" cy="1057275"/>
          </a:xfrm>
          <a:prstGeom prst="rect">
            <a:avLst/>
          </a:prstGeom>
        </p:spPr>
      </p:pic>
      <p:pic>
        <p:nvPicPr>
          <p:cNvPr id="7" name="图片 6"/>
          <p:cNvPicPr>
            <a:picLocks noChangeAspect="1"/>
          </p:cNvPicPr>
          <p:nvPr/>
        </p:nvPicPr>
        <p:blipFill>
          <a:blip r:embed="rId5"/>
          <a:stretch>
            <a:fillRect/>
          </a:stretch>
        </p:blipFill>
        <p:spPr>
          <a:xfrm>
            <a:off x="7070090" y="4667885"/>
            <a:ext cx="2895600" cy="962025"/>
          </a:xfrm>
          <a:prstGeom prst="rect">
            <a:avLst/>
          </a:prstGeom>
        </p:spPr>
      </p:pic>
      <p:cxnSp>
        <p:nvCxnSpPr>
          <p:cNvPr id="8" name="直接箭头连接符 7"/>
          <p:cNvCxnSpPr>
            <a:stCxn id="4" idx="3"/>
            <a:endCxn id="5" idx="1"/>
          </p:cNvCxnSpPr>
          <p:nvPr/>
        </p:nvCxnSpPr>
        <p:spPr>
          <a:xfrm flipV="1">
            <a:off x="4953635" y="3784600"/>
            <a:ext cx="1977390" cy="6394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a:stCxn id="4" idx="3"/>
            <a:endCxn id="7" idx="1"/>
          </p:cNvCxnSpPr>
          <p:nvPr/>
        </p:nvCxnSpPr>
        <p:spPr>
          <a:xfrm>
            <a:off x="4953635" y="4424045"/>
            <a:ext cx="2116455" cy="7251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332865" y="3716655"/>
            <a:ext cx="4171950" cy="3028950"/>
          </a:xfrm>
          <a:prstGeom prst="rect">
            <a:avLst/>
          </a:prstGeom>
        </p:spPr>
      </p:pic>
      <p:sp>
        <p:nvSpPr>
          <p:cNvPr id="2" name="标题 1"/>
          <p:cNvSpPr>
            <a:spLocks noGrp="1"/>
          </p:cNvSpPr>
          <p:nvPr>
            <p:ph type="title"/>
          </p:nvPr>
        </p:nvSpPr>
        <p:spPr/>
        <p:txBody>
          <a:bodyPr/>
          <a:p>
            <a:r>
              <a:rPr lang="zh-CN" altLang="en-US"/>
              <a:t>友元函数</a:t>
            </a:r>
            <a:endParaRPr lang="zh-CN" altLang="en-US"/>
          </a:p>
        </p:txBody>
      </p:sp>
      <p:sp>
        <p:nvSpPr>
          <p:cNvPr id="6" name="Rectangle 3"/>
          <p:cNvSpPr>
            <a:spLocks noGrp="1" noChangeArrowheads="1"/>
          </p:cNvSpPr>
          <p:nvPr/>
        </p:nvSpPr>
        <p:spPr>
          <a:xfrm>
            <a:off x="1085215" y="937260"/>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在类的外部是不能访问非公有成员的，那么有没有办法能实现能够在类的外部访问</a:t>
            </a:r>
            <a:r>
              <a:rPr lang="zh-CN" altLang="en-US" sz="2000" dirty="0" smtClean="0">
                <a:effectLst/>
                <a:ea typeface="宋体" panose="02010600030101010101" pitchFamily="2" charset="-122"/>
                <a:sym typeface="+mn-ea"/>
              </a:rPr>
              <a:t>非公有成员呢？</a:t>
            </a: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友元(frend)机制允许一个类将对其非公有成员的访问权授予指定的函数或者类，友元的声明以friend开始，它只能出现在类定义的内部，友元声明可以出现在类中的任何地方：友元不是授予友元关系的那个类的成员，所以它们不受其声明出现部分的访问控制影响。</a:t>
            </a: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友元函数是指某些虽然不是类成员函数却能够访问类的所有成员的函数。就像好朋友一样，有钱一起花</a:t>
            </a:r>
            <a:r>
              <a:rPr lang="en-US" altLang="zh-CN" sz="2000" dirty="0" smtClean="0">
                <a:solidFill>
                  <a:schemeClr val="tx1"/>
                </a:solidFill>
                <a:effectLst/>
                <a:ea typeface="宋体" panose="02010600030101010101" pitchFamily="2" charset="-122"/>
                <a:sym typeface="+mn-ea"/>
              </a:rPr>
              <a:t>~</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sz="2000" dirty="0" smtClean="0">
              <a:effectLst/>
              <a:ea typeface="宋体" panose="02010600030101010101" pitchFamily="2" charset="-122"/>
              <a:sym typeface="+mn-ea"/>
            </a:endParaRPr>
          </a:p>
          <a:p>
            <a:pPr eaLnBrk="1" hangingPunct="1">
              <a:defRPr/>
            </a:pPr>
            <a:endParaRPr lang="zh-CN" altLang="en-US" sz="1500" dirty="0" smtClean="0">
              <a:solidFill>
                <a:schemeClr val="tx1"/>
              </a:solidFill>
              <a:effectLst/>
              <a:ea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7319010" y="5131435"/>
            <a:ext cx="2305050" cy="971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友元类</a:t>
            </a:r>
            <a:endParaRPr lang="zh-CN" altLang="en-US"/>
          </a:p>
        </p:txBody>
      </p:sp>
      <p:sp>
        <p:nvSpPr>
          <p:cNvPr id="6" name="Rectangle 3"/>
          <p:cNvSpPr>
            <a:spLocks noGrp="1" noChangeArrowheads="1"/>
          </p:cNvSpPr>
          <p:nvPr/>
        </p:nvSpPr>
        <p:spPr>
          <a:xfrm>
            <a:off x="1085850" y="1033780"/>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一个类 A 可以将另一个类 B 声明为自己的友元，类 B 的所有成员函数就都可以访问类 A 对象的私有成员。在类定义中声明友元类的写法如下：</a:t>
            </a:r>
            <a:endParaRPr lang="zh-CN" sz="2000" dirty="0" smtClean="0">
              <a:effectLst/>
              <a:ea typeface="宋体" panose="02010600030101010101" pitchFamily="2" charset="-122"/>
              <a:sym typeface="+mn-ea"/>
            </a:endParaRPr>
          </a:p>
          <a:p>
            <a:pPr marL="0" indent="0" eaLnBrk="1" hangingPunct="1">
              <a:buNone/>
              <a:defRPr/>
            </a:pPr>
            <a:r>
              <a:rPr lang="en-US" altLang="zh-CN" sz="2000" dirty="0" smtClean="0">
                <a:effectLst/>
                <a:ea typeface="宋体" panose="02010600030101010101" pitchFamily="2" charset="-122"/>
                <a:sym typeface="+mn-ea"/>
              </a:rPr>
              <a:t>		</a:t>
            </a:r>
            <a:r>
              <a:rPr lang="zh-CN" sz="2000" dirty="0" smtClean="0">
                <a:effectLst/>
                <a:ea typeface="宋体" panose="02010600030101010101" pitchFamily="2" charset="-122"/>
                <a:sym typeface="+mn-ea"/>
              </a:rPr>
              <a:t>friend  class  类名;</a:t>
            </a:r>
            <a:endParaRPr lang="zh-CN" sz="2000" dirty="0" smtClean="0">
              <a:effectLst/>
              <a:ea typeface="宋体" panose="02010600030101010101" pitchFamily="2" charset="-122"/>
              <a:sym typeface="+mn-ea"/>
            </a:endParaRPr>
          </a:p>
          <a:p>
            <a:pPr eaLnBrk="1" hangingPunct="1">
              <a:defRPr/>
            </a:pPr>
            <a:endParaRPr lang="zh-CN" altLang="en-US" sz="150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6400800" y="1820545"/>
            <a:ext cx="5791200" cy="4657725"/>
          </a:xfrm>
          <a:prstGeom prst="rect">
            <a:avLst/>
          </a:prstGeom>
        </p:spPr>
      </p:pic>
      <p:sp>
        <p:nvSpPr>
          <p:cNvPr id="4" name="云形标注 3"/>
          <p:cNvSpPr/>
          <p:nvPr/>
        </p:nvSpPr>
        <p:spPr>
          <a:xfrm>
            <a:off x="3769995" y="2835910"/>
            <a:ext cx="2275840" cy="899160"/>
          </a:xfrm>
          <a:prstGeom prst="cloudCallout">
            <a:avLst>
              <a:gd name="adj1" fmla="val 85239"/>
              <a:gd name="adj2" fmla="val 430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将类</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声明为</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的友元类</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云形标注 4"/>
          <p:cNvSpPr/>
          <p:nvPr/>
        </p:nvSpPr>
        <p:spPr>
          <a:xfrm>
            <a:off x="3650615" y="5229225"/>
            <a:ext cx="2395220" cy="1351915"/>
          </a:xfrm>
          <a:prstGeom prst="cloudCallout">
            <a:avLst>
              <a:gd name="adj1" fmla="val 97004"/>
              <a:gd name="adj2" fmla="val -18952"/>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申明之后即可在</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类里访问</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的私有成员</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接下来的内容</a:t>
            </a:r>
            <a:endParaRPr lang="zh-CN" altLang="en-US"/>
          </a:p>
        </p:txBody>
      </p:sp>
      <p:pic>
        <p:nvPicPr>
          <p:cNvPr id="3" name="图片 2"/>
          <p:cNvPicPr>
            <a:picLocks noChangeAspect="1"/>
          </p:cNvPicPr>
          <p:nvPr/>
        </p:nvPicPr>
        <p:blipFill>
          <a:blip r:embed="rId1"/>
          <a:stretch>
            <a:fillRect/>
          </a:stretch>
        </p:blipFill>
        <p:spPr>
          <a:xfrm flipH="1">
            <a:off x="7762240" y="4304030"/>
            <a:ext cx="2152650" cy="1600200"/>
          </a:xfrm>
          <a:prstGeom prst="rect">
            <a:avLst/>
          </a:prstGeom>
        </p:spPr>
      </p:pic>
      <p:pic>
        <p:nvPicPr>
          <p:cNvPr id="4" name="图片 3"/>
          <p:cNvPicPr>
            <a:picLocks noChangeAspect="1"/>
          </p:cNvPicPr>
          <p:nvPr/>
        </p:nvPicPr>
        <p:blipFill>
          <a:blip r:embed="rId2"/>
          <a:stretch>
            <a:fillRect/>
          </a:stretch>
        </p:blipFill>
        <p:spPr>
          <a:xfrm>
            <a:off x="2161540" y="2587625"/>
            <a:ext cx="1924050" cy="1809750"/>
          </a:xfrm>
          <a:prstGeom prst="rect">
            <a:avLst/>
          </a:prstGeom>
        </p:spPr>
      </p:pic>
      <p:sp>
        <p:nvSpPr>
          <p:cNvPr id="5" name="椭圆形标注 4"/>
          <p:cNvSpPr/>
          <p:nvPr/>
        </p:nvSpPr>
        <p:spPr>
          <a:xfrm>
            <a:off x="3615055" y="1764030"/>
            <a:ext cx="4606290" cy="1158875"/>
          </a:xfrm>
          <a:prstGeom prst="wedgeEllipseCallout">
            <a:avLst>
              <a:gd name="adj1" fmla="val -42612"/>
              <a:gd name="adj2" fmla="val 67928"/>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能记住记住，记不住忘掉</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毕竟：无招胜有招，招招致命</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云形标注 5"/>
          <p:cNvSpPr/>
          <p:nvPr/>
        </p:nvSpPr>
        <p:spPr>
          <a:xfrm>
            <a:off x="6819900" y="3816350"/>
            <a:ext cx="942340" cy="487680"/>
          </a:xfrm>
          <a:prstGeom prst="cloudCallout">
            <a:avLst>
              <a:gd name="adj1" fmla="val 49326"/>
              <a:gd name="adj2" fmla="val 77994"/>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类的成员函数指针</a:t>
            </a:r>
            <a:endParaRPr lang="zh-CN" altLang="en-US"/>
          </a:p>
        </p:txBody>
      </p:sp>
      <p:sp>
        <p:nvSpPr>
          <p:cNvPr id="6" name="Rectangle 3"/>
          <p:cNvSpPr>
            <a:spLocks noGrp="1" noChangeArrowheads="1"/>
          </p:cNvSpPr>
          <p:nvPr/>
        </p:nvSpPr>
        <p:spPr>
          <a:xfrm>
            <a:off x="1085215" y="906145"/>
            <a:ext cx="10020935" cy="570357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solidFill>
                  <a:schemeClr val="tx1"/>
                </a:solidFill>
                <a:effectLst/>
                <a:ea typeface="宋体" panose="02010600030101010101" pitchFamily="2" charset="-122"/>
                <a:sym typeface="+mn-ea"/>
              </a:rPr>
              <a:t>如何定义类的成员函数指针</a:t>
            </a:r>
            <a:endParaRPr lang="zh-CN" sz="2000" dirty="0" smtClean="0">
              <a:solidFill>
                <a:schemeClr val="tx1"/>
              </a:solidFill>
              <a:effectLst/>
              <a:ea typeface="宋体" panose="02010600030101010101" pitchFamily="2" charset="-122"/>
              <a:sym typeface="+mn-ea"/>
            </a:endParaRPr>
          </a:p>
          <a:p>
            <a:pPr lvl="1" eaLnBrk="1" hangingPunct="1">
              <a:defRPr/>
            </a:pPr>
            <a:r>
              <a:rPr lang="zh-CN" sz="1750" dirty="0" smtClean="0">
                <a:solidFill>
                  <a:schemeClr val="tx1"/>
                </a:solidFill>
                <a:effectLst/>
                <a:ea typeface="宋体" panose="02010600030101010101" pitchFamily="2" charset="-122"/>
                <a:sym typeface="+mn-ea"/>
              </a:rPr>
              <a:t>返回值 </a:t>
            </a:r>
            <a:r>
              <a:rPr lang="en-US" altLang="zh-CN" sz="1750" dirty="0" smtClean="0">
                <a:solidFill>
                  <a:schemeClr val="tx1"/>
                </a:solidFill>
                <a:effectLst/>
                <a:ea typeface="宋体" panose="02010600030101010101" pitchFamily="2" charset="-122"/>
                <a:sym typeface="+mn-ea"/>
              </a:rPr>
              <a:t>(</a:t>
            </a:r>
            <a:r>
              <a:rPr lang="zh-CN" altLang="en-US" sz="1750" dirty="0" smtClean="0">
                <a:solidFill>
                  <a:schemeClr val="tx1"/>
                </a:solidFill>
                <a:effectLst/>
                <a:ea typeface="宋体" panose="02010600030101010101" pitchFamily="2" charset="-122"/>
                <a:sym typeface="+mn-ea"/>
              </a:rPr>
              <a:t>类名</a:t>
            </a:r>
            <a:r>
              <a:rPr lang="en-US" altLang="zh-CN" sz="1750" dirty="0" smtClean="0">
                <a:solidFill>
                  <a:schemeClr val="tx1"/>
                </a:solidFill>
                <a:effectLst/>
                <a:ea typeface="宋体" panose="02010600030101010101" pitchFamily="2" charset="-122"/>
                <a:sym typeface="+mn-ea"/>
              </a:rPr>
              <a:t>::*</a:t>
            </a:r>
            <a:r>
              <a:rPr lang="zh-CN" altLang="en-US" sz="1750" dirty="0" smtClean="0">
                <a:solidFill>
                  <a:schemeClr val="tx1"/>
                </a:solidFill>
                <a:effectLst/>
                <a:ea typeface="宋体" panose="02010600030101010101" pitchFamily="2" charset="-122"/>
                <a:sym typeface="+mn-ea"/>
              </a:rPr>
              <a:t>指针名</a:t>
            </a:r>
            <a:r>
              <a:rPr lang="en-US" altLang="zh-CN" sz="1750" dirty="0" smtClean="0">
                <a:solidFill>
                  <a:schemeClr val="tx1"/>
                </a:solidFill>
                <a:effectLst/>
                <a:ea typeface="宋体" panose="02010600030101010101" pitchFamily="2" charset="-122"/>
                <a:sym typeface="+mn-ea"/>
              </a:rPr>
              <a:t>)(</a:t>
            </a:r>
            <a:r>
              <a:rPr lang="zh-CN" altLang="en-US" sz="1750" dirty="0" smtClean="0">
                <a:solidFill>
                  <a:schemeClr val="tx1"/>
                </a:solidFill>
                <a:effectLst/>
                <a:ea typeface="宋体" panose="02010600030101010101" pitchFamily="2" charset="-122"/>
                <a:sym typeface="+mn-ea"/>
              </a:rPr>
              <a:t>参数列表</a:t>
            </a:r>
            <a:r>
              <a:rPr lang="en-US" altLang="zh-CN" sz="1750" dirty="0" smtClean="0">
                <a:solidFill>
                  <a:schemeClr val="tx1"/>
                </a:solidFill>
                <a:effectLst/>
                <a:ea typeface="宋体" panose="02010600030101010101" pitchFamily="2" charset="-122"/>
                <a:sym typeface="+mn-ea"/>
              </a:rPr>
              <a:t>)</a:t>
            </a:r>
            <a:endParaRPr lang="en-US" altLang="zh-CN" sz="1750" dirty="0" smtClean="0">
              <a:solidFill>
                <a:schemeClr val="tx1"/>
              </a:solidFill>
              <a:effectLst/>
              <a:ea typeface="宋体" panose="02010600030101010101" pitchFamily="2" charset="-122"/>
              <a:sym typeface="+mn-ea"/>
            </a:endParaRPr>
          </a:p>
          <a:p>
            <a:pPr lvl="1" eaLnBrk="1" hangingPunct="1">
              <a:defRPr/>
            </a:pPr>
            <a:endParaRPr lang="en-US" altLang="zh-CN" sz="1750" dirty="0" smtClean="0">
              <a:solidFill>
                <a:schemeClr val="tx1"/>
              </a:solidFill>
              <a:effectLst/>
              <a:ea typeface="宋体" panose="02010600030101010101" pitchFamily="2" charset="-122"/>
              <a:sym typeface="+mn-ea"/>
            </a:endParaRPr>
          </a:p>
          <a:p>
            <a:pPr lvl="1" eaLnBrk="1" hangingPunct="1">
              <a:defRPr/>
            </a:pPr>
            <a:endParaRPr lang="en-US" altLang="zh-CN" sz="175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如何赋值</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指针名</a:t>
            </a:r>
            <a:r>
              <a:rPr lang="en-US" altLang="zh-CN" sz="1750" dirty="0" smtClean="0">
                <a:solidFill>
                  <a:schemeClr val="tx1"/>
                </a:solidFill>
                <a:effectLst/>
                <a:ea typeface="宋体" panose="02010600030101010101" pitchFamily="2" charset="-122"/>
                <a:sym typeface="+mn-ea"/>
              </a:rPr>
              <a:t>=&amp;</a:t>
            </a:r>
            <a:r>
              <a:rPr lang="zh-CN" altLang="en-US" sz="1750" dirty="0" smtClean="0">
                <a:solidFill>
                  <a:schemeClr val="tx1"/>
                </a:solidFill>
                <a:effectLst/>
                <a:ea typeface="宋体" panose="02010600030101010101" pitchFamily="2" charset="-122"/>
                <a:sym typeface="+mn-ea"/>
              </a:rPr>
              <a:t>类名</a:t>
            </a:r>
            <a:r>
              <a:rPr lang="en-US" altLang="zh-CN" sz="1750" dirty="0" smtClean="0">
                <a:solidFill>
                  <a:schemeClr val="tx1"/>
                </a:solidFill>
                <a:effectLst/>
                <a:ea typeface="宋体" panose="02010600030101010101" pitchFamily="2" charset="-122"/>
                <a:sym typeface="+mn-ea"/>
              </a:rPr>
              <a:t>::</a:t>
            </a:r>
            <a:r>
              <a:rPr lang="zh-CN" altLang="en-US" sz="1750" dirty="0" smtClean="0">
                <a:solidFill>
                  <a:schemeClr val="tx1"/>
                </a:solidFill>
                <a:effectLst/>
                <a:ea typeface="宋体" panose="02010600030101010101" pitchFamily="2" charset="-122"/>
                <a:sym typeface="+mn-ea"/>
              </a:rPr>
              <a:t>函数名</a:t>
            </a:r>
            <a:endParaRPr lang="zh-CN" altLang="en-US" sz="175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175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175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如何调用</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在类内调用</a:t>
            </a: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在类外调用</a:t>
            </a:r>
            <a:endParaRPr lang="zh-CN" altLang="en-US" sz="175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150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1806575" y="1578610"/>
            <a:ext cx="2209800" cy="314325"/>
          </a:xfrm>
          <a:prstGeom prst="rect">
            <a:avLst/>
          </a:prstGeom>
        </p:spPr>
      </p:pic>
      <p:pic>
        <p:nvPicPr>
          <p:cNvPr id="4" name="图片 3"/>
          <p:cNvPicPr>
            <a:picLocks noChangeAspect="1"/>
          </p:cNvPicPr>
          <p:nvPr/>
        </p:nvPicPr>
        <p:blipFill>
          <a:blip r:embed="rId2"/>
          <a:stretch>
            <a:fillRect/>
          </a:stretch>
        </p:blipFill>
        <p:spPr>
          <a:xfrm>
            <a:off x="1891030" y="2944495"/>
            <a:ext cx="2219325" cy="285750"/>
          </a:xfrm>
          <a:prstGeom prst="rect">
            <a:avLst/>
          </a:prstGeom>
        </p:spPr>
      </p:pic>
      <p:pic>
        <p:nvPicPr>
          <p:cNvPr id="5" name="图片 4"/>
          <p:cNvPicPr>
            <a:picLocks noChangeAspect="1"/>
          </p:cNvPicPr>
          <p:nvPr/>
        </p:nvPicPr>
        <p:blipFill>
          <a:blip r:embed="rId3"/>
          <a:stretch>
            <a:fillRect/>
          </a:stretch>
        </p:blipFill>
        <p:spPr>
          <a:xfrm>
            <a:off x="1886585" y="4214495"/>
            <a:ext cx="2028825" cy="333375"/>
          </a:xfrm>
          <a:prstGeom prst="rect">
            <a:avLst/>
          </a:prstGeom>
        </p:spPr>
      </p:pic>
      <p:pic>
        <p:nvPicPr>
          <p:cNvPr id="7" name="图片 6"/>
          <p:cNvPicPr>
            <a:picLocks noChangeAspect="1"/>
          </p:cNvPicPr>
          <p:nvPr/>
        </p:nvPicPr>
        <p:blipFill>
          <a:blip r:embed="rId4"/>
          <a:stretch>
            <a:fillRect/>
          </a:stretch>
        </p:blipFill>
        <p:spPr>
          <a:xfrm>
            <a:off x="1831975" y="5537835"/>
            <a:ext cx="2286000" cy="600075"/>
          </a:xfrm>
          <a:prstGeom prst="rect">
            <a:avLst/>
          </a:prstGeom>
        </p:spPr>
      </p:pic>
      <p:sp>
        <p:nvSpPr>
          <p:cNvPr id="8" name="云形标注 7"/>
          <p:cNvSpPr/>
          <p:nvPr/>
        </p:nvSpPr>
        <p:spPr>
          <a:xfrm>
            <a:off x="5604510" y="2187575"/>
            <a:ext cx="2450465" cy="880110"/>
          </a:xfrm>
          <a:prstGeom prst="cloudCallout">
            <a:avLst>
              <a:gd name="adj1" fmla="val -111616"/>
              <a:gd name="adj2" fmla="val 41385"/>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初始化的时候必须取地址</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云形标注 8"/>
          <p:cNvSpPr/>
          <p:nvPr/>
        </p:nvSpPr>
        <p:spPr>
          <a:xfrm>
            <a:off x="5777865" y="3571875"/>
            <a:ext cx="2764790" cy="988060"/>
          </a:xfrm>
          <a:prstGeom prst="cloudCallout">
            <a:avLst>
              <a:gd name="adj1" fmla="val -111616"/>
              <a:gd name="adj2" fmla="val 41385"/>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调用的时候必须要用对象去调用</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0" name="图片 9"/>
          <p:cNvPicPr>
            <a:picLocks noChangeAspect="1"/>
          </p:cNvPicPr>
          <p:nvPr/>
        </p:nvPicPr>
        <p:blipFill>
          <a:blip r:embed="rId5"/>
          <a:stretch>
            <a:fillRect/>
          </a:stretch>
        </p:blipFill>
        <p:spPr>
          <a:xfrm>
            <a:off x="1928495" y="4922520"/>
            <a:ext cx="1685925" cy="552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6510655" y="2596515"/>
            <a:ext cx="5016500" cy="3164205"/>
          </a:xfrm>
          <a:prstGeom prst="rect">
            <a:avLst/>
          </a:prstGeom>
        </p:spPr>
      </p:pic>
      <p:sp>
        <p:nvSpPr>
          <p:cNvPr id="2" name="标题 1"/>
          <p:cNvSpPr>
            <a:spLocks noGrp="1"/>
          </p:cNvSpPr>
          <p:nvPr>
            <p:ph type="title"/>
          </p:nvPr>
        </p:nvSpPr>
        <p:spPr/>
        <p:txBody>
          <a:bodyPr/>
          <a:p>
            <a:r>
              <a:rPr lang="en-US" altLang="zh-CN"/>
              <a:t>explicit</a:t>
            </a:r>
            <a:r>
              <a:rPr lang="zh-CN" altLang="en-US"/>
              <a:t>关键字</a:t>
            </a:r>
            <a:endParaRPr lang="zh-CN" altLang="en-US"/>
          </a:p>
        </p:txBody>
      </p:sp>
      <p:sp>
        <p:nvSpPr>
          <p:cNvPr id="6" name="Rectangle 3"/>
          <p:cNvSpPr>
            <a:spLocks noGrp="1" noChangeArrowheads="1"/>
          </p:cNvSpPr>
          <p:nvPr/>
        </p:nvSpPr>
        <p:spPr>
          <a:xfrm>
            <a:off x="610235" y="1162685"/>
            <a:ext cx="11024870"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en-US" altLang="zh-CN" sz="2000" dirty="0" smtClean="0">
                <a:solidFill>
                  <a:schemeClr val="tx1"/>
                </a:solidFill>
                <a:effectLst/>
                <a:ea typeface="宋体" panose="02010600030101010101" pitchFamily="2" charset="-122"/>
                <a:sym typeface="+mn-ea"/>
              </a:rPr>
              <a:t>C++</a:t>
            </a:r>
            <a:r>
              <a:rPr lang="zh-CN" altLang="en-US" sz="2000" dirty="0" smtClean="0">
                <a:solidFill>
                  <a:schemeClr val="tx1"/>
                </a:solidFill>
                <a:effectLst/>
                <a:ea typeface="宋体" panose="02010600030101010101" pitchFamily="2" charset="-122"/>
                <a:sym typeface="+mn-ea"/>
              </a:rPr>
              <a:t>提供了关键字</a:t>
            </a:r>
            <a:r>
              <a:rPr lang="en-US" altLang="zh-CN" sz="2000" dirty="0" smtClean="0">
                <a:solidFill>
                  <a:schemeClr val="tx1"/>
                </a:solidFill>
                <a:effectLst/>
                <a:ea typeface="宋体" panose="02010600030101010101" pitchFamily="2" charset="-122"/>
                <a:sym typeface="+mn-ea"/>
              </a:rPr>
              <a:t>explicit</a:t>
            </a:r>
            <a:r>
              <a:rPr lang="zh-CN" altLang="en-US" sz="2000" dirty="0" smtClean="0">
                <a:solidFill>
                  <a:schemeClr val="tx1"/>
                </a:solidFill>
                <a:effectLst/>
                <a:ea typeface="宋体" panose="02010600030101010101" pitchFamily="2" charset="-122"/>
                <a:sym typeface="+mn-ea"/>
              </a:rPr>
              <a:t>，禁止通过构造函数进行的隐式转换。声明为</a:t>
            </a:r>
            <a:r>
              <a:rPr lang="en-US" altLang="zh-CN" sz="2000" dirty="0" smtClean="0">
                <a:solidFill>
                  <a:schemeClr val="tx1"/>
                </a:solidFill>
                <a:effectLst/>
                <a:ea typeface="宋体" panose="02010600030101010101" pitchFamily="2" charset="-122"/>
                <a:sym typeface="+mn-ea"/>
              </a:rPr>
              <a:t>explicit</a:t>
            </a:r>
            <a:r>
              <a:rPr lang="zh-CN" altLang="en-US" sz="2000" dirty="0" smtClean="0">
                <a:solidFill>
                  <a:schemeClr val="tx1"/>
                </a:solidFill>
                <a:effectLst/>
                <a:ea typeface="宋体" panose="02010600030101010101" pitchFamily="2" charset="-122"/>
                <a:sym typeface="+mn-ea"/>
              </a:rPr>
              <a:t>的构造函数不能在隐式转换中使用。</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en-US" altLang="zh-CN" sz="2000" dirty="0" smtClean="0">
                <a:solidFill>
                  <a:schemeClr val="tx1"/>
                </a:solidFill>
                <a:effectLst/>
                <a:ea typeface="宋体" panose="02010600030101010101" pitchFamily="2" charset="-122"/>
                <a:sym typeface="+mn-ea"/>
              </a:rPr>
              <a:t>[</a:t>
            </a:r>
            <a:r>
              <a:rPr lang="zh-CN" altLang="en-US" sz="2000" dirty="0" smtClean="0">
                <a:solidFill>
                  <a:schemeClr val="tx1"/>
                </a:solidFill>
                <a:effectLst/>
                <a:ea typeface="宋体" panose="02010600030101010101" pitchFamily="2" charset="-122"/>
                <a:sym typeface="+mn-ea"/>
              </a:rPr>
              <a:t>注意</a:t>
            </a:r>
            <a:r>
              <a:rPr lang="en-US" altLang="zh-CN" sz="2000" dirty="0" smtClean="0">
                <a:solidFill>
                  <a:schemeClr val="tx1"/>
                </a:solidFill>
                <a:effectLst/>
                <a:ea typeface="宋体" panose="02010600030101010101" pitchFamily="2" charset="-122"/>
                <a:sym typeface="+mn-ea"/>
              </a:rPr>
              <a:t>]explicit</a:t>
            </a:r>
            <a:r>
              <a:rPr lang="zh-CN" altLang="en-US" sz="2000" dirty="0" smtClean="0">
                <a:solidFill>
                  <a:schemeClr val="tx1"/>
                </a:solidFill>
                <a:effectLst/>
                <a:ea typeface="宋体" panose="02010600030101010101" pitchFamily="2" charset="-122"/>
                <a:sym typeface="+mn-ea"/>
              </a:rPr>
              <a:t>用于修饰构造函数，防止隐式转换。是针对单个参数的构造函数</a:t>
            </a:r>
            <a:r>
              <a:rPr lang="en-US" altLang="zh-CN" sz="2000" dirty="0" smtClean="0">
                <a:solidFill>
                  <a:schemeClr val="tx1"/>
                </a:solidFill>
                <a:effectLst/>
                <a:ea typeface="宋体" panose="02010600030101010101" pitchFamily="2" charset="-122"/>
                <a:sym typeface="+mn-ea"/>
              </a:rPr>
              <a:t>(</a:t>
            </a:r>
            <a:r>
              <a:rPr lang="zh-CN" altLang="en-US" sz="2000" dirty="0" smtClean="0">
                <a:solidFill>
                  <a:schemeClr val="tx1"/>
                </a:solidFill>
                <a:effectLst/>
                <a:ea typeface="宋体" panose="02010600030101010101" pitchFamily="2" charset="-122"/>
                <a:sym typeface="+mn-ea"/>
              </a:rPr>
              <a:t>或者除了第一个参数外其余参数都有默认值的多参构造</a:t>
            </a:r>
            <a:r>
              <a:rPr lang="en-US" altLang="zh-CN" sz="2000" dirty="0" smtClean="0">
                <a:solidFill>
                  <a:schemeClr val="tx1"/>
                </a:solidFill>
                <a:effectLst/>
                <a:ea typeface="宋体" panose="02010600030101010101" pitchFamily="2" charset="-122"/>
                <a:sym typeface="+mn-ea"/>
              </a:rPr>
              <a:t>)</a:t>
            </a:r>
            <a:r>
              <a:rPr lang="zh-CN" altLang="en-US" sz="2000" dirty="0" smtClean="0">
                <a:solidFill>
                  <a:schemeClr val="tx1"/>
                </a:solidFill>
                <a:effectLst/>
                <a:ea typeface="宋体" panose="02010600030101010101" pitchFamily="2" charset="-122"/>
                <a:sym typeface="+mn-ea"/>
              </a:rPr>
              <a:t>而言。</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在实际代码中的东西可不像这种故意造出的例子。</a:t>
            </a: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发生隐式转换，除非有心利用，隐式转换常常带来程序逻辑的错误，而且这种错误一旦发生是很难察觉的。</a:t>
            </a: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原则上应该在所有的构造函数前加explicit关键字，当你有心利用隐式转换的时候再去解除explicit，这样可以大大减少错误的发生。</a:t>
            </a:r>
            <a:endParaRPr lang="zh-CN" altLang="en-US" sz="175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1326515" y="3244215"/>
            <a:ext cx="4765040" cy="17411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400175" y="4918710"/>
            <a:ext cx="4629150" cy="923925"/>
          </a:xfrm>
          <a:prstGeom prst="rect">
            <a:avLst/>
          </a:prstGeom>
        </p:spPr>
      </p:pic>
      <p:sp>
        <p:nvSpPr>
          <p:cNvPr id="2" name="标题 1"/>
          <p:cNvSpPr>
            <a:spLocks noGrp="1"/>
          </p:cNvSpPr>
          <p:nvPr>
            <p:ph type="title"/>
          </p:nvPr>
        </p:nvSpPr>
        <p:spPr/>
        <p:txBody>
          <a:bodyPr/>
          <a:p>
            <a:r>
              <a:rPr lang="zh-CN" altLang="en-US"/>
              <a:t>静态成员变量</a:t>
            </a:r>
            <a:endParaRPr lang="zh-CN" altLang="en-US"/>
          </a:p>
        </p:txBody>
      </p:sp>
      <p:sp>
        <p:nvSpPr>
          <p:cNvPr id="6" name="Rectangle 3"/>
          <p:cNvSpPr>
            <a:spLocks noGrp="1" noChangeArrowheads="1"/>
          </p:cNvSpPr>
          <p:nvPr/>
        </p:nvSpPr>
        <p:spPr>
          <a:xfrm>
            <a:off x="608965" y="875030"/>
            <a:ext cx="10753090" cy="58674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思考：对象的内存中包含了成员变量，不同的对象占用不同的内存，这使得不同对象的成员变量相互独立，它们的值不受其他对象的影响。那么</a:t>
            </a:r>
            <a:r>
              <a:rPr lang="zh-CN" altLang="en-US" sz="2000" dirty="0" smtClean="0">
                <a:solidFill>
                  <a:schemeClr val="tx1"/>
                </a:solidFill>
                <a:effectLst/>
                <a:ea typeface="宋体" panose="02010600030101010101" pitchFamily="2" charset="-122"/>
                <a:sym typeface="+mn-ea"/>
              </a:rPr>
              <a:t>有没有一些属性，归所有对象拥有？</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定义静态成员变量</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关键字 static 可以用于说明一个类的成员为静态成员</a:t>
            </a:r>
            <a:r>
              <a:rPr lang="zh-CN" altLang="en-US" sz="1750" dirty="0" smtClean="0">
                <a:solidFill>
                  <a:schemeClr val="tx1"/>
                </a:solidFill>
                <a:effectLst/>
                <a:ea typeface="宋体" panose="02010600030101010101" pitchFamily="2" charset="-122"/>
                <a:sym typeface="+mn-ea"/>
              </a:rPr>
              <a:t>，</a:t>
            </a:r>
            <a:r>
              <a:rPr lang="zh-CN" altLang="en-US" sz="2000" dirty="0" smtClean="0">
                <a:solidFill>
                  <a:schemeClr val="tx1"/>
                </a:solidFill>
                <a:effectLst/>
                <a:ea typeface="宋体" panose="02010600030101010101" pitchFamily="2" charset="-122"/>
                <a:sym typeface="+mn-ea"/>
              </a:rPr>
              <a:t>静态成员提供了一个同类对象的共享机制</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一个类中可以有一个或多个静态成员变量，所有的对象都共享这些静态成员变量，都可以引用它。</a:t>
            </a: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static 成员变量和普通 static 变量一样，都在内存分区中的全局数据区分配内存，到程序结束时才释放。这就意味着，static 成员变量不随对象的创建而分配内存，也不随对象的销毁而释放内存。而普通成员变量在对象创建时分配内存，在对象销毁时释放内存。</a:t>
            </a: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 静态成员变量必须在类的内部申明，在类的外部定义。</a:t>
            </a:r>
            <a:r>
              <a:rPr lang="en-US" altLang="zh-CN" sz="1750" dirty="0" smtClean="0">
                <a:solidFill>
                  <a:schemeClr val="tx1"/>
                </a:solidFill>
                <a:effectLst/>
                <a:ea typeface="宋体" panose="02010600030101010101" pitchFamily="2" charset="-122"/>
                <a:sym typeface="+mn-ea"/>
              </a:rPr>
              <a:t>(C++17</a:t>
            </a:r>
            <a:r>
              <a:rPr lang="zh-CN" altLang="en-US" sz="1750" dirty="0" smtClean="0">
                <a:solidFill>
                  <a:schemeClr val="tx1"/>
                </a:solidFill>
                <a:effectLst/>
                <a:ea typeface="宋体" panose="02010600030101010101" pitchFamily="2" charset="-122"/>
                <a:sym typeface="+mn-ea"/>
              </a:rPr>
              <a:t>有了新写法，直接内联到类的内部</a:t>
            </a:r>
            <a:r>
              <a:rPr lang="en-US" altLang="zh-CN" sz="1750" dirty="0" smtClean="0">
                <a:solidFill>
                  <a:schemeClr val="tx1"/>
                </a:solidFill>
                <a:effectLst/>
                <a:ea typeface="宋体" panose="02010600030101010101" pitchFamily="2" charset="-122"/>
                <a:sym typeface="+mn-ea"/>
              </a:rPr>
              <a:t>)</a:t>
            </a: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静态成员变量既可以通过对象名访问，也可以通过类名访问，但要遵循 private、protected 和 public 关键字的访问权限限制。</a:t>
            </a:r>
            <a:endParaRPr lang="zh-CN" altLang="en-US" sz="1750" dirty="0" smtClean="0">
              <a:solidFill>
                <a:schemeClr val="tx1"/>
              </a:solidFill>
              <a:effectLst/>
              <a:ea typeface="宋体" panose="02010600030101010101" pitchFamily="2" charset="-122"/>
              <a:sym typeface="+mn-ea"/>
            </a:endParaRPr>
          </a:p>
          <a:p>
            <a:pPr marL="457200" lvl="1" indent="0" eaLnBrk="1" hangingPunct="1">
              <a:buNone/>
              <a:defRPr/>
            </a:pPr>
            <a:r>
              <a:rPr lang="zh-CN" altLang="en-US" sz="1750" dirty="0" smtClean="0">
                <a:solidFill>
                  <a:schemeClr val="tx1"/>
                </a:solidFill>
                <a:effectLst/>
                <a:ea typeface="宋体" panose="02010600030101010101" pitchFamily="2" charset="-122"/>
                <a:sym typeface="+mn-ea"/>
              </a:rPr>
              <a:t>    </a:t>
            </a:r>
            <a:endParaRPr lang="zh-CN" altLang="en-US" sz="175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2"/>
          <a:stretch>
            <a:fillRect/>
          </a:stretch>
        </p:blipFill>
        <p:spPr>
          <a:xfrm>
            <a:off x="6681470" y="5334635"/>
            <a:ext cx="4680585" cy="4210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静态成员内存模型</a:t>
            </a:r>
            <a:endParaRPr lang="zh-CN" altLang="en-US"/>
          </a:p>
        </p:txBody>
      </p:sp>
      <p:pic>
        <p:nvPicPr>
          <p:cNvPr id="4" name="图片 3"/>
          <p:cNvPicPr>
            <a:picLocks noChangeAspect="1"/>
          </p:cNvPicPr>
          <p:nvPr/>
        </p:nvPicPr>
        <p:blipFill>
          <a:blip r:embed="rId1"/>
          <a:stretch>
            <a:fillRect/>
          </a:stretch>
        </p:blipFill>
        <p:spPr>
          <a:xfrm>
            <a:off x="1942465" y="1343660"/>
            <a:ext cx="9191625" cy="4895850"/>
          </a:xfrm>
          <a:prstGeom prst="rect">
            <a:avLst/>
          </a:prstGeom>
        </p:spPr>
      </p:pic>
      <p:sp>
        <p:nvSpPr>
          <p:cNvPr id="5" name="文本框 4"/>
          <p:cNvSpPr txBox="1"/>
          <p:nvPr/>
        </p:nvSpPr>
        <p:spPr>
          <a:xfrm>
            <a:off x="2344420" y="3885565"/>
            <a:ext cx="1638300" cy="275590"/>
          </a:xfrm>
          <a:prstGeom prst="rect">
            <a:avLst/>
          </a:prstGeom>
          <a:noFill/>
        </p:spPr>
        <p:txBody>
          <a:bodyPr wrap="none" rtlCol="0">
            <a:spAutoFit/>
          </a:bodyPr>
          <a:p>
            <a:r>
              <a:rPr lang="en-US" altLang="zh-CN" sz="1200">
                <a:solidFill>
                  <a:srgbClr val="FF0000"/>
                </a:solidFill>
              </a:rPr>
              <a:t>static int m_classSize</a:t>
            </a:r>
            <a:endParaRPr lang="en-US" altLang="zh-CN" sz="12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静态成员函数</a:t>
            </a:r>
            <a:endParaRPr lang="zh-CN" altLang="en-US"/>
          </a:p>
        </p:txBody>
      </p:sp>
      <p:sp>
        <p:nvSpPr>
          <p:cNvPr id="6" name="Rectangle 3"/>
          <p:cNvSpPr>
            <a:spLocks noGrp="1" noChangeArrowheads="1"/>
          </p:cNvSpPr>
          <p:nvPr/>
        </p:nvSpPr>
        <p:spPr>
          <a:xfrm>
            <a:off x="702310" y="916305"/>
            <a:ext cx="10758170" cy="568325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在类中，static 除了可以声明静态成员变量，还可以声明静态成员函数。普通成员函数可以访问所有成员（静态和非静态都可以），静态成员函数只能访问静态成员。</a:t>
            </a: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sz="2000" dirty="0" smtClean="0">
                <a:solidFill>
                  <a:schemeClr val="tx1"/>
                </a:solidFill>
                <a:effectLst/>
                <a:ea typeface="宋体" panose="02010600030101010101" pitchFamily="2" charset="-122"/>
                <a:sym typeface="+mn-ea"/>
              </a:rPr>
              <a:t>比如说，我们要通过函数获取学生总人数</a:t>
            </a:r>
            <a:r>
              <a:rPr lang="en-US" altLang="zh-CN" sz="2000" dirty="0" smtClean="0">
                <a:solidFill>
                  <a:schemeClr val="tx1"/>
                </a:solidFill>
                <a:effectLst/>
                <a:ea typeface="宋体" panose="02010600030101010101" pitchFamily="2" charset="-122"/>
                <a:sym typeface="+mn-ea"/>
              </a:rPr>
              <a:t>(m_classSize)</a:t>
            </a:r>
            <a:r>
              <a:rPr lang="zh-CN" altLang="en-US" sz="2000" dirty="0" smtClean="0">
                <a:solidFill>
                  <a:schemeClr val="tx1"/>
                </a:solidFill>
                <a:effectLst/>
                <a:ea typeface="宋体" panose="02010600030101010101" pitchFamily="2" charset="-122"/>
                <a:sym typeface="+mn-ea"/>
              </a:rPr>
              <a:t>，有两种方法</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定义普通成员函数</a:t>
            </a:r>
            <a:endParaRPr lang="zh-CN" altLang="en-US" sz="1750" dirty="0" smtClean="0">
              <a:solidFill>
                <a:schemeClr val="tx1"/>
              </a:solidFill>
              <a:effectLst/>
              <a:ea typeface="宋体" panose="02010600030101010101" pitchFamily="2" charset="-122"/>
              <a:sym typeface="+mn-ea"/>
            </a:endParaRPr>
          </a:p>
          <a:p>
            <a:pPr marL="1257300" lvl="2" indent="-342900" eaLnBrk="1" hangingPunct="1">
              <a:buFont typeface="Wingdings" panose="05000000000000000000" charset="0"/>
              <a:buChar char="n"/>
              <a:defRPr/>
            </a:pPr>
            <a:r>
              <a:rPr lang="zh-CN" altLang="en-US" sz="1500" dirty="0" smtClean="0">
                <a:solidFill>
                  <a:schemeClr val="tx1"/>
                </a:solidFill>
                <a:effectLst/>
                <a:ea typeface="宋体" panose="02010600030101010101" pitchFamily="2" charset="-122"/>
                <a:sym typeface="+mn-ea"/>
              </a:rPr>
              <a:t>可以访问静态成员，但是这个函数</a:t>
            </a:r>
            <a:r>
              <a:rPr lang="zh-CN" altLang="en-US" sz="1500" dirty="0" smtClean="0">
                <a:solidFill>
                  <a:schemeClr val="tx1"/>
                </a:solidFill>
                <a:effectLst/>
                <a:ea typeface="宋体" panose="02010600030101010101" pitchFamily="2" charset="-122"/>
                <a:sym typeface="+mn-ea"/>
              </a:rPr>
              <a:t>只对静态成员进行操作，加上 static 语义更加明确。</a:t>
            </a:r>
            <a:endParaRPr lang="zh-CN" altLang="en-US" sz="15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定义静态成员函数</a:t>
            </a:r>
            <a:endParaRPr lang="zh-CN" altLang="en-US" sz="1750" dirty="0" smtClean="0">
              <a:solidFill>
                <a:schemeClr val="tx1"/>
              </a:solidFill>
              <a:effectLst/>
              <a:ea typeface="宋体" panose="02010600030101010101" pitchFamily="2" charset="-122"/>
              <a:sym typeface="+mn-ea"/>
            </a:endParaRPr>
          </a:p>
          <a:p>
            <a:pPr marL="1257300" lvl="2" indent="-342900" eaLnBrk="1" hangingPunct="1">
              <a:buFont typeface="Wingdings" panose="05000000000000000000" charset="0"/>
              <a:buChar char="n"/>
              <a:defRPr/>
            </a:pPr>
            <a:r>
              <a:rPr lang="zh-CN" altLang="en-US" sz="1500" dirty="0" smtClean="0">
                <a:solidFill>
                  <a:schemeClr val="tx1"/>
                </a:solidFill>
                <a:effectLst/>
                <a:ea typeface="宋体" panose="02010600030101010101" pitchFamily="2" charset="-122"/>
                <a:sym typeface="+mn-ea"/>
              </a:rPr>
              <a:t>在函数前面加上</a:t>
            </a:r>
            <a:r>
              <a:rPr lang="en-US" altLang="zh-CN" sz="1500" dirty="0" smtClean="0">
                <a:solidFill>
                  <a:schemeClr val="tx1"/>
                </a:solidFill>
                <a:effectLst/>
                <a:ea typeface="宋体" panose="02010600030101010101" pitchFamily="2" charset="-122"/>
                <a:sym typeface="+mn-ea"/>
              </a:rPr>
              <a:t>static</a:t>
            </a:r>
            <a:r>
              <a:rPr lang="zh-CN" altLang="en-US" sz="1500" dirty="0" smtClean="0">
                <a:solidFill>
                  <a:schemeClr val="tx1"/>
                </a:solidFill>
                <a:effectLst/>
                <a:ea typeface="宋体" panose="02010600030101010101" pitchFamily="2" charset="-122"/>
                <a:sym typeface="+mn-ea"/>
              </a:rPr>
              <a:t>，可以声明为静态函数</a:t>
            </a:r>
            <a:endParaRPr lang="zh-CN" altLang="en-US" sz="1500" dirty="0" smtClean="0">
              <a:solidFill>
                <a:schemeClr val="tx1"/>
              </a:solidFill>
              <a:effectLst/>
              <a:ea typeface="宋体" panose="02010600030101010101" pitchFamily="2" charset="-122"/>
              <a:sym typeface="+mn-ea"/>
            </a:endParaRPr>
          </a:p>
          <a:p>
            <a:pPr marL="1257300" lvl="2" indent="-342900" eaLnBrk="1" hangingPunct="1">
              <a:buFont typeface="Wingdings" panose="05000000000000000000" charset="0"/>
              <a:buChar char="n"/>
              <a:defRPr/>
            </a:pPr>
            <a:endParaRPr lang="zh-CN" altLang="en-US" sz="175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静态成员函数调用方式，有两种：</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定义对象，通过对象去调用</a:t>
            </a:r>
            <a:endParaRPr lang="zh-CN" altLang="en-US" sz="15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不定义对象，直接通过类名去调用</a:t>
            </a:r>
            <a:endParaRPr lang="zh-CN" altLang="en-US" sz="15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sz="175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5826125" y="4370070"/>
            <a:ext cx="3543300" cy="400050"/>
          </a:xfrm>
          <a:prstGeom prst="rect">
            <a:avLst/>
          </a:prstGeom>
        </p:spPr>
      </p:pic>
      <p:pic>
        <p:nvPicPr>
          <p:cNvPr id="4" name="图片 3"/>
          <p:cNvPicPr>
            <a:picLocks noChangeAspect="1"/>
          </p:cNvPicPr>
          <p:nvPr/>
        </p:nvPicPr>
        <p:blipFill>
          <a:blip r:embed="rId2"/>
          <a:stretch>
            <a:fillRect/>
          </a:stretch>
        </p:blipFill>
        <p:spPr>
          <a:xfrm>
            <a:off x="5927090" y="4770120"/>
            <a:ext cx="3762375" cy="257175"/>
          </a:xfrm>
          <a:prstGeom prst="rect">
            <a:avLst/>
          </a:prstGeom>
        </p:spPr>
      </p:pic>
      <p:cxnSp>
        <p:nvCxnSpPr>
          <p:cNvPr id="5" name="直接箭头连接符 4"/>
          <p:cNvCxnSpPr>
            <a:endCxn id="3" idx="1"/>
          </p:cNvCxnSpPr>
          <p:nvPr/>
        </p:nvCxnSpPr>
        <p:spPr>
          <a:xfrm flipV="1">
            <a:off x="4932045" y="4570095"/>
            <a:ext cx="894080" cy="14605"/>
          </a:xfrm>
          <a:prstGeom prst="straightConnector1">
            <a:avLst/>
          </a:prstGeom>
          <a:solidFill>
            <a:schemeClr val="accent1"/>
          </a:solidFill>
          <a:ln w="9525" cap="flat" cmpd="sng" algn="ctr">
            <a:solidFill>
              <a:schemeClr val="tx1"/>
            </a:solidFill>
            <a:prstDash val="sysDot"/>
            <a:round/>
            <a:headEnd type="none" w="med" len="med"/>
            <a:tailEnd type="arrow" w="med" len="med"/>
          </a:ln>
        </p:spPr>
      </p:cxnSp>
      <p:cxnSp>
        <p:nvCxnSpPr>
          <p:cNvPr id="7" name="直接箭头连接符 6"/>
          <p:cNvCxnSpPr/>
          <p:nvPr/>
        </p:nvCxnSpPr>
        <p:spPr>
          <a:xfrm flipV="1">
            <a:off x="5334635" y="4891405"/>
            <a:ext cx="592455" cy="14605"/>
          </a:xfrm>
          <a:prstGeom prst="straightConnector1">
            <a:avLst/>
          </a:prstGeom>
          <a:solidFill>
            <a:schemeClr val="accent1"/>
          </a:solidFill>
          <a:ln w="9525" cap="flat" cmpd="sng" algn="ctr">
            <a:solidFill>
              <a:schemeClr val="tx1"/>
            </a:solidFill>
            <a:prstDash val="sysDot"/>
            <a:round/>
            <a:headEnd type="none" w="med" len="med"/>
            <a:tailEnd type="arrow" w="med" len="med"/>
          </a:ln>
        </p:spPr>
      </p:cxnSp>
      <p:sp>
        <p:nvSpPr>
          <p:cNvPr id="8" name="文本框 7"/>
          <p:cNvSpPr txBox="1"/>
          <p:nvPr/>
        </p:nvSpPr>
        <p:spPr>
          <a:xfrm>
            <a:off x="1156970" y="5493385"/>
            <a:ext cx="8212455" cy="368300"/>
          </a:xfrm>
          <a:prstGeom prst="rect">
            <a:avLst/>
          </a:prstGeom>
          <a:noFill/>
        </p:spPr>
        <p:txBody>
          <a:bodyPr wrap="square" rtlCol="0">
            <a:spAutoFit/>
          </a:bodyPr>
          <a:p>
            <a:r>
              <a:rPr lang="zh-CN" altLang="en-US">
                <a:solidFill>
                  <a:srgbClr val="FF0000"/>
                </a:solidFill>
              </a:rPr>
              <a:t>思考：</a:t>
            </a:r>
            <a:r>
              <a:rPr lang="zh-CN" altLang="en-US"/>
              <a:t>为什么静态成员函数不能调用类的非静态成员？</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t>
            </a:r>
            <a:r>
              <a:rPr lang="zh-CN" altLang="en-US"/>
              <a:t>面向对象模型</a:t>
            </a:r>
            <a:endParaRPr lang="zh-CN" altLang="en-US"/>
          </a:p>
        </p:txBody>
      </p:sp>
      <p:sp>
        <p:nvSpPr>
          <p:cNvPr id="6" name="Rectangle 3"/>
          <p:cNvSpPr>
            <a:spLocks noGrp="1" noChangeArrowheads="1"/>
          </p:cNvSpPr>
          <p:nvPr/>
        </p:nvSpPr>
        <p:spPr>
          <a:xfrm>
            <a:off x="1090930" y="11626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在c语言中，“数据”和“处理数据的操作（函数）”是分开来声明的，也就是说，语言本身并没有支持“数据和函数”之间的关联性。</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C++中的class从面向对象理论出发，将变量(属性)和函数(方法)集中定义在一起，用于描述现实世界中的类。从计算机的角度，程序依然由数据段和代码段构成。</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b="1" dirty="0" smtClean="0">
                <a:solidFill>
                  <a:schemeClr val="tx1"/>
                </a:solidFill>
                <a:effectLst/>
                <a:ea typeface="宋体" panose="02010600030101010101" pitchFamily="2" charset="-122"/>
                <a:sym typeface="+mn-ea"/>
              </a:rPr>
              <a:t>C++编译器如何完成面向对象理论到计算机程序的转化？</a:t>
            </a:r>
            <a:endParaRPr lang="zh-CN" altLang="en-US" sz="2000" b="1" dirty="0" smtClean="0">
              <a:solidFill>
                <a:schemeClr val="tx1"/>
              </a:solidFill>
              <a:effectLst/>
              <a:ea typeface="宋体" panose="02010600030101010101" pitchFamily="2" charset="-122"/>
              <a:sym typeface="+mn-ea"/>
            </a:endParaRPr>
          </a:p>
          <a:p>
            <a:pPr eaLnBrk="1" hangingPunct="1">
              <a:defRPr/>
            </a:pPr>
            <a:endParaRPr lang="zh-CN" altLang="en-US" sz="2000" b="1"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换句话：C++编译器是如何管理类、对象、类和对象之间的关系</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具体的说：具体对象调用类中的方法，那c++编译器是如何区分，是那个具体的类，调用这个方法那?</a:t>
            </a: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a:t>
            </a:r>
            <a:r>
              <a:rPr lang="zh-CN" altLang="en-US">
                <a:sym typeface="+mn-ea"/>
              </a:rPr>
              <a:t>面向对象模型</a:t>
            </a:r>
            <a:endParaRPr lang="zh-CN" altLang="en-US"/>
          </a:p>
        </p:txBody>
      </p:sp>
      <p:pic>
        <p:nvPicPr>
          <p:cNvPr id="5" name="图片 4"/>
          <p:cNvPicPr>
            <a:picLocks noChangeAspect="1"/>
          </p:cNvPicPr>
          <p:nvPr/>
        </p:nvPicPr>
        <p:blipFill>
          <a:blip r:embed="rId1"/>
          <a:stretch>
            <a:fillRect/>
          </a:stretch>
        </p:blipFill>
        <p:spPr>
          <a:xfrm>
            <a:off x="5955665" y="1398270"/>
            <a:ext cx="3526155" cy="2686050"/>
          </a:xfrm>
          <a:prstGeom prst="rect">
            <a:avLst/>
          </a:prstGeom>
        </p:spPr>
      </p:pic>
      <p:pic>
        <p:nvPicPr>
          <p:cNvPr id="3" name="图片 2"/>
          <p:cNvPicPr>
            <a:picLocks noChangeAspect="1"/>
          </p:cNvPicPr>
          <p:nvPr/>
        </p:nvPicPr>
        <p:blipFill>
          <a:blip r:embed="rId2"/>
          <a:stretch>
            <a:fillRect/>
          </a:stretch>
        </p:blipFill>
        <p:spPr>
          <a:xfrm>
            <a:off x="2415540" y="1337310"/>
            <a:ext cx="1352550" cy="2495550"/>
          </a:xfrm>
          <a:prstGeom prst="rect">
            <a:avLst/>
          </a:prstGeom>
        </p:spPr>
      </p:pic>
      <p:pic>
        <p:nvPicPr>
          <p:cNvPr id="9" name="图片 8"/>
          <p:cNvPicPr>
            <a:picLocks noChangeAspect="1"/>
          </p:cNvPicPr>
          <p:nvPr/>
        </p:nvPicPr>
        <p:blipFill>
          <a:blip r:embed="rId3"/>
          <a:srcRect b="53388"/>
          <a:stretch>
            <a:fillRect/>
          </a:stretch>
        </p:blipFill>
        <p:spPr>
          <a:xfrm>
            <a:off x="2212340" y="4801870"/>
            <a:ext cx="3743325" cy="537210"/>
          </a:xfrm>
          <a:prstGeom prst="rect">
            <a:avLst/>
          </a:prstGeom>
        </p:spPr>
      </p:pic>
      <p:sp>
        <p:nvSpPr>
          <p:cNvPr id="6" name="椭圆形标注 5"/>
          <p:cNvSpPr/>
          <p:nvPr/>
        </p:nvSpPr>
        <p:spPr>
          <a:xfrm>
            <a:off x="6661150" y="4084320"/>
            <a:ext cx="2543175" cy="932815"/>
          </a:xfrm>
          <a:prstGeom prst="wedgeEllipseCallout">
            <a:avLst>
              <a:gd name="adj1" fmla="val -75018"/>
              <a:gd name="adj2" fmla="val 56058"/>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000">
                <a:sym typeface="+mn-ea"/>
              </a:rPr>
              <a:t>分别输出多少呢？</a:t>
            </a:r>
            <a:endParaRPr lang="zh-CN" altLang="en-US" sz="2000"/>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文本框 9"/>
          <p:cNvSpPr txBox="1"/>
          <p:nvPr/>
        </p:nvSpPr>
        <p:spPr>
          <a:xfrm>
            <a:off x="1215390" y="887095"/>
            <a:ext cx="2697480" cy="368300"/>
          </a:xfrm>
          <a:prstGeom prst="rect">
            <a:avLst/>
          </a:prstGeom>
          <a:noFill/>
        </p:spPr>
        <p:txBody>
          <a:bodyPr wrap="none" rtlCol="0" anchor="t">
            <a:spAutoFit/>
          </a:bodyPr>
          <a:p>
            <a:pPr eaLnBrk="1" hangingPunct="1">
              <a:defRPr/>
            </a:pPr>
            <a:r>
              <a:rPr lang="zh-CN" altLang="en-US" dirty="0" smtClean="0">
                <a:effectLst/>
                <a:sym typeface="+mn-ea"/>
              </a:rPr>
              <a:t>思考下面程序运行结果：</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7437755" cy="638175"/>
          </a:xfrm>
        </p:spPr>
        <p:txBody>
          <a:bodyPr/>
          <a:p>
            <a:r>
              <a:rPr lang="zh-CN" altLang="en-US"/>
              <a:t>编译器对普通成员函数的内部处理 </a:t>
            </a:r>
            <a:endParaRPr lang="zh-CN" altLang="en-US"/>
          </a:p>
        </p:txBody>
      </p:sp>
      <p:sp>
        <p:nvSpPr>
          <p:cNvPr id="6" name="Rectangle 3"/>
          <p:cNvSpPr>
            <a:spLocks noGrp="1" noChangeArrowheads="1"/>
          </p:cNvSpPr>
          <p:nvPr/>
        </p:nvSpPr>
        <p:spPr>
          <a:xfrm>
            <a:off x="1090930" y="11626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通过上面的案例，我们可以的得出：</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C++类对象中的成员变量和成员函数是分开存储的</a:t>
            </a:r>
            <a:endParaRPr lang="zh-CN" altLang="en-US" sz="1750" dirty="0" smtClean="0">
              <a:solidFill>
                <a:schemeClr val="tx1"/>
              </a:solidFill>
              <a:effectLst/>
              <a:ea typeface="宋体" panose="02010600030101010101" pitchFamily="2" charset="-122"/>
              <a:sym typeface="+mn-ea"/>
            </a:endParaRPr>
          </a:p>
          <a:p>
            <a:pPr lvl="2" eaLnBrk="1" hangingPunct="1">
              <a:defRPr/>
            </a:pPr>
            <a:r>
              <a:rPr lang="zh-CN" altLang="en-US" sz="1500" dirty="0" smtClean="0">
                <a:solidFill>
                  <a:schemeClr val="tx1"/>
                </a:solidFill>
                <a:effectLst/>
                <a:ea typeface="宋体" panose="02010600030101010101" pitchFamily="2" charset="-122"/>
                <a:sym typeface="+mn-ea"/>
              </a:rPr>
              <a:t>成员变量：</a:t>
            </a:r>
            <a:endParaRPr lang="zh-CN" altLang="en-US" sz="1500" dirty="0" smtClean="0">
              <a:solidFill>
                <a:schemeClr val="tx1"/>
              </a:solidFill>
              <a:effectLst/>
              <a:ea typeface="宋体" panose="02010600030101010101" pitchFamily="2" charset="-122"/>
              <a:sym typeface="+mn-ea"/>
            </a:endParaRPr>
          </a:p>
          <a:p>
            <a:pPr lvl="3" eaLnBrk="1" hangingPunct="1">
              <a:defRPr/>
            </a:pPr>
            <a:r>
              <a:rPr lang="zh-CN" altLang="en-US" sz="1250" dirty="0" smtClean="0">
                <a:solidFill>
                  <a:schemeClr val="tx1"/>
                </a:solidFill>
                <a:effectLst/>
                <a:ea typeface="宋体" panose="02010600030101010101" pitchFamily="2" charset="-122"/>
                <a:sym typeface="+mn-ea"/>
              </a:rPr>
              <a:t>普通成员变量：存储于对象中，与struct变量有相同的内存布局和字节对齐方式</a:t>
            </a:r>
            <a:endParaRPr lang="zh-CN" altLang="en-US" sz="1250" dirty="0" smtClean="0">
              <a:solidFill>
                <a:schemeClr val="tx1"/>
              </a:solidFill>
              <a:effectLst/>
              <a:ea typeface="宋体" panose="02010600030101010101" pitchFamily="2" charset="-122"/>
              <a:sym typeface="+mn-ea"/>
            </a:endParaRPr>
          </a:p>
          <a:p>
            <a:pPr lvl="3" eaLnBrk="1" hangingPunct="1">
              <a:defRPr/>
            </a:pPr>
            <a:r>
              <a:rPr lang="zh-CN" altLang="en-US" sz="1250" dirty="0" smtClean="0">
                <a:solidFill>
                  <a:schemeClr val="tx1"/>
                </a:solidFill>
                <a:effectLst/>
                <a:ea typeface="宋体" panose="02010600030101010101" pitchFamily="2" charset="-122"/>
                <a:sym typeface="+mn-ea"/>
              </a:rPr>
              <a:t>静态成员变量：存储于全局数据区中</a:t>
            </a:r>
            <a:endParaRPr lang="zh-CN" altLang="en-US" sz="1250" dirty="0" smtClean="0">
              <a:solidFill>
                <a:schemeClr val="tx1"/>
              </a:solidFill>
              <a:effectLst/>
              <a:ea typeface="宋体" panose="02010600030101010101" pitchFamily="2" charset="-122"/>
              <a:sym typeface="+mn-ea"/>
            </a:endParaRPr>
          </a:p>
          <a:p>
            <a:pPr marL="1143000" lvl="2" indent="-228600" eaLnBrk="1" hangingPunct="1">
              <a:buFont typeface="Wingdings" panose="05000000000000000000" charset="0"/>
              <a:buChar char="n"/>
              <a:defRPr/>
            </a:pPr>
            <a:r>
              <a:rPr lang="zh-CN" altLang="en-US" sz="1500" dirty="0" smtClean="0">
                <a:solidFill>
                  <a:schemeClr val="tx1"/>
                </a:solidFill>
                <a:effectLst/>
                <a:ea typeface="宋体" panose="02010600030101010101" pitchFamily="2" charset="-122"/>
                <a:sym typeface="+mn-ea"/>
              </a:rPr>
              <a:t>成员函数：存储于代码段中。</a:t>
            </a:r>
            <a:endParaRPr lang="zh-CN" altLang="en-US" sz="1500" dirty="0" smtClean="0">
              <a:solidFill>
                <a:schemeClr val="tx1"/>
              </a:solidFill>
              <a:effectLst/>
              <a:ea typeface="宋体" panose="02010600030101010101" pitchFamily="2" charset="-122"/>
              <a:sym typeface="+mn-ea"/>
            </a:endParaRPr>
          </a:p>
          <a:p>
            <a:pPr marL="1143000" lvl="2" indent="-2286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问题出来了：很多对象共用一块代码？代码是如何区分具体对象的那？</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换句话说：int getK() const { return k; }，代码是如何区分，具体obj1、obj2、obj3对象的k值？</a:t>
            </a:r>
            <a:endParaRPr lang="zh-CN" altLang="en-US" sz="175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sp>
        <p:nvSpPr>
          <p:cNvPr id="4" name="云形标注 3"/>
          <p:cNvSpPr/>
          <p:nvPr/>
        </p:nvSpPr>
        <p:spPr>
          <a:xfrm>
            <a:off x="3631565" y="4542790"/>
            <a:ext cx="4173220" cy="123698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40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思考？？？</a:t>
            </a:r>
            <a:endParaRPr kumimoji="0" lang="zh-CN" altLang="zh-CN" sz="40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6950075" y="5108575"/>
            <a:ext cx="4324350" cy="1133475"/>
          </a:xfrm>
          <a:prstGeom prst="rect">
            <a:avLst/>
          </a:prstGeom>
        </p:spPr>
      </p:pic>
      <p:pic>
        <p:nvPicPr>
          <p:cNvPr id="10" name="图片 9"/>
          <p:cNvPicPr>
            <a:picLocks noChangeAspect="1"/>
          </p:cNvPicPr>
          <p:nvPr/>
        </p:nvPicPr>
        <p:blipFill>
          <a:blip r:embed="rId2"/>
          <a:stretch>
            <a:fillRect/>
          </a:stretch>
        </p:blipFill>
        <p:spPr>
          <a:xfrm>
            <a:off x="7054850" y="778510"/>
            <a:ext cx="4114800" cy="4105275"/>
          </a:xfrm>
          <a:prstGeom prst="rect">
            <a:avLst/>
          </a:prstGeom>
        </p:spPr>
      </p:pic>
      <p:pic>
        <p:nvPicPr>
          <p:cNvPr id="9" name="图片 8"/>
          <p:cNvPicPr>
            <a:picLocks noChangeAspect="1"/>
          </p:cNvPicPr>
          <p:nvPr/>
        </p:nvPicPr>
        <p:blipFill>
          <a:blip r:embed="rId3"/>
          <a:stretch>
            <a:fillRect/>
          </a:stretch>
        </p:blipFill>
        <p:spPr>
          <a:xfrm>
            <a:off x="1210945" y="1129030"/>
            <a:ext cx="5276850" cy="4600575"/>
          </a:xfrm>
          <a:prstGeom prst="rect">
            <a:avLst/>
          </a:prstGeom>
        </p:spPr>
      </p:pic>
      <p:sp>
        <p:nvSpPr>
          <p:cNvPr id="2" name="标题 1"/>
          <p:cNvSpPr>
            <a:spLocks noGrp="1"/>
          </p:cNvSpPr>
          <p:nvPr>
            <p:ph type="title"/>
          </p:nvPr>
        </p:nvSpPr>
        <p:spPr>
          <a:xfrm>
            <a:off x="609600" y="0"/>
            <a:ext cx="7729220" cy="638175"/>
          </a:xfrm>
        </p:spPr>
        <p:txBody>
          <a:bodyPr/>
          <a:p>
            <a:r>
              <a:rPr lang="zh-CN" altLang="en-US">
                <a:sym typeface="+mn-ea"/>
              </a:rPr>
              <a:t>编译器对普通成员函数的内部处理 </a:t>
            </a:r>
            <a:endParaRPr lang="zh-CN" altLang="en-US"/>
          </a:p>
        </p:txBody>
      </p:sp>
      <p:pic>
        <p:nvPicPr>
          <p:cNvPr id="4" name="图片 3"/>
          <p:cNvPicPr>
            <a:picLocks noChangeAspect="1"/>
          </p:cNvPicPr>
          <p:nvPr/>
        </p:nvPicPr>
        <p:blipFill>
          <a:blip r:embed="rId4"/>
          <a:stretch>
            <a:fillRect/>
          </a:stretch>
        </p:blipFill>
        <p:spPr>
          <a:xfrm>
            <a:off x="1134745" y="5709285"/>
            <a:ext cx="1962150" cy="828675"/>
          </a:xfrm>
          <a:prstGeom prst="rect">
            <a:avLst/>
          </a:prstGeom>
        </p:spPr>
      </p:pic>
      <p:pic>
        <p:nvPicPr>
          <p:cNvPr id="7" name="图片 6"/>
          <p:cNvPicPr>
            <a:picLocks noChangeAspect="1"/>
          </p:cNvPicPr>
          <p:nvPr/>
        </p:nvPicPr>
        <p:blipFill>
          <a:blip r:embed="rId5"/>
          <a:stretch>
            <a:fillRect/>
          </a:stretch>
        </p:blipFill>
        <p:spPr>
          <a:xfrm>
            <a:off x="6443345" y="778510"/>
            <a:ext cx="5338445" cy="5900420"/>
          </a:xfrm>
          <a:prstGeom prst="rect">
            <a:avLst/>
          </a:prstGeom>
        </p:spPr>
      </p:pic>
      <p:sp>
        <p:nvSpPr>
          <p:cNvPr id="8" name="云形标注 7"/>
          <p:cNvSpPr/>
          <p:nvPr/>
        </p:nvSpPr>
        <p:spPr>
          <a:xfrm>
            <a:off x="4632325" y="1577975"/>
            <a:ext cx="2071370" cy="1557020"/>
          </a:xfrm>
          <a:prstGeom prst="cloudCallout">
            <a:avLst>
              <a:gd name="adj1" fmla="val -70607"/>
              <a:gd name="adj2" fmla="val 56391"/>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怎么改写成</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语言的方式实现</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2895,&quot;width&quot;:4890}"/>
</p:tagLst>
</file>

<file path=ppt/tags/tag2.xml><?xml version="1.0" encoding="utf-8"?>
<p:tagLst xmlns:p="http://schemas.openxmlformats.org/presentationml/2006/main">
  <p:tag name="KSO_WM_UNIT_PLACING_PICTURE_USER_VIEWPORT" val="{&quot;height&quot;:4770,&quot;width&quot;:6570}"/>
</p:tagLst>
</file>

<file path=ppt/tags/tag3.xml><?xml version="1.0" encoding="utf-8"?>
<p:tagLst xmlns:p="http://schemas.openxmlformats.org/presentationml/2006/main">
  <p:tag name="COMMONDATA" val="eyJoZGlkIjoiZGNmMzAwMjZmMjIwZDk2ZjdkOWU0YzFiYTI3YTNkMmI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2754</Words>
  <Application>WPS 演示</Application>
  <PresentationFormat>全屏显示(4:3)</PresentationFormat>
  <Paragraphs>216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微软雅黑</vt:lpstr>
      <vt:lpstr>Calibri</vt:lpstr>
      <vt:lpstr>Wingdings</vt:lpstr>
      <vt:lpstr>Arial Unicode MS</vt:lpstr>
      <vt:lpstr>默认设计模板</vt:lpstr>
      <vt:lpstr>PowerPoint 演示文稿</vt:lpstr>
      <vt:lpstr>explicit关键字</vt:lpstr>
      <vt:lpstr>静态成员变量</vt:lpstr>
      <vt:lpstr>静态成员内存模型</vt:lpstr>
      <vt:lpstr>静态成员函数</vt:lpstr>
      <vt:lpstr>C++面向对象模型</vt:lpstr>
      <vt:lpstr>C++面向对象模型</vt:lpstr>
      <vt:lpstr>编译器对普通成员函数的内部处理 </vt:lpstr>
      <vt:lpstr>编译器对普通成员函数的内部处理 </vt:lpstr>
      <vt:lpstr>pthis指针属性</vt:lpstr>
      <vt:lpstr> this指针</vt:lpstr>
      <vt:lpstr>const成员变量</vt:lpstr>
      <vt:lpstr>const成员函数</vt:lpstr>
      <vt:lpstr>const成员函数</vt:lpstr>
      <vt:lpstr>友元函数</vt:lpstr>
      <vt:lpstr>友元类</vt:lpstr>
      <vt:lpstr>接下来的内容</vt:lpstr>
      <vt:lpstr>类的成员函数指针</vt:lpstr>
    </vt:vector>
  </TitlesOfParts>
  <Company>SONG.NET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章节名称</dc:title>
  <dc:creator>Nick</dc:creator>
  <cp:keywords>Python</cp:keywords>
  <cp:lastModifiedBy>女司机不是老司机</cp:lastModifiedBy>
  <cp:revision>416</cp:revision>
  <dcterms:created xsi:type="dcterms:W3CDTF">2019-03-13T07:58:00Z</dcterms:created>
  <dcterms:modified xsi:type="dcterms:W3CDTF">2022-08-25T11:27:56Z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56A0E2A3858041A4A27443811F088A64</vt:lpwstr>
  </property>
</Properties>
</file>