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62" r:id="rId3"/>
    <p:sldId id="365" r:id="rId4"/>
    <p:sldId id="366" r:id="rId6"/>
    <p:sldId id="415" r:id="rId7"/>
    <p:sldId id="416" r:id="rId8"/>
    <p:sldId id="417" r:id="rId9"/>
    <p:sldId id="432" r:id="rId10"/>
    <p:sldId id="428" r:id="rId11"/>
    <p:sldId id="429" r:id="rId12"/>
    <p:sldId id="430" r:id="rId13"/>
    <p:sldId id="418" r:id="rId14"/>
  </p:sldIdLst>
  <p:sldSz cx="12192000" cy="6858000"/>
  <p:notesSz cx="6858000" cy="9144000"/>
  <p:custDataLst>
    <p:tags r:id="rId18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41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7" autoAdjust="0"/>
    <p:restoredTop sz="94671"/>
  </p:normalViewPr>
  <p:slideViewPr>
    <p:cSldViewPr snapToGrid="0" snapToObjects="1">
      <p:cViewPr>
        <p:scale>
          <a:sx n="150" d="100"/>
          <a:sy n="150" d="100"/>
        </p:scale>
        <p:origin x="-948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2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7519FF-9B75-42FA-930C-423FD584F4E5}" type="datetime1">
              <a:rPr lang="zh-CN" altLang="en-US"/>
            </a:fld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AE19BF1B-DF77-46E0-B99B-7050B4050F8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:\VIPC语言\PPT素材\bk1.pngbk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635"/>
            <a:ext cx="12192000" cy="6858635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 algn="r"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875088"/>
            <a:ext cx="85344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zh-CN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4168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www.newer</a:t>
            </a:r>
            <a:r>
              <a:rPr lang="en-US" altLang="zh-CN"/>
              <a:t>2001</a:t>
            </a:r>
            <a:r>
              <a:rPr lang="zh-CN" altLang="en-US"/>
              <a:t>.com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5720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087299-9EAF-452F-BBE3-7D76265C7A8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F:\VIPC语言\PPT素材\bk1_title.jpgbk1_titl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-8763"/>
            <a:ext cx="12192000" cy="63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5829300" cy="638175"/>
          </a:xfrm>
        </p:spPr>
        <p:txBody>
          <a:bodyPr/>
          <a:lstStyle/>
          <a:p>
            <a:r>
              <a:rPr lang="zh-CN" altLang="en-US"/>
              <a:t>类的继承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8128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1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www.newer2001.com</a:t>
            </a:r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768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E3DFA14-18B8-4019-9CD1-95C91D91CC4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2.xml"/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2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4"/>
          <p:cNvSpPr txBox="1"/>
          <p:nvPr/>
        </p:nvSpPr>
        <p:spPr>
          <a:xfrm>
            <a:off x="4188460" y="1444308"/>
            <a:ext cx="3815080" cy="922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第七节 多态</a:t>
            </a:r>
            <a:endParaRPr lang="zh-CN" sz="5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12623" y="608258"/>
            <a:ext cx="3810842" cy="2589023"/>
            <a:chOff x="3912623" y="608258"/>
            <a:chExt cx="3810842" cy="2589023"/>
          </a:xfrm>
        </p:grpSpPr>
        <p:grpSp>
          <p:nvGrpSpPr>
            <p:cNvPr id="8" name="组合 7"/>
            <p:cNvGrpSpPr/>
            <p:nvPr/>
          </p:nvGrpSpPr>
          <p:grpSpPr>
            <a:xfrm>
              <a:off x="6201033" y="608258"/>
              <a:ext cx="1522432" cy="548479"/>
              <a:chOff x="6201033" y="608258"/>
              <a:chExt cx="1522432" cy="548479"/>
            </a:xfrm>
          </p:grpSpPr>
          <p:sp>
            <p:nvSpPr>
              <p:cNvPr id="16" name="Line 6"/>
              <p:cNvSpPr>
                <a:spLocks noChangeShapeType="1"/>
              </p:cNvSpPr>
              <p:nvPr/>
            </p:nvSpPr>
            <p:spPr bwMode="auto">
              <a:xfrm flipV="1">
                <a:off x="6201033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 flipV="1">
                <a:off x="6641631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2" name="Line 6"/>
              <p:cNvSpPr>
                <a:spLocks noChangeShapeType="1"/>
              </p:cNvSpPr>
              <p:nvPr/>
            </p:nvSpPr>
            <p:spPr bwMode="auto">
              <a:xfrm flipV="1">
                <a:off x="7082229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912623" y="2646786"/>
              <a:ext cx="1545842" cy="550495"/>
              <a:chOff x="3912623" y="2646786"/>
              <a:chExt cx="1545842" cy="550495"/>
            </a:xfrm>
          </p:grpSpPr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V="1">
                <a:off x="4817229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 flipV="1">
                <a:off x="4364926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 flipV="1">
                <a:off x="3912623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</p:grpSp>
      </p:grp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4084411" y="2646786"/>
            <a:ext cx="402317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520"/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4084411" y="1164545"/>
            <a:ext cx="402317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520"/>
          </a:p>
        </p:txBody>
      </p:sp>
      <p:sp>
        <p:nvSpPr>
          <p:cNvPr id="56" name="文本框 55"/>
          <p:cNvSpPr txBox="1"/>
          <p:nvPr/>
        </p:nvSpPr>
        <p:spPr>
          <a:xfrm>
            <a:off x="5309484" y="3632490"/>
            <a:ext cx="1097280" cy="3683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ctr"/>
            <a:r>
              <a:rPr lang="zh-CN" sz="1800" dirty="0">
                <a:solidFill>
                  <a:schemeClr val="bg1">
                    <a:lumMod val="95000"/>
                  </a:schemeClr>
                </a:solidFill>
              </a:rPr>
              <a:t>顿开教育 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63214" y="2781328"/>
            <a:ext cx="1854200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Teacher: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顽石老师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36" grpId="0" bldLvl="0" animBg="1"/>
      <p:bldP spid="5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如何找到</a:t>
            </a:r>
            <a:r>
              <a:rPr lang="en-US" altLang="zh-CN"/>
              <a:t>vptr</a:t>
            </a:r>
            <a:r>
              <a:rPr lang="zh-CN" altLang="en-US"/>
              <a:t>指针呢</a:t>
            </a:r>
            <a:endParaRPr lang="zh-CN" altLang="en-US"/>
          </a:p>
        </p:txBody>
      </p:sp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既然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vptr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指针存在，那么能不能拿到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vptr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指针，手动来调用函数呢？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答案是可以的，但是操作起来比较麻烦！下面我们就来挖一挖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，因为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vptr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指针在对象的第一个元素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通过证明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vptr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指针的存在可以看出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，所以对对象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t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取地址可以拿到对象的地址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2,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现在拿到的指针的步长是对象的大小，因为</a:t>
            </a: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vptr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是指针，只有四个字节，所以需要吧</a:t>
            </a: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&amp;t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强转成</a:t>
            </a: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int*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指针，这样对(int*)&amp;t就得到了</a:t>
            </a: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vptr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</a:t>
            </a:r>
            <a:endParaRPr lang="zh-CN" altLang="en-US" sz="153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3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，因为</a:t>
            </a: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vptr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指针是指向的存储指针数组的首地址，所以拿到</a:t>
            </a: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vptr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指针后先把</a:t>
            </a: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vptr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转成</a:t>
            </a: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int*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指针，这样进行取值的话，刚好是每个指针</a:t>
            </a:r>
            <a:endParaRPr lang="zh-CN" altLang="en-US" sz="153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4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，接着吧得到的数组里面的元素</a:t>
            </a: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</a:t>
            </a:r>
            <a:r>
              <a:rPr lang="en-US" altLang="zh-CN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153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转成函数指针，即可直接使用了</a:t>
            </a:r>
            <a:endParaRPr lang="zh-CN" altLang="en-US" sz="153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61740" y="2002155"/>
            <a:ext cx="238125" cy="2476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2435" y="2549525"/>
            <a:ext cx="971550" cy="23812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740" y="2994025"/>
            <a:ext cx="2409825" cy="30480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3315" y="3579495"/>
            <a:ext cx="4196080" cy="327850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纯虚函数和抽象类</a:t>
            </a:r>
            <a:endParaRPr lang="zh-CN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45782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lvl="0" eaLnBrk="1" hangingPunct="1">
              <a:buFont typeface="Wingdings" panose="05000000000000000000" charset="0"/>
              <a:buChar char="Ø"/>
              <a:defRPr/>
            </a:pP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纯虚函数是一个在基类中说明的虚函数﹐在基类中没有定义，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要求任何派生类都定义自己的版本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如果不定义，那么派生类也是抽象类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0" eaLnBrk="1" hangingPunct="1">
              <a:buFont typeface="Wingdings" panose="05000000000000000000" charset="0"/>
              <a:buChar char="Ø"/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0" eaLnBrk="1" hangingPunct="1">
              <a:buFont typeface="Wingdings" panose="05000000000000000000" charset="0"/>
              <a:buChar char="Ø"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纯虚函数为各派生类提供一个公共界面（接口的封装和设计、软件的模块功能划分）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0" eaLnBrk="1" hangingPunct="1">
              <a:buFont typeface="Wingdings" panose="05000000000000000000" charset="0"/>
              <a:buChar char="Ø"/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0" eaLnBrk="1" hangingPunct="1">
              <a:buFont typeface="Wingdings" panose="05000000000000000000" charset="0"/>
              <a:buChar char="Ø"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纯虚函数说明形式: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lvl="0" indent="0" eaLnBrk="1" hangingPunct="1">
              <a:buFont typeface="Wingdings" panose="05000000000000000000" charset="0"/>
              <a:buNone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	</a:t>
            </a:r>
            <a:r>
              <a:rPr lang="zh-CN" altLang="en-US" sz="1750" dirty="0" smtClean="0">
                <a:solidFill>
                  <a:srgbClr val="0070C0"/>
                </a:solidFill>
                <a:effectLst/>
                <a:ea typeface="宋体" panose="02010600030101010101" pitchFamily="2" charset="-122"/>
                <a:sym typeface="+mn-ea"/>
              </a:rPr>
              <a:t>virtual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类型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函数名(参数表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 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= </a:t>
            </a:r>
            <a:r>
              <a:rPr lang="zh-CN" altLang="en-US" sz="1750" dirty="0" smtClean="0">
                <a:solidFill>
                  <a:srgbClr val="0070C0"/>
                </a:solidFill>
                <a:effectLst/>
                <a:ea typeface="宋体" panose="02010600030101010101" pitchFamily="2" charset="-122"/>
                <a:sym typeface="+mn-ea"/>
              </a:rPr>
              <a:t>0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 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;</a:t>
            </a:r>
            <a:endParaRPr lang="en-US" alt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lvl="0" indent="0" eaLnBrk="1" hangingPunct="1">
              <a:buFont typeface="Wingdings" panose="05000000000000000000" charset="0"/>
              <a:buNone/>
              <a:defRPr/>
            </a:pPr>
            <a:endParaRPr lang="en-US" alt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Ø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一个具有纯虚函数的基类称为抽象类。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Ø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Ø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抽象类特点：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Ø"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不能被实例化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定义对象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</a:t>
            </a:r>
            <a:endParaRPr lang="en-US" alt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Ø"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可以定义指针或者引用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Ø"/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Ø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抽象类案例：求各种形状的面积</a:t>
            </a: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99175" y="3287395"/>
            <a:ext cx="3048000" cy="13239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9175" y="4860925"/>
            <a:ext cx="3928110" cy="18834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6896735" cy="638175"/>
          </a:xfrm>
        </p:spPr>
        <p:txBody>
          <a:bodyPr/>
          <a:p>
            <a:r>
              <a:rPr lang="zh-CN" altLang="en-US"/>
              <a:t>问题引出</a:t>
            </a:r>
            <a:endParaRPr lang="zh-CN" altLang="en-US"/>
          </a:p>
        </p:txBody>
      </p:sp>
      <p:sp>
        <p:nvSpPr>
          <p:cNvPr id="10" name="Rectangle 3"/>
          <p:cNvSpPr>
            <a:spLocks noGrp="1" noChangeArrowheads="1"/>
          </p:cNvSpPr>
          <p:nvPr/>
        </p:nvSpPr>
        <p:spPr>
          <a:xfrm>
            <a:off x="1162050" y="995680"/>
            <a:ext cx="9796780" cy="586232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smtClean="0">
                <a:effectLst/>
                <a:ea typeface="宋体" panose="02010600030101010101" pitchFamily="2" charset="-122"/>
                <a:sym typeface="+mn-ea"/>
              </a:rPr>
              <a:t>如果子类定义了与父类中原型相同的函数会发生什么？</a:t>
            </a: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smtClean="0">
                <a:effectLst/>
                <a:ea typeface="宋体" panose="02010600030101010101" pitchFamily="2" charset="-122"/>
                <a:sym typeface="+mn-ea"/>
              </a:rPr>
              <a:t>函数重写：</a:t>
            </a:r>
            <a:r>
              <a:rPr lang="en-US" altLang="zh-CN" sz="1750" smtClean="0">
                <a:effectLst/>
                <a:ea typeface="宋体" panose="02010600030101010101" pitchFamily="2" charset="-122"/>
                <a:sym typeface="+mn-ea"/>
              </a:rPr>
              <a:t>1</a:t>
            </a:r>
            <a:r>
              <a:rPr lang="zh-CN" altLang="en-US" sz="1750" smtClean="0">
                <a:effectLst/>
                <a:ea typeface="宋体" panose="02010600030101010101" pitchFamily="2" charset="-122"/>
                <a:sym typeface="+mn-ea"/>
              </a:rPr>
              <a:t>，在子类中定义与父类中原型相同的函数</a:t>
            </a:r>
            <a:endParaRPr lang="zh-CN" altLang="en-US" sz="1750" smtClean="0">
              <a:effectLst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buNone/>
              <a:defRPr/>
            </a:pPr>
            <a:r>
              <a:rPr lang="zh-CN" altLang="en-US" sz="1250" smtClean="0">
                <a:effectLst/>
                <a:ea typeface="宋体" panose="02010600030101010101" pitchFamily="2" charset="-122"/>
                <a:sym typeface="+mn-ea"/>
              </a:rPr>
              <a:t>            </a:t>
            </a:r>
            <a:r>
              <a:rPr lang="en-US" altLang="zh-CN" sz="1250" smtClean="0">
                <a:effectLst/>
                <a:ea typeface="宋体" panose="02010600030101010101" pitchFamily="2" charset="-122"/>
                <a:sym typeface="+mn-ea"/>
              </a:rPr>
              <a:t>	 </a:t>
            </a:r>
            <a:r>
              <a:rPr lang="zh-CN" altLang="en-US" sz="1750" smtClean="0">
                <a:effectLst/>
                <a:ea typeface="宋体" panose="02010600030101010101" pitchFamily="2" charset="-122"/>
                <a:sym typeface="+mn-ea"/>
              </a:rPr>
              <a:t>2，函数重写只发生在父类与子类之间</a:t>
            </a:r>
            <a:endParaRPr lang="zh-CN" altLang="en-US" sz="125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51940" y="2156460"/>
            <a:ext cx="3655060" cy="4701540"/>
          </a:xfrm>
          <a:prstGeom prst="rect">
            <a:avLst/>
          </a:prstGeom>
        </p:spPr>
      </p:pic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05" y="2156460"/>
            <a:ext cx="2722880" cy="43872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 dirty="0" smtClean="0">
                <a:solidFill>
                  <a:schemeClr val="bg1"/>
                </a:solidFill>
                <a:effectLst/>
                <a:ea typeface="宋体" panose="02010600030101010101" pitchFamily="2" charset="-122"/>
                <a:cs typeface="Arial" panose="020B0604020202020204" pitchFamily="34" charset="0"/>
                <a:sym typeface="+mn-ea"/>
              </a:rPr>
              <a:t>面向对象新需求</a:t>
            </a:r>
            <a:endParaRPr lang="zh-CN" altLang="en-US" b="1" dirty="0" smtClean="0">
              <a:solidFill>
                <a:schemeClr val="bg1"/>
              </a:solidFill>
              <a:effectLst/>
              <a:ea typeface="宋体" panose="02010600030101010101" pitchFamily="2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对于上面这种现象，编译器的做法不是我们期望的，我们期望的是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根据实际的对象类型来判断重写函数的调用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如果父类指针指向的是父类对象，则调用父类中定义的函数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如果父类指针指向的是子类对象，则调用子类中定义的重写函数</a:t>
            </a: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解决方案：</a:t>
            </a: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在父类重写的函数的前面加上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virtual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关键字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子类可写可不写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</a:t>
            </a:r>
            <a:endParaRPr 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172051" name="图片 172051"/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47215" y="2340610"/>
            <a:ext cx="5842635" cy="29794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5130" y="2286000"/>
            <a:ext cx="7800975" cy="2286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多态的意义探究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60641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面向对象三大概念：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封装：突破了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语言函数的概念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继承：代码复用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——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可以用以前人写的代码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多态：可以使用未来人写的代码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多态成立的三要素：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1&gt;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要有继承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2&gt;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要有虚函数重写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3&gt;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要有父类指针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引用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指向子类对象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750" dirty="0" smtClean="0">
                <a:solidFill>
                  <a:srgbClr val="C00000"/>
                </a:solidFill>
                <a:effectLst/>
                <a:ea typeface="宋体" panose="02010600030101010101" pitchFamily="2" charset="-122"/>
                <a:sym typeface="+mn-ea"/>
              </a:rPr>
              <a:t>多态是设计模式的基础，多态是框架的基础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 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469755" y="2908935"/>
          <a:ext cx="2231390" cy="153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showAsIcon="1" r:id="rId2" imgW="971550" imgH="666750" progId="Package">
                  <p:embed/>
                </p:oleObj>
              </mc:Choice>
              <mc:Fallback>
                <p:oleObj name="" showAsIcon="1" r:id="rId2" imgW="971550" imgH="666750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9469755" y="2908935"/>
                        <a:ext cx="2231390" cy="1532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dirty="0" smtClean="0">
                <a:effectLst/>
                <a:ea typeface="宋体" panose="02010600030101010101" pitchFamily="2" charset="-122"/>
                <a:sym typeface="+mn-ea"/>
              </a:rPr>
              <a:t>虚析构函数</a:t>
            </a:r>
            <a:endParaRPr lang="zh-CN" altLang="en-US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构造函数不能是虚函数。建立一个派生类对象时，必须从类层次的根开始，沿着继承路径逐个调用基类的构造函数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析构函数可以是虚的。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通过父类指针释放所有的子类资源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	</a:t>
            </a:r>
            <a:endParaRPr lang="en-US" altLang="zh-CN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750" dirty="0" smtClean="0"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99870" y="2103120"/>
            <a:ext cx="3274695" cy="471360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5885" y="5715000"/>
            <a:ext cx="3790950" cy="93345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/>
              <a:t>函数的重载、重写、重定义</a:t>
            </a:r>
            <a:endParaRPr lang="zh-CN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函数重载：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zh-CN" sz="1750" dirty="0" smtClean="0">
                <a:effectLst/>
                <a:ea typeface="宋体" panose="02010600030101010101" pitchFamily="2" charset="-122"/>
                <a:sym typeface="+mn-ea"/>
              </a:rPr>
              <a:t>必须在同一个类中进行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作用域相同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)</a:t>
            </a:r>
            <a:endParaRPr lang="en-US" alt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子类无法重载父类的函数，父类同名函数将被名称覆盖</a:t>
            </a:r>
            <a:endParaRPr lang="en-US" alt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lvl="1" eaLnBrk="1" hangingPunct="1">
              <a:defRPr/>
            </a:pP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重载是在编译期间根据参数类型和个数决定函数调用</a:t>
            </a:r>
            <a:endParaRPr lang="en-US" altLang="zh-CN" sz="175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虚函数重写：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必须发生于父类和子类之间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并且父类与子类中的函数必须有完全相同的原型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使用virtual声明之后能够产生多态(如果不使用virtual，那叫重定义)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多态是在运行期间根据具体对象的类型决定函数调用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380615" y="4147820"/>
          <a:ext cx="2147570" cy="1473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" name="" showAsIcon="1" r:id="rId1" imgW="971550" imgH="666750" progId="Package">
                  <p:embed/>
                </p:oleObj>
              </mc:Choice>
              <mc:Fallback>
                <p:oleObj name="" showAsIcon="1" r:id="rId1" imgW="971550" imgH="666750" progId="Package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80615" y="4147820"/>
                        <a:ext cx="2147570" cy="1473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多态的理论基础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1750" b="1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静态联编和动态联编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：联编是指一个程序模块、代码之间互相关联的过程。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2、静态联编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关联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，是程序的匹配、连接在编译阶段实现，也称为早期匹配。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   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175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重载函数使用静态联编。</a:t>
            </a:r>
            <a:endParaRPr lang="zh-CN" altLang="en-US" sz="1750" dirty="0" smtClean="0">
              <a:solidFill>
                <a:schemeClr val="accent6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3、动态联编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关联</a:t>
            </a:r>
            <a:r>
              <a:rPr lang="en-US" altLang="zh-CN" sz="1750" dirty="0" smtClean="0">
                <a:effectLst/>
                <a:ea typeface="宋体" panose="02010600030101010101" pitchFamily="2" charset="-122"/>
                <a:sym typeface="+mn-ea"/>
              </a:rPr>
              <a:t>)</a:t>
            </a:r>
            <a:r>
              <a:rPr lang="zh-CN" altLang="en-US" sz="1750" dirty="0" smtClean="0">
                <a:effectLst/>
                <a:ea typeface="宋体" panose="02010600030101010101" pitchFamily="2" charset="-122"/>
                <a:sym typeface="+mn-ea"/>
              </a:rPr>
              <a:t>，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是指程序联编推迟到运行时进行，所以又称为动态联编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迟绑定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),</a:t>
            </a:r>
            <a:r>
              <a:rPr lang="zh-CN" altLang="en-US" sz="1400" dirty="0" smtClean="0">
                <a:solidFill>
                  <a:schemeClr val="bg1">
                    <a:lumMod val="50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将函数体和函数调用关联起来，就叫绑定</a:t>
            </a:r>
            <a:endParaRPr lang="zh-CN" altLang="en-US" sz="1400" dirty="0" smtClean="0">
              <a:solidFill>
                <a:schemeClr val="bg1">
                  <a:lumMod val="50000"/>
                </a:schemeClr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		</a:t>
            </a:r>
            <a:r>
              <a:rPr lang="zh-CN" altLang="en-US" sz="1750" dirty="0" smtClean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ea typeface="宋体" panose="02010600030101010101" pitchFamily="2" charset="-122"/>
                <a:sym typeface="+mn-ea"/>
              </a:rPr>
              <a:t>switch 语句和 if 语句是动态联编的例子。</a:t>
            </a:r>
            <a:endParaRPr lang="zh-CN" altLang="en-US" sz="1750" dirty="0" smtClean="0">
              <a:solidFill>
                <a:schemeClr val="accent6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endParaRPr lang="zh-CN" altLang="en-US" sz="1750" dirty="0" smtClean="0">
              <a:solidFill>
                <a:schemeClr val="accent6">
                  <a:lumMod val="40000"/>
                  <a:lumOff val="60000"/>
                </a:schemeClr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那么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C++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中的动态联编是如何实现的呢？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如果我们声明了类中的成员函数为虚函数，那么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C++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编译器会为类生成一个</a:t>
            </a:r>
            <a:r>
              <a:rPr 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虚函数表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，通过这个表即可实现动态联编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sp>
        <p:nvSpPr>
          <p:cNvPr id="7" name="云形标注 6"/>
          <p:cNvSpPr/>
          <p:nvPr/>
        </p:nvSpPr>
        <p:spPr>
          <a:xfrm>
            <a:off x="3559810" y="4518660"/>
            <a:ext cx="3418840" cy="1292225"/>
          </a:xfrm>
          <a:prstGeom prst="cloudCallou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0" lang="zh-CN" altLang="zh-CN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虚函数表存储的是什么？怎么才能找到它？</a:t>
            </a: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多态的本质</a:t>
            </a:r>
            <a:r>
              <a:rPr lang="en-US" altLang="zh-CN"/>
              <a:t>(</a:t>
            </a:r>
            <a:r>
              <a:rPr lang="zh-CN" altLang="en-US"/>
              <a:t>原理</a:t>
            </a:r>
            <a:r>
              <a:rPr lang="en-US" altLang="zh-CN"/>
              <a:t>)</a:t>
            </a:r>
            <a:endParaRPr lang="en-US" altLang="zh-CN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虚函数表是顺序存放虚函数地址的，虚表是顺序表</a:t>
            </a:r>
            <a:r>
              <a:rPr 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(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数组</a:t>
            </a:r>
            <a:r>
              <a:rPr 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)</a:t>
            </a:r>
            <a:r>
              <a:rPr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，</a:t>
            </a:r>
            <a:r>
              <a:rPr 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依次存放着类里面的虚函数</a:t>
            </a:r>
            <a:r>
              <a:rPr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。</a:t>
            </a:r>
            <a:endParaRPr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虚函数表是由编译器自动生成与维护的，相同类的不同对象的虚函数表是一样的。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既然虚函数表，是一个顺序表，那么它的首地址存放在哪里呢？其实当我们在类中定义了virtual函数时，C++编译器会偷偷的给对象添加一个vptr指针，vptr指针就是存的虚函数表的首地址。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graphicFrame>
        <p:nvGraphicFramePr>
          <p:cNvPr id="3" name="对象 -2147482619"/>
          <p:cNvGraphicFramePr>
            <a:graphicFrameLocks noChangeAspect="1"/>
          </p:cNvGraphicFramePr>
          <p:nvPr/>
        </p:nvGraphicFramePr>
        <p:xfrm>
          <a:off x="2345690" y="1837055"/>
          <a:ext cx="6569075" cy="354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6831330" imgH="3693160" progId="PBrush">
                  <p:embed/>
                </p:oleObj>
              </mc:Choice>
              <mc:Fallback>
                <p:oleObj name="" r:id="rId1" imgW="6831330" imgH="3693160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45690" y="1837055"/>
                        <a:ext cx="6569075" cy="354076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如何证明</a:t>
            </a:r>
            <a:r>
              <a:rPr lang="en-US" altLang="zh-CN"/>
              <a:t>vptr</a:t>
            </a:r>
            <a:r>
              <a:rPr lang="zh-CN" altLang="en-US"/>
              <a:t>指针的存在</a:t>
            </a:r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35455" y="1395730"/>
            <a:ext cx="1927860" cy="24942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365" y="2059940"/>
            <a:ext cx="4649470" cy="429260"/>
          </a:xfrm>
          <a:prstGeom prst="rect">
            <a:avLst/>
          </a:prstGeom>
        </p:spPr>
      </p:pic>
      <p:sp>
        <p:nvSpPr>
          <p:cNvPr id="5" name="Rectangle 3"/>
          <p:cNvSpPr>
            <a:spLocks noGrp="1" noChangeArrowheads="1"/>
          </p:cNvSpPr>
          <p:nvPr/>
        </p:nvSpPr>
        <p:spPr>
          <a:xfrm>
            <a:off x="1314450" y="1035685"/>
            <a:ext cx="96704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我们可以通过求出类的大小判断是否有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vptr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的存在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通过调试确实能看到</a:t>
            </a:r>
            <a:r>
              <a:rPr lang="en-US" altLang="zh-CN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vptr</a:t>
            </a:r>
            <a:r>
              <a:rPr lang="zh-CN" altLang="en-US"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指针的存在，而且存放在对象的第一个元素</a:t>
            </a:r>
            <a:endParaRPr lang="zh-CN" altLang="en-US"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1830" y="5070475"/>
            <a:ext cx="4124325" cy="66675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3702,&quot;width&quot;:6318}"/>
</p:tagLst>
</file>

<file path=ppt/tags/tag2.xml><?xml version="1.0" encoding="utf-8"?>
<p:tagLst xmlns:p="http://schemas.openxmlformats.org/presentationml/2006/main">
  <p:tag name="COMMONDATA" val="eyJoZGlkIjoiZGNmMzAwMjZmMjIwZDk2ZjdkOWU0YzFiYTI3YTNkMmI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1663</Words>
  <Application>WPS 演示</Application>
  <PresentationFormat>全屏显示(4:3)</PresentationFormat>
  <Paragraphs>150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Arial</vt:lpstr>
      <vt:lpstr>宋体</vt:lpstr>
      <vt:lpstr>Wingdings</vt:lpstr>
      <vt:lpstr>微软雅黑</vt:lpstr>
      <vt:lpstr>Calibri</vt:lpstr>
      <vt:lpstr>Wingdings</vt:lpstr>
      <vt:lpstr>Arial Unicode MS</vt:lpstr>
      <vt:lpstr>默认设计模板</vt:lpstr>
      <vt:lpstr>Package</vt:lpstr>
      <vt:lpstr>Package</vt:lpstr>
      <vt:lpstr>PBrush</vt:lpstr>
      <vt:lpstr>PowerPoint 演示文稿</vt:lpstr>
      <vt:lpstr>问题引出</vt:lpstr>
      <vt:lpstr>面向对象新需求</vt:lpstr>
      <vt:lpstr>多态的意义探究</vt:lpstr>
      <vt:lpstr>虚析构函数</vt:lpstr>
      <vt:lpstr>函数的重载、重写、重定义</vt:lpstr>
      <vt:lpstr>多态的理论基础</vt:lpstr>
      <vt:lpstr>多态的本质(原理)</vt:lpstr>
      <vt:lpstr>如何证明vptr指针的存在</vt:lpstr>
      <vt:lpstr>如何找到vptr指针呢</vt:lpstr>
      <vt:lpstr>纯虚函数和抽象类</vt:lpstr>
    </vt:vector>
  </TitlesOfParts>
  <Company>SONG.NET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章节名称</dc:title>
  <dc:creator>Nick</dc:creator>
  <cp:keywords>Python</cp:keywords>
  <cp:lastModifiedBy>女司机不是老司机</cp:lastModifiedBy>
  <cp:revision>420</cp:revision>
  <dcterms:created xsi:type="dcterms:W3CDTF">2019-03-13T07:58:00Z</dcterms:created>
  <dcterms:modified xsi:type="dcterms:W3CDTF">2022-09-07T11:30:25Z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2052-11.1.0.12313</vt:lpwstr>
  </property>
  <property fmtid="{D5CDD505-2E9C-101B-9397-08002B2CF9AE}" pid="3" name="ICV">
    <vt:lpwstr>05653F92DAEF4BCFBABDBA0A968FA754</vt:lpwstr>
  </property>
</Properties>
</file>