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62" r:id="rId3"/>
    <p:sldId id="407" r:id="rId4"/>
    <p:sldId id="365" r:id="rId5"/>
    <p:sldId id="366" r:id="rId7"/>
    <p:sldId id="416" r:id="rId8"/>
    <p:sldId id="417" r:id="rId9"/>
    <p:sldId id="418" r:id="rId10"/>
    <p:sldId id="419" r:id="rId11"/>
    <p:sldId id="392" r:id="rId1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7" autoAdjust="0"/>
    <p:restoredTop sz="94671"/>
  </p:normalViewPr>
  <p:slideViewPr>
    <p:cSldViewPr snapToGrid="0" snapToObjects="1">
      <p:cViewPr>
        <p:scale>
          <a:sx n="150" d="100"/>
          <a:sy n="150" d="100"/>
        </p:scale>
        <p:origin x="-94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7519FF-9B75-42FA-930C-423FD584F4E5}" type="datetime1">
              <a:rPr lang="zh-CN" altLang="en-US"/>
            </a:fld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19BF1B-DF77-46E0-B99B-7050B4050F8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VIPC语言\PPT素材\bk1.pngbk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875088"/>
            <a:ext cx="85344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4168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www.newer</a:t>
            </a:r>
            <a:r>
              <a:rPr lang="en-US" altLang="zh-CN"/>
              <a:t>2001</a:t>
            </a:r>
            <a:r>
              <a:rPr lang="zh-CN" altLang="en-US"/>
              <a:t>.com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087299-9EAF-452F-BBE3-7D76265C7A8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:\VIPC语言\PPT素材\bk1_title.jpgbk1_titl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-8763"/>
            <a:ext cx="12192000" cy="63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5829300" cy="638175"/>
          </a:xfrm>
        </p:spPr>
        <p:txBody>
          <a:bodyPr/>
          <a:lstStyle/>
          <a:p>
            <a:r>
              <a:rPr lang="zh-CN" altLang="en-US"/>
              <a:t>预编译处理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12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1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www.newer2001.com</a:t>
            </a: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3DFA14-18B8-4019-9CD1-95C91D91CC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4"/>
          <p:cNvSpPr txBox="1"/>
          <p:nvPr/>
        </p:nvSpPr>
        <p:spPr>
          <a:xfrm>
            <a:off x="3264535" y="1444308"/>
            <a:ext cx="518668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第二节 </a:t>
            </a:r>
            <a:r>
              <a:rPr lang="zh-CN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类和对象</a:t>
            </a:r>
            <a:endParaRPr lang="zh-CN" sz="5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12623" y="608258"/>
            <a:ext cx="3810842" cy="2589023"/>
            <a:chOff x="3912623" y="608258"/>
            <a:chExt cx="3810842" cy="2589023"/>
          </a:xfrm>
        </p:grpSpPr>
        <p:grpSp>
          <p:nvGrpSpPr>
            <p:cNvPr id="8" name="组合 7"/>
            <p:cNvGrpSpPr/>
            <p:nvPr/>
          </p:nvGrpSpPr>
          <p:grpSpPr>
            <a:xfrm>
              <a:off x="6201033" y="608258"/>
              <a:ext cx="1522432" cy="548479"/>
              <a:chOff x="6201033" y="608258"/>
              <a:chExt cx="1522432" cy="548479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 flipV="1">
                <a:off x="6201033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V="1">
                <a:off x="6641631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 flipV="1">
                <a:off x="7082229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12623" y="2646786"/>
              <a:ext cx="1545842" cy="550495"/>
              <a:chOff x="3912623" y="2646786"/>
              <a:chExt cx="1545842" cy="550495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4817229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V="1">
                <a:off x="4364926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3912623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</p:grp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84411" y="2646786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084411" y="1164545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56" name="文本框 55"/>
          <p:cNvSpPr txBox="1"/>
          <p:nvPr/>
        </p:nvSpPr>
        <p:spPr>
          <a:xfrm>
            <a:off x="5309484" y="3632490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sz="1800" dirty="0">
                <a:solidFill>
                  <a:schemeClr val="bg1">
                    <a:lumMod val="95000"/>
                  </a:schemeClr>
                </a:solidFill>
              </a:rPr>
              <a:t>顿开教育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3214" y="2781328"/>
            <a:ext cx="185420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顽石老师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6" grpId="0" bldLvl="0" animBg="1"/>
      <p:bldP spid="5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917815" cy="638175"/>
          </a:xfrm>
        </p:spPr>
        <p:txBody>
          <a:bodyPr/>
          <a:p>
            <a:r>
              <a:rPr lang="zh-CN"/>
              <a:t>面向对象</a:t>
            </a:r>
            <a:endParaRPr lang="zh-CN"/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1162050" y="995680"/>
            <a:ext cx="9796780" cy="5862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1800" smtClean="0">
                <a:effectLst/>
                <a:ea typeface="宋体" panose="02010600030101010101" pitchFamily="2" charset="-122"/>
                <a:sym typeface="+mn-ea"/>
              </a:rPr>
              <a:t>面向过程</a:t>
            </a:r>
            <a:r>
              <a:rPr lang="en-US" altLang="zh-CN" sz="1800" smtClean="0">
                <a:effectLst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1800" smtClean="0">
                <a:effectLst/>
                <a:ea typeface="宋体" panose="02010600030101010101" pitchFamily="2" charset="-122"/>
                <a:sym typeface="+mn-ea"/>
              </a:rPr>
              <a:t>步骤化</a:t>
            </a:r>
            <a:r>
              <a:rPr lang="zh-CN" sz="1800" smtClean="0">
                <a:effectLst/>
                <a:ea typeface="宋体" panose="02010600030101010101" pitchFamily="2" charset="-122"/>
                <a:sym typeface="+mn-ea"/>
              </a:rPr>
              <a:t>：是分析出解决问题所需要的步骤，然后用函数把这些步骤一步一步实现，使用的时候一个一个依次调用就可以了。</a:t>
            </a:r>
            <a:endParaRPr lang="zh-CN"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1800" smtClean="0">
                <a:effectLst/>
                <a:ea typeface="宋体" panose="02010600030101010101" pitchFamily="2" charset="-122"/>
                <a:sym typeface="+mn-ea"/>
              </a:rPr>
              <a:t>面向对象</a:t>
            </a:r>
            <a:r>
              <a:rPr lang="en-US" altLang="zh-CN" sz="1800" smtClean="0">
                <a:effectLst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1800" smtClean="0">
                <a:effectLst/>
                <a:ea typeface="宋体" panose="02010600030101010101" pitchFamily="2" charset="-122"/>
                <a:sym typeface="+mn-ea"/>
              </a:rPr>
              <a:t>行为化：面向对象是把整个需求按照特点、功能划分，将这些存在共性的部分封装成对象，创建了对象不是为了完成某一个步骤，而是描述某个事物在解决问题的步骤中的行为</a:t>
            </a:r>
            <a:endParaRPr lang="zh-CN" altLang="en-US"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18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1800" b="1" smtClean="0">
                <a:effectLst/>
                <a:ea typeface="宋体" panose="02010600030101010101" pitchFamily="2" charset="-122"/>
                <a:sym typeface="+mn-ea"/>
              </a:rPr>
              <a:t>面向过程和面向对象的优缺点：</a:t>
            </a:r>
            <a:endParaRPr sz="1800" b="1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面向过程</a:t>
            </a:r>
            <a:r>
              <a:rPr lang="zh-CN" sz="1800" b="1" smtClean="0">
                <a:effectLst/>
                <a:ea typeface="宋体" panose="02010600030101010101" pitchFamily="2" charset="-122"/>
                <a:sym typeface="+mn-ea"/>
              </a:rPr>
              <a:t>：</a:t>
            </a:r>
            <a:endParaRPr lang="zh-CN" sz="1800" b="1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575" b="1" smtClean="0">
                <a:effectLst/>
                <a:ea typeface="宋体" panose="02010600030101010101" pitchFamily="2" charset="-122"/>
                <a:sym typeface="+mn-ea"/>
              </a:rPr>
              <a:t>优点：性能上它是优于面向对象的，因为类在调用的时候需要实例化，开销过大。</a:t>
            </a:r>
            <a:endParaRPr lang="zh-CN" sz="1575" b="1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575" b="1" smtClean="0">
                <a:effectLst/>
                <a:ea typeface="宋体" panose="02010600030101010101" pitchFamily="2" charset="-122"/>
                <a:sym typeface="+mn-ea"/>
              </a:rPr>
              <a:t>缺点：不易维护、复用、扩展</a:t>
            </a:r>
            <a:endParaRPr lang="zh-CN" sz="1575" b="1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面向对象</a:t>
            </a:r>
            <a:r>
              <a:rPr 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：</a:t>
            </a:r>
            <a:endParaRPr lang="zh-CN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575" b="1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优点：易维护、易复用、易扩展，由于面向对象有封装、继承、多态性的特性，可以设计出低耦合的系统，使系统更加灵活、更加易于维护</a:t>
            </a:r>
            <a:endParaRPr lang="zh-CN" sz="1575" b="1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575" b="1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缺点：性能比面向过程低</a:t>
            </a:r>
            <a:endParaRPr lang="zh-CN" sz="1575" b="1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575" b="1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低耦合：简单的理解就是说，模块与模块之间尽可能的独立，两者之间的关系尽可能简单，尽量使其独立的完成成一些子功能，这避免了牵一发而动全身的问题。</a:t>
            </a:r>
            <a:endParaRPr lang="zh-CN" sz="1575" b="1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6896735" cy="638175"/>
          </a:xfrm>
        </p:spPr>
        <p:txBody>
          <a:bodyPr/>
          <a:p>
            <a:r>
              <a:rPr lang="zh-CN" altLang="en-US"/>
              <a:t>类和对象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162050" y="995680"/>
            <a:ext cx="9796780" cy="535114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什么是类？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类，即类别：类是具有相似属性和行为的一组实例集合</a:t>
            </a: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lvl="1" eaLnBrk="1" hangingPunct="1">
              <a:defRPr/>
            </a:pP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lvl="1" eaLnBrk="1" hangingPunct="1">
              <a:defRPr/>
            </a:pP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lvl="1" eaLnBrk="1" hangingPunct="1">
              <a:defRPr/>
            </a:pP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lvl="1" eaLnBrk="1" hangingPunct="1">
              <a:defRPr/>
            </a:pP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lvl="1" eaLnBrk="1" hangingPunct="1">
              <a:defRPr/>
            </a:pP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lvl="1" eaLnBrk="1" hangingPunct="1">
              <a:defRPr/>
            </a:pP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lvl="1" eaLnBrk="1" hangingPunct="1">
              <a:defRPr/>
            </a:pP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什么是对象？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对象，即类的实例：现实世界是由各种各样的事物组成，包括真实的事物和抽象的事物。例如，人、动物、汽车(真实的事物)和程序、直线(抽象的事物)等。</a:t>
            </a: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575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每一类事物都有自己特定的属性(如大小、形状、重量等)和行为(如生长、行走、转弯、运算等)，人们通过研究事物的属性和行为而认识事物。在计算机科学中将这些现实世界中的事物称之为对象。</a:t>
            </a:r>
            <a:endParaRPr lang="zh-CN" altLang="en-US" sz="1575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 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216025" y="3025775"/>
            <a:ext cx="1122680" cy="36258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轿车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745740" y="2008505"/>
            <a:ext cx="1122680" cy="36258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汽车类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93365" y="3025775"/>
            <a:ext cx="1122680" cy="36258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SUV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231640" y="3025775"/>
            <a:ext cx="1122680" cy="36258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跑车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/>
          <p:cNvCxnSpPr>
            <a:stCxn id="5" idx="2"/>
          </p:cNvCxnSpPr>
          <p:nvPr/>
        </p:nvCxnSpPr>
        <p:spPr>
          <a:xfrm flipH="1">
            <a:off x="1729105" y="2371090"/>
            <a:ext cx="1577975" cy="654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1" name="直接箭头连接符 10"/>
          <p:cNvCxnSpPr>
            <a:stCxn id="5" idx="2"/>
            <a:endCxn id="6" idx="0"/>
          </p:cNvCxnSpPr>
          <p:nvPr/>
        </p:nvCxnSpPr>
        <p:spPr>
          <a:xfrm>
            <a:off x="3307080" y="2371090"/>
            <a:ext cx="47625" cy="654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2" name="直接箭头连接符 11"/>
          <p:cNvCxnSpPr/>
          <p:nvPr/>
        </p:nvCxnSpPr>
        <p:spPr>
          <a:xfrm>
            <a:off x="3354705" y="2371090"/>
            <a:ext cx="1425575" cy="654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3" name="圆角矩形 12"/>
          <p:cNvSpPr/>
          <p:nvPr/>
        </p:nvSpPr>
        <p:spPr>
          <a:xfrm>
            <a:off x="6207760" y="3060700"/>
            <a:ext cx="1122680" cy="36258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男人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7737475" y="2043430"/>
            <a:ext cx="1122680" cy="36258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人类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785100" y="3060700"/>
            <a:ext cx="1122680" cy="36258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女人</a:t>
            </a: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9223375" y="3060700"/>
            <a:ext cx="1122680" cy="362585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阴阳人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>
            <a:stCxn id="14" idx="2"/>
          </p:cNvCxnSpPr>
          <p:nvPr/>
        </p:nvCxnSpPr>
        <p:spPr>
          <a:xfrm flipH="1">
            <a:off x="6720840" y="2406015"/>
            <a:ext cx="1577975" cy="654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直接箭头连接符 17"/>
          <p:cNvCxnSpPr>
            <a:stCxn id="14" idx="2"/>
            <a:endCxn id="15" idx="0"/>
          </p:cNvCxnSpPr>
          <p:nvPr/>
        </p:nvCxnSpPr>
        <p:spPr>
          <a:xfrm>
            <a:off x="8298815" y="2406015"/>
            <a:ext cx="47625" cy="654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直接箭头连接符 18"/>
          <p:cNvCxnSpPr/>
          <p:nvPr/>
        </p:nvCxnSpPr>
        <p:spPr>
          <a:xfrm>
            <a:off x="8346440" y="2406015"/>
            <a:ext cx="1425575" cy="65468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面向对象四大特征</a:t>
            </a:r>
            <a:endParaRPr lang="zh-CN" b="1" dirty="0" smtClean="0">
              <a:solidFill>
                <a:schemeClr val="bg1"/>
              </a:solidFill>
              <a:effectLst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抽象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抽象是人类认识问题的最基本手段之一。抽象是指对具体问题(对象)进行概括，抽出一类对象的公共属性和行为并加以描述的过程。类是对象的抽象，对象是类的特例。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封装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封装是把每个对象的数据(属性)和操作(行为)包装在一个类中。一旦定义了对象的属性和行为，则必须决定哪些属性和行为只用于表示内部状态，哪些属性和行为在外部是可见的。  封装保证了模块具有较好的独立性，使得程序维护修改较为容易。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继承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继承是指一个新类可以从现有的类派生而来。新类继承了现有类的特性，包括一些属性和行为，并且可以修改或增加新的属性和行为，使之适合具体的需要。继承为了重用父类代码，同时为实现多态性作准备。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多态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多态性是指类中具有相似功能的同名函数，并根据不同类的对象对同一消息产生的不同行为。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类的申明和对象的定义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1441450" y="1162685"/>
            <a:ext cx="9670415" cy="5242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为了支持面向对象程序设计，C++在C语言结构(struct)数据类型的基础上引入了类这种抽象数据类型。</a:t>
            </a: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C++面向对象编程实质上就是面向类编程，只有定义和实现了类，才能声明属于这个类的对象，才能通过对象使用定义的成员。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传统C程序员把编程重点放在函数的编写上，而C++程序员把重点放在类的定义和实现上。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C++类将对象的属性抽象为</a:t>
            </a:r>
            <a:r>
              <a:rPr lang="zh-CN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数据成员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，将对象的行为抽象为</a:t>
            </a:r>
            <a:r>
              <a:rPr lang="zh-CN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成员函数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，并对它们进行封装。数据成员又称</a:t>
            </a:r>
            <a:r>
              <a:rPr lang="zh-CN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成员变量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，成员函数又称为</a:t>
            </a:r>
            <a:r>
              <a:rPr lang="zh-CN" altLang="en-US" sz="2000" dirty="0" smtClean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方法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C++类在形式上类似于C语言中用户自定义的结构类型，但定义类时规定了成员的访问控制权限。对象只能访问所属类的公有成员，而类的私有成员只能在类的成员函数中被访问。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940675" cy="638175"/>
          </a:xfrm>
        </p:spPr>
        <p:txBody>
          <a:bodyPr/>
          <a:p>
            <a:r>
              <a:rPr lang="zh-CN" altLang="en-US">
                <a:sym typeface="+mn-ea"/>
              </a:rPr>
              <a:t>类的申明和对象的定义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1441450" y="1162685"/>
            <a:ext cx="9670415" cy="5242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类的定义由关键字class开始，其后为用户定义的类名，花括号括起来的部分称为类体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与结构体类似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三个访问权限限定符：用来设置成员变量和成员函数的访问属性</a:t>
            </a: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solidFill>
                  <a:srgbClr val="C00000"/>
                </a:solidFill>
                <a:effectLst/>
                <a:ea typeface="宋体" panose="02010600030101010101" pitchFamily="2" charset="-122"/>
                <a:sym typeface="+mn-ea"/>
              </a:rPr>
              <a:t>private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	表示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成员变量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和成员函数是类的私有成员，它们只允许被本类的成员函数访问，数据成员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一般定义为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private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属性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;</a:t>
            </a: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solidFill>
                  <a:srgbClr val="C00000"/>
                </a:solidFill>
                <a:effectLst/>
                <a:ea typeface="宋体" panose="02010600030101010101" pitchFamily="2" charset="-122"/>
                <a:sym typeface="+mn-ea"/>
              </a:rPr>
              <a:t>pubilc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	表示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成员变量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和成员函数是类的公有成员，它们允许被本类或其它类的成员函数(通过对象)访问或调用，是类的外部接口，成员函数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一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般定义为public属性;</a:t>
            </a: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solidFill>
                  <a:srgbClr val="C00000"/>
                </a:solidFill>
                <a:effectLst/>
                <a:ea typeface="宋体" panose="02010600030101010101" pitchFamily="2" charset="-122"/>
                <a:sym typeface="+mn-ea"/>
              </a:rPr>
              <a:t>protected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	表示数据成员和成员函数是类的保护成员，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它们允许被本类的成员函数和派生类的成员函数访问或调用。</a:t>
            </a:r>
            <a:endParaRPr lang="zh-CN" altLang="en-US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3640" y="731520"/>
            <a:ext cx="5381625" cy="55816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75" y="2265680"/>
            <a:ext cx="5543550" cy="1323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265" y="4907915"/>
            <a:ext cx="3823970" cy="12147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8318500" cy="638175"/>
          </a:xfrm>
        </p:spPr>
        <p:txBody>
          <a:bodyPr/>
          <a:p>
            <a:r>
              <a:rPr lang="zh-CN"/>
              <a:t>示例</a:t>
            </a:r>
            <a:endParaRPr lang="zh-CN"/>
          </a:p>
        </p:txBody>
      </p:sp>
      <p:sp>
        <p:nvSpPr>
          <p:cNvPr id="6" name="圆角矩形标注 5"/>
          <p:cNvSpPr/>
          <p:nvPr/>
        </p:nvSpPr>
        <p:spPr>
          <a:xfrm>
            <a:off x="6357620" y="3969385"/>
            <a:ext cx="3825240" cy="857250"/>
          </a:xfrm>
          <a:prstGeom prst="wedgeRoundRectCallout">
            <a:avLst>
              <a:gd name="adj1" fmla="val -142446"/>
              <a:gd name="adj2" fmla="val 14281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私有数据成员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age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name</a:t>
            </a: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只能在类的成员函数中被访问或赋值;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563995" y="1210310"/>
            <a:ext cx="3825240" cy="1055370"/>
          </a:xfrm>
          <a:prstGeom prst="wedgeRoundRectCallout">
            <a:avLst>
              <a:gd name="adj1" fmla="val -110375"/>
              <a:gd name="adj2" fmla="val 2659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公有成员函数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setAttr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getAge</a:t>
            </a:r>
            <a:r>
              <a: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getName</a:t>
            </a:r>
            <a:r>
              <a:rPr kumimoji="0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可在外部被调用，但必须通过一个对象作为对象的成员使用。</a:t>
            </a:r>
            <a:endParaRPr kumimoji="0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7829550" cy="638175"/>
          </a:xfrm>
        </p:spPr>
        <p:txBody>
          <a:bodyPr/>
          <a:p>
            <a:r>
              <a:rPr lang="zh-CN" altLang="en-US"/>
              <a:t>类</a:t>
            </a:r>
            <a:r>
              <a:rPr lang="en-US" altLang="zh-CN"/>
              <a:t>(class)</a:t>
            </a:r>
            <a:r>
              <a:rPr lang="zh-CN" altLang="en-US"/>
              <a:t>与结构体</a:t>
            </a:r>
            <a:r>
              <a:rPr lang="en-US" altLang="zh-CN"/>
              <a:t>(struct)</a:t>
            </a: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/>
        </p:nvSpPr>
        <p:spPr>
          <a:xfrm>
            <a:off x="1441450" y="1162685"/>
            <a:ext cx="9670415" cy="524256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类与结构体有什么区别呢？</a:t>
            </a: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中，对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struct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进行了功能性增强，也可以包含成员函数，神奇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~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但值得注意的是，</a:t>
            </a:r>
            <a:r>
              <a:rPr lang="en-US" altLang="zh-CN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struct</a:t>
            </a:r>
            <a:r>
              <a:rPr lang="zh-CN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定义的类属性是默认公有的，而</a:t>
            </a:r>
            <a:r>
              <a:rPr lang="en-US" altLang="zh-CN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calss</a:t>
            </a:r>
            <a:r>
              <a:rPr lang="zh-CN" altLang="en-US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定义的类属性是私有的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，其他的没有区别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785" y="2784475"/>
            <a:ext cx="3933825" cy="3276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890" y="2784475"/>
            <a:ext cx="3990975" cy="30194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890" y="5803900"/>
            <a:ext cx="4152900" cy="447675"/>
          </a:xfrm>
          <a:prstGeom prst="rect">
            <a:avLst/>
          </a:prstGeom>
        </p:spPr>
      </p:pic>
      <p:sp>
        <p:nvSpPr>
          <p:cNvPr id="8" name="云形标注 7"/>
          <p:cNvSpPr/>
          <p:nvPr/>
        </p:nvSpPr>
        <p:spPr>
          <a:xfrm>
            <a:off x="3844925" y="2562860"/>
            <a:ext cx="1195070" cy="716915"/>
          </a:xfrm>
          <a:prstGeom prst="cloudCallout">
            <a:avLst>
              <a:gd name="adj1" fmla="val -169553"/>
              <a:gd name="adj2" fmla="val -27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struct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9151620" y="2562860"/>
            <a:ext cx="1195070" cy="716915"/>
          </a:xfrm>
          <a:prstGeom prst="cloudCallout">
            <a:avLst>
              <a:gd name="adj1" fmla="val -169553"/>
              <a:gd name="adj2" fmla="val -279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class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6355080" cy="638175"/>
          </a:xfrm>
        </p:spPr>
        <p:txBody>
          <a:bodyPr/>
          <a:p>
            <a:r>
              <a:rPr lang="zh-CN" altLang="en-US"/>
              <a:t>类的申明和成员函数定义分离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一般将类的定义放在头文件(.h) 中，类的实现放在源文件(.cpp) 中，而main主函数可以放在另一个源文件中。</a:t>
            </a:r>
            <a:endParaRPr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endParaRPr 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eaLnBrk="1" hangingPunct="1">
              <a:defRPr/>
            </a:pPr>
            <a:r>
              <a:rPr lang="zh-CN" sz="180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何谓分离？即把函数的定义放在类的外部实现！</a:t>
            </a:r>
            <a:endParaRPr lang="zh-CN" sz="1800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lvl="1" eaLnBrk="1" hangingPunct="1">
              <a:defRPr/>
            </a:pPr>
            <a:r>
              <a:rPr lang="zh-CN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成员函数的定义方式与其他函数的定义方式基本相同，但必须在成员函数名前面加上类名和作用域限定符</a:t>
            </a:r>
            <a:r>
              <a:rPr lang="en-US" altLang="zh-CN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(</a:t>
            </a:r>
            <a:r>
              <a:rPr lang="zh-CN" altLang="en-US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简称域运算符</a:t>
            </a:r>
            <a:r>
              <a:rPr lang="en-US" altLang="zh-CN" sz="1575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n-cs"/>
                <a:sym typeface="+mn-ea"/>
              </a:rPr>
              <a:t>)</a:t>
            </a:r>
            <a:endParaRPr lang="zh-CN" sz="1575" smtClean="0">
              <a:solidFill>
                <a:schemeClr val="tx1"/>
              </a:solidFill>
              <a:effectLst/>
              <a:ea typeface="宋体" panose="02010600030101010101" pitchFamily="2" charset="-122"/>
              <a:cs typeface="+mn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9410" y="3090545"/>
            <a:ext cx="4314825" cy="2781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980" y="2714625"/>
            <a:ext cx="4667250" cy="3533775"/>
          </a:xfrm>
          <a:prstGeom prst="rect">
            <a:avLst/>
          </a:prstGeom>
        </p:spPr>
      </p:pic>
      <p:cxnSp>
        <p:nvCxnSpPr>
          <p:cNvPr id="8" name="直接箭头连接符 7"/>
          <p:cNvCxnSpPr>
            <a:stCxn id="6" idx="3"/>
          </p:cNvCxnSpPr>
          <p:nvPr/>
        </p:nvCxnSpPr>
        <p:spPr>
          <a:xfrm flipV="1">
            <a:off x="5944235" y="4479925"/>
            <a:ext cx="9000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1">
                <a:shade val="50000"/>
              </a:schemeClr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790,&quot;width&quot;:8475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1894</Words>
  <Application>WPS 演示</Application>
  <PresentationFormat>全屏显示(4:3)</PresentationFormat>
  <Paragraphs>142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默认设计模板</vt:lpstr>
      <vt:lpstr>PowerPoint 演示文稿</vt:lpstr>
      <vt:lpstr>面向对象</vt:lpstr>
      <vt:lpstr>类和对象</vt:lpstr>
      <vt:lpstr>面向对象四大特征</vt:lpstr>
      <vt:lpstr>类的申明和对象的定义</vt:lpstr>
      <vt:lpstr>类的申明和对象的定义</vt:lpstr>
      <vt:lpstr>示例</vt:lpstr>
      <vt:lpstr>类(class)与结构体(struct)</vt:lpstr>
      <vt:lpstr>类的申明和成员函数定义分离</vt:lpstr>
    </vt:vector>
  </TitlesOfParts>
  <Company>SONG.NET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章节名称</dc:title>
  <dc:creator>Nick</dc:creator>
  <cp:keywords>Python</cp:keywords>
  <cp:lastModifiedBy>女司机不是老司机</cp:lastModifiedBy>
  <cp:revision>325</cp:revision>
  <dcterms:created xsi:type="dcterms:W3CDTF">2019-03-13T07:58:00Z</dcterms:created>
  <dcterms:modified xsi:type="dcterms:W3CDTF">2021-02-22T15:28:04Z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