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2" r:id="rId3"/>
    <p:sldId id="407" r:id="rId4"/>
    <p:sldId id="365" r:id="rId5"/>
    <p:sldId id="366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5" r:id="rId16"/>
    <p:sldId id="423" r:id="rId17"/>
    <p:sldId id="424" r:id="rId18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类的继承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4188460" y="1444308"/>
            <a:ext cx="38150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第六节 继承</a:t>
            </a:r>
            <a:endParaRPr lang="zh-CN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继承中的构造和析构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6953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问题：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子类</a:t>
            </a: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如何初始化父类成员？父类与子类的构造函数有什么关系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？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在子类对象构造时，需要调用父类构造函数对其继承得来的成员进行初始化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在子类对象析构时，需要调用父类析构函数对其继承得来的成员进行清理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继承中的构造析构调用原则 </a:t>
            </a:r>
            <a:endParaRPr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1、子类对象在创建时会首先调用父类的构造函数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2、父类构造函数执行结束后，执行子类的构造函数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3、当父类的构造函数有参数时，需要在子类的初始化列表中显示调用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4、析构函数调用的先后顺序与构造函数相反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1999615"/>
            <a:ext cx="2745105" cy="30029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2037080"/>
            <a:ext cx="3172460" cy="2927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2955" y="4471670"/>
            <a:ext cx="3209925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继承中同名成员处理方法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975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1、当子类成员变量与父类成员变量同名时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子类依然从父类继承同名成员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en-US" sz="2000" dirty="0" smtClean="0">
                <a:effectLst/>
                <a:ea typeface="宋体" panose="02010600030101010101" pitchFamily="2" charset="-122"/>
                <a:sym typeface="+mn-ea"/>
              </a:rPr>
              <a:t>2</a:t>
            </a: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、在子类中通过作用域分辨符::进行同名成员区分（在派生类中使用基类的同名成员，显式地使用类名限定符） 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4、同名成员存储在内存中的不同位置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总结：同名成员变量和成员函数通过作用域分辨符进行区分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13865" y="2577465"/>
            <a:ext cx="3620135" cy="34747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618230" y="3855085"/>
            <a:ext cx="1246505" cy="314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P     a	b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39820" y="4375150"/>
            <a:ext cx="2361565" cy="31432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     a	b     b     c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74845" y="2469515"/>
            <a:ext cx="4074160" cy="86741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基类成员的作用域延伸到所有派生类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派生类的重名成员屏蔽基类的同名成员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765" y="2469515"/>
            <a:ext cx="2070100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继承中的</a:t>
            </a:r>
            <a:r>
              <a:rPr lang="en-US" altLang="zh-CN"/>
              <a:t>static</a:t>
            </a:r>
            <a:r>
              <a:rPr lang="zh-CN" altLang="en-US"/>
              <a:t>成员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975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继承和static关键字在一起会产生什么现象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？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基类定义的静态成员，将被所有派生类共享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根据静态成员自身的访问特性和派生类的继承方式，在类层次体系中具有不同的访问性质 （遵守派生类的访问控制）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派生类中访问静态成员，用以下形式显式说明：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			类名 :: 成员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 或通过对象访问	对象名 . 成员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76095" y="3409950"/>
            <a:ext cx="4060190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接下来的内容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7762240" y="4304030"/>
            <a:ext cx="2152650" cy="1600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540" y="2587625"/>
            <a:ext cx="1924050" cy="1809750"/>
          </a:xfrm>
          <a:prstGeom prst="rect">
            <a:avLst/>
          </a:prstGeom>
        </p:spPr>
      </p:pic>
      <p:sp>
        <p:nvSpPr>
          <p:cNvPr id="5" name="椭圆形标注 4"/>
          <p:cNvSpPr/>
          <p:nvPr/>
        </p:nvSpPr>
        <p:spPr>
          <a:xfrm>
            <a:off x="3615055" y="1764030"/>
            <a:ext cx="4855210" cy="1234440"/>
          </a:xfrm>
          <a:prstGeom prst="wedgeEllipseCallout">
            <a:avLst>
              <a:gd name="adj1" fmla="val -42612"/>
              <a:gd name="adj2" fmla="val 6792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多继承是已经被摒弃的概念，只是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C++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出现的比较早，所以还存在，理解概念就行，不要深究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6819900" y="3816350"/>
            <a:ext cx="1082040" cy="488315"/>
          </a:xfrm>
          <a:prstGeom prst="cloudCallout">
            <a:avLst>
              <a:gd name="adj1" fmla="val 49326"/>
              <a:gd name="adj2" fmla="val 7799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好的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多继承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975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派生类只有一个基类，称为单继承（Single Inheritance）。除此之外，C++也支持多继承（Multiple Inheritance），即一个派生类可以有两个或多个基类。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200" b="1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sym typeface="+mn-ea"/>
              </a:rPr>
              <a:t>多继承容易让代码逻辑复杂、思路混乱，一直备受争议，后来的 Java、C#、PHP 等干脆取消了多继承。</a:t>
            </a:r>
            <a:endParaRPr lang="zh-CN" sz="1200" b="1" dirty="0" smtClean="0">
              <a:solidFill>
                <a:srgbClr val="FF0000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3390" y="1859915"/>
            <a:ext cx="4908550" cy="4855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295" y="3017520"/>
            <a:ext cx="2819400" cy="476250"/>
          </a:xfrm>
          <a:prstGeom prst="rect">
            <a:avLst/>
          </a:prstGeom>
        </p:spPr>
      </p:pic>
      <p:pic>
        <p:nvPicPr>
          <p:cNvPr id="172044" name="图片 1720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57808" y="2105978"/>
            <a:ext cx="3021965" cy="1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6829425" y="3705225"/>
            <a:ext cx="508000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228600" indent="-228600"/>
            <a:r>
              <a:rPr lang="en-US" sz="1600" b="0">
                <a:latin typeface="Wingdings" panose="05000000000000000000" charset="0"/>
                <a:ea typeface="宋体" panose="02010600030101010101" pitchFamily="2" charset="-122"/>
              </a:rPr>
              <a:t>Ø 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多继承声明语法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class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派生类名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: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访问控制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基类名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,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访问控制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基类名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,  … ,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访问控制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基类名</a:t>
            </a:r>
            <a:r>
              <a:rPr lang="en-US" sz="1600" b="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n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{         </a:t>
            </a:r>
            <a:r>
              <a:rPr lang="zh-CN" sz="1600" b="0" i="1">
                <a:latin typeface="Calibri" panose="020F0502020204030204" pitchFamily="34" charset="0"/>
                <a:ea typeface="宋体" panose="02010600030101010101" pitchFamily="2" charset="-122"/>
              </a:rPr>
              <a:t>数据成员和成员函数声明</a:t>
            </a:r>
            <a:r>
              <a:rPr lang="en-US" sz="1600" b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charset="0"/>
              </a:rPr>
              <a:t>    }</a:t>
            </a:r>
            <a:r>
              <a:rPr lang="zh-CN" sz="1600" b="0">
                <a:latin typeface="Calibri" panose="020F0502020204030204" pitchFamily="34" charset="0"/>
                <a:ea typeface="宋体" panose="02010600030101010101" pitchFamily="2" charset="-122"/>
              </a:rPr>
              <a:t>；</a:t>
            </a:r>
            <a:endParaRPr lang="zh-CN" sz="1600" b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228600" indent="-228600"/>
            <a:r>
              <a:rPr lang="en-US" sz="1600">
                <a:latin typeface="Wingdings" panose="05000000000000000000" charset="0"/>
                <a:sym typeface="+mn-ea"/>
              </a:rPr>
              <a:t>Ø </a:t>
            </a:r>
            <a:r>
              <a:rPr lang="zh-CN" altLang="en-US" sz="1600"/>
              <a:t>类 C 可以根据访问控制同时继承类 A 和类 B 的成员，并添加自己的成员</a:t>
            </a:r>
            <a:endParaRPr lang="zh-CN" altLang="en-US" sz="1600"/>
          </a:p>
          <a:p>
            <a:pPr marL="228600" indent="-228600"/>
            <a:r>
              <a:rPr lang="en-US" sz="1600">
                <a:latin typeface="Wingdings" panose="05000000000000000000" charset="0"/>
                <a:sym typeface="+mn-ea"/>
              </a:rPr>
              <a:t>Ø </a:t>
            </a:r>
            <a:r>
              <a:rPr lang="zh-CN" altLang="en-US" sz="1600">
                <a:latin typeface="Wingdings" panose="05000000000000000000" charset="0"/>
                <a:sym typeface="+mn-ea"/>
              </a:rPr>
              <a:t>如果</a:t>
            </a:r>
            <a:r>
              <a:rPr lang="zh-CN" altLang="en-US" sz="1600">
                <a:sym typeface="+mn-ea"/>
              </a:rPr>
              <a:t>类 A 和类 B有同名的成员，需要使用</a:t>
            </a:r>
            <a:r>
              <a:rPr lang="en-US" altLang="zh-CN" sz="1600">
                <a:sym typeface="+mn-ea"/>
              </a:rPr>
              <a:t>::</a:t>
            </a:r>
            <a:r>
              <a:rPr lang="zh-CN" altLang="en-US" sz="1600">
                <a:sym typeface="+mn-ea"/>
              </a:rPr>
              <a:t>显示调用</a:t>
            </a:r>
            <a:endParaRPr lang="zh-CN" altLang="en-US" sz="1600">
              <a:latin typeface="Wingdings" panose="05000000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多继承的二义性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0995" y="2092960"/>
            <a:ext cx="2838450" cy="2000250"/>
          </a:xfrm>
          <a:prstGeom prst="rect">
            <a:avLst/>
          </a:prstGeom>
        </p:spPr>
      </p:pic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5975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如果一个派生类从多个基类派生，而这些基类又有一个共同的基类，则在对该基类中声明的名字进行访问时，可能产生二义性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为了解决多继承时的命名冲突和冗余数据问题，C++ 提出了虚继承，使得在派生类中只保留一份间接基类的成员。使用关键字Virtual 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380" y="2473325"/>
            <a:ext cx="3086735" cy="38747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4272915"/>
            <a:ext cx="5429250" cy="16668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98920" y="5979795"/>
            <a:ext cx="505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叫做虚基类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17815" cy="638175"/>
          </a:xfrm>
        </p:spPr>
        <p:txBody>
          <a:bodyPr/>
          <a:p>
            <a:endParaRPr lang="zh-CN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面向对象程序设计有4个主要特点：抽象、封装、继承和多态性。我们已经讲解了类和对象，了解了面向对象程序设计的两个重要特征一数据抽象与封装，已经能够设计出基于对象的程序，这是面向对象程序设计的基础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要较好地进行面向对象程序设计，还必须了解面向对象程序设计另外两个重要特 征——继承性和多态性。本章主要介绍有关继承的知识，多态性将在后续章节中讲解。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继承性是面向对象程序设计最重要的特征，可以说，如果没有掌握继承性，就等于没有掌握类和对象的精华，就是没有掌握面向对象程序设计的真谛。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继承可以使得子类具有父类的属性和方法或者重新定义、追加属性和方法等。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继承关系举例</a:t>
            </a:r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万事万物中皆有继承，是重要的现象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两个案例：1）植物继承图；2）程序员继承图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传递性：高端哼植物，蕨类植物，苔藓都是植物，具有植物的共同特征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不对称性：不是所有植物都属于菌类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41265" y="1986280"/>
            <a:ext cx="789940" cy="357505"/>
          </a:xfrm>
          <a:prstGeom prst="rect">
            <a:avLst/>
          </a:prstGeom>
          <a:gradFill>
            <a:gsLst>
              <a:gs pos="67000">
                <a:srgbClr val="14CD68"/>
              </a:gs>
              <a:gs pos="100000">
                <a:srgbClr val="0B6E38"/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植物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21915" y="2964815"/>
            <a:ext cx="1137285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低等植物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278370" y="2964815"/>
            <a:ext cx="1137285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高等植物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76705" y="4237355"/>
            <a:ext cx="789940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藻类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753995" y="4237355"/>
            <a:ext cx="789940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菌类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43985" y="4237355"/>
            <a:ext cx="1095375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地衣类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90260" y="4237355"/>
            <a:ext cx="883920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苔藓类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110095" y="4237355"/>
            <a:ext cx="748030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蕨类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140700" y="4237355"/>
            <a:ext cx="1095375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裸子类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08490" y="4237355"/>
            <a:ext cx="1095375" cy="35750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被子类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箭头连接符 15"/>
          <p:cNvCxnSpPr>
            <a:stCxn id="3" idx="2"/>
            <a:endCxn id="5" idx="0"/>
          </p:cNvCxnSpPr>
          <p:nvPr/>
        </p:nvCxnSpPr>
        <p:spPr>
          <a:xfrm flipH="1">
            <a:off x="3190875" y="2343785"/>
            <a:ext cx="2245360" cy="621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3" idx="2"/>
          </p:cNvCxnSpPr>
          <p:nvPr/>
        </p:nvCxnSpPr>
        <p:spPr>
          <a:xfrm>
            <a:off x="5436235" y="2343785"/>
            <a:ext cx="2421890" cy="621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5" idx="2"/>
          </p:cNvCxnSpPr>
          <p:nvPr/>
        </p:nvCxnSpPr>
        <p:spPr>
          <a:xfrm flipH="1">
            <a:off x="1986915" y="3322320"/>
            <a:ext cx="1203960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>
            <a:off x="7868285" y="3322320"/>
            <a:ext cx="798195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0" name="直接箭头连接符 19"/>
          <p:cNvCxnSpPr>
            <a:stCxn id="5" idx="2"/>
            <a:endCxn id="11" idx="0"/>
          </p:cNvCxnSpPr>
          <p:nvPr/>
        </p:nvCxnSpPr>
        <p:spPr>
          <a:xfrm>
            <a:off x="3190875" y="3322320"/>
            <a:ext cx="1301115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1" name="直接箭头连接符 20"/>
          <p:cNvCxnSpPr/>
          <p:nvPr/>
        </p:nvCxnSpPr>
        <p:spPr>
          <a:xfrm>
            <a:off x="7858125" y="3322320"/>
            <a:ext cx="2239010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" name="直接箭头连接符 21"/>
          <p:cNvCxnSpPr>
            <a:endCxn id="8" idx="0"/>
          </p:cNvCxnSpPr>
          <p:nvPr/>
        </p:nvCxnSpPr>
        <p:spPr>
          <a:xfrm flipH="1">
            <a:off x="3148965" y="3322320"/>
            <a:ext cx="41910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3" name="直接箭头连接符 22"/>
          <p:cNvCxnSpPr>
            <a:endCxn id="13" idx="0"/>
          </p:cNvCxnSpPr>
          <p:nvPr/>
        </p:nvCxnSpPr>
        <p:spPr>
          <a:xfrm flipH="1">
            <a:off x="7484110" y="3322320"/>
            <a:ext cx="374015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4" name="直接箭头连接符 23"/>
          <p:cNvCxnSpPr/>
          <p:nvPr/>
        </p:nvCxnSpPr>
        <p:spPr>
          <a:xfrm flipH="1">
            <a:off x="6299835" y="3322320"/>
            <a:ext cx="1558290" cy="915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继承相关概念</a:t>
            </a:r>
            <a:endParaRPr lang="zh-CN" altLang="en-US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继承是类之间定义的一种重要关系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一个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类继承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类，或者说从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类派生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那么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A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类称为基类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父类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B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类称为派生类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子类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750" dirty="0" smtClean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像父子关系一样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27295" y="2556510"/>
            <a:ext cx="335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902075" y="375602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148705" y="3756025"/>
            <a:ext cx="46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27295" y="4671060"/>
            <a:ext cx="347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 flipH="1">
            <a:off x="4133215" y="2924810"/>
            <a:ext cx="1061720" cy="831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6" name="直接箭头连接符 15"/>
          <p:cNvCxnSpPr/>
          <p:nvPr/>
        </p:nvCxnSpPr>
        <p:spPr>
          <a:xfrm flipH="1">
            <a:off x="5362575" y="4029710"/>
            <a:ext cx="1061720" cy="831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>
            <a:stCxn id="11" idx="2"/>
          </p:cNvCxnSpPr>
          <p:nvPr/>
        </p:nvCxnSpPr>
        <p:spPr>
          <a:xfrm>
            <a:off x="5194935" y="2924810"/>
            <a:ext cx="953770" cy="8312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endCxn id="14" idx="1"/>
          </p:cNvCxnSpPr>
          <p:nvPr/>
        </p:nvCxnSpPr>
        <p:spPr>
          <a:xfrm>
            <a:off x="4133215" y="4029710"/>
            <a:ext cx="894080" cy="825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9" name="文本框 18"/>
          <p:cNvSpPr txBox="1"/>
          <p:nvPr/>
        </p:nvSpPr>
        <p:spPr>
          <a:xfrm>
            <a:off x="2933700" y="2556510"/>
            <a:ext cx="165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B1</a:t>
            </a:r>
            <a:r>
              <a:rPr lang="zh-CN" altLang="en-US"/>
              <a:t>，</a:t>
            </a:r>
            <a:r>
              <a:rPr lang="en-US" altLang="zh-CN"/>
              <a:t>B2</a:t>
            </a:r>
            <a:r>
              <a:rPr lang="zh-CN" altLang="en-US"/>
              <a:t>的基类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731635" y="3756025"/>
            <a:ext cx="3167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的派生类</a:t>
            </a:r>
            <a:r>
              <a:rPr lang="en-US" altLang="zh-CN"/>
              <a:t>(</a:t>
            </a:r>
            <a:r>
              <a:rPr lang="zh-CN" altLang="en-US"/>
              <a:t>单继承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的基类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837555" y="4671060"/>
            <a:ext cx="2722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B1</a:t>
            </a:r>
            <a:r>
              <a:rPr lang="zh-CN" altLang="en-US"/>
              <a:t>，</a:t>
            </a:r>
            <a:r>
              <a:rPr lang="en-US" altLang="zh-CN"/>
              <a:t>B2</a:t>
            </a:r>
            <a:r>
              <a:rPr lang="zh-CN" altLang="en-US"/>
              <a:t>的派生类</a:t>
            </a:r>
            <a:r>
              <a:rPr lang="en-US" altLang="zh-CN"/>
              <a:t>(</a:t>
            </a:r>
            <a:r>
              <a:rPr lang="zh-CN" altLang="en-US"/>
              <a:t>多</a:t>
            </a:r>
            <a:r>
              <a:rPr lang="zh-CN" altLang="en-US"/>
              <a:t>继承</a:t>
            </a:r>
            <a:r>
              <a:rPr lang="en-US" altLang="zh-CN"/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派生类的定义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606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类继承关系的语法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    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class 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派生类名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: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基类名列表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     {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	//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成员变量和成员函数声明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...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     }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基类名列表：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访问限定符</a:t>
            </a: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基类名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1,</a:t>
            </a:r>
            <a:r>
              <a:rPr lang="zh-CN" sz="175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访问限定符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 基类名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2...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访问限定符表示派生类对基类的继承方式，使用关键字：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public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公有继承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private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私有继承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protected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保护继承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派生类继承了基类的全部成员变量和成员方法（除了构造和析构之外的成员方法），但是这些成员的访问属性，在派生过程中是可以调整的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 smtClean="0">
                <a:effectLst/>
                <a:ea typeface="宋体" panose="02010600030101010101" pitchFamily="2" charset="-122"/>
                <a:sym typeface="+mn-ea"/>
              </a:rPr>
              <a:t>继承重要说明和示例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继承重要说明：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子类拥有父类的所有成员变量和成员函数 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2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、子类可以拥有父类没有的方法和属性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3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、子类就是一种特殊的父类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4</a:t>
            </a: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、子类对象可以当作父类对象使用</a:t>
            </a:r>
            <a:r>
              <a:rPr lang="en-US" altLang="zh-CN" sz="1750" dirty="0" smtClean="0">
                <a:solidFill>
                  <a:schemeClr val="bg1">
                    <a:lumMod val="7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bg1">
                    <a:lumMod val="7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在父类做函数形参时，可以传子类对象</a:t>
            </a:r>
            <a:r>
              <a:rPr lang="en-US" altLang="zh-CN" sz="1750" dirty="0" smtClean="0">
                <a:solidFill>
                  <a:schemeClr val="bg1">
                    <a:lumMod val="7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48800" y="1533525"/>
            <a:ext cx="2743200" cy="5324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派生类的访问控制</a:t>
            </a:r>
            <a:endParaRPr 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不同的继承方式会改变继承成员的访问属性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public继承：父类成员在子类中保持原有访问级别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private继承：父类成员在子类中变为private成员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protected继承：父类中public成员会变成protected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			  父类中protected成员仍然为protected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			  父类中private成员仍然为private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private成员在子类中依然存在，但是却无法访问到。不论种方式继承，派生类都不能直接使用基类的私有成员 。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 smtClean="0">
                <a:solidFill>
                  <a:schemeClr val="bg1">
                    <a:lumMod val="8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可以通过提供接口访问</a:t>
            </a:r>
            <a:r>
              <a:rPr lang="en-US" altLang="zh-CN" sz="2000" dirty="0" smtClean="0">
                <a:solidFill>
                  <a:schemeClr val="bg1">
                    <a:lumMod val="85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1619885" y="3715385"/>
          <a:ext cx="10772775" cy="2369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555"/>
                <a:gridCol w="2154555"/>
                <a:gridCol w="2629535"/>
                <a:gridCol w="2120900"/>
              </a:tblGrid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继承方式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基类的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public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成员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基类的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protected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成员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基类的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  <a:sym typeface="+mn-ea"/>
                        </a:rPr>
                        <a:t>private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  <a:sym typeface="+mn-ea"/>
                        </a:rPr>
                        <a:t>成员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public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子类为</a:t>
                      </a:r>
                      <a:r>
                        <a:rPr lang="en-US" altLang="zh-CN"/>
                        <a:t>public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子类为</a:t>
                      </a:r>
                      <a:r>
                        <a:rPr lang="en-US" altLang="zh-CN" sz="1800">
                          <a:sym typeface="+mn-ea"/>
                        </a:rPr>
                        <a:t>protected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不可见</a:t>
                      </a:r>
                      <a:endParaRPr lang="zh-CN" altLang="en-US"/>
                    </a:p>
                  </a:txBody>
                  <a:tcPr/>
                </a:tc>
              </a:tr>
              <a:tr h="47688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protected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子类为</a:t>
                      </a:r>
                      <a:r>
                        <a:rPr lang="en-US" altLang="zh-CN" sz="1800">
                          <a:sym typeface="+mn-ea"/>
                        </a:rPr>
                        <a:t>protected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子类为</a:t>
                      </a:r>
                      <a:r>
                        <a:rPr lang="en-US" altLang="zh-CN" sz="1800">
                          <a:sym typeface="+mn-ea"/>
                        </a:rPr>
                        <a:t>protected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不可见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489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private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子类为</a:t>
                      </a:r>
                      <a:r>
                        <a:rPr lang="en-US" altLang="zh-CN" sz="1800">
                          <a:sym typeface="+mn-ea"/>
                        </a:rPr>
                        <a:t>private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子类为</a:t>
                      </a:r>
                      <a:r>
                        <a:rPr lang="en-US" altLang="zh-CN" sz="1800">
                          <a:sym typeface="+mn-ea"/>
                        </a:rPr>
                        <a:t>private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不可见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269740" y="6179185"/>
            <a:ext cx="4272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1" indent="0" eaLnBrk="1" hangingPunct="1">
              <a:buNone/>
              <a:defRPr/>
            </a:pPr>
            <a:r>
              <a:rPr lang="zh-CN" altLang="en-US" sz="1400" dirty="0" smtClean="0">
                <a:effectLst/>
                <a:sym typeface="+mn-ea"/>
              </a:rPr>
              <a:t>类的继承方式会影响父类的属性在子类中的访问权限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1012190" y="4023360"/>
            <a:ext cx="459740" cy="175260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/>
              <a:t>继承属性访问表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能否被访问、继承方式选择</a:t>
            </a: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如何判断成员是否能被访问：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三看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原则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1&gt;看调用语句，是再写在子类的内部还是外部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2&gt;看子类如何从父类继承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3&gt;看父类访问级别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派生类类成员访问级别设置的原则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750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思考：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如何恰当的使用public，protected和private为成员声明访问级别？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1、需要被外界访问的成员直接设置为public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2、只能在当前类中访问的成员设置为private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3、只能在当前类和子类中访问的成员设置为protected，protected成员的访问权限介于public和private之间。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一般情况下，均使用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public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继承方式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右大括号 4"/>
          <p:cNvSpPr/>
          <p:nvPr/>
        </p:nvSpPr>
        <p:spPr>
          <a:xfrm>
            <a:off x="5174615" y="1788795"/>
            <a:ext cx="115570" cy="558165"/>
          </a:xfrm>
          <a:prstGeom prst="rightBrace">
            <a:avLst>
              <a:gd name="adj1" fmla="val 41935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4615" y="1945640"/>
            <a:ext cx="33547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（public、private、protected）</a:t>
            </a:r>
            <a:endParaRPr lang="zh-CN" altLang="en-US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类型兼容性原则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类型兼容规则是指在需要基类对象的任何地方，都可以使用公有派生类的对象来替代。通过公有继承，派生类得到了基类中除构造函数、析构函数之外的所有成员。这样，公有派生类实际就具备了基类的所有功能，凡是基类能解决的问题，公有派生类都可以解决。类型兼容规则中所指的替代包括以下情况：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子类对象可以当作父类对象使用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子类对象可以直接赋值给父类对象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子类对象可以直接初始化父类对象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父类指针可以直接指向子类对象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effectLst/>
                <a:ea typeface="宋体" panose="02010600030101010101" pitchFamily="2" charset="-122"/>
                <a:sym typeface="+mn-ea"/>
              </a:rPr>
              <a:t>父类引用可以直接引用子类对象</a:t>
            </a:r>
            <a:endParaRPr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在替代之后，派生类对象就可以作为基类的对象使用，但是只能使用从基类继承的成员。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类型兼容规则是多态性的重要基础之一。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总结：子类就是特殊的父类 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2d37b48-17c1-4ce3-b952-a7fca25ecda3}"/>
</p:tagLst>
</file>

<file path=ppt/tags/tag2.xml><?xml version="1.0" encoding="utf-8"?>
<p:tagLst xmlns:p="http://schemas.openxmlformats.org/presentationml/2006/main">
  <p:tag name="KSO_WM_UNIT_PLACING_PICTURE_USER_VIEWPORT" val="{&quot;height&quot;:7155,&quot;width&quot;:7455}"/>
</p:tagLst>
</file>

<file path=ppt/tags/tag3.xml><?xml version="1.0" encoding="utf-8"?>
<p:tagLst xmlns:p="http://schemas.openxmlformats.org/presentationml/2006/main">
  <p:tag name="KSO_WM_UNIT_PLACING_PICTURE_USER_VIEWPORT" val="{&quot;height&quot;:5790,&quot;width&quot;:7680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2895</Words>
  <Application>WPS 演示</Application>
  <PresentationFormat>全屏显示(4:3)</PresentationFormat>
  <Paragraphs>263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Times New Roman</vt:lpstr>
      <vt:lpstr>默认设计模板</vt:lpstr>
      <vt:lpstr>PowerPoint 演示文稿</vt:lpstr>
      <vt:lpstr>PowerPoint 演示文稿</vt:lpstr>
      <vt:lpstr>继承关系举例</vt:lpstr>
      <vt:lpstr>继承相关概念</vt:lpstr>
      <vt:lpstr>派生类的定义</vt:lpstr>
      <vt:lpstr>继承重要说明和示例</vt:lpstr>
      <vt:lpstr>派生类的访问控制</vt:lpstr>
      <vt:lpstr>能否被访问、继承方式选择</vt:lpstr>
      <vt:lpstr>类型兼容性原则</vt:lpstr>
      <vt:lpstr>继承中的构造和析构</vt:lpstr>
      <vt:lpstr>PowerPoint 演示文稿</vt:lpstr>
      <vt:lpstr>PowerPoint 演示文稿</vt:lpstr>
      <vt:lpstr>接下来的内容</vt:lpstr>
      <vt:lpstr>PowerPoint 演示文稿</vt:lpstr>
      <vt:lpstr>PowerPoint 演示文稿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374</cp:revision>
  <dcterms:created xsi:type="dcterms:W3CDTF">2019-03-13T07:58:00Z</dcterms:created>
  <dcterms:modified xsi:type="dcterms:W3CDTF">2020-08-28T10:11:57Z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