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2" r:id="rId3"/>
    <p:sldId id="407" r:id="rId4"/>
    <p:sldId id="365" r:id="rId5"/>
    <p:sldId id="366" r:id="rId7"/>
    <p:sldId id="415" r:id="rId8"/>
    <p:sldId id="392" r:id="rId9"/>
    <p:sldId id="420" r:id="rId10"/>
    <p:sldId id="421" r:id="rId11"/>
    <p:sldId id="441" r:id="rId12"/>
    <p:sldId id="432" r:id="rId13"/>
    <p:sldId id="442" r:id="rId14"/>
    <p:sldId id="423" r:id="rId15"/>
    <p:sldId id="428" r:id="rId16"/>
    <p:sldId id="429" r:id="rId17"/>
    <p:sldId id="430" r:id="rId18"/>
    <p:sldId id="424" r:id="rId19"/>
    <p:sldId id="425" r:id="rId20"/>
    <p:sldId id="426" r:id="rId21"/>
    <p:sldId id="431" r:id="rId22"/>
    <p:sldId id="452" r:id="rId2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7" autoAdjust="0"/>
    <p:restoredTop sz="94671"/>
  </p:normalViewPr>
  <p:slideViewPr>
    <p:cSldViewPr snapToGrid="0" snapToObjects="1">
      <p:cViewPr>
        <p:scale>
          <a:sx n="150" d="100"/>
          <a:sy n="150" d="100"/>
        </p:scale>
        <p:origin x="-948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7519FF-9B75-42FA-930C-423FD584F4E5}" type="datetime1">
              <a:rPr lang="zh-CN" altLang="en-US"/>
            </a:fld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AE19BF1B-DF77-46E0-B99B-7050B4050F8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:\VIPC语言\PPT素材\bk1.pngbk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 algn="r"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875088"/>
            <a:ext cx="85344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zh-CN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4168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www.newer</a:t>
            </a:r>
            <a:r>
              <a:rPr lang="en-US" altLang="zh-CN"/>
              <a:t>2001</a:t>
            </a:r>
            <a:r>
              <a:rPr lang="zh-CN" altLang="en-US"/>
              <a:t>.com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5720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087299-9EAF-452F-BBE3-7D76265C7A8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F:\VIPC语言\PPT素材\bk1_title.jpgbk1_titl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-8763"/>
            <a:ext cx="12192000" cy="63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5829300" cy="638175"/>
          </a:xfrm>
        </p:spPr>
        <p:txBody>
          <a:bodyPr/>
          <a:lstStyle/>
          <a:p>
            <a:r>
              <a:rPr lang="zh-CN" altLang="en-US"/>
              <a:t>预编译处理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8128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1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www.newer2001.com</a:t>
            </a:r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768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E3DFA14-18B8-4019-9CD1-95C91D91CC4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4"/>
          <p:cNvSpPr txBox="1"/>
          <p:nvPr/>
        </p:nvSpPr>
        <p:spPr>
          <a:xfrm>
            <a:off x="2535555" y="1511618"/>
            <a:ext cx="7120890" cy="922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节 从</a:t>
            </a:r>
            <a:r>
              <a:rPr lang="en-US" altLang="zh-CN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语言到</a:t>
            </a:r>
            <a:r>
              <a:rPr lang="en-US" altLang="zh-CN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endParaRPr lang="en-US" altLang="zh-CN" sz="5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12623" y="608258"/>
            <a:ext cx="3810842" cy="2589023"/>
            <a:chOff x="3912623" y="608258"/>
            <a:chExt cx="3810842" cy="2589023"/>
          </a:xfrm>
        </p:grpSpPr>
        <p:grpSp>
          <p:nvGrpSpPr>
            <p:cNvPr id="8" name="组合 7"/>
            <p:cNvGrpSpPr/>
            <p:nvPr/>
          </p:nvGrpSpPr>
          <p:grpSpPr>
            <a:xfrm>
              <a:off x="6201033" y="608258"/>
              <a:ext cx="1522432" cy="548479"/>
              <a:chOff x="6201033" y="608258"/>
              <a:chExt cx="1522432" cy="548479"/>
            </a:xfrm>
          </p:grpSpPr>
          <p:sp>
            <p:nvSpPr>
              <p:cNvPr id="16" name="Line 6"/>
              <p:cNvSpPr>
                <a:spLocks noChangeShapeType="1"/>
              </p:cNvSpPr>
              <p:nvPr/>
            </p:nvSpPr>
            <p:spPr bwMode="auto">
              <a:xfrm flipV="1">
                <a:off x="6201033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 flipV="1">
                <a:off x="6641631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2" name="Line 6"/>
              <p:cNvSpPr>
                <a:spLocks noChangeShapeType="1"/>
              </p:cNvSpPr>
              <p:nvPr/>
            </p:nvSpPr>
            <p:spPr bwMode="auto">
              <a:xfrm flipV="1">
                <a:off x="7082229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912623" y="2646786"/>
              <a:ext cx="1545842" cy="550495"/>
              <a:chOff x="3912623" y="2646786"/>
              <a:chExt cx="1545842" cy="550495"/>
            </a:xfrm>
          </p:grpSpPr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V="1">
                <a:off x="4817229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 flipV="1">
                <a:off x="4364926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 flipV="1">
                <a:off x="3912623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</p:grpSp>
      </p:grp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4084411" y="2646786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4084411" y="1164545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56" name="文本框 55"/>
          <p:cNvSpPr txBox="1"/>
          <p:nvPr/>
        </p:nvSpPr>
        <p:spPr>
          <a:xfrm>
            <a:off x="5309484" y="3632490"/>
            <a:ext cx="1097280" cy="3683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ctr"/>
            <a:r>
              <a:rPr lang="zh-CN" sz="1800" dirty="0">
                <a:solidFill>
                  <a:schemeClr val="bg1">
                    <a:lumMod val="95000"/>
                  </a:schemeClr>
                </a:solidFill>
              </a:rPr>
              <a:t>顿开教育 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63214" y="2781328"/>
            <a:ext cx="185420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Teacher: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顽石老师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36" grpId="0" bldLvl="0" animBg="1"/>
      <p:bldP spid="5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</a:t>
            </a:r>
            <a:r>
              <a:rPr lang="zh-CN" altLang="en-US"/>
              <a:t>语言</a:t>
            </a:r>
            <a:r>
              <a:rPr lang="zh-CN" altLang="en-US"/>
              <a:t>的</a:t>
            </a:r>
            <a:r>
              <a:rPr lang="en-US" altLang="zh-CN"/>
              <a:t>const</a:t>
            </a: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501140" y="1051560"/>
            <a:ext cx="9546590" cy="533590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C中“冒牌货”</a:t>
            </a: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en-US" altLang="zh-CN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en-US" altLang="zh-CN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en-US" altLang="zh-CN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r>
              <a:rPr lang="en-US" altLang="zh-CN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</a:t>
            </a: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语言中的</a:t>
            </a:r>
            <a:r>
              <a:rPr lang="en-US" altLang="zh-CN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const</a:t>
            </a: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并不是真正的常量，只是表示</a:t>
            </a:r>
            <a:r>
              <a:rPr lang="en-US" altLang="zh-CN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const</a:t>
            </a: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修饰的变量不能作为左值</a:t>
            </a:r>
            <a:b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</a:b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7615" y="1928495"/>
            <a:ext cx="2905125" cy="2133600"/>
          </a:xfrm>
          <a:prstGeom prst="rect">
            <a:avLst/>
          </a:prstGeom>
        </p:spPr>
      </p:pic>
      <p:sp>
        <p:nvSpPr>
          <p:cNvPr id="8" name="云形标注 7"/>
          <p:cNvSpPr/>
          <p:nvPr/>
        </p:nvSpPr>
        <p:spPr>
          <a:xfrm>
            <a:off x="7675245" y="1746885"/>
            <a:ext cx="2922905" cy="1708150"/>
          </a:xfrm>
          <a:prstGeom prst="cloudCallout">
            <a:avLst>
              <a:gd name="adj1" fmla="val -79067"/>
              <a:gd name="adj2" fmla="val 3033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可以看到常量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it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的值已经通过指针被间接改变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const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7285" y="4894580"/>
            <a:ext cx="3819525" cy="1885315"/>
          </a:xfrm>
          <a:prstGeom prst="rect">
            <a:avLst/>
          </a:prstGeom>
        </p:spPr>
      </p:pic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501140" y="1051560"/>
            <a:ext cx="9546590" cy="533590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C中“冒牌货”</a:t>
            </a: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明明已经通过指针修改了</a:t>
            </a:r>
            <a:r>
              <a:rPr lang="en-US" altLang="zh-CN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a</a:t>
            </a: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值，为什么输出却没有变呢？</a:t>
            </a: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解释：</a:t>
            </a: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C++编译器当碰见常量声明时，在符号表中放入常量，那么如何解释取地址呢？</a:t>
            </a:r>
            <a:endParaRPr lang="zh-CN" altLang="en-US" sz="175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编译过程中若发现对const使用了&amp;操作符，则给对应的常量分配存储空间（为了兼容C）</a:t>
            </a:r>
            <a:endParaRPr lang="zh-CN" altLang="en-US" sz="175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404620"/>
            <a:ext cx="3095625" cy="1990725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6438900" y="1051560"/>
            <a:ext cx="5097780" cy="2343785"/>
          </a:xfrm>
          <a:prstGeom prst="wedgeRoundRectCallout">
            <a:avLst>
              <a:gd name="adj1" fmla="val -41454"/>
              <a:gd name="adj2" fmla="val 59509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结论：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中的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const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变量，是只读变量，有自己的存储空间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C++中的const常量，存在符号表中，没有存储空间，当对常量取地址操作时，会另外开辟内存空间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引用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501140" y="1051560"/>
            <a:ext cx="9546590" cy="533590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引用变量是一个别名，也就是说，它是某个已存在变量的另一个名字。</a:t>
            </a: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语法：</a:t>
            </a:r>
            <a:r>
              <a:rPr lang="en-US" altLang="zh-CN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type &amp;</a:t>
            </a: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引用名 </a:t>
            </a:r>
            <a:r>
              <a:rPr lang="en-US" altLang="zh-CN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= </a:t>
            </a: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变量名；</a:t>
            </a: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不存在空引用。引用必须连接到一块合法的内存。</a:t>
            </a: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一旦引用被初始化为一个对象，就不能被指向到另一个对象。指针可以在任何时候指向到另一个对象。</a:t>
            </a: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引用必须在创建时被初始化。指针可以在任何时间被初始化。</a:t>
            </a: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思考：引用有自己的内存空间吗？</a:t>
            </a: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457200" lvl="1" indent="0" eaLnBrk="1" hangingPunct="1">
              <a:buNone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94280" y="3017520"/>
            <a:ext cx="5543550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引用的本质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501140" y="1051560"/>
            <a:ext cx="9546590" cy="533590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457200" lvl="1" indent="0" eaLnBrk="1" hangingPunct="1">
              <a:buNone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引用在</a:t>
            </a: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C++</a:t>
            </a: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中，内部实现是一个常指针：</a:t>
            </a: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type &amp;name &lt;==&gt; type*const name</a:t>
            </a:r>
            <a:endParaRPr lang="en-US" altLang="zh-CN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C++编译器在编译过程中使用常指针作为引用的内部实现，因此引用所占用的空间大小与指针相同。</a:t>
            </a:r>
            <a:endParaRPr lang="zh-CN" alt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从使用的角度，引用会让人误会其只是一个别名，没有自己的存储空间。这是C++为了实用性而做出的细节隐藏</a:t>
            </a: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所以我们查看不了引用的地址</a:t>
            </a: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)</a:t>
            </a:r>
            <a:endParaRPr lang="zh-CN" alt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8670" y="939165"/>
            <a:ext cx="4283710" cy="23514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-2147482623"/>
          <p:cNvGraphicFramePr>
            <a:graphicFrameLocks noChangeAspect="1"/>
          </p:cNvGraphicFramePr>
          <p:nvPr/>
        </p:nvGraphicFramePr>
        <p:xfrm>
          <a:off x="2712085" y="1819275"/>
          <a:ext cx="6091555" cy="199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943600" imgH="1945640" progId="PBrush">
                  <p:embed/>
                </p:oleObj>
              </mc:Choice>
              <mc:Fallback>
                <p:oleObj name="" r:id="rId1" imgW="5943600" imgH="1945640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12085" y="1819275"/>
                        <a:ext cx="6091555" cy="1993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引用做函数参数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395730" y="761365"/>
            <a:ext cx="9546590" cy="533590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457200" lvl="1" indent="0" eaLnBrk="1" hangingPunct="1">
              <a:buNone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1</a:t>
            </a: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）</a:t>
            </a: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引用作为其它变量的别名而存在，因此在一些场合可以代替指针</a:t>
            </a: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）</a:t>
            </a: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引用相对于指针来说具有更好的可读性和实用性</a:t>
            </a: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通过使用引用来替代指针，会使 C++ 程序更容易阅读和维护。</a:t>
            </a:r>
            <a:endParaRPr lang="zh-CN" alt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引用做函数返回值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501140" y="1051560"/>
            <a:ext cx="9546590" cy="533590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C++引用使用时的难点：</a:t>
            </a: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当函数返回值为引用时</a:t>
            </a:r>
            <a:endParaRPr lang="zh-CN" altLang="en-US" sz="175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lvl="2" eaLnBrk="1" hangingPunct="1">
              <a:defRPr/>
            </a:pPr>
            <a:r>
              <a:rPr lang="zh-CN" altLang="en-US" sz="15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不能返回局部变量的引用</a:t>
            </a:r>
            <a:r>
              <a:rPr lang="en-US" altLang="zh-CN" sz="15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lang="zh-CN" altLang="en-US" sz="15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原理和指针一样</a:t>
            </a:r>
            <a:r>
              <a:rPr lang="en-US" altLang="zh-CN" sz="15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)</a:t>
            </a:r>
            <a:endParaRPr lang="en-US" altLang="zh-CN" sz="15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lvl="2" eaLnBrk="1" hangingPunct="1">
              <a:defRPr/>
            </a:pPr>
            <a:endParaRPr lang="zh-CN" altLang="en-US" sz="15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若返回静态变量或全局变量</a:t>
            </a:r>
            <a:endParaRPr lang="zh-CN" altLang="en-US" sz="175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lvl="2" eaLnBrk="1" hangingPunct="1">
              <a:defRPr/>
            </a:pPr>
            <a:r>
              <a:rPr lang="zh-CN" altLang="en-US" sz="15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可以成为其他引用的初始值</a:t>
            </a:r>
            <a:endParaRPr lang="zh-CN" altLang="en-US" sz="15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lvl="2" eaLnBrk="1" hangingPunct="1">
              <a:defRPr/>
            </a:pPr>
            <a:r>
              <a:rPr lang="zh-CN" altLang="en-US" sz="15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即可作为右值使用，也可作为左值使用</a:t>
            </a: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215" y="3930650"/>
            <a:ext cx="2257425" cy="1381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3680460"/>
            <a:ext cx="346710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内联函数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501140" y="1051560"/>
            <a:ext cx="9546590" cy="533590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函数调用时，需要跳转到函数的地址去执行，执行完成后返回到被调用函数，比较费时，因此，</a:t>
            </a: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C++</a:t>
            </a: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中提供了一种操作方式，允许编译时直接把函数替换到调用处，即内联函数。在函数前面加上</a:t>
            </a: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inline</a:t>
            </a: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申明为内联函数。</a:t>
            </a:r>
            <a:endParaRPr lang="zh-CN" alt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为什么使用内联函数</a:t>
            </a: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？</a:t>
            </a: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内联函数没有普通函数调用时的额外开销(压栈，跳转，返回)</a:t>
            </a:r>
            <a:endParaRPr lang="zh-CN" altLang="en-US" sz="175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注意：</a:t>
            </a: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6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内联函数声明时inline关键字必须和函数定义结合在一起，否则编译器会直接忽略内联请求。</a:t>
            </a: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6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C++编译器不一定准许函数的内联请求！</a:t>
            </a:r>
            <a:r>
              <a:rPr lang="en-US" altLang="zh-CN" sz="16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lang="zh-CN" altLang="en-US" sz="16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只是对编译器的请求，因此编译器可以拒绝</a:t>
            </a:r>
            <a:r>
              <a:rPr lang="en-US" altLang="zh-CN" sz="16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)</a:t>
            </a:r>
            <a:endParaRPr lang="en-US" altLang="zh-CN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6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现代C++编译器能够进行编译优化，因此一些函数即使没有inline声明，也可能被编译器内联编译</a:t>
            </a: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6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C++中内联函数的限制：</a:t>
            </a: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1257300" lvl="2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37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不能存在任何形式的循环语句 </a:t>
            </a:r>
            <a:endParaRPr lang="zh-CN" altLang="en-US" sz="137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1257300" lvl="2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37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不能存在过多的条件判断语句</a:t>
            </a:r>
            <a:endParaRPr lang="zh-CN" altLang="en-US" sz="137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1257300" lvl="2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37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函数体不能过于庞大</a:t>
            </a:r>
            <a:endParaRPr lang="zh-CN" altLang="en-US" sz="137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1257300" lvl="2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37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不能对函数进行取址操作</a:t>
            </a:r>
            <a:endParaRPr lang="zh-CN" altLang="en-US" sz="137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r>
              <a:rPr lang="zh-CN" altLang="en-US" sz="16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编译器对于内联函数的限制并不是绝对的，内联函数相对于普通函数的优势只是省去了函数调用时压栈，跳转和返回的开销。因此，当函数体的执行开销远大于压栈，跳转和返回所用的开销时，那么内联将无意义。</a:t>
            </a: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函数的默认参数和占位参数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501140" y="1051560"/>
            <a:ext cx="9546590" cy="533590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C++中可以在函数声明时为参数提供一个默认值，当函数调用时没有指定这个参数的值，编译器会自动用默认值代替</a:t>
            </a:r>
            <a:endParaRPr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r>
              <a:rPr lang="zh-CN" altLang="en-US" sz="16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注意：</a:t>
            </a: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指定默认参数，必须在右边</a:t>
            </a:r>
            <a:r>
              <a:rPr lang="en-US" altLang="zh-CN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lang="zh-CN" altLang="en-US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一旦参数列表中出现了一个默认参数，则后面的参数都要是默认参数</a:t>
            </a:r>
            <a:r>
              <a:rPr lang="en-US" altLang="zh-CN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)</a:t>
            </a:r>
            <a:endParaRPr lang="en-US" altLang="zh-CN" sz="14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占位参数，无法在函数内部使用</a:t>
            </a:r>
            <a:r>
              <a:rPr lang="en-US" altLang="zh-CN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lang="zh-CN" altLang="en-US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没有变量名</a:t>
            </a:r>
            <a:r>
              <a:rPr lang="en-US" altLang="zh-CN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)</a:t>
            </a:r>
            <a:endParaRPr lang="en-US" altLang="zh-CN" sz="14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占位参数也可以有默认参数</a:t>
            </a:r>
            <a:endParaRPr lang="zh-CN" altLang="en-US" sz="14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0410" y="1710690"/>
            <a:ext cx="3167380" cy="2642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05" y="2095500"/>
            <a:ext cx="3409950" cy="22574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696325" y="2847975"/>
            <a:ext cx="1729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占位参数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29965" y="2726690"/>
            <a:ext cx="1729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默认参数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410" y="5676900"/>
            <a:ext cx="335280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函数重载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501140" y="1051560"/>
            <a:ext cx="9546590" cy="533590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16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函数重载概念：用同一个函数名定义不同的函数，当函数名和不同的参数搭配时函数的含义不同。</a:t>
            </a: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r>
              <a:rPr lang="zh-CN" altLang="en-US" sz="16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函数重载的判断条件：</a:t>
            </a: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参数个数不同</a:t>
            </a:r>
            <a:endParaRPr lang="zh-CN" altLang="en-US" sz="14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参数类型不同</a:t>
            </a:r>
            <a:endParaRPr lang="zh-CN" altLang="en-US" sz="14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上面两个条件至少满足一个，另外函数重载与返回值无关</a:t>
            </a: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r>
              <a:rPr lang="zh-CN" altLang="en-US" sz="16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函数重载的调用准则：</a:t>
            </a: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将所有同名函数作为候选者，尝试寻找可行的候选函数</a:t>
            </a:r>
            <a:endParaRPr lang="zh-CN" altLang="en-US" sz="14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首先，精确匹配实参</a:t>
            </a:r>
            <a:endParaRPr lang="zh-CN" altLang="en-US" sz="14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然后，通过默认参数能够匹配实参</a:t>
            </a:r>
            <a:endParaRPr lang="zh-CN" altLang="en-US" sz="14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最后，通过默认类型转换匹配实参</a:t>
            </a:r>
            <a:endParaRPr lang="zh-CN" altLang="en-US" sz="14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找不到就匹配失败，报错</a:t>
            </a:r>
            <a:r>
              <a:rPr lang="en-US" altLang="zh-CN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~</a:t>
            </a:r>
            <a:endParaRPr lang="zh-CN" altLang="en-US" sz="14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4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0280" y="1667510"/>
            <a:ext cx="3371850" cy="445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45" y="5085080"/>
            <a:ext cx="5457825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函数重载遇上默认参数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501140" y="1051560"/>
            <a:ext cx="9546590" cy="533590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当函数默认参数遇上函数重载会发生什么？</a:t>
            </a: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注意默认参数是否在传参时，是否会和别的重载函数冲突</a:t>
            </a: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eaLnBrk="1" hangingPunct="1">
              <a:buNone/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6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14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195" y="1428115"/>
            <a:ext cx="7800975" cy="2552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7917815" cy="638175"/>
          </a:xfrm>
        </p:spPr>
        <p:txBody>
          <a:bodyPr/>
          <a:p>
            <a:r>
              <a:rPr lang="en-US" altLang="zh-CN"/>
              <a:t>C</a:t>
            </a:r>
            <a:r>
              <a:rPr lang="zh-CN" altLang="en-US"/>
              <a:t>语言和</a:t>
            </a:r>
            <a:r>
              <a:rPr lang="en-US" altLang="zh-CN"/>
              <a:t>C++</a:t>
            </a:r>
            <a:r>
              <a:rPr lang="zh-CN" altLang="en-US"/>
              <a:t>的区别和联系</a:t>
            </a:r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>
          <a:xfrm>
            <a:off x="1162050" y="995680"/>
            <a:ext cx="9796780" cy="58623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sz="1800" smtClean="0">
                <a:effectLst/>
                <a:ea typeface="宋体" panose="02010600030101010101" pitchFamily="2" charset="-122"/>
                <a:sym typeface="+mn-ea"/>
              </a:rPr>
              <a:t>C++ 和C语言虽然是两门独立的语言，但是它们却有着扯也扯不清的关系。早期并没有“C++”这个名字，而是叫做“带类的C”。“带类的C”是作为C语言的一个扩展和补充出现的，它增加了很多新的语法，目的是提高开发效率</a:t>
            </a:r>
            <a:r>
              <a:rPr lang="zh-CN" sz="1800" smtClean="0">
                <a:effectLst/>
                <a:ea typeface="宋体" panose="02010600030101010101" pitchFamily="2" charset="-122"/>
                <a:sym typeface="+mn-ea"/>
              </a:rPr>
              <a:t>。</a:t>
            </a:r>
            <a:endParaRPr lang="zh-CN" sz="18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sz="1800" smtClean="0">
                <a:effectLst/>
                <a:ea typeface="宋体" panose="02010600030101010101" pitchFamily="2" charset="-122"/>
                <a:sym typeface="+mn-ea"/>
              </a:rPr>
              <a:t>这个时期的 C++ 非常粗糙，仅支持简单的面向对象编程，也没有自己的编译器，而是通过一个预处理程序（名字叫 cfront），先将 C++ 代码”翻译“为C语言代码，再通过C语言编译器合成最终的程序。</a:t>
            </a:r>
            <a:endParaRPr sz="18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sz="1800" smtClean="0">
                <a:effectLst/>
                <a:ea typeface="宋体" panose="02010600030101010101" pitchFamily="2" charset="-122"/>
                <a:sym typeface="+mn-ea"/>
              </a:rPr>
              <a:t>随着 C++ 的流行，它的语法也越来越强大，已经能够很完善的支持面向过程编程、面向对象编程（OOP）和泛型编程，几乎成了一门独立的语言，拥有了自己的编译方式。</a:t>
            </a:r>
            <a:endParaRPr sz="18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18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sz="1800" smtClean="0">
                <a:effectLst/>
                <a:ea typeface="宋体" panose="02010600030101010101" pitchFamily="2" charset="-122"/>
                <a:sym typeface="+mn-ea"/>
              </a:rPr>
              <a:t>我们很难说 C++ 拥有独立的编译器，例如 Windows 下的微软编译器（</a:t>
            </a:r>
            <a:r>
              <a:rPr lang="en-US" sz="1800" smtClean="0">
                <a:effectLst/>
                <a:ea typeface="宋体" panose="02010600030101010101" pitchFamily="2" charset="-122"/>
                <a:sym typeface="+mn-ea"/>
              </a:rPr>
              <a:t>MSVC</a:t>
            </a:r>
            <a:r>
              <a:rPr sz="1800" smtClean="0">
                <a:effectLst/>
                <a:ea typeface="宋体" panose="02010600030101010101" pitchFamily="2" charset="-122"/>
                <a:sym typeface="+mn-ea"/>
              </a:rPr>
              <a:t>）、Linux 下的 GCC 编译器、Mac 下的 Clang 编译器，它们都同时支持C语言和 C++，统称为 C/C++ 编译器。对于C语言代码，它们按照C语言的方式来编译；对于 C++ 代码，就按照 C++ 的方式编译。</a:t>
            </a:r>
            <a:endParaRPr sz="18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18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sz="1800" smtClean="0">
                <a:effectLst/>
                <a:ea typeface="宋体" panose="02010600030101010101" pitchFamily="2" charset="-122"/>
                <a:sym typeface="+mn-ea"/>
              </a:rPr>
              <a:t>从表面上看，C、C++ 代码使用同一个编译器来编译，所以上面我们说“后期的 C++ 拥有了自己的编译方式”，而没有说“C++ 拥有了独立的编译器”。</a:t>
            </a:r>
            <a:endParaRPr sz="18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180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从语法上看，C语言是 C++ 的一部分，C语言代码几乎不用修改就能够以 C++ 的方式编译</a:t>
            </a:r>
            <a:r>
              <a:rPr lang="zh-CN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。</a:t>
            </a: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457200" lvl="1" indent="0" eaLnBrk="1" hangingPunct="1">
              <a:buFont typeface="Wingdings" panose="05000000000000000000" charset="0"/>
              <a:buNone/>
              <a:defRPr/>
            </a:pPr>
            <a:endParaRPr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string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501140" y="1051560"/>
            <a:ext cx="9546590" cy="533590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在</a:t>
            </a:r>
            <a:r>
              <a:rPr lang="en-US" altLang="zh-CN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</a:t>
            </a: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语言中，我们经常使用字符串，但要对字符串进行操作的时候，我们需要使用一些函数进行操作，但也非常麻烦，那么在</a:t>
            </a:r>
            <a:r>
              <a:rPr lang="en-US" altLang="zh-CN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C++</a:t>
            </a: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中有没有更好的字符串操作方法呢？</a:t>
            </a: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不用多说，肯定是有的，</a:t>
            </a:r>
            <a:r>
              <a:rPr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C++ 标准库提供了 string 类类型，支持</a:t>
            </a:r>
            <a:r>
              <a:rPr 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</a:t>
            </a: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语言字符串</a:t>
            </a:r>
            <a:r>
              <a:rPr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所有的操作，另外还增加了其他更多的功能。</a:t>
            </a:r>
            <a:r>
              <a:rPr lang="en-US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(现在</a:t>
            </a:r>
            <a:r>
              <a:rPr lang="zh-CN" altLang="en-US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我们</a:t>
            </a:r>
            <a:r>
              <a:rPr lang="en-US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可能还无法透彻地理解string，因为到目前为止我们还没有讨论类和对象。所以现在粗略地</a:t>
            </a:r>
            <a:r>
              <a:rPr lang="zh-CN" altLang="en-US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了解下即可</a:t>
            </a:r>
            <a:r>
              <a:rPr lang="en-US" sz="14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，等理解了面向对象的概念之后再回头来理解。)</a:t>
            </a:r>
            <a:endParaRPr sz="14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注意</a:t>
            </a:r>
            <a:r>
              <a:rPr lang="en-US" altLang="zh-CN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:</a:t>
            </a: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需要包含头文件</a:t>
            </a:r>
            <a:r>
              <a:rPr lang="en-US" altLang="zh-CN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#include&lt;string&gt;</a:t>
            </a: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和命名空间</a:t>
            </a:r>
            <a:r>
              <a:rPr lang="en-US" altLang="zh-CN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std</a:t>
            </a: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eaLnBrk="1" hangingPunct="1">
              <a:buNone/>
              <a:defRPr/>
            </a:pPr>
            <a:endParaRPr lang="en-US" altLang="zh-CN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en-US" altLang="zh-CN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en-US" altLang="zh-CN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0" indent="0" eaLnBrk="1" hangingPunct="1">
              <a:buNone/>
              <a:defRPr/>
            </a:pPr>
            <a:b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</a:b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57160" y="3265805"/>
            <a:ext cx="4292600" cy="2738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6896735" cy="638175"/>
          </a:xfrm>
        </p:spPr>
        <p:txBody>
          <a:bodyPr/>
          <a:p>
            <a:r>
              <a:rPr lang="zh-CN" altLang="en-US"/>
              <a:t>头文件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162050" y="995680"/>
            <a:ext cx="9796780" cy="535114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sz="1800" smtClean="0">
                <a:effectLst/>
                <a:ea typeface="宋体" panose="02010600030101010101" pitchFamily="2" charset="-122"/>
                <a:sym typeface="+mn-ea"/>
              </a:rPr>
              <a:t>C++为了兼容</a:t>
            </a:r>
            <a:r>
              <a:rPr lang="en-US" sz="1800" smtClean="0">
                <a:effectLst/>
                <a:ea typeface="宋体" panose="02010600030101010101" pitchFamily="2" charset="-122"/>
                <a:sym typeface="+mn-ea"/>
              </a:rPr>
              <a:t>C</a:t>
            </a:r>
            <a:r>
              <a:rPr sz="1800" smtClean="0">
                <a:effectLst/>
                <a:ea typeface="宋体" panose="02010600030101010101" pitchFamily="2" charset="-122"/>
                <a:sym typeface="+mn-ea"/>
              </a:rPr>
              <a:t>，支持所有的</a:t>
            </a:r>
            <a:r>
              <a:rPr lang="en-US" sz="1800" smtClean="0">
                <a:effectLst/>
                <a:ea typeface="宋体" panose="02010600030101010101" pitchFamily="2" charset="-122"/>
                <a:sym typeface="+mn-ea"/>
              </a:rPr>
              <a:t>C</a:t>
            </a:r>
            <a:r>
              <a:rPr sz="1800" smtClean="0">
                <a:effectLst/>
                <a:ea typeface="宋体" panose="02010600030101010101" pitchFamily="2" charset="-122"/>
                <a:sym typeface="+mn-ea"/>
              </a:rPr>
              <a:t>头文件，但为了符合</a:t>
            </a:r>
            <a:r>
              <a:rPr lang="en-US" sz="1800" smtClean="0">
                <a:effectLst/>
                <a:ea typeface="宋体" panose="02010600030101010101" pitchFamily="2" charset="-122"/>
                <a:sym typeface="+mn-ea"/>
              </a:rPr>
              <a:t>C</a:t>
            </a:r>
            <a:r>
              <a:rPr sz="1800" smtClean="0">
                <a:effectLst/>
                <a:ea typeface="宋体" panose="02010600030101010101" pitchFamily="2" charset="-122"/>
                <a:sym typeface="+mn-ea"/>
              </a:rPr>
              <a:t>++标准，所有的</a:t>
            </a:r>
            <a:r>
              <a:rPr lang="en-US" sz="1800" smtClean="0">
                <a:effectLst/>
                <a:ea typeface="宋体" panose="02010600030101010101" pitchFamily="2" charset="-122"/>
                <a:sym typeface="+mn-ea"/>
              </a:rPr>
              <a:t>C</a:t>
            </a:r>
            <a:r>
              <a:rPr sz="1800" smtClean="0">
                <a:effectLst/>
                <a:ea typeface="宋体" panose="02010600030101010101" pitchFamily="2" charset="-122"/>
                <a:sym typeface="+mn-ea"/>
              </a:rPr>
              <a:t>头文件都有一个</a:t>
            </a:r>
            <a:r>
              <a:rPr lang="en-US" sz="1800" smtClean="0">
                <a:effectLst/>
                <a:ea typeface="宋体" panose="02010600030101010101" pitchFamily="2" charset="-122"/>
                <a:sym typeface="+mn-ea"/>
              </a:rPr>
              <a:t>C</a:t>
            </a:r>
            <a:r>
              <a:rPr sz="1800" smtClean="0">
                <a:effectLst/>
                <a:ea typeface="宋体" panose="02010600030101010101" pitchFamily="2" charset="-122"/>
                <a:sym typeface="+mn-ea"/>
              </a:rPr>
              <a:t>++版本的，即去掉.h，并在名子前面加c。如&lt;</a:t>
            </a:r>
            <a:r>
              <a:rPr lang="en-US" sz="1800" smtClean="0">
                <a:effectLst/>
                <a:ea typeface="宋体" panose="02010600030101010101" pitchFamily="2" charset="-122"/>
                <a:sym typeface="+mn-ea"/>
              </a:rPr>
              <a:t>cstring</a:t>
            </a:r>
            <a:r>
              <a:rPr sz="1800" smtClean="0">
                <a:effectLst/>
                <a:ea typeface="宋体" panose="02010600030101010101" pitchFamily="2" charset="-122"/>
                <a:sym typeface="+mn-ea"/>
              </a:rPr>
              <a:t>&gt;和&lt;</a:t>
            </a:r>
            <a:r>
              <a:rPr lang="en-US" sz="1800" smtClean="0">
                <a:effectLst/>
                <a:ea typeface="宋体" panose="02010600030101010101" pitchFamily="2" charset="-122"/>
                <a:sym typeface="+mn-ea"/>
              </a:rPr>
              <a:t>cmath</a:t>
            </a:r>
            <a:r>
              <a:rPr sz="1800" smtClean="0">
                <a:effectLst/>
                <a:ea typeface="宋体" panose="02010600030101010101" pitchFamily="2" charset="-122"/>
                <a:sym typeface="+mn-ea"/>
              </a:rPr>
              <a:t>&gt;</a:t>
            </a:r>
            <a:r>
              <a:rPr lang="zh-CN" sz="1800" smtClean="0">
                <a:effectLst/>
                <a:ea typeface="宋体" panose="02010600030101010101" pitchFamily="2" charset="-122"/>
                <a:sym typeface="+mn-ea"/>
              </a:rPr>
              <a:t>。</a:t>
            </a: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buFont typeface="Wingdings" panose="05000000000000000000" charset="0"/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 </a:t>
            </a: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457200" lvl="1" indent="0" eaLnBrk="1" hangingPunct="1">
              <a:buFont typeface="Wingdings" panose="05000000000000000000" charset="0"/>
              <a:buNone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855470" y="2092960"/>
          <a:ext cx="8079740" cy="2263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8600"/>
                <a:gridCol w="4041140"/>
              </a:tblGrid>
              <a:tr h="377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C语言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C++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stdio.h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iostream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math.h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cmath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string.h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cstring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stdlib.h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cstdlib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......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b="1" dirty="0" smtClean="0">
                <a:solidFill>
                  <a:schemeClr val="bg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命名空间</a:t>
            </a:r>
            <a:endParaRPr lang="zh-CN" b="1" dirty="0" smtClean="0">
              <a:solidFill>
                <a:schemeClr val="bg1"/>
              </a:solidFill>
              <a:effectLst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假设这样一种情况，当一个班上有两个名叫 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maye</a:t>
            </a: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的学生时，为了明确区分它们，我们在使用名字之外，不得不使用一些额外的信息，比如他们的家庭住址，或者他们父母的名字等等。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同样的情况也出现在 C++ 中。比如有两个相同的变量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m</a:t>
            </a: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，编译器就无法判断你使用的是哪个变量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m</a:t>
            </a: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。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742950" lvl="1" indent="-285750" eaLnBrk="1" hangingPunct="1">
              <a:buFont typeface="Wingdings" panose="05000000000000000000" charset="0"/>
              <a:buChar char="n"/>
              <a:defRPr/>
            </a:pPr>
            <a:r>
              <a:rPr lang="zh-CN" altLang="en-US" sz="16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为了解决上输入问题，引入了</a:t>
            </a:r>
            <a:r>
              <a:rPr lang="zh-CN" altLang="en-US" sz="1600" b="1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命名空间</a:t>
            </a:r>
            <a:r>
              <a:rPr lang="zh-CN" altLang="en-US" sz="16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这个概念，它可作为附加信息来区分不同库中相同名称的函数、类、变量等。本质上，命名空间就是定义了一个范围。</a:t>
            </a:r>
            <a:endParaRPr lang="en-US" altLang="zh-CN"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定义方式：</a:t>
            </a: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742950" lvl="1" indent="-285750" eaLnBrk="1" hangingPunct="1">
              <a:buFont typeface="Wingdings" panose="05000000000000000000" charset="0"/>
              <a:buChar char="n"/>
              <a:defRPr/>
            </a:pPr>
            <a:r>
              <a:rPr lang="en-US" altLang="zh-CN" sz="16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namespace name</a:t>
            </a:r>
            <a:endParaRPr lang="en-US" altLang="zh-CN"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buFont typeface="Wingdings" panose="05000000000000000000" charset="0"/>
              <a:buNone/>
              <a:defRPr/>
            </a:pPr>
            <a:r>
              <a:rPr lang="en-US" altLang="zh-CN" sz="16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	        {</a:t>
            </a:r>
            <a:endParaRPr lang="en-US" altLang="zh-CN"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buFont typeface="Wingdings" panose="05000000000000000000" charset="0"/>
              <a:buNone/>
              <a:defRPr/>
            </a:pPr>
            <a:r>
              <a:rPr lang="en-US" altLang="zh-CN" sz="16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		//</a:t>
            </a:r>
            <a:r>
              <a:rPr lang="zh-CN" altLang="en-US" sz="16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代码声明</a:t>
            </a:r>
            <a:endParaRPr lang="en-US" altLang="zh-CN"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buFont typeface="Wingdings" panose="05000000000000000000" charset="0"/>
              <a:buNone/>
              <a:defRPr/>
            </a:pPr>
            <a:r>
              <a:rPr lang="en-US" altLang="zh-CN" sz="16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	        }</a:t>
            </a:r>
            <a:endParaRPr lang="en-US" altLang="zh-CN"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使用方式：</a:t>
            </a: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name::code;	//code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可以是变量或函数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using  name::code;</a:t>
            </a:r>
            <a:endParaRPr lang="en-US" alt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using namespace name;</a:t>
            </a:r>
            <a:endParaRPr 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输入输出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sz="2000" dirty="0" smtClean="0">
                <a:effectLst/>
                <a:ea typeface="宋体" panose="02010600030101010101" pitchFamily="2" charset="-122"/>
                <a:sym typeface="+mn-ea"/>
              </a:rPr>
              <a:t>C语言的的输入输出用的主要是scanf()、printf()函数，而C++是使用类对象cin、cout进行输入输出</a:t>
            </a: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。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cin 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输入流对象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cout 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输出流对象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endl 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换行，并清空输出缓冲区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(end line 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结束一行，并另起一行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\n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照样可以在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cout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中使用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1280" y="1790065"/>
            <a:ext cx="6153150" cy="1628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基本数据类型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501140" y="1051560"/>
            <a:ext cx="9546590" cy="533590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C++</a:t>
            </a: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和</a:t>
            </a: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</a:t>
            </a: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的基本数据类型几乎一样</a:t>
            </a:r>
            <a:endParaRPr lang="zh-CN" alt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char 	short 	int 	float 	double 	unsigned 	signed</a:t>
            </a: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r>
              <a:rPr 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但是</a:t>
            </a: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C++</a:t>
            </a: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中新增了一种数据类型：</a:t>
            </a: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bool(</a:t>
            </a: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布尔类型</a:t>
            </a: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endParaRPr lang="en-US" altLang="zh-CN" sz="180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布尔类型对象可以被赋予文字值</a:t>
            </a: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t</a:t>
            </a:r>
            <a:r>
              <a:rPr 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rue或false，所对应的关系就是真与假的概念，即</a:t>
            </a: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1,0</a:t>
            </a:r>
            <a:r>
              <a:rPr 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。</a:t>
            </a:r>
            <a:endParaRPr lang="zh-CN" sz="180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sz="180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sz="180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sz="180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sz="180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sz="180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sz="180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sz="180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可以使用</a:t>
            </a: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boolalpha</a:t>
            </a: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打印出</a:t>
            </a: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bool</a:t>
            </a: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类型的</a:t>
            </a: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true</a:t>
            </a: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false</a:t>
            </a:r>
            <a:endParaRPr lang="zh-CN" sz="180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180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5945" y="2771775"/>
            <a:ext cx="4914900" cy="1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结构体和三目运算符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501140" y="1051560"/>
            <a:ext cx="9546590" cy="533590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在</a:t>
            </a: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</a:t>
            </a: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语言中，定义结构体变量时</a:t>
            </a: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struct</a:t>
            </a: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关键字不能省略，但是在</a:t>
            </a: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C++</a:t>
            </a: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中是可以省略的。</a:t>
            </a:r>
            <a:endParaRPr lang="zh-CN" alt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sz="1575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struct Test</a:t>
            </a:r>
            <a:endParaRPr lang="en-US" altLang="zh-CN" sz="1575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sz="1575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{</a:t>
            </a:r>
            <a:endParaRPr lang="en-US" altLang="zh-CN" sz="1575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sz="1575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	int num</a:t>
            </a:r>
            <a:r>
              <a:rPr lang="zh-CN" altLang="en-US" sz="1575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；</a:t>
            </a:r>
            <a:endParaRPr lang="en-US" altLang="zh-CN" sz="1575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457200" lvl="1" indent="0" eaLnBrk="1" hangingPunct="1">
              <a:buNone/>
              <a:defRPr/>
            </a:pPr>
            <a:r>
              <a:rPr lang="en-US" altLang="zh-CN" sz="1575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};</a:t>
            </a:r>
            <a:endParaRPr lang="zh-CN" altLang="en-US" sz="1575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      struct Test  maye;  </a:t>
            </a: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对       </a:t>
            </a: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Test cc; </a:t>
            </a: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错</a:t>
            </a:r>
            <a:endParaRPr lang="zh-CN" alt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C++ </a:t>
            </a:r>
            <a:r>
              <a:rPr 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 struct Test  maye;  对       Test cc; </a:t>
            </a:r>
            <a:r>
              <a:rPr lang="zh-CN" altLang="en-US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对</a:t>
            </a: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r>
              <a:rPr 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三目运算符：</a:t>
            </a:r>
            <a:r>
              <a:rPr lang="en-US" alt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?:</a:t>
            </a:r>
            <a:endParaRPr lang="en-US" altLang="zh-CN" sz="180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575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1575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1575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语言中，条件表达式只能做左值</a:t>
            </a:r>
            <a:endParaRPr lang="zh-CN" altLang="en-US" sz="1575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575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1575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C++</a:t>
            </a:r>
            <a:r>
              <a:rPr lang="zh-CN" altLang="en-US" sz="1575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中条件表达式能做左值和右值</a:t>
            </a:r>
            <a:endParaRPr lang="en-US" altLang="zh-CN" sz="1575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buNone/>
              <a:defRPr/>
            </a:pPr>
            <a:endParaRPr lang="zh-CN" sz="158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4746625"/>
            <a:ext cx="5172075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</a:t>
            </a:r>
            <a:r>
              <a:rPr lang="zh-CN" altLang="en-US"/>
              <a:t>循环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501140" y="1051560"/>
            <a:ext cx="9546590" cy="533590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对于一个有范围的集合而言，由程序员来说明循环的范围是多余的，有时候还会容易犯错误。</a:t>
            </a:r>
            <a:endParaRPr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r>
              <a:rPr lang="zh-CN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因此</a:t>
            </a:r>
            <a:r>
              <a:rPr lang="en-US" altLang="zh-CN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C++</a:t>
            </a: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中引入了基于范围的for循环，for循环后的括号由冒号“ ：”分为两部分：第一部分是范围内用于迭代的变量，第二部分则表示被迭代的范围</a:t>
            </a: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457200" lvl="1" indent="0" eaLnBrk="1" hangingPunct="1">
              <a:buNone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457200" lvl="1" indent="0" eaLnBrk="1" hangingPunct="1">
              <a:buNone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457200" lvl="1" indent="0" eaLnBrk="1" hangingPunct="1">
              <a:buNone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457200" lvl="1" indent="0" eaLnBrk="1" hangingPunct="1">
              <a:buNone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457200" lvl="1" indent="0" eaLnBrk="1" hangingPunct="1">
              <a:buNone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457200" lvl="1" indent="0" eaLnBrk="1" hangingPunct="1">
              <a:buNone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457200" lvl="1" indent="0" eaLnBrk="1" hangingPunct="1">
              <a:buNone/>
              <a:defRPr/>
            </a:pPr>
            <a:endParaRPr lang="en-US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特点：</a:t>
            </a: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575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从数组的第一个元素开始，逐个赋值给迭代变量</a:t>
            </a:r>
            <a:endParaRPr lang="zh-CN" altLang="en-US" sz="1575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575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不依赖于下标元素，通用</a:t>
            </a:r>
            <a:endParaRPr lang="zh-CN" altLang="en-US" sz="1575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457200" lvl="1" indent="0" eaLnBrk="1" hangingPunct="1">
              <a:buFont typeface="Wingdings" panose="05000000000000000000" charset="0"/>
              <a:buNone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1140" y="2541905"/>
            <a:ext cx="6105525" cy="1362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830" y="2780030"/>
            <a:ext cx="2628900" cy="1123950"/>
          </a:xfrm>
          <a:prstGeom prst="rect">
            <a:avLst/>
          </a:prstGeom>
        </p:spPr>
      </p:pic>
      <p:sp>
        <p:nvSpPr>
          <p:cNvPr id="7" name="云形标注 6"/>
          <p:cNvSpPr/>
          <p:nvPr/>
        </p:nvSpPr>
        <p:spPr>
          <a:xfrm rot="10800000">
            <a:off x="2834005" y="3903980"/>
            <a:ext cx="1381125" cy="706755"/>
          </a:xfrm>
          <a:prstGeom prst="cloud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67990" y="4073525"/>
            <a:ext cx="1113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一般用法</a:t>
            </a:r>
            <a:endParaRPr lang="zh-CN" altLang="en-US"/>
          </a:p>
        </p:txBody>
      </p:sp>
      <p:sp>
        <p:nvSpPr>
          <p:cNvPr id="9" name="云形标注 8"/>
          <p:cNvSpPr/>
          <p:nvPr/>
        </p:nvSpPr>
        <p:spPr>
          <a:xfrm rot="10800000">
            <a:off x="8628380" y="4013835"/>
            <a:ext cx="1381125" cy="706755"/>
          </a:xfrm>
          <a:prstGeom prst="cloud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62365" y="4183380"/>
            <a:ext cx="1113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新用法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6935" y="1574165"/>
            <a:ext cx="4129405" cy="20288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auto</a:t>
            </a:r>
            <a:r>
              <a:rPr lang="zh-CN" altLang="en-US"/>
              <a:t>自动类型推导</a:t>
            </a: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501140" y="1051560"/>
            <a:ext cx="9546590" cy="533590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zh-CN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C++11</a:t>
            </a:r>
            <a:r>
              <a:rPr lang="zh-CN" altLang="en-US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之后</a:t>
            </a:r>
            <a:r>
              <a:rPr lang="zh-CN" altLang="en-US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auto不再是一个存储类型指示符，而是作为一个新的类型指示符来指示编译器，auto声明的变量必须由编译器在编译时期推导而得。</a:t>
            </a: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auto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注意事项：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1&gt; 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使用auto定义变量时必须对其进行初始化，在编译阶段编译器需要根据初始化表达式来推导auto的实际类型。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2&gt;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 auto不能作为函数参数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3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&gt; auto不能直接声明数组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4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&gt; 为了避免与C++98中的auto发生混淆，C++11只保留了auto作为类型指示符的用法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5&gt; 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auto在实际中最常见的优势用法就是跟刚刚讲到的新式for循环，还有lambda表达式等进行配合使用。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rgbClr val="FF0000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5&gt; 在真正编程的时候也不建议这样来使用auto，直接写出变量的类型更加清晰易懂</a:t>
            </a:r>
            <a:endParaRPr lang="en-US" altLang="zh-CN" sz="1750" dirty="0" smtClean="0">
              <a:solidFill>
                <a:srgbClr val="FF0000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80" y="1823720"/>
            <a:ext cx="3429000" cy="11239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1b4d76b-2c7e-4649-b23e-29c9470bb8d5}"/>
</p:tagLst>
</file>

<file path=ppt/tags/tag2.xml><?xml version="1.0" encoding="utf-8"?>
<p:tagLst xmlns:p="http://schemas.openxmlformats.org/presentationml/2006/main">
  <p:tag name="KSO_WM_UNIT_PLACING_PICTURE_USER_VIEWPORT" val="{&quot;height&quot;:4020,&quot;width&quot;:8730}"/>
</p:tagLst>
</file>

<file path=ppt/tags/tag3.xml><?xml version="1.0" encoding="utf-8"?>
<p:tagLst xmlns:p="http://schemas.openxmlformats.org/presentationml/2006/main">
  <p:tag name="KSO_WM_UNIT_PLACING_PICTURE_USER_VIEWPORT" val="{&quot;height&quot;:5310,&quot;width&quot;:8325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3924</Words>
  <Application>WPS 演示</Application>
  <PresentationFormat>全屏显示(4:3)</PresentationFormat>
  <Paragraphs>405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默认设计模板</vt:lpstr>
      <vt:lpstr>PBrush</vt:lpstr>
      <vt:lpstr>PowerPoint 演示文稿</vt:lpstr>
      <vt:lpstr>C语言和C++的区别和联系</vt:lpstr>
      <vt:lpstr>头文件</vt:lpstr>
      <vt:lpstr>命名空间</vt:lpstr>
      <vt:lpstr>输入输出</vt:lpstr>
      <vt:lpstr>基本数据类型</vt:lpstr>
      <vt:lpstr>结构体和三目运算符</vt:lpstr>
      <vt:lpstr>for循环</vt:lpstr>
      <vt:lpstr>auto自动类型推导</vt:lpstr>
      <vt:lpstr>C语言的const</vt:lpstr>
      <vt:lpstr>C++中的const</vt:lpstr>
      <vt:lpstr>引用</vt:lpstr>
      <vt:lpstr>引用的本质</vt:lpstr>
      <vt:lpstr>引用做函数参数</vt:lpstr>
      <vt:lpstr>引用做函数返回值</vt:lpstr>
      <vt:lpstr>内联函数</vt:lpstr>
      <vt:lpstr>函数的默认参数和占位参数</vt:lpstr>
      <vt:lpstr>函数重载</vt:lpstr>
      <vt:lpstr>函数重载遇上默认参数</vt:lpstr>
      <vt:lpstr>string类</vt:lpstr>
    </vt:vector>
  </TitlesOfParts>
  <Company>SONG.NET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章节名称</dc:title>
  <dc:creator>Nick</dc:creator>
  <cp:keywords>Python</cp:keywords>
  <cp:lastModifiedBy>女司机不是老司机</cp:lastModifiedBy>
  <cp:revision>333</cp:revision>
  <dcterms:created xsi:type="dcterms:W3CDTF">2019-03-13T07:58:00Z</dcterms:created>
  <dcterms:modified xsi:type="dcterms:W3CDTF">2021-02-02T11:33:44Z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