
<file path=[Content_Types].xml><?xml version="1.0" encoding="utf-8"?>
<Types xmlns="http://schemas.openxmlformats.org/package/2006/content-types">
  <Default Extension="wav" ContentType="audio/x-wav"/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8"/>
  </p:notesMasterIdLst>
  <p:sldIdLst>
    <p:sldId id="434" r:id="rId3"/>
    <p:sldId id="435" r:id="rId4"/>
    <p:sldId id="436" r:id="rId5"/>
    <p:sldId id="437" r:id="rId6"/>
    <p:sldId id="438" r:id="rId7"/>
    <p:sldId id="439" r:id="rId8"/>
    <p:sldId id="440" r:id="rId9"/>
    <p:sldId id="441" r:id="rId10"/>
    <p:sldId id="442" r:id="rId11"/>
    <p:sldId id="262" r:id="rId12"/>
    <p:sldId id="425" r:id="rId13"/>
    <p:sldId id="426" r:id="rId14"/>
    <p:sldId id="427" r:id="rId15"/>
    <p:sldId id="428" r:id="rId16"/>
    <p:sldId id="429" r:id="rId17"/>
    <p:sldId id="430" r:id="rId19"/>
    <p:sldId id="431" r:id="rId20"/>
    <p:sldId id="432" r:id="rId21"/>
    <p:sldId id="433" r:id="rId22"/>
  </p:sldIdLst>
  <p:sldSz cx="12192000" cy="6858000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E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127" autoAdjust="0"/>
    <p:restoredTop sz="94671"/>
  </p:normalViewPr>
  <p:slideViewPr>
    <p:cSldViewPr snapToGrid="0" snapToObjects="1">
      <p:cViewPr>
        <p:scale>
          <a:sx n="150" d="100"/>
          <a:sy n="150" d="100"/>
        </p:scale>
        <p:origin x="-948" y="-10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FB7519FF-9B75-42FA-930C-423FD584F4E5}" type="datetime1">
              <a:rPr lang="zh-CN" altLang="en-US"/>
            </a:fld>
            <a:endParaRPr lang="zh-CN" altLang="en-US"/>
          </a:p>
        </p:txBody>
      </p:sp>
      <p:sp>
        <p:nvSpPr>
          <p:cNvPr id="3076" name="Rectangle 4"/>
          <p:cNvSpPr>
            <a:spLocks noGrp="1" noRot="1" noChangeAspect="1" noChangeArrowheads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pPr>
              <a:defRPr/>
            </a:pPr>
            <a:fld id="{AE19BF1B-DF77-46E0-B99B-7050B4050F89}" type="slidenum">
              <a:rPr lang="zh-CN" altLang="en-US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 descr="F:\VIPC语言\PPT素材\bk1.pngbk1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0" y="-635"/>
            <a:ext cx="12192000" cy="6858635"/>
          </a:xfrm>
          <a:prstGeom prst="rect">
            <a:avLst/>
          </a:prstGeom>
        </p:spPr>
      </p:pic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>
            <a:lvl1pPr algn="r">
              <a:defRPr sz="5400"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743200" y="3875088"/>
            <a:ext cx="8534400" cy="1752600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zh-CN" noProof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sz="quarter" idx="10"/>
          </p:nvPr>
        </p:nvSpPr>
        <p:spPr>
          <a:xfrm>
            <a:off x="7416800" y="6245225"/>
            <a:ext cx="3860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zh-CN" altLang="en-US"/>
              <a:t>www.newer</a:t>
            </a:r>
            <a:r>
              <a:rPr lang="en-US" altLang="zh-CN"/>
              <a:t>2001</a:t>
            </a:r>
            <a:r>
              <a:rPr lang="zh-CN" altLang="en-US"/>
              <a:t>.com</a:t>
            </a:r>
            <a:endParaRPr lang="zh-CN" alt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4572000" y="6245225"/>
            <a:ext cx="2844800" cy="47625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0087299-9EAF-452F-BBE3-7D76265C7A8C}" type="slidenum">
              <a:rPr lang="zh-CN" altLang="zh-CN"/>
            </a:fld>
            <a:endParaRPr lang="zh-CN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F:\VIPC语言\PPT素材\bk1_title.jpgbk1_title"/>
          <p:cNvPicPr>
            <a:picLocks noChangeAspect="1"/>
          </p:cNvPicPr>
          <p:nvPr userDrawn="1"/>
        </p:nvPicPr>
        <p:blipFill>
          <a:blip r:embed="rId2"/>
          <a:srcRect/>
          <a:stretch>
            <a:fillRect/>
          </a:stretch>
        </p:blipFill>
        <p:spPr>
          <a:xfrm>
            <a:off x="-635" y="-8763"/>
            <a:ext cx="12192000" cy="635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09600" y="0"/>
            <a:ext cx="5829300" cy="638175"/>
          </a:xfrm>
        </p:spPr>
        <p:txBody>
          <a:bodyPr/>
          <a:lstStyle/>
          <a:p>
            <a:r>
              <a:rPr lang="zh-CN" altLang="en-US"/>
              <a:t>指针二</a:t>
            </a:r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0"/>
            <a:ext cx="8128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zh-CN"/>
              <a:t>单击此处编辑母版标题样式</a:t>
            </a:r>
            <a:endParaRPr lang="zh-CN" altLang="zh-CN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09600" y="1600200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zh-CN"/>
              <a:t>单击此处编辑母版文本样式</a:t>
            </a:r>
            <a:endParaRPr lang="zh-CN" altLang="zh-CN"/>
          </a:p>
          <a:p>
            <a:pPr lvl="1"/>
            <a:r>
              <a:rPr lang="zh-CN" altLang="zh-CN"/>
              <a:t>第二级</a:t>
            </a:r>
            <a:endParaRPr lang="zh-CN" altLang="zh-CN"/>
          </a:p>
          <a:p>
            <a:pPr lvl="2"/>
            <a:r>
              <a:rPr lang="zh-CN" altLang="zh-CN"/>
              <a:t>第三级</a:t>
            </a:r>
            <a:endParaRPr lang="zh-CN" altLang="zh-CN"/>
          </a:p>
          <a:p>
            <a:pPr lvl="3"/>
            <a:r>
              <a:rPr lang="zh-CN" altLang="zh-CN"/>
              <a:t>第四级</a:t>
            </a:r>
            <a:endParaRPr lang="zh-CN" altLang="zh-CN"/>
          </a:p>
          <a:p>
            <a:pPr lvl="4"/>
            <a:r>
              <a:rPr lang="zh-CN" altLang="zh-CN"/>
              <a:t>第五级</a:t>
            </a:r>
            <a:endParaRPr lang="zh-CN" altLang="zh-CN"/>
          </a:p>
        </p:txBody>
      </p:sp>
      <p:sp>
        <p:nvSpPr>
          <p:cNvPr id="102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7721600" y="6245225"/>
            <a:ext cx="3860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r>
              <a:rPr lang="en-US" altLang="zh-CN"/>
              <a:t>www.newer2001.com</a:t>
            </a:r>
            <a:endParaRPr lang="zh-CN" altLang="en-US"/>
          </a:p>
        </p:txBody>
      </p:sp>
      <p:sp>
        <p:nvSpPr>
          <p:cNvPr id="1029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76800" y="6245225"/>
            <a:ext cx="28448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buFont typeface="Arial" panose="020B0604020202020204" pitchFamily="34" charset="0"/>
              <a:buNone/>
              <a:defRPr sz="1400">
                <a:solidFill>
                  <a:schemeClr val="bg2"/>
                </a:solidFill>
              </a:defRPr>
            </a:lvl1pPr>
          </a:lstStyle>
          <a:p>
            <a:pPr>
              <a:defRPr/>
            </a:pPr>
            <a:fld id="{2E3DFA14-18B8-4019-9CD1-95C91D91CC49}" type="slidenum">
              <a:rPr lang="zh-CN" altLang="en-US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audio" Target="../media/audio2.wav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tags" Target="../tags/tag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3" name="文本框 4"/>
          <p:cNvSpPr txBox="1"/>
          <p:nvPr/>
        </p:nvSpPr>
        <p:spPr>
          <a:xfrm>
            <a:off x="2780030" y="1465898"/>
            <a:ext cx="792988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第十五节 函数与函数指针</a:t>
            </a:r>
            <a:endParaRPr lang="zh-CN" altLang="en-US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6837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8613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5408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80291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文本框 4"/>
          <p:cNvSpPr txBox="1"/>
          <p:nvPr/>
        </p:nvSpPr>
        <p:spPr>
          <a:xfrm>
            <a:off x="3912870" y="1444308"/>
            <a:ext cx="4297680" cy="922020"/>
          </a:xfrm>
          <a:prstGeom prst="rect">
            <a:avLst/>
          </a:prstGeom>
          <a:noFill/>
          <a:ln w="9525">
            <a:noFill/>
            <a:miter/>
          </a:ln>
        </p:spPr>
        <p:txBody>
          <a:bodyPr wrap="none">
            <a:spAutoFit/>
          </a:bodyPr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5400" dirty="0">
                <a:solidFill>
                  <a:schemeClr val="bg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字符串与指针</a:t>
            </a:r>
            <a:endParaRPr lang="zh-CN" altLang="en-US" sz="5400" dirty="0">
              <a:solidFill>
                <a:schemeClr val="bg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3912623" y="608258"/>
            <a:ext cx="3810842" cy="2589023"/>
            <a:chOff x="3912623" y="608258"/>
            <a:chExt cx="3810842" cy="2589023"/>
          </a:xfrm>
        </p:grpSpPr>
        <p:grpSp>
          <p:nvGrpSpPr>
            <p:cNvPr id="8" name="组合 7"/>
            <p:cNvGrpSpPr/>
            <p:nvPr/>
          </p:nvGrpSpPr>
          <p:grpSpPr>
            <a:xfrm>
              <a:off x="6201033" y="608258"/>
              <a:ext cx="1522432" cy="548479"/>
              <a:chOff x="6201033" y="608258"/>
              <a:chExt cx="1522432" cy="548479"/>
            </a:xfrm>
          </p:grpSpPr>
          <p:sp>
            <p:nvSpPr>
              <p:cNvPr id="16" name="Line 6"/>
              <p:cNvSpPr>
                <a:spLocks noChangeShapeType="1"/>
              </p:cNvSpPr>
              <p:nvPr/>
            </p:nvSpPr>
            <p:spPr bwMode="auto">
              <a:xfrm flipV="1">
                <a:off x="6201033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1" name="Line 6"/>
              <p:cNvSpPr>
                <a:spLocks noChangeShapeType="1"/>
              </p:cNvSpPr>
              <p:nvPr/>
            </p:nvSpPr>
            <p:spPr bwMode="auto">
              <a:xfrm flipV="1">
                <a:off x="6641631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2" name="Line 6"/>
              <p:cNvSpPr>
                <a:spLocks noChangeShapeType="1"/>
              </p:cNvSpPr>
              <p:nvPr/>
            </p:nvSpPr>
            <p:spPr bwMode="auto">
              <a:xfrm flipV="1">
                <a:off x="7082229" y="608258"/>
                <a:ext cx="641236" cy="548479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  <p:grpSp>
          <p:nvGrpSpPr>
            <p:cNvPr id="9" name="组合 8"/>
            <p:cNvGrpSpPr/>
            <p:nvPr/>
          </p:nvGrpSpPr>
          <p:grpSpPr>
            <a:xfrm>
              <a:off x="3912623" y="2646786"/>
              <a:ext cx="1545842" cy="550495"/>
              <a:chOff x="3912623" y="2646786"/>
              <a:chExt cx="1545842" cy="550495"/>
            </a:xfrm>
          </p:grpSpPr>
          <p:sp>
            <p:nvSpPr>
              <p:cNvPr id="17" name="Line 7"/>
              <p:cNvSpPr>
                <a:spLocks noChangeShapeType="1"/>
              </p:cNvSpPr>
              <p:nvPr/>
            </p:nvSpPr>
            <p:spPr bwMode="auto">
              <a:xfrm flipV="1">
                <a:off x="4817229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3" name="Line 7"/>
              <p:cNvSpPr>
                <a:spLocks noChangeShapeType="1"/>
              </p:cNvSpPr>
              <p:nvPr/>
            </p:nvSpPr>
            <p:spPr bwMode="auto">
              <a:xfrm flipV="1">
                <a:off x="4364926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  <p:sp>
            <p:nvSpPr>
              <p:cNvPr id="34" name="Line 7"/>
              <p:cNvSpPr>
                <a:spLocks noChangeShapeType="1"/>
              </p:cNvSpPr>
              <p:nvPr/>
            </p:nvSpPr>
            <p:spPr bwMode="auto">
              <a:xfrm flipV="1">
                <a:off x="3912623" y="2646786"/>
                <a:ext cx="641236" cy="550495"/>
              </a:xfrm>
              <a:prstGeom prst="line">
                <a:avLst/>
              </a:prstGeom>
              <a:noFill/>
              <a:ln w="12700">
                <a:solidFill>
                  <a:schemeClr val="bg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p>
                <a:endParaRPr lang="zh-CN" altLang="en-US" sz="2520"/>
              </a:p>
            </p:txBody>
          </p:sp>
        </p:grpSp>
      </p:grpSp>
      <p:sp>
        <p:nvSpPr>
          <p:cNvPr id="15" name="Line 5"/>
          <p:cNvSpPr>
            <a:spLocks noChangeShapeType="1"/>
          </p:cNvSpPr>
          <p:nvPr/>
        </p:nvSpPr>
        <p:spPr bwMode="auto">
          <a:xfrm>
            <a:off x="4084411" y="2646786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36" name="Line 5"/>
          <p:cNvSpPr>
            <a:spLocks noChangeShapeType="1"/>
          </p:cNvSpPr>
          <p:nvPr/>
        </p:nvSpPr>
        <p:spPr bwMode="auto">
          <a:xfrm>
            <a:off x="4084411" y="1164545"/>
            <a:ext cx="4023178" cy="0"/>
          </a:xfrm>
          <a:prstGeom prst="line">
            <a:avLst/>
          </a:prstGeom>
          <a:noFill/>
          <a:ln w="12700">
            <a:solidFill>
              <a:schemeClr val="bg1"/>
            </a:solidFill>
            <a:rou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p>
            <a:endParaRPr lang="zh-CN" altLang="en-US" sz="2520"/>
          </a:p>
        </p:txBody>
      </p:sp>
      <p:sp>
        <p:nvSpPr>
          <p:cNvPr id="56" name="文本框 55"/>
          <p:cNvSpPr txBox="1"/>
          <p:nvPr/>
        </p:nvSpPr>
        <p:spPr>
          <a:xfrm>
            <a:off x="5309484" y="3632490"/>
            <a:ext cx="1097280" cy="36830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p>
            <a:pPr algn="ctr"/>
            <a:r>
              <a:rPr lang="zh-CN" sz="1800" dirty="0">
                <a:solidFill>
                  <a:schemeClr val="bg1">
                    <a:lumMod val="95000"/>
                  </a:schemeClr>
                </a:solidFill>
              </a:rPr>
              <a:t>顿开教育 </a:t>
            </a:r>
            <a:endParaRPr lang="en-US" altLang="zh-CN" sz="1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7" name="矩形 6"/>
          <p:cNvSpPr/>
          <p:nvPr/>
        </p:nvSpPr>
        <p:spPr>
          <a:xfrm>
            <a:off x="6363214" y="2781328"/>
            <a:ext cx="1854200" cy="337185"/>
          </a:xfrm>
          <a:prstGeom prst="rect">
            <a:avLst/>
          </a:prstGeom>
        </p:spPr>
        <p:txBody>
          <a:bodyPr wrap="none">
            <a:spAutoFit/>
          </a:bodyPr>
          <a:p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Teacher: </a:t>
            </a:r>
            <a:r>
              <a:rPr lang="zh-CN" altLang="en-US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顽石老师</a:t>
            </a:r>
            <a:r>
              <a:rPr lang="en-US" altLang="zh-CN" sz="16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endParaRPr lang="zh-CN" alt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3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2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ldLvl="0" animBg="1"/>
      <p:bldP spid="36" grpId="0" bldLvl="0" animBg="1"/>
      <p:bldP spid="5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cs typeface="Arial" panose="020B0604020202020204" pitchFamily="34" charset="0"/>
                <a:sym typeface="+mn-ea"/>
              </a:rPr>
              <a:t>字符指针输出字符</a:t>
            </a:r>
            <a:endParaRPr lang="zh-CN" altLang="en-US">
              <a:solidFill>
                <a:schemeClr val="bg1"/>
              </a:solidFill>
              <a:effectLst>
                <a:outerShdw blurRad="38100" dist="38100" dir="2700000" algn="tl">
                  <a:srgbClr val="000000"/>
                </a:outerShdw>
              </a:effectLst>
              <a:cs typeface="Arial" panose="020B0604020202020204" pitchFamily="34" charset="0"/>
              <a:sym typeface="+mn-ea"/>
            </a:endParaRPr>
          </a:p>
        </p:txBody>
      </p:sp>
      <p:sp>
        <p:nvSpPr>
          <p:cNvPr id="26" name="Text Box 1027"/>
          <p:cNvSpPr txBox="1">
            <a:spLocks noChangeArrowheads="1"/>
          </p:cNvSpPr>
          <p:nvPr/>
        </p:nvSpPr>
        <p:spPr bwMode="auto">
          <a:xfrm>
            <a:off x="1050925" y="3065780"/>
            <a:ext cx="3958590" cy="2030095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8000"/>
            </a:solidFill>
            <a:miter lim="800000"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p>
            <a:pPr algn="l" eaLnBrk="0" hangingPunct="0">
              <a:defRPr/>
            </a:pPr>
            <a:r>
              <a:rPr lang="en-US" altLang="zh-CN" dirty="0">
                <a:solidFill>
                  <a:schemeClr val="tx1"/>
                </a:solidFill>
              </a:rPr>
              <a:t>char* string = "I am maye";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defRPr/>
            </a:pPr>
            <a:r>
              <a:rPr lang="en-US" altLang="zh-CN" dirty="0">
                <a:solidFill>
                  <a:schemeClr val="tx1"/>
                </a:solidFill>
              </a:rPr>
              <a:t>char* p = string;	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defRPr/>
            </a:pPr>
            <a:r>
              <a:rPr lang="en-US" altLang="zh-CN" dirty="0">
                <a:solidFill>
                  <a:schemeClr val="tx1"/>
                </a:solidFill>
              </a:rPr>
              <a:t>while (*p)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defRPr/>
            </a:pPr>
            <a:r>
              <a:rPr lang="en-US" altLang="zh-CN" dirty="0">
                <a:solidFill>
                  <a:schemeClr val="tx1"/>
                </a:solidFill>
              </a:rPr>
              <a:t>{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defRPr/>
            </a:pPr>
            <a:r>
              <a:rPr lang="en-US" altLang="zh-CN" dirty="0">
                <a:solidFill>
                  <a:schemeClr val="tx1"/>
                </a:solidFill>
              </a:rPr>
              <a:t>	putchar(*p);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defRPr/>
            </a:pPr>
            <a:r>
              <a:rPr lang="en-US" altLang="zh-CN" dirty="0">
                <a:solidFill>
                  <a:schemeClr val="tx1"/>
                </a:solidFill>
              </a:rPr>
              <a:t>	p++;</a:t>
            </a:r>
            <a:endParaRPr lang="en-US" altLang="zh-CN" dirty="0">
              <a:solidFill>
                <a:schemeClr val="tx1"/>
              </a:solidFill>
            </a:endParaRPr>
          </a:p>
          <a:p>
            <a:pPr algn="l" eaLnBrk="0" hangingPunct="0">
              <a:defRPr/>
            </a:pPr>
            <a:r>
              <a:rPr lang="en-US" altLang="zh-CN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" name="Group 1074"/>
          <p:cNvGrpSpPr/>
          <p:nvPr/>
        </p:nvGrpSpPr>
        <p:grpSpPr bwMode="auto">
          <a:xfrm>
            <a:off x="8954135" y="1524318"/>
            <a:ext cx="971550" cy="4735513"/>
            <a:chOff x="4278" y="895"/>
            <a:chExt cx="612" cy="2983"/>
          </a:xfrm>
        </p:grpSpPr>
        <p:sp>
          <p:nvSpPr>
            <p:cNvPr id="205842" name="Text Box 1031"/>
            <p:cNvSpPr txBox="1">
              <a:spLocks noChangeArrowheads="1"/>
            </p:cNvSpPr>
            <p:nvPr/>
          </p:nvSpPr>
          <p:spPr bwMode="auto">
            <a:xfrm>
              <a:off x="4500" y="895"/>
              <a:ext cx="169" cy="250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sz="2000"/>
                <a:t>I</a:t>
              </a:r>
              <a:endParaRPr lang="en-US" altLang="zh-CN" sz="2000"/>
            </a:p>
          </p:txBody>
        </p:sp>
        <p:sp>
          <p:nvSpPr>
            <p:cNvPr id="205843" name="Text Box 1032"/>
            <p:cNvSpPr txBox="1">
              <a:spLocks noChangeArrowheads="1"/>
            </p:cNvSpPr>
            <p:nvPr/>
          </p:nvSpPr>
          <p:spPr bwMode="auto">
            <a:xfrm>
              <a:off x="4495" y="1483"/>
              <a:ext cx="204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sz="2000"/>
                <a:t>a</a:t>
              </a:r>
              <a:endParaRPr lang="en-US" altLang="zh-CN" sz="2000"/>
            </a:p>
          </p:txBody>
        </p:sp>
        <p:sp>
          <p:nvSpPr>
            <p:cNvPr id="205844" name="Text Box 1033"/>
            <p:cNvSpPr txBox="1">
              <a:spLocks noChangeArrowheads="1"/>
            </p:cNvSpPr>
            <p:nvPr/>
          </p:nvSpPr>
          <p:spPr bwMode="auto">
            <a:xfrm>
              <a:off x="4478" y="1776"/>
              <a:ext cx="248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sz="2000"/>
                <a:t>m</a:t>
              </a:r>
              <a:endParaRPr lang="en-US" altLang="zh-CN" sz="2000"/>
            </a:p>
          </p:txBody>
        </p:sp>
        <p:sp>
          <p:nvSpPr>
            <p:cNvPr id="205845" name="Text Box 1034"/>
            <p:cNvSpPr txBox="1">
              <a:spLocks noChangeArrowheads="1"/>
            </p:cNvSpPr>
            <p:nvPr/>
          </p:nvSpPr>
          <p:spPr bwMode="auto">
            <a:xfrm>
              <a:off x="4469" y="1910"/>
              <a:ext cx="195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endParaRPr lang="en-US" altLang="zh-CN" sz="2000"/>
            </a:p>
          </p:txBody>
        </p:sp>
        <p:sp>
          <p:nvSpPr>
            <p:cNvPr id="205846" name="Text Box 1035"/>
            <p:cNvSpPr txBox="1">
              <a:spLocks noChangeArrowheads="1"/>
            </p:cNvSpPr>
            <p:nvPr/>
          </p:nvSpPr>
          <p:spPr bwMode="auto">
            <a:xfrm>
              <a:off x="4460" y="2427"/>
              <a:ext cx="248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sz="2000"/>
                <a:t>m</a:t>
              </a:r>
              <a:endParaRPr lang="en-US" altLang="zh-CN" sz="2000"/>
            </a:p>
          </p:txBody>
        </p:sp>
        <p:sp>
          <p:nvSpPr>
            <p:cNvPr id="205847" name="Text Box 1036"/>
            <p:cNvSpPr txBox="1">
              <a:spLocks noChangeArrowheads="1"/>
            </p:cNvSpPr>
            <p:nvPr/>
          </p:nvSpPr>
          <p:spPr bwMode="auto">
            <a:xfrm>
              <a:off x="4504" y="3076"/>
              <a:ext cx="195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sz="2000"/>
                <a:t>y</a:t>
              </a:r>
              <a:endParaRPr lang="en-US" altLang="zh-CN" sz="2000"/>
            </a:p>
          </p:txBody>
        </p:sp>
        <p:sp>
          <p:nvSpPr>
            <p:cNvPr id="205848" name="Text Box 1037"/>
            <p:cNvSpPr txBox="1">
              <a:spLocks noChangeArrowheads="1"/>
            </p:cNvSpPr>
            <p:nvPr/>
          </p:nvSpPr>
          <p:spPr bwMode="auto">
            <a:xfrm>
              <a:off x="4504" y="3327"/>
              <a:ext cx="204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sz="2000"/>
                <a:t>e</a:t>
              </a:r>
              <a:endParaRPr lang="en-US" altLang="zh-CN" sz="2000"/>
            </a:p>
          </p:txBody>
        </p:sp>
        <p:sp>
          <p:nvSpPr>
            <p:cNvPr id="205849" name="Text Box 1038"/>
            <p:cNvSpPr txBox="1">
              <a:spLocks noChangeArrowheads="1"/>
            </p:cNvSpPr>
            <p:nvPr/>
          </p:nvSpPr>
          <p:spPr bwMode="auto">
            <a:xfrm>
              <a:off x="4480" y="3627"/>
              <a:ext cx="248" cy="251"/>
            </a:xfrm>
            <a:prstGeom prst="rect">
              <a:avLst/>
            </a:prstGeom>
            <a:noFill/>
            <a:ln w="9525">
              <a:noFill/>
              <a:miter lim="800000"/>
            </a:ln>
          </p:spPr>
          <p:txBody>
            <a:bodyPr wrap="none">
              <a:spAutoFit/>
            </a:bodyPr>
            <a:p>
              <a:r>
                <a:rPr lang="en-US" altLang="zh-CN" sz="2000"/>
                <a:t>\0</a:t>
              </a:r>
              <a:endParaRPr lang="en-US" altLang="zh-CN" sz="2000"/>
            </a:p>
          </p:txBody>
        </p:sp>
        <p:grpSp>
          <p:nvGrpSpPr>
            <p:cNvPr id="205852" name="Group 1051"/>
            <p:cNvGrpSpPr/>
            <p:nvPr/>
          </p:nvGrpSpPr>
          <p:grpSpPr bwMode="auto">
            <a:xfrm>
              <a:off x="4278" y="911"/>
              <a:ext cx="612" cy="2967"/>
              <a:chOff x="4134" y="1211"/>
              <a:chExt cx="834" cy="2967"/>
            </a:xfrm>
          </p:grpSpPr>
          <p:sp>
            <p:nvSpPr>
              <p:cNvPr id="205857" name="Rectangle 1052"/>
              <p:cNvSpPr>
                <a:spLocks noChangeArrowheads="1"/>
              </p:cNvSpPr>
              <p:nvPr/>
            </p:nvSpPr>
            <p:spPr bwMode="auto">
              <a:xfrm>
                <a:off x="4134" y="1211"/>
                <a:ext cx="834" cy="29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</a:ln>
            </p:spPr>
            <p:txBody>
              <a:bodyPr wrap="none" anchor="ctr"/>
              <a:p>
                <a:pPr eaLnBrk="0" hangingPunct="0"/>
                <a:endParaRPr lang="zh-CN" altLang="en-US"/>
              </a:p>
            </p:txBody>
          </p:sp>
          <p:sp>
            <p:nvSpPr>
              <p:cNvPr id="205858" name="Line 1053"/>
              <p:cNvSpPr>
                <a:spLocks noChangeShapeType="1"/>
              </p:cNvSpPr>
              <p:nvPr/>
            </p:nvSpPr>
            <p:spPr bwMode="auto">
              <a:xfrm>
                <a:off x="4134" y="1491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5859" name="Line 1054"/>
              <p:cNvSpPr>
                <a:spLocks noChangeShapeType="1"/>
              </p:cNvSpPr>
              <p:nvPr/>
            </p:nvSpPr>
            <p:spPr bwMode="auto">
              <a:xfrm>
                <a:off x="4134" y="1783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5860" name="Line 1055"/>
              <p:cNvSpPr>
                <a:spLocks noChangeShapeType="1"/>
              </p:cNvSpPr>
              <p:nvPr/>
            </p:nvSpPr>
            <p:spPr bwMode="auto">
              <a:xfrm>
                <a:off x="4134" y="207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5861" name="Line 1056"/>
              <p:cNvSpPr>
                <a:spLocks noChangeShapeType="1"/>
              </p:cNvSpPr>
              <p:nvPr/>
            </p:nvSpPr>
            <p:spPr bwMode="auto">
              <a:xfrm>
                <a:off x="4134" y="233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5862" name="Line 1057"/>
              <p:cNvSpPr>
                <a:spLocks noChangeShapeType="1"/>
              </p:cNvSpPr>
              <p:nvPr/>
            </p:nvSpPr>
            <p:spPr bwMode="auto">
              <a:xfrm>
                <a:off x="4134" y="2645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5863" name="Line 1058"/>
              <p:cNvSpPr>
                <a:spLocks noChangeShapeType="1"/>
              </p:cNvSpPr>
              <p:nvPr/>
            </p:nvSpPr>
            <p:spPr bwMode="auto">
              <a:xfrm>
                <a:off x="4134" y="2978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5864" name="Line 1059"/>
              <p:cNvSpPr>
                <a:spLocks noChangeShapeType="1"/>
              </p:cNvSpPr>
              <p:nvPr/>
            </p:nvSpPr>
            <p:spPr bwMode="auto">
              <a:xfrm>
                <a:off x="4134" y="3326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5865" name="Line 1060"/>
              <p:cNvSpPr>
                <a:spLocks noChangeShapeType="1"/>
              </p:cNvSpPr>
              <p:nvPr/>
            </p:nvSpPr>
            <p:spPr bwMode="auto">
              <a:xfrm>
                <a:off x="4134" y="3627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  <p:sp>
            <p:nvSpPr>
              <p:cNvPr id="205866" name="Line 1061"/>
              <p:cNvSpPr>
                <a:spLocks noChangeShapeType="1"/>
              </p:cNvSpPr>
              <p:nvPr/>
            </p:nvSpPr>
            <p:spPr bwMode="auto">
              <a:xfrm>
                <a:off x="4134" y="3912"/>
                <a:ext cx="83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grpSp>
        <p:nvGrpSpPr>
          <p:cNvPr id="6" name="Group 1079"/>
          <p:cNvGrpSpPr/>
          <p:nvPr/>
        </p:nvGrpSpPr>
        <p:grpSpPr bwMode="auto">
          <a:xfrm>
            <a:off x="7485380" y="1342708"/>
            <a:ext cx="1323975" cy="371475"/>
            <a:chOff x="4094" y="1632"/>
            <a:chExt cx="834" cy="234"/>
          </a:xfrm>
        </p:grpSpPr>
        <p:sp>
          <p:nvSpPr>
            <p:cNvPr id="205840" name="Line 1077"/>
            <p:cNvSpPr>
              <a:spLocks noChangeShapeType="1"/>
            </p:cNvSpPr>
            <p:nvPr/>
          </p:nvSpPr>
          <p:spPr bwMode="auto">
            <a:xfrm>
              <a:off x="4616" y="1754"/>
              <a:ext cx="312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lg" len="lg"/>
              <a:tailEnd type="triangle" w="med" len="med"/>
            </a:ln>
          </p:spPr>
          <p:txBody>
            <a:bodyPr wrap="none" lIns="90000" tIns="46800" rIns="90000" bIns="46800" anchor="ctr">
              <a:spAutoFit/>
            </a:bodyPr>
            <a:p>
              <a:endParaRPr lang="zh-CN" altLang="en-US"/>
            </a:p>
          </p:txBody>
        </p:sp>
        <p:sp>
          <p:nvSpPr>
            <p:cNvPr id="205841" name="Text Box 1078"/>
            <p:cNvSpPr txBox="1">
              <a:spLocks noChangeArrowheads="1"/>
            </p:cNvSpPr>
            <p:nvPr/>
          </p:nvSpPr>
          <p:spPr bwMode="auto">
            <a:xfrm>
              <a:off x="4094" y="1632"/>
              <a:ext cx="431" cy="234"/>
            </a:xfrm>
            <a:prstGeom prst="rect">
              <a:avLst/>
            </a:prstGeom>
            <a:noFill/>
            <a:ln w="38100">
              <a:noFill/>
              <a:miter lim="800000"/>
              <a:headEnd type="none" w="lg" len="lg"/>
            </a:ln>
          </p:spPr>
          <p:txBody>
            <a:bodyPr wrap="none" lIns="90000" tIns="46800" rIns="90000" bIns="46800" anchor="ctr">
              <a:spAutoFit/>
            </a:bodyPr>
            <a:p>
              <a:r>
                <a:rPr lang="en-US" altLang="zh-CN">
                  <a:ea typeface="隶书" pitchFamily="49" charset="-122"/>
                </a:rPr>
                <a:t>string</a:t>
              </a:r>
              <a:endParaRPr lang="en-US" altLang="zh-CN">
                <a:ea typeface="隶书" pitchFamily="49" charset="-122"/>
              </a:endParaRPr>
            </a:p>
          </p:txBody>
        </p:sp>
      </p:grpSp>
      <p:sp>
        <p:nvSpPr>
          <p:cNvPr id="62" name="AutoShape 1080"/>
          <p:cNvSpPr>
            <a:spLocks noChangeArrowheads="1"/>
          </p:cNvSpPr>
          <p:nvPr/>
        </p:nvSpPr>
        <p:spPr bwMode="auto">
          <a:xfrm>
            <a:off x="5048250" y="4411029"/>
            <a:ext cx="1607819" cy="369569"/>
          </a:xfrm>
          <a:prstGeom prst="wedgeRectCallout">
            <a:avLst>
              <a:gd name="adj1" fmla="val -106338"/>
              <a:gd name="adj2" fmla="val 35255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miter lim="800000"/>
            <a:headEnd type="none" w="lg" len="lg"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none" lIns="90000" tIns="46800" rIns="90000" bIns="46800" anchor="ctr">
            <a:spAutoFit/>
          </a:bodyPr>
          <a:p>
            <a:pPr>
              <a:defRPr/>
            </a:pPr>
            <a:r>
              <a:rPr lang="en-US" altLang="zh-CN">
                <a:ea typeface="隶书" pitchFamily="49" charset="-122"/>
              </a:rPr>
              <a:t>*string!=0</a:t>
            </a:r>
            <a:r>
              <a:rPr lang="zh-CN" altLang="en-US">
                <a:ea typeface="隶书" pitchFamily="49" charset="-122"/>
              </a:rPr>
              <a:t>循环</a:t>
            </a:r>
            <a:endParaRPr lang="zh-CN" altLang="en-US">
              <a:ea typeface="隶书" pitchFamily="49" charset="-122"/>
            </a:endParaRPr>
          </a:p>
        </p:txBody>
      </p:sp>
      <p:sp>
        <p:nvSpPr>
          <p:cNvPr id="58" name="AutoShape 1076"/>
          <p:cNvSpPr>
            <a:spLocks noChangeArrowheads="1"/>
          </p:cNvSpPr>
          <p:nvPr/>
        </p:nvSpPr>
        <p:spPr bwMode="auto">
          <a:xfrm>
            <a:off x="1050899" y="2178674"/>
            <a:ext cx="6162675" cy="646429"/>
          </a:xfrm>
          <a:prstGeom prst="wedgeRectCallout">
            <a:avLst>
              <a:gd name="adj1" fmla="val -4404"/>
              <a:gd name="adj2" fmla="val 95324"/>
            </a:avLst>
          </a:prstGeom>
          <a:solidFill>
            <a:schemeClr val="accent1">
              <a:lumMod val="75000"/>
            </a:schemeClr>
          </a:solidFill>
          <a:ln w="38100">
            <a:solidFill>
              <a:schemeClr val="accent2"/>
            </a:solidFill>
            <a:miter lim="800000"/>
            <a:headEnd type="none" w="lg" len="lg"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 lIns="90000" tIns="46800" rIns="90000" bIns="46800" anchor="ctr">
            <a:spAutoFit/>
          </a:bodyPr>
          <a:p>
            <a:pPr>
              <a:defRPr/>
            </a:pPr>
            <a:r>
              <a:rPr lang="zh-CN" altLang="zh-CN">
                <a:latin typeface="隶书" pitchFamily="49" charset="-122"/>
                <a:ea typeface="隶书" pitchFamily="49" charset="-122"/>
              </a:rPr>
              <a:t>字符指针</a:t>
            </a:r>
            <a:r>
              <a:rPr lang="zh-CN" altLang="zh-CN">
                <a:solidFill>
                  <a:srgbClr val="0000FF"/>
                </a:solidFill>
                <a:latin typeface="隶书" pitchFamily="49" charset="-122"/>
                <a:ea typeface="隶书" pitchFamily="49" charset="-122"/>
              </a:rPr>
              <a:t>初始化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:把字符串</a:t>
            </a:r>
            <a:r>
              <a:rPr lang="zh-CN" altLang="zh-CN">
                <a:solidFill>
                  <a:srgbClr val="C00000"/>
                </a:solidFill>
                <a:latin typeface="隶书" pitchFamily="49" charset="-122"/>
                <a:ea typeface="隶书" pitchFamily="49" charset="-122"/>
              </a:rPr>
              <a:t>首地址</a:t>
            </a:r>
            <a:r>
              <a:rPr lang="zh-CN" altLang="zh-CN">
                <a:latin typeface="隶书" pitchFamily="49" charset="-122"/>
                <a:ea typeface="隶书" pitchFamily="49" charset="-122"/>
              </a:rPr>
              <a:t>赋给</a:t>
            </a:r>
            <a:r>
              <a:rPr lang="en-US" altLang="zh-CN">
                <a:latin typeface="隶书" pitchFamily="49" charset="-122"/>
                <a:ea typeface="隶书" pitchFamily="49" charset="-122"/>
              </a:rPr>
              <a:t>string</a:t>
            </a:r>
            <a:endParaRPr lang="en-US" altLang="zh-CN"/>
          </a:p>
          <a:p>
            <a:pPr>
              <a:defRPr/>
            </a:pPr>
            <a:r>
              <a:rPr lang="en-US" altLang="zh-CN">
                <a:sym typeface="Symbol" panose="05050102010706020507" pitchFamily="18" charset="2"/>
              </a:rPr>
              <a:t> char  *string=</a:t>
            </a:r>
            <a:r>
              <a:rPr lang="en-US" altLang="zh-CN" dirty="0">
                <a:sym typeface="+mn-ea"/>
              </a:rPr>
              <a:t> "I am maye";</a:t>
            </a:r>
            <a:endParaRPr lang="en-US" altLang="zh-CN">
              <a:sym typeface="Symbol" panose="05050102010706020507" pitchFamily="18" charset="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9319260" y="4538980"/>
            <a:ext cx="260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a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指针与字符串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056640" y="1051560"/>
            <a:ext cx="10278745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在各种编程语言中，字符串的地位都十分重要，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语言中并没有提供</a:t>
            </a:r>
            <a:r>
              <a:rPr lang="zh-CN" altLang="en-US" sz="20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“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字符串</a:t>
            </a:r>
            <a:r>
              <a:rPr lang="zh-CN" altLang="en-US" sz="20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”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这个特定类型，而是以特殊字符数组的形式来存储和处理字符串，这种字符数组必须以空字符</a:t>
            </a:r>
            <a:r>
              <a:rPr lang="zh-CN" altLang="en-US" sz="20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’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\0</a:t>
            </a:r>
            <a:r>
              <a:rPr lang="en-US" altLang="zh-CN" sz="2000" smtClean="0">
                <a:effectLst/>
                <a:latin typeface="Times New Roman" panose="02020603050405020304" pitchFamily="18" charset="0"/>
                <a:ea typeface="宋体" panose="02010600030101010101" pitchFamily="2" charset="-122"/>
                <a:sym typeface="+mn-ea"/>
              </a:rPr>
              <a:t>’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结尾，因此，也将这种特定字符数组称为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风格字符串，本节讨论字符串和字符串的一些处理函数。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 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如何声明创建一个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风格字符串时，如何使用</a:t>
            </a:r>
            <a:r>
              <a:rPr lang="en-US" altLang="zh-CN" sz="2000" smtClean="0">
                <a:effectLst/>
                <a:ea typeface="宋体" panose="02010600030101010101" pitchFamily="2" charset="-122"/>
                <a:sym typeface="+mn-ea"/>
              </a:rPr>
              <a:t>C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风格字符串，这是本节要解决的问题</a:t>
            </a:r>
            <a:endParaRPr lang="zh-CN" altLang="en-US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存储字符串有两种形式：</a:t>
            </a:r>
            <a:endParaRPr 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字符数组形式：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char str[20];    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字符指针变量：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char *cp;	      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str由若干元素组成，每个元素放一个字符；而cp中存放字符串首地址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(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决不是将字符串放到字符指针变量中。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)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str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是地址常量；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cp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是地址变量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160905" y="4763770"/>
            <a:ext cx="7698105" cy="1042035"/>
          </a:xfrm>
          <a:prstGeom prst="rect">
            <a:avLst/>
          </a:prstGeom>
          <a:solidFill>
            <a:schemeClr val="accent5">
              <a:lumMod val="5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473960" y="4841875"/>
            <a:ext cx="711200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lvl="2" algn="l" eaLnBrk="1" hangingPunct="1">
              <a:defRPr/>
            </a:pP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char  </a:t>
            </a:r>
            <a:r>
              <a:rPr lang="en-US" altLang="zh-CN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str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[20];     </a:t>
            </a:r>
            <a:r>
              <a:rPr lang="en-US" altLang="zh-CN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str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=“I love China!”;    (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Symbol" panose="05050102010706020507" pitchFamily="18" charset="2"/>
              </a:rPr>
              <a:t>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  <a:p>
            <a:pPr lvl="2" algn="l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char   *</a:t>
            </a:r>
            <a:r>
              <a:rPr lang="en-US" altLang="zh-CN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cp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;         </a:t>
            </a:r>
            <a:r>
              <a:rPr lang="en-US" altLang="zh-CN" sz="2400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cp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=“I love China!”;    (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</a:t>
            </a:r>
            <a:r>
              <a:rPr lang="en-US" altLang="zh-CN" sz="24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)</a:t>
            </a:r>
            <a:endParaRPr lang="en-US" altLang="zh-CN" sz="24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60290" y="4893310"/>
            <a:ext cx="4162425" cy="174307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指针与字符串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1501140" y="1051560"/>
            <a:ext cx="9546590" cy="53359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en-US" sz="2000" smtClean="0">
                <a:effectLst/>
                <a:ea typeface="宋体" panose="02010600030101010101" pitchFamily="2" charset="-122"/>
                <a:sym typeface="+mn-ea"/>
              </a:rPr>
              <a:t>cp</a:t>
            </a:r>
            <a:r>
              <a:rPr lang="zh-CN" altLang="en-US" sz="2000" smtClean="0">
                <a:effectLst/>
                <a:ea typeface="宋体" panose="02010600030101010101" pitchFamily="2" charset="-122"/>
                <a:sym typeface="+mn-ea"/>
              </a:rPr>
              <a:t>接受输入字符串时，必须先开辟内存空间</a:t>
            </a:r>
            <a:endParaRPr lang="zh-CN" altLang="en-US" sz="200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字符数组</a:t>
            </a:r>
            <a:r>
              <a:rPr lang="en-US" alt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str</a:t>
            </a: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存在于栈区，而</a:t>
            </a:r>
            <a:r>
              <a:rPr lang="en-US" alt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cp</a:t>
            </a: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指向的字符串存在于常量区</a:t>
            </a:r>
            <a:endParaRPr 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cs typeface="+mj-cs"/>
                <a:sym typeface="+mn-ea"/>
              </a:rPr>
              <a:t>指针变量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cs typeface="+mj-cs"/>
                <a:sym typeface="+mn-ea"/>
              </a:rPr>
              <a:t>cp</a:t>
            </a:r>
            <a:r>
              <a:rPr lang="zh-CN" sz="2000" dirty="0" smtClean="0">
                <a:effectLst/>
                <a:ea typeface="宋体" panose="02010600030101010101" pitchFamily="2" charset="-122"/>
                <a:cs typeface="+mj-cs"/>
                <a:sym typeface="+mn-ea"/>
              </a:rPr>
              <a:t>的值是可以改变的，而数组名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cs typeface="+mj-cs"/>
                <a:sym typeface="+mn-ea"/>
              </a:rPr>
              <a:t>str</a:t>
            </a:r>
            <a:r>
              <a:rPr lang="zh-CN" sz="2000" dirty="0" smtClean="0">
                <a:effectLst/>
                <a:ea typeface="宋体" panose="02010600030101010101" pitchFamily="2" charset="-122"/>
                <a:cs typeface="+mj-cs"/>
                <a:sym typeface="+mn-ea"/>
              </a:rPr>
              <a:t>代表一个固定的值(数组首元素的地址)，不能改变。</a:t>
            </a:r>
            <a:endParaRPr lang="zh-CN" sz="2000" dirty="0" smtClean="0"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字符数组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str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中各元素的值是可以改变的，但字符指针变量</a:t>
            </a: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cp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指向的字符串常量中的内容是不可以被取代的。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 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874203" y="1634182"/>
            <a:ext cx="2986081" cy="175432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8000"/>
            </a:solidFill>
            <a:miter lim="800000"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>
            <a:spAutoFit/>
          </a:bodyPr>
          <a:p>
            <a:pPr eaLnBrk="0" hangingPunct="0">
              <a:defRPr/>
            </a:pPr>
            <a:r>
              <a:rPr lang="zh-CN" altLang="en-US">
                <a:solidFill>
                  <a:schemeClr val="tx1"/>
                </a:solidFill>
              </a:rPr>
              <a:t>例   </a:t>
            </a:r>
            <a:r>
              <a:rPr lang="en-US" altLang="zh-CN">
                <a:solidFill>
                  <a:schemeClr val="tx1"/>
                </a:solidFill>
              </a:rPr>
              <a:t>char  str[10];</a:t>
            </a:r>
            <a:endParaRPr lang="en-US" altLang="zh-CN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1"/>
                </a:solidFill>
              </a:rPr>
              <a:t>       scanf(“%s”,str);    (</a:t>
            </a:r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r>
              <a:rPr lang="en-US" altLang="zh-CN">
                <a:solidFill>
                  <a:schemeClr val="tx1"/>
                </a:solidFill>
              </a:rPr>
              <a:t>)</a:t>
            </a:r>
            <a:endParaRPr lang="en-US" altLang="zh-CN">
              <a:solidFill>
                <a:schemeClr val="tx1"/>
              </a:solidFill>
            </a:endParaRPr>
          </a:p>
          <a:p>
            <a:pPr eaLnBrk="0" hangingPunct="0">
              <a:defRPr/>
            </a:pPr>
            <a:endParaRPr lang="en-US" altLang="zh-CN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zh-CN" altLang="zh-CN">
                <a:solidFill>
                  <a:schemeClr val="tx1"/>
                </a:solidFill>
              </a:rPr>
              <a:t>而   </a:t>
            </a:r>
            <a:r>
              <a:rPr lang="en-US" altLang="zh-CN">
                <a:solidFill>
                  <a:schemeClr val="tx1"/>
                </a:solidFill>
              </a:rPr>
              <a:t>char  *cp;</a:t>
            </a:r>
            <a:endParaRPr lang="en-US" altLang="zh-CN">
              <a:solidFill>
                <a:schemeClr val="tx1"/>
              </a:solidFill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1"/>
                </a:solidFill>
              </a:rPr>
              <a:t>       scanf(“%s”,  cp);    (</a:t>
            </a:r>
            <a:r>
              <a:rPr lang="en-US" altLang="zh-CN">
                <a:solidFill>
                  <a:schemeClr val="tx1"/>
                </a:solidFill>
                <a:sym typeface="Symbol" panose="05050102010706020507" pitchFamily="18" charset="2"/>
              </a:rPr>
              <a:t>)</a:t>
            </a:r>
            <a:endParaRPr lang="en-US" altLang="zh-CN">
              <a:solidFill>
                <a:schemeClr val="tx1"/>
              </a:solidFill>
              <a:sym typeface="Symbol" panose="05050102010706020507" pitchFamily="18" charset="2"/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6898641" y="1634505"/>
            <a:ext cx="3297260" cy="92202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8000"/>
            </a:solidFill>
            <a:miter lim="800000"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p>
            <a:pPr eaLnBrk="0" hangingPunct="0">
              <a:defRPr/>
            </a:pPr>
            <a:r>
              <a:rPr lang="zh-CN" altLang="en-US">
                <a:solidFill>
                  <a:schemeClr val="tx1"/>
                </a:solidFill>
                <a:sym typeface="Wingdings 3" pitchFamily="18" charset="2"/>
              </a:rPr>
              <a:t>改为</a:t>
            </a:r>
            <a:r>
              <a:rPr lang="en-US" altLang="zh-CN">
                <a:solidFill>
                  <a:schemeClr val="tx1"/>
                </a:solidFill>
                <a:sym typeface="Wingdings 3" pitchFamily="18" charset="2"/>
              </a:rPr>
              <a:t>:  char   *cp,str[10];</a:t>
            </a:r>
            <a:endParaRPr lang="en-US" altLang="zh-CN">
              <a:solidFill>
                <a:schemeClr val="tx1"/>
              </a:solidFill>
              <a:sym typeface="Wingdings 3" pitchFamily="18" charset="2"/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1"/>
                </a:solidFill>
                <a:sym typeface="Wingdings 3" pitchFamily="18" charset="2"/>
              </a:rPr>
              <a:t>           cp=str;</a:t>
            </a:r>
            <a:endParaRPr lang="en-US" altLang="zh-CN">
              <a:solidFill>
                <a:schemeClr val="tx1"/>
              </a:solidFill>
              <a:sym typeface="Wingdings 3" pitchFamily="18" charset="2"/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1"/>
                </a:solidFill>
                <a:sym typeface="Wingdings 3" pitchFamily="18" charset="2"/>
              </a:rPr>
              <a:t>           scanf(“%s”,cp);      (</a:t>
            </a:r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r>
              <a:rPr lang="en-US" altLang="zh-CN">
                <a:solidFill>
                  <a:schemeClr val="tx1"/>
                </a:solidFill>
                <a:sym typeface="Wingdings 3" pitchFamily="18" charset="2"/>
              </a:rPr>
              <a:t>)</a:t>
            </a:r>
            <a:endParaRPr lang="en-US" altLang="zh-CN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6898641" y="2743850"/>
            <a:ext cx="3297260" cy="645160"/>
          </a:xfrm>
          <a:prstGeom prst="rect">
            <a:avLst/>
          </a:prstGeom>
          <a:solidFill>
            <a:schemeClr val="accent1">
              <a:lumMod val="75000"/>
            </a:schemeClr>
          </a:solidFill>
          <a:ln w="38100">
            <a:solidFill>
              <a:srgbClr val="008000"/>
            </a:solidFill>
            <a:miter lim="800000"/>
          </a:ln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wrap="square">
            <a:spAutoFit/>
          </a:bodyPr>
          <a:p>
            <a:pPr eaLnBrk="0" hangingPunct="0">
              <a:defRPr/>
            </a:pPr>
            <a:r>
              <a:rPr lang="zh-CN" altLang="en-US">
                <a:solidFill>
                  <a:schemeClr val="tx1"/>
                </a:solidFill>
                <a:sym typeface="Wingdings 3" pitchFamily="18" charset="2"/>
              </a:rPr>
              <a:t>改为</a:t>
            </a:r>
            <a:r>
              <a:rPr lang="en-US" altLang="zh-CN">
                <a:solidFill>
                  <a:schemeClr val="tx1"/>
                </a:solidFill>
                <a:sym typeface="Wingdings 3" pitchFamily="18" charset="2"/>
              </a:rPr>
              <a:t>: char* cp=malloc(10);</a:t>
            </a:r>
            <a:endParaRPr lang="en-US" altLang="zh-CN">
              <a:solidFill>
                <a:schemeClr val="tx1"/>
              </a:solidFill>
              <a:sym typeface="Wingdings 3" pitchFamily="18" charset="2"/>
            </a:endParaRPr>
          </a:p>
          <a:p>
            <a:pPr eaLnBrk="0" hangingPunct="0">
              <a:defRPr/>
            </a:pPr>
            <a:r>
              <a:rPr lang="en-US" altLang="zh-CN">
                <a:solidFill>
                  <a:schemeClr val="tx1"/>
                </a:solidFill>
                <a:sym typeface="Wingdings 3" pitchFamily="18" charset="2"/>
              </a:rPr>
              <a:t>           scanf(“%s”,cp);      (</a:t>
            </a:r>
            <a:r>
              <a:rPr lang="en-US" altLang="zh-CN">
                <a:solidFill>
                  <a:schemeClr val="tx1"/>
                </a:solidFill>
                <a:sym typeface="Wingdings" panose="05000000000000000000" pitchFamily="2" charset="2"/>
              </a:rPr>
              <a:t></a:t>
            </a:r>
            <a:r>
              <a:rPr lang="en-US" altLang="zh-CN">
                <a:solidFill>
                  <a:schemeClr val="tx1"/>
                </a:solidFill>
                <a:sym typeface="Wingdings 3" pitchFamily="18" charset="2"/>
              </a:rPr>
              <a:t>)</a:t>
            </a:r>
            <a:endParaRPr lang="en-US" altLang="zh-CN">
              <a:solidFill>
                <a:schemeClr val="tx1"/>
              </a:solidFill>
              <a:sym typeface="Wingdings 3" pitchFamily="18" charset="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10380345" y="1715770"/>
            <a:ext cx="989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指向</a:t>
            </a:r>
            <a:endParaRPr lang="zh-CN" altLang="en-US"/>
          </a:p>
          <a:p>
            <a:r>
              <a:rPr lang="zh-CN" altLang="en-US"/>
              <a:t>数组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0393045" y="2743835"/>
            <a:ext cx="98933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动态</a:t>
            </a:r>
            <a:endParaRPr lang="zh-CN" altLang="en-US"/>
          </a:p>
          <a:p>
            <a:r>
              <a:rPr lang="zh-CN" altLang="en-US"/>
              <a:t>分配</a:t>
            </a:r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>
          <a:xfrm flipV="1">
            <a:off x="4284345" y="2673350"/>
            <a:ext cx="1628140" cy="14922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sp>
        <p:nvSpPr>
          <p:cNvPr id="10" name="左大括号 9"/>
          <p:cNvSpPr/>
          <p:nvPr/>
        </p:nvSpPr>
        <p:spPr>
          <a:xfrm>
            <a:off x="6289040" y="1699260"/>
            <a:ext cx="135255" cy="1673225"/>
          </a:xfrm>
          <a:prstGeom prst="leftBrace">
            <a:avLst>
              <a:gd name="adj1" fmla="val 126197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ldLvl="0" animBg="1" autoUpdateAnimBg="0"/>
      <p:bldP spid="8" grpId="0" bldLvl="0" animBg="1" autoUpdateAnimBg="0"/>
      <p:bldP spid="3" grpId="0" bldLvl="0" animBg="1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二维数组与字符串</a:t>
            </a:r>
            <a:endParaRPr lang="zh-CN" altLang="en-US"/>
          </a:p>
        </p:txBody>
      </p:sp>
      <p:sp>
        <p:nvSpPr>
          <p:cNvPr id="4" name="Rectangle 3"/>
          <p:cNvSpPr>
            <a:spLocks noGrp="1" noChangeArrowheads="1"/>
          </p:cNvSpPr>
          <p:nvPr/>
        </p:nvSpPr>
        <p:spPr>
          <a:xfrm>
            <a:off x="900430" y="1016635"/>
            <a:ext cx="10442575" cy="56508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smtClean="0">
                <a:effectLst/>
                <a:ea typeface="宋体" panose="02010600030101010101" pitchFamily="2" charset="-122"/>
                <a:sym typeface="+mn-ea"/>
              </a:rPr>
              <a:t>需要存储多个字符串时可以用二维数组或指针数组</a:t>
            </a:r>
            <a:endParaRPr lang="zh-CN" sz="200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二维数组：每个元素为一维数组的数组，叫二维数组。可以把每个一维数组存储一个字符串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altLang="en-US" sz="200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指针数组：</a:t>
            </a:r>
            <a:endParaRPr lang="zh-CN" altLang="en-US" sz="200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0" indent="0" eaLnBrk="1" hangingPunct="1">
              <a:buNone/>
              <a:defRPr/>
            </a:pP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cs typeface="+mj-cs"/>
                <a:sym typeface="+mn-ea"/>
              </a:rPr>
              <a:t> </a:t>
            </a: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cs typeface="+mj-cs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2611755" y="2046605"/>
            <a:ext cx="3665855" cy="190627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2802255" y="2005330"/>
            <a:ext cx="331470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char str[5][10];</a:t>
            </a:r>
            <a:endParaRPr lang="zh-CN" altLang="en-US" sz="1400"/>
          </a:p>
          <a:p>
            <a:r>
              <a:rPr lang="zh-CN" altLang="en-US" sz="1400"/>
              <a:t>for (int i = 0; i &lt; 5; i++)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en-US" altLang="zh-CN" sz="1400"/>
              <a:t>	</a:t>
            </a:r>
            <a:r>
              <a:rPr lang="zh-CN" altLang="en-US" sz="1400"/>
              <a:t>gets_s(str[i], 10);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  <a:p>
            <a:r>
              <a:rPr lang="zh-CN" altLang="en-US" sz="1400"/>
              <a:t>for (int i = 0; i &lt; 5; i++)</a:t>
            </a:r>
            <a:endParaRPr lang="zh-CN" altLang="en-US" sz="1400"/>
          </a:p>
          <a:p>
            <a:r>
              <a:rPr lang="zh-CN" altLang="en-US" sz="1400"/>
              <a:t>{</a:t>
            </a:r>
            <a:endParaRPr lang="zh-CN" altLang="en-US" sz="1400"/>
          </a:p>
          <a:p>
            <a:r>
              <a:rPr lang="zh-CN" altLang="en-US" sz="1400"/>
              <a:t>	puts(str[i]);</a:t>
            </a:r>
            <a:endParaRPr lang="zh-CN" altLang="en-US" sz="1400"/>
          </a:p>
          <a:p>
            <a:r>
              <a:rPr lang="zh-CN" altLang="en-US" sz="1400"/>
              <a:t>}</a:t>
            </a:r>
            <a:endParaRPr lang="zh-CN" altLang="en-US" sz="1400"/>
          </a:p>
        </p:txBody>
      </p:sp>
      <p:sp>
        <p:nvSpPr>
          <p:cNvPr id="6" name="矩形 5"/>
          <p:cNvSpPr/>
          <p:nvPr/>
        </p:nvSpPr>
        <p:spPr>
          <a:xfrm>
            <a:off x="2611755" y="4360545"/>
            <a:ext cx="3665855" cy="22288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917190" y="4360545"/>
            <a:ext cx="3197860" cy="23069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altLang="en-US" sz="1200"/>
              <a:t>char* str1[5];</a:t>
            </a:r>
            <a:endParaRPr lang="zh-CN" altLang="en-US" sz="1200"/>
          </a:p>
          <a:p>
            <a:pPr algn="l"/>
            <a:r>
              <a:rPr lang="zh-CN" altLang="en-US" sz="1200"/>
              <a:t>for (int i = 0; i &lt; 5; i++)</a:t>
            </a:r>
            <a:endParaRPr lang="zh-CN" altLang="en-US" sz="1200"/>
          </a:p>
          <a:p>
            <a:pPr algn="l"/>
            <a:r>
              <a:rPr lang="zh-CN" altLang="en-US" sz="1200"/>
              <a:t>{</a:t>
            </a:r>
            <a:endParaRPr lang="zh-CN" altLang="en-US" sz="1200"/>
          </a:p>
          <a:p>
            <a:pPr algn="l"/>
            <a:r>
              <a:rPr lang="zh-CN" altLang="en-US" sz="1200"/>
              <a:t>	str1[i] = malloc(10);</a:t>
            </a:r>
            <a:endParaRPr lang="zh-CN" altLang="en-US" sz="1200"/>
          </a:p>
          <a:p>
            <a:pPr algn="l"/>
            <a:r>
              <a:rPr lang="zh-CN" altLang="en-US" sz="1200"/>
              <a:t>	gets_s(str1[i],10);</a:t>
            </a:r>
            <a:endParaRPr lang="zh-CN" altLang="en-US" sz="1200"/>
          </a:p>
          <a:p>
            <a:pPr algn="l"/>
            <a:r>
              <a:rPr lang="zh-CN" altLang="en-US" sz="1200"/>
              <a:t>}</a:t>
            </a:r>
            <a:endParaRPr lang="zh-CN" altLang="en-US" sz="1200"/>
          </a:p>
          <a:p>
            <a:pPr algn="l"/>
            <a:r>
              <a:rPr lang="zh-CN" altLang="en-US" sz="1200"/>
              <a:t>for (int i = 0; i &lt; 5; i++)</a:t>
            </a:r>
            <a:endParaRPr lang="zh-CN" altLang="en-US" sz="1200"/>
          </a:p>
          <a:p>
            <a:pPr algn="l"/>
            <a:r>
              <a:rPr lang="zh-CN" altLang="en-US" sz="1200"/>
              <a:t>{</a:t>
            </a:r>
            <a:endParaRPr lang="zh-CN" altLang="en-US" sz="1200"/>
          </a:p>
          <a:p>
            <a:pPr algn="l"/>
            <a:r>
              <a:rPr lang="zh-CN" altLang="en-US" sz="1200"/>
              <a:t>	puts(str1[i]);</a:t>
            </a:r>
            <a:endParaRPr lang="zh-CN" altLang="en-US" sz="1200"/>
          </a:p>
          <a:p>
            <a:pPr algn="l"/>
            <a:r>
              <a:rPr lang="zh-CN" altLang="en-US" sz="1200"/>
              <a:t>	free(str1[i]);</a:t>
            </a:r>
            <a:endParaRPr lang="zh-CN" altLang="en-US" sz="1200"/>
          </a:p>
          <a:p>
            <a:pPr algn="l"/>
            <a:r>
              <a:rPr lang="zh-CN" altLang="en-US" sz="1200"/>
              <a:t>	str1[0] = NULL;</a:t>
            </a:r>
            <a:endParaRPr lang="zh-CN" altLang="en-US" sz="1200"/>
          </a:p>
          <a:p>
            <a:pPr algn="l"/>
            <a:r>
              <a:rPr lang="zh-CN" altLang="en-US" sz="1200"/>
              <a:t>}</a:t>
            </a:r>
            <a:endParaRPr lang="zh-CN" altLang="en-US" sz="1200"/>
          </a:p>
        </p:txBody>
      </p:sp>
      <p:sp>
        <p:nvSpPr>
          <p:cNvPr id="8" name="云形标注 7"/>
          <p:cNvSpPr/>
          <p:nvPr/>
        </p:nvSpPr>
        <p:spPr>
          <a:xfrm>
            <a:off x="8100695" y="2938780"/>
            <a:ext cx="3242310" cy="2149475"/>
          </a:xfrm>
          <a:prstGeom prst="cloudCallout">
            <a:avLst>
              <a:gd name="adj1" fmla="val -106012"/>
              <a:gd name="adj2" fmla="val 61285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8582660" y="3505835"/>
            <a:ext cx="2465070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>
                <a:solidFill>
                  <a:srgbClr val="FF0000"/>
                </a:solidFill>
              </a:rPr>
              <a:t>指针数组，必须申请内存，才能进行字符串输入</a:t>
            </a:r>
            <a:endParaRPr lang="zh-CN" altLang="en-US" sz="20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6362700" cy="638175"/>
          </a:xfrm>
        </p:spPr>
        <p:txBody>
          <a:bodyPr/>
          <a:p>
            <a:r>
              <a:rPr lang="zh-CN" altLang="en-US" dirty="0" smtClean="0">
                <a:ea typeface="宋体" panose="02010600030101010101" pitchFamily="2" charset="-122"/>
                <a:sym typeface="+mn-ea"/>
              </a:rPr>
              <a:t>字符串相关函数</a:t>
            </a:r>
            <a:endParaRPr lang="zh-CN"/>
          </a:p>
        </p:txBody>
      </p:sp>
      <p:sp>
        <p:nvSpPr>
          <p:cNvPr id="3" name="Rectangle 3"/>
          <p:cNvSpPr>
            <a:spLocks noGrp="1" noChangeArrowheads="1"/>
          </p:cNvSpPr>
          <p:nvPr/>
        </p:nvSpPr>
        <p:spPr>
          <a:xfrm>
            <a:off x="1138555" y="1389380"/>
            <a:ext cx="10216515" cy="514350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输入输出：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scanf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printf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gets_s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和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puts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求字符串长度：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strlen</a:t>
            </a:r>
            <a:endParaRPr lang="zh-CN" altLang="en-US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复制：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strcpy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连接：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strcat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比较：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strcmp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自己实现字符串的这些操作函数，如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my_strlen</a:t>
            </a: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altLang="en-US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1218883" y="844550"/>
            <a:ext cx="4472305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algn="ctr">
              <a:buClr>
                <a:srgbClr val="CCCC00"/>
              </a:buClr>
              <a:buSzPct val="75000"/>
              <a:buFont typeface="Arial" panose="020B0604020202020204" pitchFamily="34" charset="0"/>
              <a:buChar char="►"/>
              <a:defRPr/>
            </a:pPr>
            <a:r>
              <a:rPr lang="en-US" altLang="zh-CN" sz="2400" b="1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相关函数在前面已经接触过了</a:t>
            </a:r>
            <a:endParaRPr lang="zh-CN" sz="2400" b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自定义</a:t>
            </a:r>
            <a:r>
              <a:rPr lang="en-US" altLang="zh-CN"/>
              <a:t>strlen</a:t>
            </a:r>
            <a:endParaRPr lang="en-US" altLang="zh-CN"/>
          </a:p>
        </p:txBody>
      </p:sp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97000" y="2085340"/>
            <a:ext cx="3286125" cy="29527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5185" y="2085340"/>
            <a:ext cx="3076575" cy="2647950"/>
          </a:xfrm>
          <a:prstGeom prst="rect">
            <a:avLst/>
          </a:prstGeom>
        </p:spPr>
      </p:pic>
      <p:cxnSp>
        <p:nvCxnSpPr>
          <p:cNvPr id="7" name="直接箭头连接符 6"/>
          <p:cNvCxnSpPr/>
          <p:nvPr/>
        </p:nvCxnSpPr>
        <p:spPr>
          <a:xfrm>
            <a:off x="4796155" y="3540125"/>
            <a:ext cx="21386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arrow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自定义</a:t>
            </a:r>
            <a:r>
              <a:rPr lang="en-US" altLang="zh-CN">
                <a:sym typeface="+mn-ea"/>
              </a:rPr>
              <a:t>strcpy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0120" y="1824355"/>
            <a:ext cx="5191125" cy="320992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自定义</a:t>
            </a:r>
            <a:r>
              <a:rPr lang="en-US" altLang="zh-CN">
                <a:sym typeface="+mn-ea"/>
              </a:rPr>
              <a:t>strcat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262630" y="1377315"/>
            <a:ext cx="5667375" cy="44958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自定义</a:t>
            </a:r>
            <a:r>
              <a:rPr lang="en-US" altLang="zh-CN">
                <a:sym typeface="+mn-ea"/>
              </a:rPr>
              <a:t>strcmp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771005" y="968375"/>
            <a:ext cx="4791075" cy="565785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25" y="2221865"/>
            <a:ext cx="5029200" cy="3733800"/>
          </a:xfrm>
          <a:prstGeom prst="rect">
            <a:avLst/>
          </a:prstGeom>
        </p:spPr>
      </p:pic>
      <p:cxnSp>
        <p:nvCxnSpPr>
          <p:cNvPr id="7" name="直接箭头连接符 6"/>
          <p:cNvCxnSpPr>
            <a:stCxn id="5" idx="3"/>
          </p:cNvCxnSpPr>
          <p:nvPr/>
        </p:nvCxnSpPr>
        <p:spPr>
          <a:xfrm>
            <a:off x="5483225" y="4088765"/>
            <a:ext cx="1287780" cy="63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  <p:cxnSp>
        <p:nvCxnSpPr>
          <p:cNvPr id="8" name="直接箭头连接符 7"/>
          <p:cNvCxnSpPr/>
          <p:nvPr/>
        </p:nvCxnSpPr>
        <p:spPr>
          <a:xfrm flipH="1">
            <a:off x="5483225" y="4658360"/>
            <a:ext cx="1316355" cy="114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55470" y="2313940"/>
            <a:ext cx="2409825" cy="38100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7365" y="1672590"/>
            <a:ext cx="2266950" cy="381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0"/>
            <a:ext cx="5829300" cy="638175"/>
          </a:xfrm>
        </p:spPr>
        <p:txBody>
          <a:bodyPr/>
          <a:p>
            <a:r>
              <a:rPr lang="zh-CN" altLang="en-US"/>
              <a:t>指针函数</a:t>
            </a:r>
            <a:endParaRPr lang="zh-CN" altLang="en-US"/>
          </a:p>
        </p:txBody>
      </p:sp>
      <p:sp>
        <p:nvSpPr>
          <p:cNvPr id="21" name="Rectangle 3"/>
          <p:cNvSpPr>
            <a:spLocks noGrp="1" noChangeArrowheads="1"/>
          </p:cNvSpPr>
          <p:nvPr/>
        </p:nvSpPr>
        <p:spPr>
          <a:xfrm>
            <a:off x="873760" y="915670"/>
            <a:ext cx="10401935" cy="55365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1600" dirty="0" smtClean="0">
                <a:effectLst/>
                <a:ea typeface="宋体" panose="02010600030101010101" pitchFamily="2" charset="-122"/>
                <a:sym typeface="+mn-ea"/>
              </a:rPr>
              <a:t>指针函数，即返回值为指针类型的函数</a:t>
            </a:r>
            <a:endParaRPr lang="zh-CN" sz="16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这似乎并不难理解，先看一下下面这个函数，</a:t>
            </a:r>
            <a:r>
              <a:rPr lang="zh-CN" sz="1600" dirty="0" smtClean="0">
                <a:effectLst/>
                <a:ea typeface="宋体" panose="02010600030101010101" pitchFamily="2" charset="-122"/>
                <a:sym typeface="+mn-ea"/>
              </a:rPr>
              <a:t>这种函数应该都很熟悉，其实就是一个函数，然后返回值是一个 int 类型。</a:t>
            </a: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接着看下面这个函数声明：</a:t>
            </a: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这样描述应该很容易理解了，所谓的指针函数也没什么特别的，和普通函数对比不过就是其返回了一个指针（即地址）而已。</a:t>
            </a: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b="1" dirty="0" smtClean="0">
                <a:solidFill>
                  <a:srgbClr val="FF0000"/>
                </a:solidFill>
                <a:effectLst/>
                <a:ea typeface="宋体" panose="02010600030101010101" pitchFamily="2" charset="-122"/>
                <a:sym typeface="+mn-ea"/>
              </a:rPr>
              <a:t>注意：不要返回临时变量的地址</a:t>
            </a:r>
            <a:endParaRPr lang="zh-CN" sz="1600" b="1" dirty="0" smtClean="0">
              <a:solidFill>
                <a:srgbClr val="FF0000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b="1" dirty="0" smtClean="0">
                <a:solidFill>
                  <a:srgbClr val="FF0000"/>
                </a:solidFill>
                <a:effectLst/>
                <a:ea typeface="宋体" panose="02010600030101010101" pitchFamily="2" charset="-122"/>
                <a:sym typeface="+mn-ea"/>
              </a:rPr>
              <a:t>可以返回动态申请的空间的地址</a:t>
            </a:r>
            <a:r>
              <a:rPr lang="en-US" altLang="zh-CN" sz="1600" b="1" dirty="0" smtClean="0">
                <a:solidFill>
                  <a:srgbClr val="FF0000"/>
                </a:solidFill>
                <a:effectLst/>
                <a:ea typeface="宋体" panose="02010600030101010101" pitchFamily="2" charset="-122"/>
                <a:sym typeface="+mn-ea"/>
              </a:rPr>
              <a:t>malloc</a:t>
            </a:r>
            <a:endParaRPr lang="en-US" altLang="zh-CN" sz="1600" b="1" dirty="0" smtClean="0">
              <a:solidFill>
                <a:srgbClr val="FF0000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0" lvl="0" indent="0" eaLnBrk="1" hangingPunct="1">
              <a:buFont typeface="Wingdings" panose="05000000000000000000" charset="0"/>
              <a:buNone/>
              <a:defRPr/>
            </a:pPr>
            <a:r>
              <a:rPr lang="zh-CN" sz="1600" b="1" dirty="0" smtClean="0">
                <a:solidFill>
                  <a:srgbClr val="FF0000"/>
                </a:solidFill>
                <a:effectLst/>
                <a:ea typeface="宋体" panose="02010600030101010101" pitchFamily="2" charset="-122"/>
                <a:sym typeface="+mn-ea"/>
              </a:rPr>
              <a:t>（存在于堆区，不会自动释放）</a:t>
            </a:r>
            <a:endParaRPr lang="zh-CN" sz="1600" b="1" dirty="0" smtClean="0">
              <a:solidFill>
                <a:srgbClr val="FF0000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6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6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0555" y="3369310"/>
            <a:ext cx="4343400" cy="32861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831975" y="2047240"/>
            <a:ext cx="8994775" cy="2764155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solidFill>
                  <a:schemeClr val="bg1"/>
                </a:solidFill>
                <a:sym typeface="+mn-ea"/>
              </a:rPr>
              <a:t>函数参数的值拷贝</a:t>
            </a:r>
            <a:endParaRPr lang="zh-CN" altLang="en-US">
              <a:solidFill>
                <a:schemeClr val="bg1"/>
              </a:solidFill>
              <a:sym typeface="+mn-ea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/>
        </p:nvSpPr>
        <p:spPr>
          <a:xfrm>
            <a:off x="841375" y="893445"/>
            <a:ext cx="10568305" cy="561530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学习函数的时候，讲了函数的参数都是值拷贝，在函数里面改变形参的值，实参并不会发生改变。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原理：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那么有没有办法通过改变形参去改变实参的值呢？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那必须有！可以通过传变量的指针去修改变量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085" y="5124450"/>
            <a:ext cx="2409825" cy="1609725"/>
          </a:xfrm>
          <a:prstGeom prst="rect">
            <a:avLst/>
          </a:prstGeom>
        </p:spPr>
      </p:pic>
      <p:sp>
        <p:nvSpPr>
          <p:cNvPr id="5" name="右箭头 4"/>
          <p:cNvSpPr/>
          <p:nvPr/>
        </p:nvSpPr>
        <p:spPr>
          <a:xfrm>
            <a:off x="7423150" y="5401945"/>
            <a:ext cx="1159510" cy="44704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vert="horz" wrap="square" lIns="91440" tIns="45720" rIns="91440" bIns="45720" numCol="1" anchor="t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endParaRPr kumimoji="0" lang="zh-CN" altLang="zh-CN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pPr algn="l">
              <a:buClrTx/>
              <a:buSzTx/>
              <a:buFontTx/>
            </a:pPr>
            <a:r>
              <a:rPr lang="zh-CN" altLang="en-US">
                <a:sym typeface="+mn-ea"/>
              </a:rPr>
              <a:t>函数参数的值拷贝</a:t>
            </a:r>
            <a:endParaRPr lang="zh-CN" altLang="en-US"/>
          </a:p>
        </p:txBody>
      </p:sp>
      <p:sp>
        <p:nvSpPr>
          <p:cNvPr id="21" name="Rectangle 3"/>
          <p:cNvSpPr>
            <a:spLocks noGrp="1" noChangeArrowheads="1"/>
          </p:cNvSpPr>
          <p:nvPr/>
        </p:nvSpPr>
        <p:spPr>
          <a:xfrm>
            <a:off x="940435" y="1071880"/>
            <a:ext cx="10180320" cy="518096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注意：虽然指针能在函数里面改变实参的值，但是函数传参还是值拷贝。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原理：传入的指针是存在不同的内存空间，但是指向的变量都是同一个。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78810" y="2418715"/>
            <a:ext cx="5833745" cy="429387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函数指针</a:t>
            </a:r>
            <a:endParaRPr lang="zh-CN" altLang="en-US">
              <a:sym typeface="+mn-ea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/>
        </p:nvSpPr>
        <p:spPr>
          <a:xfrm>
            <a:off x="836930" y="854710"/>
            <a:ext cx="10468610" cy="558228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1800" dirty="0" smtClean="0">
                <a:effectLst/>
                <a:ea typeface="宋体" panose="02010600030101010101" pitchFamily="2" charset="-122"/>
                <a:sym typeface="+mn-ea"/>
              </a:rPr>
              <a:t>如果在程序中定义了一个函数，那么在编译时系统就会为这个函数代码分配一段存储空间，这段存储空间的首地址称为这个函数的地址。而且函数名表示的就是这个地址。既然是地址我们就可以定义一个指针变量来存放，这个指针变量就叫作函数指针变量，简称函数指针。</a:t>
            </a:r>
            <a:endParaRPr sz="18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8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1800" dirty="0" smtClean="0">
                <a:effectLst/>
                <a:ea typeface="宋体" panose="02010600030101010101" pitchFamily="2" charset="-122"/>
                <a:sym typeface="+mn-ea"/>
              </a:rPr>
              <a:t> 函数指针的定义：</a:t>
            </a:r>
            <a:r>
              <a:rPr lang="zh-CN" sz="1800" b="1" dirty="0" smtClean="0">
                <a:effectLst/>
                <a:ea typeface="宋体" panose="02010600030101010101" pitchFamily="2" charset="-122"/>
                <a:sym typeface="+mn-ea"/>
              </a:rPr>
              <a:t>函数返回值类型  (* 指针变量名) (函数参数列表);</a:t>
            </a:r>
            <a:endParaRPr lang="zh-CN" sz="1800" b="1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“函数返回值类型”表示该指针变量可以指向具有什么返回值类型的函数；</a:t>
            </a:r>
            <a:endParaRPr 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“函数参数列表”表示该指针变量可以指向具有什么参数列表的函数。这个参数列表中只需要写函数的参数类型即可。</a:t>
            </a:r>
            <a:endParaRPr lang="zh-CN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8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sz="1800" dirty="0" smtClean="0">
                <a:effectLst/>
                <a:ea typeface="宋体" panose="02010600030101010101" pitchFamily="2" charset="-122"/>
                <a:sym typeface="+mn-ea"/>
              </a:rPr>
              <a:t>那么怎么判断一个指针变量是指向变量的指针</a:t>
            </a:r>
            <a:r>
              <a:rPr lang="zh-CN" sz="1800" dirty="0" smtClean="0">
                <a:effectLst/>
                <a:ea typeface="宋体" panose="02010600030101010101" pitchFamily="2" charset="-122"/>
                <a:sym typeface="+mn-ea"/>
              </a:rPr>
              <a:t>，</a:t>
            </a:r>
            <a:r>
              <a:rPr sz="1800" dirty="0" smtClean="0">
                <a:effectLst/>
                <a:ea typeface="宋体" panose="02010600030101010101" pitchFamily="2" charset="-122"/>
                <a:sym typeface="+mn-ea"/>
              </a:rPr>
              <a:t>还是指向函数的指针变量呢？</a:t>
            </a:r>
            <a:endParaRPr sz="18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看变量名的后面有没有带有形参类型的圆括号，如果有就是指向函数的指针变量，即函数指针，如果没有就是指向变量的指针变量。</a:t>
            </a:r>
            <a:endParaRPr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函数指针变量没有</a:t>
            </a:r>
            <a:r>
              <a:rPr lang="en-US" alt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++</a:t>
            </a: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和 </a:t>
            </a:r>
            <a:r>
              <a:rPr lang="en-US" altLang="zh-CN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--</a:t>
            </a:r>
            <a:r>
              <a:rPr lang="zh-CN" altLang="en-US" sz="18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运算</a:t>
            </a:r>
            <a:endParaRPr lang="zh-CN" altLang="en-US" sz="18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标题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dirty="0"/>
              <a:t>如何调用函数指针</a:t>
            </a:r>
            <a:endParaRPr kumimoji="1" lang="zh-CN" dirty="0"/>
          </a:p>
        </p:txBody>
      </p:sp>
      <p:sp>
        <p:nvSpPr>
          <p:cNvPr id="21" name="Rectangle 3"/>
          <p:cNvSpPr>
            <a:spLocks noGrp="1" noChangeArrowheads="1"/>
          </p:cNvSpPr>
          <p:nvPr/>
        </p:nvSpPr>
        <p:spPr>
          <a:xfrm>
            <a:off x="930275" y="1104265"/>
            <a:ext cx="10423525" cy="51485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示例：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add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函数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实现</a:t>
            </a:r>
            <a:r>
              <a:rPr lang="zh-CN" altLang="en-US" sz="2000" dirty="0" smtClean="0">
                <a:effectLst/>
                <a:ea typeface="宋体" panose="02010600030101010101" pitchFamily="2" charset="-122"/>
                <a:sym typeface="+mn-ea"/>
              </a:rPr>
              <a:t>两个整数相加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赋值时函数 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add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不带括号，也不带参数。由于函数名 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add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代表函数的首地址，因此经过赋值以后，指针变量 p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fun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 就指向函数 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add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() 代码的首地址了。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有两种方式可以使用函数指针，调用函数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(*pfun)(5,3);</a:t>
            </a:r>
            <a:endParaRPr lang="en-US" alt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en-US" altLang="zh-CN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pfun(5,3);   </a:t>
            </a:r>
            <a:r>
              <a:rPr lang="zh-CN" altLang="en-US" sz="20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一般使用这种，方便、简洁、直观</a:t>
            </a: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59305" y="1637665"/>
            <a:ext cx="8072755" cy="12382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kumimoji="1" lang="zh-CN" altLang="en-US" dirty="0">
                <a:sym typeface="+mn-ea"/>
              </a:rPr>
              <a:t>函数指针练习</a:t>
            </a:r>
            <a:endParaRPr kumimoji="1" lang="zh-CN" altLang="en-US" dirty="0">
              <a:sym typeface="+mn-ea"/>
            </a:endParaRPr>
          </a:p>
        </p:txBody>
      </p:sp>
      <p:sp>
        <p:nvSpPr>
          <p:cNvPr id="21" name="Rectangle 3"/>
          <p:cNvSpPr>
            <a:spLocks noGrp="1" noChangeArrowheads="1"/>
          </p:cNvSpPr>
          <p:nvPr/>
        </p:nvSpPr>
        <p:spPr>
          <a:xfrm>
            <a:off x="896620" y="1377950"/>
            <a:ext cx="10568940" cy="5148580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效果：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en-US" altLang="zh-CN" sz="2000" dirty="0" smtClean="0">
              <a:effectLst/>
              <a:ea typeface="宋体" panose="02010600030101010101" pitchFamily="2" charset="-122"/>
              <a:sym typeface="+mn-ea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896620" y="811530"/>
            <a:ext cx="7980680" cy="46037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none">
            <a:spAutoFit/>
          </a:bodyPr>
          <a:p>
            <a:pPr algn="ctr">
              <a:buClr>
                <a:srgbClr val="CCCC00"/>
              </a:buClr>
              <a:buSzPct val="75000"/>
              <a:buFont typeface="Arial" panose="020B0604020202020204" pitchFamily="34" charset="0"/>
              <a:buChar char="►"/>
              <a:defRPr/>
            </a:pPr>
            <a:r>
              <a:rPr lang="en-US" altLang="zh-CN" sz="2400" b="1">
                <a:solidFill>
                  <a:srgbClr val="F8F8F8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zh-CN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用函数指针实现一个简单的计算器，支持</a:t>
            </a:r>
            <a:r>
              <a:rPr lang="en-US" altLang="zh-CN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+</a:t>
            </a:r>
            <a:r>
              <a:rPr lang="zh-CN" altLang="en-US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zh-CN" altLang="en-US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zh-CN" altLang="en-US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lang="zh-CN" altLang="en-US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、</a:t>
            </a:r>
            <a:r>
              <a:rPr lang="en-US" altLang="zh-CN" sz="2400" b="1">
                <a:solidFill>
                  <a:srgbClr val="FF66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%</a:t>
            </a:r>
            <a:endParaRPr lang="en-US" altLang="zh-CN" sz="2400" b="1">
              <a:solidFill>
                <a:srgbClr val="FF66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894455" y="2008505"/>
            <a:ext cx="2962275" cy="315277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回调函数</a:t>
            </a:r>
            <a:endParaRPr lang="zh-CN" altLang="en-US"/>
          </a:p>
        </p:txBody>
      </p:sp>
      <p:sp>
        <p:nvSpPr>
          <p:cNvPr id="21" name="Rectangle 3"/>
          <p:cNvSpPr>
            <a:spLocks noGrp="1" noChangeArrowheads="1"/>
          </p:cNvSpPr>
          <p:nvPr/>
        </p:nvSpPr>
        <p:spPr>
          <a:xfrm>
            <a:off x="829945" y="948690"/>
            <a:ext cx="10478770" cy="550354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首先要明确的一点是，函数也可以作为函数的参数来传递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。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回调函数到底是怎么回事？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首先至少要有 3 种类型的函数</a:t>
            </a: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主函数：相当于整个程序的引擎，调度各个函数按序执行</a:t>
            </a: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回调函数：一个独立的功能函数</a:t>
            </a: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1257300" lvl="2" indent="-342900" eaLnBrk="1" hangingPunct="1">
              <a:buFont typeface="Wingdings" panose="05000000000000000000" charset="0"/>
              <a:buChar char="n"/>
              <a:defRPr/>
            </a:pPr>
            <a:r>
              <a:rPr lang="zh-CN"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中间函数：一个介于主函数和回调函数之间的函数，登记回调函数，通知主函数，起到一个桥梁的作用</a:t>
            </a: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914400" lvl="2" indent="0" eaLnBrk="1" hangingPunct="1">
              <a:buFont typeface="Wingdings" panose="05000000000000000000" charset="0"/>
              <a:buNone/>
              <a:defRPr/>
            </a:pP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示例代码：以上面写的计算器为例。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当做函数参数传入的函数，称之为 回调函数（至于为什么要叫“回调函数”，不能叫别的呢？其实这只是人为规定的一个名字。你也可以叫“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maye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专属函数”，但是到时候你又会问为什么要叫“</a:t>
            </a:r>
            <a:r>
              <a:rPr lang="en-US" altLang="zh-CN" sz="2000" dirty="0" smtClean="0">
                <a:effectLst/>
                <a:ea typeface="宋体" panose="02010600030101010101" pitchFamily="2" charset="-122"/>
                <a:sym typeface="+mn-ea"/>
              </a:rPr>
              <a:t>maye</a:t>
            </a:r>
            <a:r>
              <a:rPr lang="zh-CN" sz="2000" dirty="0" smtClean="0">
                <a:effectLst/>
                <a:ea typeface="宋体" panose="02010600030101010101" pitchFamily="2" charset="-122"/>
                <a:sym typeface="+mn-ea"/>
              </a:rPr>
              <a:t>专属函数”，它特么的总的有个名字吧！所以叫“回调函数”就是王八的屁股：规定！）。</a:t>
            </a:r>
            <a:endParaRPr lang="zh-CN"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lang="zh-CN" sz="16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6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回调函数</a:t>
            </a:r>
            <a:endParaRPr lang="zh-CN" altLang="en-US"/>
          </a:p>
        </p:txBody>
      </p:sp>
      <p:sp>
        <p:nvSpPr>
          <p:cNvPr id="21" name="Rectangle 3"/>
          <p:cNvSpPr>
            <a:spLocks noGrp="1" noChangeArrowheads="1"/>
          </p:cNvSpPr>
          <p:nvPr/>
        </p:nvSpPr>
        <p:spPr>
          <a:xfrm>
            <a:off x="962660" y="1060450"/>
            <a:ext cx="10335260" cy="5360035"/>
          </a:xfrm>
          <a:prstGeom prst="rect">
            <a:avLst/>
          </a:prstGeom>
          <a:noFill/>
        </p:spPr>
        <p:style>
          <a:lnRef idx="0">
            <a:scrgbClr r="0" g="0" b="0"/>
          </a:lnRef>
          <a:fillRef idx="1003">
            <a:schemeClr val="dk2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defRPr>
            </a:lvl9pPr>
          </a:lstStyle>
          <a:p>
            <a:pPr eaLnBrk="1" hangingPunct="1">
              <a:defRPr/>
            </a:pPr>
            <a:r>
              <a:rPr sz="2000" dirty="0" smtClean="0">
                <a:effectLst/>
                <a:ea typeface="宋体" panose="02010600030101010101" pitchFamily="2" charset="-122"/>
                <a:sym typeface="+mn-ea"/>
              </a:rPr>
              <a:t>有上述内容我们就可以推导出回调函数执行的流程了：</a:t>
            </a:r>
            <a:endParaRPr sz="20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主函数需要调用回调函数</a:t>
            </a:r>
            <a:endParaRPr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中间函数登记回调函数</a:t>
            </a:r>
            <a:endParaRPr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触发回调函数事件</a:t>
            </a:r>
            <a:endParaRPr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调用回调函数</a:t>
            </a:r>
            <a:endParaRPr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60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响应回调事件</a:t>
            </a:r>
            <a:endParaRPr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342900" lvl="0" indent="-342900" eaLnBrk="1" hangingPunct="1">
              <a:buFont typeface="Wingdings" panose="05000000000000000000" charset="0"/>
              <a:buChar char="n"/>
              <a:defRPr/>
            </a:pPr>
            <a:r>
              <a:rPr sz="2000" b="1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最后用一个例子说明一下到底说明是回调函数：</a:t>
            </a:r>
            <a:endParaRPr sz="2000" b="1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你到一个商店买东西，刚好你要的东西没有货，于是你在店员那里留下了你的电话，过了几天店里有货了，店员就打了你的电话，然后你接到电话后就到店里去取了货。</a:t>
            </a: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800100" lvl="1" indent="-342900" eaLnBrk="1" hangingPunct="1">
              <a:buFont typeface="Wingdings" panose="05000000000000000000" charset="0"/>
              <a:buChar char="n"/>
              <a:defRPr/>
            </a:pPr>
            <a:r>
              <a:rPr sz="1750" dirty="0" smtClean="0">
                <a:solidFill>
                  <a:schemeClr val="tx1"/>
                </a:solidFill>
                <a:effectLst/>
                <a:ea typeface="宋体" panose="02010600030101010101" pitchFamily="2" charset="-122"/>
                <a:sym typeface="+mn-ea"/>
              </a:rPr>
              <a:t>在这个例子里，你的电话号码就叫回调函数，你把电话留给店员就叫登记回调函数，店里后来有货了叫做 触发回调事件，店员给你打电话叫做 调用回调函数，你到店里去取货叫做 响应回调事件。</a:t>
            </a:r>
            <a:endParaRPr sz="175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marL="457200" lvl="1" indent="0" eaLnBrk="1" hangingPunct="1">
              <a:buFont typeface="Wingdings" panose="05000000000000000000" charset="0"/>
              <a:buNone/>
              <a:defRPr/>
            </a:pPr>
            <a:endParaRPr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600" dirty="0" smtClean="0">
              <a:effectLst/>
              <a:ea typeface="宋体" panose="02010600030101010101" pitchFamily="2" charset="-122"/>
              <a:sym typeface="+mn-ea"/>
            </a:endParaRPr>
          </a:p>
          <a:p>
            <a:pPr eaLnBrk="1" hangingPunct="1">
              <a:defRPr/>
            </a:pPr>
            <a:endParaRPr sz="1600" dirty="0" smtClean="0">
              <a:effectLst/>
              <a:ea typeface="宋体" panose="02010600030101010101" pitchFamily="2" charset="-122"/>
              <a:sym typeface="+mn-ea"/>
            </a:endParaRPr>
          </a:p>
          <a:p>
            <a:pPr marL="0" indent="0" eaLnBrk="1" hangingPunct="1">
              <a:buNone/>
              <a:defRPr/>
            </a:pPr>
            <a:endParaRPr lang="zh-CN" sz="1600" dirty="0" smtClean="0">
              <a:solidFill>
                <a:schemeClr val="tx1"/>
              </a:solidFill>
              <a:effectLst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PLACING_PICTURE_USER_VIEWPORT" val="{&quot;height&quot;:4353,&quot;width&quot;:14165}"/>
</p:tagLst>
</file>

<file path=ppt/tags/tag2.xml><?xml version="1.0" encoding="utf-8"?>
<p:tagLst xmlns:p="http://schemas.openxmlformats.org/presentationml/2006/main">
  <p:tag name="KSO_WM_UNIT_PLACING_PICTURE_USER_VIEWPORT" val="{&quot;height&quot;:4650,&quot;width&quot;:5175}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FDEF3"/>
      </a:accent1>
      <a:accent2>
        <a:srgbClr val="333399"/>
      </a:accent2>
      <a:accent3>
        <a:srgbClr val="FFFFFF"/>
      </a:accent3>
      <a:accent4>
        <a:srgbClr val="000000"/>
      </a:accent4>
      <a:accent5>
        <a:srgbClr val="E4ECF8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Arial" panose="020B0604020202020204" pitchFamily="34" charset="0"/>
          <a:buNone/>
          <a:defRPr kumimoji="0" lang="zh-CN" alt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FDEF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4ECF8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7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9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2960</Words>
  <Application>WPS 演示</Application>
  <PresentationFormat>全屏显示(4:3)</PresentationFormat>
  <Paragraphs>284</Paragraphs>
  <Slides>19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2" baseType="lpstr">
      <vt:lpstr>Arial</vt:lpstr>
      <vt:lpstr>宋体</vt:lpstr>
      <vt:lpstr>Wingdings</vt:lpstr>
      <vt:lpstr>微软雅黑</vt:lpstr>
      <vt:lpstr>Calibri</vt:lpstr>
      <vt:lpstr>Wingdings</vt:lpstr>
      <vt:lpstr>隶书</vt:lpstr>
      <vt:lpstr>Symbol</vt:lpstr>
      <vt:lpstr>Times New Roman</vt:lpstr>
      <vt:lpstr>Wingdings 3</vt:lpstr>
      <vt:lpstr>Symbol</vt:lpstr>
      <vt:lpstr>Arial Unicode MS</vt:lpstr>
      <vt:lpstr>默认设计模板</vt:lpstr>
      <vt:lpstr>PowerPoint 演示文稿</vt:lpstr>
      <vt:lpstr>指针函数</vt:lpstr>
      <vt:lpstr>函数参数的值拷贝</vt:lpstr>
      <vt:lpstr>函数参数的值拷贝</vt:lpstr>
      <vt:lpstr>函数指针</vt:lpstr>
      <vt:lpstr>如何调用函数指针</vt:lpstr>
      <vt:lpstr>函数指针练习</vt:lpstr>
      <vt:lpstr>回调函数</vt:lpstr>
      <vt:lpstr>回调函数</vt:lpstr>
      <vt:lpstr>PowerPoint 演示文稿</vt:lpstr>
      <vt:lpstr>字符指针输出字符</vt:lpstr>
      <vt:lpstr>指针与字符串</vt:lpstr>
      <vt:lpstr>指针与字符串</vt:lpstr>
      <vt:lpstr>二维数组与字符串</vt:lpstr>
      <vt:lpstr>字符串相关函数</vt:lpstr>
      <vt:lpstr>自定义strlen</vt:lpstr>
      <vt:lpstr>自定义strcpy</vt:lpstr>
      <vt:lpstr>自定义strcat</vt:lpstr>
      <vt:lpstr>自定义strcmp</vt:lpstr>
    </vt:vector>
  </TitlesOfParts>
  <Company>SONG.NET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章节名称</dc:title>
  <dc:creator>Nick</dc:creator>
  <cp:keywords>Python</cp:keywords>
  <cp:lastModifiedBy>女司机不是老司机</cp:lastModifiedBy>
  <cp:revision>254</cp:revision>
  <dcterms:created xsi:type="dcterms:W3CDTF">2019-03-13T07:58:00Z</dcterms:created>
  <dcterms:modified xsi:type="dcterms:W3CDTF">2020-12-29T14:57:28Z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2052-11.1.0.10228</vt:lpwstr>
  </property>
</Properties>
</file>