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notesMasterIdLst>
    <p:notesMasterId r:id="rId28"/>
  </p:notesMasterIdLst>
  <p:sldIdLst>
    <p:sldId id="302" r:id="rId3"/>
    <p:sldId id="513" r:id="rId4"/>
    <p:sldId id="37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520" r:id="rId13"/>
    <p:sldId id="517" r:id="rId14"/>
    <p:sldId id="519" r:id="rId15"/>
    <p:sldId id="309" r:id="rId16"/>
    <p:sldId id="310" r:id="rId17"/>
    <p:sldId id="312" r:id="rId18"/>
    <p:sldId id="315" r:id="rId19"/>
    <p:sldId id="316" r:id="rId20"/>
    <p:sldId id="317" r:id="rId21"/>
    <p:sldId id="313" r:id="rId22"/>
    <p:sldId id="515" r:id="rId23"/>
    <p:sldId id="319" r:id="rId24"/>
    <p:sldId id="516" r:id="rId25"/>
    <p:sldId id="518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21:41:22.7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24575,'4'0'0,"6"0"0,6 0 0,5 0 0,2 0 0,3 0 0,0 0 0,1 0 0,5 0 0,1 0 0,-1 0 0,-1 0 0,-2 0 0,-1 0 0,-1 0 0,-5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09.9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4647 0 24575,'-3'0'0,"0"1"0,0 0 0,0-1 0,0 1 0,0 0 0,0 0 0,0 1 0,1-1 0,-1 1 0,0-1 0,1 1 0,-1 0 0,1 0 0,0 0 0,-4 3 0,-29 39 0,32-40 0,-21 27 0,-2-2 0,-1 0 0,-1-2 0,-1 0 0,-1-3 0,-2 0 0,0-2 0,-2-2 0,-48 24 0,53-32 0,-1-1 0,0-1 0,0-2 0,-44 7 0,20-8 0,-92-1 0,-562-9 0,629 7 0,-138 25 0,104-11 0,-128 28 0,141-25 0,-182 17 0,233-34 0,-76 18 0,74-12 0,-57 4 0,47-10 0,16-3 0,0 3 0,-49 10 0,28-2 0,-84 4 0,50-7 0,54-1 0,1 2 0,-67 23 0,-12 3 0,93-26 0,0 1 0,0 1 0,2 2 0,-1 1 0,2 2 0,0 0 0,-35 30 0,18-7 0,1 2 0,3 1 0,-53 72 0,31-37 0,-105 103 118,62-70-1601,74-76-5343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11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24575,'3'0'0,"1"0"0,-1 0 0,0 1 0,0 0 0,0-1 0,0 1 0,0 0 0,0 0 0,0 1 0,0-1 0,-1 1 0,1-1 0,0 1 0,-1 0 0,1 0 0,-1 0 0,0 0 0,0 0 0,0 1 0,0-1 0,0 1 0,0-1 0,0 1 0,-1 0 0,2 4 0,3 8 0,0 0 0,-2 0 0,6 32 0,-1-3 0,-6-35 0,0 0 0,0 0 0,1 0 0,0-1 0,0 1 0,9 11 0,-12-18 0,1 0 0,-1-1 0,0 1 0,1 0 0,-1-1 0,1 1 0,0-1 0,0 0 0,-1 0 0,1 0 0,0 0 0,0 0 0,0 0 0,0 0 0,0 0 0,0-1 0,0 1 0,1-1 0,-1 1 0,0-1 0,0 0 0,0 0 0,0 0 0,0 0 0,1-1 0,-1 1 0,0 0 0,0-1 0,0 0 0,0 1 0,0-1 0,0 0 0,0 0 0,0 0 0,2-1 0,8-6-151,0-1-1,0 0 0,-1-1 0,0 0 1,0-1-1,-1 0 0,-1 0 1,9-14-1,-2-1-6674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13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24575,'-1'0'0,"1"0"0,-1 0 0,0 0 0,1 1 0,-1-1 0,0 0 0,1 0 0,-1 1 0,0-1 0,1 0 0,-1 1 0,0-1 0,1 0 0,-1 1 0,1-1 0,-1 1 0,1-1 0,-1 1 0,1-1 0,-1 1 0,1-1 0,0 1 0,-1 0 0,1-1 0,0 1 0,-1 0 0,1-1 0,0 1 0,0 0 0,0-1 0,-1 1 0,1 0 0,0 0 0,0-1 0,0 1 0,0 0 0,0-1 0,1 1 0,-1 1 0,7 28 0,2-12 0,0-1 0,1 0 0,1 0 0,0-1 0,1-1 0,1 0 0,0 0 0,1-2 0,0 1 0,2-2 0,-1 0 0,23 13 0,-14-13 0,0-1 0,0-1 0,1-1 0,47 11 0,107 9 0,-58-12 0,54 14 0,324 14 0,160-45 0,-252-1 0,-358 4 0,-1 2 0,0 3 0,87 24 0,-31-6 0,-62-14 0,-2 2 0,0 2 0,66 35 0,-14-6 0,73 36 0,223 149 0,-284-173 0,-8-6 0,10 9 0,37 25 0,-102-54 67,36 37 0,12 9-1566,-64-58-5327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14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751 0 24575,'1'79'0,"-3"91"0,2-167 0,0 1 0,0 0 0,0-1 0,-1 1 0,1-1 0,-1 1 0,0-1 0,0 1 0,0-1 0,-1 0 0,1 0 0,-1 1 0,0-1 0,0 0 0,0 0 0,0 0 0,0-1 0,0 1 0,-1-1 0,0 1 0,1-1 0,-1 0 0,0 0 0,0 0 0,0 0 0,0 0 0,-1-1 0,1 1 0,0-1 0,-1 0 0,1 0 0,-6 1 0,-32 3 0,0-1 0,0-2 0,-53-5 0,33 2 0,-300-5-1365,321 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24.5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1555 0 24575,'-12'0'0,"-24"0"0,1 1 0,-36 6 0,58-4 0,0 0 0,1 0 0,-1 1 0,1 1 0,0 0 0,0 1 0,0 0 0,1 0 0,-11 9 0,-177 122 0,55-61 0,25-16 0,92-44 0,-57 32 0,-122 93 0,185-126 0,-32 19 0,37-25 0,1 1 0,-1 0 0,2 1 0,-23 21 0,10 0 0,0 1 0,3 1 0,0 1 0,-30 63 0,37-55 0,2 0 0,2 2 0,1 0 0,-6 60 0,8-46 0,-26 72 116,22-89-857,-9 52 1,19-68-6086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26.1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0 24575,'-2'47'0,"1"36"0,1-77 0,1 1 0,0-1 0,0 1 0,0-1 0,1 1 0,0-1 0,0 0 0,1 0 0,3 7 0,-5-12 0,0 1 0,0-1 0,0 0 0,0 0 0,0 1 0,1-1 0,-1 0 0,0 0 0,1-1 0,-1 1 0,1 0 0,-1 0 0,1-1 0,0 1 0,-1-1 0,1 1 0,-1-1 0,1 0 0,0 1 0,-1-1 0,1 0 0,0 0 0,-1 0 0,1-1 0,0 1 0,-1 0 0,1-1 0,0 1 0,-1-1 0,1 1 0,2-2 0,7-3 0,-1 0 0,0-1 0,16-10 0,-12 6 0,72-51 113,4-2-1591,-67 50-5348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27.9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24575,'1'1'0,"-1"1"0,1 0 0,0 0 0,0-1 0,0 1 0,0 0 0,0-1 0,0 1 0,0-1 0,0 0 0,1 1 0,-1-1 0,1 0 0,1 2 0,5 4 0,10 11 0,0-2 0,1 0 0,0-1 0,1-1 0,1-1 0,1-1 0,32 14 0,115 62 0,38 16 0,134 50 0,-254-110 0,144 101 0,-210-130 0,-1 1 0,0 1 0,-1 0 0,0 2 0,-2 0 0,17 24 0,-26-28 0,-1-1 0,-1 1 0,0 0 0,5 21 0,5 15 0,-10-33 0,0 0 0,-2 1 0,0 0 0,-1 0 0,1 24 0,-6 99 0,-1-58 0,3-53-1365,0-3-5461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8:29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1 216 24575,'15'17'0,"-1"1"0,-1 0 0,0 1 0,-1 0 0,-1 1 0,-1 0 0,-1 1 0,-1 0 0,0 1 0,-2 0 0,7 41 0,-12-58 0,0 0 0,0 0 0,1 0 0,0 0 0,0-1 0,0 1 0,6 8 0,-8-12 0,0-1 0,1 1 0,-1-1 0,1 1 0,-1 0 0,1-1 0,-1 1 0,1-1 0,-1 0 0,1 1 0,0-1 0,-1 1 0,1-1 0,0 0 0,-1 0 0,1 1 0,0-1 0,-1 0 0,1 0 0,0 0 0,0 0 0,-1 0 0,2 0 0,-1 0 0,0-1 0,1 1 0,-1-1 0,0 0 0,0 0 0,0 1 0,0-1 0,0 0 0,0 0 0,-1 0 0,1 0 0,0 0 0,0 0 0,-1 0 0,1-1 0,-1 1 0,1 0 0,0-2 0,8-22 0,0-1 0,7-40 0,7-25 0,6 17-408,63-113-1,-81 166-139,10-21-6278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9-11T12:51:02.9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 6209 0,'0'0'0,"18"53"47,35 106-31,-53-18 0,0-71-16,0-17 15,0 53 1,0-71-1,0-105 64,0 34-79,0-211 31,0 89-16,53 70 17,-18 70-17,0 18-15,0 0 16,18 0 0,-35 88-1,17 36 1,-17 17-1,-18-53 1,0-35 0,0-18-16,0 0 31,0-17 16,-18-18-32</inkml:trace>
  <inkml:trace contextRef="#ctx0" brushRef="#br0" timeOffset="391.18">935 6773 0,'0'0'0,"35"0"16,53 0-1,-17 0 1,35 0 15,-71 0-15</inkml:trace>
  <inkml:trace contextRef="#ctx0" brushRef="#br0" timeOffset="798.13">952 6473 0,'0'0'0,"0"-17"16,36 17-16,34-18 15,-17 18 1,-17 0-16,-19 0 16,1 0 15</inkml:trace>
  <inkml:trace contextRef="#ctx0" brushRef="#br0" timeOffset="1199.58">1552 6085 0,'0'0'16,"36"0"-16,-19 36 15,1 87 17,-18 36-17,0-71 1,0-35-1,0-35-15,0-1 16,-71-17 31,18 0-31</inkml:trace>
  <inkml:trace contextRef="#ctx0" brushRef="#br0" timeOffset="2143.42">1817 6191 0,'35'-35'16,"-70"70"-16,88-88 15,-36 36-15,54-1 32,-1 18-17,19 0 1,-36 0 0,-18 71 15,-35-36-16,0 0 1,-18 0-16,-17-35 16,-89 0-1,54 36 17,52-36-17,71 17 63,-18 19-62,195 69 15,-230-87-15,17 0-1,19 17 1,-36 0 0,0 1-1,0 16 1,-71-16 0,-70-19-1,0-17 1,70 0 15,18 0-31,-17 0 16,17 0-1,35 0 1,1 0 31</inkml:trace>
  <inkml:trace contextRef="#ctx0" brushRef="#br0" timeOffset="5577.75">829 7761 0,'88'71'31,"-53"34"-15,-17-69-16,-18 70 16,0-71 15,0 0-15,0-141 62,0-35-47,18 35-15</inkml:trace>
  <inkml:trace contextRef="#ctx0" brushRef="#br0" timeOffset="5834.2">1182 7955 0,'0'0'0,"0"53"16,0 53 0,0-71 15,0 0-16,0 18 1,0-35 0,0 0 31,0 17-47</inkml:trace>
  <inkml:trace contextRef="#ctx0" brushRef="#br0" timeOffset="6829.86">1058 7743 0,'0'-17'16,"18"17"15,17 0-15,-17 17-16,-18 1 31,0 17 0,0 54-15,0-54 0,0 35 15,0 19 0,0-54-15,0 0-1,0-17 64</inkml:trace>
  <inkml:trace contextRef="#ctx0" brushRef="#br0" timeOffset="7552.66">1499 7832 0,'0'53'78,"0"35"-46,18-53-1,-18 0-31,0 36 16,0-53 15,0 17-16,0-159 126,0 89-125,0-141 15</inkml:trace>
  <inkml:trace contextRef="#ctx0" brushRef="#br0" timeOffset="7920.35">1517 7796 0,'0'-17'15,"-53"17"32,0 17-16,18 36-15,0-17 109</inkml:trace>
  <inkml:trace contextRef="#ctx0" brushRef="#br0" timeOffset="8345.03">1923 7867 0,'0'0'0,"17"0"16,1 0-16,35 0 16,17 0 15,-17 0-16,-17 0 1,-19 35 15</inkml:trace>
  <inkml:trace contextRef="#ctx0" brushRef="#br0" timeOffset="8877.82">2011 7620 0,'0'-18'32,"70"1"61,54 17-77,-107 0 15,19 0-15,-1 0-16</inkml:trace>
  <inkml:trace contextRef="#ctx0" brushRef="#br0" timeOffset="9471.12">2716 7497 0,'0'0'0,"89"-36"31,-37 36-15,19 0-1,-53 0 1,52 0 0,-17 36 30,-53 158-30,0-18 15,-35-70-15,17-106-16,18 53 16,-17 0 15,17-36-16,-18 1 79</inkml:trace>
  <inkml:trace contextRef="#ctx0" brushRef="#br0" timeOffset="10035.08">2805 7796 0,'35'0'63,"35"0"-48,-17 0-15,36 0 16,-19 0-16,18 0 15,18 0 1,-88 0 15,35 0-15,-36 0 0,1 0 15,17 0 16</inkml:trace>
  <inkml:trace contextRef="#ctx0" brushRef="#br0" timeOffset="11517.84">12841 8079 0,'35'0'0,"-17"35"16,17 88 15,-17-70-31,17 35 15,-35-70-15,18 17 32,-18-17-32,0-36 78,0 1-63,0-1-15,0 0 16,0-87 0,17 34-1,36 18 17,-17-35-17,17 88 48,17 88-32,-70-70-31,53 88 16,-53-1-1,0 19 1,0-54-16,0-17 15,0-17 17,0-1-17</inkml:trace>
  <inkml:trace contextRef="#ctx0" brushRef="#br0" timeOffset="12297.54">13423 8449 0,'35'-18'32,"1"18"-17,17 0 1,-36 0 31,-17 18-47,0 53 15,0-54 1,-53 71 0,0 1 15,1-36-16,52-36 1,-18 1 0,18 35 15,0-18-15,18 18 15,17-53-31,18 0 15,0 0-15,0 0 16,35 0 0,0 0-1,-53 0 1,-17 0 0,17 0 15,-35 35 31</inkml:trace>
  <inkml:trace contextRef="#ctx0" brushRef="#br0" timeOffset="12756.62">13794 8590 0,'70'-18'47,"36"18"-32,0 0 1,-71 0 15,-17 0-15,-1 0 15,-52 0 0</inkml:trace>
  <inkml:trace contextRef="#ctx0" brushRef="#br0" timeOffset="13302.34">13705 8184 0,'36'0'62,"-1"0"-46,0 0-16,18 0 15,18 0 1,-54 0 0,19 0-1</inkml:trace>
  <inkml:trace contextRef="#ctx0" brushRef="#br0" timeOffset="14783.74">14587 7814 0,'-17'0'15,"-19"0"1,1 18 0,-18 35-1,36-1 1,-1 1-16,18 36 31,0-36-31,0 70 16,0 0-1,0-52 1,0-53-16,0-1 31,35 1-15,36 17-1,-1-35 1,-52 0-16,70 0 31,-53 0-15,1 0 0,-1-17 30,-35-19-30,0-17 0,-35-17-1,-18-1 17,35 36-17,-35 35 1,18 0-1,-36 0 17,19 18-17,34 35 17,18-18-1,0 0-16,18 0 17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9-11T12:52:06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1111 5450 0,'36'71'16,"-36"194"-1,0-142 1,0-35-16,0 194 31,0-158-15,52-18 15,-34-53-15,0-53-16,70 53 15,35-1 1,-34 1-16,228 36 15,-141-89 1,-52 0-16,193 0 16,-105 0-1,-159 0-15,35 0 32,-17 0-17,-54 0-15,-34-36 94</inkml:trace>
  <inkml:trace contextRef="#ctx0" brushRef="#br0" timeOffset="651.47">2487 6227 0,'0'-18'0,"106"18"32,35 18-1,-18 70-15,54-35-1,-107-36-15,1 36 16,0-35-1,-54 17 17,-17 36-17,0 17 1,0 35 0,0-70-1,-53-17 1,-123 158-1,105-142-15,-35 19 16,54-53-16,-72 52 31,71-52-15,53-1 46,18 1-15,35-18-31,123 0 0</inkml:trace>
  <inkml:trace contextRef="#ctx0" brushRef="#br0" timeOffset="2711.74">19720 7867 0,'0'0'0,"247"-53"16,106 35 15,-177 18-31,89 0 16,17 0-1,-17 0 1,-36 0-1,-70 0 1,-18 0 0,18-17-16,17-19 15,-88-16 1,-70 34-16,-18 0 47,-18 18-32,1 0 1</inkml:trace>
  <inkml:trace contextRef="#ctx0" brushRef="#br0" timeOffset="3337.2">22066 7514 0,'0'0'0,"53"0"0,-18 0 16,89 35-1,-36-17 1,-17-18 0,299 124-1,-176-36 1,-70-35 0,-72-36-16,-34-17 15,-53 0 63,-36 53-62,-17 0-16,-106 71 31,88-19-31,-70 72 16,70-107-16,-53 36 31,71-35-15,53-36-1,17-17-15,1-18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21:41:46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 24575,'9'0'0,"7"0"0,6 0 0,3 0 0,1 0 0,2 0 0,-1 0 0,1 0 0,-1-4 0,0-6 0,3-2 0,2 2 0,0 3 0,-6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21:41:51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40 24575,'9'0'0,"7"0"0,6 0 0,3-4 0,2-2 0,0-4 0,1 0 0,-5 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21:42:10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24575,'5'0'0,"5"0"0,6 0 0,4 0 0,4 0 0,6 0 0,2 0 0,1 0 0,-1 0 0,-7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7T21:42:14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24575,'4'0'0,"7"0"0,5 0 0,4 0 0,4 0 0,1 0 0,2 0 0,0 0 0,-5-4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7:52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3339 0 24575,'-6'1'0,"0"-1"0,0 1 0,1 0 0,-1 1 0,0-1 0,1 1 0,-1 0 0,1 0 0,0 1 0,0-1 0,0 1 0,0 1 0,0-1 0,-7 7 0,-4 6 0,1 0 0,-21 28 0,-3 4 0,-6-5 0,-3-3 0,-96 65 0,95-70 0,31-24 0,-1 0 0,0-2 0,0 0 0,-1-1 0,0-1 0,-1 0 0,-30 4 0,-153 13 0,148-19 0,-129-1 0,-22 4 0,168-2 0,0 3 0,1 1 0,-52 22 0,-24 6 0,17-15 0,-27 8 0,106-25 0,1 1 0,-1 0 0,2 1 0,-31 20 0,-430 262 0,415-254 0,-36 14 0,-120 43 0,210-90 0,-9 4 0,1 1 0,0 1 0,1 0 0,0 1 0,-24 21 0,-60 69 0,28-26 0,48-52 0,-1 0 0,0-2 0,-55 34 0,77-53-76,0 1 1,-1-1-1,1 0 0,0 0 0,0 0 0,-1 0 0,1 0 0,-1 0 1,1-1-1,-1 1 0,1-1 0,-1 0 0,1 0 0,-1 0 1,1 0-1,-1 0 0,-3-1 0,-9-7-6750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7:54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22 24575,'1'-1'0,"-1"0"0,1 0 0,-1 0 0,1 0 0,-1-1 0,1 1 0,0 0 0,0 0 0,-1 0 0,1 0 0,0 1 0,0-1 0,0 0 0,0 0 0,0 0 0,0 1 0,0-1 0,1 0 0,-1 1 0,0-1 0,0 1 0,0 0 0,1-1 0,-1 1 0,0 0 0,0 0 0,1 0 0,-1-1 0,3 2 0,1-2 0,1 1 0,0-1 0,0 2 0,0-1 0,7 2 0,-9-1 0,0 0 0,1 1 0,-1 0 0,0 0 0,0 0 0,0 0 0,0 1 0,-1 0 0,1 0 0,-1 0 0,1 0 0,-1 0 0,0 0 0,0 1 0,-1 0 0,1-1 0,-1 1 0,0 0 0,0 0 0,0 1 0,0-1 0,-1 0 0,1 1 0,0 3 0,1 13 0,0 0 0,-1 0 0,-1 0 0,-2 22 0,2 5 0,-1-44 0,0 1 0,0-1 0,1 0 0,0 1 0,-1-1 0,2 0 0,-1 0 0,1 1 0,-1-1 0,1 0 0,0-1 0,3 6 0,-3-7 0,0 0 0,1 0 0,-1 0 0,0 0 0,1 0 0,-1-1 0,1 1 0,0-1 0,-1 0 0,1 1 0,0-1 0,0 0 0,0-1 0,0 1 0,0 0 0,0-1 0,0 0 0,0 0 0,3 0 0,16-1 0,-1-1 0,-1 0 0,1-2 0,26-8 0,80-33 0,-108 37-682,34-20-1,-30 13-6143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7:56.3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24575,'46'53'0,"-25"-36"0,1 0 0,0-2 0,34 17 0,79 32 0,-70-35 0,236 105 0,93 44 0,-162-81 0,-145-64 0,-2 4 0,97 57 0,-113-47 0,67 61 0,-92-72 0,168 136 0,-195-155 0,0 1 0,0 1 0,-2 1 0,18 28 0,-11-15 0,-12-22 0,0 1 0,1-2 0,0 1 0,1-1 0,0-1 0,0 0 0,18 8 0,38 31 0,33 35 0,184 116 0,-272-190 40,0 0-1,15 14 1,-17-13-535,0-1 1,20 12-1,-14-13-6331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3:17:57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480 1 24575,'2'0'0,"1"1"0,0 0 0,0 0 0,-1 0 0,1 0 0,0 1 0,-1-1 0,1 1 0,-1-1 0,0 1 0,1 0 0,-1 0 0,0 0 0,0 0 0,0 0 0,-1 1 0,1-1 0,0 1 0,-1-1 0,3 5 0,5 11 0,12 33 0,-17-42 0,6 17 0,2 3 0,0 1 0,-3 0 0,0 1 0,7 48 0,-16-76 0,0 0 0,1 0 0,-1 0 0,0 0 0,-1-1 0,1 1 0,0 0 0,-1 0 0,0 0 0,1-1 0,-1 1 0,0 0 0,-1-1 0,1 1 0,0 0 0,-1-1 0,1 0 0,-1 1 0,0-1 0,-2 3 0,0-3 0,1 1 0,-1-1 0,0 0 0,1-1 0,-1 1 0,0-1 0,0 1 0,0-1 0,0 0 0,-1-1 0,1 1 0,0-1 0,-5 1 0,-248-4 0,76-2 0,101 5-1365,47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B4963-47DE-429F-9B64-6CF2CFBD8C60}" type="datetimeFigureOut">
              <a:rPr lang="es-PE" smtClean="0"/>
              <a:t>6/04/2025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96E6-6474-40A7-A58A-DCEC09618AD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74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 dirty="0">
                <a:cs typeface="Times New Roman" panose="02020603050405020304" pitchFamily="18" charset="0"/>
              </a:rPr>
              <a:t>Designing algorithms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ways to design an algorithm.</a:t>
            </a:r>
          </a:p>
          <a:p>
            <a:pPr eaLnBrk="1" hangingPunct="1">
              <a:lnSpc>
                <a:spcPct val="80000"/>
              </a:lnSpc>
            </a:pPr>
            <a:endParaRPr lang="en-US" altLang="es-P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s-PE" sz="26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an </a:t>
            </a:r>
            <a:r>
              <a:rPr lang="en-US" altLang="es-PE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approach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having sorted the sub-array A[1…j - 1], we insert the single element A[ j] into its proper place, yielding the sorted sub-array A[1…j].</a:t>
            </a:r>
          </a:p>
          <a:p>
            <a:pPr eaLnBrk="1" hangingPunct="1">
              <a:lnSpc>
                <a:spcPct val="80000"/>
              </a:lnSpc>
            </a:pPr>
            <a:endParaRPr lang="en-US" altLang="es-P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approach to design is the </a:t>
            </a:r>
            <a:r>
              <a:rPr lang="en-US" altLang="es-PE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has a </a:t>
            </a:r>
            <a:r>
              <a:rPr lang="en-US" altLang="es-PE" sz="26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structure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a given problem;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altLang="es-PE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the problem into several </a:t>
            </a:r>
            <a:r>
              <a:rPr lang="en-US" altLang="es-PE" sz="2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sub-problems </a:t>
            </a:r>
            <a:r>
              <a:rPr lang="en-US" altLang="es-PE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similar to the original problem but smaller in size</a:t>
            </a: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sub-problems recursively,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s-PE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combine</a:t>
            </a:r>
            <a:r>
              <a:rPr lang="en-US" altLang="es-PE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solutions to create a solution</a:t>
            </a: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original problem.</a:t>
            </a:r>
            <a:endParaRPr lang="en-US" altLang="es-PE" sz="2200" dirty="0"/>
          </a:p>
          <a:p>
            <a:endParaRPr lang="en-US" altLang="es-PE" dirty="0">
              <a:cs typeface="Times New Roman" panose="02020603050405020304" pitchFamily="18" charset="0"/>
            </a:endParaRP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E96E6-6474-40A7-A58A-DCEC09618AD3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1484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PE" sz="2600" dirty="0"/>
              <a:t>Recursive in structure  </a:t>
            </a:r>
          </a:p>
          <a:p>
            <a:pPr lvl="1" eaLnBrk="1" hangingPunct="1"/>
            <a:r>
              <a:rPr lang="en-US" altLang="es-PE" i="1" dirty="0">
                <a:solidFill>
                  <a:schemeClr val="accent1"/>
                </a:solidFill>
              </a:rPr>
              <a:t>Divide</a:t>
            </a:r>
            <a:r>
              <a:rPr lang="en-US" altLang="es-PE" dirty="0"/>
              <a:t> the problem into several smaller sub-problems that are similar to the original but smaller in size</a:t>
            </a:r>
          </a:p>
          <a:p>
            <a:pPr lvl="1" eaLnBrk="1" hangingPunct="1"/>
            <a:r>
              <a:rPr lang="en-US" altLang="es-PE" i="1" dirty="0">
                <a:solidFill>
                  <a:schemeClr val="accent1"/>
                </a:solidFill>
              </a:rPr>
              <a:t>Conquer</a:t>
            </a:r>
            <a:r>
              <a:rPr lang="en-US" altLang="es-PE" dirty="0">
                <a:solidFill>
                  <a:schemeClr val="accent1"/>
                </a:solidFill>
              </a:rPr>
              <a:t> </a:t>
            </a:r>
            <a:r>
              <a:rPr lang="en-US" altLang="es-PE" dirty="0"/>
              <a:t>the sub-problems by solving them recursively.  If they are small enough, just solve them in a straightforward manner.</a:t>
            </a:r>
          </a:p>
          <a:p>
            <a:pPr lvl="1" eaLnBrk="1" hangingPunct="1"/>
            <a:r>
              <a:rPr lang="en-US" altLang="es-PE" i="1" dirty="0">
                <a:solidFill>
                  <a:schemeClr val="accent1"/>
                </a:solidFill>
              </a:rPr>
              <a:t>Combine</a:t>
            </a:r>
            <a:r>
              <a:rPr lang="en-US" altLang="es-PE" dirty="0"/>
              <a:t> the solutions to create a solution to the original problem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E96E6-6474-40A7-A58A-DCEC09618AD3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0090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 dirty="0"/>
              <a:t>An Example:  Merge Sort</a:t>
            </a:r>
          </a:p>
          <a:p>
            <a:pPr eaLnBrk="1" hangingPunct="1"/>
            <a:r>
              <a:rPr lang="en-US" altLang="es-PE" i="1" dirty="0">
                <a:solidFill>
                  <a:schemeClr val="accent1"/>
                </a:solidFill>
              </a:rPr>
              <a:t>Divide</a:t>
            </a:r>
            <a:r>
              <a:rPr lang="en-US" altLang="es-PE" dirty="0"/>
              <a:t>:  Divide the </a:t>
            </a:r>
            <a:r>
              <a:rPr lang="en-US" altLang="es-PE" i="1" dirty="0"/>
              <a:t>n</a:t>
            </a:r>
            <a:r>
              <a:rPr lang="en-US" altLang="es-PE" dirty="0"/>
              <a:t>-element sequence to be sorted into two subsequences of </a:t>
            </a:r>
            <a:r>
              <a:rPr lang="en-US" altLang="es-PE" i="1" dirty="0"/>
              <a:t>n</a:t>
            </a:r>
            <a:r>
              <a:rPr lang="en-US" altLang="es-PE" dirty="0"/>
              <a:t>/2 elements each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s-PE" sz="800" dirty="0"/>
          </a:p>
          <a:p>
            <a:pPr eaLnBrk="1" hangingPunct="1"/>
            <a:r>
              <a:rPr lang="en-US" altLang="es-PE" i="1" dirty="0">
                <a:solidFill>
                  <a:schemeClr val="accent1"/>
                </a:solidFill>
              </a:rPr>
              <a:t>Conquer:</a:t>
            </a:r>
            <a:r>
              <a:rPr lang="en-US" altLang="es-PE" dirty="0"/>
              <a:t>  Sort the two subsequences recursively using merge sort.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s-PE" sz="800" dirty="0"/>
          </a:p>
          <a:p>
            <a:pPr eaLnBrk="1" hangingPunct="1"/>
            <a:r>
              <a:rPr lang="en-US" altLang="es-PE" i="1" dirty="0">
                <a:solidFill>
                  <a:schemeClr val="accent1"/>
                </a:solidFill>
              </a:rPr>
              <a:t>Combine</a:t>
            </a:r>
            <a:r>
              <a:rPr lang="en-US" altLang="es-PE" dirty="0">
                <a:solidFill>
                  <a:schemeClr val="accent1"/>
                </a:solidFill>
              </a:rPr>
              <a:t>:</a:t>
            </a:r>
            <a:r>
              <a:rPr lang="en-US" altLang="es-PE" dirty="0">
                <a:solidFill>
                  <a:srgbClr val="CC99FF"/>
                </a:solidFill>
              </a:rPr>
              <a:t> </a:t>
            </a:r>
            <a:r>
              <a:rPr lang="en-US" altLang="es-PE" dirty="0"/>
              <a:t> Merge the two sorted subsequences to produce the sorted answer.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E96E6-6474-40A7-A58A-DCEC09618AD3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1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altLang="es-PE" dirty="0"/>
              <a:t>Merge Sort</a:t>
            </a:r>
          </a:p>
          <a:p>
            <a:pPr eaLnBrk="1" hangingPunct="1"/>
            <a:r>
              <a:rPr lang="da-DK" altLang="es-PE" sz="2600" dirty="0"/>
              <a:t>To sort </a:t>
            </a:r>
            <a:r>
              <a:rPr lang="da-DK" altLang="es-PE" sz="2600" i="1" dirty="0"/>
              <a:t>n </a:t>
            </a:r>
            <a:r>
              <a:rPr lang="da-DK" altLang="es-PE" sz="2600" dirty="0"/>
              <a:t>numbers</a:t>
            </a:r>
          </a:p>
          <a:p>
            <a:pPr lvl="1" eaLnBrk="1" hangingPunct="1"/>
            <a:r>
              <a:rPr lang="da-DK" altLang="es-PE" sz="2200" dirty="0"/>
              <a:t>if </a:t>
            </a:r>
            <a:r>
              <a:rPr lang="da-DK" altLang="es-PE" sz="2200" i="1" dirty="0"/>
              <a:t>n </a:t>
            </a:r>
            <a:r>
              <a:rPr lang="da-DK" altLang="es-PE" sz="2200" dirty="0"/>
              <a:t>= 1 done!</a:t>
            </a:r>
          </a:p>
          <a:p>
            <a:pPr lvl="1" eaLnBrk="1" hangingPunct="1"/>
            <a:r>
              <a:rPr lang="da-DK" altLang="es-PE" sz="2200" dirty="0"/>
              <a:t>recursively sort 2 lists of numbers </a:t>
            </a:r>
            <a:r>
              <a:rPr lang="en-US" altLang="es-PE" sz="2200" dirty="0">
                <a:latin typeface="Symbol" panose="05050102010706020507" pitchFamily="18" charset="2"/>
              </a:rPr>
              <a:t> </a:t>
            </a:r>
            <a:r>
              <a:rPr lang="en-US" altLang="es-PE" sz="2200" dirty="0" err="1">
                <a:latin typeface="Symbol" panose="05050102010706020507" pitchFamily="18" charset="2"/>
              </a:rPr>
              <a:t>ën</a:t>
            </a:r>
            <a:r>
              <a:rPr lang="en-US" altLang="es-PE" sz="2200" dirty="0">
                <a:latin typeface="Symbol" panose="05050102010706020507" pitchFamily="18" charset="2"/>
              </a:rPr>
              <a:t>/2û and </a:t>
            </a:r>
            <a:r>
              <a:rPr lang="en-US" altLang="es-PE" sz="2200" dirty="0" err="1">
                <a:latin typeface="Symbol" panose="05050102010706020507" pitchFamily="18" charset="2"/>
              </a:rPr>
              <a:t>én</a:t>
            </a:r>
            <a:r>
              <a:rPr lang="en-US" altLang="es-PE" sz="2200" dirty="0">
                <a:latin typeface="Symbol" panose="05050102010706020507" pitchFamily="18" charset="2"/>
              </a:rPr>
              <a:t>/2ù </a:t>
            </a:r>
            <a:r>
              <a:rPr lang="da-DK" altLang="es-PE" sz="2200" dirty="0"/>
              <a:t>elements</a:t>
            </a:r>
          </a:p>
          <a:p>
            <a:pPr lvl="1" eaLnBrk="1" hangingPunct="1"/>
            <a:r>
              <a:rPr lang="da-DK" altLang="es-PE" sz="2200" dirty="0"/>
              <a:t>merge 2 sorted lists in </a:t>
            </a:r>
            <a:r>
              <a:rPr lang="da-DK" altLang="es-PE" sz="2200" i="1" dirty="0"/>
              <a:t>O</a:t>
            </a:r>
            <a:r>
              <a:rPr lang="da-DK" altLang="es-PE" sz="2200" dirty="0"/>
              <a:t>(</a:t>
            </a:r>
            <a:r>
              <a:rPr lang="da-DK" altLang="es-PE" sz="2200" i="1" dirty="0"/>
              <a:t>n</a:t>
            </a:r>
            <a:r>
              <a:rPr lang="da-DK" altLang="es-PE" sz="2200" dirty="0"/>
              <a:t>) time</a:t>
            </a:r>
          </a:p>
          <a:p>
            <a:pPr eaLnBrk="1" hangingPunct="1"/>
            <a:r>
              <a:rPr lang="da-DK" altLang="es-PE" sz="2600" dirty="0"/>
              <a:t>Strategy</a:t>
            </a:r>
          </a:p>
          <a:p>
            <a:pPr lvl="1" eaLnBrk="1" hangingPunct="1"/>
            <a:r>
              <a:rPr lang="da-DK" altLang="es-PE" sz="2200" dirty="0"/>
              <a:t>break problem into similar (smaller) subproblems</a:t>
            </a:r>
          </a:p>
          <a:p>
            <a:pPr lvl="1" eaLnBrk="1" hangingPunct="1"/>
            <a:r>
              <a:rPr lang="da-DK" altLang="es-PE" sz="2200" dirty="0"/>
              <a:t>recursively solve subproblems</a:t>
            </a:r>
          </a:p>
          <a:p>
            <a:pPr lvl="1" eaLnBrk="1" hangingPunct="1"/>
            <a:r>
              <a:rPr lang="da-DK" altLang="es-PE" sz="2200" dirty="0"/>
              <a:t>combine solutions to answer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E96E6-6474-40A7-A58A-DCEC09618AD3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489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 dirty="0"/>
              <a:t>Merge Sort Procedure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s-P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procedure </a:t>
            </a:r>
            <a:r>
              <a:rPr kumimoji="0" lang="en-US" altLang="es-PE" sz="1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MERGE-SORT(A, p, r)</a:t>
            </a:r>
            <a:r>
              <a:rPr kumimoji="0" lang="en-US" altLang="es-P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sorts the elements in the sub-array A[ p…r].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s-PE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s-P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divide step simply computes an </a:t>
            </a:r>
            <a:r>
              <a:rPr kumimoji="0" lang="en-US" altLang="es-PE" sz="1200" b="0" i="0" u="sng" strike="noStrike" kern="1200" cap="none" spc="0" normalizeH="0" baseline="0" noProof="0" dirty="0">
                <a:ln>
                  <a:noFill/>
                </a:ln>
                <a:solidFill>
                  <a:srgbClr val="3B812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index q that partitions</a:t>
            </a:r>
            <a:r>
              <a:rPr kumimoji="0" lang="en-US" altLang="es-P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A[ p…r] into two sub-arrays: A[ p…q], containing n/2 elements, and A[ q + 1…r], containing n/2 elements.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sort the entire sequence A ={A[1], A[2], . . . , </a:t>
            </a:r>
            <a:b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n]}, we make the initial call MERGE-SORT( A, 1, length[ A]), where length[ A] = 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s-PE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s-PE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E96E6-6474-40A7-A58A-DCEC09618AD3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7632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PE" dirty="0"/>
              <a:t>Merge Sort</a:t>
            </a:r>
          </a:p>
          <a:p>
            <a:pPr eaLnBrk="1" hangingPunct="1"/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 operation of the merge sort algorithm is the </a:t>
            </a:r>
            <a:r>
              <a:rPr lang="en-US" altLang="es-PE" sz="1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merging of two sorted sequences in the "combine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step. To perform the merging, we use an </a:t>
            </a:r>
            <a:r>
              <a:rPr lang="en-US" altLang="es-PE" sz="1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procedure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12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 p, q, r),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A is an array and p, q, and r are </a:t>
            </a:r>
            <a:r>
              <a:rPr lang="en-US" altLang="es-PE" sz="1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numbering elements of the array such that p </a:t>
            </a:r>
            <a:r>
              <a:rPr lang="en-US" altLang="es-PE" sz="1200" dirty="0">
                <a:latin typeface="Times New Roman" panose="02020603050405020304" pitchFamily="18" charset="0"/>
              </a:rPr>
              <a:t>≤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 &lt; r.</a:t>
            </a:r>
          </a:p>
          <a:p>
            <a:pPr eaLnBrk="1" hangingPunct="1"/>
            <a:endParaRPr lang="en-US" altLang="es-PE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assumes that the sub-arrays </a:t>
            </a:r>
            <a:r>
              <a:rPr lang="en-US" altLang="es-PE" sz="1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p…q]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s-PE" sz="1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q + 1…r]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</a:t>
            </a:r>
            <a:r>
              <a:rPr lang="en-US" altLang="es-PE" sz="1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order</a:t>
            </a:r>
            <a:r>
              <a:rPr lang="en-US" altLang="es-PE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merges them to form a single sorted sub-array that replaces the current sub-array A[ p…r].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E96E6-6474-40A7-A58A-DCEC09618AD3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7126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92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168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529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5F735DCD-2C5D-212C-DC2A-73090E510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CF2F41AE-F02C-4F18-6ECB-C80269DA8A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486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B92C49C-DD6B-1B2D-3400-20F3304F5D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79EBE8-71AF-EE56-D60A-008D42BAA0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3E3762-E6AC-4A9A-728B-67813E3231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2A80533-0004-413D-A510-84A189017D93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75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D0A307-C233-6BD3-4A64-5980B552E0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8C419E-C723-FB2C-1BBF-22816D1456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5989B08-9B78-9DFF-0679-6144CB38A1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7713A4-D258-4AE6-A6AA-B97665FD2975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00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2C32A5-FEB5-4424-49DE-0605869FDF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695E15-9805-FFAC-747F-BFA5AAD898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00D082-54CF-1027-B9D8-275A37019B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C88B75-EF99-4FE9-A952-BCA5FFD7081E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636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83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8A749-8DC8-1227-F65D-6841AAB2B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B77928-881F-AAAA-DE33-81C7C8755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FCCB10-31CD-5835-CC39-537D537918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5FB53-7C71-4779-88EF-F95DBC42BBF7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04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5A5047-7AAD-154C-31BE-FF1C049D94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7009C3-A5F4-2B1F-00A5-0F44BFACC7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14CF185-911B-1314-98D1-21E91D376F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92D3B-5470-4D9F-B03B-F3E5E96DC291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120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16AF0E-96F6-C8ED-B130-15340F954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61089F-1A3C-3C81-DBEA-AB9ECB129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FBC7D4-6095-E09E-7AA0-FD63C85B88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AFF65-E45C-4020-8052-97E1E1514DF7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10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E2C9D56-B99D-E823-D097-ED233B7B21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CFBEEA4-7002-6824-EB13-ED971DF356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7E3CA7-EBFF-07FD-3154-D5A07C884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0473F1-3A7E-48DD-A150-0220282A39E9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230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01A2D-EADE-BF70-ABE7-7F205ACD3B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E3F59-AC94-5CC4-F816-08A1EF729D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428AA-A9C1-5B06-643F-748725BEDA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AF6661-91C1-4389-887A-81AB6E95DF3C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3421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100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B0BE5-8900-3149-C451-33CF357EA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CA2681-56D4-AA63-3983-9C51006AC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395D7-DC16-ACEC-4E2C-3BBA4AC7ED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9FB7CF-0419-4D1B-BBDC-383BE8A2D345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295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055AB6-91CD-21BB-2B5A-8867D9551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7565B7-1A9A-D372-C1F7-0F83DFBB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61310E-E567-FB65-8174-BD09671D2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80DF8-041D-43E7-BBAA-69192B4C7DFC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667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30213"/>
            <a:ext cx="2057400" cy="5700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30213"/>
            <a:ext cx="6019800" cy="5700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DBC287-1BE5-32EE-617E-CD73F1D27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B6AC85-75F4-2F28-8F79-E37081FC09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DE3E05-9CA7-16B5-D155-5B3527DCD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66DA0F-A174-4B1E-9E7A-42D106CBFC6E}" type="slidenum">
              <a:rPr lang="ar-SA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20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59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04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715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27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60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550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5D02450-2440-42B3-8651-A6E43E99E086}" type="datetimeFigureOut">
              <a:rPr lang="es-MX" smtClean="0"/>
              <a:pPr/>
              <a:t>06/04/2025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7B0E34-5025-455C-AAC3-A407914B8C42}" type="slidenum">
              <a:rPr lang="es-MX" smtClean="0"/>
              <a:pPr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3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E201A48-B6F4-FE02-12FD-4C572D5E5F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30213"/>
            <a:ext cx="8229600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8FB09FB-5EDD-E861-7A5A-D7E350457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8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75798C3C-9B74-7E77-2F76-1A14B4C5C0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60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6D99FD6-EC35-45EE-63CD-B70FAD5CE4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200">
                <a:latin typeface="+mj-lt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F620F0A0-6EC6-BF01-D280-566E5EBD05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>
                <a:latin typeface="Garamond" panose="02020404030301010803" pitchFamily="18" charset="0"/>
              </a:defRPr>
            </a:lvl1pPr>
          </a:lstStyle>
          <a:p>
            <a:fld id="{3E89CEB2-4721-4413-84CC-74E933C78D1E}" type="slidenum">
              <a:rPr lang="ar-SA" altLang="en-US"/>
              <a:pPr/>
              <a:t>‹Nº›</a:t>
            </a:fld>
            <a:endParaRPr lang="en-US" altLang="en-US"/>
          </a:p>
        </p:txBody>
      </p:sp>
      <p:sp>
        <p:nvSpPr>
          <p:cNvPr id="58375" name="Freeform 7">
            <a:extLst>
              <a:ext uri="{FF2B5EF4-FFF2-40B4-BE49-F238E27FC236}">
                <a16:creationId xmlns:a16="http://schemas.microsoft.com/office/drawing/2014/main" id="{85A955D0-11E7-DD85-0587-6C204316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166132C6-C15D-C88A-8E45-4508E1F7E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4008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594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7" Type="http://schemas.openxmlformats.org/officeDocument/2006/relationships/customXml" Target="../ink/ink3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8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CFF1162-8C30-EBD5-AA9F-BBD4EE76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4997962"/>
            <a:ext cx="7200800" cy="8991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800" b="1" dirty="0">
                <a:solidFill>
                  <a:schemeClr val="tx1"/>
                </a:solidFill>
              </a:rPr>
              <a:t>CC232-Algoritmos y </a:t>
            </a:r>
            <a:r>
              <a:rPr lang="en-US" sz="3800" b="1" dirty="0" err="1">
                <a:solidFill>
                  <a:schemeClr val="tx1"/>
                </a:solidFill>
              </a:rPr>
              <a:t>Estructuras</a:t>
            </a:r>
            <a:r>
              <a:rPr lang="en-US" sz="3800" b="1" dirty="0">
                <a:solidFill>
                  <a:schemeClr val="tx1"/>
                </a:solidFill>
              </a:rPr>
              <a:t> de </a:t>
            </a:r>
            <a:r>
              <a:rPr lang="en-US" sz="3800" b="1" dirty="0" err="1">
                <a:solidFill>
                  <a:schemeClr val="tx1"/>
                </a:solidFill>
              </a:rPr>
              <a:t>Datos</a:t>
            </a:r>
            <a:endParaRPr lang="en-US" sz="3800" dirty="0">
              <a:solidFill>
                <a:schemeClr val="tx1"/>
              </a:solidFill>
            </a:endParaRPr>
          </a:p>
        </p:txBody>
      </p:sp>
      <p:pic>
        <p:nvPicPr>
          <p:cNvPr id="9" name="Marcador de posición de imagen 8" descr="Diagrama&#10;&#10;Descripción generada automáticamente">
            <a:extLst>
              <a:ext uri="{FF2B5EF4-FFF2-40B4-BE49-F238E27FC236}">
                <a16:creationId xmlns:a16="http://schemas.microsoft.com/office/drawing/2014/main" id="{C5641BEF-BD80-8E13-1ABB-BC4BE7D2C4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r="7807" b="-2"/>
          <a:stretch/>
        </p:blipFill>
        <p:spPr>
          <a:xfrm>
            <a:off x="251520" y="64714"/>
            <a:ext cx="1975951" cy="2341645"/>
          </a:xfrm>
          <a:prstGeom prst="rect">
            <a:avLst/>
          </a:prstGeom>
        </p:spPr>
      </p:pic>
      <p:sp>
        <p:nvSpPr>
          <p:cNvPr id="3" name="2 Subtítulo"/>
          <p:cNvSpPr>
            <a:spLocks noGrp="1"/>
          </p:cNvSpPr>
          <p:nvPr>
            <p:ph type="body" sz="half" idx="2"/>
          </p:nvPr>
        </p:nvSpPr>
        <p:spPr>
          <a:xfrm>
            <a:off x="2483768" y="6032319"/>
            <a:ext cx="6117306" cy="648072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ts val="1200"/>
              </a:spcBef>
              <a:spcAft>
                <a:spcPts val="200"/>
              </a:spcAft>
            </a:pPr>
            <a:endParaRPr lang="en-US" sz="1300" b="1" cap="all" spc="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CA79728C-4B76-B3C5-99DC-189EC53E2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7963"/>
            <a:ext cx="1427161" cy="1798223"/>
          </a:xfrm>
          <a:prstGeom prst="rect">
            <a:avLst/>
          </a:prstGeom>
        </p:spPr>
      </p:pic>
      <p:pic>
        <p:nvPicPr>
          <p:cNvPr id="27" name="Imagen 26" descr="Diagrama&#10;&#10;Descripción generada automáticamente">
            <a:extLst>
              <a:ext uri="{FF2B5EF4-FFF2-40B4-BE49-F238E27FC236}">
                <a16:creationId xmlns:a16="http://schemas.microsoft.com/office/drawing/2014/main" id="{58E36772-8D17-6A63-84FA-B2CE47434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44001" cy="49081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70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D2BE6-97D0-758E-0CA6-7B64DD2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46" y="249906"/>
            <a:ext cx="7543800" cy="518906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10.2.5. Método de ordenación rápida (</a:t>
            </a:r>
            <a:r>
              <a:rPr lang="es-ES" sz="1800" b="1" i="1" u="none" strike="noStrike" baseline="0" dirty="0" err="1">
                <a:solidFill>
                  <a:schemeClr val="tx1"/>
                </a:solidFill>
                <a:latin typeface="FrutigerLTStd-BoldItalic"/>
              </a:rPr>
              <a:t>quicksort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)</a:t>
            </a:r>
            <a:endParaRPr lang="es-PE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F45CE-BA9B-BB87-7F0E-82E964C6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3" y="836712"/>
            <a:ext cx="4301048" cy="5785755"/>
          </a:xfrm>
        </p:spPr>
        <p:txBody>
          <a:bodyPr>
            <a:noAutofit/>
          </a:bodyPr>
          <a:lstStyle/>
          <a:p>
            <a:pPr algn="l"/>
            <a:r>
              <a:rPr lang="es-ES" sz="1200" b="0" i="0" u="none" strike="noStrike" baseline="0" dirty="0">
                <a:solidFill>
                  <a:schemeClr val="tx1"/>
                </a:solidFill>
                <a:latin typeface="TimesLTStd-Roman"/>
              </a:rPr>
              <a:t>El algoritmo de ordenación rápida en el caso de que el elemento </a:t>
            </a:r>
            <a:r>
              <a:rPr lang="es-ES" sz="1200" b="1" i="0" u="none" strike="noStrike" baseline="0" dirty="0">
                <a:solidFill>
                  <a:schemeClr val="tx1"/>
                </a:solidFill>
                <a:latin typeface="TimesLTStd-Roman"/>
              </a:rPr>
              <a:t>pivote sea el primer elemento 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TimesLTStd-Roman"/>
              </a:rPr>
              <a:t>se muestra a continuación: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particion2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//lista a evaluar de 10 elementos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//IZQUIERDO, </a:t>
            </a:r>
            <a:r>
              <a:rPr lang="es-ES" sz="1200" b="0" i="0" u="none" strike="noStrike" baseline="0" dirty="0" err="1">
                <a:solidFill>
                  <a:schemeClr val="tx1"/>
                </a:solidFill>
                <a:latin typeface="CourierStd"/>
              </a:rPr>
              <a:t>indice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 de búsqueda (recorrido) desde la izquierda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//DERECHO, </a:t>
            </a:r>
            <a:r>
              <a:rPr lang="es-ES" sz="1200" b="0" i="0" u="none" strike="noStrike" baseline="0" dirty="0" err="1">
                <a:solidFill>
                  <a:schemeClr val="tx1"/>
                </a:solidFill>
                <a:latin typeface="CourierStd"/>
              </a:rPr>
              <a:t>indice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 de búsqueda desde la derecha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llenar (X)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  </a:t>
            </a:r>
            <a:r>
              <a:rPr lang="es-ES" sz="800" dirty="0">
                <a:solidFill>
                  <a:schemeClr val="tx1"/>
                </a:solidFill>
                <a:latin typeface="CourierStd"/>
              </a:rPr>
              <a:t>//inicializar índice para recorridos desde la izquierda y derecha</a:t>
            </a:r>
            <a:endParaRPr lang="es-ES" sz="100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  IZQUIERDO 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ALTO </a:t>
            </a:r>
            <a:r>
              <a:rPr lang="es-ES" sz="600" b="0" i="0" u="none" strike="noStrike" baseline="0" dirty="0">
                <a:solidFill>
                  <a:schemeClr val="tx1"/>
                </a:solidFill>
                <a:latin typeface="CourierStd"/>
              </a:rPr>
              <a:t>//ALTO </a:t>
            </a:r>
            <a:r>
              <a:rPr lang="es-ES" sz="600" b="0" i="0" u="none" strike="noStrike" baseline="0" dirty="0" err="1">
                <a:solidFill>
                  <a:schemeClr val="tx1"/>
                </a:solidFill>
                <a:latin typeface="CourierStd"/>
              </a:rPr>
              <a:t>parametro</a:t>
            </a:r>
            <a:r>
              <a:rPr lang="es-ES" sz="600" b="0" i="0" u="none" strike="noStrike" baseline="0" dirty="0">
                <a:solidFill>
                  <a:schemeClr val="tx1"/>
                </a:solidFill>
                <a:latin typeface="CourierStd"/>
              </a:rPr>
              <a:t> que indica principio de la </a:t>
            </a:r>
            <a:r>
              <a:rPr lang="es-ES" sz="600" b="0" i="0" u="none" strike="noStrike" baseline="0" dirty="0" err="1">
                <a:solidFill>
                  <a:schemeClr val="tx1"/>
                </a:solidFill>
                <a:latin typeface="CourierStd"/>
              </a:rPr>
              <a:t>sublista</a:t>
            </a:r>
            <a:endParaRPr lang="es-ES" sz="1200" b="0" i="0" u="none" strike="noStrike" baseline="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  DERECHO 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BAJO </a:t>
            </a:r>
            <a:r>
              <a:rPr lang="es-ES" sz="700" dirty="0">
                <a:solidFill>
                  <a:schemeClr val="tx1"/>
                </a:solidFill>
                <a:latin typeface="CourierStd"/>
              </a:rPr>
              <a:t>//BAJO </a:t>
            </a:r>
            <a:r>
              <a:rPr lang="es-ES" sz="700" dirty="0" err="1">
                <a:solidFill>
                  <a:schemeClr val="tx1"/>
                </a:solidFill>
                <a:latin typeface="CourierStd"/>
              </a:rPr>
              <a:t>parametro</a:t>
            </a:r>
            <a:r>
              <a:rPr lang="es-ES" sz="700" dirty="0">
                <a:solidFill>
                  <a:schemeClr val="tx1"/>
                </a:solidFill>
                <a:latin typeface="CourierStd"/>
              </a:rPr>
              <a:t> que indica final de la </a:t>
            </a:r>
            <a:r>
              <a:rPr lang="es-ES" sz="700" dirty="0" err="1">
                <a:solidFill>
                  <a:schemeClr val="tx1"/>
                </a:solidFill>
                <a:latin typeface="CourierStd"/>
              </a:rPr>
              <a:t>sublista</a:t>
            </a:r>
            <a:endParaRPr lang="es-ES" sz="100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A &lt;- X[1]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//realizar los recorridos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</a:t>
            </a:r>
            <a:r>
              <a:rPr lang="es-PE" sz="1200" b="1" i="0" u="none" strike="noStrike" baseline="0" dirty="0">
                <a:solidFill>
                  <a:schemeClr val="tx1"/>
                </a:solidFill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mientras</a:t>
            </a: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IZQUIERDO &lt;= DERECHO </a:t>
            </a:r>
            <a:r>
              <a:rPr lang="es-PE" sz="12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  //búsqueda o recorrido desde la izquierda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    </a:t>
            </a:r>
            <a:r>
              <a:rPr lang="es-ES" sz="12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mientras</a:t>
            </a: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ES" sz="1000" b="0" i="0" u="none" strike="noStrike" baseline="0" dirty="0">
                <a:solidFill>
                  <a:schemeClr val="tx1"/>
                </a:solidFill>
                <a:latin typeface="CourierStd"/>
              </a:rPr>
              <a:t>(X[IZQUIERDO] &lt; A) </a:t>
            </a:r>
            <a:r>
              <a:rPr lang="es-ES" sz="1000" b="1" i="0" u="none" strike="noStrike" baseline="0" dirty="0">
                <a:solidFill>
                  <a:schemeClr val="tx1"/>
                </a:solidFill>
                <a:latin typeface="CourierStd-Bold"/>
              </a:rPr>
              <a:t>Y </a:t>
            </a:r>
            <a:r>
              <a:rPr lang="es-ES" sz="1000" b="0" i="0" u="none" strike="noStrike" baseline="0" dirty="0">
                <a:solidFill>
                  <a:schemeClr val="tx1"/>
                </a:solidFill>
                <a:latin typeface="CourierStd"/>
              </a:rPr>
              <a:t>(IZQUIERDO &lt; BAJO)</a:t>
            </a:r>
            <a:endParaRPr lang="es-ES" sz="1200" b="0" i="0" u="none" strike="noStrike" baseline="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    IZQUIERDO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IZQUIERDO + 1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 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fin_mientras</a:t>
            </a:r>
            <a:endParaRPr lang="es-PE" sz="12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    </a:t>
            </a:r>
            <a:r>
              <a:rPr lang="es-ES" sz="12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mientras</a:t>
            </a: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ES" sz="1100" b="0" i="0" u="none" strike="noStrike" baseline="0" dirty="0">
                <a:solidFill>
                  <a:schemeClr val="tx1"/>
                </a:solidFill>
                <a:latin typeface="CourierStd"/>
              </a:rPr>
              <a:t>X[DERECHO] &gt; A y (DERECHO &gt; ALTO)</a:t>
            </a:r>
            <a:endParaRPr lang="es-ES" sz="1200" b="0" i="0" u="none" strike="noStrike" baseline="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     DERECHO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DERECHO - 1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 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Std-Bold"/>
              </a:rPr>
              <a:t>_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mientras</a:t>
            </a:r>
            <a:endParaRPr lang="es-ES" sz="100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4F67E86-5C1F-5076-31AF-49A4965B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846" y="908720"/>
            <a:ext cx="4752527" cy="558389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//intercambiar elemento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latin typeface="CourierStd-Bold"/>
              </a:rPr>
              <a:t>si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IZQUIERDO &lt;= DERECHO </a:t>
            </a:r>
            <a:r>
              <a:rPr lang="es-PE" sz="1400" b="1" i="0" u="none" strike="noStrike" baseline="0" dirty="0">
                <a:solidFill>
                  <a:schemeClr val="tx1"/>
                </a:solidFill>
                <a:latin typeface="CourierStd-Bold"/>
              </a:rPr>
              <a:t>entonces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AUXI &lt;-X[IZQUIERDO]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X[IZQUIERDO]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X[DERECHO]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X[DERECHO]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AUXI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PE" sz="1400" b="0" i="0" u="none" strike="noStrike" baseline="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IZQUIERDO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IZQUIERDO + 1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DERECHO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DERECHO - 1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Std-Bold"/>
              </a:rPr>
              <a:t>fin_si</a:t>
            </a:r>
            <a:endParaRPr lang="es-PE" sz="1400" b="1" i="0" u="none" strike="noStrike" baseline="0" dirty="0">
              <a:solidFill>
                <a:schemeClr val="tx1"/>
              </a:solidFill>
              <a:latin typeface="CourierStd-Bol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 err="1">
                <a:solidFill>
                  <a:schemeClr val="tx1"/>
                </a:solidFill>
                <a:highlight>
                  <a:srgbClr val="00FFFF"/>
                </a:highlight>
                <a:latin typeface="CourierStd-Bold"/>
              </a:rPr>
              <a:t>fin_mientras</a:t>
            </a:r>
            <a:endParaRPr lang="es-PE" sz="1400" b="1" i="0" u="none" strike="noStrike" baseline="0" dirty="0">
              <a:solidFill>
                <a:schemeClr val="tx1"/>
              </a:solidFill>
              <a:highlight>
                <a:srgbClr val="00FFFF"/>
              </a:highlight>
              <a:latin typeface="CourierStd-Bol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b="0" i="0" u="none" strike="noStrike" baseline="0" dirty="0">
                <a:solidFill>
                  <a:schemeClr val="tx1"/>
                </a:solidFill>
                <a:latin typeface="CourierStd"/>
              </a:rPr>
              <a:t>//fin </a:t>
            </a:r>
            <a:r>
              <a:rPr lang="es-ES" sz="1400" b="0" i="0" u="none" strike="noStrike" baseline="0" dirty="0" err="1">
                <a:solidFill>
                  <a:schemeClr val="tx1"/>
                </a:solidFill>
                <a:latin typeface="CourierStd"/>
              </a:rPr>
              <a:t>busqueda</a:t>
            </a:r>
            <a:r>
              <a:rPr lang="es-ES" sz="1400" b="0" i="0" u="none" strike="noStrike" baseline="0" dirty="0">
                <a:solidFill>
                  <a:schemeClr val="tx1"/>
                </a:solidFill>
                <a:latin typeface="CourierStd"/>
              </a:rPr>
              <a:t>; situar elemento seleccionado en su </a:t>
            </a:r>
            <a:r>
              <a:rPr lang="es-ES" sz="1400" b="0" i="0" u="none" strike="noStrike" baseline="0" dirty="0" err="1">
                <a:solidFill>
                  <a:schemeClr val="tx1"/>
                </a:solidFill>
                <a:latin typeface="CourierStd"/>
              </a:rPr>
              <a:t>posicion</a:t>
            </a:r>
            <a:endParaRPr lang="es-ES" sz="1400" b="0" i="0" u="none" strike="noStrike" baseline="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CourierStd-Bold"/>
              </a:rPr>
              <a:t>si</a:t>
            </a:r>
            <a:r>
              <a:rPr lang="es-ES" sz="14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ES" sz="1400" b="0" i="0" u="none" strike="noStrike" baseline="0" dirty="0">
                <a:solidFill>
                  <a:schemeClr val="tx1"/>
                </a:solidFill>
                <a:latin typeface="CourierStd"/>
              </a:rPr>
              <a:t>IZQUIERDO &lt; BAJO+1 </a:t>
            </a:r>
            <a:r>
              <a:rPr lang="es-ES" sz="1400" b="1" i="0" u="none" strike="noStrike" baseline="0" dirty="0">
                <a:solidFill>
                  <a:schemeClr val="tx1"/>
                </a:solidFill>
                <a:latin typeface="CourierStd-Bold"/>
              </a:rPr>
              <a:t>entonces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 AUXI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X [DERECHO]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 X [DERECHO]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X [1]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 X [1]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AUXI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Std-Bold"/>
              </a:rPr>
              <a:t>si_no</a:t>
            </a:r>
            <a:endParaRPr lang="es-PE" sz="1400" b="1" i="0" u="none" strike="noStrike" baseline="0" dirty="0">
              <a:solidFill>
                <a:schemeClr val="tx1"/>
              </a:solidFill>
              <a:latin typeface="CourierStd-Bol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 AUXI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X [BAJO]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 X [BAJO]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X[1]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 X[1]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AUXI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CourierStd-Bold"/>
              </a:rPr>
              <a:t>fin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latin typeface="CourierStd-Bold"/>
              </a:rPr>
              <a:t>fin</a:t>
            </a:r>
            <a:endParaRPr lang="es-PE" sz="10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05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229B80EA-92A5-C18F-F24C-283C786194BF}"/>
              </a:ext>
            </a:extLst>
          </p:cNvPr>
          <p:cNvSpPr txBox="1"/>
          <p:nvPr/>
        </p:nvSpPr>
        <p:spPr>
          <a:xfrm>
            <a:off x="755576" y="188640"/>
            <a:ext cx="57606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Algoritmo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QuickSort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&lt;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entonces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Llamar a la función de partición para encontrar el índice del pivote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p =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Partition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      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Ordenar la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sublista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izquierda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QuickSort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 - 1) 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// Ordenar la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sublista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derecha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QuickSort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p + 1,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FinSi</a:t>
            </a:r>
            <a:endParaRPr lang="es-P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FinAlgoritmo</a:t>
            </a:r>
            <a:endParaRPr lang="es-P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P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Algoritmo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Partition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(X,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pivot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X[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]  // Elegimos el último elemento como el pivote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i =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- 1        // Índice para el menor elemento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j desde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low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hasta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- 1 hacer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X[j] &lt;=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pivot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entonces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i = i + 1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Intercambio X[i] con X[j]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FinSi</a:t>
            </a:r>
            <a:endParaRPr lang="es-P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FinPara</a:t>
            </a:r>
            <a:endParaRPr lang="es-P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P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// Colocar el pivote en su posición correcta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Intercambio X[i + 1] con X[</a:t>
            </a:r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high</a:t>
            </a:r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// Retornar el índice del pivote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Retornar i + 1</a:t>
            </a:r>
          </a:p>
          <a:p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FinAlgoritmo</a:t>
            </a:r>
            <a:endParaRPr lang="es-P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P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Algoritmo Intercambio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(a, b)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temp</a:t>
            </a:r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= a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b</a:t>
            </a:r>
          </a:p>
          <a:p>
            <a:r>
              <a:rPr lang="es-PE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b = </a:t>
            </a:r>
            <a:r>
              <a:rPr lang="es-PE" sz="1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temp</a:t>
            </a:r>
            <a:endParaRPr lang="es-PE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PE" sz="12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FinAlgoritmo</a:t>
            </a:r>
            <a:endParaRPr lang="es-P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56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399C4A5-D692-43B4-3BA8-7EA42BD0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76" y="548680"/>
            <a:ext cx="8435848" cy="545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BDD451A-B3C9-461E-BB6D-41D09E96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71" y="692696"/>
            <a:ext cx="3980081" cy="20347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507B68-F2B5-7594-707B-C01840B47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352" y="1484784"/>
            <a:ext cx="4892464" cy="2941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41BE1A-F59D-6129-C5E7-8BF747D6C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653136"/>
            <a:ext cx="4326971" cy="131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5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B631-E920-B6FF-BB04-CCB1FCE0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BD6B5C-5931-4518-BA7B-F5AF2AA53ECB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0D7874F2-CB93-6602-1018-BFB341D6A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>
                <a:cs typeface="Times New Roman" panose="02020603050405020304" pitchFamily="18" charset="0"/>
              </a:rPr>
              <a:t>Designing algorithms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C2AA0FA0-D2C6-E2C9-EA2E-1CEA27BF9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Hay muchas formas de diseñar un algoritmo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s-P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s-PE" sz="26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PE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approach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Habiendo ordenado el subconjunto A[1…j - 1], insertamos el elemento único A[j] en su lugar apropiado, produciendo el subconjunto ordenado A[1…j].</a:t>
            </a:r>
            <a:endParaRPr lang="en-US" altLang="es-P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Otro enfoque de diseño es el </a:t>
            </a:r>
            <a:r>
              <a:rPr lang="es-ES" altLang="es-PE" sz="2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enfoque divide y vencerás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tiene una </a:t>
            </a:r>
            <a:r>
              <a:rPr lang="es-ES" altLang="es-PE" sz="26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recursiva 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 un problema determinado.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 el problema en varios </a:t>
            </a:r>
            <a:r>
              <a:rPr lang="es-ES" altLang="es-PE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subproblemas</a:t>
            </a: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son similares al problema original, pero de menor tamaño</a:t>
            </a: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</a:t>
            </a:r>
            <a:r>
              <a:rPr lang="en-US" altLang="es-P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</a:t>
            </a: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forma </a:t>
            </a:r>
            <a:r>
              <a:rPr lang="en-US" altLang="es-PE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luego </a:t>
            </a:r>
            <a:r>
              <a:rPr lang="es-ES" altLang="es-PE" u="sng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combinar</a:t>
            </a:r>
            <a:r>
              <a:rPr lang="es-E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s-PE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estas soluciones para crear una solución al problema original</a:t>
            </a:r>
            <a:r>
              <a:rPr lang="en-US" altLang="es-P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s-PE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D6A6-0774-A4FE-CED6-75598BF5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FFDC70-7258-4396-9899-5FA7679D4F21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32EBCF7-75BC-014A-7CF5-903CF3F706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PE" dirty="0">
                <a:cs typeface="Times New Roman" panose="02020603050405020304" pitchFamily="18" charset="0"/>
              </a:rPr>
              <a:t>El enfoque de divide y vencerás</a:t>
            </a:r>
            <a:endParaRPr lang="en-US" altLang="es-PE" dirty="0">
              <a:cs typeface="Times New Roman" panose="02020603050405020304" pitchFamily="18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200759F-DC63-373C-DC0E-4F57875D78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es-PE" sz="2600" dirty="0" err="1"/>
              <a:t>Recursivo</a:t>
            </a:r>
            <a:r>
              <a:rPr lang="en-US" altLang="es-PE" sz="2600" dirty="0"/>
              <a:t> </a:t>
            </a:r>
            <a:r>
              <a:rPr lang="en-US" altLang="es-PE" sz="2600" dirty="0" err="1"/>
              <a:t>en</a:t>
            </a:r>
            <a:r>
              <a:rPr lang="en-US" altLang="es-PE" sz="2600" dirty="0"/>
              <a:t> </a:t>
            </a:r>
            <a:r>
              <a:rPr lang="en-US" altLang="es-PE" sz="2600" dirty="0" err="1"/>
              <a:t>estructura</a:t>
            </a:r>
            <a:r>
              <a:rPr lang="en-US" altLang="es-PE" sz="2600" dirty="0"/>
              <a:t>  </a:t>
            </a:r>
          </a:p>
          <a:p>
            <a:pPr lvl="1" eaLnBrk="1" hangingPunct="1"/>
            <a:r>
              <a:rPr lang="es-ES" altLang="es-PE" i="1" dirty="0">
                <a:solidFill>
                  <a:schemeClr val="accent1"/>
                </a:solidFill>
              </a:rPr>
              <a:t>Divida </a:t>
            </a:r>
            <a:r>
              <a:rPr lang="es-ES" altLang="es-PE" dirty="0"/>
              <a:t>el problema en varios subproblemas más pequeños que sean similares al original, pero de menor tamaño.</a:t>
            </a:r>
            <a:endParaRPr lang="en-US" altLang="es-PE" dirty="0"/>
          </a:p>
          <a:p>
            <a:pPr lvl="1" eaLnBrk="1" hangingPunct="1"/>
            <a:r>
              <a:rPr lang="es-ES" altLang="es-PE" i="1" dirty="0">
                <a:solidFill>
                  <a:schemeClr val="accent1"/>
                </a:solidFill>
              </a:rPr>
              <a:t>Conquista </a:t>
            </a:r>
            <a:r>
              <a:rPr lang="es-ES" altLang="es-PE" dirty="0"/>
              <a:t>los subproblemas resolviéndolos recursivamente. Si son lo suficientemente pequeños, simplemente resuélvalos de manera sencilla</a:t>
            </a:r>
            <a:r>
              <a:rPr lang="en-US" altLang="es-PE" dirty="0"/>
              <a:t>.</a:t>
            </a:r>
          </a:p>
          <a:p>
            <a:pPr lvl="1" eaLnBrk="1" hangingPunct="1"/>
            <a:r>
              <a:rPr lang="es-ES" altLang="es-PE" i="1" dirty="0">
                <a:solidFill>
                  <a:schemeClr val="accent1"/>
                </a:solidFill>
              </a:rPr>
              <a:t>Combine </a:t>
            </a:r>
            <a:r>
              <a:rPr lang="es-ES" altLang="es-PE" dirty="0"/>
              <a:t>las soluciones para crear una solución al problema original.</a:t>
            </a:r>
            <a:endParaRPr lang="en-US" altLang="es-P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48058-8D1E-3AE0-B3DB-1A22A834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1A7644-EA17-4974-B316-7008E8F9938F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9DABD7B-4B55-BC81-5376-82290E348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/>
              <a:t>An Example:  Merge Sort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18D171-638F-FFF7-BDBC-C31B95510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s-PE" i="1" dirty="0">
                <a:solidFill>
                  <a:schemeClr val="accent1"/>
                </a:solidFill>
              </a:rPr>
              <a:t>Divide:</a:t>
            </a:r>
            <a:r>
              <a:rPr lang="en-US" altLang="es-PE" dirty="0"/>
              <a:t>  </a:t>
            </a:r>
            <a:r>
              <a:rPr lang="en-US" altLang="es-PE" dirty="0" err="1"/>
              <a:t>Divida</a:t>
            </a:r>
            <a:r>
              <a:rPr lang="en-US" altLang="es-PE" dirty="0"/>
              <a:t> la </a:t>
            </a:r>
            <a:r>
              <a:rPr lang="en-US" altLang="es-PE" dirty="0" err="1"/>
              <a:t>lista</a:t>
            </a:r>
            <a:r>
              <a:rPr lang="en-US" altLang="es-PE" dirty="0"/>
              <a:t> de n </a:t>
            </a:r>
            <a:r>
              <a:rPr lang="en-US" altLang="es-PE" dirty="0" err="1"/>
              <a:t>elementos</a:t>
            </a:r>
            <a:r>
              <a:rPr lang="en-US" altLang="es-PE" dirty="0"/>
              <a:t> que se </a:t>
            </a:r>
            <a:r>
              <a:rPr lang="en-US" altLang="es-PE" dirty="0" err="1"/>
              <a:t>va</a:t>
            </a:r>
            <a:r>
              <a:rPr lang="en-US" altLang="es-PE" dirty="0"/>
              <a:t> a </a:t>
            </a:r>
            <a:r>
              <a:rPr lang="en-US" altLang="es-PE" dirty="0" err="1"/>
              <a:t>ordenar</a:t>
            </a:r>
            <a:r>
              <a:rPr lang="en-US" altLang="es-PE" dirty="0"/>
              <a:t> </a:t>
            </a:r>
            <a:r>
              <a:rPr lang="en-US" altLang="es-PE" dirty="0" err="1"/>
              <a:t>en</a:t>
            </a:r>
            <a:r>
              <a:rPr lang="en-US" altLang="es-PE" dirty="0"/>
              <a:t> dos </a:t>
            </a:r>
            <a:r>
              <a:rPr lang="en-US" altLang="es-PE" dirty="0" err="1"/>
              <a:t>sublistas</a:t>
            </a:r>
            <a:r>
              <a:rPr lang="en-US" altLang="es-PE" dirty="0"/>
              <a:t> de n/2 </a:t>
            </a:r>
            <a:r>
              <a:rPr lang="en-US" altLang="es-PE" dirty="0" err="1"/>
              <a:t>elementos</a:t>
            </a:r>
            <a:r>
              <a:rPr lang="en-US" altLang="es-PE" dirty="0"/>
              <a:t> </a:t>
            </a:r>
            <a:r>
              <a:rPr lang="en-US" altLang="es-PE" dirty="0" err="1"/>
              <a:t>cada</a:t>
            </a:r>
            <a:r>
              <a:rPr lang="en-US" altLang="es-PE" dirty="0"/>
              <a:t> </a:t>
            </a:r>
            <a:r>
              <a:rPr lang="en-US" altLang="es-PE" dirty="0" err="1"/>
              <a:t>una</a:t>
            </a:r>
            <a:r>
              <a:rPr lang="en-US" altLang="es-PE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s-PE" sz="1100" dirty="0"/>
          </a:p>
          <a:p>
            <a:pPr eaLnBrk="1" hangingPunct="1"/>
            <a:r>
              <a:rPr lang="en-US" altLang="es-PE" i="1" dirty="0">
                <a:solidFill>
                  <a:schemeClr val="accent1"/>
                </a:solidFill>
              </a:rPr>
              <a:t>Conquer:</a:t>
            </a:r>
            <a:r>
              <a:rPr lang="en-US" altLang="es-PE" dirty="0"/>
              <a:t>  </a:t>
            </a:r>
            <a:r>
              <a:rPr lang="es-ES" altLang="es-PE" dirty="0"/>
              <a:t>Ordene las dos </a:t>
            </a:r>
            <a:r>
              <a:rPr lang="en-US" altLang="es-PE" dirty="0" err="1"/>
              <a:t>sublistas</a:t>
            </a:r>
            <a:r>
              <a:rPr lang="es-ES" altLang="es-PE" dirty="0"/>
              <a:t> de forma recursiva utilizando la ordenación por combinación</a:t>
            </a:r>
            <a:r>
              <a:rPr lang="en-US" altLang="es-PE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s-PE" sz="1100" dirty="0"/>
          </a:p>
          <a:p>
            <a:pPr eaLnBrk="1" hangingPunct="1"/>
            <a:r>
              <a:rPr lang="en-US" altLang="es-PE" i="1" dirty="0">
                <a:solidFill>
                  <a:schemeClr val="accent1"/>
                </a:solidFill>
              </a:rPr>
              <a:t>Combine</a:t>
            </a:r>
            <a:r>
              <a:rPr lang="en-US" altLang="es-PE" dirty="0">
                <a:solidFill>
                  <a:schemeClr val="accent1"/>
                </a:solidFill>
              </a:rPr>
              <a:t>:</a:t>
            </a:r>
            <a:r>
              <a:rPr lang="en-US" altLang="es-PE" dirty="0">
                <a:solidFill>
                  <a:srgbClr val="CC99FF"/>
                </a:solidFill>
              </a:rPr>
              <a:t> </a:t>
            </a:r>
            <a:r>
              <a:rPr lang="en-US" altLang="es-PE" dirty="0"/>
              <a:t> </a:t>
            </a:r>
            <a:r>
              <a:rPr lang="es-ES" altLang="es-PE" dirty="0"/>
              <a:t>Fusione las dos </a:t>
            </a:r>
            <a:r>
              <a:rPr lang="en-US" altLang="es-PE" dirty="0" err="1"/>
              <a:t>sublistas</a:t>
            </a:r>
            <a:r>
              <a:rPr lang="es-ES" altLang="es-PE" dirty="0"/>
              <a:t> ordenadas para producir la lista ordenada</a:t>
            </a:r>
            <a:r>
              <a:rPr lang="en-US" altLang="es-PE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074C4D-0E12-31D3-5F74-3968BFDB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35BEA0-4FE1-4339-832A-730FF1E4C481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557811EC-D4F0-80F1-9288-83ACA7EA5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s-PE" dirty="0"/>
              <a:t>Merge Sort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DCB5E62E-8A84-D824-FA7D-B6131B53D20C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4953000" y="1295400"/>
          <a:ext cx="4173538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4753639" imgH="5638095" progId="MSPhotoEd.3">
                  <p:embed/>
                </p:oleObj>
              </mc:Choice>
              <mc:Fallback>
                <p:oleObj name="Photo Editor Photo" r:id="rId3" imgW="4753639" imgH="5638095" progId="MSPhotoEd.3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DCB5E62E-8A84-D824-FA7D-B6131B53D2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4173538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>
            <a:extLst>
              <a:ext uri="{FF2B5EF4-FFF2-40B4-BE49-F238E27FC236}">
                <a16:creationId xmlns:a16="http://schemas.microsoft.com/office/drawing/2014/main" id="{379D8735-F008-AB52-A616-7A9422E27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4724400" cy="5729064"/>
          </a:xfrm>
        </p:spPr>
        <p:txBody>
          <a:bodyPr/>
          <a:lstStyle/>
          <a:p>
            <a:pPr eaLnBrk="1" hangingPunct="1"/>
            <a:r>
              <a:rPr lang="da-DK" altLang="es-PE" sz="2600" dirty="0"/>
              <a:t>Para ordenar n números</a:t>
            </a:r>
          </a:p>
          <a:p>
            <a:pPr lvl="1" eaLnBrk="1" hangingPunct="1"/>
            <a:r>
              <a:rPr lang="da-DK" altLang="es-PE" sz="2200" dirty="0"/>
              <a:t>if n = 1 done!</a:t>
            </a:r>
          </a:p>
          <a:p>
            <a:pPr lvl="1" eaLnBrk="1" hangingPunct="1"/>
            <a:r>
              <a:rPr lang="da-DK" altLang="es-PE" sz="2200" dirty="0"/>
              <a:t>ordenar recursivamente 2 listas de números </a:t>
            </a:r>
            <a:r>
              <a:rPr lang="da-DK" altLang="es-PE" sz="2200" dirty="0">
                <a:latin typeface="Symbol" panose="05050102010706020507" pitchFamily="18" charset="2"/>
              </a:rPr>
              <a:t>ë</a:t>
            </a:r>
            <a:r>
              <a:rPr lang="da-DK" altLang="es-PE" sz="2200" i="1" dirty="0"/>
              <a:t>n</a:t>
            </a:r>
            <a:r>
              <a:rPr lang="da-DK" altLang="es-PE" sz="2200" dirty="0"/>
              <a:t>/2</a:t>
            </a:r>
            <a:r>
              <a:rPr lang="da-DK" altLang="es-PE" sz="2200" dirty="0">
                <a:latin typeface="Symbol" panose="05050102010706020507" pitchFamily="18" charset="2"/>
              </a:rPr>
              <a:t>û</a:t>
            </a:r>
            <a:r>
              <a:rPr lang="da-DK" altLang="es-PE" sz="2200" dirty="0"/>
              <a:t> y </a:t>
            </a:r>
            <a:r>
              <a:rPr lang="da-DK" altLang="es-PE" sz="2200" dirty="0">
                <a:latin typeface="Symbol" panose="05050102010706020507" pitchFamily="18" charset="2"/>
              </a:rPr>
              <a:t>é</a:t>
            </a:r>
            <a:r>
              <a:rPr lang="da-DK" altLang="es-PE" sz="2200" i="1" dirty="0"/>
              <a:t>n</a:t>
            </a:r>
            <a:r>
              <a:rPr lang="da-DK" altLang="es-PE" sz="2200" dirty="0"/>
              <a:t>/2</a:t>
            </a:r>
            <a:r>
              <a:rPr lang="da-DK" altLang="es-PE" sz="2200" dirty="0">
                <a:latin typeface="Symbol" panose="05050102010706020507" pitchFamily="18" charset="2"/>
              </a:rPr>
              <a:t>ù</a:t>
            </a:r>
            <a:r>
              <a:rPr lang="da-DK" altLang="es-PE" sz="2200" dirty="0"/>
              <a:t> elementos</a:t>
            </a:r>
          </a:p>
          <a:p>
            <a:pPr lvl="1" eaLnBrk="1" hangingPunct="1"/>
            <a:r>
              <a:rPr lang="es-ES" altLang="es-PE" sz="2200" dirty="0"/>
              <a:t>fusionar 2 listas ordenadas en</a:t>
            </a:r>
            <a:r>
              <a:rPr lang="da-DK" altLang="es-PE" sz="2200" dirty="0"/>
              <a:t> </a:t>
            </a:r>
            <a:r>
              <a:rPr lang="da-DK" altLang="es-PE" sz="2200" i="1" dirty="0"/>
              <a:t>O</a:t>
            </a:r>
            <a:r>
              <a:rPr lang="da-DK" altLang="es-PE" sz="2200" dirty="0"/>
              <a:t>(</a:t>
            </a:r>
            <a:r>
              <a:rPr lang="da-DK" altLang="es-PE" sz="2200" i="1" dirty="0"/>
              <a:t>n</a:t>
            </a:r>
            <a:r>
              <a:rPr lang="da-DK" altLang="es-PE" sz="2200" dirty="0"/>
              <a:t>) time</a:t>
            </a:r>
          </a:p>
          <a:p>
            <a:pPr eaLnBrk="1" hangingPunct="1"/>
            <a:r>
              <a:rPr lang="da-DK" altLang="es-PE" sz="2600" dirty="0"/>
              <a:t>Estrategia</a:t>
            </a:r>
          </a:p>
          <a:p>
            <a:pPr lvl="1" eaLnBrk="1" hangingPunct="1"/>
            <a:r>
              <a:rPr lang="es-ES" altLang="es-PE" sz="2200" dirty="0"/>
              <a:t>dividir el problema en subproblemas similares (más pequeños)</a:t>
            </a:r>
            <a:endParaRPr lang="da-DK" altLang="es-PE" sz="2200" dirty="0"/>
          </a:p>
          <a:p>
            <a:pPr lvl="1" eaLnBrk="1" hangingPunct="1"/>
            <a:r>
              <a:rPr lang="da-DK" altLang="es-PE" sz="2200" dirty="0"/>
              <a:t>resolver recursivamente subproblemas</a:t>
            </a:r>
          </a:p>
          <a:p>
            <a:pPr lvl="1" eaLnBrk="1" hangingPunct="1"/>
            <a:r>
              <a:rPr lang="da-DK" altLang="es-PE" sz="2200" dirty="0"/>
              <a:t>combinar soluciones para responder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A130EA52-69AC-51B1-01D8-C7E0F534B6F3}"/>
              </a:ext>
            </a:extLst>
          </p:cNvPr>
          <p:cNvCxnSpPr>
            <a:cxnSpLocks/>
          </p:cNvCxnSpPr>
          <p:nvPr/>
        </p:nvCxnSpPr>
        <p:spPr bwMode="auto">
          <a:xfrm>
            <a:off x="3851920" y="3429000"/>
            <a:ext cx="1224136" cy="1440160"/>
          </a:xfrm>
          <a:prstGeom prst="straightConnector1">
            <a:avLst/>
          </a:prstGeom>
          <a:ln w="101600"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A8A7478F-A860-CF5C-AA2F-14D0CD62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211AD8-E0AD-486A-9FD7-2DAE28EFB165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8EBDF58-0F94-AECC-D588-387311F64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s-PE"/>
              <a:t>Merge Sort </a:t>
            </a:r>
            <a:r>
              <a:rPr lang="en-US" altLang="es-PE" sz="2800"/>
              <a:t>cont.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611A992-3229-E4F8-3A4B-7AE9FB26B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[8, 3, 13, 6, 2, 14, 5, 9, 10, 1, 7, 12, 4]</a:t>
            </a:r>
          </a:p>
        </p:txBody>
      </p:sp>
      <p:sp>
        <p:nvSpPr>
          <p:cNvPr id="191492" name="Rectangle 4">
            <a:extLst>
              <a:ext uri="{FF2B5EF4-FFF2-40B4-BE49-F238E27FC236}">
                <a16:creationId xmlns:a16="http://schemas.microsoft.com/office/drawing/2014/main" id="{D4E1941B-812F-1531-E106-A064F1F1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[8, 3, 13, 6, 2, 14, 5]</a:t>
            </a:r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BE7EBEFD-F57A-C2E5-BFE0-1B8203DA15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590800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494" name="Rectangle 6">
            <a:extLst>
              <a:ext uri="{FF2B5EF4-FFF2-40B4-BE49-F238E27FC236}">
                <a16:creationId xmlns:a16="http://schemas.microsoft.com/office/drawing/2014/main" id="{B89430F5-F90A-1FE0-EA33-6076B7DF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048000"/>
            <a:ext cx="3354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[9, 10, 1, 7, 12, 4]</a:t>
            </a:r>
          </a:p>
        </p:txBody>
      </p:sp>
      <p:sp>
        <p:nvSpPr>
          <p:cNvPr id="191495" name="Line 7">
            <a:extLst>
              <a:ext uri="{FF2B5EF4-FFF2-40B4-BE49-F238E27FC236}">
                <a16:creationId xmlns:a16="http://schemas.microsoft.com/office/drawing/2014/main" id="{1A480C74-027A-ECAA-1FB6-152726DC6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496" name="Rectangle 8">
            <a:extLst>
              <a:ext uri="{FF2B5EF4-FFF2-40B4-BE49-F238E27FC236}">
                <a16:creationId xmlns:a16="http://schemas.microsoft.com/office/drawing/2014/main" id="{954EEAF7-8F49-12F6-7F42-5CA97741C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624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[8, 3, 13, 6]</a:t>
            </a:r>
          </a:p>
        </p:txBody>
      </p:sp>
      <p:sp>
        <p:nvSpPr>
          <p:cNvPr id="191497" name="Line 9">
            <a:extLst>
              <a:ext uri="{FF2B5EF4-FFF2-40B4-BE49-F238E27FC236}">
                <a16:creationId xmlns:a16="http://schemas.microsoft.com/office/drawing/2014/main" id="{C588C78E-1BF1-0FF7-B241-EDDE5E04E0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505200"/>
            <a:ext cx="685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498" name="Rectangle 10">
            <a:extLst>
              <a:ext uri="{FF2B5EF4-FFF2-40B4-BE49-F238E27FC236}">
                <a16:creationId xmlns:a16="http://schemas.microsoft.com/office/drawing/2014/main" id="{C3039B6D-E6AD-74A0-D326-0C6464DB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[2, 14, 5]</a:t>
            </a:r>
          </a:p>
        </p:txBody>
      </p:sp>
      <p:sp>
        <p:nvSpPr>
          <p:cNvPr id="191499" name="Line 11">
            <a:extLst>
              <a:ext uri="{FF2B5EF4-FFF2-40B4-BE49-F238E27FC236}">
                <a16:creationId xmlns:a16="http://schemas.microsoft.com/office/drawing/2014/main" id="{555DC797-418F-AC02-FD41-5DB46321C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05200"/>
            <a:ext cx="9144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00" name="Rectangle 12">
            <a:extLst>
              <a:ext uri="{FF2B5EF4-FFF2-40B4-BE49-F238E27FC236}">
                <a16:creationId xmlns:a16="http://schemas.microsoft.com/office/drawing/2014/main" id="{F9A46CAF-357D-AF6F-1191-56E4A026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006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[8, 3]</a:t>
            </a:r>
          </a:p>
        </p:txBody>
      </p:sp>
      <p:sp>
        <p:nvSpPr>
          <p:cNvPr id="191501" name="Line 13">
            <a:extLst>
              <a:ext uri="{FF2B5EF4-FFF2-40B4-BE49-F238E27FC236}">
                <a16:creationId xmlns:a16="http://schemas.microsoft.com/office/drawing/2014/main" id="{0C9F04E0-2AEB-F9B2-BB37-D5F6817CB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419600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02" name="Rectangle 14">
            <a:extLst>
              <a:ext uri="{FF2B5EF4-FFF2-40B4-BE49-F238E27FC236}">
                <a16:creationId xmlns:a16="http://schemas.microsoft.com/office/drawing/2014/main" id="{467F1F40-30C3-1108-8489-E3C1C9BF1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[13, 6]</a:t>
            </a:r>
          </a:p>
        </p:txBody>
      </p:sp>
      <p:sp>
        <p:nvSpPr>
          <p:cNvPr id="191503" name="Line 15">
            <a:extLst>
              <a:ext uri="{FF2B5EF4-FFF2-40B4-BE49-F238E27FC236}">
                <a16:creationId xmlns:a16="http://schemas.microsoft.com/office/drawing/2014/main" id="{351E6A29-0DA0-8C0D-39FB-0F3B9BF0B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19600"/>
            <a:ext cx="304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04" name="Rectangle 16">
            <a:extLst>
              <a:ext uri="{FF2B5EF4-FFF2-40B4-BE49-F238E27FC236}">
                <a16:creationId xmlns:a16="http://schemas.microsoft.com/office/drawing/2014/main" id="{4884511A-A276-8FCA-B63C-C899FDE2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26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[8]</a:t>
            </a:r>
          </a:p>
        </p:txBody>
      </p:sp>
      <p:sp>
        <p:nvSpPr>
          <p:cNvPr id="191505" name="Line 17">
            <a:extLst>
              <a:ext uri="{FF2B5EF4-FFF2-40B4-BE49-F238E27FC236}">
                <a16:creationId xmlns:a16="http://schemas.microsoft.com/office/drawing/2014/main" id="{056EAA9F-F77B-6348-6074-B9BE90599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5257800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06" name="Rectangle 18">
            <a:extLst>
              <a:ext uri="{FF2B5EF4-FFF2-40B4-BE49-F238E27FC236}">
                <a16:creationId xmlns:a16="http://schemas.microsoft.com/office/drawing/2014/main" id="{66346CA4-E696-C79C-9A33-14FB14610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191507" name="Line 19">
            <a:extLst>
              <a:ext uri="{FF2B5EF4-FFF2-40B4-BE49-F238E27FC236}">
                <a16:creationId xmlns:a16="http://schemas.microsoft.com/office/drawing/2014/main" id="{5BF925DB-7DD4-5865-6878-1B073782C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0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08" name="Rectangle 20">
            <a:extLst>
              <a:ext uri="{FF2B5EF4-FFF2-40B4-BE49-F238E27FC236}">
                <a16:creationId xmlns:a16="http://schemas.microsoft.com/office/drawing/2014/main" id="{F4616D7E-9B2C-12AD-5ED7-69237497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62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[13]</a:t>
            </a:r>
          </a:p>
        </p:txBody>
      </p:sp>
      <p:sp>
        <p:nvSpPr>
          <p:cNvPr id="191509" name="Line 21">
            <a:extLst>
              <a:ext uri="{FF2B5EF4-FFF2-40B4-BE49-F238E27FC236}">
                <a16:creationId xmlns:a16="http://schemas.microsoft.com/office/drawing/2014/main" id="{4DD2130E-F374-BC34-CB43-EF949F92FB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25780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10" name="Rectangle 22">
            <a:extLst>
              <a:ext uri="{FF2B5EF4-FFF2-40B4-BE49-F238E27FC236}">
                <a16:creationId xmlns:a16="http://schemas.microsoft.com/office/drawing/2014/main" id="{A90DFBF7-BEA5-E50D-A8FB-756DE39F4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91511" name="Line 23">
            <a:extLst>
              <a:ext uri="{FF2B5EF4-FFF2-40B4-BE49-F238E27FC236}">
                <a16:creationId xmlns:a16="http://schemas.microsoft.com/office/drawing/2014/main" id="{0EB19961-CA6E-E1A9-6F01-B82393784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33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12" name="Rectangle 24">
            <a:extLst>
              <a:ext uri="{FF2B5EF4-FFF2-40B4-BE49-F238E27FC236}">
                <a16:creationId xmlns:a16="http://schemas.microsoft.com/office/drawing/2014/main" id="{31F042C7-0203-1F84-8D5C-79F4058A9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006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[2, 14]</a:t>
            </a:r>
          </a:p>
        </p:txBody>
      </p:sp>
      <p:sp>
        <p:nvSpPr>
          <p:cNvPr id="191513" name="Line 25">
            <a:extLst>
              <a:ext uri="{FF2B5EF4-FFF2-40B4-BE49-F238E27FC236}">
                <a16:creationId xmlns:a16="http://schemas.microsoft.com/office/drawing/2014/main" id="{9B420D80-90B2-7ADD-C6F9-384D2F6FC4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419600"/>
            <a:ext cx="381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14" name="Rectangle 26">
            <a:extLst>
              <a:ext uri="{FF2B5EF4-FFF2-40B4-BE49-F238E27FC236}">
                <a16:creationId xmlns:a16="http://schemas.microsoft.com/office/drawing/2014/main" id="{9E872918-9E29-E7C6-43DF-D3C7CDD5C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00600"/>
            <a:ext cx="685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191515" name="Line 27">
            <a:extLst>
              <a:ext uri="{FF2B5EF4-FFF2-40B4-BE49-F238E27FC236}">
                <a16:creationId xmlns:a16="http://schemas.microsoft.com/office/drawing/2014/main" id="{F586B0E6-C729-14AF-D836-51C2EB6B3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19600"/>
            <a:ext cx="3810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16" name="Rectangle 28">
            <a:extLst>
              <a:ext uri="{FF2B5EF4-FFF2-40B4-BE49-F238E27FC236}">
                <a16:creationId xmlns:a16="http://schemas.microsoft.com/office/drawing/2014/main" id="{35EBDC4F-55C8-E9F5-7AC0-6C2ABBAF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191517" name="Line 29">
            <a:extLst>
              <a:ext uri="{FF2B5EF4-FFF2-40B4-BE49-F238E27FC236}">
                <a16:creationId xmlns:a16="http://schemas.microsoft.com/office/drawing/2014/main" id="{6235E01E-A46A-AC0A-2AEC-D6608BC9B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257800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18" name="Rectangle 30">
            <a:extLst>
              <a:ext uri="{FF2B5EF4-FFF2-40B4-BE49-F238E27FC236}">
                <a16:creationId xmlns:a16="http://schemas.microsoft.com/office/drawing/2014/main" id="{58B76C41-1A22-43C6-E838-B92470C60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[14]</a:t>
            </a:r>
          </a:p>
        </p:txBody>
      </p:sp>
      <p:sp>
        <p:nvSpPr>
          <p:cNvPr id="191519" name="Line 31">
            <a:extLst>
              <a:ext uri="{FF2B5EF4-FFF2-40B4-BE49-F238E27FC236}">
                <a16:creationId xmlns:a16="http://schemas.microsoft.com/office/drawing/2014/main" id="{F4712B4C-54F3-C103-5BD8-B4B16451B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20" name="Rectangle 32">
            <a:extLst>
              <a:ext uri="{FF2B5EF4-FFF2-40B4-BE49-F238E27FC236}">
                <a16:creationId xmlns:a16="http://schemas.microsoft.com/office/drawing/2014/main" id="{CA2CCDC9-5776-4803-16FE-59236A48C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962400"/>
            <a:ext cx="1677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[9, 10, 1]</a:t>
            </a:r>
          </a:p>
        </p:txBody>
      </p:sp>
      <p:sp>
        <p:nvSpPr>
          <p:cNvPr id="191521" name="Line 33">
            <a:extLst>
              <a:ext uri="{FF2B5EF4-FFF2-40B4-BE49-F238E27FC236}">
                <a16:creationId xmlns:a16="http://schemas.microsoft.com/office/drawing/2014/main" id="{75539274-0354-016F-070C-8020AFBFBE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505200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22" name="Rectangle 34">
            <a:extLst>
              <a:ext uri="{FF2B5EF4-FFF2-40B4-BE49-F238E27FC236}">
                <a16:creationId xmlns:a16="http://schemas.microsoft.com/office/drawing/2014/main" id="{44425EF1-17A6-9581-EEBF-DAB47875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962400"/>
            <a:ext cx="175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[7, 12, 4]</a:t>
            </a:r>
          </a:p>
        </p:txBody>
      </p:sp>
      <p:sp>
        <p:nvSpPr>
          <p:cNvPr id="191523" name="Line 35">
            <a:extLst>
              <a:ext uri="{FF2B5EF4-FFF2-40B4-BE49-F238E27FC236}">
                <a16:creationId xmlns:a16="http://schemas.microsoft.com/office/drawing/2014/main" id="{FB18BD55-5D7C-2FC4-1B9F-0A0BC1999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05200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24" name="Rectangle 36">
            <a:extLst>
              <a:ext uri="{FF2B5EF4-FFF2-40B4-BE49-F238E27FC236}">
                <a16:creationId xmlns:a16="http://schemas.microsoft.com/office/drawing/2014/main" id="{D796237B-69B6-C6FA-3BFD-D2009DE7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4800600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[9, 10]</a:t>
            </a:r>
          </a:p>
        </p:txBody>
      </p:sp>
      <p:sp>
        <p:nvSpPr>
          <p:cNvPr id="191525" name="Line 37">
            <a:extLst>
              <a:ext uri="{FF2B5EF4-FFF2-40B4-BE49-F238E27FC236}">
                <a16:creationId xmlns:a16="http://schemas.microsoft.com/office/drawing/2014/main" id="{8E359A69-79CA-D896-0965-1D44506E9E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419600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26" name="Rectangle 38">
            <a:extLst>
              <a:ext uri="{FF2B5EF4-FFF2-40B4-BE49-F238E27FC236}">
                <a16:creationId xmlns:a16="http://schemas.microsoft.com/office/drawing/2014/main" id="{09A3A78A-FB5C-76D3-5A96-41333060E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4800600"/>
            <a:ext cx="76358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191527" name="Line 39">
            <a:extLst>
              <a:ext uri="{FF2B5EF4-FFF2-40B4-BE49-F238E27FC236}">
                <a16:creationId xmlns:a16="http://schemas.microsoft.com/office/drawing/2014/main" id="{FC893BE1-BB92-FED8-9533-A398415968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95800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28" name="Rectangle 40">
            <a:extLst>
              <a:ext uri="{FF2B5EF4-FFF2-40B4-BE49-F238E27FC236}">
                <a16:creationId xmlns:a16="http://schemas.microsoft.com/office/drawing/2014/main" id="{728C7A7A-0D5D-66C0-E6DF-264BB5C0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562600"/>
            <a:ext cx="763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[9]</a:t>
            </a:r>
          </a:p>
        </p:txBody>
      </p:sp>
      <p:sp>
        <p:nvSpPr>
          <p:cNvPr id="191529" name="Line 41">
            <a:extLst>
              <a:ext uri="{FF2B5EF4-FFF2-40B4-BE49-F238E27FC236}">
                <a16:creationId xmlns:a16="http://schemas.microsoft.com/office/drawing/2014/main" id="{1F2B5021-249F-2F7D-468D-EF49AD2512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257800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30" name="Rectangle 42">
            <a:extLst>
              <a:ext uri="{FF2B5EF4-FFF2-40B4-BE49-F238E27FC236}">
                <a16:creationId xmlns:a16="http://schemas.microsoft.com/office/drawing/2014/main" id="{A02F0947-0913-41FA-8122-B5261A417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5562600"/>
            <a:ext cx="91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[10]</a:t>
            </a:r>
          </a:p>
        </p:txBody>
      </p:sp>
      <p:sp>
        <p:nvSpPr>
          <p:cNvPr id="191531" name="Line 43">
            <a:extLst>
              <a:ext uri="{FF2B5EF4-FFF2-40B4-BE49-F238E27FC236}">
                <a16:creationId xmlns:a16="http://schemas.microsoft.com/office/drawing/2014/main" id="{CBCCB672-C47A-41A3-727A-ABF4466DF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32" name="Rectangle 44">
            <a:extLst>
              <a:ext uri="{FF2B5EF4-FFF2-40B4-BE49-F238E27FC236}">
                <a16:creationId xmlns:a16="http://schemas.microsoft.com/office/drawing/2014/main" id="{2E168A68-1C80-872F-96EB-FC9AFEA0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4800600"/>
            <a:ext cx="145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[7, 12]</a:t>
            </a:r>
          </a:p>
        </p:txBody>
      </p:sp>
      <p:sp>
        <p:nvSpPr>
          <p:cNvPr id="191533" name="Line 45">
            <a:extLst>
              <a:ext uri="{FF2B5EF4-FFF2-40B4-BE49-F238E27FC236}">
                <a16:creationId xmlns:a16="http://schemas.microsoft.com/office/drawing/2014/main" id="{2C687719-3DAD-296E-56DA-7503CD507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419600"/>
            <a:ext cx="533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34" name="Rectangle 46">
            <a:extLst>
              <a:ext uri="{FF2B5EF4-FFF2-40B4-BE49-F238E27FC236}">
                <a16:creationId xmlns:a16="http://schemas.microsoft.com/office/drawing/2014/main" id="{BC1B5254-B5D6-F30B-05E4-2E7D12F65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4800600"/>
            <a:ext cx="841375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highlight>
                  <a:srgbClr val="C0C0C0"/>
                </a:highlight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[4]</a:t>
            </a:r>
          </a:p>
        </p:txBody>
      </p:sp>
      <p:sp>
        <p:nvSpPr>
          <p:cNvPr id="191535" name="Line 47">
            <a:extLst>
              <a:ext uri="{FF2B5EF4-FFF2-40B4-BE49-F238E27FC236}">
                <a16:creationId xmlns:a16="http://schemas.microsoft.com/office/drawing/2014/main" id="{92C5DD27-EAD4-BBDD-6508-3E64971B90C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495800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36" name="Rectangle 48">
            <a:extLst>
              <a:ext uri="{FF2B5EF4-FFF2-40B4-BE49-F238E27FC236}">
                <a16:creationId xmlns:a16="http://schemas.microsoft.com/office/drawing/2014/main" id="{EE5C47CC-BD09-9209-60C8-5E37C30E1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5562600"/>
            <a:ext cx="688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[7]</a:t>
            </a:r>
          </a:p>
        </p:txBody>
      </p:sp>
      <p:sp>
        <p:nvSpPr>
          <p:cNvPr id="191537" name="Line 49">
            <a:extLst>
              <a:ext uri="{FF2B5EF4-FFF2-40B4-BE49-F238E27FC236}">
                <a16:creationId xmlns:a16="http://schemas.microsoft.com/office/drawing/2014/main" id="{E42F99D0-0B0B-4D17-1835-7A5B9B4F92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25780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1538" name="Rectangle 50">
            <a:extLst>
              <a:ext uri="{FF2B5EF4-FFF2-40B4-BE49-F238E27FC236}">
                <a16:creationId xmlns:a16="http://schemas.microsoft.com/office/drawing/2014/main" id="{A55F4D76-B20C-6AC8-8593-0BC4774E9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562600"/>
            <a:ext cx="91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[12]</a:t>
            </a:r>
          </a:p>
        </p:txBody>
      </p:sp>
      <p:sp>
        <p:nvSpPr>
          <p:cNvPr id="191539" name="Line 51">
            <a:extLst>
              <a:ext uri="{FF2B5EF4-FFF2-40B4-BE49-F238E27FC236}">
                <a16:creationId xmlns:a16="http://schemas.microsoft.com/office/drawing/2014/main" id="{4E0CF7F0-A9E3-E04C-C887-3B8F51044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3810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9576AF92-7223-88EF-F1D8-AF77BE1D90DD}"/>
                  </a:ext>
                </a:extLst>
              </p14:cNvPr>
              <p14:cNvContentPartPr/>
              <p14:nvPr/>
            </p14:nvContentPartPr>
            <p14:xfrm>
              <a:off x="120600" y="2190600"/>
              <a:ext cx="5207400" cy="104184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9576AF92-7223-88EF-F1D8-AF77BE1D90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40" y="2181240"/>
                <a:ext cx="5226120" cy="1060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 autoUpdateAnimBg="0"/>
      <p:bldP spid="191492" grpId="0" build="p" autoUpdateAnimBg="0"/>
      <p:bldP spid="191494" grpId="0" build="p" autoUpdateAnimBg="0"/>
      <p:bldP spid="191496" grpId="0" build="p" autoUpdateAnimBg="0"/>
      <p:bldP spid="191498" grpId="0" build="p" autoUpdateAnimBg="0"/>
      <p:bldP spid="191500" grpId="0" build="p" autoUpdateAnimBg="0"/>
      <p:bldP spid="191502" grpId="0" build="p" autoUpdateAnimBg="0"/>
      <p:bldP spid="191504" grpId="0" build="p" autoUpdateAnimBg="0"/>
      <p:bldP spid="191506" grpId="0" build="p" autoUpdateAnimBg="0"/>
      <p:bldP spid="191508" grpId="0" build="p" autoUpdateAnimBg="0"/>
      <p:bldP spid="191510" grpId="0" build="p" autoUpdateAnimBg="0"/>
      <p:bldP spid="191512" grpId="0" build="p" autoUpdateAnimBg="0"/>
      <p:bldP spid="191514" grpId="0" build="p" autoUpdateAnimBg="0"/>
      <p:bldP spid="191516" grpId="0" build="p" autoUpdateAnimBg="0"/>
      <p:bldP spid="191518" grpId="0" build="p" autoUpdateAnimBg="0"/>
      <p:bldP spid="191520" grpId="0" build="p" autoUpdateAnimBg="0"/>
      <p:bldP spid="191522" grpId="0" build="p" autoUpdateAnimBg="0"/>
      <p:bldP spid="191524" grpId="0" build="p" autoUpdateAnimBg="0"/>
      <p:bldP spid="191526" grpId="0" build="p" autoUpdateAnimBg="0"/>
      <p:bldP spid="191528" grpId="0" build="p" autoUpdateAnimBg="0"/>
      <p:bldP spid="191530" grpId="0" build="p" autoUpdateAnimBg="0"/>
      <p:bldP spid="191532" grpId="0" build="p" autoUpdateAnimBg="0"/>
      <p:bldP spid="191534" grpId="0" build="p" autoUpdateAnimBg="0"/>
      <p:bldP spid="191536" grpId="0" build="p" autoUpdateAnimBg="0"/>
      <p:bldP spid="191538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AF68BE09-F6DC-7C84-6079-A1FE2C3E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8AD8E5-8AE4-4DA7-840E-2A578A6D0EBC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892931B-8F9C-5E18-81A1-AD0E53FB5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s-PE"/>
              <a:t>Merge Sort </a:t>
            </a:r>
            <a:r>
              <a:rPr lang="en-US" altLang="es-PE" sz="2800"/>
              <a:t>cont.</a:t>
            </a:r>
          </a:p>
        </p:txBody>
      </p:sp>
      <p:sp>
        <p:nvSpPr>
          <p:cNvPr id="8196" name="Line 3">
            <a:extLst>
              <a:ext uri="{FF2B5EF4-FFF2-40B4-BE49-F238E27FC236}">
                <a16:creationId xmlns:a16="http://schemas.microsoft.com/office/drawing/2014/main" id="{2DC81BB3-CACF-A463-7796-175FC9DA1E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2590800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7" name="Line 4">
            <a:extLst>
              <a:ext uri="{FF2B5EF4-FFF2-40B4-BE49-F238E27FC236}">
                <a16:creationId xmlns:a16="http://schemas.microsoft.com/office/drawing/2014/main" id="{EEF0A556-F85B-307D-D815-3E00B1101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590800"/>
            <a:ext cx="2590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8" name="Line 5">
            <a:extLst>
              <a:ext uri="{FF2B5EF4-FFF2-40B4-BE49-F238E27FC236}">
                <a16:creationId xmlns:a16="http://schemas.microsoft.com/office/drawing/2014/main" id="{CB9CC7C7-B77B-CC6A-B890-68D23106AC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505200"/>
            <a:ext cx="6858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199" name="Line 6">
            <a:extLst>
              <a:ext uri="{FF2B5EF4-FFF2-40B4-BE49-F238E27FC236}">
                <a16:creationId xmlns:a16="http://schemas.microsoft.com/office/drawing/2014/main" id="{56C5DEA0-DC75-37E4-51E3-E28945D22C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505200"/>
            <a:ext cx="9144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2519" name="Rectangle 7">
            <a:extLst>
              <a:ext uri="{FF2B5EF4-FFF2-40B4-BE49-F238E27FC236}">
                <a16:creationId xmlns:a16="http://schemas.microsoft.com/office/drawing/2014/main" id="{77F99836-EF97-A430-8C25-10CA6F40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800600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[3, 8]</a:t>
            </a:r>
          </a:p>
        </p:txBody>
      </p:sp>
      <p:sp>
        <p:nvSpPr>
          <p:cNvPr id="8201" name="Line 8">
            <a:extLst>
              <a:ext uri="{FF2B5EF4-FFF2-40B4-BE49-F238E27FC236}">
                <a16:creationId xmlns:a16="http://schemas.microsoft.com/office/drawing/2014/main" id="{009DC169-60B9-3D7E-3910-D91ADB991A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4419600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2521" name="Rectangle 9">
            <a:extLst>
              <a:ext uri="{FF2B5EF4-FFF2-40B4-BE49-F238E27FC236}">
                <a16:creationId xmlns:a16="http://schemas.microsoft.com/office/drawing/2014/main" id="{00ACDC8E-35F3-A13D-DEF7-1548328FC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800600"/>
            <a:ext cx="137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[6, 13]</a:t>
            </a:r>
          </a:p>
        </p:txBody>
      </p:sp>
      <p:sp>
        <p:nvSpPr>
          <p:cNvPr id="192522" name="Rectangle 10">
            <a:extLst>
              <a:ext uri="{FF2B5EF4-FFF2-40B4-BE49-F238E27FC236}">
                <a16:creationId xmlns:a16="http://schemas.microsoft.com/office/drawing/2014/main" id="{9E49C334-5CD5-E789-4CD5-4DEC57C3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62400"/>
            <a:ext cx="213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[3, 6, 8, 13]</a:t>
            </a:r>
          </a:p>
        </p:txBody>
      </p:sp>
      <p:sp>
        <p:nvSpPr>
          <p:cNvPr id="8204" name="Line 11">
            <a:extLst>
              <a:ext uri="{FF2B5EF4-FFF2-40B4-BE49-F238E27FC236}">
                <a16:creationId xmlns:a16="http://schemas.microsoft.com/office/drawing/2014/main" id="{548277FD-31E8-5A62-A053-04EFE42F2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419600"/>
            <a:ext cx="3048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05" name="Rectangle 12">
            <a:extLst>
              <a:ext uri="{FF2B5EF4-FFF2-40B4-BE49-F238E27FC236}">
                <a16:creationId xmlns:a16="http://schemas.microsoft.com/office/drawing/2014/main" id="{F0BE9A8B-27A5-7FCE-493B-39ECCFC1D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626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[8]</a:t>
            </a:r>
          </a:p>
        </p:txBody>
      </p:sp>
      <p:sp>
        <p:nvSpPr>
          <p:cNvPr id="8206" name="Line 13">
            <a:extLst>
              <a:ext uri="{FF2B5EF4-FFF2-40B4-BE49-F238E27FC236}">
                <a16:creationId xmlns:a16="http://schemas.microsoft.com/office/drawing/2014/main" id="{AA3A3059-3D12-03F2-6732-46E90C8F7B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" y="5257800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07" name="Rectangle 14">
            <a:extLst>
              <a:ext uri="{FF2B5EF4-FFF2-40B4-BE49-F238E27FC236}">
                <a16:creationId xmlns:a16="http://schemas.microsoft.com/office/drawing/2014/main" id="{B115E35A-5C96-F2DE-F0F8-D60AF3466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8208" name="Line 15">
            <a:extLst>
              <a:ext uri="{FF2B5EF4-FFF2-40B4-BE49-F238E27FC236}">
                <a16:creationId xmlns:a16="http://schemas.microsoft.com/office/drawing/2014/main" id="{B29D5E43-B2D1-4527-4B34-501646FA9A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334000"/>
            <a:ext cx="2286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09" name="Rectangle 16">
            <a:extLst>
              <a:ext uri="{FF2B5EF4-FFF2-40B4-BE49-F238E27FC236}">
                <a16:creationId xmlns:a16="http://schemas.microsoft.com/office/drawing/2014/main" id="{5E491B6F-58D6-2CA4-14A5-2D0FCC7A2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626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[13]</a:t>
            </a:r>
          </a:p>
        </p:txBody>
      </p:sp>
      <p:sp>
        <p:nvSpPr>
          <p:cNvPr id="8210" name="Line 17">
            <a:extLst>
              <a:ext uri="{FF2B5EF4-FFF2-40B4-BE49-F238E27FC236}">
                <a16:creationId xmlns:a16="http://schemas.microsoft.com/office/drawing/2014/main" id="{0567F9E9-1C86-F58D-A677-7C4704076B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525780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11" name="Rectangle 18">
            <a:extLst>
              <a:ext uri="{FF2B5EF4-FFF2-40B4-BE49-F238E27FC236}">
                <a16:creationId xmlns:a16="http://schemas.microsoft.com/office/drawing/2014/main" id="{433AD1D7-5EFD-B4F6-5F9F-73293F70B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8212" name="Line 19">
            <a:extLst>
              <a:ext uri="{FF2B5EF4-FFF2-40B4-BE49-F238E27FC236}">
                <a16:creationId xmlns:a16="http://schemas.microsoft.com/office/drawing/2014/main" id="{1EF530F6-20D4-4D25-0679-81788B75C2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33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2532" name="Rectangle 20">
            <a:extLst>
              <a:ext uri="{FF2B5EF4-FFF2-40B4-BE49-F238E27FC236}">
                <a16:creationId xmlns:a16="http://schemas.microsoft.com/office/drawing/2014/main" id="{F41AAB79-338B-0F15-2791-5B39AC1F4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00600"/>
            <a:ext cx="1295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[2, 14]</a:t>
            </a:r>
          </a:p>
        </p:txBody>
      </p:sp>
      <p:sp>
        <p:nvSpPr>
          <p:cNvPr id="192533" name="Rectangle 21">
            <a:extLst>
              <a:ext uri="{FF2B5EF4-FFF2-40B4-BE49-F238E27FC236}">
                <a16:creationId xmlns:a16="http://schemas.microsoft.com/office/drawing/2014/main" id="{12AE97E0-D490-4608-C0C3-F69909147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62400"/>
            <a:ext cx="1828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[2, 5, 14]</a:t>
            </a:r>
          </a:p>
        </p:txBody>
      </p:sp>
      <p:sp>
        <p:nvSpPr>
          <p:cNvPr id="192534" name="Rectangle 22">
            <a:extLst>
              <a:ext uri="{FF2B5EF4-FFF2-40B4-BE49-F238E27FC236}">
                <a16:creationId xmlns:a16="http://schemas.microsoft.com/office/drawing/2014/main" id="{3D384BC6-2775-D7C1-7399-15A2EE286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[2, 3, 5, 6, 8, 13, 14]</a:t>
            </a:r>
          </a:p>
        </p:txBody>
      </p:sp>
      <p:sp>
        <p:nvSpPr>
          <p:cNvPr id="8216" name="Line 23">
            <a:extLst>
              <a:ext uri="{FF2B5EF4-FFF2-40B4-BE49-F238E27FC236}">
                <a16:creationId xmlns:a16="http://schemas.microsoft.com/office/drawing/2014/main" id="{B075D456-D350-C3A4-7E8B-334FD6FFB1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419600"/>
            <a:ext cx="3810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17" name="Rectangle 24">
            <a:extLst>
              <a:ext uri="{FF2B5EF4-FFF2-40B4-BE49-F238E27FC236}">
                <a16:creationId xmlns:a16="http://schemas.microsoft.com/office/drawing/2014/main" id="{011346F3-C54B-81DE-C959-8D28BAB50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006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8218" name="Line 25">
            <a:extLst>
              <a:ext uri="{FF2B5EF4-FFF2-40B4-BE49-F238E27FC236}">
                <a16:creationId xmlns:a16="http://schemas.microsoft.com/office/drawing/2014/main" id="{36CF73C7-1BD5-DFBA-EF94-4FD599FC92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19600"/>
            <a:ext cx="3810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19" name="Rectangle 26">
            <a:extLst>
              <a:ext uri="{FF2B5EF4-FFF2-40B4-BE49-F238E27FC236}">
                <a16:creationId xmlns:a16="http://schemas.microsoft.com/office/drawing/2014/main" id="{D8E4DD30-325B-F448-3328-AA848EA4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8220" name="Line 27">
            <a:extLst>
              <a:ext uri="{FF2B5EF4-FFF2-40B4-BE49-F238E27FC236}">
                <a16:creationId xmlns:a16="http://schemas.microsoft.com/office/drawing/2014/main" id="{1273AFA9-19F4-8DEF-B5E5-BBCE17D39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257800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21" name="Rectangle 28">
            <a:extLst>
              <a:ext uri="{FF2B5EF4-FFF2-40B4-BE49-F238E27FC236}">
                <a16:creationId xmlns:a16="http://schemas.microsoft.com/office/drawing/2014/main" id="{2FBABFE4-0CBB-B37A-7235-A5C450031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62600"/>
            <a:ext cx="990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[14]</a:t>
            </a:r>
          </a:p>
        </p:txBody>
      </p:sp>
      <p:sp>
        <p:nvSpPr>
          <p:cNvPr id="8222" name="Line 29">
            <a:extLst>
              <a:ext uri="{FF2B5EF4-FFF2-40B4-BE49-F238E27FC236}">
                <a16:creationId xmlns:a16="http://schemas.microsoft.com/office/drawing/2014/main" id="{651F5326-D692-B3E6-1738-D924E28AC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23" name="Line 30">
            <a:extLst>
              <a:ext uri="{FF2B5EF4-FFF2-40B4-BE49-F238E27FC236}">
                <a16:creationId xmlns:a16="http://schemas.microsoft.com/office/drawing/2014/main" id="{336229C5-FAA6-8CDA-F9CF-8B34544AA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3505200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24" name="Line 31">
            <a:extLst>
              <a:ext uri="{FF2B5EF4-FFF2-40B4-BE49-F238E27FC236}">
                <a16:creationId xmlns:a16="http://schemas.microsoft.com/office/drawing/2014/main" id="{0695B67D-CF4E-4AF1-EBBA-D7DAE3657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505200"/>
            <a:ext cx="990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2544" name="Rectangle 32">
            <a:extLst>
              <a:ext uri="{FF2B5EF4-FFF2-40B4-BE49-F238E27FC236}">
                <a16:creationId xmlns:a16="http://schemas.microsoft.com/office/drawing/2014/main" id="{C4672291-7694-89D2-91AC-41BCA680E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4800600"/>
            <a:ext cx="1296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[9, 10]</a:t>
            </a:r>
          </a:p>
        </p:txBody>
      </p:sp>
      <p:sp>
        <p:nvSpPr>
          <p:cNvPr id="192545" name="Rectangle 33">
            <a:extLst>
              <a:ext uri="{FF2B5EF4-FFF2-40B4-BE49-F238E27FC236}">
                <a16:creationId xmlns:a16="http://schemas.microsoft.com/office/drawing/2014/main" id="{19AAA617-3842-4B6E-7DA3-65A61CAAF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962400"/>
            <a:ext cx="1677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[1, 9, 10]</a:t>
            </a:r>
          </a:p>
        </p:txBody>
      </p:sp>
      <p:sp>
        <p:nvSpPr>
          <p:cNvPr id="8227" name="Line 34">
            <a:extLst>
              <a:ext uri="{FF2B5EF4-FFF2-40B4-BE49-F238E27FC236}">
                <a16:creationId xmlns:a16="http://schemas.microsoft.com/office/drawing/2014/main" id="{1BCE06A3-696A-D093-1E58-4C73B085B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419600"/>
            <a:ext cx="4572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28" name="Rectangle 35">
            <a:extLst>
              <a:ext uri="{FF2B5EF4-FFF2-40B4-BE49-F238E27FC236}">
                <a16:creationId xmlns:a16="http://schemas.microsoft.com/office/drawing/2014/main" id="{7F0680A9-09D2-9A97-6BEE-E2C758AB7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3" y="4800600"/>
            <a:ext cx="763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[1]</a:t>
            </a:r>
          </a:p>
        </p:txBody>
      </p:sp>
      <p:sp>
        <p:nvSpPr>
          <p:cNvPr id="8229" name="Line 36">
            <a:extLst>
              <a:ext uri="{FF2B5EF4-FFF2-40B4-BE49-F238E27FC236}">
                <a16:creationId xmlns:a16="http://schemas.microsoft.com/office/drawing/2014/main" id="{D1A00309-8461-315D-BCC2-E8A8016B44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4495800"/>
            <a:ext cx="3048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30" name="Rectangle 37">
            <a:extLst>
              <a:ext uri="{FF2B5EF4-FFF2-40B4-BE49-F238E27FC236}">
                <a16:creationId xmlns:a16="http://schemas.microsoft.com/office/drawing/2014/main" id="{A7FEE69C-F4F8-046A-1D97-7F1F2E462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5562600"/>
            <a:ext cx="763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[9]</a:t>
            </a:r>
          </a:p>
        </p:txBody>
      </p:sp>
      <p:sp>
        <p:nvSpPr>
          <p:cNvPr id="8231" name="Line 38">
            <a:extLst>
              <a:ext uri="{FF2B5EF4-FFF2-40B4-BE49-F238E27FC236}">
                <a16:creationId xmlns:a16="http://schemas.microsoft.com/office/drawing/2014/main" id="{5722BFBE-F435-379A-5078-5411FAB79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257800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32" name="Rectangle 39">
            <a:extLst>
              <a:ext uri="{FF2B5EF4-FFF2-40B4-BE49-F238E27FC236}">
                <a16:creationId xmlns:a16="http://schemas.microsoft.com/office/drawing/2014/main" id="{95D790EC-74C8-D9CA-387F-84A2103FA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5562600"/>
            <a:ext cx="9159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[10]</a:t>
            </a:r>
          </a:p>
        </p:txBody>
      </p:sp>
      <p:sp>
        <p:nvSpPr>
          <p:cNvPr id="8233" name="Line 40">
            <a:extLst>
              <a:ext uri="{FF2B5EF4-FFF2-40B4-BE49-F238E27FC236}">
                <a16:creationId xmlns:a16="http://schemas.microsoft.com/office/drawing/2014/main" id="{0AEC8375-2F45-3B93-2EA2-A3AA971544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33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2553" name="Rectangle 41">
            <a:extLst>
              <a:ext uri="{FF2B5EF4-FFF2-40B4-BE49-F238E27FC236}">
                <a16:creationId xmlns:a16="http://schemas.microsoft.com/office/drawing/2014/main" id="{5E07BB0D-E467-F156-5235-E95254CEE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4800600"/>
            <a:ext cx="1450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[7, 12]</a:t>
            </a:r>
          </a:p>
        </p:txBody>
      </p:sp>
      <p:sp>
        <p:nvSpPr>
          <p:cNvPr id="192554" name="Rectangle 42">
            <a:extLst>
              <a:ext uri="{FF2B5EF4-FFF2-40B4-BE49-F238E27FC236}">
                <a16:creationId xmlns:a16="http://schemas.microsoft.com/office/drawing/2014/main" id="{85624047-04D2-74D4-DBD7-7A1020C43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3962400"/>
            <a:ext cx="175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[4, 7, 12]</a:t>
            </a:r>
          </a:p>
        </p:txBody>
      </p:sp>
      <p:sp>
        <p:nvSpPr>
          <p:cNvPr id="192555" name="Rectangle 43">
            <a:extLst>
              <a:ext uri="{FF2B5EF4-FFF2-40B4-BE49-F238E27FC236}">
                <a16:creationId xmlns:a16="http://schemas.microsoft.com/office/drawing/2014/main" id="{32F1ECE9-22C3-3CBC-D84D-0549DF63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3" y="3048000"/>
            <a:ext cx="33543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[1, 4, 7, 9, 10,12]</a:t>
            </a:r>
          </a:p>
        </p:txBody>
      </p:sp>
      <p:sp>
        <p:nvSpPr>
          <p:cNvPr id="192556" name="Rectangle 44">
            <a:extLst>
              <a:ext uri="{FF2B5EF4-FFF2-40B4-BE49-F238E27FC236}">
                <a16:creationId xmlns:a16="http://schemas.microsoft.com/office/drawing/2014/main" id="{EC5F4A45-9F43-ED12-E310-828E29251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640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[1, 2, 3, 4, 5, 6, 7, 8, 9, 10, 12, 13,14]</a:t>
            </a:r>
          </a:p>
        </p:txBody>
      </p:sp>
      <p:sp>
        <p:nvSpPr>
          <p:cNvPr id="8238" name="Line 45">
            <a:extLst>
              <a:ext uri="{FF2B5EF4-FFF2-40B4-BE49-F238E27FC236}">
                <a16:creationId xmlns:a16="http://schemas.microsoft.com/office/drawing/2014/main" id="{4DD28135-74D0-00DF-BC67-EF97567ED2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4419600"/>
            <a:ext cx="533400" cy="457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39" name="Rectangle 46">
            <a:extLst>
              <a:ext uri="{FF2B5EF4-FFF2-40B4-BE49-F238E27FC236}">
                <a16:creationId xmlns:a16="http://schemas.microsoft.com/office/drawing/2014/main" id="{55C84AEC-E949-42F1-E74B-7DA7BC9FC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025" y="4800600"/>
            <a:ext cx="841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[4]</a:t>
            </a:r>
          </a:p>
        </p:txBody>
      </p:sp>
      <p:sp>
        <p:nvSpPr>
          <p:cNvPr id="8240" name="Line 47">
            <a:extLst>
              <a:ext uri="{FF2B5EF4-FFF2-40B4-BE49-F238E27FC236}">
                <a16:creationId xmlns:a16="http://schemas.microsoft.com/office/drawing/2014/main" id="{66420588-14BD-3228-4E8D-8F91C056F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495800"/>
            <a:ext cx="4572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41" name="Rectangle 48">
            <a:extLst>
              <a:ext uri="{FF2B5EF4-FFF2-40B4-BE49-F238E27FC236}">
                <a16:creationId xmlns:a16="http://schemas.microsoft.com/office/drawing/2014/main" id="{9023CF9F-8CEF-F6BD-062F-9C52348B9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5562600"/>
            <a:ext cx="688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[7]</a:t>
            </a:r>
          </a:p>
        </p:txBody>
      </p:sp>
      <p:sp>
        <p:nvSpPr>
          <p:cNvPr id="8242" name="Line 49">
            <a:extLst>
              <a:ext uri="{FF2B5EF4-FFF2-40B4-BE49-F238E27FC236}">
                <a16:creationId xmlns:a16="http://schemas.microsoft.com/office/drawing/2014/main" id="{09D0D453-1127-B394-7859-1F7BC3BDC1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5257800"/>
            <a:ext cx="38100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243" name="Rectangle 50">
            <a:extLst>
              <a:ext uri="{FF2B5EF4-FFF2-40B4-BE49-F238E27FC236}">
                <a16:creationId xmlns:a16="http://schemas.microsoft.com/office/drawing/2014/main" id="{512C2408-6DD1-629F-90F7-B29860034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5562600"/>
            <a:ext cx="91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s-PE" sz="3200" b="0" i="0" u="none" strike="noStrike" kern="1200" cap="none" spc="0" normalizeH="0" baseline="0" noProof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[12]</a:t>
            </a:r>
          </a:p>
        </p:txBody>
      </p:sp>
      <p:sp>
        <p:nvSpPr>
          <p:cNvPr id="8244" name="Line 51">
            <a:extLst>
              <a:ext uri="{FF2B5EF4-FFF2-40B4-BE49-F238E27FC236}">
                <a16:creationId xmlns:a16="http://schemas.microsoft.com/office/drawing/2014/main" id="{69CB44DA-AF23-29C7-E3E2-84CA58B7C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0"/>
            <a:ext cx="3810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CFE4FE5F-49B9-B7F6-0672-6FDD4CF0AE02}"/>
                  </a:ext>
                </a:extLst>
              </p14:cNvPr>
              <p14:cNvContentPartPr/>
              <p14:nvPr/>
            </p14:nvContentPartPr>
            <p14:xfrm>
              <a:off x="399960" y="1962000"/>
              <a:ext cx="7950600" cy="115632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CFE4FE5F-49B9-B7F6-0672-6FDD4CF0AE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600" y="1952640"/>
                <a:ext cx="7969320" cy="117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9" grpId="0" build="p" autoUpdateAnimBg="0"/>
      <p:bldP spid="192521" grpId="0" build="p" autoUpdateAnimBg="0"/>
      <p:bldP spid="192522" grpId="0" build="p" autoUpdateAnimBg="0"/>
      <p:bldP spid="192532" grpId="0" build="p" autoUpdateAnimBg="0"/>
      <p:bldP spid="192533" grpId="0" build="p" autoUpdateAnimBg="0"/>
      <p:bldP spid="192534" grpId="0" build="p" autoUpdateAnimBg="0"/>
      <p:bldP spid="192544" grpId="0" build="p" autoUpdateAnimBg="0"/>
      <p:bldP spid="192545" grpId="0" build="p" autoUpdateAnimBg="0"/>
      <p:bldP spid="192553" grpId="0" build="p" autoUpdateAnimBg="0"/>
      <p:bldP spid="192554" grpId="0" build="p" autoUpdateAnimBg="0"/>
      <p:bldP spid="192555" grpId="0" build="p" autoUpdateAnimBg="0"/>
      <p:bldP spid="19255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17F55-D14F-85F2-8E18-D4CAF32E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0B0A221E-6583-B4C5-91C5-CEFF94DA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844824"/>
            <a:ext cx="4716760" cy="464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54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8764FA-24F5-DE19-83BD-2FADC0B8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6DD256-E27E-4FD3-87C8-E2E0B64ACD64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EBDE2E7-E872-C9A8-21F8-6A652F9EF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/>
              <a:t>Merge Sort Procedure</a:t>
            </a:r>
            <a:endParaRPr lang="en-US" altLang="es-PE" sz="2800" dirty="0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2574BE-4732-9481-AB44-E0E6A86B5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86201"/>
            <a:ext cx="4038600" cy="236219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ordenar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secuencia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completa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={A[1], A[2],. . . , A[ n]}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hacemos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llamada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MERGE-SORT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A, 1, 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A]),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donde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A] = n.</a:t>
            </a:r>
          </a:p>
        </p:txBody>
      </p:sp>
      <p:pic>
        <p:nvPicPr>
          <p:cNvPr id="9221" name="Picture 4">
            <a:extLst>
              <a:ext uri="{FF2B5EF4-FFF2-40B4-BE49-F238E27FC236}">
                <a16:creationId xmlns:a16="http://schemas.microsoft.com/office/drawing/2014/main" id="{EBE99F9E-7371-EE30-976D-F3C2F310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84"/>
          <a:stretch>
            <a:fillRect/>
          </a:stretch>
        </p:blipFill>
        <p:spPr bwMode="auto">
          <a:xfrm>
            <a:off x="4495800" y="4038600"/>
            <a:ext cx="4572000" cy="210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2" name="Rectangle 5">
            <a:extLst>
              <a:ext uri="{FF2B5EF4-FFF2-40B4-BE49-F238E27FC236}">
                <a16:creationId xmlns:a16="http://schemas.microsoft.com/office/drawing/2014/main" id="{AAEF39FD-BCAF-D363-97B2-3599034AC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47800"/>
            <a:ext cx="85344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 </a:t>
            </a:r>
            <a:r>
              <a:rPr kumimoji="0" lang="en-US" altLang="es-P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procedimiento</a:t>
            </a:r>
            <a:r>
              <a:rPr kumimoji="0" lang="en-U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MERGE-SORT(A, p, r) </a:t>
            </a:r>
            <a:r>
              <a:rPr kumimoji="0" lang="en-US" altLang="es-P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ordena</a:t>
            </a:r>
            <a:r>
              <a:rPr kumimoji="0" lang="en-U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s-P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los</a:t>
            </a:r>
            <a:r>
              <a:rPr kumimoji="0" lang="en-U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s-P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elementos</a:t>
            </a:r>
            <a:r>
              <a:rPr kumimoji="0" lang="en-U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del </a:t>
            </a:r>
            <a:r>
              <a:rPr kumimoji="0" lang="en-US" altLang="es-P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subarreglo</a:t>
            </a:r>
            <a:r>
              <a:rPr kumimoji="0" lang="en-U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 p…r]</a:t>
            </a:r>
            <a:r>
              <a:rPr kumimoji="0" lang="en-U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s-P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 paso de división simplemente calcula un índice </a:t>
            </a:r>
            <a:r>
              <a:rPr kumimoji="0" lang="es-ES" altLang="es-PE" sz="2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que divide </a:t>
            </a:r>
            <a:r>
              <a:rPr kumimoji="0" lang="es-ES" altLang="es-PE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 p…r] </a:t>
            </a: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 dos </a:t>
            </a:r>
            <a:r>
              <a:rPr kumimoji="0" lang="es-ES" altLang="es-P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subarreglos</a:t>
            </a: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</a:t>
            </a:r>
            <a:r>
              <a:rPr kumimoji="0" lang="es-ES" altLang="es-PE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 p…q]</a:t>
            </a: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que contiene </a:t>
            </a:r>
            <a:r>
              <a:rPr kumimoji="0" lang="es-ES" altLang="es-PE" sz="2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n/2</a:t>
            </a: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elementos, y </a:t>
            </a:r>
            <a:r>
              <a:rPr kumimoji="0" lang="es-ES" altLang="es-PE" sz="2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A[ q + 1…r]</a:t>
            </a: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que contiene </a:t>
            </a:r>
            <a:r>
              <a:rPr kumimoji="0" lang="es-ES" altLang="es-PE" sz="2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n/2</a:t>
            </a:r>
            <a:r>
              <a:rPr kumimoji="0" lang="es-ES" altLang="es-P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elementos.</a:t>
            </a:r>
            <a:endParaRPr kumimoji="0" lang="en-US" altLang="es-PE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0440-E0BB-0686-6C25-6DCAA166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D21725-7A5D-4096-B197-5B9D25EACDCF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BFC9C08-1B7B-2FA9-7503-02CB79F8F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>
                <a:cs typeface="Times New Roman" panose="02020603050405020304" pitchFamily="18" charset="0"/>
              </a:rPr>
              <a:t>Merge algorithm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25F1F3B9-FC8F-E4A7-BA06-F298E258B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120" y="5949280"/>
            <a:ext cx="838192" cy="216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2889D14-6EBD-8233-E7AE-115243FE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73011"/>
            <a:ext cx="4114800" cy="547397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38A94-8B95-1AFB-E465-D000FDCE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AEB50E-D10E-49CF-92D7-EAAB7FAB8533}" type="slidenum">
              <a:rPr kumimoji="0" lang="ar-SA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F9C8DF8-F9EF-7299-82FF-303F486E8A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PE" dirty="0"/>
              <a:t>Merge Sort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965933D-41FE-64CE-13F9-266FEB447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operación clave del algoritmo de ordenación es la </a:t>
            </a:r>
            <a:r>
              <a:rPr lang="es-E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fusion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dos listas ordenadas en el paso "</a:t>
            </a:r>
            <a:r>
              <a:rPr lang="es-ES" altLang="es-PE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combinar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Para realizar la fusión utilizamos un procedimiento auxiliar </a:t>
            </a:r>
            <a:r>
              <a:rPr lang="es-ES" altLang="es-PE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MERGE(A, p, q, r)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donde A es un 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p, q y r son índices que numeran elementos del </a:t>
            </a:r>
            <a:r>
              <a:rPr lang="en-US" altLang="es-P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s-E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tales que p ≤ q &lt; r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es-PE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assume que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sub-arrays </a:t>
            </a:r>
            <a:r>
              <a:rPr lang="en-US" altLang="es-PE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p…q]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s-PE" sz="26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q + 1…r]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estan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ordenados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Los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fusiona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formar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sub-array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ordenado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reemplace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s-PE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s-PE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sub-array A[ p…r].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95E964-8A3F-625D-B998-40B58A8E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713A4-D258-4AE6-A6AA-B97665FD2975}" type="slidenum">
              <a:rPr lang="ar-SA" altLang="en-US" smtClean="0"/>
              <a:pPr/>
              <a:t>23</a:t>
            </a:fld>
            <a:endParaRPr lang="en-US" alt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1A901A-CE13-C155-5BCE-F140AFBCC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0" y="404664"/>
            <a:ext cx="4315083" cy="54006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24F4DD5-B559-E51D-B5F7-C78CF9A9B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53" y="48976"/>
            <a:ext cx="4574977" cy="673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9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1246C41-60DD-8942-0D41-166588BD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73F1-3A7E-48DD-A150-0220282A39E9}" type="slidenum">
              <a:rPr lang="ar-SA" altLang="en-US" smtClean="0"/>
              <a:pPr/>
              <a:t>24</a:t>
            </a:fld>
            <a:endParaRPr lang="en-US" alt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76A3BC-5E88-0775-E208-53E4E9A15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11" y="404664"/>
            <a:ext cx="4555166" cy="26672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F180EF-6E68-7BD2-D544-60215C711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187" y="0"/>
            <a:ext cx="3268026" cy="47705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CCD35E6-FE02-8C99-5350-17F66BCEA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694" y="4767502"/>
            <a:ext cx="3397229" cy="20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14414" y="1428736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BIBLIOGRAFÍA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71538" y="2272437"/>
            <a:ext cx="721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s-ES" dirty="0"/>
              <a:t>Joyanes Aguilar Luís, Fundamentos de programación (Algoritmos, estructuras de datos y objetos), Editorial McGraw Hill, Tercera Edición.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696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F4A04A-E2C1-098A-C9CA-359EEA5BB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779145" algn="r">
              <a:spcBef>
                <a:spcPts val="5"/>
              </a:spcBef>
              <a:spcAft>
                <a:spcPts val="0"/>
              </a:spcAft>
            </a:pPr>
            <a:r>
              <a:rPr lang="es-ES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CAPÍTULO 10</a:t>
            </a:r>
            <a:br>
              <a:rPr lang="es-ES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</a:br>
            <a:r>
              <a:rPr lang="es-ES" sz="1800" b="1" dirty="0">
                <a:effectLst/>
                <a:latin typeface="Trebuchet MS" panose="020B0603020202020204" pitchFamily="34" charset="0"/>
                <a:ea typeface="Times New Roman" panose="02020603050405020304" pitchFamily="18" charset="0"/>
              </a:rPr>
              <a:t>Ordenamiento</a:t>
            </a:r>
            <a:endParaRPr lang="es-PE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27A48A0-244D-B9DF-98C4-26E83A5C4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s-PE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s-PE" sz="1800" b="0" i="0" u="none" strike="noStrike" cap="non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Quicksort, </a:t>
            </a:r>
            <a:r>
              <a:rPr lang="es-PE" sz="1800" b="0" i="0" u="none" strike="noStrike" cap="non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Heapsort</a:t>
            </a:r>
            <a:r>
              <a:rPr lang="es-PE" sz="1800" b="0" i="0" u="none" strike="noStrike" cap="non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PE" sz="1800" b="0" i="0" u="none" strike="noStrike" cap="non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Mergesort</a:t>
            </a:r>
            <a:r>
              <a:rPr lang="es-PE" sz="1800" b="0" i="0" u="none" strike="noStrike" cap="non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347237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D2BE6-97D0-758E-0CA6-7B64DD2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17" y="332656"/>
            <a:ext cx="7543800" cy="518906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10.2.5. Método de ordenación rápida (</a:t>
            </a:r>
            <a:r>
              <a:rPr lang="es-ES" sz="1800" b="1" i="1" u="none" strike="noStrike" baseline="0" dirty="0" err="1">
                <a:solidFill>
                  <a:schemeClr val="tx1"/>
                </a:solidFill>
                <a:latin typeface="FrutigerLTStd-BoldItalic"/>
              </a:rPr>
              <a:t>quicksort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)</a:t>
            </a:r>
            <a:endParaRPr lang="es-PE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F45CE-BA9B-BB87-7F0E-82E964C6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3" y="980729"/>
            <a:ext cx="4301048" cy="5400600"/>
          </a:xfrm>
        </p:spPr>
        <p:txBody>
          <a:bodyPr>
            <a:noAutofit/>
          </a:bodyPr>
          <a:lstStyle/>
          <a:p>
            <a:pPr algn="l"/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El método de </a:t>
            </a:r>
            <a:r>
              <a:rPr lang="es-ES" sz="1600" b="0" i="1" u="none" strike="noStrike" baseline="0" dirty="0">
                <a:solidFill>
                  <a:schemeClr val="tx1"/>
                </a:solidFill>
                <a:latin typeface="TimesLTStd-Italic"/>
              </a:rPr>
              <a:t>ordenación rápida (</a:t>
            </a:r>
            <a:r>
              <a:rPr lang="es-ES" sz="1600" b="0" i="1" u="none" strike="noStrike" baseline="0" dirty="0" err="1">
                <a:solidFill>
                  <a:schemeClr val="tx1"/>
                </a:solidFill>
                <a:latin typeface="TimesLTStd-Italic"/>
              </a:rPr>
              <a:t>quicksort</a:t>
            </a:r>
            <a:r>
              <a:rPr lang="es-ES" sz="1600" b="0" i="1" u="none" strike="noStrike" baseline="0" dirty="0">
                <a:solidFill>
                  <a:schemeClr val="tx1"/>
                </a:solidFill>
                <a:latin typeface="TimesLTStd-Italic"/>
              </a:rPr>
              <a:t>)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para ordenar o clasificar un vector o lista de elementos (array) se basa en el hecho de que es más rápido y fácil de ordenar dos listas pequeñas que una lista grande. </a:t>
            </a:r>
          </a:p>
          <a:p>
            <a:pPr algn="l"/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Se denomina método de ordenación rápida porque, puede ordenar una lista de datos mucho más rápido que cualquiera de los otros métodos de ordenación. Este método se debe a Hoare.</a:t>
            </a:r>
          </a:p>
          <a:p>
            <a:pPr algn="l"/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El método se basa en la estrategia típica de </a:t>
            </a:r>
            <a:r>
              <a:rPr lang="es-ES" sz="1600" b="0" i="1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TimesLTStd-Italic"/>
              </a:rPr>
              <a:t>“divide y vencerás” (divide and </a:t>
            </a:r>
            <a:r>
              <a:rPr lang="es-ES" sz="1600" b="0" i="1" u="none" strike="noStrike" baseline="0" dirty="0" err="1">
                <a:solidFill>
                  <a:schemeClr val="tx1"/>
                </a:solidFill>
                <a:highlight>
                  <a:srgbClr val="FFFF00"/>
                </a:highlight>
                <a:latin typeface="TimesLTStd-Italic"/>
              </a:rPr>
              <a:t>conquer</a:t>
            </a:r>
            <a:r>
              <a:rPr lang="es-ES" sz="1600" b="0" i="1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TimesLTStd-Italic"/>
              </a:rPr>
              <a:t>)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. La lista a clasificar almacenada en un vector o array se divide </a:t>
            </a:r>
            <a:r>
              <a:rPr lang="es-ES" sz="1600" b="0" i="1" u="none" strike="noStrike" baseline="0" dirty="0">
                <a:solidFill>
                  <a:schemeClr val="tx1"/>
                </a:solidFill>
                <a:latin typeface="TimesLTStd-Italic"/>
              </a:rPr>
              <a:t>(parte)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en dos </a:t>
            </a:r>
            <a:r>
              <a:rPr lang="es-ES" sz="1600" b="0" i="0" u="none" strike="noStrike" baseline="0" dirty="0" err="1">
                <a:solidFill>
                  <a:schemeClr val="tx1"/>
                </a:solidFill>
                <a:latin typeface="TimesLTStd-Roman"/>
              </a:rPr>
              <a:t>sublistas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: </a:t>
            </a:r>
            <a:r>
              <a:rPr lang="es-ES" sz="1600" b="0" i="0" u="none" strike="noStrike" baseline="0" dirty="0">
                <a:solidFill>
                  <a:schemeClr val="tx1"/>
                </a:solidFill>
                <a:highlight>
                  <a:srgbClr val="00FF00"/>
                </a:highlight>
                <a:latin typeface="TimesLTStd-Roman"/>
              </a:rPr>
              <a:t>una con todos los valores menores o iguales a un cierto valor específico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 y otra </a:t>
            </a:r>
            <a:r>
              <a:rPr lang="es-ES" sz="1600" b="0" i="0" u="none" strike="noStrike" baseline="0" dirty="0">
                <a:solidFill>
                  <a:schemeClr val="tx1"/>
                </a:solidFill>
                <a:highlight>
                  <a:srgbClr val="00FFFF"/>
                </a:highlight>
                <a:latin typeface="TimesLTStd-Roman"/>
              </a:rPr>
              <a:t>con todos los valores mayores que ese valor.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El valor elegido puede ser cualquier valor arbitrario del vector. En ordenación rápida se llama a este valor </a:t>
            </a:r>
            <a:r>
              <a:rPr lang="es-ES" sz="1600" b="0" i="1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TimesLTStd-Italic"/>
              </a:rPr>
              <a:t>pivote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.</a:t>
            </a:r>
            <a:endParaRPr lang="es-ES" sz="6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8EF0A-3518-0288-030A-03E62BB1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3616" y="980728"/>
            <a:ext cx="4482879" cy="5682828"/>
          </a:xfrm>
        </p:spPr>
        <p:txBody>
          <a:bodyPr>
            <a:noAutofit/>
          </a:bodyPr>
          <a:lstStyle/>
          <a:p>
            <a:pPr algn="l"/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El primer paso es dividir la lista original en dos </a:t>
            </a:r>
            <a:r>
              <a:rPr lang="es-ES" sz="1500" b="0" i="0" u="none" strike="noStrike" baseline="0" dirty="0" err="1">
                <a:solidFill>
                  <a:schemeClr val="tx1"/>
                </a:solidFill>
                <a:latin typeface="TimesLTStd-Roman"/>
              </a:rPr>
              <a:t>sublistas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 o </a:t>
            </a:r>
            <a:r>
              <a:rPr lang="es-ES" sz="1500" b="0" i="0" u="none" strike="noStrike" baseline="0" dirty="0" err="1">
                <a:solidFill>
                  <a:schemeClr val="tx1"/>
                </a:solidFill>
                <a:latin typeface="TimesLTStd-Roman"/>
              </a:rPr>
              <a:t>subvectores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 y un valor de separación. Así, el vector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V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se divide en tres partes: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• </a:t>
            </a:r>
            <a:r>
              <a:rPr lang="es-ES" sz="1500" b="0" i="0" u="none" strike="noStrike" baseline="0" dirty="0" err="1">
                <a:solidFill>
                  <a:schemeClr val="tx1"/>
                </a:solidFill>
                <a:latin typeface="TimesLTStd-Roman"/>
              </a:rPr>
              <a:t>Subvector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VI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, que contiene los valores inferiores o iguales.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s-PE" sz="1500" b="0" i="0" u="none" strike="noStrike" baseline="0" dirty="0">
                <a:solidFill>
                  <a:schemeClr val="tx1"/>
                </a:solidFill>
                <a:latin typeface="TimesLTStd-Roman"/>
              </a:rPr>
              <a:t>• El elemento de separación.</a:t>
            </a:r>
          </a:p>
          <a:p>
            <a:pPr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• </a:t>
            </a:r>
            <a:r>
              <a:rPr lang="es-ES" sz="1500" b="0" i="0" u="none" strike="noStrike" baseline="0" dirty="0" err="1">
                <a:solidFill>
                  <a:schemeClr val="tx1"/>
                </a:solidFill>
                <a:latin typeface="TimesLTStd-Roman"/>
              </a:rPr>
              <a:t>Subvector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VD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, que contiene los valores superiores o iguales.</a:t>
            </a:r>
          </a:p>
          <a:p>
            <a:pPr algn="l"/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Los </a:t>
            </a:r>
            <a:r>
              <a:rPr lang="es-ES" sz="1500" b="0" i="0" u="none" strike="noStrike" baseline="0" dirty="0" err="1">
                <a:solidFill>
                  <a:schemeClr val="tx1"/>
                </a:solidFill>
                <a:latin typeface="TimesLTStd-Roman"/>
              </a:rPr>
              <a:t>subvectores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VI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y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VD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no están ordenados, excepto en el caso de reducirse a un elemento.</a:t>
            </a:r>
          </a:p>
          <a:p>
            <a:pPr algn="l"/>
            <a:r>
              <a:rPr lang="es-PE" sz="1500" b="0" i="0" u="none" strike="noStrike" baseline="0" dirty="0">
                <a:solidFill>
                  <a:schemeClr val="tx1"/>
                </a:solidFill>
                <a:latin typeface="TimesLTStd-Roman"/>
              </a:rPr>
              <a:t>Consideremos la lista de valores.</a:t>
            </a:r>
          </a:p>
          <a:p>
            <a:pPr algn="l"/>
            <a:r>
              <a:rPr lang="es-PE" sz="1500" b="0" i="0" u="none" strike="noStrike" baseline="0" dirty="0">
                <a:solidFill>
                  <a:schemeClr val="tx1"/>
                </a:solidFill>
                <a:latin typeface="CourierStd"/>
              </a:rPr>
              <a:t>18 11 27 13 9 4 16</a:t>
            </a:r>
          </a:p>
          <a:p>
            <a:pPr algn="l"/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Se elige un pivote,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13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. Se recorre la lista desde el extremo izquierdo y se busca un elemento mayor que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13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(se encuentra el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18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). A continuación, se busca desde el extremo derecho un valor menor que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13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(se encuentra el 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CourierStd"/>
              </a:rPr>
              <a:t>4</a:t>
            </a:r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).</a:t>
            </a:r>
          </a:p>
          <a:p>
            <a:pPr algn="l"/>
            <a:r>
              <a:rPr lang="es-ES" sz="1500" b="0" i="0" u="none" strike="noStrike" baseline="0" dirty="0">
                <a:solidFill>
                  <a:schemeClr val="tx1"/>
                </a:solidFill>
                <a:latin typeface="TimesLTStd-Roman"/>
              </a:rPr>
              <a:t>Se intercambian estos dos valores y se produce la lista</a:t>
            </a:r>
          </a:p>
          <a:p>
            <a:pPr algn="l"/>
            <a:r>
              <a:rPr lang="es-PE" sz="1500" b="0" i="0" u="none" strike="noStrike" baseline="0" dirty="0">
                <a:solidFill>
                  <a:schemeClr val="tx1"/>
                </a:solidFill>
                <a:latin typeface="CourierStd"/>
              </a:rPr>
              <a:t>4 11 27 13 9 18 16</a:t>
            </a:r>
            <a:endParaRPr lang="es-PE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06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D2BE6-97D0-758E-0CA6-7B64DD2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17" y="620688"/>
            <a:ext cx="7543800" cy="518906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10.2.5. Método de ordenación rápida (</a:t>
            </a:r>
            <a:r>
              <a:rPr lang="es-ES" sz="1800" b="1" i="1" u="none" strike="noStrike" baseline="0" dirty="0" err="1">
                <a:solidFill>
                  <a:schemeClr val="tx1"/>
                </a:solidFill>
                <a:latin typeface="FrutigerLTStd-BoldItalic"/>
              </a:rPr>
              <a:t>quicksort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)</a:t>
            </a:r>
            <a:endParaRPr lang="es-PE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F45CE-BA9B-BB87-7F0E-82E964C6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3" y="1787893"/>
            <a:ext cx="4301048" cy="4593435"/>
          </a:xfrm>
        </p:spPr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LTStd-Roman"/>
              </a:rPr>
              <a:t>Se sigue recorriendo el vector por la izquierda y se localiza el </a:t>
            </a:r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Std"/>
              </a:rPr>
              <a:t>27</a:t>
            </a:r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LTStd-Roman"/>
              </a:rPr>
              <a:t>, y a la derecha (el </a:t>
            </a:r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Std"/>
              </a:rPr>
              <a:t>9</a:t>
            </a:r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LTStd-Roman"/>
              </a:rPr>
              <a:t>). Intercambiar estos dos valores y se obtiene</a:t>
            </a:r>
          </a:p>
          <a:p>
            <a:pPr algn="l"/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Std"/>
              </a:rPr>
              <a:t>4 11 </a:t>
            </a:r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ourierStd"/>
              </a:rPr>
              <a:t>9</a:t>
            </a:r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Std"/>
              </a:rPr>
              <a:t> 13 </a:t>
            </a:r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ourierStd"/>
              </a:rPr>
              <a:t>27</a:t>
            </a:r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Std"/>
              </a:rPr>
              <a:t> 18 16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LTStd-Roman"/>
              </a:rPr>
              <a:t>Al intentar este proceso una vez más, no se encuentra ningún valor que esté “fuera de lugar”. </a:t>
            </a:r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TimesLTStd-Roman"/>
              </a:rPr>
              <a:t>En este punto se conoce que todos los valores a la derecha son mayores que todos los valores a la izquierda del pivote</a:t>
            </a:r>
            <a:r>
              <a:rPr lang="es-ES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TimesLTStd-Roman"/>
              </a:rPr>
              <a:t>. Se ha realizado una partición en la lista original, que se ha quedado dividida en dos listas más pequeñas:</a:t>
            </a:r>
          </a:p>
          <a:p>
            <a:pPr algn="l"/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Std"/>
              </a:rPr>
              <a:t>4 11 9 </a:t>
            </a:r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ourierStd"/>
              </a:rPr>
              <a:t>[13] </a:t>
            </a:r>
            <a:r>
              <a:rPr lang="es-PE" sz="1800" b="0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CourierStd"/>
              </a:rPr>
              <a:t>27 18 16</a:t>
            </a:r>
            <a:endParaRPr lang="es-ES" sz="60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8EF0A-3518-0288-030A-03E62BB1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53617" y="1700808"/>
            <a:ext cx="4082792" cy="4962748"/>
          </a:xfrm>
        </p:spPr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Ninguna de las listas está ordenada; sin embargo, basados en los resultados de esta primera partición, se pueden ordenar ahora las dos particiones independientemente. Esto es, si ordenamos la lista</a:t>
            </a:r>
          </a:p>
          <a:p>
            <a:pPr algn="l"/>
            <a:r>
              <a:rPr lang="es-PE" sz="1800" b="0" i="0" u="none" strike="noStrike" baseline="0" dirty="0">
                <a:solidFill>
                  <a:schemeClr val="tx1"/>
                </a:solidFill>
                <a:latin typeface="CourierStd"/>
              </a:rPr>
              <a:t>4 11 9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en su posición, y la lista</a:t>
            </a:r>
          </a:p>
          <a:p>
            <a:pPr algn="l"/>
            <a:r>
              <a:rPr lang="es-PE" sz="1800" b="0" i="0" u="none" strike="noStrike" baseline="0" dirty="0">
                <a:solidFill>
                  <a:schemeClr val="tx1"/>
                </a:solidFill>
                <a:latin typeface="CourierStd"/>
              </a:rPr>
              <a:t>27 18 16</a:t>
            </a:r>
          </a:p>
          <a:p>
            <a:pPr algn="l"/>
            <a:r>
              <a:rPr lang="es-PE" sz="1800" b="0" i="0" u="none" strike="noStrike" baseline="0" dirty="0">
                <a:solidFill>
                  <a:schemeClr val="tx1"/>
                </a:solidFill>
                <a:latin typeface="TimesLTStd-Roman"/>
              </a:rPr>
              <a:t>de igual forma, la lista completa estará ordenada:</a:t>
            </a:r>
          </a:p>
          <a:p>
            <a:pPr algn="l"/>
            <a:r>
              <a:rPr lang="es-PE" sz="1800" b="0" i="0" u="none" strike="noStrike" baseline="0" dirty="0">
                <a:solidFill>
                  <a:schemeClr val="tx1"/>
                </a:solidFill>
                <a:highlight>
                  <a:srgbClr val="FFFF00"/>
                </a:highlight>
                <a:latin typeface="CourierStd"/>
              </a:rPr>
              <a:t>4 9 11 </a:t>
            </a:r>
            <a:r>
              <a:rPr lang="es-PE" sz="1800" b="0" i="0" u="none" strike="noStrike" baseline="0" dirty="0">
                <a:solidFill>
                  <a:schemeClr val="tx1"/>
                </a:solidFill>
                <a:latin typeface="CourierStd"/>
              </a:rPr>
              <a:t>13 </a:t>
            </a:r>
            <a:r>
              <a:rPr lang="es-PE" sz="1800" b="0" i="0" u="none" strike="noStrike" baseline="0" dirty="0">
                <a:solidFill>
                  <a:schemeClr val="tx1"/>
                </a:solidFill>
                <a:highlight>
                  <a:srgbClr val="00FF00"/>
                </a:highlight>
                <a:latin typeface="CourierStd"/>
              </a:rPr>
              <a:t>16 18 27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El procedimiento de ordenación supone, en primer lugar, una partición de la lista.</a:t>
            </a:r>
            <a:endParaRPr lang="es-P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426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D2BE6-97D0-758E-0CA6-7B64DD2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1" y="973256"/>
            <a:ext cx="7543800" cy="518906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10.2.5. Método de ordenación rápida (</a:t>
            </a:r>
            <a:r>
              <a:rPr lang="es-ES" sz="1800" b="1" i="1" u="none" strike="noStrike" baseline="0" dirty="0" err="1">
                <a:solidFill>
                  <a:schemeClr val="tx1"/>
                </a:solidFill>
                <a:latin typeface="FrutigerLTStd-BoldItalic"/>
              </a:rPr>
              <a:t>quicksort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)</a:t>
            </a:r>
            <a:endParaRPr lang="es-PE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F45CE-BA9B-BB87-7F0E-82E964C6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3" y="1787893"/>
            <a:ext cx="4301048" cy="4593435"/>
          </a:xfrm>
        </p:spPr>
        <p:txBody>
          <a:bodyPr>
            <a:noAutofit/>
          </a:bodyPr>
          <a:lstStyle/>
          <a:p>
            <a:pPr algn="l"/>
            <a:r>
              <a:rPr lang="es-PE" sz="1800" b="1" i="0" u="none" strike="noStrike" baseline="0" dirty="0">
                <a:solidFill>
                  <a:schemeClr val="tx1"/>
                </a:solidFill>
                <a:latin typeface="FrutigerLTStd-Bold"/>
              </a:rPr>
              <a:t>EJEMPLO 10.4</a:t>
            </a:r>
          </a:p>
          <a:p>
            <a:pPr algn="l"/>
            <a:r>
              <a:rPr lang="es-ES" sz="1800" b="0" i="1" u="none" strike="noStrike" baseline="0" dirty="0">
                <a:solidFill>
                  <a:schemeClr val="tx1"/>
                </a:solidFill>
                <a:latin typeface="TimesLTStd-Italic"/>
              </a:rPr>
              <a:t>Utilizando el procedimiento de ordenación rápida, dividir la lista de enteros en dos </a:t>
            </a:r>
            <a:r>
              <a:rPr lang="es-ES" sz="1800" b="0" i="1" u="none" strike="noStrike" baseline="0" dirty="0" err="1">
                <a:solidFill>
                  <a:schemeClr val="tx1"/>
                </a:solidFill>
                <a:latin typeface="TimesLTStd-Italic"/>
              </a:rPr>
              <a:t>sublistas</a:t>
            </a:r>
            <a:r>
              <a:rPr lang="es-ES" sz="1800" b="0" i="1" u="none" strike="noStrike" baseline="0" dirty="0">
                <a:solidFill>
                  <a:schemeClr val="tx1"/>
                </a:solidFill>
                <a:latin typeface="TimesLTStd-Italic"/>
              </a:rPr>
              <a:t> para poder clasificar </a:t>
            </a:r>
            <a:r>
              <a:rPr lang="es-PE" sz="1800" b="0" i="1" u="none" strike="noStrike" baseline="0" dirty="0">
                <a:solidFill>
                  <a:schemeClr val="tx1"/>
                </a:solidFill>
                <a:latin typeface="TimesLTStd-Italic"/>
              </a:rPr>
              <a:t>posteriormente ambas listas.</a:t>
            </a:r>
          </a:p>
          <a:p>
            <a:pPr algn="l"/>
            <a:r>
              <a:rPr lang="es-PE" sz="1400" b="0" i="0" u="none" strike="noStrike" baseline="0" dirty="0">
                <a:solidFill>
                  <a:schemeClr val="tx1"/>
                </a:solidFill>
                <a:highlight>
                  <a:srgbClr val="00FFFF"/>
                </a:highlight>
                <a:latin typeface="CourierStd"/>
              </a:rPr>
              <a:t>50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30 20 80 90 70 95 85 10 15 75 25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Se elige como pivote el número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50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.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Los valores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30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20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10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15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y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25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son más pequeños que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50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y constituirán la primera lista, y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80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90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70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95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85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y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75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se sitúan en la segunda lista. Se recorre la lista desde la izquierda para encontrar el primer número mayor que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50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y desde la derecha el primero menor que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50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.</a:t>
            </a:r>
            <a:endParaRPr lang="es-ES" sz="6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31A97C1-FBD3-865F-6B67-99FDA0AD0A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80561" y="1718268"/>
            <a:ext cx="4663439" cy="459343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DB977BE4-97F6-27A6-1ED4-FA55F367CE4C}"/>
                  </a:ext>
                </a:extLst>
              </p14:cNvPr>
              <p14:cNvContentPartPr/>
              <p14:nvPr/>
            </p14:nvContentPartPr>
            <p14:xfrm>
              <a:off x="6997702" y="1884710"/>
              <a:ext cx="13968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DB977BE4-97F6-27A6-1ED4-FA55F367CE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80062" y="1866710"/>
                <a:ext cx="175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Entrada de lápiz 2">
                <a:extLst>
                  <a:ext uri="{FF2B5EF4-FFF2-40B4-BE49-F238E27FC236}">
                    <a16:creationId xmlns:a16="http://schemas.microsoft.com/office/drawing/2014/main" id="{D363B6C8-93E6-2448-037B-4CF8D839CD50}"/>
                  </a:ext>
                </a:extLst>
              </p14:cNvPr>
              <p14:cNvContentPartPr/>
              <p14:nvPr/>
            </p14:nvContentPartPr>
            <p14:xfrm>
              <a:off x="6615022" y="3583910"/>
              <a:ext cx="128160" cy="18000"/>
            </p14:xfrm>
          </p:contentPart>
        </mc:Choice>
        <mc:Fallback xmlns="">
          <p:pic>
            <p:nvPicPr>
              <p:cNvPr id="3" name="Entrada de lápiz 2">
                <a:extLst>
                  <a:ext uri="{FF2B5EF4-FFF2-40B4-BE49-F238E27FC236}">
                    <a16:creationId xmlns:a16="http://schemas.microsoft.com/office/drawing/2014/main" id="{D363B6C8-93E6-2448-037B-4CF8D839C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7382" y="3566270"/>
                <a:ext cx="1638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73CD23F-FC49-496E-179E-FDB27FEB99B8}"/>
                  </a:ext>
                </a:extLst>
              </p14:cNvPr>
              <p14:cNvContentPartPr/>
              <p14:nvPr/>
            </p14:nvContentPartPr>
            <p14:xfrm>
              <a:off x="5542222" y="3596510"/>
              <a:ext cx="63720" cy="14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73CD23F-FC49-496E-179E-FDB27FEB99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24222" y="3578870"/>
                <a:ext cx="993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F53A1E4-3E09-E651-5A83-2B5DC54A1B8A}"/>
                  </a:ext>
                </a:extLst>
              </p14:cNvPr>
              <p14:cNvContentPartPr/>
              <p14:nvPr/>
            </p14:nvContentPartPr>
            <p14:xfrm>
              <a:off x="5775502" y="5337110"/>
              <a:ext cx="8208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F53A1E4-3E09-E651-5A83-2B5DC54A1B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57502" y="5319110"/>
                <a:ext cx="117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A551FE2-7A5A-D12E-35EF-1DB296E7D35A}"/>
                  </a:ext>
                </a:extLst>
              </p14:cNvPr>
              <p14:cNvContentPartPr/>
              <p14:nvPr/>
            </p14:nvContentPartPr>
            <p14:xfrm>
              <a:off x="6391102" y="5335310"/>
              <a:ext cx="64080" cy="18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A551FE2-7A5A-D12E-35EF-1DB296E7D35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73462" y="5317670"/>
                <a:ext cx="9972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upo 15">
            <a:extLst>
              <a:ext uri="{FF2B5EF4-FFF2-40B4-BE49-F238E27FC236}">
                <a16:creationId xmlns:a16="http://schemas.microsoft.com/office/drawing/2014/main" id="{B6B2592C-8208-7CC8-847F-E80507C44AFF}"/>
              </a:ext>
            </a:extLst>
          </p:cNvPr>
          <p:cNvGrpSpPr/>
          <p:nvPr/>
        </p:nvGrpSpPr>
        <p:grpSpPr>
          <a:xfrm>
            <a:off x="5514502" y="3638990"/>
            <a:ext cx="1222200" cy="664920"/>
            <a:chOff x="5514502" y="3638990"/>
            <a:chExt cx="1222200" cy="66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580C5AE-28EF-F0F6-DB34-AFE1974F5A71}"/>
                    </a:ext>
                  </a:extLst>
                </p14:cNvPr>
                <p14:cNvContentPartPr/>
                <p14:nvPr/>
              </p14:nvContentPartPr>
              <p14:xfrm>
                <a:off x="5534662" y="3713510"/>
                <a:ext cx="1202040" cy="55908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580C5AE-28EF-F0F6-DB34-AFE1974F5A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25662" y="3704510"/>
                  <a:ext cx="121968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B905B647-78E1-F73C-7D26-9D31845CCBF6}"/>
                    </a:ext>
                  </a:extLst>
                </p14:cNvPr>
                <p14:cNvContentPartPr/>
                <p14:nvPr/>
              </p14:nvContentPartPr>
              <p14:xfrm>
                <a:off x="5514502" y="4153430"/>
                <a:ext cx="211320" cy="123480"/>
              </p14:xfrm>
            </p:contentPart>
          </mc:Choice>
          <mc:Fallback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B905B647-78E1-F73C-7D26-9D31845CCBF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05502" y="4144430"/>
                  <a:ext cx="228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8CB47043-CBD9-4B46-CEC9-6F6F741BE9EF}"/>
                    </a:ext>
                  </a:extLst>
                </p14:cNvPr>
                <p14:cNvContentPartPr/>
                <p14:nvPr/>
              </p14:nvContentPartPr>
              <p14:xfrm>
                <a:off x="5626462" y="3638990"/>
                <a:ext cx="1050120" cy="657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8CB47043-CBD9-4B46-CEC9-6F6F741BE9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17462" y="3629990"/>
                  <a:ext cx="106776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0AC1BB1A-378B-80E5-2D80-190300EA64FE}"/>
                    </a:ext>
                  </a:extLst>
                </p14:cNvPr>
                <p14:cNvContentPartPr/>
                <p14:nvPr/>
              </p14:nvContentPartPr>
              <p14:xfrm>
                <a:off x="6461662" y="4151990"/>
                <a:ext cx="227520" cy="15192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0AC1BB1A-378B-80E5-2D80-190300EA64F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53022" y="4143350"/>
                  <a:ext cx="24516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7F30289C-F5D8-76F0-EE32-DFA4921FA5F8}"/>
              </a:ext>
            </a:extLst>
          </p:cNvPr>
          <p:cNvGrpSpPr/>
          <p:nvPr/>
        </p:nvGrpSpPr>
        <p:grpSpPr>
          <a:xfrm>
            <a:off x="5390302" y="1847630"/>
            <a:ext cx="1673280" cy="604080"/>
            <a:chOff x="5390302" y="1847630"/>
            <a:chExt cx="167328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2F42E4AA-9F15-6C7A-ACDB-5FAE39C8C70F}"/>
                    </a:ext>
                  </a:extLst>
                </p14:cNvPr>
                <p14:cNvContentPartPr/>
                <p14:nvPr/>
              </p14:nvContentPartPr>
              <p14:xfrm>
                <a:off x="5390302" y="1884710"/>
                <a:ext cx="1673280" cy="56052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2F42E4AA-9F15-6C7A-ACDB-5FAE39C8C70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81302" y="1875710"/>
                  <a:ext cx="16909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122A1B96-DBF7-EA9B-8929-5921F78EE275}"/>
                    </a:ext>
                  </a:extLst>
                </p14:cNvPr>
                <p14:cNvContentPartPr/>
                <p14:nvPr/>
              </p14:nvContentPartPr>
              <p14:xfrm>
                <a:off x="5392822" y="2351270"/>
                <a:ext cx="118800" cy="100440"/>
              </p14:xfrm>
            </p:contentPart>
          </mc:Choice>
          <mc:Fallback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122A1B96-DBF7-EA9B-8929-5921F78EE27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383822" y="2342630"/>
                  <a:ext cx="1364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BB074D0C-8194-D4B5-25D5-CCD15F30AAA9}"/>
                    </a:ext>
                  </a:extLst>
                </p14:cNvPr>
                <p14:cNvContentPartPr/>
                <p14:nvPr/>
              </p14:nvContentPartPr>
              <p14:xfrm>
                <a:off x="5433862" y="1847630"/>
                <a:ext cx="1562760" cy="508320"/>
              </p14:xfrm>
            </p:contentPart>
          </mc:Choice>
          <mc:Fallback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BB074D0C-8194-D4B5-25D5-CCD15F30AA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24862" y="1838630"/>
                  <a:ext cx="158040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7BE76334-47CC-14AA-61CB-33C069E54F66}"/>
                    </a:ext>
                  </a:extLst>
                </p14:cNvPr>
                <p14:cNvContentPartPr/>
                <p14:nvPr/>
              </p14:nvContentPartPr>
              <p14:xfrm>
                <a:off x="6765142" y="2248670"/>
                <a:ext cx="271080" cy="124920"/>
              </p14:xfrm>
            </p:contentPart>
          </mc:Choice>
          <mc:Fallback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7BE76334-47CC-14AA-61CB-33C069E54F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56142" y="2239670"/>
                  <a:ext cx="2887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71172231-BEBC-A409-12A2-1B02BDB26885}"/>
              </a:ext>
            </a:extLst>
          </p:cNvPr>
          <p:cNvGrpSpPr/>
          <p:nvPr/>
        </p:nvGrpSpPr>
        <p:grpSpPr>
          <a:xfrm>
            <a:off x="5811862" y="5402270"/>
            <a:ext cx="693720" cy="587520"/>
            <a:chOff x="5811862" y="5402270"/>
            <a:chExt cx="693720" cy="58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B734B8F-F56E-8828-C4B9-4E82DCA5F716}"/>
                    </a:ext>
                  </a:extLst>
                </p14:cNvPr>
                <p14:cNvContentPartPr/>
                <p14:nvPr/>
              </p14:nvContentPartPr>
              <p14:xfrm>
                <a:off x="5859742" y="5402270"/>
                <a:ext cx="560160" cy="550440"/>
              </p14:xfrm>
            </p:contentPart>
          </mc:Choice>
          <mc:Fallback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B734B8F-F56E-8828-C4B9-4E82DCA5F7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50742" y="5393270"/>
                  <a:ext cx="57780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0D9067E8-1D20-7238-2CD2-2C480D4384EC}"/>
                    </a:ext>
                  </a:extLst>
                </p14:cNvPr>
                <p14:cNvContentPartPr/>
                <p14:nvPr/>
              </p14:nvContentPartPr>
              <p14:xfrm>
                <a:off x="5811862" y="5896910"/>
                <a:ext cx="122040" cy="78120"/>
              </p14:xfrm>
            </p:contentPart>
          </mc:Choice>
          <mc:Fallback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0D9067E8-1D20-7238-2CD2-2C480D4384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02862" y="5887910"/>
                  <a:ext cx="1396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A93929A0-B551-9470-7645-31B0C6CA3415}"/>
                    </a:ext>
                  </a:extLst>
                </p14:cNvPr>
                <p14:cNvContentPartPr/>
                <p14:nvPr/>
              </p14:nvContentPartPr>
              <p14:xfrm>
                <a:off x="5896462" y="5439710"/>
                <a:ext cx="534240" cy="507960"/>
              </p14:xfrm>
            </p:contentPart>
          </mc:Choice>
          <mc:Fallback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A93929A0-B551-9470-7645-31B0C6CA341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87822" y="5431070"/>
                  <a:ext cx="55188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4A16F2AB-7B4C-B7B2-9FB2-1751263B89AB}"/>
                    </a:ext>
                  </a:extLst>
                </p14:cNvPr>
                <p14:cNvContentPartPr/>
                <p14:nvPr/>
              </p14:nvContentPartPr>
              <p14:xfrm>
                <a:off x="6363382" y="5791070"/>
                <a:ext cx="142200" cy="198720"/>
              </p14:xfrm>
            </p:contentPart>
          </mc:Choice>
          <mc:Fallback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4A16F2AB-7B4C-B7B2-9FB2-1751263B89A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54742" y="5782070"/>
                  <a:ext cx="159840" cy="21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837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D2BE6-97D0-758E-0CA6-7B64DD2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1" y="973256"/>
            <a:ext cx="7543800" cy="518906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10.2.5. Método de ordenación rápida (</a:t>
            </a:r>
            <a:r>
              <a:rPr lang="es-ES" sz="1800" b="1" i="1" u="none" strike="noStrike" baseline="0" dirty="0" err="1">
                <a:solidFill>
                  <a:schemeClr val="tx1"/>
                </a:solidFill>
                <a:latin typeface="FrutigerLTStd-BoldItalic"/>
              </a:rPr>
              <a:t>quicksort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)</a:t>
            </a:r>
            <a:endParaRPr lang="es-PE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F45CE-BA9B-BB87-7F0E-82E964C6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3" y="1787893"/>
            <a:ext cx="4032446" cy="1785123"/>
          </a:xfrm>
        </p:spPr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Cuando se reanuda la búsqueda desde la derecha para un número menor que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50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localizamos el valor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10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que se encontró en la búsqueda de izquierda a derecha. Se señala el final de las dos búsquedas y se intercambian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50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y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10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.</a:t>
            </a:r>
            <a:endParaRPr lang="es-ES" sz="6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23B817-2F76-E467-5E88-4C7C0D9B3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3868747"/>
            <a:ext cx="3817951" cy="641665"/>
          </a:xfrm>
          <a:prstGeom prst="rect">
            <a:avLst/>
          </a:prstGeom>
        </p:spPr>
      </p:pic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4F67E86-5C1F-5076-31AF-49A4965B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11959" y="1741000"/>
            <a:ext cx="4752527" cy="4751617"/>
          </a:xfrm>
        </p:spPr>
        <p:txBody>
          <a:bodyPr>
            <a:noAutofit/>
          </a:bodyPr>
          <a:lstStyle/>
          <a:p>
            <a:pPr algn="l"/>
            <a:r>
              <a:rPr lang="es-PE" sz="1400" b="1" i="1" u="none" strike="noStrike" baseline="0" dirty="0">
                <a:solidFill>
                  <a:schemeClr val="tx1"/>
                </a:solidFill>
                <a:latin typeface="FrutigerLTStd-BoldItalic"/>
              </a:rPr>
              <a:t>Algoritmos</a:t>
            </a:r>
          </a:p>
          <a:p>
            <a:pPr algn="l"/>
            <a:r>
              <a:rPr lang="es-ES" sz="1400" b="0" i="0" u="none" strike="noStrike" baseline="0" dirty="0">
                <a:solidFill>
                  <a:schemeClr val="tx1"/>
                </a:solidFill>
                <a:latin typeface="TimesLTStd-Roman"/>
              </a:rPr>
              <a:t>El algoritmo de ordenación rápida se basa esencialmente en un algoritmo de división o partición de una lista. El método consiste en explorar desde cada extremo e intercambiar los valores encontrados. Un primer intento de algoritmo </a:t>
            </a:r>
            <a:r>
              <a:rPr lang="es-PE" sz="1400" b="0" i="0" u="none" strike="noStrike" baseline="0" dirty="0">
                <a:solidFill>
                  <a:schemeClr val="tx1"/>
                </a:solidFill>
                <a:latin typeface="TimesLTStd-Roman"/>
              </a:rPr>
              <a:t>de partición es:</a:t>
            </a:r>
          </a:p>
          <a:p>
            <a:pPr algn="l"/>
            <a:endParaRPr lang="es-PE" sz="200" b="0" i="0" u="none" strike="noStrike" baseline="0" dirty="0">
              <a:solidFill>
                <a:schemeClr val="tx1"/>
              </a:solidFill>
              <a:latin typeface="TimesLTStd-Roman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algoritmo</a:t>
            </a:r>
            <a:r>
              <a:rPr lang="es-PE" sz="14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PE" sz="1400" b="0" i="0" u="none" strike="noStrike" baseline="0" dirty="0" err="1">
                <a:solidFill>
                  <a:schemeClr val="tx1"/>
                </a:solidFill>
                <a:latin typeface="CourierStd"/>
              </a:rPr>
              <a:t>particion</a:t>
            </a:r>
            <a:endParaRPr lang="es-PE" sz="1400" b="0" i="0" u="none" strike="noStrike" baseline="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inicio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b="0" i="0" u="none" strike="noStrike" baseline="0" dirty="0">
                <a:solidFill>
                  <a:schemeClr val="tx1"/>
                </a:solidFill>
                <a:latin typeface="CourierStd"/>
              </a:rPr>
              <a:t>  establecer x al valor de un elemento arbitrario de la lista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mientras</a:t>
            </a:r>
            <a:r>
              <a:rPr lang="es-ES" sz="14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ES" sz="1400" b="0" i="0" u="none" strike="noStrike" baseline="0" dirty="0" err="1">
                <a:solidFill>
                  <a:schemeClr val="tx1"/>
                </a:solidFill>
                <a:latin typeface="CourierStd"/>
              </a:rPr>
              <a:t>division</a:t>
            </a:r>
            <a:r>
              <a:rPr lang="es-ES" sz="1400" b="0" i="0" u="none" strike="noStrike" baseline="0" dirty="0">
                <a:solidFill>
                  <a:schemeClr val="tx1"/>
                </a:solidFill>
                <a:latin typeface="CourierStd"/>
              </a:rPr>
              <a:t> no este terminada </a:t>
            </a:r>
            <a:r>
              <a:rPr lang="es-ES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hacer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b="0" i="0" u="none" strike="noStrike" baseline="0" dirty="0">
                <a:solidFill>
                  <a:schemeClr val="tx1"/>
                </a:solidFill>
                <a:latin typeface="CourierStd"/>
              </a:rPr>
              <a:t>    </a:t>
            </a:r>
            <a:r>
              <a:rPr lang="es-ES" sz="1100" b="0" i="0" u="none" strike="noStrike" baseline="0" dirty="0">
                <a:solidFill>
                  <a:schemeClr val="tx1"/>
                </a:solidFill>
                <a:latin typeface="CourierStd"/>
              </a:rPr>
              <a:t>recorrer de izquierda a derecha para un valor &gt;= x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100" b="0" i="0" u="none" strike="noStrike" baseline="0" dirty="0">
                <a:solidFill>
                  <a:schemeClr val="tx1"/>
                </a:solidFill>
                <a:latin typeface="CourierStd"/>
              </a:rPr>
              <a:t>     recorrer de derecha a izquierda para un valor =&lt; x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si</a:t>
            </a:r>
            <a:r>
              <a:rPr lang="es-ES" sz="14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ES" sz="900" b="0" i="0" u="none" strike="noStrike" baseline="0" dirty="0">
                <a:solidFill>
                  <a:schemeClr val="tx1"/>
                </a:solidFill>
                <a:latin typeface="CourierStd"/>
              </a:rPr>
              <a:t>los valores localizados no están ordenados </a:t>
            </a:r>
            <a:r>
              <a:rPr lang="es-ES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entonces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0" i="0" u="none" strike="noStrike" baseline="0" dirty="0">
                <a:solidFill>
                  <a:schemeClr val="tx1"/>
                </a:solidFill>
                <a:latin typeface="CourierStd"/>
              </a:rPr>
              <a:t>        intercambiar los valores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Std-Bold"/>
              </a:rPr>
              <a:t>_</a:t>
            </a: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s-PE" sz="14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Std-Bold"/>
              </a:rPr>
              <a:t>_</a:t>
            </a:r>
            <a:r>
              <a:rPr lang="es-PE" sz="1400" b="1" i="0" u="none" strike="noStrike" baseline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mientras</a:t>
            </a:r>
            <a:endParaRPr lang="es-PE" sz="1400" b="1" i="0" u="none" strike="noStrike" baseline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400" b="1" i="0" u="none" strike="noStrike" baseline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es-PE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58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D2BE6-97D0-758E-0CA6-7B64DD2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1" y="235533"/>
            <a:ext cx="7543800" cy="518906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10.2.5. Método de ordenación rápida (</a:t>
            </a:r>
            <a:r>
              <a:rPr lang="es-ES" sz="1800" b="1" i="1" u="none" strike="noStrike" baseline="0" dirty="0" err="1">
                <a:solidFill>
                  <a:schemeClr val="tx1"/>
                </a:solidFill>
                <a:latin typeface="FrutigerLTStd-BoldItalic"/>
              </a:rPr>
              <a:t>quicksort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)</a:t>
            </a:r>
            <a:endParaRPr lang="es-PE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F45CE-BA9B-BB87-7F0E-82E964C6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3" y="836712"/>
            <a:ext cx="4301048" cy="5785756"/>
          </a:xfrm>
        </p:spPr>
        <p:txBody>
          <a:bodyPr>
            <a:noAutofit/>
          </a:bodyPr>
          <a:lstStyle/>
          <a:p>
            <a:pPr algn="l"/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La lista que se desea partir es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CourierStd"/>
              </a:rPr>
              <a:t>A[1], A[2], ..., A[n]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. Los índices que representan los extremos izquierdo y derecho de la lista son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CourierStd"/>
              </a:rPr>
              <a:t>L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y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CourierStd"/>
              </a:rPr>
              <a:t>R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. En el refinamiento del algoritmo se elige un valor arbitrario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CourierStd"/>
              </a:rPr>
              <a:t>x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, suponiendo que el valor central de la lista es tan bueno como cualquier elemento arbitrario. Los índices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CourierStd"/>
              </a:rPr>
              <a:t>i, j </a:t>
            </a:r>
            <a:r>
              <a:rPr lang="es-ES" sz="1600" b="0" i="0" u="none" strike="noStrike" baseline="0" dirty="0">
                <a:solidFill>
                  <a:schemeClr val="tx1"/>
                </a:solidFill>
                <a:latin typeface="TimesLTStd-Roman"/>
              </a:rPr>
              <a:t>exploran desde los extremos. Un refinamiento del algoritmo es: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algoritmo </a:t>
            </a:r>
            <a:r>
              <a:rPr lang="es-PE" sz="1200" b="0" i="0" u="none" strike="noStrike" baseline="0" dirty="0" err="1">
                <a:solidFill>
                  <a:schemeClr val="tx1"/>
                </a:solidFill>
                <a:latin typeface="CourierStd"/>
              </a:rPr>
              <a:t>particion</a:t>
            </a:r>
            <a:endParaRPr lang="es-PE" sz="1200" b="0" i="0" u="none" strike="noStrike" baseline="0" dirty="0">
              <a:solidFill>
                <a:schemeClr val="tx1"/>
              </a:solidFill>
              <a:latin typeface="CourierSt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llenar (A)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i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L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j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baseline="0" dirty="0">
                <a:solidFill>
                  <a:schemeClr val="tx1"/>
                </a:solidFill>
                <a:latin typeface="CourierStd"/>
              </a:rPr>
              <a:t>  x </a:t>
            </a:r>
            <a:r>
              <a:rPr lang="pt-BR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pt-BR" sz="1200" b="0" i="0" u="none" strike="noStrike" baseline="0" dirty="0">
                <a:solidFill>
                  <a:schemeClr val="tx1"/>
                </a:solidFill>
                <a:latin typeface="CourierStd"/>
              </a:rPr>
              <a:t>A ((L+R) </a:t>
            </a:r>
            <a:r>
              <a:rPr lang="pt-BR" sz="1200" b="1" i="0" u="none" strike="noStrike" baseline="0" dirty="0" err="1">
                <a:solidFill>
                  <a:schemeClr val="tx1"/>
                </a:solidFill>
                <a:latin typeface="CourierStd-Bold"/>
              </a:rPr>
              <a:t>div</a:t>
            </a:r>
            <a:r>
              <a:rPr lang="pt-BR" sz="12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pt-BR" sz="1200" b="0" i="0" u="none" strike="noStrike" baseline="0" dirty="0">
                <a:solidFill>
                  <a:schemeClr val="tx1"/>
                </a:solidFill>
                <a:latin typeface="CourierStd"/>
              </a:rPr>
              <a:t>2)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mientras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i =&lt; j </a:t>
            </a: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hacer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     mientras 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A[i] &lt; x </a:t>
            </a: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hacer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     i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i+1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  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Std-Bold"/>
              </a:rPr>
              <a:t>fin_mientras</a:t>
            </a:r>
            <a:endParaRPr lang="es-PE" sz="1200" b="1" i="0" u="none" strike="noStrike" baseline="0" dirty="0">
              <a:solidFill>
                <a:schemeClr val="tx1"/>
              </a:solidFill>
              <a:latin typeface="CourierStd-Bol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     mientras </a:t>
            </a:r>
            <a:r>
              <a:rPr lang="es-ES" sz="1200" b="0" i="0" u="none" strike="noStrike" baseline="0" dirty="0">
                <a:solidFill>
                  <a:schemeClr val="tx1"/>
                </a:solidFill>
                <a:latin typeface="CourierStd"/>
              </a:rPr>
              <a:t>A[j] &gt; x </a:t>
            </a:r>
            <a:r>
              <a:rPr lang="es-ES" sz="1200" b="1" i="0" u="none" strike="noStrike" baseline="0" dirty="0">
                <a:solidFill>
                  <a:schemeClr val="tx1"/>
                </a:solidFill>
                <a:latin typeface="CourierStd-Bold"/>
              </a:rPr>
              <a:t>hacer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      j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j-1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  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Std-Bold"/>
              </a:rPr>
              <a:t>fin_mientras</a:t>
            </a:r>
            <a:endParaRPr lang="es-PE" sz="1200" b="1" i="0" u="none" strike="noStrike" baseline="0" dirty="0">
              <a:solidFill>
                <a:schemeClr val="tx1"/>
              </a:solidFill>
              <a:latin typeface="CourierStd-Bol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  si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i =&lt; j </a:t>
            </a: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entonces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     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Std-Bold"/>
              </a:rPr>
              <a:t>llamar_a</a:t>
            </a: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intercambiar (A[i], a[j])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      i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i+1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        j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SymbolStd"/>
              </a:rPr>
              <a:t>← </a:t>
            </a:r>
            <a:r>
              <a:rPr lang="es-PE" sz="1200" b="0" i="0" u="none" strike="noStrike" baseline="0" dirty="0">
                <a:solidFill>
                  <a:schemeClr val="tx1"/>
                </a:solidFill>
                <a:latin typeface="CourierStd"/>
              </a:rPr>
              <a:t>j-1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  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Std-Bold"/>
              </a:rPr>
              <a:t>fin_si</a:t>
            </a:r>
            <a:endParaRPr lang="es-PE" sz="1200" b="1" i="0" u="none" strike="noStrike" baseline="0" dirty="0">
              <a:solidFill>
                <a:schemeClr val="tx1"/>
              </a:solidFill>
              <a:latin typeface="CourierStd-Bol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   </a:t>
            </a:r>
            <a:r>
              <a:rPr lang="es-PE" sz="1200" b="1" i="0" u="none" strike="noStrike" baseline="0" dirty="0" err="1">
                <a:solidFill>
                  <a:schemeClr val="tx1"/>
                </a:solidFill>
                <a:latin typeface="CourierStd-Bold"/>
              </a:rPr>
              <a:t>fin_mientras</a:t>
            </a:r>
            <a:endParaRPr lang="es-PE" sz="1200" b="1" i="0" u="none" strike="noStrike" baseline="0" dirty="0">
              <a:solidFill>
                <a:schemeClr val="tx1"/>
              </a:solidFill>
              <a:latin typeface="CourierStd-Bold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PE" sz="1200" b="1" i="0" u="none" strike="noStrike" baseline="0" dirty="0">
                <a:solidFill>
                  <a:schemeClr val="tx1"/>
                </a:solidFill>
                <a:latin typeface="CourierStd-Bold"/>
              </a:rPr>
              <a:t>fin</a:t>
            </a:r>
            <a:endParaRPr lang="es-ES" sz="6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4F67E86-5C1F-5076-31AF-49A4965B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846" y="836712"/>
            <a:ext cx="4752527" cy="5655905"/>
          </a:xfrm>
        </p:spPr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En los bucles externos y la sentencia 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TimesLTStd-Bold"/>
              </a:rPr>
              <a:t>si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la condición utilizada es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=&lt; j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. Puede parecer que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&lt; j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funcionan de igual modo en ambos lugares. De hecho, se puede realizar la partición con cualquiera de las condiciones. Sin embargo, si se utiliza la condición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&lt; j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podemos terminar la partición con dos casos distintos, los cuales pueden diferenciarse antes de que podamos realizar divisiones futuras. Por ejemplo, la lista</a:t>
            </a:r>
          </a:p>
          <a:p>
            <a:pPr algn="l"/>
            <a:r>
              <a:rPr lang="es-PE" b="0" i="0" u="none" strike="noStrike" baseline="0" dirty="0">
                <a:solidFill>
                  <a:schemeClr val="tx1"/>
                </a:solidFill>
                <a:latin typeface="CourierStd"/>
              </a:rPr>
              <a:t>1 7 7 9 9</a:t>
            </a:r>
          </a:p>
          <a:p>
            <a:pPr algn="l"/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y la condición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i &lt; j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terminará con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i = 3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j = 2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y las dos particiones son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A[L]..A[j]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y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A[i]..A[R]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. Sin </a:t>
            </a:r>
            <a:r>
              <a:rPr lang="es-PE" b="0" i="0" u="none" strike="noStrike" baseline="0" dirty="0">
                <a:solidFill>
                  <a:schemeClr val="tx1"/>
                </a:solidFill>
                <a:latin typeface="TimesLTStd-Roman"/>
              </a:rPr>
              <a:t>embargo, para la lista</a:t>
            </a:r>
          </a:p>
          <a:p>
            <a:pPr algn="l"/>
            <a:r>
              <a:rPr lang="es-PE" b="0" i="0" u="none" strike="noStrike" baseline="0" dirty="0">
                <a:solidFill>
                  <a:schemeClr val="tx1"/>
                </a:solidFill>
                <a:latin typeface="CourierStd"/>
              </a:rPr>
              <a:t>1 1 7 9 9</a:t>
            </a:r>
          </a:p>
          <a:p>
            <a:pPr algn="l"/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y la condición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i &lt; j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terminaremos con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i = 3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CourierStd"/>
              </a:rPr>
              <a:t>j = 3 </a:t>
            </a:r>
            <a:r>
              <a:rPr lang="es-ES" b="0" i="0" u="none" strike="noStrike" baseline="0" dirty="0">
                <a:solidFill>
                  <a:schemeClr val="tx1"/>
                </a:solidFill>
                <a:latin typeface="TimesLTStd-Roman"/>
              </a:rPr>
              <a:t>y las dos particiones se solapan.</a:t>
            </a:r>
            <a:endParaRPr lang="es-PE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6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D2BE6-97D0-758E-0CA6-7B64DD2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1" y="973256"/>
            <a:ext cx="7543800" cy="518906"/>
          </a:xfrm>
        </p:spPr>
        <p:txBody>
          <a:bodyPr/>
          <a:lstStyle/>
          <a:p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10.2.5. Método de ordenación rápida (</a:t>
            </a:r>
            <a:r>
              <a:rPr lang="es-ES" sz="1800" b="1" i="1" u="none" strike="noStrike" baseline="0" dirty="0" err="1">
                <a:solidFill>
                  <a:schemeClr val="tx1"/>
                </a:solidFill>
                <a:latin typeface="FrutigerLTStd-BoldItalic"/>
              </a:rPr>
              <a:t>quicksort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FrutigerLTStd-Bold"/>
              </a:rPr>
              <a:t>)</a:t>
            </a:r>
            <a:endParaRPr lang="es-PE" sz="1800" b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2F45CE-BA9B-BB87-7F0E-82E964C64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513" y="1741000"/>
            <a:ext cx="4301048" cy="4881467"/>
          </a:xfrm>
        </p:spPr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El uso de la condición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&lt;= j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produce también resultados distintos para estos ejemplos. La lista</a:t>
            </a:r>
          </a:p>
          <a:p>
            <a:pPr algn="l"/>
            <a:r>
              <a:rPr lang="es-PE" sz="1800" b="0" i="0" u="none" strike="noStrike" baseline="0" dirty="0">
                <a:solidFill>
                  <a:schemeClr val="tx1"/>
                </a:solidFill>
                <a:latin typeface="CourierStd"/>
              </a:rPr>
              <a:t>1 7 7 9 9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y la condición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&lt;= j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se termina con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= 3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j = 2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como antes. 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Para la lista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1, 1, 7, 9, 9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y la condición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=&lt; j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se termina con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i = 4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,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j = 2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. 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En ambos casos las particiones que requieren ordenación posterior son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CourierStd"/>
              </a:rPr>
              <a:t>A[L]..A[j]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/>
                </a:solidFill>
                <a:latin typeface="TimesLTStd-Roman"/>
              </a:rPr>
              <a:t>y 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CourierStd"/>
              </a:rPr>
              <a:t>A[i]..A[R]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TimesLTStd-Roman"/>
              </a:rPr>
              <a:t>.</a:t>
            </a:r>
            <a:endParaRPr lang="es-ES" sz="40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4F67E86-5C1F-5076-31AF-49A4965B6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4846" y="1741000"/>
            <a:ext cx="4752527" cy="4751617"/>
          </a:xfrm>
        </p:spPr>
        <p:txBody>
          <a:bodyPr>
            <a:noAutofit/>
          </a:bodyPr>
          <a:lstStyle/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En los bucles </a:t>
            </a:r>
            <a:r>
              <a:rPr lang="es-ES" sz="1800" b="1" i="0" u="none" strike="noStrike" baseline="0" dirty="0">
                <a:solidFill>
                  <a:schemeClr val="tx1"/>
                </a:solidFill>
                <a:latin typeface="CourierStd-Bold"/>
              </a:rPr>
              <a:t>mientras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internos la igualdad se omite de las condiciones. La razón es que el valor de partición actúe como </a:t>
            </a:r>
            <a:r>
              <a:rPr lang="es-ES" sz="1800" b="0" i="1" u="none" strike="noStrike" baseline="0" dirty="0">
                <a:solidFill>
                  <a:schemeClr val="tx1"/>
                </a:solidFill>
                <a:latin typeface="TimesLTStd-Italic"/>
              </a:rPr>
              <a:t>centinela </a:t>
            </a:r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para detectar las exploraciones.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En nuestro ejemplo se ha tomado como valor de partición o pivote el elemento cuya posición inicial es el elemento central. Este no es generalmente el caso. 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El ejemplo de la clasificación de la lista ya citado</a:t>
            </a:r>
          </a:p>
          <a:p>
            <a:pPr algn="l"/>
            <a:r>
              <a:rPr lang="es-PE" sz="1600" b="0" i="0" u="none" strike="noStrike" baseline="0" dirty="0">
                <a:solidFill>
                  <a:schemeClr val="tx1"/>
                </a:solidFill>
                <a:latin typeface="CourierStd"/>
              </a:rPr>
              <a:t>50 30 20 80 90 70 95 85 10 15 75 25</a:t>
            </a:r>
          </a:p>
          <a:p>
            <a:pPr algn="l"/>
            <a:r>
              <a:rPr lang="es-ES" sz="1800" b="0" i="0" u="none" strike="noStrike" baseline="0" dirty="0">
                <a:solidFill>
                  <a:schemeClr val="tx1"/>
                </a:solidFill>
                <a:latin typeface="TimesLTStd-Roman"/>
              </a:rPr>
              <a:t>utilizaba como pivote el primer elemento.</a:t>
            </a:r>
            <a:endParaRPr lang="es-PE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299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256"/>
  <p:tag name="ARTICULATE_USED_LAYOUT" val="1"/>
</p:tagLst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13093</TotalTime>
  <Words>3234</Words>
  <Application>Microsoft Office PowerPoint</Application>
  <PresentationFormat>Presentación en pantalla (4:3)</PresentationFormat>
  <Paragraphs>313</Paragraphs>
  <Slides>25</Slides>
  <Notes>6</Notes>
  <HiddenSlides>2</HiddenSlides>
  <MMClips>0</MMClips>
  <ScaleCrop>false</ScaleCrop>
  <HeadingPairs>
    <vt:vector size="8" baseType="variant">
      <vt:variant>
        <vt:lpstr>Fuentes usadas</vt:lpstr>
      </vt:variant>
      <vt:variant>
        <vt:i4>17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CourierStd</vt:lpstr>
      <vt:lpstr>CourierStd-Bold</vt:lpstr>
      <vt:lpstr>FrutigerLTStd-Bold</vt:lpstr>
      <vt:lpstr>FrutigerLTStd-BoldItalic</vt:lpstr>
      <vt:lpstr>Garamond</vt:lpstr>
      <vt:lpstr>Symbol</vt:lpstr>
      <vt:lpstr>SymbolStd</vt:lpstr>
      <vt:lpstr>Times New Roman</vt:lpstr>
      <vt:lpstr>TimesLTStd-Bold</vt:lpstr>
      <vt:lpstr>TimesLTStd-Italic</vt:lpstr>
      <vt:lpstr>TimesLTStd-Roman</vt:lpstr>
      <vt:lpstr>Trebuchet MS</vt:lpstr>
      <vt:lpstr>Wingdings</vt:lpstr>
      <vt:lpstr>Retrospección</vt:lpstr>
      <vt:lpstr>Edge</vt:lpstr>
      <vt:lpstr>Photo Editor Photo</vt:lpstr>
      <vt:lpstr>CC232-Algoritmos y Estructuras de Datos</vt:lpstr>
      <vt:lpstr>Presentación de PowerPoint</vt:lpstr>
      <vt:lpstr>CAPÍTULO 10 Ordenamiento</vt:lpstr>
      <vt:lpstr>10.2.5. Método de ordenación rápida (quicksort)</vt:lpstr>
      <vt:lpstr>10.2.5. Método de ordenación rápida (quicksort)</vt:lpstr>
      <vt:lpstr>10.2.5. Método de ordenación rápida (quicksort)</vt:lpstr>
      <vt:lpstr>10.2.5. Método de ordenación rápida (quicksort)</vt:lpstr>
      <vt:lpstr>10.2.5. Método de ordenación rápida (quicksort)</vt:lpstr>
      <vt:lpstr>10.2.5. Método de ordenación rápida (quicksort)</vt:lpstr>
      <vt:lpstr>10.2.5. Método de ordenación rápida (quicksort)</vt:lpstr>
      <vt:lpstr>Presentación de PowerPoint</vt:lpstr>
      <vt:lpstr>Presentación de PowerPoint</vt:lpstr>
      <vt:lpstr>Presentación de PowerPoint</vt:lpstr>
      <vt:lpstr>Designing algorithms</vt:lpstr>
      <vt:lpstr>El enfoque de divide y vencerás</vt:lpstr>
      <vt:lpstr>An Example:  Merge Sort</vt:lpstr>
      <vt:lpstr>Merge Sort</vt:lpstr>
      <vt:lpstr>Merge Sort cont.</vt:lpstr>
      <vt:lpstr>Merge Sort cont.</vt:lpstr>
      <vt:lpstr>Merge Sort Procedure</vt:lpstr>
      <vt:lpstr>Merge algorithm</vt:lpstr>
      <vt:lpstr>Merge Sort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DIRECCION1</dc:creator>
  <cp:lastModifiedBy>Zoraida Emperatriz Mamani Rodriguez</cp:lastModifiedBy>
  <cp:revision>297</cp:revision>
  <dcterms:created xsi:type="dcterms:W3CDTF">2011-12-05T23:45:55Z</dcterms:created>
  <dcterms:modified xsi:type="dcterms:W3CDTF">2025-04-06T23:56:41Z</dcterms:modified>
</cp:coreProperties>
</file>