
<file path=[Content_Types].xml><?xml version="1.0" encoding="utf-8"?>
<Types xmlns="http://schemas.openxmlformats.org/package/2006/content-types">
  <Default Extension="img" ContentType="image/im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3" r:id="rId8"/>
    <p:sldId id="264" r:id="rId9"/>
    <p:sldId id="265" r:id="rId10"/>
    <p:sldId id="267" r:id="rId11"/>
    <p:sldId id="269" r:id="rId12"/>
    <p:sldId id="271" r:id="rId13"/>
    <p:sldId id="272" r:id="rId14"/>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11" d="100"/>
          <a:sy n="111" d="100"/>
        </p:scale>
        <p:origin x="638"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4905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purple_academic_generic_report_vplus_standard_en_20240524/Cover-bg-2.jpg"/>
          <p:cNvPicPr>
            <a:picLocks noChangeAspect="1"/>
          </p:cNvPicPr>
          <p:nvPr/>
        </p:nvPicPr>
        <p:blipFill>
          <a:blip r:embed="rId2"/>
          <a:stretch>
            <a:fillRect/>
          </a:stretch>
        </p:blipFill>
        <p:spPr>
          <a:xfrm>
            <a:off x="0" y="0"/>
            <a:ext cx="6710363" cy="5143500"/>
          </a:xfrm>
          <a:prstGeom prst="rect">
            <a:avLst/>
          </a:prstGeom>
        </p:spPr>
      </p:pic>
      <p:pic>
        <p:nvPicPr>
          <p:cNvPr id="3" name="Image 1" descr="https://assets.mindshow.fun/themes/purple_academic_generic_report_vplus_standard_en_20240524/Cover-bg-1.png"/>
          <p:cNvPicPr>
            <a:picLocks noChangeAspect="1"/>
          </p:cNvPicPr>
          <p:nvPr/>
        </p:nvPicPr>
        <p:blipFill>
          <a:blip r:embed="rId3"/>
          <a:stretch>
            <a:fillRect/>
          </a:stretch>
        </p:blipFill>
        <p:spPr>
          <a:xfrm>
            <a:off x="0" y="0"/>
            <a:ext cx="9144000" cy="5143500"/>
          </a:xfrm>
          <a:prstGeom prst="rect">
            <a:avLst/>
          </a:prstGeom>
        </p:spPr>
      </p:pic>
      <p:pic>
        <p:nvPicPr>
          <p:cNvPr id="4" name="Image 2" descr="https://assets.mindshow.fun/themes/purple_academic_generic_report_vplus_standard_en_20240524/Cover-bg-1.jpg"/>
          <p:cNvPicPr>
            <a:picLocks noChangeAspect="1"/>
          </p:cNvPicPr>
          <p:nvPr/>
        </p:nvPicPr>
        <p:blipFill>
          <a:blip r:embed="rId4"/>
          <a:stretch>
            <a:fillRect/>
          </a:stretch>
        </p:blipFill>
        <p:spPr>
          <a:xfrm>
            <a:off x="4852988" y="1343025"/>
            <a:ext cx="3676650" cy="284797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purple_academic_generic_report_vplus_standard_en_20240524/Catalog-bg-1.jpg"/>
          <p:cNvPicPr>
            <a:picLocks noChangeAspect="1"/>
          </p:cNvPicPr>
          <p:nvPr/>
        </p:nvPicPr>
        <p:blipFill>
          <a:blip r:embed="rId2"/>
          <a:stretch>
            <a:fillRect/>
          </a:stretch>
        </p:blipFill>
        <p:spPr>
          <a:xfrm>
            <a:off x="2681288" y="0"/>
            <a:ext cx="6462712" cy="5143500"/>
          </a:xfrm>
          <a:prstGeom prst="rect">
            <a:avLst/>
          </a:prstGeom>
        </p:spPr>
      </p:pic>
      <p:pic>
        <p:nvPicPr>
          <p:cNvPr id="3" name="Image 1" descr="https://assets.mindshow.fun/themes/purple_academic_generic_report_vplus_standard_en_20240524/Catalog-bg-1.png"/>
          <p:cNvPicPr>
            <a:picLocks noChangeAspect="1"/>
          </p:cNvPicPr>
          <p:nvPr/>
        </p:nvPicPr>
        <p:blipFill>
          <a:blip r:embed="rId3"/>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purple_academic_generic_report_vplus_standard_en_20240524/Session-bg-1.jpg"/>
          <p:cNvPicPr>
            <a:picLocks noChangeAspect="1"/>
          </p:cNvPicPr>
          <p:nvPr/>
        </p:nvPicPr>
        <p:blipFill>
          <a:blip r:embed="rId2"/>
          <a:stretch>
            <a:fillRect/>
          </a:stretch>
        </p:blipFill>
        <p:spPr>
          <a:xfrm>
            <a:off x="0" y="0"/>
            <a:ext cx="9144000" cy="5143500"/>
          </a:xfrm>
          <a:prstGeom prst="rect">
            <a:avLst/>
          </a:prstGeom>
        </p:spPr>
      </p:pic>
      <p:pic>
        <p:nvPicPr>
          <p:cNvPr id="3" name="Image 1" descr="https://assets.mindshow.fun/themes/purple_academic_generic_report_vplus_standard_en_20240524/Session-bg-1.png"/>
          <p:cNvPicPr>
            <a:picLocks noChangeAspect="1"/>
          </p:cNvPicPr>
          <p:nvPr/>
        </p:nvPicPr>
        <p:blipFill>
          <a:blip r:embed="rId3"/>
          <a:stretch>
            <a:fillRect/>
          </a:stretch>
        </p:blipFill>
        <p:spPr>
          <a:xfrm>
            <a:off x="0" y="0"/>
            <a:ext cx="9144000" cy="5143500"/>
          </a:xfrm>
          <a:prstGeom prst="rect">
            <a:avLst/>
          </a:prstGeom>
        </p:spPr>
      </p:pic>
      <p:pic>
        <p:nvPicPr>
          <p:cNvPr id="4" name="Image 2" descr="https://assets.mindshow.fun/themes/purple_academic_generic_report_vplus_standard_en_20240524/Session-bg-2.jpg"/>
          <p:cNvPicPr>
            <a:picLocks noChangeAspect="1"/>
          </p:cNvPicPr>
          <p:nvPr/>
        </p:nvPicPr>
        <p:blipFill>
          <a:blip r:embed="rId4"/>
          <a:stretch>
            <a:fillRect/>
          </a:stretch>
        </p:blipFill>
        <p:spPr>
          <a:xfrm>
            <a:off x="314325" y="1290638"/>
            <a:ext cx="3309938" cy="256222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purple_academic_generic_report_vplus_standard_en_20240524/Content-bg-1.jpg"/>
          <p:cNvPicPr>
            <a:picLocks noChangeAspect="1"/>
          </p:cNvPicPr>
          <p:nvPr/>
        </p:nvPicPr>
        <p:blipFill>
          <a:blip r:embed="rId2"/>
          <a:stretch>
            <a:fillRect/>
          </a:stretch>
        </p:blipFill>
        <p:spPr>
          <a:xfrm>
            <a:off x="219075" y="0"/>
            <a:ext cx="8924925" cy="5143500"/>
          </a:xfrm>
          <a:prstGeom prst="rect">
            <a:avLst/>
          </a:prstGeom>
        </p:spPr>
      </p:pic>
      <p:pic>
        <p:nvPicPr>
          <p:cNvPr id="3" name="Image 1" descr="https://assets.mindshow.fun/themes/purple_academic_generic_report_vplus_standard_en_20240524/Content-bg-1.png"/>
          <p:cNvPicPr>
            <a:picLocks noChangeAspect="1"/>
          </p:cNvPicPr>
          <p:nvPr/>
        </p:nvPicPr>
        <p:blipFill>
          <a:blip r:embed="rId3"/>
          <a:stretch>
            <a:fillRect/>
          </a:stretch>
        </p:blipFill>
        <p:spPr>
          <a:xfrm>
            <a:off x="0" y="0"/>
            <a:ext cx="9144000" cy="51435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purple_academic_generic_report_vplus_standard_en_20240524/End-bg-2.jpg"/>
          <p:cNvPicPr>
            <a:picLocks noChangeAspect="1"/>
          </p:cNvPicPr>
          <p:nvPr/>
        </p:nvPicPr>
        <p:blipFill>
          <a:blip r:embed="rId2"/>
          <a:stretch>
            <a:fillRect/>
          </a:stretch>
        </p:blipFill>
        <p:spPr>
          <a:xfrm>
            <a:off x="0" y="0"/>
            <a:ext cx="6710363" cy="5143500"/>
          </a:xfrm>
          <a:prstGeom prst="rect">
            <a:avLst/>
          </a:prstGeom>
        </p:spPr>
      </p:pic>
      <p:pic>
        <p:nvPicPr>
          <p:cNvPr id="3" name="Image 1" descr="https://assets.mindshow.fun/themes/purple_academic_generic_report_vplus_standard_en_20240524/End-bg-1.png"/>
          <p:cNvPicPr>
            <a:picLocks noChangeAspect="1"/>
          </p:cNvPicPr>
          <p:nvPr/>
        </p:nvPicPr>
        <p:blipFill>
          <a:blip r:embed="rId3"/>
          <a:stretch>
            <a:fillRect/>
          </a:stretch>
        </p:blipFill>
        <p:spPr>
          <a:xfrm>
            <a:off x="0" y="0"/>
            <a:ext cx="9144000" cy="5143500"/>
          </a:xfrm>
          <a:prstGeom prst="rect">
            <a:avLst/>
          </a:prstGeom>
        </p:spPr>
      </p:pic>
      <p:pic>
        <p:nvPicPr>
          <p:cNvPr id="4" name="Image 2" descr="https://assets.mindshow.fun/themes/purple_academic_generic_report_vplus_standard_en_20240524/End-bg-1.jpg"/>
          <p:cNvPicPr>
            <a:picLocks noChangeAspect="1"/>
          </p:cNvPicPr>
          <p:nvPr/>
        </p:nvPicPr>
        <p:blipFill>
          <a:blip r:embed="rId4"/>
          <a:stretch>
            <a:fillRect/>
          </a:stretch>
        </p:blipFill>
        <p:spPr>
          <a:xfrm>
            <a:off x="4852988" y="1343025"/>
            <a:ext cx="3676650" cy="2847975"/>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1.sv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3.sv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5.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7.img"/><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1075520" y="1881187"/>
            <a:ext cx="4172902" cy="1381125"/>
          </a:xfrm>
          <a:prstGeom prst="rect">
            <a:avLst/>
          </a:prstGeom>
          <a:noFill/>
          <a:ln/>
        </p:spPr>
        <p:txBody>
          <a:bodyPr wrap="square" rtlCol="0" anchor="ctr"/>
          <a:lstStyle/>
          <a:p>
            <a:pPr marL="0" indent="0" algn="l">
              <a:buNone/>
            </a:pPr>
            <a:r>
              <a:rPr lang="en-US" sz="3500" b="1" dirty="0">
                <a:solidFill>
                  <a:srgbClr val="000000"/>
                </a:solidFill>
                <a:latin typeface="Noto Serif SC" pitchFamily="34" charset="0"/>
                <a:ea typeface="Noto Serif SC" pitchFamily="34" charset="-122"/>
                <a:cs typeface="Noto Serif SC" pitchFamily="34" charset="-120"/>
              </a:rPr>
              <a:t>Dark Energy</a:t>
            </a:r>
            <a:endParaRPr lang="en-US" sz="3500" dirty="0"/>
          </a:p>
        </p:txBody>
      </p:sp>
      <p:sp>
        <p:nvSpPr>
          <p:cNvPr id="3" name="Text 1"/>
          <p:cNvSpPr/>
          <p:nvPr/>
        </p:nvSpPr>
        <p:spPr>
          <a:xfrm>
            <a:off x="98796" y="3433763"/>
            <a:ext cx="1953448" cy="247650"/>
          </a:xfrm>
          <a:prstGeom prst="rect">
            <a:avLst/>
          </a:prstGeom>
          <a:noFill/>
          <a:ln/>
        </p:spPr>
        <p:txBody>
          <a:bodyPr wrap="square" rtlCol="0" anchor="ctr"/>
          <a:lstStyle/>
          <a:p>
            <a:pPr marL="0" indent="0" algn="ctr">
              <a:buNone/>
            </a:pPr>
            <a:r>
              <a:rPr lang="en-US" sz="1400" b="1" dirty="0">
                <a:latin typeface="Noto Serif SC" pitchFamily="34" charset="0"/>
                <a:ea typeface="Noto Serif SC" pitchFamily="34" charset="-122"/>
                <a:cs typeface="Noto Serif SC" pitchFamily="34" charset="-120"/>
              </a:rPr>
              <a:t>John Wright, Zachary Cohen, Dechong Wang</a:t>
            </a:r>
            <a:endParaRPr lang="en-US" sz="1400" b="1" dirty="0"/>
          </a:p>
        </p:txBody>
      </p:sp>
      <p:sp>
        <p:nvSpPr>
          <p:cNvPr id="4" name="Text 2"/>
          <p:cNvSpPr/>
          <p:nvPr/>
        </p:nvSpPr>
        <p:spPr>
          <a:xfrm>
            <a:off x="2286476" y="3433763"/>
            <a:ext cx="1676400" cy="247650"/>
          </a:xfrm>
          <a:prstGeom prst="rect">
            <a:avLst/>
          </a:prstGeom>
          <a:noFill/>
          <a:ln/>
        </p:spPr>
        <p:txBody>
          <a:bodyPr wrap="square" rtlCol="0" anchor="ctr"/>
          <a:lstStyle/>
          <a:p>
            <a:pPr marL="0" indent="0" algn="ctr">
              <a:buNone/>
            </a:pPr>
            <a:r>
              <a:rPr lang="en-US" sz="1400" dirty="0">
                <a:solidFill>
                  <a:srgbClr val="7030A0"/>
                </a:solidFill>
              </a:rPr>
              <a:t>2024.10.9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9144000" cy="5143500"/>
          </a:xfrm>
          <a:prstGeom prst="rect">
            <a:avLst/>
          </a:prstGeom>
        </p:spPr>
      </p:pic>
      <p:sp>
        <p:nvSpPr>
          <p:cNvPr id="3" name="Text 0"/>
          <p:cNvSpPr/>
          <p:nvPr/>
        </p:nvSpPr>
        <p:spPr>
          <a:xfrm>
            <a:off x="5148263" y="1223963"/>
            <a:ext cx="2976562" cy="409575"/>
          </a:xfrm>
          <a:prstGeom prst="rect">
            <a:avLst/>
          </a:prstGeom>
          <a:noFill/>
          <a:ln/>
        </p:spPr>
        <p:txBody>
          <a:bodyPr wrap="square" rtlCol="0" anchor="ctr"/>
          <a:lstStyle/>
          <a:p>
            <a:pPr marL="0" indent="0">
              <a:buNone/>
            </a:pPr>
            <a:r>
              <a:rPr lang="en-US" sz="1540" b="1" dirty="0">
                <a:solidFill>
                  <a:srgbClr val="FFFFFF"/>
                </a:solidFill>
                <a:latin typeface="Noto Serif SC" pitchFamily="34" charset="0"/>
                <a:ea typeface="Noto Serif SC" pitchFamily="34" charset="-122"/>
                <a:cs typeface="Noto Serif SC" pitchFamily="34" charset="-120"/>
              </a:rPr>
              <a:t>References</a:t>
            </a:r>
            <a:endParaRPr lang="en-US" sz="1540" dirty="0"/>
          </a:p>
        </p:txBody>
      </p:sp>
      <p:sp>
        <p:nvSpPr>
          <p:cNvPr id="4" name="Text 1"/>
          <p:cNvSpPr/>
          <p:nvPr/>
        </p:nvSpPr>
        <p:spPr>
          <a:xfrm>
            <a:off x="5148263" y="1695450"/>
            <a:ext cx="2976562" cy="2047875"/>
          </a:xfrm>
          <a:prstGeom prst="rect">
            <a:avLst/>
          </a:prstGeom>
          <a:noFill/>
          <a:ln/>
        </p:spPr>
        <p:txBody>
          <a:bodyPr wrap="square" rtlCol="0" anchor="t"/>
          <a:lstStyle/>
          <a:p>
            <a:pPr marL="0" indent="0" algn="l">
              <a:lnSpc>
                <a:spcPct val="150000"/>
              </a:lnSpc>
              <a:buNone/>
            </a:pPr>
            <a:r>
              <a:rPr lang="en-US" sz="1400" dirty="0">
                <a:solidFill>
                  <a:srgbClr val="FFFFFF"/>
                </a:solidFill>
                <a:latin typeface="Noto Serif SC" pitchFamily="34" charset="0"/>
                <a:ea typeface="Noto Serif SC" pitchFamily="34" charset="-122"/>
                <a:cs typeface="Noto Serif SC" pitchFamily="34" charset="-120"/>
              </a:rPr>
              <a:t>The Astrophysical Journal, 594:1–24, 2003 September 1</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9144000" cy="5143500"/>
          </a:xfrm>
          <a:prstGeom prst="rect">
            <a:avLst/>
          </a:prstGeom>
        </p:spPr>
      </p:pic>
      <p:sp>
        <p:nvSpPr>
          <p:cNvPr id="3" name="Text 0"/>
          <p:cNvSpPr/>
          <p:nvPr/>
        </p:nvSpPr>
        <p:spPr>
          <a:xfrm>
            <a:off x="809625" y="881063"/>
            <a:ext cx="3652838" cy="676275"/>
          </a:xfrm>
          <a:prstGeom prst="rect">
            <a:avLst/>
          </a:prstGeom>
          <a:noFill/>
          <a:ln/>
        </p:spPr>
        <p:txBody>
          <a:bodyPr wrap="square" rtlCol="0" anchor="t"/>
          <a:lstStyle/>
          <a:p>
            <a:pPr marL="0" indent="0">
              <a:buNone/>
            </a:pPr>
            <a:r>
              <a:rPr lang="en-US" sz="2800" b="1" dirty="0">
                <a:solidFill>
                  <a:srgbClr val="383838"/>
                </a:solidFill>
                <a:latin typeface="Noto Serif SC" pitchFamily="34" charset="0"/>
                <a:ea typeface="Noto Serif SC" pitchFamily="34" charset="-122"/>
                <a:cs typeface="Noto Serif SC" pitchFamily="34" charset="-120"/>
              </a:rPr>
              <a:t>AI Statement</a:t>
            </a:r>
            <a:endParaRPr lang="en-US" sz="2800" dirty="0"/>
          </a:p>
        </p:txBody>
      </p:sp>
      <p:sp>
        <p:nvSpPr>
          <p:cNvPr id="4" name="Text 1"/>
          <p:cNvSpPr/>
          <p:nvPr/>
        </p:nvSpPr>
        <p:spPr>
          <a:xfrm>
            <a:off x="809625" y="1704975"/>
            <a:ext cx="3652838" cy="2976563"/>
          </a:xfrm>
          <a:prstGeom prst="rect">
            <a:avLst/>
          </a:prstGeom>
          <a:noFill/>
          <a:ln/>
        </p:spPr>
        <p:txBody>
          <a:bodyPr wrap="square" rtlCol="0" anchor="t"/>
          <a:lstStyle/>
          <a:p>
            <a:pPr marL="0" indent="0" algn="l">
              <a:lnSpc>
                <a:spcPct val="150000"/>
              </a:lnSpc>
              <a:buNone/>
            </a:pPr>
            <a:r>
              <a:rPr lang="en-US" sz="1400" dirty="0">
                <a:solidFill>
                  <a:srgbClr val="383838"/>
                </a:solidFill>
                <a:latin typeface="Noto Serif SC" pitchFamily="34" charset="0"/>
                <a:ea typeface="Noto Serif SC" pitchFamily="34" charset="-122"/>
                <a:cs typeface="Noto Serif SC" pitchFamily="34" charset="-120"/>
              </a:rPr>
              <a:t>No AI was used during this project.</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9144000" cy="5143500"/>
          </a:xfrm>
          <a:prstGeom prst="rect">
            <a:avLst/>
          </a:prstGeom>
        </p:spPr>
      </p:pic>
      <p:sp>
        <p:nvSpPr>
          <p:cNvPr id="3" name="Text 0"/>
          <p:cNvSpPr/>
          <p:nvPr/>
        </p:nvSpPr>
        <p:spPr>
          <a:xfrm>
            <a:off x="271463" y="357188"/>
            <a:ext cx="8601075" cy="442913"/>
          </a:xfrm>
          <a:prstGeom prst="rect">
            <a:avLst/>
          </a:prstGeom>
          <a:noFill/>
          <a:ln/>
        </p:spPr>
        <p:txBody>
          <a:bodyPr wrap="square" rtlCol="0" anchor="t"/>
          <a:lstStyle/>
          <a:p>
            <a:pPr marL="0" indent="0" algn="l">
              <a:buNone/>
            </a:pPr>
            <a:r>
              <a:rPr lang="en-US" sz="2170" b="1" dirty="0">
                <a:solidFill>
                  <a:srgbClr val="FFFFFF"/>
                </a:solidFill>
                <a:latin typeface="Noto Serif SC" pitchFamily="34" charset="0"/>
                <a:ea typeface="Noto Serif SC" pitchFamily="34" charset="-122"/>
                <a:cs typeface="Noto Serif SC" pitchFamily="34" charset="-120"/>
              </a:rPr>
              <a:t>Contribution Statement</a:t>
            </a:r>
            <a:endParaRPr lang="en-US" sz="2170" dirty="0"/>
          </a:p>
        </p:txBody>
      </p:sp>
      <p:sp>
        <p:nvSpPr>
          <p:cNvPr id="4" name="Text 1"/>
          <p:cNvSpPr/>
          <p:nvPr/>
        </p:nvSpPr>
        <p:spPr>
          <a:xfrm>
            <a:off x="666750" y="1252538"/>
            <a:ext cx="1952625" cy="304800"/>
          </a:xfrm>
          <a:prstGeom prst="rect">
            <a:avLst/>
          </a:prstGeom>
          <a:noFill/>
          <a:ln/>
        </p:spPr>
        <p:txBody>
          <a:bodyPr wrap="square" rtlCol="0" anchor="t"/>
          <a:lstStyle/>
          <a:p>
            <a:pPr marL="0" indent="0" algn="ctr">
              <a:lnSpc>
                <a:spcPct val="150000"/>
              </a:lnSpc>
              <a:buNone/>
            </a:pPr>
            <a:endParaRPr lang="en-US" sz="980" dirty="0"/>
          </a:p>
        </p:txBody>
      </p:sp>
      <p:sp>
        <p:nvSpPr>
          <p:cNvPr id="5" name="Text 2"/>
          <p:cNvSpPr/>
          <p:nvPr/>
        </p:nvSpPr>
        <p:spPr>
          <a:xfrm>
            <a:off x="6519863" y="1252538"/>
            <a:ext cx="1952625" cy="304800"/>
          </a:xfrm>
          <a:prstGeom prst="rect">
            <a:avLst/>
          </a:prstGeom>
          <a:noFill/>
          <a:ln/>
        </p:spPr>
        <p:txBody>
          <a:bodyPr wrap="square" rtlCol="0" anchor="t"/>
          <a:lstStyle/>
          <a:p>
            <a:pPr marL="0" indent="0" algn="ctr">
              <a:lnSpc>
                <a:spcPct val="150000"/>
              </a:lnSpc>
              <a:buNone/>
            </a:pPr>
            <a:endParaRPr lang="en-US" sz="980" dirty="0"/>
          </a:p>
        </p:txBody>
      </p:sp>
      <p:sp>
        <p:nvSpPr>
          <p:cNvPr id="6" name="Text 3"/>
          <p:cNvSpPr/>
          <p:nvPr/>
        </p:nvSpPr>
        <p:spPr>
          <a:xfrm>
            <a:off x="666750" y="3257550"/>
            <a:ext cx="1952625" cy="304800"/>
          </a:xfrm>
          <a:prstGeom prst="rect">
            <a:avLst/>
          </a:prstGeom>
          <a:noFill/>
          <a:ln/>
        </p:spPr>
        <p:txBody>
          <a:bodyPr wrap="square" rtlCol="0" anchor="t"/>
          <a:lstStyle/>
          <a:p>
            <a:pPr marL="0" indent="0" algn="ctr">
              <a:lnSpc>
                <a:spcPct val="150000"/>
              </a:lnSpc>
              <a:buNone/>
            </a:pPr>
            <a:endParaRPr lang="en-US" sz="980" dirty="0"/>
          </a:p>
        </p:txBody>
      </p:sp>
      <p:sp>
        <p:nvSpPr>
          <p:cNvPr id="7" name="Text 4"/>
          <p:cNvSpPr/>
          <p:nvPr/>
        </p:nvSpPr>
        <p:spPr>
          <a:xfrm>
            <a:off x="6519863" y="3257550"/>
            <a:ext cx="1952625" cy="304800"/>
          </a:xfrm>
          <a:prstGeom prst="rect">
            <a:avLst/>
          </a:prstGeom>
          <a:noFill/>
          <a:ln/>
        </p:spPr>
        <p:txBody>
          <a:bodyPr wrap="square" rtlCol="0" anchor="t"/>
          <a:lstStyle/>
          <a:p>
            <a:pPr marL="0" indent="0" algn="ctr">
              <a:lnSpc>
                <a:spcPct val="150000"/>
              </a:lnSpc>
              <a:buNone/>
            </a:pPr>
            <a:endParaRPr lang="en-US" sz="980" dirty="0"/>
          </a:p>
        </p:txBody>
      </p:sp>
      <p:sp>
        <p:nvSpPr>
          <p:cNvPr id="8" name="Text 5"/>
          <p:cNvSpPr/>
          <p:nvPr/>
        </p:nvSpPr>
        <p:spPr>
          <a:xfrm>
            <a:off x="528638" y="1604963"/>
            <a:ext cx="2228850" cy="1066800"/>
          </a:xfrm>
          <a:prstGeom prst="rect">
            <a:avLst/>
          </a:prstGeom>
          <a:noFill/>
          <a:ln/>
        </p:spPr>
        <p:txBody>
          <a:bodyPr wrap="square" rtlCol="0" anchor="t"/>
          <a:lstStyle/>
          <a:p>
            <a:pPr marL="0" indent="0" algn="ctr">
              <a:lnSpc>
                <a:spcPct val="150000"/>
              </a:lnSpc>
              <a:buNone/>
            </a:pPr>
            <a:r>
              <a:rPr lang="en-US" sz="1600" dirty="0">
                <a:solidFill>
                  <a:srgbClr val="7030A0"/>
                </a:solidFill>
                <a:latin typeface="Noto Serif SC" pitchFamily="34" charset="0"/>
                <a:ea typeface="Noto Serif SC" pitchFamily="34" charset="-122"/>
                <a:cs typeface="Noto Serif SC" pitchFamily="34" charset="-120"/>
              </a:rPr>
              <a:t>Individual Contributions:</a:t>
            </a:r>
            <a:endParaRPr lang="en-US" sz="1600" dirty="0">
              <a:solidFill>
                <a:srgbClr val="7030A0"/>
              </a:solidFill>
            </a:endParaRPr>
          </a:p>
        </p:txBody>
      </p:sp>
      <p:sp>
        <p:nvSpPr>
          <p:cNvPr id="9" name="Text 6"/>
          <p:cNvSpPr/>
          <p:nvPr/>
        </p:nvSpPr>
        <p:spPr>
          <a:xfrm>
            <a:off x="6381750" y="1604963"/>
            <a:ext cx="2228850" cy="1066800"/>
          </a:xfrm>
          <a:prstGeom prst="rect">
            <a:avLst/>
          </a:prstGeom>
          <a:noFill/>
          <a:ln/>
        </p:spPr>
        <p:txBody>
          <a:bodyPr wrap="square" rtlCol="0" anchor="t"/>
          <a:lstStyle/>
          <a:p>
            <a:pPr marL="0" indent="0" algn="ctr">
              <a:lnSpc>
                <a:spcPct val="150000"/>
              </a:lnSpc>
              <a:buNone/>
            </a:pPr>
            <a:r>
              <a:rPr lang="en-US" sz="980" b="1" dirty="0">
                <a:solidFill>
                  <a:srgbClr val="383838"/>
                </a:solidFill>
                <a:latin typeface="Noto Serif SC" pitchFamily="34" charset="0"/>
                <a:ea typeface="Noto Serif SC" pitchFamily="34" charset="-122"/>
                <a:cs typeface="Noto Serif SC" pitchFamily="34" charset="-120"/>
              </a:rPr>
              <a:t>Zachary Cohen wrote the “Motivation”, “AI Statement”, “Contribution Statement”,and“References” slides</a:t>
            </a:r>
            <a:endParaRPr lang="en-US" sz="980" b="1" dirty="0"/>
          </a:p>
        </p:txBody>
      </p:sp>
      <p:sp>
        <p:nvSpPr>
          <p:cNvPr id="10" name="Text 7"/>
          <p:cNvSpPr/>
          <p:nvPr/>
        </p:nvSpPr>
        <p:spPr>
          <a:xfrm>
            <a:off x="528638" y="3609975"/>
            <a:ext cx="2228850" cy="1066800"/>
          </a:xfrm>
          <a:prstGeom prst="rect">
            <a:avLst/>
          </a:prstGeom>
          <a:noFill/>
          <a:ln/>
        </p:spPr>
        <p:txBody>
          <a:bodyPr wrap="square" rtlCol="0" anchor="t"/>
          <a:lstStyle/>
          <a:p>
            <a:pPr marL="0" indent="0" algn="ctr">
              <a:lnSpc>
                <a:spcPct val="150000"/>
              </a:lnSpc>
              <a:buNone/>
            </a:pPr>
            <a:r>
              <a:rPr lang="en-US" sz="980" b="1" dirty="0">
                <a:solidFill>
                  <a:srgbClr val="383838"/>
                </a:solidFill>
                <a:latin typeface="Noto Serif SC" pitchFamily="34" charset="0"/>
                <a:ea typeface="Noto Serif SC" pitchFamily="34" charset="-122"/>
                <a:cs typeface="Noto Serif SC" pitchFamily="34" charset="-120"/>
              </a:rPr>
              <a:t>John Wright used his code to complete the “Methods” slides</a:t>
            </a:r>
            <a:endParaRPr lang="en-US" sz="980" b="1" dirty="0"/>
          </a:p>
        </p:txBody>
      </p:sp>
      <p:sp>
        <p:nvSpPr>
          <p:cNvPr id="11" name="Text 8"/>
          <p:cNvSpPr/>
          <p:nvPr/>
        </p:nvSpPr>
        <p:spPr>
          <a:xfrm>
            <a:off x="6381750" y="3609975"/>
            <a:ext cx="2228850" cy="1066800"/>
          </a:xfrm>
          <a:prstGeom prst="rect">
            <a:avLst/>
          </a:prstGeom>
          <a:noFill/>
          <a:ln/>
        </p:spPr>
        <p:txBody>
          <a:bodyPr wrap="square" rtlCol="0" anchor="t"/>
          <a:lstStyle/>
          <a:p>
            <a:pPr marL="0" indent="0" algn="ctr">
              <a:lnSpc>
                <a:spcPct val="150000"/>
              </a:lnSpc>
              <a:buNone/>
            </a:pPr>
            <a:r>
              <a:rPr lang="en-US" sz="980" b="1" dirty="0" err="1">
                <a:solidFill>
                  <a:srgbClr val="383838"/>
                </a:solidFill>
                <a:latin typeface="Noto Serif SC" pitchFamily="34" charset="0"/>
                <a:ea typeface="Noto Serif SC" pitchFamily="34" charset="-122"/>
                <a:cs typeface="Noto Serif SC" pitchFamily="34" charset="-120"/>
              </a:rPr>
              <a:t>Dechong</a:t>
            </a:r>
            <a:r>
              <a:rPr lang="en-US" sz="980" b="1" dirty="0">
                <a:solidFill>
                  <a:srgbClr val="383838"/>
                </a:solidFill>
                <a:latin typeface="Noto Serif SC" pitchFamily="34" charset="0"/>
                <a:ea typeface="Noto Serif SC" pitchFamily="34" charset="-122"/>
                <a:cs typeface="Noto Serif SC" pitchFamily="34" charset="-120"/>
              </a:rPr>
              <a:t> Wang wrote the Conclusion slide,  And the slides were redesigned and sorted out</a:t>
            </a:r>
            <a:endParaRPr lang="en-US" sz="98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sp>
        <p:nvSpPr>
          <p:cNvPr id="2" name="Text 0"/>
          <p:cNvSpPr/>
          <p:nvPr/>
        </p:nvSpPr>
        <p:spPr>
          <a:xfrm>
            <a:off x="609600" y="2028825"/>
            <a:ext cx="3395663" cy="552450"/>
          </a:xfrm>
          <a:prstGeom prst="rect">
            <a:avLst/>
          </a:prstGeom>
          <a:noFill/>
          <a:ln/>
        </p:spPr>
        <p:txBody>
          <a:bodyPr wrap="square" rtlCol="0" anchor="ctr"/>
          <a:lstStyle/>
          <a:p>
            <a:pPr marL="0" indent="0" algn="ctr">
              <a:buNone/>
            </a:pPr>
            <a:r>
              <a:rPr lang="en-US" sz="2560" b="1" dirty="0">
                <a:solidFill>
                  <a:srgbClr val="712D8C"/>
                </a:solidFill>
                <a:latin typeface="Noto Serif SC" pitchFamily="34" charset="0"/>
                <a:ea typeface="Noto Serif SC" pitchFamily="34" charset="-122"/>
                <a:cs typeface="Noto Serif SC" pitchFamily="34" charset="-120"/>
              </a:rPr>
              <a:t>THE END</a:t>
            </a:r>
            <a:endParaRPr lang="en-US" sz="2560" dirty="0"/>
          </a:p>
        </p:txBody>
      </p:sp>
      <p:sp>
        <p:nvSpPr>
          <p:cNvPr id="3" name="Text 1"/>
          <p:cNvSpPr/>
          <p:nvPr/>
        </p:nvSpPr>
        <p:spPr>
          <a:xfrm>
            <a:off x="609600" y="2471738"/>
            <a:ext cx="3395663" cy="1033463"/>
          </a:xfrm>
          <a:prstGeom prst="rect">
            <a:avLst/>
          </a:prstGeom>
          <a:noFill/>
          <a:ln/>
        </p:spPr>
        <p:txBody>
          <a:bodyPr wrap="square" rtlCol="0" anchor="ctr"/>
          <a:lstStyle/>
          <a:p>
            <a:pPr marL="0" indent="0" algn="ctr">
              <a:buNone/>
            </a:pPr>
            <a:r>
              <a:rPr lang="en-US" sz="4800" b="1" dirty="0">
                <a:solidFill>
                  <a:srgbClr val="383838"/>
                </a:solidFill>
                <a:latin typeface="Noto Serif SC" pitchFamily="34" charset="0"/>
                <a:ea typeface="Noto Serif SC" pitchFamily="34" charset="-122"/>
                <a:cs typeface="Noto Serif SC" pitchFamily="34" charset="-120"/>
              </a:rPr>
              <a:t>THANKS</a:t>
            </a:r>
            <a:endParaRPr lang="en-US"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176213" y="1900237"/>
            <a:ext cx="2405063" cy="1638300"/>
          </a:xfrm>
          <a:prstGeom prst="rect">
            <a:avLst/>
          </a:prstGeom>
          <a:noFill/>
          <a:ln/>
        </p:spPr>
        <p:txBody>
          <a:bodyPr wrap="square" rtlCol="0" anchor="ctr"/>
          <a:lstStyle/>
          <a:p>
            <a:pPr marL="0" indent="0" algn="ctr">
              <a:buNone/>
            </a:pPr>
            <a:r>
              <a:rPr lang="en-US" sz="4200" b="1" dirty="0">
                <a:solidFill>
                  <a:srgbClr val="FFFFFF"/>
                </a:solidFill>
                <a:latin typeface="Noto Serif SC" pitchFamily="34" charset="0"/>
                <a:ea typeface="Noto Serif SC" pitchFamily="34" charset="-122"/>
                <a:cs typeface="Noto Serif SC" pitchFamily="34" charset="-120"/>
              </a:rPr>
              <a:t>CONTENTS</a:t>
            </a:r>
            <a:endParaRPr lang="en-US" sz="4200" dirty="0"/>
          </a:p>
        </p:txBody>
      </p:sp>
      <p:sp>
        <p:nvSpPr>
          <p:cNvPr id="3" name="Text 1"/>
          <p:cNvSpPr/>
          <p:nvPr/>
        </p:nvSpPr>
        <p:spPr>
          <a:xfrm>
            <a:off x="3157538" y="1109663"/>
            <a:ext cx="5386388" cy="3219450"/>
          </a:xfrm>
          <a:prstGeom prst="rect">
            <a:avLst/>
          </a:prstGeom>
          <a:noFill/>
          <a:ln/>
        </p:spPr>
        <p:txBody>
          <a:bodyPr wrap="square" rtlCol="0" anchor="t"/>
          <a:lstStyle/>
          <a:p>
            <a:pPr marL="190500" indent="-190500" algn="l">
              <a:lnSpc>
                <a:spcPct val="150000"/>
              </a:lnSpc>
              <a:buSzPct val="100000"/>
              <a:buChar char="•"/>
            </a:pPr>
            <a:r>
              <a:rPr lang="en-US" sz="1680" dirty="0">
                <a:solidFill>
                  <a:srgbClr val="383838"/>
                </a:solidFill>
                <a:latin typeface="Noto Serif SC" pitchFamily="34" charset="0"/>
                <a:ea typeface="Noto Serif SC" pitchFamily="34" charset="-122"/>
                <a:cs typeface="Noto Serif SC" pitchFamily="34" charset="-120"/>
              </a:rPr>
              <a:t>Motivation</a:t>
            </a:r>
            <a:endParaRPr lang="en-US" sz="1680" dirty="0"/>
          </a:p>
          <a:p>
            <a:pPr marL="190500" indent="-190500" algn="l">
              <a:lnSpc>
                <a:spcPct val="150000"/>
              </a:lnSpc>
              <a:buSzPct val="100000"/>
              <a:buChar char="•"/>
            </a:pPr>
            <a:r>
              <a:rPr lang="en-US" sz="1680" dirty="0">
                <a:solidFill>
                  <a:srgbClr val="383838"/>
                </a:solidFill>
                <a:latin typeface="Noto Serif SC" pitchFamily="34" charset="0"/>
                <a:ea typeface="Noto Serif SC" pitchFamily="34" charset="-122"/>
                <a:cs typeface="Noto Serif SC" pitchFamily="34" charset="-120"/>
              </a:rPr>
              <a:t>Methods</a:t>
            </a:r>
            <a:endParaRPr lang="en-US" sz="1680" dirty="0"/>
          </a:p>
          <a:p>
            <a:pPr marL="190500" indent="-190500" algn="l">
              <a:lnSpc>
                <a:spcPct val="150000"/>
              </a:lnSpc>
              <a:buSzPct val="100000"/>
              <a:buChar char="•"/>
            </a:pPr>
            <a:r>
              <a:rPr lang="en-US" sz="1680" dirty="0">
                <a:solidFill>
                  <a:srgbClr val="383838"/>
                </a:solidFill>
                <a:latin typeface="Noto Serif SC" pitchFamily="34" charset="0"/>
                <a:ea typeface="Noto Serif SC" pitchFamily="34" charset="-122"/>
                <a:cs typeface="Noto Serif SC" pitchFamily="34" charset="-120"/>
              </a:rPr>
              <a:t>Methods</a:t>
            </a:r>
            <a:endParaRPr lang="en-US" sz="1680" dirty="0"/>
          </a:p>
          <a:p>
            <a:pPr marL="190500" indent="-190500" algn="l">
              <a:lnSpc>
                <a:spcPct val="150000"/>
              </a:lnSpc>
              <a:buSzPct val="100000"/>
              <a:buChar char="•"/>
            </a:pPr>
            <a:r>
              <a:rPr lang="en-US" sz="1680" dirty="0">
                <a:solidFill>
                  <a:srgbClr val="383838"/>
                </a:solidFill>
                <a:latin typeface="Noto Serif SC" pitchFamily="34" charset="0"/>
                <a:ea typeface="Noto Serif SC" pitchFamily="34" charset="-122"/>
                <a:cs typeface="Noto Serif SC" pitchFamily="34" charset="-120"/>
              </a:rPr>
              <a:t> </a:t>
            </a:r>
            <a:endParaRPr lang="en-US" sz="1680" dirty="0"/>
          </a:p>
          <a:p>
            <a:pPr marL="190500" indent="-190500" algn="l">
              <a:lnSpc>
                <a:spcPct val="150000"/>
              </a:lnSpc>
              <a:buSzPct val="100000"/>
              <a:buChar char="•"/>
            </a:pPr>
            <a:r>
              <a:rPr lang="en-US" sz="1680" dirty="0">
                <a:solidFill>
                  <a:srgbClr val="383838"/>
                </a:solidFill>
                <a:latin typeface="Noto Serif SC" pitchFamily="34" charset="0"/>
                <a:ea typeface="Noto Serif SC" pitchFamily="34" charset="-122"/>
                <a:cs typeface="Noto Serif SC" pitchFamily="34" charset="-120"/>
              </a:rPr>
              <a:t>Conclusion</a:t>
            </a:r>
            <a:endParaRPr lang="en-US" sz="1680" dirty="0"/>
          </a:p>
          <a:p>
            <a:pPr marL="190500" indent="-190500" algn="l">
              <a:lnSpc>
                <a:spcPct val="150000"/>
              </a:lnSpc>
              <a:buSzPct val="100000"/>
              <a:buChar char="•"/>
            </a:pPr>
            <a:r>
              <a:rPr lang="en-US" sz="1680" dirty="0">
                <a:solidFill>
                  <a:srgbClr val="383838"/>
                </a:solidFill>
                <a:latin typeface="Noto Serif SC" pitchFamily="34" charset="0"/>
                <a:ea typeface="Noto Serif SC" pitchFamily="34" charset="-122"/>
                <a:cs typeface="Noto Serif SC" pitchFamily="34" charset="-120"/>
              </a:rPr>
              <a:t>References</a:t>
            </a:r>
            <a:endParaRPr lang="en-US" sz="1680" dirty="0"/>
          </a:p>
          <a:p>
            <a:pPr marL="190500" indent="-190500" algn="l">
              <a:lnSpc>
                <a:spcPct val="150000"/>
              </a:lnSpc>
              <a:buSzPct val="100000"/>
              <a:buChar char="•"/>
            </a:pPr>
            <a:r>
              <a:rPr lang="en-US" sz="1680" dirty="0">
                <a:solidFill>
                  <a:srgbClr val="383838"/>
                </a:solidFill>
                <a:latin typeface="Noto Serif SC" pitchFamily="34" charset="0"/>
                <a:ea typeface="Noto Serif SC" pitchFamily="34" charset="-122"/>
                <a:cs typeface="Noto Serif SC" pitchFamily="34" charset="-120"/>
              </a:rPr>
              <a:t>AI Statement</a:t>
            </a:r>
            <a:endParaRPr lang="en-US" sz="1680" dirty="0"/>
          </a:p>
          <a:p>
            <a:pPr marL="190500" indent="-190500" algn="l">
              <a:lnSpc>
                <a:spcPct val="150000"/>
              </a:lnSpc>
              <a:buSzPct val="100000"/>
              <a:buChar char="•"/>
            </a:pPr>
            <a:r>
              <a:rPr lang="en-US" sz="1680" dirty="0">
                <a:solidFill>
                  <a:srgbClr val="383838"/>
                </a:solidFill>
                <a:latin typeface="Noto Serif SC" pitchFamily="34" charset="0"/>
                <a:ea typeface="Noto Serif SC" pitchFamily="34" charset="-122"/>
                <a:cs typeface="Noto Serif SC" pitchFamily="34" charset="-120"/>
              </a:rPr>
              <a:t>Contribution Statement</a:t>
            </a:r>
            <a:endParaRPr lang="en-US" sz="168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7319962" y="1533525"/>
            <a:ext cx="1166813" cy="1243013"/>
          </a:xfrm>
          <a:prstGeom prst="rect">
            <a:avLst/>
          </a:prstGeom>
          <a:noFill/>
          <a:ln/>
        </p:spPr>
        <p:txBody>
          <a:bodyPr wrap="square" rtlCol="0" anchor="ctr"/>
          <a:lstStyle/>
          <a:p>
            <a:pPr marL="0" indent="0" algn="r">
              <a:buNone/>
            </a:pPr>
            <a:r>
              <a:rPr lang="en-US" sz="5760" b="1" dirty="0">
                <a:solidFill>
                  <a:srgbClr val="712D8C"/>
                </a:solidFill>
                <a:latin typeface="Noto Serif SC" pitchFamily="34" charset="0"/>
                <a:ea typeface="Noto Serif SC" pitchFamily="34" charset="-122"/>
                <a:cs typeface="Noto Serif SC" pitchFamily="34" charset="-120"/>
              </a:rPr>
              <a:t>01</a:t>
            </a:r>
            <a:endParaRPr lang="en-US" sz="5760" dirty="0"/>
          </a:p>
        </p:txBody>
      </p:sp>
      <p:sp>
        <p:nvSpPr>
          <p:cNvPr id="3" name="Text 1"/>
          <p:cNvSpPr/>
          <p:nvPr/>
        </p:nvSpPr>
        <p:spPr>
          <a:xfrm>
            <a:off x="4181475" y="2695575"/>
            <a:ext cx="4358640" cy="890587"/>
          </a:xfrm>
          <a:prstGeom prst="rect">
            <a:avLst/>
          </a:prstGeom>
          <a:noFill/>
          <a:ln/>
        </p:spPr>
        <p:txBody>
          <a:bodyPr wrap="square" rtlCol="0" anchor="t"/>
          <a:lstStyle/>
          <a:p>
            <a:pPr marL="0" indent="0" algn="r">
              <a:buNone/>
            </a:pPr>
            <a:r>
              <a:rPr lang="en-US" sz="3500" b="1" dirty="0">
                <a:solidFill>
                  <a:srgbClr val="000000"/>
                </a:solidFill>
                <a:latin typeface="Noto Serif SC" pitchFamily="34" charset="0"/>
                <a:ea typeface="Noto Serif SC" pitchFamily="34" charset="-122"/>
                <a:cs typeface="Noto Serif SC" pitchFamily="34" charset="-120"/>
              </a:rPr>
              <a:t>Motivation</a:t>
            </a:r>
            <a:endParaRPr lang="en-US" sz="3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9144000" cy="5143500"/>
          </a:xfrm>
          <a:prstGeom prst="rect">
            <a:avLst/>
          </a:prstGeom>
        </p:spPr>
      </p:pic>
      <p:sp>
        <p:nvSpPr>
          <p:cNvPr id="3" name="Text 0"/>
          <p:cNvSpPr/>
          <p:nvPr/>
        </p:nvSpPr>
        <p:spPr>
          <a:xfrm>
            <a:off x="3433763" y="209550"/>
            <a:ext cx="2276475" cy="919163"/>
          </a:xfrm>
          <a:prstGeom prst="rect">
            <a:avLst/>
          </a:prstGeom>
          <a:noFill/>
          <a:ln/>
        </p:spPr>
        <p:txBody>
          <a:bodyPr wrap="square" rtlCol="0" anchor="ctr"/>
          <a:lstStyle/>
          <a:p>
            <a:pPr marL="0" indent="0" algn="ctr">
              <a:lnSpc>
                <a:spcPct val="150000"/>
              </a:lnSpc>
              <a:buNone/>
            </a:pPr>
            <a:r>
              <a:rPr lang="en-US" sz="1120" dirty="0">
                <a:solidFill>
                  <a:srgbClr val="383838"/>
                </a:solidFill>
                <a:latin typeface="Noto Serif SC" pitchFamily="34" charset="0"/>
                <a:ea typeface="Noto Serif SC" pitchFamily="34" charset="-122"/>
                <a:cs typeface="Noto Serif SC" pitchFamily="34" charset="-120"/>
              </a:rPr>
              <a:t>We can use this growth rate (Hubble’s constant) to find the age of the universe</a:t>
            </a:r>
            <a:endParaRPr lang="en-US" sz="1120" dirty="0"/>
          </a:p>
        </p:txBody>
      </p:sp>
      <p:sp>
        <p:nvSpPr>
          <p:cNvPr id="4" name="Text 1"/>
          <p:cNvSpPr/>
          <p:nvPr/>
        </p:nvSpPr>
        <p:spPr>
          <a:xfrm>
            <a:off x="3433763" y="3995738"/>
            <a:ext cx="2276475" cy="919163"/>
          </a:xfrm>
          <a:prstGeom prst="rect">
            <a:avLst/>
          </a:prstGeom>
          <a:noFill/>
          <a:ln/>
        </p:spPr>
        <p:txBody>
          <a:bodyPr wrap="square" rtlCol="0" anchor="ctr"/>
          <a:lstStyle/>
          <a:p>
            <a:pPr marL="0" indent="0" algn="ctr">
              <a:lnSpc>
                <a:spcPct val="150000"/>
              </a:lnSpc>
              <a:buNone/>
            </a:pPr>
            <a:r>
              <a:rPr lang="en-US" sz="1120" dirty="0">
                <a:solidFill>
                  <a:srgbClr val="383838"/>
                </a:solidFill>
                <a:latin typeface="Noto Serif SC" pitchFamily="34" charset="0"/>
                <a:ea typeface="Noto Serif SC" pitchFamily="34" charset="-122"/>
                <a:cs typeface="Noto Serif SC" pitchFamily="34" charset="-120"/>
              </a:rPr>
              <a:t>Consistent brightness opens the door for distance measurements</a:t>
            </a:r>
            <a:endParaRPr lang="en-US" sz="1120" dirty="0"/>
          </a:p>
        </p:txBody>
      </p:sp>
      <p:sp>
        <p:nvSpPr>
          <p:cNvPr id="5" name="Text 2"/>
          <p:cNvSpPr/>
          <p:nvPr/>
        </p:nvSpPr>
        <p:spPr>
          <a:xfrm>
            <a:off x="752475" y="1285875"/>
            <a:ext cx="2276475" cy="919163"/>
          </a:xfrm>
          <a:prstGeom prst="rect">
            <a:avLst/>
          </a:prstGeom>
          <a:noFill/>
          <a:ln/>
        </p:spPr>
        <p:txBody>
          <a:bodyPr wrap="square" rtlCol="0" anchor="ctr"/>
          <a:lstStyle/>
          <a:p>
            <a:pPr marL="0" indent="0" algn="r">
              <a:lnSpc>
                <a:spcPct val="150000"/>
              </a:lnSpc>
              <a:buNone/>
            </a:pPr>
            <a:r>
              <a:rPr lang="en-US" sz="1120" dirty="0">
                <a:solidFill>
                  <a:srgbClr val="383838"/>
                </a:solidFill>
                <a:latin typeface="Noto Serif SC" pitchFamily="34" charset="0"/>
                <a:ea typeface="Noto Serif SC" pitchFamily="34" charset="-122"/>
                <a:cs typeface="Noto Serif SC" pitchFamily="34" charset="-120"/>
              </a:rPr>
              <a:t>Red shifting and dimmer light captured from farther away</a:t>
            </a:r>
            <a:endParaRPr lang="en-US" sz="1120" dirty="0"/>
          </a:p>
        </p:txBody>
      </p:sp>
      <p:sp>
        <p:nvSpPr>
          <p:cNvPr id="6" name="Text 3"/>
          <p:cNvSpPr/>
          <p:nvPr/>
        </p:nvSpPr>
        <p:spPr>
          <a:xfrm>
            <a:off x="752475" y="2705100"/>
            <a:ext cx="2276475" cy="919163"/>
          </a:xfrm>
          <a:prstGeom prst="rect">
            <a:avLst/>
          </a:prstGeom>
          <a:noFill/>
          <a:ln/>
        </p:spPr>
        <p:txBody>
          <a:bodyPr wrap="square" rtlCol="0" anchor="ctr"/>
          <a:lstStyle/>
          <a:p>
            <a:pPr marL="0" indent="0" algn="r">
              <a:lnSpc>
                <a:spcPct val="150000"/>
              </a:lnSpc>
              <a:buNone/>
            </a:pPr>
            <a:r>
              <a:rPr lang="en-US" sz="1120" dirty="0">
                <a:solidFill>
                  <a:srgbClr val="383838"/>
                </a:solidFill>
                <a:latin typeface="Noto Serif SC" pitchFamily="34" charset="0"/>
                <a:ea typeface="Noto Serif SC" pitchFamily="34" charset="-122"/>
                <a:cs typeface="Noto Serif SC" pitchFamily="34" charset="-120"/>
              </a:rPr>
              <a:t>We can use these measurements from a range of distances to calculate the growth rate of the universe</a:t>
            </a:r>
            <a:endParaRPr lang="en-US" sz="1120" dirty="0"/>
          </a:p>
        </p:txBody>
      </p:sp>
      <p:sp>
        <p:nvSpPr>
          <p:cNvPr id="7" name="Text 4"/>
          <p:cNvSpPr/>
          <p:nvPr/>
        </p:nvSpPr>
        <p:spPr>
          <a:xfrm>
            <a:off x="6115050" y="1285875"/>
            <a:ext cx="2276475" cy="919163"/>
          </a:xfrm>
          <a:prstGeom prst="rect">
            <a:avLst/>
          </a:prstGeom>
          <a:noFill/>
          <a:ln/>
        </p:spPr>
        <p:txBody>
          <a:bodyPr wrap="square" rtlCol="0" anchor="ctr"/>
          <a:lstStyle/>
          <a:p>
            <a:pPr marL="0" indent="0" algn="l">
              <a:lnSpc>
                <a:spcPct val="150000"/>
              </a:lnSpc>
              <a:buNone/>
            </a:pPr>
            <a:r>
              <a:rPr lang="en-US" sz="1120" dirty="0">
                <a:solidFill>
                  <a:srgbClr val="383838"/>
                </a:solidFill>
                <a:latin typeface="Noto Serif SC" pitchFamily="34" charset="0"/>
                <a:ea typeface="Noto Serif SC" pitchFamily="34" charset="-122"/>
                <a:cs typeface="Noto Serif SC" pitchFamily="34" charset="-120"/>
              </a:rPr>
              <a:t>Type Ia Supernovae as Standard Candles</a:t>
            </a:r>
            <a:endParaRPr lang="en-US" sz="1120" dirty="0"/>
          </a:p>
        </p:txBody>
      </p:sp>
      <p:sp>
        <p:nvSpPr>
          <p:cNvPr id="8" name="Text 5"/>
          <p:cNvSpPr/>
          <p:nvPr/>
        </p:nvSpPr>
        <p:spPr>
          <a:xfrm>
            <a:off x="6115050" y="2705100"/>
            <a:ext cx="2276475" cy="919163"/>
          </a:xfrm>
          <a:prstGeom prst="rect">
            <a:avLst/>
          </a:prstGeom>
          <a:noFill/>
          <a:ln/>
        </p:spPr>
        <p:txBody>
          <a:bodyPr wrap="square" rtlCol="0" anchor="ctr"/>
          <a:lstStyle/>
          <a:p>
            <a:pPr marL="0" indent="0" algn="l">
              <a:lnSpc>
                <a:spcPct val="150000"/>
              </a:lnSpc>
              <a:buNone/>
            </a:pPr>
            <a:r>
              <a:rPr lang="en-US" sz="1120" dirty="0">
                <a:solidFill>
                  <a:srgbClr val="383838"/>
                </a:solidFill>
                <a:latin typeface="Noto Serif SC" pitchFamily="34" charset="0"/>
                <a:ea typeface="Noto Serif SC" pitchFamily="34" charset="-122"/>
                <a:cs typeface="Noto Serif SC" pitchFamily="34" charset="-120"/>
              </a:rPr>
              <a:t>Consistent brightness during explosion</a:t>
            </a:r>
            <a:endParaRPr lang="en-US" sz="112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7319962" y="1533525"/>
            <a:ext cx="1166813" cy="1243013"/>
          </a:xfrm>
          <a:prstGeom prst="rect">
            <a:avLst/>
          </a:prstGeom>
          <a:noFill/>
          <a:ln/>
        </p:spPr>
        <p:txBody>
          <a:bodyPr wrap="square" rtlCol="0" anchor="ctr"/>
          <a:lstStyle/>
          <a:p>
            <a:pPr marL="0" indent="0" algn="r">
              <a:buNone/>
            </a:pPr>
            <a:r>
              <a:rPr lang="en-US" sz="5760" b="1" dirty="0">
                <a:solidFill>
                  <a:srgbClr val="712D8C"/>
                </a:solidFill>
                <a:latin typeface="Noto Serif SC" pitchFamily="34" charset="0"/>
                <a:ea typeface="Noto Serif SC" pitchFamily="34" charset="-122"/>
                <a:cs typeface="Noto Serif SC" pitchFamily="34" charset="-120"/>
              </a:rPr>
              <a:t>02</a:t>
            </a:r>
            <a:endParaRPr lang="en-US" sz="5760" dirty="0"/>
          </a:p>
        </p:txBody>
      </p:sp>
      <p:sp>
        <p:nvSpPr>
          <p:cNvPr id="3" name="Text 1"/>
          <p:cNvSpPr/>
          <p:nvPr/>
        </p:nvSpPr>
        <p:spPr>
          <a:xfrm>
            <a:off x="4181475" y="2695575"/>
            <a:ext cx="4358640" cy="890587"/>
          </a:xfrm>
          <a:prstGeom prst="rect">
            <a:avLst/>
          </a:prstGeom>
          <a:noFill/>
          <a:ln/>
        </p:spPr>
        <p:txBody>
          <a:bodyPr wrap="square" rtlCol="0" anchor="t"/>
          <a:lstStyle/>
          <a:p>
            <a:pPr marL="0" indent="0" algn="r">
              <a:buNone/>
            </a:pPr>
            <a:r>
              <a:rPr lang="en-US" sz="3500" b="1" dirty="0">
                <a:solidFill>
                  <a:srgbClr val="000000"/>
                </a:solidFill>
                <a:latin typeface="Noto Serif SC" pitchFamily="34" charset="0"/>
                <a:ea typeface="Noto Serif SC" pitchFamily="34" charset="-122"/>
                <a:cs typeface="Noto Serif SC" pitchFamily="34" charset="-120"/>
              </a:rPr>
              <a:t>Methods</a:t>
            </a:r>
            <a:endParaRPr lang="en-US" sz="3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4" name="Text 0"/>
          <p:cNvSpPr/>
          <p:nvPr/>
        </p:nvSpPr>
        <p:spPr>
          <a:xfrm>
            <a:off x="208950" y="965982"/>
            <a:ext cx="7881937" cy="547688"/>
          </a:xfrm>
          <a:prstGeom prst="rect">
            <a:avLst/>
          </a:prstGeom>
          <a:noFill/>
          <a:ln/>
        </p:spPr>
        <p:txBody>
          <a:bodyPr wrap="square" rtlCol="0" anchor="t"/>
          <a:lstStyle/>
          <a:p>
            <a:pPr marL="457200" lvl="0" indent="-342900" algn="l" rtl="0">
              <a:spcBef>
                <a:spcPts val="0"/>
              </a:spcBef>
              <a:spcAft>
                <a:spcPts val="0"/>
              </a:spcAft>
              <a:buSzPts val="1800"/>
              <a:buChar char="-"/>
            </a:pPr>
            <a:r>
              <a:rPr lang="en-GB" altLang="zh-CN" sz="2000" dirty="0"/>
              <a:t>Hubble Diagram</a:t>
            </a:r>
          </a:p>
        </p:txBody>
      </p:sp>
      <p:sp>
        <p:nvSpPr>
          <p:cNvPr id="5" name="Text 1"/>
          <p:cNvSpPr/>
          <p:nvPr/>
        </p:nvSpPr>
        <p:spPr>
          <a:xfrm>
            <a:off x="631031" y="2690813"/>
            <a:ext cx="7881937" cy="1985963"/>
          </a:xfrm>
          <a:prstGeom prst="rect">
            <a:avLst/>
          </a:prstGeom>
          <a:noFill/>
          <a:ln/>
        </p:spPr>
        <p:txBody>
          <a:bodyPr wrap="square" rtlCol="0" anchor="t"/>
          <a:lstStyle/>
          <a:p>
            <a:pPr marL="0" indent="0" algn="ctr">
              <a:lnSpc>
                <a:spcPct val="150000"/>
              </a:lnSpc>
              <a:buNone/>
            </a:pPr>
            <a:r>
              <a:rPr lang="en-US" sz="1400" dirty="0">
                <a:solidFill>
                  <a:srgbClr val="FFFFFF"/>
                </a:solidFill>
                <a:latin typeface="Noto Serif SC" pitchFamily="34" charset="0"/>
                <a:ea typeface="Noto Serif SC" pitchFamily="34" charset="-122"/>
                <a:cs typeface="Noto Serif SC" pitchFamily="34" charset="-120"/>
              </a:rPr>
              <a:t>Hubble Diagram</a:t>
            </a:r>
            <a:endParaRPr lang="en-US" sz="1400" dirty="0"/>
          </a:p>
        </p:txBody>
      </p:sp>
      <p:pic>
        <p:nvPicPr>
          <p:cNvPr id="7" name="Google Shape;68;p15">
            <a:extLst>
              <a:ext uri="{FF2B5EF4-FFF2-40B4-BE49-F238E27FC236}">
                <a16:creationId xmlns:a16="http://schemas.microsoft.com/office/drawing/2014/main" id="{009699D4-86A3-09F3-C5EF-08993EB69EFE}"/>
              </a:ext>
            </a:extLst>
          </p:cNvPr>
          <p:cNvPicPr preferRelativeResize="0"/>
          <p:nvPr/>
        </p:nvPicPr>
        <p:blipFill>
          <a:blip r:embed="rId3"/>
          <a:stretch>
            <a:fillRect/>
          </a:stretch>
        </p:blipFill>
        <p:spPr>
          <a:xfrm>
            <a:off x="3263020" y="910980"/>
            <a:ext cx="5832854" cy="4063218"/>
          </a:xfrm>
          <a:prstGeom prst="rect">
            <a:avLst/>
          </a:prstGeom>
          <a:noFill/>
          <a:ln>
            <a:noFill/>
          </a:ln>
        </p:spPr>
      </p:pic>
      <p:sp>
        <p:nvSpPr>
          <p:cNvPr id="9" name="文本框 8">
            <a:extLst>
              <a:ext uri="{FF2B5EF4-FFF2-40B4-BE49-F238E27FC236}">
                <a16:creationId xmlns:a16="http://schemas.microsoft.com/office/drawing/2014/main" id="{764F8852-61BB-3704-E063-5820F9E4B534}"/>
              </a:ext>
            </a:extLst>
          </p:cNvPr>
          <p:cNvSpPr txBox="1"/>
          <p:nvPr/>
        </p:nvSpPr>
        <p:spPr>
          <a:xfrm>
            <a:off x="1706672" y="243921"/>
            <a:ext cx="6074228" cy="50167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60" b="1" i="0" u="none" strike="noStrike" kern="1200" cap="none" spc="0" normalizeH="0" baseline="0" noProof="0" dirty="0">
                <a:ln>
                  <a:noFill/>
                </a:ln>
                <a:solidFill>
                  <a:srgbClr val="383838"/>
                </a:solidFill>
                <a:effectLst/>
                <a:uLnTx/>
                <a:uFillTx/>
                <a:latin typeface="Noto Serif SC" pitchFamily="34" charset="0"/>
                <a:ea typeface="Noto Serif SC" pitchFamily="34" charset="-122"/>
                <a:cs typeface="Noto Serif SC" pitchFamily="34" charset="-120"/>
              </a:rPr>
              <a:t>Methods</a:t>
            </a:r>
            <a:endParaRPr kumimoji="0" lang="en-US" altLang="zh-CN" sz="266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9144000" cy="5143500"/>
          </a:xfrm>
          <a:prstGeom prst="rect">
            <a:avLst/>
          </a:prstGeom>
        </p:spPr>
      </p:pic>
      <p:sp>
        <p:nvSpPr>
          <p:cNvPr id="3" name="Text 0"/>
          <p:cNvSpPr/>
          <p:nvPr/>
        </p:nvSpPr>
        <p:spPr>
          <a:xfrm>
            <a:off x="1209675" y="447675"/>
            <a:ext cx="6729413" cy="552450"/>
          </a:xfrm>
          <a:prstGeom prst="rect">
            <a:avLst/>
          </a:prstGeom>
          <a:noFill/>
          <a:ln/>
        </p:spPr>
        <p:txBody>
          <a:bodyPr wrap="square" rtlCol="0" anchor="t"/>
          <a:lstStyle/>
          <a:p>
            <a:pPr marL="0" indent="0" algn="ctr">
              <a:buNone/>
            </a:pPr>
            <a:r>
              <a:rPr lang="en-US" sz="2660" b="1" dirty="0">
                <a:solidFill>
                  <a:srgbClr val="383838"/>
                </a:solidFill>
                <a:latin typeface="Noto Serif SC" pitchFamily="34" charset="0"/>
                <a:ea typeface="Noto Serif SC" pitchFamily="34" charset="-122"/>
                <a:cs typeface="Noto Serif SC" pitchFamily="34" charset="-120"/>
              </a:rPr>
              <a:t>Methods</a:t>
            </a:r>
            <a:endParaRPr lang="en-US" sz="2660" dirty="0"/>
          </a:p>
          <a:p>
            <a:pPr marL="0" indent="0" algn="ctr">
              <a:buNone/>
            </a:pPr>
            <a:r>
              <a:rPr lang="en-US" sz="2660" b="1" dirty="0">
                <a:solidFill>
                  <a:srgbClr val="383838"/>
                </a:solidFill>
                <a:latin typeface="Noto Serif SC" pitchFamily="34" charset="0"/>
                <a:ea typeface="Noto Serif SC" pitchFamily="34" charset="-122"/>
                <a:cs typeface="Noto Serif SC" pitchFamily="34" charset="-120"/>
              </a:rPr>
              <a:t> </a:t>
            </a:r>
            <a:endParaRPr lang="en-US" sz="2660" dirty="0"/>
          </a:p>
        </p:txBody>
      </p:sp>
      <p:sp>
        <p:nvSpPr>
          <p:cNvPr id="4" name="Text 1"/>
          <p:cNvSpPr/>
          <p:nvPr/>
        </p:nvSpPr>
        <p:spPr>
          <a:xfrm>
            <a:off x="4567238" y="1485900"/>
            <a:ext cx="1519238" cy="1181100"/>
          </a:xfrm>
          <a:prstGeom prst="rect">
            <a:avLst/>
          </a:prstGeom>
          <a:noFill/>
          <a:ln/>
        </p:spPr>
        <p:txBody>
          <a:bodyPr wrap="square" rtlCol="0" anchor="t"/>
          <a:lstStyle/>
          <a:p>
            <a:pPr marL="0" indent="0" algn="ctr">
              <a:lnSpc>
                <a:spcPct val="150000"/>
              </a:lnSpc>
              <a:buNone/>
            </a:pPr>
            <a:r>
              <a:rPr lang="en-US" sz="1330" dirty="0">
                <a:solidFill>
                  <a:srgbClr val="FFFFFF"/>
                </a:solidFill>
                <a:latin typeface="Noto Serif SC" pitchFamily="34" charset="0"/>
                <a:ea typeface="Noto Serif SC" pitchFamily="34" charset="-122"/>
                <a:cs typeface="Noto Serif SC" pitchFamily="34" charset="-120"/>
              </a:rPr>
              <a:t>Hubble constant = slope of linear distance/velocity relation</a:t>
            </a:r>
            <a:endParaRPr lang="en-US" sz="1330" dirty="0"/>
          </a:p>
        </p:txBody>
      </p:sp>
      <p:sp>
        <p:nvSpPr>
          <p:cNvPr id="5" name="Text 2"/>
          <p:cNvSpPr/>
          <p:nvPr/>
        </p:nvSpPr>
        <p:spPr>
          <a:xfrm>
            <a:off x="6538913" y="1485900"/>
            <a:ext cx="1519238" cy="1181100"/>
          </a:xfrm>
          <a:prstGeom prst="rect">
            <a:avLst/>
          </a:prstGeom>
          <a:noFill/>
          <a:ln/>
        </p:spPr>
        <p:txBody>
          <a:bodyPr wrap="square" rtlCol="0" anchor="t"/>
          <a:lstStyle/>
          <a:p>
            <a:pPr marL="0" indent="0" algn="ctr">
              <a:lnSpc>
                <a:spcPct val="150000"/>
              </a:lnSpc>
              <a:buNone/>
            </a:pPr>
            <a:r>
              <a:rPr lang="en-US" sz="1330" dirty="0">
                <a:solidFill>
                  <a:srgbClr val="FFFFFF"/>
                </a:solidFill>
                <a:latin typeface="Noto Serif SC" pitchFamily="34" charset="0"/>
                <a:ea typeface="Noto Serif SC" pitchFamily="34" charset="-122"/>
                <a:cs typeface="Noto Serif SC" pitchFamily="34" charset="-120"/>
              </a:rPr>
              <a:t>Estimate with OLS</a:t>
            </a:r>
            <a:endParaRPr lang="en-US" sz="1330" dirty="0"/>
          </a:p>
        </p:txBody>
      </p:sp>
      <p:sp>
        <p:nvSpPr>
          <p:cNvPr id="6" name="Text 3"/>
          <p:cNvSpPr/>
          <p:nvPr/>
        </p:nvSpPr>
        <p:spPr>
          <a:xfrm>
            <a:off x="4567238" y="3395663"/>
            <a:ext cx="1519238" cy="1181100"/>
          </a:xfrm>
          <a:prstGeom prst="rect">
            <a:avLst/>
          </a:prstGeom>
          <a:noFill/>
          <a:ln/>
        </p:spPr>
        <p:txBody>
          <a:bodyPr wrap="square" rtlCol="0" anchor="t"/>
          <a:lstStyle/>
          <a:p>
            <a:pPr marL="0" indent="0" algn="ctr">
              <a:lnSpc>
                <a:spcPct val="150000"/>
              </a:lnSpc>
              <a:buNone/>
            </a:pPr>
            <a:r>
              <a:rPr lang="en-US" sz="1330" dirty="0">
                <a:solidFill>
                  <a:srgbClr val="FFFFFF"/>
                </a:solidFill>
                <a:latin typeface="Noto Serif SC" pitchFamily="34" charset="0"/>
                <a:ea typeface="Noto Serif SC" pitchFamily="34" charset="-122"/>
                <a:cs typeface="Noto Serif SC" pitchFamily="34" charset="-120"/>
              </a:rPr>
              <a:t>Hubble constant estimate: 48.5 km/Mpc s</a:t>
            </a:r>
            <a:endParaRPr lang="en-US" sz="1330" dirty="0"/>
          </a:p>
        </p:txBody>
      </p:sp>
      <p:sp>
        <p:nvSpPr>
          <p:cNvPr id="7" name="Text 4"/>
          <p:cNvSpPr/>
          <p:nvPr/>
        </p:nvSpPr>
        <p:spPr>
          <a:xfrm>
            <a:off x="6538913" y="3395663"/>
            <a:ext cx="1519238" cy="1181100"/>
          </a:xfrm>
          <a:prstGeom prst="rect">
            <a:avLst/>
          </a:prstGeom>
          <a:noFill/>
          <a:ln/>
        </p:spPr>
        <p:txBody>
          <a:bodyPr wrap="square" rtlCol="0" anchor="t"/>
          <a:lstStyle/>
          <a:p>
            <a:pPr marL="0" indent="0" algn="ctr">
              <a:lnSpc>
                <a:spcPct val="150000"/>
              </a:lnSpc>
              <a:buNone/>
            </a:pPr>
            <a:r>
              <a:rPr lang="en-US" sz="1330" dirty="0">
                <a:solidFill>
                  <a:srgbClr val="FFFFFF"/>
                </a:solidFill>
                <a:latin typeface="Noto Serif SC" pitchFamily="34" charset="0"/>
                <a:ea typeface="Noto Serif SC" pitchFamily="34" charset="-122"/>
                <a:cs typeface="Noto Serif SC" pitchFamily="34" charset="-120"/>
              </a:rPr>
              <a:t>Implied age of universe: 20.2 billion years</a:t>
            </a:r>
            <a:endParaRPr lang="en-US" sz="1330" dirty="0"/>
          </a:p>
        </p:txBody>
      </p:sp>
      <p:pic>
        <p:nvPicPr>
          <p:cNvPr id="8" name="Image 1" descr="https://assets.mindshow.fun/file/7418515/20241008220038_z89j.jpg?x-oss-process=style/img"/>
          <p:cNvPicPr>
            <a:picLocks noChangeAspect="1"/>
          </p:cNvPicPr>
          <p:nvPr/>
        </p:nvPicPr>
        <p:blipFill>
          <a:blip r:embed="rId5"/>
          <a:srcRect l="19254" r="19254"/>
          <a:stretch/>
        </p:blipFill>
        <p:spPr>
          <a:xfrm>
            <a:off x="976312" y="1195388"/>
            <a:ext cx="3243263" cy="36671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Text 0"/>
          <p:cNvSpPr/>
          <p:nvPr/>
        </p:nvSpPr>
        <p:spPr>
          <a:xfrm>
            <a:off x="7319962" y="1533525"/>
            <a:ext cx="1166813" cy="1243013"/>
          </a:xfrm>
          <a:prstGeom prst="rect">
            <a:avLst/>
          </a:prstGeom>
          <a:noFill/>
          <a:ln/>
        </p:spPr>
        <p:txBody>
          <a:bodyPr wrap="square" rtlCol="0" anchor="ctr"/>
          <a:lstStyle/>
          <a:p>
            <a:pPr marL="0" indent="0" algn="r">
              <a:buNone/>
            </a:pPr>
            <a:r>
              <a:rPr lang="en-US" sz="5760" b="1" dirty="0">
                <a:solidFill>
                  <a:srgbClr val="712D8C"/>
                </a:solidFill>
                <a:latin typeface="Noto Serif SC" pitchFamily="34" charset="0"/>
                <a:ea typeface="Noto Serif SC" pitchFamily="34" charset="-122"/>
                <a:cs typeface="Noto Serif SC" pitchFamily="34" charset="-120"/>
              </a:rPr>
              <a:t>03</a:t>
            </a:r>
            <a:endParaRPr lang="en-US" sz="5760" dirty="0"/>
          </a:p>
        </p:txBody>
      </p:sp>
      <p:sp>
        <p:nvSpPr>
          <p:cNvPr id="3" name="Text 1"/>
          <p:cNvSpPr/>
          <p:nvPr/>
        </p:nvSpPr>
        <p:spPr>
          <a:xfrm>
            <a:off x="4181475" y="2695575"/>
            <a:ext cx="4358640" cy="890587"/>
          </a:xfrm>
          <a:prstGeom prst="rect">
            <a:avLst/>
          </a:prstGeom>
          <a:noFill/>
          <a:ln/>
        </p:spPr>
        <p:txBody>
          <a:bodyPr wrap="square" rtlCol="0" anchor="t"/>
          <a:lstStyle/>
          <a:p>
            <a:pPr marL="0" indent="0" algn="r">
              <a:buNone/>
            </a:pPr>
            <a:r>
              <a:rPr lang="en-US" sz="3500" b="1" dirty="0">
                <a:solidFill>
                  <a:srgbClr val="000000"/>
                </a:solidFill>
                <a:latin typeface="Noto Serif SC" pitchFamily="34" charset="0"/>
                <a:ea typeface="Noto Serif SC" pitchFamily="34" charset="-122"/>
                <a:cs typeface="Noto Serif SC" pitchFamily="34" charset="-120"/>
              </a:rPr>
              <a:t>Conclusion</a:t>
            </a:r>
            <a:endParaRPr lang="en-US" sz="35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501" y="0"/>
            <a:ext cx="9144000" cy="5143500"/>
          </a:xfrm>
          <a:prstGeom prst="rect">
            <a:avLst/>
          </a:prstGeom>
        </p:spPr>
      </p:pic>
      <p:sp>
        <p:nvSpPr>
          <p:cNvPr id="3" name="Text 0"/>
          <p:cNvSpPr/>
          <p:nvPr/>
        </p:nvSpPr>
        <p:spPr>
          <a:xfrm>
            <a:off x="523875" y="328613"/>
            <a:ext cx="8096250" cy="552450"/>
          </a:xfrm>
          <a:prstGeom prst="rect">
            <a:avLst/>
          </a:prstGeom>
          <a:noFill/>
          <a:ln/>
        </p:spPr>
        <p:txBody>
          <a:bodyPr wrap="square" rtlCol="0" anchor="t"/>
          <a:lstStyle/>
          <a:p>
            <a:pPr marL="0" indent="0">
              <a:buNone/>
            </a:pPr>
            <a:r>
              <a:rPr lang="en-US" sz="2240" b="1" dirty="0">
                <a:solidFill>
                  <a:srgbClr val="383838"/>
                </a:solidFill>
                <a:latin typeface="Noto Serif SC" pitchFamily="34" charset="0"/>
                <a:ea typeface="Noto Serif SC" pitchFamily="34" charset="-122"/>
                <a:cs typeface="Noto Serif SC" pitchFamily="34" charset="-120"/>
              </a:rPr>
              <a:t>Conclusion</a:t>
            </a:r>
            <a:endParaRPr lang="en-US" sz="2240" dirty="0"/>
          </a:p>
        </p:txBody>
      </p:sp>
      <p:sp>
        <p:nvSpPr>
          <p:cNvPr id="4" name="Text 1"/>
          <p:cNvSpPr/>
          <p:nvPr/>
        </p:nvSpPr>
        <p:spPr>
          <a:xfrm>
            <a:off x="876300" y="1471613"/>
            <a:ext cx="7391400" cy="2786063"/>
          </a:xfrm>
          <a:prstGeom prst="rect">
            <a:avLst/>
          </a:prstGeom>
          <a:noFill/>
          <a:ln/>
        </p:spPr>
        <p:txBody>
          <a:bodyPr wrap="square" rtlCol="0" anchor="t"/>
          <a:lstStyle/>
          <a:p>
            <a:pPr marL="0" indent="0" algn="l">
              <a:lnSpc>
                <a:spcPct val="150000"/>
              </a:lnSpc>
              <a:buNone/>
            </a:pPr>
            <a:r>
              <a:rPr lang="en-US" sz="1600" dirty="0">
                <a:solidFill>
                  <a:srgbClr val="7030A0"/>
                </a:solidFill>
                <a:latin typeface="Noto Serif SC" pitchFamily="34" charset="0"/>
                <a:ea typeface="Noto Serif SC" pitchFamily="34" charset="-122"/>
                <a:cs typeface="Noto Serif SC" pitchFamily="34" charset="-120"/>
              </a:rPr>
              <a:t>Type Ia supernovae serve as reliable standard candles for measuring cosmic distances due to their consistent brightness. Using these measurements and redshift data, we estimated the Hubble constant at 48.5 km/s per megaparsec, implying a universe age of around 20.2 billion years. The Hubble diagram confirms the linear relationship between distance and velocity, supporting the expanding universe model. This emphasizes the key role of accurate distance measurements in understanding the universe’s expansion and age.</a:t>
            </a:r>
            <a:endParaRPr lang="en-US" sz="1600" dirty="0">
              <a:solidFill>
                <a:srgbClr val="7030A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TotalTime>
  <Words>299</Words>
  <Application>Microsoft Office PowerPoint</Application>
  <PresentationFormat>全屏显示(16:9)</PresentationFormat>
  <Paragraphs>59</Paragraphs>
  <Slides>13</Slides>
  <Notes>13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Noto Serif SC</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Dark Energy</dc:title>
  <dc:subject/>
  <dc:creator>John Wright, Zachary Cohen, Dechong Wang</dc:creator>
  <cp:lastModifiedBy>德冲 王</cp:lastModifiedBy>
  <cp:revision>3</cp:revision>
  <dcterms:created xsi:type="dcterms:W3CDTF">2024-10-09T02:10:42Z</dcterms:created>
  <dcterms:modified xsi:type="dcterms:W3CDTF">2024-10-09T02:28:27Z</dcterms:modified>
</cp:coreProperties>
</file>