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68" r:id="rId18"/>
  </p:sldIdLst>
  <p:sldSz cx="9144000" cy="5143500"/>
  <p:notesSz cx="5143500" cy="9144000"/>
  <p:custDataLst>
    <p:tags r:id="rId2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purple_pixel_irregular_shape_general_vplus_standard_en_2024051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purple_pixel_irregular_shape_general_vplus_standard_en_2024051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purple_pixel_irregular_shape_general_vplus_standard_en_2024051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purple_pixel_irregular_shape_general_vplus_standard_en_20240517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purple_pixel_irregular_shape_general_vplus_standard_en_2024051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2043112"/>
            <a:ext cx="6763703" cy="7667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Rotation Curve of Milky Way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1552575" y="357663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FF7F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Zachary Cohen, Dechong Wang, John Wright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086225" y="357663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9505" y="791210"/>
            <a:ext cx="457200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>
                <a:solidFill>
                  <a:schemeClr val="bg1"/>
                </a:solidFill>
                <a:uFillTx/>
                <a:sym typeface="+mn-ea"/>
              </a:rPr>
              <a:t>Comparison with observations</a:t>
            </a:r>
            <a:endParaRPr lang="en-GB" altLang="en-US" sz="3200">
              <a:solidFill>
                <a:schemeClr val="bg1"/>
              </a:solidFill>
              <a:uFillTx/>
              <a:sym typeface="+mn-ea"/>
            </a:endParaRPr>
          </a:p>
        </p:txBody>
      </p:sp>
      <p:pic>
        <p:nvPicPr>
          <p:cNvPr id="5" name="Image 1" descr="https://assets.mindshow.fun/file/7418515/20240921215126_guyu.jpg?x-oss-process=style/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0" y="1416685"/>
            <a:ext cx="4326255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66925" y="160020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657475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Conclusions</a:t>
            </a:r>
            <a:endParaRPr lang="en-US" sz="3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09700" y="1352550"/>
            <a:ext cx="2424112" cy="2514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Simple model of mass distribution works reasonably well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5338763" y="1352550"/>
            <a:ext cx="2424112" cy="2514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Mass is distributed along the components of the Milky Way, but there is still unexplained mass present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66925" y="160020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657475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References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References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[1] Carignan, Claude, et al. "The extended HI rotation curve and mass distribution of M31." The Astrophysical Journal 641.2 (2006): L109.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919288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362200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57325" y="509588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457325" y="1428750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Motivations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Methods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Results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Conclusions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References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66925" y="160020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657475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Motivations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4381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Motivations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Estimate galactic mass distribution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Understand relationship between mass distribution and rotation curve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Understand the components of a galaxy</a:t>
            </a: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66925" y="160020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657475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Methods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4381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Methods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3786188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Given: rotation curve of galaxy [1]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Want to infer mass distribution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Model: velocity is afunction of enclosed mass, which is a function of radius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How does velocity depend on mass?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How does mass depend on radius?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Three components: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Galactic bulge (always enclosed, constant)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Galactic disc (thin cylinder, so increases quadratically up to disc radius)</a:t>
            </a: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Galactic halo (sphere, increases cubically)</a:t>
            </a:r>
            <a:endParaRPr lang="en-US" sz="91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91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910" dirty="0"/>
          </a:p>
        </p:txBody>
      </p:sp>
      <p:pic>
        <p:nvPicPr>
          <p:cNvPr id="4" name="Image 0" descr="https://assets.mindshow.fun/file/7418515/20240921215126_12a2.jpg?x-oss-process=style/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7560" y="249555"/>
            <a:ext cx="3068320" cy="2322195"/>
          </a:xfrm>
          <a:prstGeom prst="rect">
            <a:avLst/>
          </a:prstGeom>
        </p:spPr>
      </p:pic>
      <p:pic>
        <p:nvPicPr>
          <p:cNvPr id="5" name="Image 1" descr="https://assets.mindshow.fun/file/7418515/20240921215126_1wrl.jpg?x-oss-process=style/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2551430"/>
            <a:ext cx="2327910" cy="892810"/>
          </a:xfrm>
          <a:prstGeom prst="rect">
            <a:avLst/>
          </a:prstGeom>
        </p:spPr>
      </p:pic>
      <p:pic>
        <p:nvPicPr>
          <p:cNvPr id="6" name="Image 2" descr="https://assets.mindshow.fun/file/7418515/20240921215126_vrmb.jpg?x-oss-process=style/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70" y="4150995"/>
            <a:ext cx="3162935" cy="488950"/>
          </a:xfrm>
          <a:prstGeom prst="rect">
            <a:avLst/>
          </a:prstGeom>
        </p:spPr>
      </p:pic>
      <p:pic>
        <p:nvPicPr>
          <p:cNvPr id="7" name="Image 3" descr="https://assets.mindshow.fun/file/7418515/20240921215126_7svp.jpg?x-oss-process=style/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05" y="3660775"/>
            <a:ext cx="316230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 1" descr="https://assets.mindshow.fun/file/7418515/20240921215126_guyu.jpg?x-oss-process=style/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640" y="643890"/>
            <a:ext cx="4326255" cy="3289300"/>
          </a:xfrm>
          <a:prstGeom prst="rect">
            <a:avLst/>
          </a:prstGeom>
        </p:spPr>
      </p:pic>
      <p:pic>
        <p:nvPicPr>
          <p:cNvPr id="6" name="Image 2" descr="https://assets.mindshow.fun/file/7418515/20240921215126_aweb.jpg?x-oss-process=style/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15" y="116205"/>
            <a:ext cx="3778885" cy="194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5965" y="861695"/>
            <a:ext cx="2867660" cy="3072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Estimation: if we rewrite theprevious equations, we get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And we can apply standard linear regression to get easy mass estimates</a:t>
            </a:r>
            <a:endParaRPr lang="en-US" altLang="en-US" sz="16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3" name="Image 3" descr="https://assets.mindshow.fun/file/7418515/20240921215126_7svp.jpg?x-oss-process=style/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40" y="3971290"/>
            <a:ext cx="4290060" cy="697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66925" y="160020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66925" y="2657475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Results</a:t>
            </a:r>
            <a:endParaRPr lang="en-US" sz="3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43815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Results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616585" y="1053465"/>
            <a:ext cx="3483610" cy="32264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What does this model produce?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Comparison with observations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Mass estimates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Bulge, disc, halo</a:t>
            </a:r>
            <a:endParaRPr lang="en-US" sz="168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4" name="Image 0" descr="https://assets.mindshow.fun/file/7418515/20240921215126_tawl.jpg?x-oss-process=style/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705" y="1053465"/>
            <a:ext cx="4703445" cy="31515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ZhMmIzMzE0NGEzMDNhNGEyY2I5NTU4MzhhZDNjNW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On-screen Show (16:9)</PresentationFormat>
  <Paragraphs>77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Curve of Milky Way</dc:title>
  <dc:creator>Zachary Cohen, Dechong Wang, John Wright</dc:creator>
  <cp:lastModifiedBy>wdc20</cp:lastModifiedBy>
  <cp:revision>3</cp:revision>
  <dcterms:created xsi:type="dcterms:W3CDTF">2024-09-22T01:57:00Z</dcterms:created>
  <dcterms:modified xsi:type="dcterms:W3CDTF">2024-09-22T02:12:12Z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FCA8D050AFE24682A0AFE128E52F560B_12</vt:lpwstr>
  </property>
  <property fmtid="{D5CDD505-2E9C-101B-9397-08002B2CF9AE}" pid="3" name="KSOProductBuildVer">
    <vt:lpwstr>2052-12.1.0.18276</vt:lpwstr>
  </property>
</Properties>
</file>