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71" r:id="rId9"/>
    <p:sldId id="265" r:id="rId10"/>
    <p:sldId id="261" r:id="rId11"/>
    <p:sldId id="272" r:id="rId12"/>
    <p:sldId id="273" r:id="rId13"/>
    <p:sldId id="274" r:id="rId14"/>
    <p:sldId id="267" r:id="rId15"/>
    <p:sldId id="275" r:id="rId16"/>
    <p:sldId id="263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0920" autoAdjust="0"/>
  </p:normalViewPr>
  <p:slideViewPr>
    <p:cSldViewPr snapToGrid="0">
      <p:cViewPr>
        <p:scale>
          <a:sx n="100" d="100"/>
          <a:sy n="100" d="100"/>
        </p:scale>
        <p:origin x="12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021F-D468-4F2C-9D59-02212BEF97E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9B56-472A-4F61-8170-883800EE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big topic and we will be </a:t>
            </a:r>
            <a:r>
              <a:rPr lang="en-US" dirty="0" err="1"/>
              <a:t>convering</a:t>
            </a:r>
            <a:r>
              <a:rPr lang="en-US" dirty="0"/>
              <a:t> aspects that we thought are key or </a:t>
            </a:r>
            <a:r>
              <a:rPr lang="en-US" dirty="0" err="1"/>
              <a:t>releveant</a:t>
            </a:r>
            <a:r>
              <a:rPr lang="en-US" dirty="0"/>
              <a:t>. Given relative novelty, we will be going over these points from different angles (so hold your questions)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squint I’ll zoom in in a second. Just notice the standard header on top, and a code block I will be zooming into.</a:t>
            </a:r>
            <a:br>
              <a:rPr lang="en-US" dirty="0"/>
            </a:br>
            <a:r>
              <a:rPr lang="en-US" dirty="0"/>
              <a:t>Just to reiterate, these are NOT function calls, but messages to temporal passing workers to temporal to find activity workers and pass arguments to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functions in activities. Note my python function did not change save imports and decorators.</a:t>
            </a:r>
          </a:p>
          <a:p>
            <a:r>
              <a:rPr lang="en-US" dirty="0" err="1"/>
              <a:t>MiniIO</a:t>
            </a:r>
            <a:r>
              <a:rPr lang="en-US" dirty="0"/>
              <a:t> is an S3-compatible storage one </a:t>
            </a:r>
            <a:r>
              <a:rPr lang="en-US"/>
              <a:t>can easily </a:t>
            </a:r>
            <a:r>
              <a:rPr lang="en-US" dirty="0"/>
              <a:t>spin off.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6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useful functionalities</a:t>
            </a:r>
          </a:p>
          <a:p>
            <a:r>
              <a:rPr lang="en-US" dirty="0"/>
              <a:t>Planning and architecture needs to be taken seriously. Avoiding tech debt (e.g. GRM), using good tools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maintainalbility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6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Interseting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there is an internal orchestration effort underway in Singapore, next to </a:t>
            </a:r>
            <a:r>
              <a:rPr lang="en-US" dirty="0" err="1"/>
              <a:t>procmon</a:t>
            </a:r>
            <a:r>
              <a:rPr lang="en-US" dirty="0"/>
              <a:t> team. They want to build </a:t>
            </a:r>
            <a:r>
              <a:rPr lang="en-US" dirty="0" err="1"/>
              <a:t>orchestaration</a:t>
            </a:r>
            <a:r>
              <a:rPr lang="en-US" dirty="0"/>
              <a:t> and data exchange on top </a:t>
            </a:r>
            <a:r>
              <a:rPr lang="en-US" dirty="0" err="1"/>
              <a:t>procmon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8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Durable aka reentrant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notions will be come more clear from concrete examples</a:t>
            </a:r>
          </a:p>
          <a:p>
            <a:r>
              <a:rPr lang="en-US" dirty="0"/>
              <a:t>Activities can be time-dependent and return different results when run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7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Lauchers</a:t>
            </a:r>
            <a:r>
              <a:rPr lang="en-US" dirty="0"/>
              <a:t> can be as simple as a command like tool. Their only purpose is to send a message to temporal server. At least if it does not have to wait for return.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Workers are not aware of each other. Workflow and Activity workers exchange messages with temporal server.</a:t>
            </a:r>
          </a:p>
          <a:p>
            <a:r>
              <a:rPr lang="en-US" dirty="0"/>
              <a:t>We will see that what looks like a function call in code is actually a message with instructions for worker (or results from worker)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activities (“remote functions”) per </a:t>
            </a:r>
            <a:r>
              <a:rPr lang="en-US" dirty="0" err="1"/>
              <a:t>activitity</a:t>
            </a:r>
            <a:r>
              <a:rPr lang="en-US" dirty="0"/>
              <a:t> </a:t>
            </a:r>
            <a:r>
              <a:rPr lang="en-US" dirty="0" err="1"/>
              <a:t>workder</a:t>
            </a:r>
            <a:r>
              <a:rPr lang="en-US" dirty="0"/>
              <a:t>. Same for WF workers. </a:t>
            </a:r>
          </a:p>
          <a:p>
            <a:r>
              <a:rPr lang="en-US" dirty="0"/>
              <a:t>Multiple workers can serve same activity for load balancing and </a:t>
            </a:r>
            <a:r>
              <a:rPr lang="en-US" dirty="0" err="1"/>
              <a:t>throughpyt</a:t>
            </a:r>
            <a:r>
              <a:rPr lang="en-US" dirty="0"/>
              <a:t>.</a:t>
            </a:r>
          </a:p>
          <a:p>
            <a:r>
              <a:rPr lang="en-US" dirty="0"/>
              <a:t>Same activity can be shared by </a:t>
            </a:r>
            <a:r>
              <a:rPr lang="en-US" dirty="0" err="1"/>
              <a:t>mulltple</a:t>
            </a:r>
            <a:r>
              <a:rPr lang="en-US" dirty="0"/>
              <a:t> workflows.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squint I’ll zoom in in a second. Just notice the standard header on top, and a code block I will be zooming into.</a:t>
            </a:r>
            <a:br>
              <a:rPr lang="en-US" dirty="0"/>
            </a:br>
            <a:r>
              <a:rPr lang="en-US" dirty="0"/>
              <a:t>Just to reiterate, these are NOT function calls, but messages to temporal passing workers to temporal to find activity workers and pass arguments to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D9B56-472A-4F61-8170-883800EE8F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2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8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0D6D-1FBC-4268-8DB6-1013F2BAE7F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B491-37D4-4BD4-A0A5-03F6CBF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5E7B-1903-3F18-1CAF-B00E067D2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Orchestration of multi-process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6F55-C33D-EDBD-F0CF-B2FEBE6F6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709A-ADC6-6A1D-F29C-CA825882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A55F-7949-5136-E6FB-CBBD60C2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mockup of a </a:t>
            </a:r>
            <a:r>
              <a:rPr lang="en-US" dirty="0" err="1"/>
              <a:t>backtester</a:t>
            </a:r>
            <a:r>
              <a:rPr lang="en-US" dirty="0"/>
              <a:t>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 universe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 pricing data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returns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 risk matrix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 multiple flavors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backtests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 attribution reports on multiple results.</a:t>
            </a:r>
          </a:p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Happy path</a:t>
            </a:r>
          </a:p>
          <a:p>
            <a:pPr lvl="1"/>
            <a:r>
              <a:rPr lang="en-US" dirty="0"/>
              <a:t>Broken activity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fix activity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Broken workflow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reset workflow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8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9AB9CA-0CD4-A297-6E09-1C36B9EB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2" y="990597"/>
            <a:ext cx="5810623" cy="5634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016EDA-BBA0-7B4D-E954-B9B391A1BDE6}"/>
              </a:ext>
            </a:extLst>
          </p:cNvPr>
          <p:cNvSpPr/>
          <p:nvPr/>
        </p:nvSpPr>
        <p:spPr>
          <a:xfrm>
            <a:off x="644783" y="2380598"/>
            <a:ext cx="5097520" cy="1905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EB178-FD26-7832-16F3-F405137377E5}"/>
              </a:ext>
            </a:extLst>
          </p:cNvPr>
          <p:cNvSpPr/>
          <p:nvPr/>
        </p:nvSpPr>
        <p:spPr>
          <a:xfrm>
            <a:off x="644783" y="3999215"/>
            <a:ext cx="5089266" cy="123000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915BF7-576E-6A98-B1E6-265114E9E5DB}"/>
              </a:ext>
            </a:extLst>
          </p:cNvPr>
          <p:cNvSpPr/>
          <p:nvPr/>
        </p:nvSpPr>
        <p:spPr>
          <a:xfrm>
            <a:off x="1190624" y="3996735"/>
            <a:ext cx="1085851" cy="1942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A0EBCE96-62D5-4A35-2CEF-A0351B2C14A5}"/>
              </a:ext>
            </a:extLst>
          </p:cNvPr>
          <p:cNvSpPr/>
          <p:nvPr/>
        </p:nvSpPr>
        <p:spPr>
          <a:xfrm>
            <a:off x="6353175" y="1659434"/>
            <a:ext cx="2757487" cy="708512"/>
          </a:xfrm>
          <a:prstGeom prst="borderCallout2">
            <a:avLst>
              <a:gd name="adj1" fmla="val 18751"/>
              <a:gd name="adj2" fmla="val -3053"/>
              <a:gd name="adj3" fmla="val 18750"/>
              <a:gd name="adj4" fmla="val -16667"/>
              <a:gd name="adj5" fmla="val 100519"/>
              <a:gd name="adj6" fmla="val -334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Sequential activities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EFAFCC11-1533-E762-329B-EC2B867C9CF7}"/>
              </a:ext>
            </a:extLst>
          </p:cNvPr>
          <p:cNvSpPr/>
          <p:nvPr/>
        </p:nvSpPr>
        <p:spPr>
          <a:xfrm>
            <a:off x="6353175" y="3437236"/>
            <a:ext cx="2757487" cy="708512"/>
          </a:xfrm>
          <a:prstGeom prst="borderCallout2">
            <a:avLst>
              <a:gd name="adj1" fmla="val 46982"/>
              <a:gd name="adj2" fmla="val -2067"/>
              <a:gd name="adj3" fmla="val 46981"/>
              <a:gd name="adj4" fmla="val -21100"/>
              <a:gd name="adj5" fmla="val 77665"/>
              <a:gd name="adj6" fmla="val -56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Potentially concurrent activities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0CC4A-266C-2708-2C2E-853D7436E822}"/>
              </a:ext>
            </a:extLst>
          </p:cNvPr>
          <p:cNvSpPr/>
          <p:nvPr/>
        </p:nvSpPr>
        <p:spPr>
          <a:xfrm>
            <a:off x="636529" y="2914003"/>
            <a:ext cx="5097520" cy="1905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2A686F-4A35-B0A2-8CE9-04CF2AC08A2B}"/>
              </a:ext>
            </a:extLst>
          </p:cNvPr>
          <p:cNvSpPr/>
          <p:nvPr/>
        </p:nvSpPr>
        <p:spPr>
          <a:xfrm>
            <a:off x="644783" y="3465811"/>
            <a:ext cx="5097520" cy="1905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27D5E-5290-F478-5257-CC481492B54B}"/>
              </a:ext>
            </a:extLst>
          </p:cNvPr>
          <p:cNvSpPr/>
          <p:nvPr/>
        </p:nvSpPr>
        <p:spPr>
          <a:xfrm>
            <a:off x="636529" y="6267450"/>
            <a:ext cx="5089266" cy="35737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3F43F-2755-E418-6D82-C7FF325BFFCE}"/>
              </a:ext>
            </a:extLst>
          </p:cNvPr>
          <p:cNvSpPr/>
          <p:nvPr/>
        </p:nvSpPr>
        <p:spPr>
          <a:xfrm>
            <a:off x="636529" y="5569648"/>
            <a:ext cx="5089266" cy="35737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272019-2CF9-1D44-2FC5-587D7101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02" y="-2025"/>
            <a:ext cx="7886700" cy="933000"/>
          </a:xfrm>
        </p:spPr>
        <p:txBody>
          <a:bodyPr/>
          <a:lstStyle/>
          <a:p>
            <a:r>
              <a:rPr lang="en-US" dirty="0"/>
              <a:t>Original python script</a:t>
            </a:r>
          </a:p>
        </p:txBody>
      </p:sp>
    </p:spTree>
    <p:extLst>
      <p:ext uri="{BB962C8B-B14F-4D97-AF65-F5344CB8AC3E}">
        <p14:creationId xmlns:p14="http://schemas.microsoft.com/office/powerpoint/2010/main" val="278072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D22CD7-589F-0C38-05E0-2DAEF4E9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917363"/>
            <a:ext cx="6301151" cy="3940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9F73E-99ED-E849-F243-F3EE92AEB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"/>
            <a:ext cx="5629275" cy="2917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E14AC1-76B1-6133-ABAA-58D8D1F58B6A}"/>
              </a:ext>
            </a:extLst>
          </p:cNvPr>
          <p:cNvSpPr/>
          <p:nvPr/>
        </p:nvSpPr>
        <p:spPr>
          <a:xfrm>
            <a:off x="644783" y="0"/>
            <a:ext cx="2822317" cy="4286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30D3BC57-C06B-5323-C5FC-B62388AB6E69}"/>
              </a:ext>
            </a:extLst>
          </p:cNvPr>
          <p:cNvSpPr/>
          <p:nvPr/>
        </p:nvSpPr>
        <p:spPr>
          <a:xfrm>
            <a:off x="6857178" y="506264"/>
            <a:ext cx="2239198" cy="503287"/>
          </a:xfrm>
          <a:prstGeom prst="borderCallout2">
            <a:avLst>
              <a:gd name="adj1" fmla="val 18751"/>
              <a:gd name="adj2" fmla="val -3053"/>
              <a:gd name="adj3" fmla="val 20642"/>
              <a:gd name="adj4" fmla="val -53962"/>
              <a:gd name="adj5" fmla="val -64634"/>
              <a:gd name="adj6" fmla="val -151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temporal.io</a:t>
            </a:r>
            <a:r>
              <a:rPr lang="en-US" sz="1400" dirty="0"/>
              <a:t> decoration from end-user point of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19EE91-0CE9-918A-3F75-A4BF5AEF373F}"/>
              </a:ext>
            </a:extLst>
          </p:cNvPr>
          <p:cNvSpPr/>
          <p:nvPr/>
        </p:nvSpPr>
        <p:spPr>
          <a:xfrm>
            <a:off x="644783" y="805707"/>
            <a:ext cx="5384542" cy="21116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14CABBD8-DF98-6663-292B-877D125C148C}"/>
              </a:ext>
            </a:extLst>
          </p:cNvPr>
          <p:cNvSpPr/>
          <p:nvPr/>
        </p:nvSpPr>
        <p:spPr>
          <a:xfrm>
            <a:off x="6871464" y="3121207"/>
            <a:ext cx="2224912" cy="416199"/>
          </a:xfrm>
          <a:prstGeom prst="borderCallout2">
            <a:avLst>
              <a:gd name="adj1" fmla="val 18751"/>
              <a:gd name="adj2" fmla="val -3053"/>
              <a:gd name="adj3" fmla="val 18750"/>
              <a:gd name="adj4" fmla="val -16667"/>
              <a:gd name="adj5" fmla="val 103574"/>
              <a:gd name="adj6" fmla="val -651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Sequential activities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sz="14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905F-3C08-06A9-3107-BF2DFA68C392}"/>
              </a:ext>
            </a:extLst>
          </p:cNvPr>
          <p:cNvSpPr/>
          <p:nvPr/>
        </p:nvSpPr>
        <p:spPr>
          <a:xfrm>
            <a:off x="918338" y="3633737"/>
            <a:ext cx="5497572" cy="16161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3B50E4-4AC5-2BB6-011B-5CCAEF0FD28C}"/>
              </a:ext>
            </a:extLst>
          </p:cNvPr>
          <p:cNvSpPr/>
          <p:nvPr/>
        </p:nvSpPr>
        <p:spPr>
          <a:xfrm>
            <a:off x="922278" y="5025659"/>
            <a:ext cx="5497572" cy="6150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094BB3E4-4318-45EB-8C8D-6EA4EF86FF05}"/>
              </a:ext>
            </a:extLst>
          </p:cNvPr>
          <p:cNvSpPr/>
          <p:nvPr/>
        </p:nvSpPr>
        <p:spPr>
          <a:xfrm>
            <a:off x="6871464" y="1659434"/>
            <a:ext cx="2239198" cy="708512"/>
          </a:xfrm>
          <a:prstGeom prst="borderCallout2">
            <a:avLst>
              <a:gd name="adj1" fmla="val 18751"/>
              <a:gd name="adj2" fmla="val -3053"/>
              <a:gd name="adj3" fmla="val 18750"/>
              <a:gd name="adj4" fmla="val -16667"/>
              <a:gd name="adj5" fmla="val 44056"/>
              <a:gd name="adj6" fmla="val -368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Workflow configuration: timeouts, retries, heartbeats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EAB22184-6F6C-BFCD-57A7-9E914059CAE5}"/>
              </a:ext>
            </a:extLst>
          </p:cNvPr>
          <p:cNvSpPr/>
          <p:nvPr/>
        </p:nvSpPr>
        <p:spPr>
          <a:xfrm>
            <a:off x="6871464" y="4527325"/>
            <a:ext cx="2224912" cy="526909"/>
          </a:xfrm>
          <a:prstGeom prst="borderCallout2">
            <a:avLst>
              <a:gd name="adj1" fmla="val 54213"/>
              <a:gd name="adj2" fmla="val -2067"/>
              <a:gd name="adj3" fmla="val 54212"/>
              <a:gd name="adj4" fmla="val -20244"/>
              <a:gd name="adj5" fmla="val 94629"/>
              <a:gd name="adj6" fmla="val -544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concurrent activities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en-US" sz="1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1C8DB-EBBE-0B15-9198-553E8664A3E3}"/>
              </a:ext>
            </a:extLst>
          </p:cNvPr>
          <p:cNvSpPr/>
          <p:nvPr/>
        </p:nvSpPr>
        <p:spPr>
          <a:xfrm>
            <a:off x="918338" y="4043617"/>
            <a:ext cx="5434835" cy="1540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DAD50-059E-8867-4AE5-D94A3D58035B}"/>
              </a:ext>
            </a:extLst>
          </p:cNvPr>
          <p:cNvSpPr/>
          <p:nvPr/>
        </p:nvSpPr>
        <p:spPr>
          <a:xfrm>
            <a:off x="918340" y="4580382"/>
            <a:ext cx="5434834" cy="16844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F0CB15-9C95-2543-5CE8-43BBA334A725}"/>
              </a:ext>
            </a:extLst>
          </p:cNvPr>
          <p:cNvSpPr/>
          <p:nvPr/>
        </p:nvSpPr>
        <p:spPr>
          <a:xfrm>
            <a:off x="922278" y="5917499"/>
            <a:ext cx="5497572" cy="55782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2853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D22CD7-589F-0C38-05E0-2DAEF4E9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" y="1217337"/>
            <a:ext cx="9019526" cy="5640664"/>
          </a:xfrm>
          <a:prstGeom prst="rect">
            <a:avLst/>
          </a:prstGeom>
        </p:spPr>
      </p:pic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14CABBD8-DF98-6663-292B-877D125C148C}"/>
              </a:ext>
            </a:extLst>
          </p:cNvPr>
          <p:cNvSpPr/>
          <p:nvPr/>
        </p:nvSpPr>
        <p:spPr>
          <a:xfrm>
            <a:off x="6057899" y="623172"/>
            <a:ext cx="2349669" cy="416199"/>
          </a:xfrm>
          <a:prstGeom prst="borderCallout2">
            <a:avLst>
              <a:gd name="adj1" fmla="val 101139"/>
              <a:gd name="adj2" fmla="val 49646"/>
              <a:gd name="adj3" fmla="val 236164"/>
              <a:gd name="adj4" fmla="val 71300"/>
              <a:gd name="adj5" fmla="val 369048"/>
              <a:gd name="adj6" fmla="val 714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Sequential activities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sz="14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905F-3C08-06A9-3107-BF2DFA68C392}"/>
              </a:ext>
            </a:extLst>
          </p:cNvPr>
          <p:cNvSpPr/>
          <p:nvPr/>
        </p:nvSpPr>
        <p:spPr>
          <a:xfrm>
            <a:off x="644782" y="2246324"/>
            <a:ext cx="8175367" cy="22681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3B50E4-4AC5-2BB6-011B-5CCAEF0FD28C}"/>
              </a:ext>
            </a:extLst>
          </p:cNvPr>
          <p:cNvSpPr/>
          <p:nvPr/>
        </p:nvSpPr>
        <p:spPr>
          <a:xfrm>
            <a:off x="644782" y="4280986"/>
            <a:ext cx="8080118" cy="85085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47D8BA-6F18-E693-99E1-D92B54E883E2}"/>
              </a:ext>
            </a:extLst>
          </p:cNvPr>
          <p:cNvSpPr/>
          <p:nvPr/>
        </p:nvSpPr>
        <p:spPr>
          <a:xfrm>
            <a:off x="4476749" y="4321356"/>
            <a:ext cx="1085851" cy="1942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EAB22184-6F6C-BFCD-57A7-9E914059CAE5}"/>
              </a:ext>
            </a:extLst>
          </p:cNvPr>
          <p:cNvSpPr/>
          <p:nvPr/>
        </p:nvSpPr>
        <p:spPr>
          <a:xfrm>
            <a:off x="7002902" y="5880572"/>
            <a:ext cx="2141098" cy="708512"/>
          </a:xfrm>
          <a:prstGeom prst="borderCallout2">
            <a:avLst>
              <a:gd name="adj1" fmla="val -71"/>
              <a:gd name="adj2" fmla="val 53986"/>
              <a:gd name="adj3" fmla="val -43092"/>
              <a:gd name="adj4" fmla="val 15379"/>
              <a:gd name="adj5" fmla="val -40639"/>
              <a:gd name="adj6" fmla="val -94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concurrent activities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en-US" sz="1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1C8DB-EBBE-0B15-9198-553E8664A3E3}"/>
              </a:ext>
            </a:extLst>
          </p:cNvPr>
          <p:cNvSpPr/>
          <p:nvPr/>
        </p:nvSpPr>
        <p:spPr>
          <a:xfrm>
            <a:off x="644783" y="2858639"/>
            <a:ext cx="8175366" cy="1905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DAD50-059E-8867-4AE5-D94A3D58035B}"/>
              </a:ext>
            </a:extLst>
          </p:cNvPr>
          <p:cNvSpPr/>
          <p:nvPr/>
        </p:nvSpPr>
        <p:spPr>
          <a:xfrm>
            <a:off x="644783" y="3465811"/>
            <a:ext cx="5097520" cy="1905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F0CB15-9C95-2543-5CE8-43BBA334A725}"/>
              </a:ext>
            </a:extLst>
          </p:cNvPr>
          <p:cNvSpPr/>
          <p:nvPr/>
        </p:nvSpPr>
        <p:spPr>
          <a:xfrm>
            <a:off x="644781" y="5464159"/>
            <a:ext cx="6108443" cy="85085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1733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FEBD1A-FDF5-D2FE-3010-4B196707A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7" y="382612"/>
            <a:ext cx="7652521" cy="5791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016EDA-BBA0-7B4D-E954-B9B391A1BDE6}"/>
              </a:ext>
            </a:extLst>
          </p:cNvPr>
          <p:cNvSpPr/>
          <p:nvPr/>
        </p:nvSpPr>
        <p:spPr>
          <a:xfrm>
            <a:off x="1054358" y="373087"/>
            <a:ext cx="3517641" cy="10237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F6BC7-85D9-5F47-4495-17C92D7D2D52}"/>
              </a:ext>
            </a:extLst>
          </p:cNvPr>
          <p:cNvSpPr/>
          <p:nvPr/>
        </p:nvSpPr>
        <p:spPr>
          <a:xfrm>
            <a:off x="1054358" y="1924050"/>
            <a:ext cx="4527292" cy="4527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EB178-FD26-7832-16F3-F405137377E5}"/>
              </a:ext>
            </a:extLst>
          </p:cNvPr>
          <p:cNvSpPr/>
          <p:nvPr/>
        </p:nvSpPr>
        <p:spPr>
          <a:xfrm>
            <a:off x="1054357" y="5869538"/>
            <a:ext cx="2957805" cy="24259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915BF7-576E-6A98-B1E6-265114E9E5DB}"/>
              </a:ext>
            </a:extLst>
          </p:cNvPr>
          <p:cNvSpPr/>
          <p:nvPr/>
        </p:nvSpPr>
        <p:spPr>
          <a:xfrm>
            <a:off x="2971799" y="1952626"/>
            <a:ext cx="1409701" cy="1905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A0EBCE96-62D5-4A35-2CEF-A0351B2C14A5}"/>
              </a:ext>
            </a:extLst>
          </p:cNvPr>
          <p:cNvSpPr/>
          <p:nvPr/>
        </p:nvSpPr>
        <p:spPr>
          <a:xfrm>
            <a:off x="5734050" y="129689"/>
            <a:ext cx="3228975" cy="708512"/>
          </a:xfrm>
          <a:prstGeom prst="borderCallout2">
            <a:avLst>
              <a:gd name="adj1" fmla="val 18751"/>
              <a:gd name="adj2" fmla="val -3053"/>
              <a:gd name="adj3" fmla="val 18750"/>
              <a:gd name="adj4" fmla="val -16667"/>
              <a:gd name="adj5" fmla="val 69599"/>
              <a:gd name="adj6" fmla="val -35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temporal.io</a:t>
            </a:r>
            <a:r>
              <a:rPr lang="en-US" dirty="0"/>
              <a:t> decoration from end-user point of view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EFAFCC11-1533-E762-329B-EC2B867C9CF7}"/>
              </a:ext>
            </a:extLst>
          </p:cNvPr>
          <p:cNvSpPr/>
          <p:nvPr/>
        </p:nvSpPr>
        <p:spPr>
          <a:xfrm>
            <a:off x="5734049" y="6019799"/>
            <a:ext cx="3228975" cy="708512"/>
          </a:xfrm>
          <a:prstGeom prst="borderCallout2">
            <a:avLst>
              <a:gd name="adj1" fmla="val 30850"/>
              <a:gd name="adj2" fmla="val -2758"/>
              <a:gd name="adj3" fmla="val -5449"/>
              <a:gd name="adj4" fmla="val -19027"/>
              <a:gd name="adj5" fmla="val -7030"/>
              <a:gd name="adj6" fmla="val -511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Transparently supported:</a:t>
            </a:r>
          </a:p>
          <a:p>
            <a:pPr algn="ctr"/>
            <a:r>
              <a:rPr lang="en-US" dirty="0"/>
              <a:t>list, map, array</a:t>
            </a:r>
          </a:p>
        </p:txBody>
      </p:sp>
    </p:spTree>
    <p:extLst>
      <p:ext uri="{BB962C8B-B14F-4D97-AF65-F5344CB8AC3E}">
        <p14:creationId xmlns:p14="http://schemas.microsoft.com/office/powerpoint/2010/main" val="117324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696C2-CC84-67C3-9B5F-FD4ABF170BFD}"/>
              </a:ext>
            </a:extLst>
          </p:cNvPr>
          <p:cNvSpPr txBox="1">
            <a:spLocks/>
          </p:cNvSpPr>
          <p:nvPr/>
        </p:nvSpPr>
        <p:spPr>
          <a:xfrm>
            <a:off x="628650" y="329493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BA713D-A874-910F-3EDA-A8D167A65D73}"/>
              </a:ext>
            </a:extLst>
          </p:cNvPr>
          <p:cNvSpPr txBox="1">
            <a:spLocks/>
          </p:cNvSpPr>
          <p:nvPr/>
        </p:nvSpPr>
        <p:spPr>
          <a:xfrm>
            <a:off x="628650" y="4503511"/>
            <a:ext cx="7886700" cy="123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FA13F-9CE8-6972-7CBD-63652FDAA5A6}"/>
              </a:ext>
            </a:extLst>
          </p:cNvPr>
          <p:cNvSpPr txBox="1"/>
          <p:nvPr/>
        </p:nvSpPr>
        <p:spPr>
          <a:xfrm>
            <a:off x="466725" y="381010"/>
            <a:ext cx="8410575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Takeaway from the demo</a:t>
            </a:r>
          </a:p>
          <a:p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Temporal.io is one example of orchestration we use for illustration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are multiple well developed choices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Exploring any one of them would involve a similar </a:t>
            </a:r>
            <a:r>
              <a:rPr lang="en-US" sz="2000" dirty="0" err="1"/>
              <a:t>excercise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Design of components does not need to be batch-oriented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Need to differentiate between process interface and process artifacts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Failure/error handling/resilience provided by orchestrator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138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20B6-64EC-EBBB-62A6-B5E0DB94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30" y="159852"/>
            <a:ext cx="7886700" cy="1325563"/>
          </a:xfrm>
        </p:spPr>
        <p:txBody>
          <a:bodyPr/>
          <a:lstStyle/>
          <a:p>
            <a:r>
              <a:rPr lang="en-US" dirty="0"/>
              <a:t>Roles and players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4799B-6EA4-B52C-D555-727E74FD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69" y="1608461"/>
            <a:ext cx="6067425" cy="421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2D65F2-9F48-CADF-E2CE-05ACCD322907}"/>
              </a:ext>
            </a:extLst>
          </p:cNvPr>
          <p:cNvSpPr txBox="1"/>
          <p:nvPr/>
        </p:nvSpPr>
        <p:spPr>
          <a:xfrm>
            <a:off x="6811347" y="1315616"/>
            <a:ext cx="208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Worklow.py</a:t>
            </a:r>
          </a:p>
          <a:p>
            <a:endParaRPr lang="en-US" dirty="0"/>
          </a:p>
          <a:p>
            <a:r>
              <a:rPr lang="en-US" dirty="0"/>
              <a:t>import temporal</a:t>
            </a:r>
          </a:p>
          <a:p>
            <a:endParaRPr lang="en-US" dirty="0"/>
          </a:p>
          <a:p>
            <a:r>
              <a:rPr lang="en-US" dirty="0"/>
              <a:t>@workflow</a:t>
            </a:r>
          </a:p>
          <a:p>
            <a:r>
              <a:rPr lang="en-US" dirty="0"/>
              <a:t>def LCx2(filename):</a:t>
            </a:r>
          </a:p>
          <a:p>
            <a:r>
              <a:rPr lang="en-US" dirty="0"/>
              <a:t>	@activity</a:t>
            </a:r>
          </a:p>
          <a:p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58351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709A-ADC6-6A1D-F29C-CA825882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A55F-7949-5136-E6FB-CBBD60C2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loader</a:t>
            </a:r>
          </a:p>
          <a:p>
            <a:r>
              <a:rPr lang="en-US" dirty="0" err="1"/>
              <a:t>Backtesting</a:t>
            </a:r>
            <a:endParaRPr lang="en-US" dirty="0"/>
          </a:p>
          <a:p>
            <a:r>
              <a:rPr lang="en-US" dirty="0" err="1"/>
              <a:t>Optmization</a:t>
            </a:r>
            <a:r>
              <a:rPr lang="en-US"/>
              <a:t>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F31-1FA3-8159-B24B-56960DE4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38FF-33BF-25C7-1682-D9CF66C7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90"/>
            <a:ext cx="7886700" cy="50478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Batch-oriented solution for larger applications within GS (</a:t>
            </a:r>
            <a:r>
              <a:rPr lang="en-US" dirty="0" err="1"/>
              <a:t>Procmon</a:t>
            </a:r>
            <a:r>
              <a:rPr lang="en-US" dirty="0"/>
              <a:t>) is widely used</a:t>
            </a:r>
          </a:p>
          <a:p>
            <a:pPr lvl="1"/>
            <a:r>
              <a:rPr lang="en-US" dirty="0" err="1"/>
              <a:t>Procmon</a:t>
            </a:r>
            <a:r>
              <a:rPr lang="en-US" dirty="0"/>
              <a:t> tenet is that data passing between processes is developers responsibility</a:t>
            </a:r>
          </a:p>
          <a:p>
            <a:pPr lvl="1"/>
            <a:r>
              <a:rPr lang="en-US" dirty="0" err="1"/>
              <a:t>Procmon</a:t>
            </a:r>
            <a:r>
              <a:rPr lang="en-US" dirty="0"/>
              <a:t> jobs are triggered by process exit codes</a:t>
            </a:r>
          </a:p>
          <a:p>
            <a:pPr lvl="1"/>
            <a:r>
              <a:rPr lang="en-US" dirty="0" err="1"/>
              <a:t>Procmon</a:t>
            </a:r>
            <a:r>
              <a:rPr lang="en-US" dirty="0"/>
              <a:t> team prides itself in beating Airflow</a:t>
            </a:r>
          </a:p>
          <a:p>
            <a:r>
              <a:rPr lang="en-US" dirty="0"/>
              <a:t>Many of our applications (current and future) can be thought of as multi-process entities…</a:t>
            </a:r>
          </a:p>
          <a:p>
            <a:r>
              <a:rPr lang="en-US" dirty="0"/>
              <a:t>… and we expect that exiting monolithic Slang scripts will be refactored into orchestrated multi-language processes exchanging data</a:t>
            </a:r>
          </a:p>
          <a:p>
            <a:r>
              <a:rPr lang="en-US" dirty="0"/>
              <a:t>We propose to make a clear distinction between top-level application-like entries and </a:t>
            </a:r>
            <a:r>
              <a:rPr lang="en-US" dirty="0" err="1"/>
              <a:t>procmon</a:t>
            </a:r>
            <a:r>
              <a:rPr lang="en-US" dirty="0"/>
              <a:t>, and application internal mechanics/orchestration.</a:t>
            </a:r>
          </a:p>
          <a:p>
            <a:pPr lvl="1"/>
            <a:r>
              <a:rPr lang="en-US" dirty="0"/>
              <a:t>Splitting a single </a:t>
            </a:r>
            <a:r>
              <a:rPr lang="en-US" dirty="0" err="1"/>
              <a:t>procmon</a:t>
            </a:r>
            <a:r>
              <a:rPr lang="en-US" dirty="0"/>
              <a:t> application into 30 </a:t>
            </a:r>
            <a:r>
              <a:rPr lang="en-US" dirty="0" err="1"/>
              <a:t>procmon</a:t>
            </a:r>
            <a:r>
              <a:rPr lang="en-US" dirty="0"/>
              <a:t> applications is not necessarily the only option.</a:t>
            </a:r>
          </a:p>
          <a:p>
            <a:r>
              <a:rPr lang="en-US" dirty="0"/>
              <a:t>There are 10+ orchestration solutions out there, we chose one of them primarily for illustration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8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696C2-CC84-67C3-9B5F-FD4ABF170BFD}"/>
              </a:ext>
            </a:extLst>
          </p:cNvPr>
          <p:cNvSpPr txBox="1">
            <a:spLocks/>
          </p:cNvSpPr>
          <p:nvPr/>
        </p:nvSpPr>
        <p:spPr>
          <a:xfrm>
            <a:off x="628650" y="329493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BA713D-A874-910F-3EDA-A8D167A65D73}"/>
              </a:ext>
            </a:extLst>
          </p:cNvPr>
          <p:cNvSpPr txBox="1">
            <a:spLocks/>
          </p:cNvSpPr>
          <p:nvPr/>
        </p:nvSpPr>
        <p:spPr>
          <a:xfrm>
            <a:off x="628650" y="4503511"/>
            <a:ext cx="7886700" cy="123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FA13F-9CE8-6972-7CBD-63652FDAA5A6}"/>
              </a:ext>
            </a:extLst>
          </p:cNvPr>
          <p:cNvSpPr txBox="1"/>
          <p:nvPr/>
        </p:nvSpPr>
        <p:spPr>
          <a:xfrm>
            <a:off x="628650" y="764931"/>
            <a:ext cx="67656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Takeaway from the demo (expected)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Desing of components does not need to be batch-oriented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Differentiate </a:t>
            </a:r>
            <a:r>
              <a:rPr lang="en-US" sz="1800" dirty="0" err="1"/>
              <a:t>btween</a:t>
            </a:r>
            <a:r>
              <a:rPr lang="en-US" sz="1800" dirty="0"/>
              <a:t> process interface and process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Failure/error handling/resilience provided by orchestrator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What the orchestrator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Replacement to </a:t>
            </a:r>
            <a:r>
              <a:rPr lang="en-US" sz="1800" dirty="0" err="1"/>
              <a:t>procmon</a:t>
            </a:r>
            <a:r>
              <a:rPr lang="en-US" sz="1800" dirty="0"/>
              <a:t> (</a:t>
            </a:r>
            <a:r>
              <a:rPr lang="en-US" dirty="0"/>
              <a:t>i</a:t>
            </a:r>
            <a:r>
              <a:rPr lang="en-US" sz="1800" dirty="0"/>
              <a:t>t complements </a:t>
            </a:r>
            <a:r>
              <a:rPr lang="en-US" sz="1800" dirty="0" err="1"/>
              <a:t>procomon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Replacement to Kubernetes (it complements k8s)</a:t>
            </a:r>
            <a:endParaRPr lang="en-US" dirty="0"/>
          </a:p>
          <a:p>
            <a:endParaRPr lang="en-US" dirty="0"/>
          </a:p>
          <a:p>
            <a:r>
              <a:rPr lang="en-US" sz="1800" dirty="0"/>
              <a:t>The choice of temporal.io </a:t>
            </a:r>
            <a:r>
              <a:rPr lang="en-US" dirty="0"/>
              <a:t>used in this demo is not random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developed and used at Uber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event-driven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Praised for mid-scale projects</a:t>
            </a:r>
          </a:p>
          <a:p>
            <a:endParaRPr lang="en-US" dirty="0"/>
          </a:p>
          <a:p>
            <a:r>
              <a:rPr lang="en-US" sz="1800" dirty="0"/>
              <a:t>What the demo purpose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Sales pitch for temporal.ai specifically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all aspects of the demo will need to be repeated for other candidates.</a:t>
            </a:r>
          </a:p>
        </p:txBody>
      </p:sp>
    </p:spTree>
    <p:extLst>
      <p:ext uri="{BB962C8B-B14F-4D97-AF65-F5344CB8AC3E}">
        <p14:creationId xmlns:p14="http://schemas.microsoft.com/office/powerpoint/2010/main" val="3544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DB77-D512-24E8-7E4D-B9D352C1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Multi-criterial choice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6B84F4-FB4A-EE5D-4EC8-8519AC78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22833"/>
              </p:ext>
            </p:extLst>
          </p:nvPr>
        </p:nvGraphicFramePr>
        <p:xfrm>
          <a:off x="390832" y="1396998"/>
          <a:ext cx="8413951" cy="484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93">
                  <a:extLst>
                    <a:ext uri="{9D8B030D-6E8A-4147-A177-3AD203B41FA5}">
                      <a16:colId xmlns:a16="http://schemas.microsoft.com/office/drawing/2014/main" val="1575195201"/>
                    </a:ext>
                  </a:extLst>
                </a:gridCol>
                <a:gridCol w="1201993">
                  <a:extLst>
                    <a:ext uri="{9D8B030D-6E8A-4147-A177-3AD203B41FA5}">
                      <a16:colId xmlns:a16="http://schemas.microsoft.com/office/drawing/2014/main" val="1465931481"/>
                    </a:ext>
                  </a:extLst>
                </a:gridCol>
                <a:gridCol w="1201993">
                  <a:extLst>
                    <a:ext uri="{9D8B030D-6E8A-4147-A177-3AD203B41FA5}">
                      <a16:colId xmlns:a16="http://schemas.microsoft.com/office/drawing/2014/main" val="3448405055"/>
                    </a:ext>
                  </a:extLst>
                </a:gridCol>
                <a:gridCol w="1201993">
                  <a:extLst>
                    <a:ext uri="{9D8B030D-6E8A-4147-A177-3AD203B41FA5}">
                      <a16:colId xmlns:a16="http://schemas.microsoft.com/office/drawing/2014/main" val="3892463367"/>
                    </a:ext>
                  </a:extLst>
                </a:gridCol>
                <a:gridCol w="1201993">
                  <a:extLst>
                    <a:ext uri="{9D8B030D-6E8A-4147-A177-3AD203B41FA5}">
                      <a16:colId xmlns:a16="http://schemas.microsoft.com/office/drawing/2014/main" val="2252028727"/>
                    </a:ext>
                  </a:extLst>
                </a:gridCol>
                <a:gridCol w="1201993">
                  <a:extLst>
                    <a:ext uri="{9D8B030D-6E8A-4147-A177-3AD203B41FA5}">
                      <a16:colId xmlns:a16="http://schemas.microsoft.com/office/drawing/2014/main" val="3718035440"/>
                    </a:ext>
                  </a:extLst>
                </a:gridCol>
                <a:gridCol w="1201993">
                  <a:extLst>
                    <a:ext uri="{9D8B030D-6E8A-4147-A177-3AD203B41FA5}">
                      <a16:colId xmlns:a16="http://schemas.microsoft.com/office/drawing/2014/main" val="2884513556"/>
                    </a:ext>
                  </a:extLst>
                </a:gridCol>
              </a:tblGrid>
              <a:tr h="691653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trigggering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9060"/>
                  </a:ext>
                </a:extLst>
              </a:tr>
              <a:tr h="691653">
                <a:tc>
                  <a:txBody>
                    <a:bodyPr/>
                    <a:lstStyle/>
                    <a:p>
                      <a:r>
                        <a:rPr lang="en-US" dirty="0" err="1"/>
                        <a:t>Procmon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44781"/>
                  </a:ext>
                </a:extLst>
              </a:tr>
              <a:tr h="691653">
                <a:tc>
                  <a:txBody>
                    <a:bodyPr/>
                    <a:lstStyle/>
                    <a:p>
                      <a:r>
                        <a:rPr lang="en-US" dirty="0"/>
                        <a:t>K8S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62297"/>
                  </a:ext>
                </a:extLst>
              </a:tr>
              <a:tr h="691653">
                <a:tc>
                  <a:txBody>
                    <a:bodyPr/>
                    <a:lstStyle/>
                    <a:p>
                      <a:r>
                        <a:rPr lang="en-US" dirty="0"/>
                        <a:t>Airflow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41524"/>
                  </a:ext>
                </a:extLst>
              </a:tr>
              <a:tr h="691653">
                <a:tc>
                  <a:txBody>
                    <a:bodyPr/>
                    <a:lstStyle/>
                    <a:p>
                      <a:r>
                        <a:rPr lang="en-US" dirty="0"/>
                        <a:t>Prefect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0035"/>
                  </a:ext>
                </a:extLst>
              </a:tr>
              <a:tr h="691653">
                <a:tc>
                  <a:txBody>
                    <a:bodyPr/>
                    <a:lstStyle/>
                    <a:p>
                      <a:r>
                        <a:rPr lang="en-US" dirty="0"/>
                        <a:t>Temporal (Uber)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25601"/>
                  </a:ext>
                </a:extLst>
              </a:tr>
              <a:tr h="691653">
                <a:tc>
                  <a:txBody>
                    <a:bodyPr/>
                    <a:lstStyle/>
                    <a:p>
                      <a:r>
                        <a:rPr lang="en-US" dirty="0"/>
                        <a:t>Orcas (Netflix)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5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06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B920-41D2-BD19-1BFE-72546B64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7143"/>
          </a:xfrm>
        </p:spPr>
        <p:txBody>
          <a:bodyPr/>
          <a:lstStyle/>
          <a:p>
            <a:r>
              <a:rPr lang="en-US" dirty="0"/>
              <a:t>What do you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F4DD-905C-5695-DFE7-DBF9F0EF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6914"/>
            <a:ext cx="7886700" cy="5055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Durable execution ™</a:t>
            </a:r>
          </a:p>
          <a:p>
            <a:pPr lvl="1"/>
            <a:r>
              <a:rPr lang="en-US" dirty="0"/>
              <a:t>Recovery from resource failure</a:t>
            </a:r>
          </a:p>
          <a:p>
            <a:pPr lvl="1"/>
            <a:r>
              <a:rPr lang="en-US" dirty="0"/>
              <a:t>“Checkpoints” of calculation for resets / reruns</a:t>
            </a:r>
          </a:p>
          <a:p>
            <a:pPr lvl="2"/>
            <a:r>
              <a:rPr lang="en-US" dirty="0"/>
              <a:t>Rerunning failed step</a:t>
            </a:r>
          </a:p>
          <a:p>
            <a:pPr lvl="2"/>
            <a:r>
              <a:rPr lang="en-US" dirty="0"/>
              <a:t>Rerunning whole workflow starting from the failed step</a:t>
            </a:r>
          </a:p>
          <a:p>
            <a:pPr lvl="1"/>
            <a:r>
              <a:rPr lang="en-US" dirty="0"/>
              <a:t>Transactional maintenance of the state of execution</a:t>
            </a:r>
          </a:p>
          <a:p>
            <a:r>
              <a:rPr lang="en-US" dirty="0"/>
              <a:t>Framework for remote function calls </a:t>
            </a:r>
          </a:p>
          <a:p>
            <a:r>
              <a:rPr lang="en-US" dirty="0"/>
              <a:t>Language independent inter-process data exchange emulating a function call</a:t>
            </a:r>
          </a:p>
          <a:p>
            <a:pPr lvl="1"/>
            <a:r>
              <a:rPr lang="en-US" dirty="0"/>
              <a:t>Smaller (~1MB) passed directly</a:t>
            </a:r>
          </a:p>
          <a:p>
            <a:pPr lvl="1"/>
            <a:r>
              <a:rPr lang="en-US" dirty="0"/>
              <a:t>Larger sets passed via storage</a:t>
            </a:r>
          </a:p>
          <a:p>
            <a:r>
              <a:rPr lang="en-US" dirty="0"/>
              <a:t>Defining dependency structure as code</a:t>
            </a:r>
          </a:p>
          <a:p>
            <a:r>
              <a:rPr lang="en-US" dirty="0"/>
              <a:t>Multi-language (Python, Java, Go,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Monitoring via GUI</a:t>
            </a:r>
          </a:p>
          <a:p>
            <a:r>
              <a:rPr lang="en-US" dirty="0"/>
              <a:t>(not </a:t>
            </a:r>
            <a:r>
              <a:rPr lang="en-US" dirty="0" err="1"/>
              <a:t>coverd</a:t>
            </a:r>
            <a:r>
              <a:rPr lang="en-US" dirty="0"/>
              <a:t> today) no waiting for a sub-process to finish to launch the next</a:t>
            </a:r>
          </a:p>
          <a:p>
            <a:pPr lvl="1"/>
            <a:r>
              <a:rPr lang="en-US" dirty="0"/>
              <a:t>Heartbeats and signaling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C42A-3F81-FD4B-2948-A468E8CA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BDB-9115-A317-DFDC-6C9E7DED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102"/>
            <a:ext cx="8123464" cy="5161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Organize logic into </a:t>
            </a:r>
          </a:p>
          <a:p>
            <a:pPr lvl="1"/>
            <a:r>
              <a:rPr lang="en-US" dirty="0"/>
              <a:t>“workflow” – definition of the order and and dependency of subprocesses (‘activities’)</a:t>
            </a:r>
          </a:p>
          <a:p>
            <a:pPr lvl="2"/>
            <a:r>
              <a:rPr lang="en-US" dirty="0"/>
              <a:t>Workflows can be nested</a:t>
            </a:r>
          </a:p>
          <a:p>
            <a:pPr lvl="1"/>
            <a:r>
              <a:rPr lang="en-US" dirty="0"/>
              <a:t>“activities” – services handling “workflow” requests</a:t>
            </a:r>
          </a:p>
          <a:p>
            <a:pPr lvl="1"/>
            <a:r>
              <a:rPr lang="en-US" dirty="0"/>
              <a:t>Activities and workflows can be running on different machines and implemented in different languages</a:t>
            </a:r>
          </a:p>
          <a:p>
            <a:r>
              <a:rPr lang="en-US" dirty="0"/>
              <a:t>Workflow </a:t>
            </a:r>
            <a:r>
              <a:rPr lang="en-US" dirty="0" err="1"/>
              <a:t>implemenetion</a:t>
            </a:r>
            <a:r>
              <a:rPr lang="en-US" dirty="0"/>
              <a:t> must satisfy certain rules</a:t>
            </a:r>
          </a:p>
          <a:p>
            <a:pPr lvl="1"/>
            <a:r>
              <a:rPr lang="en-US" dirty="0"/>
              <a:t>Reproducibility of “workflow” jobs</a:t>
            </a:r>
          </a:p>
          <a:p>
            <a:pPr lvl="2"/>
            <a:r>
              <a:rPr lang="en-US" dirty="0"/>
              <a:t>No “random” (fixed seed)</a:t>
            </a:r>
          </a:p>
          <a:p>
            <a:pPr lvl="2"/>
            <a:r>
              <a:rPr lang="en-US" dirty="0"/>
              <a:t>No real time </a:t>
            </a:r>
          </a:p>
          <a:p>
            <a:r>
              <a:rPr lang="en-US" dirty="0"/>
              <a:t>Infrastructure running in the background </a:t>
            </a:r>
          </a:p>
          <a:p>
            <a:pPr lvl="1"/>
            <a:r>
              <a:rPr lang="en-US" dirty="0"/>
              <a:t>Temporal server(s)</a:t>
            </a:r>
          </a:p>
          <a:p>
            <a:pPr lvl="2"/>
            <a:r>
              <a:rPr lang="en-US" dirty="0"/>
              <a:t>Similar to </a:t>
            </a:r>
            <a:r>
              <a:rPr lang="en-US" dirty="0" err="1"/>
              <a:t>kafka</a:t>
            </a:r>
            <a:r>
              <a:rPr lang="en-US" dirty="0"/>
              <a:t> broker or </a:t>
            </a:r>
            <a:r>
              <a:rPr lang="en-US" dirty="0" err="1"/>
              <a:t>procmon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Workflow worker – process ready to run a workflow (your code)</a:t>
            </a:r>
          </a:p>
          <a:p>
            <a:pPr lvl="1"/>
            <a:r>
              <a:rPr lang="en-US" dirty="0"/>
              <a:t>Activity workers – processes ready to run an activity (your code)</a:t>
            </a:r>
          </a:p>
          <a:p>
            <a:pPr lvl="2"/>
            <a:r>
              <a:rPr lang="en-US" dirty="0"/>
              <a:t>Similar to  </a:t>
            </a:r>
            <a:r>
              <a:rPr lang="en-US" dirty="0" err="1"/>
              <a:t>kafka</a:t>
            </a:r>
            <a:r>
              <a:rPr lang="en-US" dirty="0"/>
              <a:t> consumers/producers</a:t>
            </a:r>
          </a:p>
        </p:txBody>
      </p:sp>
    </p:spTree>
    <p:extLst>
      <p:ext uri="{BB962C8B-B14F-4D97-AF65-F5344CB8AC3E}">
        <p14:creationId xmlns:p14="http://schemas.microsoft.com/office/powerpoint/2010/main" val="237478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EA27-3801-1F89-295A-C31AD713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11" y="593726"/>
            <a:ext cx="7886700" cy="748377"/>
          </a:xfrm>
        </p:spPr>
        <p:txBody>
          <a:bodyPr/>
          <a:lstStyle/>
          <a:p>
            <a:r>
              <a:rPr lang="en-US" dirty="0"/>
              <a:t>Processes involved (simplified)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5DC23-F32C-AE40-44C0-58544D197E18}"/>
              </a:ext>
            </a:extLst>
          </p:cNvPr>
          <p:cNvSpPr/>
          <p:nvPr/>
        </p:nvSpPr>
        <p:spPr>
          <a:xfrm>
            <a:off x="3030794" y="1725561"/>
            <a:ext cx="2263877" cy="855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Launcher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29FF9-D37F-4DA4-4D49-FDD15B341614}"/>
              </a:ext>
            </a:extLst>
          </p:cNvPr>
          <p:cNvSpPr/>
          <p:nvPr/>
        </p:nvSpPr>
        <p:spPr>
          <a:xfrm>
            <a:off x="3030794" y="3414252"/>
            <a:ext cx="226387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Workflow1 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80E1-8B20-C3E4-F8EA-2A4F7EFA7ABE}"/>
              </a:ext>
            </a:extLst>
          </p:cNvPr>
          <p:cNvSpPr/>
          <p:nvPr/>
        </p:nvSpPr>
        <p:spPr>
          <a:xfrm>
            <a:off x="862782" y="5191427"/>
            <a:ext cx="2168012" cy="1128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Activity1 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8ED54-5FF9-0DF0-8B26-5C368F17E656}"/>
              </a:ext>
            </a:extLst>
          </p:cNvPr>
          <p:cNvSpPr/>
          <p:nvPr/>
        </p:nvSpPr>
        <p:spPr>
          <a:xfrm>
            <a:off x="5294671" y="5191427"/>
            <a:ext cx="2168013" cy="1128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Activity2 worker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DC223-F504-D50C-5B80-078F26C1E0B6}"/>
              </a:ext>
            </a:extLst>
          </p:cNvPr>
          <p:cNvSpPr txBox="1"/>
          <p:nvPr/>
        </p:nvSpPr>
        <p:spPr>
          <a:xfrm>
            <a:off x="5368411" y="3380290"/>
            <a:ext cx="17108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@workflow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activity1()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activity2()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F346FB-C459-BDDF-0DBC-25529ECFC72F}"/>
              </a:ext>
            </a:extLst>
          </p:cNvPr>
          <p:cNvCxnSpPr/>
          <p:nvPr/>
        </p:nvCxnSpPr>
        <p:spPr>
          <a:xfrm>
            <a:off x="3982065" y="2580968"/>
            <a:ext cx="0" cy="79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721CB2-9D79-AD11-4F2C-004C499FD1A7}"/>
              </a:ext>
            </a:extLst>
          </p:cNvPr>
          <p:cNvCxnSpPr/>
          <p:nvPr/>
        </p:nvCxnSpPr>
        <p:spPr>
          <a:xfrm flipV="1">
            <a:off x="4380271" y="2580968"/>
            <a:ext cx="0" cy="83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5E2C0-EC92-DB0E-51C1-AC00FB39E54C}"/>
              </a:ext>
            </a:extLst>
          </p:cNvPr>
          <p:cNvCxnSpPr/>
          <p:nvPr/>
        </p:nvCxnSpPr>
        <p:spPr>
          <a:xfrm flipH="1">
            <a:off x="2153265" y="4337582"/>
            <a:ext cx="1496961" cy="85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C867EF-4185-7D1C-6EDB-8E462B4A6CFE}"/>
              </a:ext>
            </a:extLst>
          </p:cNvPr>
          <p:cNvCxnSpPr/>
          <p:nvPr/>
        </p:nvCxnSpPr>
        <p:spPr>
          <a:xfrm flipV="1">
            <a:off x="2492477" y="4336020"/>
            <a:ext cx="1489588" cy="8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9837A5-A313-802F-E039-A8A30C8231C0}"/>
              </a:ext>
            </a:extLst>
          </p:cNvPr>
          <p:cNvCxnSpPr>
            <a:stCxn id="6" idx="2"/>
          </p:cNvCxnSpPr>
          <p:nvPr/>
        </p:nvCxnSpPr>
        <p:spPr>
          <a:xfrm>
            <a:off x="4162733" y="4337582"/>
            <a:ext cx="1596512" cy="8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C0BD9D-7938-CF85-F251-77ACFCD5CD39}"/>
              </a:ext>
            </a:extLst>
          </p:cNvPr>
          <p:cNvCxnSpPr/>
          <p:nvPr/>
        </p:nvCxnSpPr>
        <p:spPr>
          <a:xfrm flipH="1" flipV="1">
            <a:off x="4572000" y="4355019"/>
            <a:ext cx="1467465" cy="81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7FC9FF-D682-5B0B-FA2D-A2868E912578}"/>
              </a:ext>
            </a:extLst>
          </p:cNvPr>
          <p:cNvSpPr txBox="1"/>
          <p:nvPr/>
        </p:nvSpPr>
        <p:spPr>
          <a:xfrm>
            <a:off x="3265995" y="471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FC6DD-8B75-C00D-5D89-3F81BE4BA25B}"/>
              </a:ext>
            </a:extLst>
          </p:cNvPr>
          <p:cNvSpPr txBox="1"/>
          <p:nvPr/>
        </p:nvSpPr>
        <p:spPr>
          <a:xfrm>
            <a:off x="3684066" y="286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1DC787-14E6-DD4C-9E61-F47ABAA8EF4D}"/>
              </a:ext>
            </a:extLst>
          </p:cNvPr>
          <p:cNvSpPr txBox="1"/>
          <p:nvPr/>
        </p:nvSpPr>
        <p:spPr>
          <a:xfrm>
            <a:off x="2632015" y="444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255FDA-C581-F13E-D3E4-09DB6E00B87F}"/>
              </a:ext>
            </a:extLst>
          </p:cNvPr>
          <p:cNvSpPr txBox="1"/>
          <p:nvPr/>
        </p:nvSpPr>
        <p:spPr>
          <a:xfrm>
            <a:off x="4380271" y="2897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A07F1-3F3C-296C-FAA9-858C2CEA437E}"/>
              </a:ext>
            </a:extLst>
          </p:cNvPr>
          <p:cNvSpPr txBox="1"/>
          <p:nvPr/>
        </p:nvSpPr>
        <p:spPr>
          <a:xfrm>
            <a:off x="5277141" y="4434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4CA0E8-5815-2B56-9F7E-7B77CED33D45}"/>
              </a:ext>
            </a:extLst>
          </p:cNvPr>
          <p:cNvSpPr txBox="1"/>
          <p:nvPr/>
        </p:nvSpPr>
        <p:spPr>
          <a:xfrm>
            <a:off x="4613791" y="4731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38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EA27-3801-1F89-295A-C31AD713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11" y="593726"/>
            <a:ext cx="7886700" cy="748377"/>
          </a:xfrm>
        </p:spPr>
        <p:txBody>
          <a:bodyPr/>
          <a:lstStyle/>
          <a:p>
            <a:r>
              <a:rPr lang="en-US" dirty="0"/>
              <a:t>Processes involved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5DC23-F32C-AE40-44C0-58544D197E18}"/>
              </a:ext>
            </a:extLst>
          </p:cNvPr>
          <p:cNvSpPr/>
          <p:nvPr/>
        </p:nvSpPr>
        <p:spPr>
          <a:xfrm>
            <a:off x="3030794" y="1725561"/>
            <a:ext cx="2263877" cy="855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Launcher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29FF9-D37F-4DA4-4D49-FDD15B341614}"/>
              </a:ext>
            </a:extLst>
          </p:cNvPr>
          <p:cNvSpPr/>
          <p:nvPr/>
        </p:nvSpPr>
        <p:spPr>
          <a:xfrm>
            <a:off x="770603" y="4795511"/>
            <a:ext cx="226387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Workflow1 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80E1-8B20-C3E4-F8EA-2A4F7EFA7ABE}"/>
              </a:ext>
            </a:extLst>
          </p:cNvPr>
          <p:cNvSpPr/>
          <p:nvPr/>
        </p:nvSpPr>
        <p:spPr>
          <a:xfrm>
            <a:off x="3627448" y="5400019"/>
            <a:ext cx="2168012" cy="1128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Activity1 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8ED54-5FF9-0DF0-8B26-5C368F17E656}"/>
              </a:ext>
            </a:extLst>
          </p:cNvPr>
          <p:cNvSpPr/>
          <p:nvPr/>
        </p:nvSpPr>
        <p:spPr>
          <a:xfrm>
            <a:off x="6244098" y="5391709"/>
            <a:ext cx="2168013" cy="1128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Activity2 worker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F346FB-C459-BDDF-0DBC-25529ECFC72F}"/>
              </a:ext>
            </a:extLst>
          </p:cNvPr>
          <p:cNvCxnSpPr/>
          <p:nvPr/>
        </p:nvCxnSpPr>
        <p:spPr>
          <a:xfrm>
            <a:off x="3982065" y="2580968"/>
            <a:ext cx="0" cy="79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721CB2-9D79-AD11-4F2C-004C499FD1A7}"/>
              </a:ext>
            </a:extLst>
          </p:cNvPr>
          <p:cNvCxnSpPr/>
          <p:nvPr/>
        </p:nvCxnSpPr>
        <p:spPr>
          <a:xfrm flipV="1">
            <a:off x="4380271" y="2580968"/>
            <a:ext cx="0" cy="83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5E2C0-EC92-DB0E-51C1-AC00FB39E54C}"/>
              </a:ext>
            </a:extLst>
          </p:cNvPr>
          <p:cNvCxnSpPr>
            <a:cxnSpLocks/>
          </p:cNvCxnSpPr>
          <p:nvPr/>
        </p:nvCxnSpPr>
        <p:spPr>
          <a:xfrm>
            <a:off x="1577850" y="4290119"/>
            <a:ext cx="10717" cy="52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C867EF-4185-7D1C-6EDB-8E462B4A6C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02542" y="4287334"/>
            <a:ext cx="0" cy="50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9837A5-A313-802F-E039-A8A30C8231C0}"/>
              </a:ext>
            </a:extLst>
          </p:cNvPr>
          <p:cNvCxnSpPr>
            <a:cxnSpLocks/>
          </p:cNvCxnSpPr>
          <p:nvPr/>
        </p:nvCxnSpPr>
        <p:spPr>
          <a:xfrm flipH="1">
            <a:off x="2417056" y="4301435"/>
            <a:ext cx="697886" cy="50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C0BD9D-7938-CF85-F251-77ACFCD5CD39}"/>
              </a:ext>
            </a:extLst>
          </p:cNvPr>
          <p:cNvCxnSpPr>
            <a:cxnSpLocks/>
          </p:cNvCxnSpPr>
          <p:nvPr/>
        </p:nvCxnSpPr>
        <p:spPr>
          <a:xfrm flipH="1">
            <a:off x="4915477" y="4277033"/>
            <a:ext cx="1194045" cy="111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7FC9FF-D682-5B0B-FA2D-A2868E912578}"/>
              </a:ext>
            </a:extLst>
          </p:cNvPr>
          <p:cNvSpPr txBox="1"/>
          <p:nvPr/>
        </p:nvSpPr>
        <p:spPr>
          <a:xfrm>
            <a:off x="1884803" y="4351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FC6DD-8B75-C00D-5D89-3F81BE4BA25B}"/>
              </a:ext>
            </a:extLst>
          </p:cNvPr>
          <p:cNvSpPr txBox="1"/>
          <p:nvPr/>
        </p:nvSpPr>
        <p:spPr>
          <a:xfrm>
            <a:off x="3684066" y="2757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1DC787-14E6-DD4C-9E61-F47ABAA8EF4D}"/>
              </a:ext>
            </a:extLst>
          </p:cNvPr>
          <p:cNvSpPr txBox="1"/>
          <p:nvPr/>
        </p:nvSpPr>
        <p:spPr>
          <a:xfrm>
            <a:off x="1312690" y="4369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255FDA-C581-F13E-D3E4-09DB6E00B87F}"/>
              </a:ext>
            </a:extLst>
          </p:cNvPr>
          <p:cNvSpPr txBox="1"/>
          <p:nvPr/>
        </p:nvSpPr>
        <p:spPr>
          <a:xfrm>
            <a:off x="4380271" y="278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“done”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A07F1-3F3C-296C-FAA9-858C2CEA437E}"/>
              </a:ext>
            </a:extLst>
          </p:cNvPr>
          <p:cNvSpPr txBox="1"/>
          <p:nvPr/>
        </p:nvSpPr>
        <p:spPr>
          <a:xfrm>
            <a:off x="2937093" y="4375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4CA0E8-5815-2B56-9F7E-7B77CED33D45}"/>
              </a:ext>
            </a:extLst>
          </p:cNvPr>
          <p:cNvSpPr txBox="1"/>
          <p:nvPr/>
        </p:nvSpPr>
        <p:spPr>
          <a:xfrm>
            <a:off x="5439622" y="4776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A46679-EB6F-F526-6A06-64650BCEA46F}"/>
              </a:ext>
            </a:extLst>
          </p:cNvPr>
          <p:cNvSpPr/>
          <p:nvPr/>
        </p:nvSpPr>
        <p:spPr>
          <a:xfrm>
            <a:off x="376085" y="3324825"/>
            <a:ext cx="8104223" cy="95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Temporal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67830D-D718-13B6-A256-9AD982330FB7}"/>
              </a:ext>
            </a:extLst>
          </p:cNvPr>
          <p:cNvSpPr/>
          <p:nvPr/>
        </p:nvSpPr>
        <p:spPr>
          <a:xfrm>
            <a:off x="525411" y="3733467"/>
            <a:ext cx="2903589" cy="384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ABE1B-8122-CB83-D08B-0940ED869FE6}"/>
              </a:ext>
            </a:extLst>
          </p:cNvPr>
          <p:cNvSpPr/>
          <p:nvPr/>
        </p:nvSpPr>
        <p:spPr>
          <a:xfrm>
            <a:off x="5269561" y="3733467"/>
            <a:ext cx="3048529" cy="384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98A925-B02D-44EB-D08D-C2777BD2C387}"/>
              </a:ext>
            </a:extLst>
          </p:cNvPr>
          <p:cNvCxnSpPr>
            <a:cxnSpLocks/>
          </p:cNvCxnSpPr>
          <p:nvPr/>
        </p:nvCxnSpPr>
        <p:spPr>
          <a:xfrm flipH="1" flipV="1">
            <a:off x="3114942" y="4285343"/>
            <a:ext cx="828489" cy="110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445-ECAD-6DE0-DE05-AD74E136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95" y="133576"/>
            <a:ext cx="7886700" cy="885176"/>
          </a:xfrm>
        </p:spPr>
        <p:txBody>
          <a:bodyPr/>
          <a:lstStyle/>
          <a:p>
            <a:r>
              <a:rPr lang="en-US" dirty="0"/>
              <a:t>Processes involved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D45C2-7277-5B55-1376-7ADC345FDB79}"/>
              </a:ext>
            </a:extLst>
          </p:cNvPr>
          <p:cNvSpPr/>
          <p:nvPr/>
        </p:nvSpPr>
        <p:spPr>
          <a:xfrm>
            <a:off x="541176" y="2545542"/>
            <a:ext cx="7886699" cy="1090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Temporal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16CDF-D59E-A214-F2BE-10407F62C54E}"/>
              </a:ext>
            </a:extLst>
          </p:cNvPr>
          <p:cNvSpPr/>
          <p:nvPr/>
        </p:nvSpPr>
        <p:spPr>
          <a:xfrm>
            <a:off x="547009" y="3876870"/>
            <a:ext cx="1840462" cy="1138336"/>
          </a:xfrm>
          <a:prstGeom prst="rect">
            <a:avLst/>
          </a:prstGeom>
          <a:pattFill prst="wd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Workflow1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4391D-BB1F-81CE-5627-49794ECDDA41}"/>
              </a:ext>
            </a:extLst>
          </p:cNvPr>
          <p:cNvSpPr/>
          <p:nvPr/>
        </p:nvSpPr>
        <p:spPr>
          <a:xfrm>
            <a:off x="3284377" y="3889390"/>
            <a:ext cx="1840462" cy="1138336"/>
          </a:xfrm>
          <a:prstGeom prst="rect">
            <a:avLst/>
          </a:prstGeom>
          <a:pattFill prst="wdUp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83DA8-6D86-7CF6-1135-D703293FA60F}"/>
              </a:ext>
            </a:extLst>
          </p:cNvPr>
          <p:cNvSpPr/>
          <p:nvPr/>
        </p:nvSpPr>
        <p:spPr>
          <a:xfrm>
            <a:off x="541178" y="5281127"/>
            <a:ext cx="2400299" cy="1090448"/>
          </a:xfrm>
          <a:prstGeom prst="rect">
            <a:avLst/>
          </a:prstGeom>
          <a:pattFill prst="wdDn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used by WF1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96672-50B9-9B16-9BA3-658FEE658BBB}"/>
              </a:ext>
            </a:extLst>
          </p:cNvPr>
          <p:cNvSpPr/>
          <p:nvPr/>
        </p:nvSpPr>
        <p:spPr>
          <a:xfrm>
            <a:off x="3284377" y="5281127"/>
            <a:ext cx="2400299" cy="1090448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used by WF2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A0893-1DB4-92F2-3372-66C29AAF1C03}"/>
              </a:ext>
            </a:extLst>
          </p:cNvPr>
          <p:cNvSpPr/>
          <p:nvPr/>
        </p:nvSpPr>
        <p:spPr>
          <a:xfrm>
            <a:off x="6027578" y="5281127"/>
            <a:ext cx="2400299" cy="1090448"/>
          </a:xfrm>
          <a:prstGeom prst="rect">
            <a:avLst/>
          </a:prstGeom>
          <a:pattFill prst="lgCheck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Activity3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shared WF1|WF2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89128-8412-8DD9-6990-D207DAD6CF5C}"/>
              </a:ext>
            </a:extLst>
          </p:cNvPr>
          <p:cNvSpPr/>
          <p:nvPr/>
        </p:nvSpPr>
        <p:spPr>
          <a:xfrm>
            <a:off x="1965262" y="1212979"/>
            <a:ext cx="1840462" cy="783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Launcher1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backtest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D38A3-796A-283A-1AC3-368A6BB754A2}"/>
              </a:ext>
            </a:extLst>
          </p:cNvPr>
          <p:cNvSpPr/>
          <p:nvPr/>
        </p:nvSpPr>
        <p:spPr>
          <a:xfrm>
            <a:off x="4948727" y="1212979"/>
            <a:ext cx="1840462" cy="783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Launcher2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(Factor Gen)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C7503-B2C5-E141-75ED-CA3200848BAE}"/>
              </a:ext>
            </a:extLst>
          </p:cNvPr>
          <p:cNvSpPr/>
          <p:nvPr/>
        </p:nvSpPr>
        <p:spPr>
          <a:xfrm>
            <a:off x="869495" y="3051112"/>
            <a:ext cx="2821343" cy="438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Workflow 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6C38DE-562C-3144-962C-7A823E951152}"/>
              </a:ext>
            </a:extLst>
          </p:cNvPr>
          <p:cNvSpPr/>
          <p:nvPr/>
        </p:nvSpPr>
        <p:spPr>
          <a:xfrm>
            <a:off x="5495728" y="3051112"/>
            <a:ext cx="2704129" cy="377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Activity Queue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E9EF7-ED4B-195E-E52E-EE3380B8CCC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864498" y="1996751"/>
            <a:ext cx="20995" cy="548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4AE9A-856E-1BE2-EAD8-88063ABC119D}"/>
              </a:ext>
            </a:extLst>
          </p:cNvPr>
          <p:cNvCxnSpPr>
            <a:cxnSpLocks/>
          </p:cNvCxnSpPr>
          <p:nvPr/>
        </p:nvCxnSpPr>
        <p:spPr>
          <a:xfrm flipH="1">
            <a:off x="5684676" y="1996751"/>
            <a:ext cx="20995" cy="548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5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7452</TotalTime>
  <Words>1151</Words>
  <Application>Microsoft Office PowerPoint</Application>
  <PresentationFormat>On-screen Show (4:3)</PresentationFormat>
  <Paragraphs>191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Orchestration of multi-process applications</vt:lpstr>
      <vt:lpstr>Problem setup</vt:lpstr>
      <vt:lpstr>PowerPoint Presentation</vt:lpstr>
      <vt:lpstr>Multi-criterial choice </vt:lpstr>
      <vt:lpstr>What do you get</vt:lpstr>
      <vt:lpstr>Prerequisites</vt:lpstr>
      <vt:lpstr>Processes involved (simplified)</vt:lpstr>
      <vt:lpstr>Processes involved</vt:lpstr>
      <vt:lpstr>Processes involved</vt:lpstr>
      <vt:lpstr>Orchestration demo</vt:lpstr>
      <vt:lpstr>Original python script</vt:lpstr>
      <vt:lpstr>PowerPoint Presentation</vt:lpstr>
      <vt:lpstr>PowerPoint Presentation</vt:lpstr>
      <vt:lpstr>PowerPoint Presentation</vt:lpstr>
      <vt:lpstr>PowerPoint Presentation</vt:lpstr>
      <vt:lpstr>Roles and players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Boroditsky</dc:creator>
  <cp:lastModifiedBy>Misha Boroditsky</cp:lastModifiedBy>
  <cp:revision>26</cp:revision>
  <dcterms:created xsi:type="dcterms:W3CDTF">2024-07-04T04:29:21Z</dcterms:created>
  <dcterms:modified xsi:type="dcterms:W3CDTF">2024-07-19T04:18:04Z</dcterms:modified>
</cp:coreProperties>
</file>