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6" r:id="rId8"/>
    <p:sldId id="264" r:id="rId9"/>
    <p:sldId id="265" r:id="rId10"/>
    <p:sldId id="263" r:id="rId11"/>
    <p:sldId id="261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0D6D-1FBC-4268-8DB6-1013F2BAE7F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B491-37D4-4BD4-A0A5-03F6CBF0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7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0D6D-1FBC-4268-8DB6-1013F2BAE7F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B491-37D4-4BD4-A0A5-03F6CBF0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8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0D6D-1FBC-4268-8DB6-1013F2BAE7F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B491-37D4-4BD4-A0A5-03F6CBF0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9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0D6D-1FBC-4268-8DB6-1013F2BAE7F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B491-37D4-4BD4-A0A5-03F6CBF0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1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0D6D-1FBC-4268-8DB6-1013F2BAE7F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B491-37D4-4BD4-A0A5-03F6CBF0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65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0D6D-1FBC-4268-8DB6-1013F2BAE7F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B491-37D4-4BD4-A0A5-03F6CBF0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8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0D6D-1FBC-4268-8DB6-1013F2BAE7F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B491-37D4-4BD4-A0A5-03F6CBF0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0D6D-1FBC-4268-8DB6-1013F2BAE7F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B491-37D4-4BD4-A0A5-03F6CBF0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5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0D6D-1FBC-4268-8DB6-1013F2BAE7F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B491-37D4-4BD4-A0A5-03F6CBF0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7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0D6D-1FBC-4268-8DB6-1013F2BAE7F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B491-37D4-4BD4-A0A5-03F6CBF0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9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0D6D-1FBC-4268-8DB6-1013F2BAE7F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B491-37D4-4BD4-A0A5-03F6CBF0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4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C0D6D-1FBC-4268-8DB6-1013F2BAE7F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BB491-37D4-4BD4-A0A5-03F6CBF0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A5E7B-1903-3F18-1CAF-B00E067D25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Orchestration of multi-process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F6F55-C33D-EDBD-F0CF-B2FEBE6F66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8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620B6-64EC-EBBB-62A6-B5E0DB94E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030" y="159852"/>
            <a:ext cx="7886700" cy="1325563"/>
          </a:xfrm>
        </p:spPr>
        <p:txBody>
          <a:bodyPr/>
          <a:lstStyle/>
          <a:p>
            <a:r>
              <a:rPr lang="en-US" dirty="0"/>
              <a:t>Roles and players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94799B-6EA4-B52C-D555-727E74FD0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69" y="1608461"/>
            <a:ext cx="6067425" cy="4219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2D65F2-9F48-CADF-E2CE-05ACCD322907}"/>
              </a:ext>
            </a:extLst>
          </p:cNvPr>
          <p:cNvSpPr txBox="1"/>
          <p:nvPr/>
        </p:nvSpPr>
        <p:spPr>
          <a:xfrm>
            <a:off x="6811347" y="1315616"/>
            <a:ext cx="20807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Worklow.py</a:t>
            </a:r>
          </a:p>
          <a:p>
            <a:endParaRPr lang="en-US" dirty="0"/>
          </a:p>
          <a:p>
            <a:r>
              <a:rPr lang="en-US" dirty="0"/>
              <a:t>import temporal</a:t>
            </a:r>
          </a:p>
          <a:p>
            <a:endParaRPr lang="en-US" dirty="0"/>
          </a:p>
          <a:p>
            <a:r>
              <a:rPr lang="en-US" dirty="0"/>
              <a:t>@workflow</a:t>
            </a:r>
          </a:p>
          <a:p>
            <a:r>
              <a:rPr lang="en-US" dirty="0"/>
              <a:t>def LCx2(filename):</a:t>
            </a:r>
          </a:p>
          <a:p>
            <a:r>
              <a:rPr lang="en-US" dirty="0"/>
              <a:t>	@activity</a:t>
            </a:r>
          </a:p>
          <a:p>
            <a:r>
              <a:rPr lang="en-US" dirty="0"/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1583517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1709A-ADC6-6A1D-F29C-CA825882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5A55F-7949-5136-E6FB-CBBD60C24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mockup of </a:t>
            </a:r>
            <a:r>
              <a:rPr lang="en-US" dirty="0" err="1"/>
              <a:t>backtester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Load universe</a:t>
            </a:r>
          </a:p>
          <a:p>
            <a:pPr lvl="1"/>
            <a:r>
              <a:rPr lang="en-US" dirty="0"/>
              <a:t>Load pricing data</a:t>
            </a:r>
          </a:p>
          <a:p>
            <a:pPr lvl="1"/>
            <a:r>
              <a:rPr lang="en-US" dirty="0"/>
              <a:t>Compute returns</a:t>
            </a:r>
          </a:p>
          <a:p>
            <a:pPr lvl="1"/>
            <a:r>
              <a:rPr lang="en-US" dirty="0"/>
              <a:t>Load risk matrix</a:t>
            </a:r>
          </a:p>
          <a:p>
            <a:pPr lvl="1"/>
            <a:r>
              <a:rPr lang="en-US" dirty="0"/>
              <a:t>Run multiple flavors of </a:t>
            </a:r>
            <a:r>
              <a:rPr lang="en-US" dirty="0" err="1"/>
              <a:t>backtests</a:t>
            </a:r>
            <a:r>
              <a:rPr lang="en-US" dirty="0"/>
              <a:t> over multiple days</a:t>
            </a:r>
          </a:p>
          <a:p>
            <a:pPr lvl="1"/>
            <a:r>
              <a:rPr lang="en-US" dirty="0"/>
              <a:t>Run multiple attribution reports on results.</a:t>
            </a:r>
          </a:p>
          <a:p>
            <a:r>
              <a:rPr lang="en-US" dirty="0"/>
              <a:t>Anyone can probably think of his processes in similar terms.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189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1709A-ADC6-6A1D-F29C-CA825882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5A55F-7949-5136-E6FB-CBBD60C24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Returns loader</a:t>
            </a:r>
          </a:p>
          <a:p>
            <a:r>
              <a:rPr lang="en-US" dirty="0" err="1"/>
              <a:t>Backtesting</a:t>
            </a:r>
            <a:endParaRPr lang="en-US" dirty="0"/>
          </a:p>
          <a:p>
            <a:r>
              <a:rPr lang="en-US" dirty="0" err="1"/>
              <a:t>Optmization</a:t>
            </a:r>
            <a:r>
              <a:rPr lang="en-US"/>
              <a:t>-as-a-service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08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9F31-1FA3-8159-B24B-56960DE4A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338FF-33BF-25C7-1682-D9CF66C7E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0890"/>
            <a:ext cx="7886700" cy="504786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Batch-oriented solution for larger applications within GS (</a:t>
            </a:r>
            <a:r>
              <a:rPr lang="en-US" dirty="0" err="1"/>
              <a:t>Procmon</a:t>
            </a:r>
            <a:r>
              <a:rPr lang="en-US" dirty="0"/>
              <a:t>) is widely used</a:t>
            </a:r>
          </a:p>
          <a:p>
            <a:pPr lvl="1"/>
            <a:r>
              <a:rPr lang="en-US" dirty="0" err="1"/>
              <a:t>Procmon</a:t>
            </a:r>
            <a:r>
              <a:rPr lang="en-US" dirty="0"/>
              <a:t> tenet is that data passing between processes is developers responsibility</a:t>
            </a:r>
          </a:p>
          <a:p>
            <a:pPr lvl="1"/>
            <a:r>
              <a:rPr lang="en-US" dirty="0" err="1"/>
              <a:t>Procmon</a:t>
            </a:r>
            <a:r>
              <a:rPr lang="en-US" dirty="0"/>
              <a:t> jobs are triggered by process exit codes</a:t>
            </a:r>
          </a:p>
          <a:p>
            <a:pPr lvl="1"/>
            <a:r>
              <a:rPr lang="en-US" dirty="0" err="1"/>
              <a:t>Procmon</a:t>
            </a:r>
            <a:r>
              <a:rPr lang="en-US" dirty="0"/>
              <a:t> team prides itself in beating Airflow</a:t>
            </a:r>
          </a:p>
          <a:p>
            <a:r>
              <a:rPr lang="en-US" dirty="0"/>
              <a:t>Many of our applications (current and future) can be thought of as multi-process entities…</a:t>
            </a:r>
          </a:p>
          <a:p>
            <a:r>
              <a:rPr lang="en-US" dirty="0"/>
              <a:t>… and we expect that exiting monolithic Slang scripts will be refactored into orchestrated multi-language processes exchanging data</a:t>
            </a:r>
          </a:p>
          <a:p>
            <a:r>
              <a:rPr lang="en-US" dirty="0"/>
              <a:t>We propose to make a clear distinction between top-level application-like entries and </a:t>
            </a:r>
            <a:r>
              <a:rPr lang="en-US" dirty="0" err="1"/>
              <a:t>procmon</a:t>
            </a:r>
            <a:r>
              <a:rPr lang="en-US" dirty="0"/>
              <a:t>, and application internal mechanics/orchestration.</a:t>
            </a:r>
          </a:p>
          <a:p>
            <a:pPr lvl="1"/>
            <a:r>
              <a:rPr lang="en-US" dirty="0"/>
              <a:t>Splitting a single </a:t>
            </a:r>
            <a:r>
              <a:rPr lang="en-US" dirty="0" err="1"/>
              <a:t>procmon</a:t>
            </a:r>
            <a:r>
              <a:rPr lang="en-US" dirty="0"/>
              <a:t> application into 30 </a:t>
            </a:r>
            <a:r>
              <a:rPr lang="en-US" dirty="0" err="1"/>
              <a:t>procmon</a:t>
            </a:r>
            <a:r>
              <a:rPr lang="en-US" dirty="0"/>
              <a:t> applications is not necessarily the only option.</a:t>
            </a:r>
          </a:p>
          <a:p>
            <a:r>
              <a:rPr lang="en-US" dirty="0"/>
              <a:t>There are 10+ orchestration solutions out there, we chose one of the primarily for illustration purposes.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585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45E8A-CC89-3C70-267A-37C3D8C6D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orchestrator is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A8F99-2CE5-E829-5BC9-678780604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3699"/>
            <a:ext cx="7886700" cy="1234815"/>
          </a:xfrm>
        </p:spPr>
        <p:txBody>
          <a:bodyPr/>
          <a:lstStyle/>
          <a:p>
            <a:r>
              <a:rPr lang="en-US" dirty="0"/>
              <a:t>Replacement to </a:t>
            </a:r>
            <a:r>
              <a:rPr lang="en-US" dirty="0" err="1"/>
              <a:t>procmon</a:t>
            </a:r>
            <a:r>
              <a:rPr lang="en-US" dirty="0"/>
              <a:t> (complements it)</a:t>
            </a:r>
          </a:p>
          <a:p>
            <a:r>
              <a:rPr lang="en-US" dirty="0"/>
              <a:t>Replacement to Kubernetes (complements it)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48696C2-CC84-67C3-9B5F-FD4ABF170BFD}"/>
              </a:ext>
            </a:extLst>
          </p:cNvPr>
          <p:cNvSpPr txBox="1">
            <a:spLocks/>
          </p:cNvSpPr>
          <p:nvPr/>
        </p:nvSpPr>
        <p:spPr>
          <a:xfrm>
            <a:off x="628650" y="329493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the demo purpose is not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BA713D-A874-910F-3EDA-A8D167A65D73}"/>
              </a:ext>
            </a:extLst>
          </p:cNvPr>
          <p:cNvSpPr txBox="1">
            <a:spLocks/>
          </p:cNvSpPr>
          <p:nvPr/>
        </p:nvSpPr>
        <p:spPr>
          <a:xfrm>
            <a:off x="628650" y="4503511"/>
            <a:ext cx="7886700" cy="1234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Sales pitch for temporal.ai specifically</a:t>
            </a:r>
          </a:p>
        </p:txBody>
      </p:sp>
    </p:spTree>
    <p:extLst>
      <p:ext uri="{BB962C8B-B14F-4D97-AF65-F5344CB8AC3E}">
        <p14:creationId xmlns:p14="http://schemas.microsoft.com/office/powerpoint/2010/main" val="35443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0B920-41D2-BD19-1BFE-72546B64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97143"/>
          </a:xfrm>
        </p:spPr>
        <p:txBody>
          <a:bodyPr/>
          <a:lstStyle/>
          <a:p>
            <a:r>
              <a:rPr lang="en-US" dirty="0"/>
              <a:t>What do you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9F4DD-905C-5695-DFE7-DBF9F0EF1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6914"/>
            <a:ext cx="7886700" cy="50559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Durable execution ™</a:t>
            </a:r>
          </a:p>
          <a:p>
            <a:pPr lvl="1"/>
            <a:r>
              <a:rPr lang="en-US" dirty="0"/>
              <a:t>Recovery from resource failure</a:t>
            </a:r>
          </a:p>
          <a:p>
            <a:pPr lvl="1"/>
            <a:r>
              <a:rPr lang="en-US" dirty="0"/>
              <a:t>“Checkpoints” of calculation for fast reruns</a:t>
            </a:r>
          </a:p>
          <a:p>
            <a:pPr lvl="1"/>
            <a:r>
              <a:rPr lang="en-US" dirty="0"/>
              <a:t>Transactional maintenance of the state of execution</a:t>
            </a:r>
          </a:p>
          <a:p>
            <a:r>
              <a:rPr lang="en-US" dirty="0"/>
              <a:t>Inter-process data exchange (by value or “reference”)</a:t>
            </a:r>
          </a:p>
          <a:p>
            <a:r>
              <a:rPr lang="en-US" dirty="0"/>
              <a:t>Defining dependency structure as code</a:t>
            </a:r>
          </a:p>
          <a:p>
            <a:r>
              <a:rPr lang="en-US" dirty="0"/>
              <a:t>Framework for remote function calls </a:t>
            </a:r>
          </a:p>
          <a:p>
            <a:r>
              <a:rPr lang="en-US" dirty="0"/>
              <a:t>no waiting for a sub-process to finish to launch the next</a:t>
            </a:r>
          </a:p>
          <a:p>
            <a:r>
              <a:rPr lang="en-US" dirty="0"/>
              <a:t>Heartbeats and signaling (not covered today)</a:t>
            </a:r>
          </a:p>
          <a:p>
            <a:r>
              <a:rPr lang="en-US" dirty="0"/>
              <a:t>Multi-language (Python, Java, Go,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C42A-3F81-FD4B-2948-A468E8CA2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ABBDB-9115-A317-DFDC-6C9E7DED9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1102"/>
            <a:ext cx="8123464" cy="51617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Organize logic into </a:t>
            </a:r>
          </a:p>
          <a:p>
            <a:pPr lvl="1"/>
            <a:r>
              <a:rPr lang="en-US" dirty="0"/>
              <a:t>“workflow” – definition of the order and and dependency of subprocesses (‘activities’)</a:t>
            </a:r>
          </a:p>
          <a:p>
            <a:pPr lvl="2"/>
            <a:r>
              <a:rPr lang="en-US" dirty="0"/>
              <a:t>Workflows can be nested</a:t>
            </a:r>
          </a:p>
          <a:p>
            <a:pPr lvl="1"/>
            <a:r>
              <a:rPr lang="en-US" dirty="0"/>
              <a:t>“activities” – services handling “workflow” requests</a:t>
            </a:r>
          </a:p>
          <a:p>
            <a:pPr lvl="1"/>
            <a:r>
              <a:rPr lang="en-US" dirty="0"/>
              <a:t>Activities and workflows can be running on different machines and implemented in different languages</a:t>
            </a:r>
          </a:p>
          <a:p>
            <a:r>
              <a:rPr lang="en-US" dirty="0"/>
              <a:t>Workflow </a:t>
            </a:r>
            <a:r>
              <a:rPr lang="en-US" dirty="0" err="1"/>
              <a:t>implemenetion</a:t>
            </a:r>
            <a:r>
              <a:rPr lang="en-US" dirty="0"/>
              <a:t> must satisfy certain rules</a:t>
            </a:r>
          </a:p>
          <a:p>
            <a:pPr lvl="1"/>
            <a:r>
              <a:rPr lang="en-US" dirty="0"/>
              <a:t>Reproducibility of “workflow” jobs</a:t>
            </a:r>
          </a:p>
          <a:p>
            <a:pPr lvl="2"/>
            <a:r>
              <a:rPr lang="en-US" dirty="0"/>
              <a:t>No “random” (fixed seed)</a:t>
            </a:r>
          </a:p>
          <a:p>
            <a:pPr lvl="2"/>
            <a:r>
              <a:rPr lang="en-US" dirty="0"/>
              <a:t>No real time </a:t>
            </a:r>
          </a:p>
          <a:p>
            <a:r>
              <a:rPr lang="en-US" dirty="0"/>
              <a:t>Infrastructure running in the background </a:t>
            </a:r>
          </a:p>
          <a:p>
            <a:pPr lvl="1"/>
            <a:r>
              <a:rPr lang="en-US" dirty="0"/>
              <a:t>Temporal server(s)</a:t>
            </a:r>
          </a:p>
          <a:p>
            <a:pPr lvl="2"/>
            <a:r>
              <a:rPr lang="en-US" dirty="0"/>
              <a:t>Similar to </a:t>
            </a:r>
            <a:r>
              <a:rPr lang="en-US" dirty="0" err="1"/>
              <a:t>kafka</a:t>
            </a:r>
            <a:r>
              <a:rPr lang="en-US" dirty="0"/>
              <a:t> broker or </a:t>
            </a:r>
            <a:r>
              <a:rPr lang="en-US" dirty="0" err="1"/>
              <a:t>gitlab</a:t>
            </a:r>
            <a:r>
              <a:rPr lang="en-US" dirty="0"/>
              <a:t> runner</a:t>
            </a:r>
          </a:p>
          <a:p>
            <a:pPr lvl="1"/>
            <a:r>
              <a:rPr lang="en-US" dirty="0"/>
              <a:t>Workflow worker – process ready to run a workflow (your code)</a:t>
            </a:r>
          </a:p>
          <a:p>
            <a:pPr lvl="1"/>
            <a:r>
              <a:rPr lang="en-US" dirty="0"/>
              <a:t>Activity workers – processes ready to run an activity (your code)</a:t>
            </a:r>
          </a:p>
          <a:p>
            <a:pPr lvl="2"/>
            <a:r>
              <a:rPr lang="en-US" dirty="0"/>
              <a:t>Similar to  </a:t>
            </a:r>
            <a:r>
              <a:rPr lang="en-US" dirty="0" err="1"/>
              <a:t>kafka</a:t>
            </a:r>
            <a:r>
              <a:rPr lang="en-US" dirty="0"/>
              <a:t> consumers/producers</a:t>
            </a:r>
          </a:p>
        </p:txBody>
      </p:sp>
    </p:spTree>
    <p:extLst>
      <p:ext uri="{BB962C8B-B14F-4D97-AF65-F5344CB8AC3E}">
        <p14:creationId xmlns:p14="http://schemas.microsoft.com/office/powerpoint/2010/main" val="2374780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4FEBD1A-FDF5-D2FE-3010-4B196707A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37" y="506437"/>
            <a:ext cx="7652521" cy="57917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1FE6D4F-9527-AB80-882F-B110CB4ED647}"/>
              </a:ext>
            </a:extLst>
          </p:cNvPr>
          <p:cNvSpPr/>
          <p:nvPr/>
        </p:nvSpPr>
        <p:spPr>
          <a:xfrm>
            <a:off x="1054359" y="503853"/>
            <a:ext cx="1558212" cy="18661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016EDA-BBA0-7B4D-E954-B9B391A1BDE6}"/>
              </a:ext>
            </a:extLst>
          </p:cNvPr>
          <p:cNvSpPr/>
          <p:nvPr/>
        </p:nvSpPr>
        <p:spPr>
          <a:xfrm>
            <a:off x="1054358" y="852196"/>
            <a:ext cx="3517641" cy="67802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BB3E51-BE65-FAA2-F97C-87BE44984717}"/>
              </a:ext>
            </a:extLst>
          </p:cNvPr>
          <p:cNvSpPr/>
          <p:nvPr/>
        </p:nvSpPr>
        <p:spPr>
          <a:xfrm>
            <a:off x="1054358" y="2015412"/>
            <a:ext cx="3517641" cy="24259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8F6BC7-85D9-5F47-4495-17C92D7D2D52}"/>
              </a:ext>
            </a:extLst>
          </p:cNvPr>
          <p:cNvSpPr/>
          <p:nvPr/>
        </p:nvSpPr>
        <p:spPr>
          <a:xfrm>
            <a:off x="1054358" y="2258008"/>
            <a:ext cx="4534679" cy="24259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2EB178-FD26-7832-16F3-F405137377E5}"/>
              </a:ext>
            </a:extLst>
          </p:cNvPr>
          <p:cNvSpPr/>
          <p:nvPr/>
        </p:nvSpPr>
        <p:spPr>
          <a:xfrm>
            <a:off x="1054357" y="5993363"/>
            <a:ext cx="2957805" cy="24259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48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C445-ECAD-6DE0-DE05-AD74E136F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95" y="133576"/>
            <a:ext cx="7886700" cy="885176"/>
          </a:xfrm>
        </p:spPr>
        <p:txBody>
          <a:bodyPr/>
          <a:lstStyle/>
          <a:p>
            <a:r>
              <a:rPr lang="en-US" dirty="0"/>
              <a:t>Processes involved [simplified]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316CDF-D59E-A214-F2BE-10407F62C54E}"/>
              </a:ext>
            </a:extLst>
          </p:cNvPr>
          <p:cNvSpPr/>
          <p:nvPr/>
        </p:nvSpPr>
        <p:spPr>
          <a:xfrm>
            <a:off x="3575960" y="2775857"/>
            <a:ext cx="1840462" cy="1138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Workflow1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backtest</a:t>
            </a:r>
            <a:r>
              <a:rPr lang="en-US" sz="2400" dirty="0">
                <a:solidFill>
                  <a:schemeClr val="tx1"/>
                </a:solidFill>
              </a:rPr>
              <a:t>) Worker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883DA8-6D86-7CF6-1135-D703293FA60F}"/>
              </a:ext>
            </a:extLst>
          </p:cNvPr>
          <p:cNvSpPr/>
          <p:nvPr/>
        </p:nvSpPr>
        <p:spPr>
          <a:xfrm>
            <a:off x="541178" y="5281127"/>
            <a:ext cx="2400299" cy="1090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Activity1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(return)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Worker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B96672-50B9-9B16-9BA3-658FEE658BBB}"/>
              </a:ext>
            </a:extLst>
          </p:cNvPr>
          <p:cNvSpPr/>
          <p:nvPr/>
        </p:nvSpPr>
        <p:spPr>
          <a:xfrm>
            <a:off x="5663684" y="5292172"/>
            <a:ext cx="2400299" cy="1090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Activity2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(universe)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D89128-8412-8DD9-6990-D207DAD6CF5C}"/>
              </a:ext>
            </a:extLst>
          </p:cNvPr>
          <p:cNvSpPr/>
          <p:nvPr/>
        </p:nvSpPr>
        <p:spPr>
          <a:xfrm>
            <a:off x="3575960" y="1184987"/>
            <a:ext cx="1840462" cy="7837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Launcher1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backtest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C400AB-5B38-932A-DD5F-49A7F7D4B5AA}"/>
              </a:ext>
            </a:extLst>
          </p:cNvPr>
          <p:cNvCxnSpPr/>
          <p:nvPr/>
        </p:nvCxnSpPr>
        <p:spPr>
          <a:xfrm>
            <a:off x="4460037" y="1968759"/>
            <a:ext cx="0" cy="811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AC5D96-EBC4-84FA-4C6C-E39572B7BAFB}"/>
              </a:ext>
            </a:extLst>
          </p:cNvPr>
          <p:cNvCxnSpPr>
            <a:cxnSpLocks/>
          </p:cNvCxnSpPr>
          <p:nvPr/>
        </p:nvCxnSpPr>
        <p:spPr>
          <a:xfrm flipH="1">
            <a:off x="1530220" y="3914193"/>
            <a:ext cx="2401078" cy="136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A6ECCF-E42F-A6FC-3C84-282E84621099}"/>
              </a:ext>
            </a:extLst>
          </p:cNvPr>
          <p:cNvCxnSpPr>
            <a:cxnSpLocks/>
          </p:cNvCxnSpPr>
          <p:nvPr/>
        </p:nvCxnSpPr>
        <p:spPr>
          <a:xfrm flipH="1" flipV="1">
            <a:off x="4654421" y="1970473"/>
            <a:ext cx="0" cy="811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B3520C-6F8B-DB73-0EDC-61DE69DC19B0}"/>
              </a:ext>
            </a:extLst>
          </p:cNvPr>
          <p:cNvCxnSpPr>
            <a:cxnSpLocks/>
          </p:cNvCxnSpPr>
          <p:nvPr/>
        </p:nvCxnSpPr>
        <p:spPr>
          <a:xfrm flipV="1">
            <a:off x="1901892" y="3925238"/>
            <a:ext cx="2401078" cy="136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7623AD3-EB38-3105-8747-E23C2FF341B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474025" y="3907970"/>
            <a:ext cx="2389809" cy="138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C15A2A-9C93-A4C7-6068-684173F676ED}"/>
              </a:ext>
            </a:extLst>
          </p:cNvPr>
          <p:cNvCxnSpPr>
            <a:cxnSpLocks/>
          </p:cNvCxnSpPr>
          <p:nvPr/>
        </p:nvCxnSpPr>
        <p:spPr>
          <a:xfrm flipH="1" flipV="1">
            <a:off x="4687071" y="3900353"/>
            <a:ext cx="2432186" cy="1374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B1E1DEF-5DF2-7F18-5A19-4FB9E937AAE6}"/>
              </a:ext>
            </a:extLst>
          </p:cNvPr>
          <p:cNvSpPr txBox="1"/>
          <p:nvPr/>
        </p:nvSpPr>
        <p:spPr>
          <a:xfrm>
            <a:off x="4152127" y="20982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AD021A-BDFE-25DE-9D25-C6777433430A}"/>
              </a:ext>
            </a:extLst>
          </p:cNvPr>
          <p:cNvSpPr txBox="1"/>
          <p:nvPr/>
        </p:nvSpPr>
        <p:spPr>
          <a:xfrm>
            <a:off x="2468733" y="4233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7B29BD-7685-B542-E15C-8A03DB89C887}"/>
              </a:ext>
            </a:extLst>
          </p:cNvPr>
          <p:cNvSpPr txBox="1"/>
          <p:nvPr/>
        </p:nvSpPr>
        <p:spPr>
          <a:xfrm>
            <a:off x="2951588" y="45838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169680-FD26-312D-EFB6-879FF45A4922}"/>
              </a:ext>
            </a:extLst>
          </p:cNvPr>
          <p:cNvSpPr txBox="1"/>
          <p:nvPr/>
        </p:nvSpPr>
        <p:spPr>
          <a:xfrm>
            <a:off x="5197157" y="44226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34D893-BCF7-37CB-37C9-D80A34C3FC84}"/>
              </a:ext>
            </a:extLst>
          </p:cNvPr>
          <p:cNvSpPr txBox="1"/>
          <p:nvPr/>
        </p:nvSpPr>
        <p:spPr>
          <a:xfrm>
            <a:off x="5752321" y="42144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B7E0448-E8A8-F262-4D13-ACCB7E54355A}"/>
              </a:ext>
            </a:extLst>
          </p:cNvPr>
          <p:cNvSpPr txBox="1"/>
          <p:nvPr/>
        </p:nvSpPr>
        <p:spPr>
          <a:xfrm>
            <a:off x="4617097" y="2095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08966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C445-ECAD-6DE0-DE05-AD74E136F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95" y="133576"/>
            <a:ext cx="7886700" cy="885176"/>
          </a:xfrm>
        </p:spPr>
        <p:txBody>
          <a:bodyPr/>
          <a:lstStyle/>
          <a:p>
            <a:r>
              <a:rPr lang="en-US" dirty="0"/>
              <a:t>Processes involved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316CDF-D59E-A214-F2BE-10407F62C54E}"/>
              </a:ext>
            </a:extLst>
          </p:cNvPr>
          <p:cNvSpPr/>
          <p:nvPr/>
        </p:nvSpPr>
        <p:spPr>
          <a:xfrm>
            <a:off x="1054360" y="3951513"/>
            <a:ext cx="1840462" cy="1138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Workflow1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backtest</a:t>
            </a:r>
            <a:r>
              <a:rPr lang="en-US" sz="2400" dirty="0">
                <a:solidFill>
                  <a:schemeClr val="tx1"/>
                </a:solidFill>
              </a:rPr>
              <a:t>) Worker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883DA8-6D86-7CF6-1135-D703293FA60F}"/>
              </a:ext>
            </a:extLst>
          </p:cNvPr>
          <p:cNvSpPr/>
          <p:nvPr/>
        </p:nvSpPr>
        <p:spPr>
          <a:xfrm>
            <a:off x="2733872" y="5346442"/>
            <a:ext cx="2400299" cy="1090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Activity1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(return)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worker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B96672-50B9-9B16-9BA3-658FEE658BBB}"/>
              </a:ext>
            </a:extLst>
          </p:cNvPr>
          <p:cNvSpPr/>
          <p:nvPr/>
        </p:nvSpPr>
        <p:spPr>
          <a:xfrm>
            <a:off x="5647644" y="5346442"/>
            <a:ext cx="2400299" cy="1090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Activity2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(universe)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D89128-8412-8DD9-6990-D207DAD6CF5C}"/>
              </a:ext>
            </a:extLst>
          </p:cNvPr>
          <p:cNvSpPr/>
          <p:nvPr/>
        </p:nvSpPr>
        <p:spPr>
          <a:xfrm>
            <a:off x="3564295" y="1092918"/>
            <a:ext cx="1840462" cy="7837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Launcher1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backtest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F7EFFD3-EFE6-E203-AE14-7C384728F9D0}"/>
              </a:ext>
            </a:extLst>
          </p:cNvPr>
          <p:cNvGrpSpPr/>
          <p:nvPr/>
        </p:nvGrpSpPr>
        <p:grpSpPr>
          <a:xfrm>
            <a:off x="541178" y="2399203"/>
            <a:ext cx="7886699" cy="1029797"/>
            <a:chOff x="541176" y="2496555"/>
            <a:chExt cx="7886699" cy="10904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5CD45C2-7277-5B55-1376-7ADC345FDB79}"/>
                </a:ext>
              </a:extLst>
            </p:cNvPr>
            <p:cNvSpPr/>
            <p:nvPr/>
          </p:nvSpPr>
          <p:spPr>
            <a:xfrm>
              <a:off x="541176" y="2496555"/>
              <a:ext cx="7886699" cy="109044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Temporal Server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7AC7503-B2C5-E141-75ED-CA3200848BAE}"/>
                </a:ext>
              </a:extLst>
            </p:cNvPr>
            <p:cNvSpPr/>
            <p:nvPr/>
          </p:nvSpPr>
          <p:spPr>
            <a:xfrm>
              <a:off x="869495" y="3051112"/>
              <a:ext cx="2821343" cy="4385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Workflow Queue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16C38DE-562C-3144-962C-7A823E951152}"/>
                </a:ext>
              </a:extLst>
            </p:cNvPr>
            <p:cNvSpPr/>
            <p:nvPr/>
          </p:nvSpPr>
          <p:spPr>
            <a:xfrm>
              <a:off x="5495728" y="3051112"/>
              <a:ext cx="2704129" cy="37788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Activity Queue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D5EE06-429C-01B6-EB08-320B8B021A72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280169" y="1884780"/>
            <a:ext cx="2179868" cy="103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6C96CD-E46E-F758-7201-5E1078C27AD7}"/>
              </a:ext>
            </a:extLst>
          </p:cNvPr>
          <p:cNvCxnSpPr>
            <a:cxnSpLocks/>
          </p:cNvCxnSpPr>
          <p:nvPr/>
        </p:nvCxnSpPr>
        <p:spPr>
          <a:xfrm flipV="1">
            <a:off x="4654421" y="1886494"/>
            <a:ext cx="0" cy="512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C26BB54-FFFB-8FC8-5EFD-FB164387D5B0}"/>
              </a:ext>
            </a:extLst>
          </p:cNvPr>
          <p:cNvSpPr txBox="1"/>
          <p:nvPr/>
        </p:nvSpPr>
        <p:spPr>
          <a:xfrm>
            <a:off x="4152127" y="1958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0354FC-9CFD-03FA-7203-3DE998278926}"/>
              </a:ext>
            </a:extLst>
          </p:cNvPr>
          <p:cNvSpPr txBox="1"/>
          <p:nvPr/>
        </p:nvSpPr>
        <p:spPr>
          <a:xfrm>
            <a:off x="4617097" y="1955151"/>
            <a:ext cx="844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“done”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4677C1-A4AA-A0E0-6120-52CE25D089DF}"/>
              </a:ext>
            </a:extLst>
          </p:cNvPr>
          <p:cNvCxnSpPr>
            <a:cxnSpLocks/>
          </p:cNvCxnSpPr>
          <p:nvPr/>
        </p:nvCxnSpPr>
        <p:spPr>
          <a:xfrm flipH="1">
            <a:off x="1601367" y="3362568"/>
            <a:ext cx="305577" cy="588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DAFB46-BAFB-F252-8D6C-4459DBDFDF16}"/>
              </a:ext>
            </a:extLst>
          </p:cNvPr>
          <p:cNvCxnSpPr>
            <a:cxnSpLocks/>
          </p:cNvCxnSpPr>
          <p:nvPr/>
        </p:nvCxnSpPr>
        <p:spPr>
          <a:xfrm flipV="1">
            <a:off x="1906944" y="3337060"/>
            <a:ext cx="285750" cy="61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B08085-B65D-870A-950E-B19A2F61FBDC}"/>
              </a:ext>
            </a:extLst>
          </p:cNvPr>
          <p:cNvCxnSpPr>
            <a:cxnSpLocks/>
          </p:cNvCxnSpPr>
          <p:nvPr/>
        </p:nvCxnSpPr>
        <p:spPr>
          <a:xfrm>
            <a:off x="3690840" y="3101845"/>
            <a:ext cx="1804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4952A00-4377-B93B-334B-7EBD0B9662CB}"/>
              </a:ext>
            </a:extLst>
          </p:cNvPr>
          <p:cNvCxnSpPr>
            <a:cxnSpLocks/>
          </p:cNvCxnSpPr>
          <p:nvPr/>
        </p:nvCxnSpPr>
        <p:spPr>
          <a:xfrm flipH="1">
            <a:off x="4152127" y="3296497"/>
            <a:ext cx="2283082" cy="2049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093DA5-8077-8054-3FB1-220705ED8262}"/>
              </a:ext>
            </a:extLst>
          </p:cNvPr>
          <p:cNvCxnSpPr>
            <a:cxnSpLocks/>
          </p:cNvCxnSpPr>
          <p:nvPr/>
        </p:nvCxnSpPr>
        <p:spPr>
          <a:xfrm flipV="1">
            <a:off x="3652146" y="3445428"/>
            <a:ext cx="0" cy="1909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D4DF373-7511-DC42-85B4-E7AC7038EE38}"/>
              </a:ext>
            </a:extLst>
          </p:cNvPr>
          <p:cNvSpPr txBox="1"/>
          <p:nvPr/>
        </p:nvSpPr>
        <p:spPr>
          <a:xfrm>
            <a:off x="1494940" y="34726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FF62E5-511D-054E-92D1-66992045470D}"/>
              </a:ext>
            </a:extLst>
          </p:cNvPr>
          <p:cNvSpPr txBox="1"/>
          <p:nvPr/>
        </p:nvSpPr>
        <p:spPr>
          <a:xfrm>
            <a:off x="2028246" y="3369974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3(A1)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FE77026-5A83-2A67-7433-077DE23AA3F5}"/>
              </a:ext>
            </a:extLst>
          </p:cNvPr>
          <p:cNvSpPr txBox="1"/>
          <p:nvPr/>
        </p:nvSpPr>
        <p:spPr>
          <a:xfrm>
            <a:off x="4421155" y="28098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8F33B-3CC5-7AEE-8524-0D93932E1F68}"/>
              </a:ext>
            </a:extLst>
          </p:cNvPr>
          <p:cNvSpPr txBox="1"/>
          <p:nvPr/>
        </p:nvSpPr>
        <p:spPr>
          <a:xfrm>
            <a:off x="5020675" y="407132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BAC343-8D86-E57E-2348-11947E08A0CC}"/>
              </a:ext>
            </a:extLst>
          </p:cNvPr>
          <p:cNvSpPr txBox="1"/>
          <p:nvPr/>
        </p:nvSpPr>
        <p:spPr>
          <a:xfrm>
            <a:off x="3355326" y="349144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6175692-A5A5-C113-200F-8F3207BE9E12}"/>
              </a:ext>
            </a:extLst>
          </p:cNvPr>
          <p:cNvCxnSpPr>
            <a:cxnSpLocks/>
          </p:cNvCxnSpPr>
          <p:nvPr/>
        </p:nvCxnSpPr>
        <p:spPr>
          <a:xfrm flipH="1">
            <a:off x="2264235" y="3445428"/>
            <a:ext cx="1371000" cy="506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006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C445-ECAD-6DE0-DE05-AD74E136F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95" y="133576"/>
            <a:ext cx="7886700" cy="885176"/>
          </a:xfrm>
        </p:spPr>
        <p:txBody>
          <a:bodyPr/>
          <a:lstStyle/>
          <a:p>
            <a:r>
              <a:rPr lang="en-US" dirty="0"/>
              <a:t>Processes involved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CD45C2-7277-5B55-1376-7ADC345FDB79}"/>
              </a:ext>
            </a:extLst>
          </p:cNvPr>
          <p:cNvSpPr/>
          <p:nvPr/>
        </p:nvSpPr>
        <p:spPr>
          <a:xfrm>
            <a:off x="541176" y="2545542"/>
            <a:ext cx="7886699" cy="1090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Temporal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316CDF-D59E-A214-F2BE-10407F62C54E}"/>
              </a:ext>
            </a:extLst>
          </p:cNvPr>
          <p:cNvSpPr/>
          <p:nvPr/>
        </p:nvSpPr>
        <p:spPr>
          <a:xfrm>
            <a:off x="547009" y="3876870"/>
            <a:ext cx="1840462" cy="1138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Workflow1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backtest</a:t>
            </a:r>
            <a:r>
              <a:rPr lang="en-US" sz="2400" dirty="0">
                <a:solidFill>
                  <a:schemeClr val="tx1"/>
                </a:solidFill>
              </a:rPr>
              <a:t>) Worker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94391D-BB1F-81CE-5627-49794ECDDA41}"/>
              </a:ext>
            </a:extLst>
          </p:cNvPr>
          <p:cNvSpPr/>
          <p:nvPr/>
        </p:nvSpPr>
        <p:spPr>
          <a:xfrm>
            <a:off x="2512166" y="3876870"/>
            <a:ext cx="1840462" cy="1138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Workflow2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(Factor Gen)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883DA8-6D86-7CF6-1135-D703293FA60F}"/>
              </a:ext>
            </a:extLst>
          </p:cNvPr>
          <p:cNvSpPr/>
          <p:nvPr/>
        </p:nvSpPr>
        <p:spPr>
          <a:xfrm>
            <a:off x="541178" y="5281127"/>
            <a:ext cx="2400299" cy="1090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Activity1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(return)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Worker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B96672-50B9-9B16-9BA3-658FEE658BBB}"/>
              </a:ext>
            </a:extLst>
          </p:cNvPr>
          <p:cNvSpPr/>
          <p:nvPr/>
        </p:nvSpPr>
        <p:spPr>
          <a:xfrm>
            <a:off x="3284377" y="5281127"/>
            <a:ext cx="2400299" cy="1090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Activity2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(universe)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1A0893-1DB4-92F2-3372-66C29AAF1C03}"/>
              </a:ext>
            </a:extLst>
          </p:cNvPr>
          <p:cNvSpPr/>
          <p:nvPr/>
        </p:nvSpPr>
        <p:spPr>
          <a:xfrm>
            <a:off x="6027578" y="5281127"/>
            <a:ext cx="2400299" cy="1090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Activity3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(Factor loadings)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D89128-8412-8DD9-6990-D207DAD6CF5C}"/>
              </a:ext>
            </a:extLst>
          </p:cNvPr>
          <p:cNvSpPr/>
          <p:nvPr/>
        </p:nvSpPr>
        <p:spPr>
          <a:xfrm>
            <a:off x="1965262" y="1212979"/>
            <a:ext cx="1840462" cy="7837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Launcher1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backtest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5D38A3-796A-283A-1AC3-368A6BB754A2}"/>
              </a:ext>
            </a:extLst>
          </p:cNvPr>
          <p:cNvSpPr/>
          <p:nvPr/>
        </p:nvSpPr>
        <p:spPr>
          <a:xfrm>
            <a:off x="4948727" y="1212979"/>
            <a:ext cx="1840462" cy="7837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Launcher2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(Factor Gen)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AC7503-B2C5-E141-75ED-CA3200848BAE}"/>
              </a:ext>
            </a:extLst>
          </p:cNvPr>
          <p:cNvSpPr/>
          <p:nvPr/>
        </p:nvSpPr>
        <p:spPr>
          <a:xfrm>
            <a:off x="869495" y="3051112"/>
            <a:ext cx="2821343" cy="4385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Workflow Queue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6C38DE-562C-3144-962C-7A823E951152}"/>
              </a:ext>
            </a:extLst>
          </p:cNvPr>
          <p:cNvSpPr/>
          <p:nvPr/>
        </p:nvSpPr>
        <p:spPr>
          <a:xfrm>
            <a:off x="5495728" y="3051112"/>
            <a:ext cx="2704129" cy="377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Activity Queue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1E9EF7-ED4B-195E-E52E-EE3380B8CCC8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864498" y="1996751"/>
            <a:ext cx="20995" cy="5487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24AE9A-856E-1BE2-EAD8-88063ABC119D}"/>
              </a:ext>
            </a:extLst>
          </p:cNvPr>
          <p:cNvCxnSpPr>
            <a:cxnSpLocks/>
          </p:cNvCxnSpPr>
          <p:nvPr/>
        </p:nvCxnSpPr>
        <p:spPr>
          <a:xfrm flipH="1">
            <a:off x="5684676" y="1996751"/>
            <a:ext cx="20995" cy="5487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241834-C593-B733-FFEE-EB3630C7AB19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1467240" y="3489649"/>
            <a:ext cx="812926" cy="3872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5B479F-043A-8F74-AAB8-07939160CA0F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>
            <a:off x="6847793" y="3429000"/>
            <a:ext cx="379935" cy="18521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951C19-862A-F07D-051E-AE6483CB6D16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>
            <a:off x="2280167" y="3489649"/>
            <a:ext cx="1152230" cy="3872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9EFD5E-D765-AFA6-B38D-A6FAF2218EBA}"/>
              </a:ext>
            </a:extLst>
          </p:cNvPr>
          <p:cNvCxnSpPr>
            <a:cxnSpLocks/>
            <a:stCxn id="9" idx="0"/>
            <a:endCxn id="14" idx="2"/>
          </p:cNvCxnSpPr>
          <p:nvPr/>
        </p:nvCxnSpPr>
        <p:spPr>
          <a:xfrm flipV="1">
            <a:off x="4484527" y="3429000"/>
            <a:ext cx="2363266" cy="18521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3B5B7C-4ACE-B940-1CE2-E7778E2CB3D3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 flipH="1">
            <a:off x="1741328" y="3429000"/>
            <a:ext cx="5106465" cy="18521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756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7234</TotalTime>
  <Words>554</Words>
  <Application>Microsoft Office PowerPoint</Application>
  <PresentationFormat>On-screen Show (4:3)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Orchestration of multi-process applications</vt:lpstr>
      <vt:lpstr>Problem setup</vt:lpstr>
      <vt:lpstr>What the orchestrator is not</vt:lpstr>
      <vt:lpstr>What do you get</vt:lpstr>
      <vt:lpstr>Prerequisites</vt:lpstr>
      <vt:lpstr>PowerPoint Presentation</vt:lpstr>
      <vt:lpstr>Processes involved [simplified]</vt:lpstr>
      <vt:lpstr>Processes involved</vt:lpstr>
      <vt:lpstr>Processes involved</vt:lpstr>
      <vt:lpstr>Roles and players</vt:lpstr>
      <vt:lpstr>Our demo</vt:lpstr>
      <vt:lpstr>Use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Misha Boroditsky</dc:creator>
  <cp:lastModifiedBy>Misha Boroditsky</cp:lastModifiedBy>
  <cp:revision>10</cp:revision>
  <dcterms:created xsi:type="dcterms:W3CDTF">2024-07-04T04:29:21Z</dcterms:created>
  <dcterms:modified xsi:type="dcterms:W3CDTF">2024-07-09T05:03:46Z</dcterms:modified>
</cp:coreProperties>
</file>