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9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3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9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37F1D-508C-4421-AFB1-B628830C67BF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6918-3779-4257-8361-03BE8FA0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OpenVINO</a:t>
            </a:r>
            <a:r>
              <a:rPr lang="en-US" dirty="0" smtClean="0"/>
              <a:t> C++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Библиотека создана разработчиками компании </a:t>
            </a:r>
            <a:r>
              <a:rPr lang="en-US" dirty="0" smtClean="0"/>
              <a:t>Intel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1" y="3908606"/>
            <a:ext cx="2882537" cy="28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Выходная сегментация полностью совпала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Производительность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103 изображения обработаны за 2 секунды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4457" y="2704011"/>
            <a:ext cx="6139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Упомянутые далее замеры по скорости работы были получены на процессоре</a:t>
            </a:r>
            <a:endParaRPr lang="en-US" sz="2400" dirty="0" smtClean="0"/>
          </a:p>
          <a:p>
            <a:pPr algn="ctr"/>
            <a:r>
              <a:rPr lang="en-US" sz="2400" b="1" u="sng" dirty="0" smtClean="0"/>
              <a:t>Intel Core i7-8700 3.20 GHz</a:t>
            </a:r>
            <a:endParaRPr lang="en-US" sz="2400" b="1" u="sng" dirty="0"/>
          </a:p>
        </p:txBody>
      </p:sp>
      <p:pic>
        <p:nvPicPr>
          <p:cNvPr id="4098" name="Picture 2" descr="https://c1.neweggimages.com/ProductImage/19-115-224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53" y="3904340"/>
            <a:ext cx="3652067" cy="273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4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Производительность: Только вычисление сети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all time  = 651.06ms</a:t>
            </a:r>
          </a:p>
          <a:p>
            <a:pPr marL="0" indent="0" algn="ctr">
              <a:buNone/>
            </a:pPr>
            <a:r>
              <a:rPr lang="en-US" dirty="0" smtClean="0"/>
              <a:t>blocks    = 103</a:t>
            </a:r>
          </a:p>
          <a:p>
            <a:pPr marL="0" indent="0" algn="ctr">
              <a:buNone/>
            </a:pPr>
            <a:r>
              <a:rPr lang="en-US" dirty="0" err="1" smtClean="0"/>
              <a:t>avg</a:t>
            </a:r>
            <a:r>
              <a:rPr lang="en-US" dirty="0" smtClean="0"/>
              <a:t> time  = 6.32097ms</a:t>
            </a:r>
            <a:endParaRPr lang="en-US" dirty="0"/>
          </a:p>
        </p:txBody>
      </p:sp>
      <p:pic>
        <p:nvPicPr>
          <p:cNvPr id="5122" name="Picture 2" descr="https://st.depositphotos.com/1000128/1828/i/950/depositphotos_18289725-stock-photo-vintage-hourgla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7745"/>
            <a:ext cx="3742179" cy="42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71" y="2455816"/>
            <a:ext cx="3242829" cy="44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Производительность: полностью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сохранением ответа, загрузкой входа и заполнением </a:t>
            </a:r>
            <a:r>
              <a:rPr lang="ru-RU" dirty="0" err="1" smtClean="0"/>
              <a:t>блобов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all time = 1812ms</a:t>
            </a:r>
          </a:p>
          <a:p>
            <a:pPr marL="0" indent="0" algn="ctr">
              <a:buNone/>
            </a:pPr>
            <a:r>
              <a:rPr lang="en-US" dirty="0" smtClean="0"/>
              <a:t>blocks   = 103</a:t>
            </a:r>
          </a:p>
          <a:p>
            <a:pPr marL="0" indent="0" algn="ctr">
              <a:buNone/>
            </a:pPr>
            <a:r>
              <a:rPr lang="en-US" dirty="0" err="1" smtClean="0"/>
              <a:t>avg</a:t>
            </a:r>
            <a:r>
              <a:rPr lang="en-US" dirty="0" smtClean="0"/>
              <a:t> time = 17.5922ms</a:t>
            </a:r>
            <a:endParaRPr lang="en-US" dirty="0"/>
          </a:p>
        </p:txBody>
      </p:sp>
      <p:pic>
        <p:nvPicPr>
          <p:cNvPr id="4" name="Picture 2" descr="https://st.depositphotos.com/1000128/1828/i/950/depositphotos_18289725-stock-photo-vintage-hourgla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7745"/>
            <a:ext cx="3742179" cy="42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71" y="2455816"/>
            <a:ext cx="3242829" cy="44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Варнинг</a:t>
            </a:r>
            <a:r>
              <a:rPr lang="ru-RU" dirty="0" smtClean="0"/>
              <a:t> </a:t>
            </a:r>
            <a:r>
              <a:rPr lang="en-US" dirty="0" smtClean="0"/>
              <a:t>4251</a:t>
            </a:r>
            <a:r>
              <a:rPr lang="ru-RU" dirty="0" smtClean="0"/>
              <a:t> </a:t>
            </a:r>
            <a:r>
              <a:rPr lang="en-US" dirty="0" smtClean="0"/>
              <a:t>(class needs </a:t>
            </a:r>
            <a:r>
              <a:rPr lang="en-US" dirty="0"/>
              <a:t>to have </a:t>
            </a:r>
            <a:r>
              <a:rPr lang="en-US" dirty="0" err="1"/>
              <a:t>dll</a:t>
            </a:r>
            <a:r>
              <a:rPr lang="en-US" dirty="0"/>
              <a:t>-interface to be used by clients of </a:t>
            </a:r>
            <a:r>
              <a:rPr lang="en-US" dirty="0" smtClean="0"/>
              <a:t>class)</a:t>
            </a:r>
          </a:p>
          <a:p>
            <a:r>
              <a:rPr lang="ru-RU" dirty="0" err="1" smtClean="0"/>
              <a:t>Варнинг</a:t>
            </a:r>
            <a:r>
              <a:rPr lang="ru-RU" dirty="0" smtClean="0"/>
              <a:t> </a:t>
            </a:r>
            <a:r>
              <a:rPr lang="en-US" dirty="0" smtClean="0"/>
              <a:t>4275</a:t>
            </a:r>
            <a:r>
              <a:rPr lang="ru-RU" dirty="0" smtClean="0"/>
              <a:t> (</a:t>
            </a:r>
            <a:r>
              <a:rPr lang="en-US" dirty="0" smtClean="0"/>
              <a:t>non </a:t>
            </a:r>
            <a:r>
              <a:rPr lang="en-US" dirty="0" err="1"/>
              <a:t>dll</a:t>
            </a:r>
            <a:r>
              <a:rPr lang="en-US" dirty="0"/>
              <a:t>-interface class </a:t>
            </a:r>
            <a:r>
              <a:rPr lang="en-US" dirty="0" smtClean="0"/>
              <a:t>used </a:t>
            </a:r>
            <a:r>
              <a:rPr lang="en-US" dirty="0"/>
              <a:t>as base for </a:t>
            </a:r>
            <a:r>
              <a:rPr lang="en-US" dirty="0" err="1"/>
              <a:t>dll</a:t>
            </a:r>
            <a:r>
              <a:rPr lang="en-US" dirty="0"/>
              <a:t>-interface </a:t>
            </a:r>
            <a:r>
              <a:rPr lang="en-US" dirty="0" smtClean="0"/>
              <a:t>class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Пиксельный доступ к </a:t>
            </a:r>
            <a:r>
              <a:rPr lang="en-US" dirty="0" smtClean="0"/>
              <a:t>n-</a:t>
            </a:r>
            <a:r>
              <a:rPr lang="ru-RU" dirty="0" smtClean="0"/>
              <a:t>канальному изображению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ru-RU" dirty="0" smtClean="0"/>
              <a:t>Загрузка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ru-RU" dirty="0" smtClean="0"/>
              <a:t>изображения в </a:t>
            </a:r>
            <a:r>
              <a:rPr lang="en-US" dirty="0" smtClean="0"/>
              <a:t>float-</a:t>
            </a:r>
            <a:r>
              <a:rPr lang="ru-RU" dirty="0" smtClean="0"/>
              <a:t>формате (для нормировки)</a:t>
            </a:r>
            <a:endParaRPr lang="en-US" dirty="0" smtClean="0"/>
          </a:p>
          <a:p>
            <a:r>
              <a:rPr lang="ru-RU" dirty="0" smtClean="0"/>
              <a:t>Проблема с явным указанием пути к </a:t>
            </a:r>
            <a:r>
              <a:rPr lang="en-US" dirty="0" err="1" smtClean="0"/>
              <a:t>dll</a:t>
            </a:r>
            <a:r>
              <a:rPr lang="ru-RU" dirty="0" smtClean="0"/>
              <a:t> </a:t>
            </a:r>
            <a:r>
              <a:rPr lang="en-US" dirty="0" smtClean="0"/>
              <a:t>: </a:t>
            </a:r>
            <a:r>
              <a:rPr lang="en-US" dirty="0"/>
              <a:t>cpu_extension_avx2.dll</a:t>
            </a:r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47" y="204139"/>
            <a:ext cx="994381" cy="14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06" y="0"/>
            <a:ext cx="9134453" cy="68579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Назначение и состав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Создана для вычисления выхода нейронной сети.</a:t>
            </a:r>
            <a:r>
              <a:rPr lang="en-US" dirty="0" smtClean="0"/>
              <a:t> </a:t>
            </a:r>
            <a:r>
              <a:rPr lang="ru-RU" dirty="0" smtClean="0"/>
              <a:t>Не предназначена для (до)обучения.</a:t>
            </a:r>
          </a:p>
          <a:p>
            <a:pPr marL="0" indent="0" algn="ctr">
              <a:buNone/>
            </a:pPr>
            <a:r>
              <a:rPr lang="ru-RU" dirty="0" smtClean="0"/>
              <a:t>В составе содержит скомпилированную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ru-RU" dirty="0" smtClean="0"/>
              <a:t>Также есть ряд примеров использования.</a:t>
            </a:r>
            <a:endParaRPr lang="en-US" dirty="0"/>
          </a:p>
        </p:txBody>
      </p:sp>
      <p:pic>
        <p:nvPicPr>
          <p:cNvPr id="1026" name="Picture 2" descr="Иллюстрация на тему &quot;Простейшая нейронная сеть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4488"/>
            <a:ext cx="3316286" cy="208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34010" y="4350894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+</a:t>
            </a:r>
            <a:endParaRPr lang="en-US" sz="9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83" y="4221324"/>
            <a:ext cx="2505075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18993" y="4350894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=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755" y="4192749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Универсальный интерфейс для разных архитектур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8" y="3239292"/>
            <a:ext cx="1524003" cy="1524003"/>
          </a:xfrm>
        </p:spPr>
      </p:pic>
      <p:pic>
        <p:nvPicPr>
          <p:cNvPr id="1026" name="Picture 2" descr="https://store.hp.com/app/assets/images/uploads/prod/how-to-overclock-pc-cpu-hero153438385436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53" y="2332966"/>
            <a:ext cx="2545262" cy="13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947" y="2222866"/>
            <a:ext cx="2065838" cy="15838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7653" y="6078974"/>
            <a:ext cx="317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mtClean="0"/>
              <a:t>Процессор машинного зрения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11" y="4750510"/>
            <a:ext cx="1328464" cy="1328464"/>
          </a:xfrm>
          <a:prstGeom prst="rect">
            <a:avLst/>
          </a:prstGeom>
        </p:spPr>
      </p:pic>
      <p:pic>
        <p:nvPicPr>
          <p:cNvPr id="1030" name="Picture 6" descr="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947" y="4648509"/>
            <a:ext cx="1785322" cy="153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790604" y="6140689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FPGA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6620" y="3858260"/>
            <a:ext cx="254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Графический процессор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7458" y="3631961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Linux Libertine"/>
              </a:rPr>
              <a:t>Центральный процессор</a:t>
            </a:r>
            <a:endParaRPr lang="ru-RU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72220" y="4175044"/>
            <a:ext cx="1152727" cy="108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072642" y="4183737"/>
            <a:ext cx="1283966" cy="125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999829" y="2997788"/>
            <a:ext cx="1334169" cy="80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09896" y="2997788"/>
            <a:ext cx="1198051" cy="6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IR format</a:t>
            </a:r>
            <a:r>
              <a:rPr lang="ru-RU" dirty="0" smtClean="0"/>
              <a:t> (универсальный формат сети)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1" y="1690688"/>
            <a:ext cx="1508624" cy="113490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1" y="2799590"/>
            <a:ext cx="1796006" cy="433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2" y="3413284"/>
            <a:ext cx="1524003" cy="521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4222"/>
            <a:ext cx="1843140" cy="475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4579406"/>
            <a:ext cx="2442755" cy="13740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14354" y="1828704"/>
            <a:ext cx="4563291" cy="4211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8595360" y="2486615"/>
            <a:ext cx="3017520" cy="28477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/>
              <a:t>IR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220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Optimizer </a:t>
            </a:r>
            <a:r>
              <a:rPr lang="ru-RU" dirty="0" smtClean="0"/>
              <a:t>не только конвертирует сеть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4" y="2248965"/>
            <a:ext cx="5592249" cy="35901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09" y="2484990"/>
            <a:ext cx="3389759" cy="296222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518366" y="2418152"/>
            <a:ext cx="1463040" cy="3095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18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Входы и выходы нейронной сети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Тензоры на входе и выходе.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Изображение идёт как 4-тензор, 2-я компонента – </a:t>
            </a:r>
            <a:r>
              <a:rPr lang="ru-RU" dirty="0" err="1" smtClean="0"/>
              <a:t>канальность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Picture 4" descr="Иллюстрация на тему &quot;Простейшая нейронная сеть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77" y="4331969"/>
            <a:ext cx="2586446" cy="145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сверточная нейронная сеть - работ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9" y="3871913"/>
            <a:ext cx="2381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174274" y="4493623"/>
            <a:ext cx="125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174273" y="4980895"/>
            <a:ext cx="125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74273" y="5455920"/>
            <a:ext cx="125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21" y="4049893"/>
            <a:ext cx="2019028" cy="201902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7815940" y="4828903"/>
            <a:ext cx="125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20296" y="5242560"/>
            <a:ext cx="125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Наша ситуация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240971" y="2155371"/>
            <a:ext cx="1959428" cy="13324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/>
              <a:t>Keras</a:t>
            </a:r>
            <a:endParaRPr lang="en-US" sz="5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854631" y="2155372"/>
            <a:ext cx="3422468" cy="133241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Unfrozen TF</a:t>
            </a:r>
            <a:endParaRPr lang="en-US" sz="48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870915" y="2155371"/>
            <a:ext cx="2889069" cy="1175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Frozen TF</a:t>
            </a:r>
            <a:endParaRPr lang="en-US" sz="5400" dirty="0"/>
          </a:p>
        </p:txBody>
      </p:sp>
      <p:sp>
        <p:nvSpPr>
          <p:cNvPr id="7" name="Right Arrow 6"/>
          <p:cNvSpPr/>
          <p:nvPr/>
        </p:nvSpPr>
        <p:spPr>
          <a:xfrm>
            <a:off x="3331029" y="2416629"/>
            <a:ext cx="391885" cy="862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432766" y="2416629"/>
            <a:ext cx="326571" cy="862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658983" y="4585063"/>
            <a:ext cx="9101001" cy="12932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IR format</a:t>
            </a:r>
            <a:endParaRPr lang="en-US" sz="8800" dirty="0"/>
          </a:p>
        </p:txBody>
      </p:sp>
      <p:sp>
        <p:nvSpPr>
          <p:cNvPr id="10" name="Down Arrow 9"/>
          <p:cNvSpPr/>
          <p:nvPr/>
        </p:nvSpPr>
        <p:spPr>
          <a:xfrm>
            <a:off x="8022226" y="3472249"/>
            <a:ext cx="2586446" cy="1005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Скрипт конвертации </a:t>
            </a:r>
            <a:r>
              <a:rPr lang="en-US" dirty="0" err="1" smtClean="0"/>
              <a:t>Keras</a:t>
            </a:r>
            <a:r>
              <a:rPr lang="en-US" dirty="0" smtClean="0"/>
              <a:t> to Frozen 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s://upload.wikimedia.org/wikipedia/en/c/cd/Anacond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547" y="2553335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8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Приложение для сегментации изображений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Загружаем нейронную сеть, веса и архитектуру.</a:t>
            </a:r>
          </a:p>
          <a:p>
            <a:r>
              <a:rPr lang="ru-RU" dirty="0" smtClean="0"/>
              <a:t>Устанавливаем в неё расширение </a:t>
            </a:r>
            <a:r>
              <a:rPr lang="en-US" dirty="0" smtClean="0"/>
              <a:t>“CPU”</a:t>
            </a:r>
          </a:p>
          <a:p>
            <a:r>
              <a:rPr lang="ru-RU" dirty="0" smtClean="0"/>
              <a:t>Создаём запрос</a:t>
            </a:r>
          </a:p>
          <a:p>
            <a:r>
              <a:rPr lang="ru-RU" dirty="0" smtClean="0"/>
              <a:t>Загружаем изображения</a:t>
            </a:r>
          </a:p>
          <a:p>
            <a:r>
              <a:rPr lang="ru-RU" dirty="0" smtClean="0"/>
              <a:t>Помещаем изображение во входной </a:t>
            </a:r>
            <a:r>
              <a:rPr lang="ru-RU" dirty="0" err="1" smtClean="0"/>
              <a:t>блоб</a:t>
            </a:r>
            <a:r>
              <a:rPr lang="ru-RU" dirty="0" smtClean="0"/>
              <a:t> (</a:t>
            </a:r>
            <a:r>
              <a:rPr lang="en-US" dirty="0" err="1" smtClean="0"/>
              <a:t>OV_helper</a:t>
            </a:r>
            <a:r>
              <a:rPr lang="en-US" dirty="0" smtClean="0"/>
              <a:t>::</a:t>
            </a:r>
            <a:r>
              <a:rPr lang="ru-RU" dirty="0" smtClean="0"/>
              <a:t>) – </a:t>
            </a:r>
            <a:r>
              <a:rPr lang="ru-RU" dirty="0" err="1" smtClean="0"/>
              <a:t>блобов</a:t>
            </a:r>
            <a:r>
              <a:rPr lang="ru-RU" dirty="0" smtClean="0"/>
              <a:t> может быть несколько</a:t>
            </a:r>
            <a:endParaRPr lang="en-US" dirty="0" smtClean="0"/>
          </a:p>
          <a:p>
            <a:r>
              <a:rPr lang="ru-RU" dirty="0" smtClean="0"/>
              <a:t>Исполняем запрос</a:t>
            </a:r>
          </a:p>
          <a:p>
            <a:r>
              <a:rPr lang="ru-RU" dirty="0" smtClean="0"/>
              <a:t>Извлекаем ответ из выходных </a:t>
            </a:r>
            <a:r>
              <a:rPr lang="ru-RU" dirty="0" err="1" smtClean="0"/>
              <a:t>блобов</a:t>
            </a:r>
            <a:endParaRPr lang="ru-RU" dirty="0" smtClean="0"/>
          </a:p>
          <a:p>
            <a:r>
              <a:rPr lang="ru-RU" dirty="0" smtClean="0"/>
              <a:t>Сохраняем результат сегментирования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272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Linux Libertine</vt:lpstr>
      <vt:lpstr>Office Theme</vt:lpstr>
      <vt:lpstr>OpenVINO C++ library</vt:lpstr>
      <vt:lpstr>Назначение и состав</vt:lpstr>
      <vt:lpstr>Универсальный интерфейс для разных архитектур</vt:lpstr>
      <vt:lpstr>IR format (универсальный формат сети)</vt:lpstr>
      <vt:lpstr>Model Optimizer не только конвертирует сеть</vt:lpstr>
      <vt:lpstr>Входы и выходы нейронной сети</vt:lpstr>
      <vt:lpstr>Наша ситуация</vt:lpstr>
      <vt:lpstr>Скрипт конвертации Keras to Frozen TF</vt:lpstr>
      <vt:lpstr>Приложение для сегментации изображений</vt:lpstr>
      <vt:lpstr>Результаты</vt:lpstr>
      <vt:lpstr>Производительность</vt:lpstr>
      <vt:lpstr>Производительность: Только вычисление сети</vt:lpstr>
      <vt:lpstr>Производительность: полностью</vt:lpstr>
      <vt:lpstr>Проблемы</vt:lpstr>
      <vt:lpstr>PowerPoint Presentation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OpenVINO C++ library</dc:title>
  <dc:creator>Pavel Veryovkin</dc:creator>
  <cp:lastModifiedBy>Dodo</cp:lastModifiedBy>
  <cp:revision>48</cp:revision>
  <dcterms:created xsi:type="dcterms:W3CDTF">2019-09-30T12:51:13Z</dcterms:created>
  <dcterms:modified xsi:type="dcterms:W3CDTF">2020-04-07T19:18:16Z</dcterms:modified>
</cp:coreProperties>
</file>