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63" r:id="rId9"/>
    <p:sldId id="262" r:id="rId10"/>
    <p:sldId id="264" r:id="rId11"/>
    <p:sldId id="276" r:id="rId12"/>
    <p:sldId id="278" r:id="rId13"/>
    <p:sldId id="265" r:id="rId14"/>
    <p:sldId id="266" r:id="rId15"/>
    <p:sldId id="267" r:id="rId16"/>
    <p:sldId id="268" r:id="rId17"/>
    <p:sldId id="269" r:id="rId18"/>
    <p:sldId id="277" r:id="rId19"/>
    <p:sldId id="271" r:id="rId20"/>
    <p:sldId id="270" r:id="rId21"/>
    <p:sldId id="272" r:id="rId22"/>
    <p:sldId id="273" r:id="rId23"/>
    <p:sldId id="274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6" r:id="rId41"/>
    <p:sldId id="297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B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3/23/15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3/23/15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3/23/15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3/23/15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3/23/15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3/23/15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156" y="389021"/>
            <a:ext cx="7793791" cy="2832768"/>
          </a:xfrm>
        </p:spPr>
        <p:txBody>
          <a:bodyPr>
            <a:normAutofit/>
          </a:bodyPr>
          <a:lstStyle/>
          <a:p>
            <a:pPr algn="ctr"/>
            <a:r>
              <a:rPr lang="en-US" cap="none" dirty="0" smtClean="0"/>
              <a:t>Best Practices</a:t>
            </a:r>
            <a:br>
              <a:rPr lang="en-US" cap="none" dirty="0" smtClean="0"/>
            </a:br>
            <a:r>
              <a:rPr lang="en-US" cap="none" dirty="0" smtClean="0"/>
              <a:t>For </a:t>
            </a:r>
            <a:br>
              <a:rPr lang="en-US" cap="none" dirty="0" smtClean="0"/>
            </a:br>
            <a:r>
              <a:rPr lang="en-US" cap="none" dirty="0" smtClean="0"/>
              <a:t>Web App Development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ZACH COTTER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416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NOT to keep in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Usernames/passwords for attached resources like the database (security)</a:t>
            </a:r>
          </a:p>
          <a:p>
            <a:r>
              <a:rPr lang="en-US" dirty="0" smtClean="0"/>
              <a:t>Any other configuration variables</a:t>
            </a:r>
          </a:p>
          <a:p>
            <a:r>
              <a:rPr lang="en-US" dirty="0" smtClean="0"/>
              <a:t>Dependencies/</a:t>
            </a:r>
            <a:r>
              <a:rPr lang="en-US" dirty="0" err="1" smtClean="0"/>
              <a:t>executables</a:t>
            </a:r>
            <a:r>
              <a:rPr lang="en-US" dirty="0" smtClean="0"/>
              <a:t> (except for a script that installs them)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Log files, or output from scripts or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324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manage the external code your app will need to use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86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dependencies?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Modules/Libraries that your app uses</a:t>
            </a:r>
          </a:p>
          <a:p>
            <a:pPr lvl="1"/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smtClean="0"/>
              <a:t>Bootstrap</a:t>
            </a:r>
          </a:p>
          <a:p>
            <a:pPr lvl="1"/>
            <a:r>
              <a:rPr lang="en-US" dirty="0" smtClean="0"/>
              <a:t>Database adaptors</a:t>
            </a:r>
          </a:p>
          <a:p>
            <a:pPr lvl="1"/>
            <a:r>
              <a:rPr lang="en-US" dirty="0" smtClean="0"/>
              <a:t>Authentication or E-Commerce modules (third-party or locally developed)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13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 about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Never keep them in version control</a:t>
            </a:r>
          </a:p>
          <a:p>
            <a:r>
              <a:rPr lang="en-US" dirty="0" smtClean="0"/>
              <a:t>Never depend</a:t>
            </a:r>
            <a:r>
              <a:rPr lang="en-US" b="1" dirty="0" smtClean="0"/>
              <a:t> </a:t>
            </a:r>
            <a:r>
              <a:rPr lang="en-US" dirty="0" smtClean="0"/>
              <a:t>on them already being present on a system or at a specific location</a:t>
            </a:r>
          </a:p>
          <a:p>
            <a:r>
              <a:rPr lang="en-US" dirty="0" smtClean="0"/>
              <a:t>Use a dependency packaging system (like Bundler for rails)</a:t>
            </a:r>
          </a:p>
          <a:p>
            <a:r>
              <a:rPr lang="en-US" dirty="0" smtClean="0"/>
              <a:t>Explicitly </a:t>
            </a:r>
            <a:r>
              <a:rPr lang="en-US" b="1" dirty="0"/>
              <a:t>d</a:t>
            </a:r>
            <a:r>
              <a:rPr lang="en-US" b="1" dirty="0" smtClean="0"/>
              <a:t>eclare</a:t>
            </a:r>
            <a:r>
              <a:rPr lang="en-US" dirty="0" smtClean="0"/>
              <a:t> them in a dependency manifest</a:t>
            </a:r>
          </a:p>
          <a:p>
            <a:r>
              <a:rPr lang="en-US" b="1" dirty="0" smtClean="0"/>
              <a:t>Isolate</a:t>
            </a:r>
            <a:r>
              <a:rPr lang="en-US" dirty="0" smtClean="0"/>
              <a:t> them from any other programs that happen to be on the machine to avoid implicit dependencies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2754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37160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Explicitly declares dependencies to use 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Can group by environment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Can specify version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Only dependencies specified here can be used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Gemfile</a:t>
            </a:r>
            <a:r>
              <a:rPr lang="en-US" dirty="0" smtClean="0"/>
              <a:t> – Dependency manifest for Rails</a:t>
            </a:r>
            <a:endParaRPr lang="en-US" dirty="0"/>
          </a:p>
        </p:txBody>
      </p:sp>
      <p:pic>
        <p:nvPicPr>
          <p:cNvPr id="7" name="Picture Placeholder 6" descr="Screen Shot 2015-03-23 at 15.55.28.png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68"/>
          <a:stretch/>
        </p:blipFill>
        <p:spPr>
          <a:xfrm>
            <a:off x="1560513" y="0"/>
            <a:ext cx="7583487" cy="4568825"/>
          </a:xfrm>
        </p:spPr>
      </p:pic>
    </p:spTree>
    <p:extLst>
      <p:ext uri="{BB962C8B-B14F-4D97-AF65-F5344CB8AC3E}">
        <p14:creationId xmlns:p14="http://schemas.microsoft.com/office/powerpoint/2010/main" val="3013716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Isolate Dependencies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App should only be able to access dependencies declared in the manifest</a:t>
            </a:r>
          </a:p>
          <a:p>
            <a:r>
              <a:rPr lang="en-US" dirty="0" smtClean="0"/>
              <a:t>Prevents accidental dependencies</a:t>
            </a:r>
          </a:p>
          <a:p>
            <a:pPr lvl="1"/>
            <a:r>
              <a:rPr lang="en-US" dirty="0" smtClean="0"/>
              <a:t>Example: works on developer’s machine, but breaks in production</a:t>
            </a:r>
          </a:p>
          <a:p>
            <a:r>
              <a:rPr lang="en-US" dirty="0" smtClean="0"/>
              <a:t>In rails, bundler does this for you</a:t>
            </a:r>
          </a:p>
          <a:p>
            <a:r>
              <a:rPr lang="en-US" dirty="0" smtClean="0"/>
              <a:t>Ensures there are no version conflicts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45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depend on exact path to file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Dependencies shouldn’t need to be in a specific location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Program shells out to /</a:t>
            </a:r>
            <a:r>
              <a:rPr lang="en-US" dirty="0" err="1" smtClean="0"/>
              <a:t>usr</a:t>
            </a:r>
            <a:r>
              <a:rPr lang="en-US" dirty="0" smtClean="0"/>
              <a:t>/bin/curl during runtime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Instead, list it in the manifest and let the dependency manager take care of it – use a wrapper if necessary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gem ‘curb’ listed in the </a:t>
            </a:r>
            <a:r>
              <a:rPr lang="en-US" dirty="0" err="1" smtClean="0"/>
              <a:t>Gemfile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solidFill>
            <a:srgbClr val="94B7D3"/>
          </a:solidFill>
        </p:spPr>
        <p:txBody>
          <a:bodyPr/>
          <a:lstStyle/>
          <a:p>
            <a:r>
              <a:rPr lang="en-US" dirty="0" smtClean="0"/>
              <a:t>Good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44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dependency manager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Dependencies are neatly organized in one place</a:t>
            </a:r>
          </a:p>
          <a:p>
            <a:r>
              <a:rPr lang="en-US" dirty="0" smtClean="0"/>
              <a:t>Can quickly set up a new developer machine or deployment using a single command</a:t>
            </a:r>
          </a:p>
          <a:p>
            <a:r>
              <a:rPr lang="en-US" dirty="0" smtClean="0"/>
              <a:t>Code will never break because of dependency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865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manage configuration variables and credentials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</a:t>
            </a:r>
            <a:r>
              <a:rPr lang="en-US" dirty="0" err="1" smtClean="0"/>
              <a:t>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403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Config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Config</a:t>
            </a:r>
            <a:r>
              <a:rPr lang="en-US" dirty="0"/>
              <a:t> is anything that varies between deploys</a:t>
            </a:r>
          </a:p>
          <a:p>
            <a:pPr lvl="1"/>
            <a:r>
              <a:rPr lang="en-US" dirty="0"/>
              <a:t>Address of database, caching system, or other backing services</a:t>
            </a:r>
          </a:p>
          <a:p>
            <a:pPr lvl="1"/>
            <a:r>
              <a:rPr lang="en-US" dirty="0"/>
              <a:t>Credentials for those services</a:t>
            </a:r>
          </a:p>
          <a:p>
            <a:pPr lvl="1"/>
            <a:r>
              <a:rPr lang="en-US" dirty="0" err="1"/>
              <a:t>Auth</a:t>
            </a:r>
            <a:r>
              <a:rPr lang="en-US" dirty="0"/>
              <a:t> Tokens for Third Party API’s</a:t>
            </a:r>
          </a:p>
          <a:p>
            <a:pPr lvl="1"/>
            <a:r>
              <a:rPr lang="en-US" dirty="0"/>
              <a:t>Hostname (</a:t>
            </a:r>
            <a:r>
              <a:rPr lang="en-US" dirty="0" err="1"/>
              <a:t>staging.mysite.com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www.mysite.com</a:t>
            </a:r>
            <a:r>
              <a:rPr lang="en-US" dirty="0"/>
              <a:t>)</a:t>
            </a:r>
          </a:p>
          <a:p>
            <a:r>
              <a:rPr lang="en-US" dirty="0"/>
              <a:t>Should </a:t>
            </a:r>
            <a:r>
              <a:rPr lang="en-US" b="1" dirty="0"/>
              <a:t>NEVER</a:t>
            </a:r>
            <a:r>
              <a:rPr lang="en-US" dirty="0"/>
              <a:t> be in your code or stored in your version control system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22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Zach Cotter</a:t>
            </a:r>
          </a:p>
          <a:p>
            <a:r>
              <a:rPr lang="en-US" dirty="0" smtClean="0"/>
              <a:t>Senior </a:t>
            </a:r>
          </a:p>
          <a:p>
            <a:r>
              <a:rPr lang="en-US" dirty="0" smtClean="0"/>
              <a:t>Computer Science and Environmental Science</a:t>
            </a:r>
          </a:p>
          <a:p>
            <a:r>
              <a:rPr lang="en-US" dirty="0" smtClean="0"/>
              <a:t>Graduating in May</a:t>
            </a:r>
          </a:p>
          <a:p>
            <a:endParaRPr lang="en-US" dirty="0"/>
          </a:p>
          <a:p>
            <a:r>
              <a:rPr lang="en-US" dirty="0" smtClean="0"/>
              <a:t>Web Developer at America’s Test </a:t>
            </a:r>
            <a:r>
              <a:rPr lang="en-US" dirty="0" smtClean="0"/>
              <a:t>Kitchen (TV show, recipe creation, cookbooks, website)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837" y="5384800"/>
            <a:ext cx="19431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41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543800" cy="1371600"/>
          </a:xfrm>
        </p:spPr>
        <p:txBody>
          <a:bodyPr>
            <a:normAutofit fontScale="92500"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Have to change code for administrative tasks like credential switches, new hostname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Developers have to manually change so they aren’t working with Prod database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Not secure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Doesn’t make any sense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56084" y="4648200"/>
            <a:ext cx="7315200" cy="685800"/>
          </a:xfrm>
        </p:spPr>
        <p:txBody>
          <a:bodyPr/>
          <a:lstStyle/>
          <a:p>
            <a:r>
              <a:rPr lang="en-US" dirty="0" smtClean="0"/>
              <a:t>Actual Code From Microsoft’s C#/.NET Docs</a:t>
            </a:r>
            <a:endParaRPr lang="en-US" dirty="0"/>
          </a:p>
        </p:txBody>
      </p:sp>
      <p:pic>
        <p:nvPicPr>
          <p:cNvPr id="9" name="Picture Placeholder 8" descr="Screen Shot 2015-03-23 at 19.07.01.png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43"/>
          <a:stretch/>
        </p:blipFill>
        <p:spPr>
          <a:xfrm>
            <a:off x="1560513" y="0"/>
            <a:ext cx="7583487" cy="4568825"/>
          </a:xfrm>
        </p:spPr>
      </p:pic>
      <p:pic>
        <p:nvPicPr>
          <p:cNvPr id="10" name="Picture Placeholder 4"/>
          <p:cNvPicPr>
            <a:picLocks noChangeAspect="1"/>
          </p:cNvPicPr>
          <p:nvPr/>
        </p:nvPicPr>
        <p:blipFill rotWithShape="1">
          <a:blip r:embed="rId3"/>
          <a:srcRect l="320" r="208"/>
          <a:stretch/>
        </p:blipFill>
        <p:spPr>
          <a:xfrm>
            <a:off x="5868737" y="0"/>
            <a:ext cx="3275263" cy="4648200"/>
          </a:xfrm>
          <a:prstGeom prst="rect">
            <a:avLst/>
          </a:prstGeom>
          <a:solidFill>
            <a:schemeClr val="accent1">
              <a:tint val="4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5717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solution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Environment variables</a:t>
            </a:r>
          </a:p>
          <a:p>
            <a:pPr lvl="1"/>
            <a:r>
              <a:rPr lang="en-US" dirty="0" smtClean="0"/>
              <a:t>key/value pairs stored by each operating system</a:t>
            </a:r>
          </a:p>
          <a:p>
            <a:pPr lvl="1"/>
            <a:r>
              <a:rPr lang="en-US" dirty="0" smtClean="0"/>
              <a:t>Most languages have an OS agnostic way to </a:t>
            </a:r>
            <a:r>
              <a:rPr lang="en-US" dirty="0" err="1" smtClean="0"/>
              <a:t>acesss</a:t>
            </a:r>
            <a:r>
              <a:rPr lang="en-US" dirty="0" smtClean="0"/>
              <a:t> them</a:t>
            </a:r>
          </a:p>
          <a:p>
            <a:r>
              <a:rPr lang="en-US" dirty="0" smtClean="0"/>
              <a:t>Store </a:t>
            </a:r>
            <a:r>
              <a:rPr lang="en-US" dirty="0" err="1" smtClean="0"/>
              <a:t>config</a:t>
            </a:r>
            <a:r>
              <a:rPr lang="en-US" dirty="0" smtClean="0"/>
              <a:t> as environment variables</a:t>
            </a:r>
          </a:p>
          <a:p>
            <a:r>
              <a:rPr lang="en-US" dirty="0" smtClean="0"/>
              <a:t>Configuration files checked into version control</a:t>
            </a:r>
          </a:p>
          <a:p>
            <a:r>
              <a:rPr lang="en-US" dirty="0" smtClean="0"/>
              <a:t>Contain reference to an environment variable</a:t>
            </a:r>
          </a:p>
          <a:p>
            <a:r>
              <a:rPr lang="en-US" dirty="0" smtClean="0"/>
              <a:t>Can change value of </a:t>
            </a:r>
            <a:r>
              <a:rPr lang="en-US" dirty="0" err="1" smtClean="0"/>
              <a:t>config</a:t>
            </a:r>
            <a:r>
              <a:rPr lang="en-US" dirty="0" smtClean="0"/>
              <a:t> variable without changing your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364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37160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Each database connection variable references an environment variable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No code changes needed to change the way the database is set up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Can be safely added to open source version control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Never have to touch this file again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file that references environment variables</a:t>
            </a:r>
            <a:endParaRPr lang="en-US" dirty="0"/>
          </a:p>
        </p:txBody>
      </p:sp>
      <p:pic>
        <p:nvPicPr>
          <p:cNvPr id="10" name="Picture Placeholder 9" descr="Screen Shot 2015-03-23 at 20.19.06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104" b="-261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9077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should code and </a:t>
            </a:r>
            <a:r>
              <a:rPr lang="en-US" dirty="0" err="1" smtClean="0"/>
              <a:t>config</a:t>
            </a:r>
            <a:r>
              <a:rPr lang="en-US" dirty="0" smtClean="0"/>
              <a:t> be separated?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Don’t want system administrators to make/request changes to code</a:t>
            </a:r>
          </a:p>
          <a:p>
            <a:r>
              <a:rPr lang="en-US" dirty="0" smtClean="0"/>
              <a:t>Security – don’t want credentials in your code</a:t>
            </a:r>
          </a:p>
          <a:p>
            <a:r>
              <a:rPr lang="en-US" dirty="0" smtClean="0"/>
              <a:t>Different environments require different configurations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toring </a:t>
            </a:r>
            <a:r>
              <a:rPr lang="en-US" dirty="0" err="1" smtClean="0"/>
              <a:t>config</a:t>
            </a:r>
            <a:r>
              <a:rPr lang="en-US" dirty="0" smtClean="0"/>
              <a:t> in your code would violate the singular codebase principal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57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manage network services consumed by your app.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4) Backing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54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backing service?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service that the web app consumes over the network </a:t>
            </a:r>
          </a:p>
          <a:p>
            <a:r>
              <a:rPr lang="en-US" dirty="0" smtClean="0"/>
              <a:t>Can be local</a:t>
            </a:r>
          </a:p>
          <a:p>
            <a:pPr lvl="1"/>
            <a:r>
              <a:rPr lang="en-US" dirty="0" smtClean="0"/>
              <a:t>Databases</a:t>
            </a:r>
          </a:p>
          <a:p>
            <a:pPr lvl="1"/>
            <a:r>
              <a:rPr lang="en-US" dirty="0" smtClean="0"/>
              <a:t>Messaging systems</a:t>
            </a:r>
          </a:p>
          <a:p>
            <a:pPr lvl="1"/>
            <a:r>
              <a:rPr lang="en-US" dirty="0" smtClean="0"/>
              <a:t>Process managers (</a:t>
            </a:r>
            <a:r>
              <a:rPr lang="en-US" dirty="0" err="1" smtClean="0"/>
              <a:t>delayed_job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Caching systems</a:t>
            </a:r>
          </a:p>
          <a:p>
            <a:pPr lvl="1"/>
            <a:r>
              <a:rPr lang="en-US" dirty="0" smtClean="0"/>
              <a:t>Mail servers (SMTP)</a:t>
            </a:r>
          </a:p>
          <a:p>
            <a:r>
              <a:rPr lang="en-US" dirty="0" smtClean="0"/>
              <a:t>Or remote</a:t>
            </a:r>
          </a:p>
          <a:p>
            <a:pPr lvl="1"/>
            <a:r>
              <a:rPr lang="en-US" dirty="0" smtClean="0"/>
              <a:t>Metrics (New Relic)</a:t>
            </a:r>
          </a:p>
          <a:p>
            <a:pPr lvl="1"/>
            <a:r>
              <a:rPr lang="en-US" dirty="0" smtClean="0"/>
              <a:t>Third-Party APIs (Twitter, Google Maps)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3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manage backing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Don’t distinguish between local and remote services</a:t>
            </a:r>
          </a:p>
          <a:p>
            <a:r>
              <a:rPr lang="en-US" dirty="0" smtClean="0"/>
              <a:t>Use a URL or other identifier to connect to the service</a:t>
            </a:r>
          </a:p>
          <a:p>
            <a:pPr lvl="1"/>
            <a:r>
              <a:rPr lang="en-US" dirty="0" smtClean="0"/>
              <a:t>Local Service URL: </a:t>
            </a:r>
            <a:r>
              <a:rPr lang="en-US" u="sng" dirty="0" smtClean="0"/>
              <a:t>http://localhost:6379</a:t>
            </a:r>
          </a:p>
          <a:p>
            <a:pPr lvl="1"/>
            <a:r>
              <a:rPr lang="en-US" dirty="0" smtClean="0"/>
              <a:t>Remote Service: </a:t>
            </a:r>
            <a:r>
              <a:rPr lang="en-US" u="sng" dirty="0" smtClean="0"/>
              <a:t>https://auth@thirdpartyservice.com</a:t>
            </a:r>
            <a:endParaRPr lang="en-US" u="sng" dirty="0"/>
          </a:p>
          <a:p>
            <a:r>
              <a:rPr lang="en-US" dirty="0" smtClean="0"/>
              <a:t>These values should be stored in </a:t>
            </a:r>
            <a:r>
              <a:rPr lang="en-US" dirty="0" err="1" smtClean="0"/>
              <a:t>config</a:t>
            </a:r>
            <a:r>
              <a:rPr lang="en-US" dirty="0" smtClean="0"/>
              <a:t> (not code)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702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371600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q"/>
            </a:pPr>
            <a:r>
              <a:rPr lang="en-US" sz="2000" dirty="0" smtClean="0"/>
              <a:t>Can seamlessly switch between local or remote hosted service without changing code or redeploying app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000" dirty="0" smtClean="0"/>
              <a:t>Each deploy can have a different instance of the backing service</a:t>
            </a:r>
          </a:p>
          <a:p>
            <a:pPr marL="342900" indent="-342900">
              <a:buFont typeface="Wingdings" charset="2"/>
              <a:buChar char="q"/>
            </a:pP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Backing services referenced by URL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-7860" b="-78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4466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Build, Release, Run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5) Releasing the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97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release?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release happens when your codebase is turned into production deploy</a:t>
            </a:r>
          </a:p>
          <a:p>
            <a:r>
              <a:rPr lang="en-US" dirty="0" smtClean="0"/>
              <a:t>Code is compiled</a:t>
            </a:r>
          </a:p>
          <a:p>
            <a:r>
              <a:rPr lang="en-US" dirty="0" smtClean="0"/>
              <a:t>Dependencies are installed</a:t>
            </a:r>
          </a:p>
          <a:p>
            <a:r>
              <a:rPr lang="en-US" dirty="0" smtClean="0"/>
              <a:t>Tests run</a:t>
            </a:r>
          </a:p>
          <a:p>
            <a:r>
              <a:rPr lang="en-US" dirty="0" smtClean="0"/>
              <a:t>The apps processes are started on the production machine</a:t>
            </a:r>
          </a:p>
        </p:txBody>
      </p:sp>
    </p:spTree>
    <p:extLst>
      <p:ext uri="{BB962C8B-B14F-4D97-AF65-F5344CB8AC3E}">
        <p14:creationId xmlns:p14="http://schemas.microsoft.com/office/powerpoint/2010/main" val="1590227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Web Apps?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Software that runs in a web browser and is stored on the internet.</a:t>
            </a:r>
          </a:p>
          <a:p>
            <a:pPr lvl="1"/>
            <a:r>
              <a:rPr lang="en-US" dirty="0" smtClean="0"/>
              <a:t>Inherently cross-platform</a:t>
            </a:r>
          </a:p>
          <a:p>
            <a:r>
              <a:rPr lang="en-US" dirty="0" err="1" smtClean="0"/>
              <a:t>SaaS</a:t>
            </a:r>
            <a:r>
              <a:rPr lang="en-US" dirty="0" smtClean="0"/>
              <a:t> (Software as a Service)</a:t>
            </a:r>
          </a:p>
          <a:p>
            <a:pPr lvl="1"/>
            <a:r>
              <a:rPr lang="en-US" dirty="0" smtClean="0"/>
              <a:t>Users licensed to access hosted software rather than installing it on their computer</a:t>
            </a:r>
          </a:p>
          <a:p>
            <a:r>
              <a:rPr lang="en-US" dirty="0" smtClean="0"/>
              <a:t>Easy to make updates because software is stored in only one place</a:t>
            </a:r>
          </a:p>
        </p:txBody>
      </p:sp>
    </p:spTree>
    <p:extLst>
      <p:ext uri="{BB962C8B-B14F-4D97-AF65-F5344CB8AC3E}">
        <p14:creationId xmlns:p14="http://schemas.microsoft.com/office/powerpoint/2010/main" val="465569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Code is compiled into binaries (unless using an interpreted language)</a:t>
            </a:r>
          </a:p>
          <a:p>
            <a:r>
              <a:rPr lang="en-US" dirty="0" smtClean="0"/>
              <a:t>Each build matches a specific version of the app (commit in 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Dependencies are fetched and installed on the production machine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51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and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Compiled code is combined with the app’s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Shouldn’t be possible to make changes to code at this stage</a:t>
            </a:r>
          </a:p>
          <a:p>
            <a:endParaRPr lang="en-US" dirty="0"/>
          </a:p>
          <a:p>
            <a:r>
              <a:rPr lang="en-US" dirty="0" smtClean="0"/>
              <a:t>The apps processes are started, usually with a singular command that starts the web server and other worker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76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Before code is run in production, tests should be run</a:t>
            </a:r>
          </a:p>
          <a:p>
            <a:r>
              <a:rPr lang="en-US" dirty="0" smtClean="0"/>
              <a:t>Should be run in an environment that closely matches production</a:t>
            </a:r>
          </a:p>
          <a:p>
            <a:r>
              <a:rPr lang="en-US" dirty="0" smtClean="0"/>
              <a:t>If tests fail, release should be postponed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97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 when a release fails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Sometimes tests pass but there are still bugs</a:t>
            </a:r>
          </a:p>
          <a:p>
            <a:r>
              <a:rPr lang="en-US" dirty="0" smtClean="0"/>
              <a:t>Need to rollback to an earlier release</a:t>
            </a:r>
          </a:p>
          <a:p>
            <a:r>
              <a:rPr lang="en-US" dirty="0" smtClean="0"/>
              <a:t>Each release should be tagged with a unique identifier that doesn’t change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commit works great</a:t>
            </a:r>
          </a:p>
          <a:p>
            <a:r>
              <a:rPr lang="en-US" dirty="0" smtClean="0"/>
              <a:t>Should be easy to rollback to a previous release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402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apps are stateless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 &amp; 7) Processes and Port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49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App should consist of a single master web process that handles incoming requests</a:t>
            </a:r>
          </a:p>
          <a:p>
            <a:pPr lvl="1"/>
            <a:r>
              <a:rPr lang="en-US" dirty="0" smtClean="0"/>
              <a:t>Runs for the entirety of the apps lifetime</a:t>
            </a:r>
          </a:p>
          <a:p>
            <a:r>
              <a:rPr lang="en-US" dirty="0" smtClean="0"/>
              <a:t>Worker processes are started to handle long running tasks</a:t>
            </a:r>
          </a:p>
          <a:p>
            <a:pPr lvl="1"/>
            <a:r>
              <a:rPr lang="en-US" dirty="0" smtClean="0"/>
              <a:t>Worker processes terminated when no longer necessary</a:t>
            </a:r>
          </a:p>
          <a:p>
            <a:pPr lvl="1"/>
            <a:r>
              <a:rPr lang="en-US" dirty="0" smtClean="0"/>
              <a:t>Stops main web process from getting blocked</a:t>
            </a:r>
          </a:p>
        </p:txBody>
      </p:sp>
    </p:spTree>
    <p:extLst>
      <p:ext uri="{BB962C8B-B14F-4D97-AF65-F5344CB8AC3E}">
        <p14:creationId xmlns:p14="http://schemas.microsoft.com/office/powerpoint/2010/main" val="1348263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Never assume requests from the same user will be handled by the same process</a:t>
            </a:r>
          </a:p>
          <a:p>
            <a:r>
              <a:rPr lang="en-US" dirty="0" smtClean="0"/>
              <a:t>Don’t store data in process memory</a:t>
            </a:r>
          </a:p>
          <a:p>
            <a:r>
              <a:rPr lang="en-US" dirty="0" smtClean="0"/>
              <a:t>Instead use </a:t>
            </a:r>
            <a:r>
              <a:rPr lang="en-US" dirty="0" err="1" smtClean="0"/>
              <a:t>stateful</a:t>
            </a:r>
            <a:r>
              <a:rPr lang="en-US" dirty="0" smtClean="0"/>
              <a:t> backing service like a database</a:t>
            </a:r>
          </a:p>
          <a:p>
            <a:r>
              <a:rPr lang="en-US" dirty="0" smtClean="0"/>
              <a:t>Makes app more robust against process failure or restart</a:t>
            </a:r>
          </a:p>
          <a:p>
            <a:r>
              <a:rPr lang="en-US" dirty="0" smtClean="0"/>
              <a:t>Prevents data 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380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Bind internal services to a port</a:t>
            </a:r>
          </a:p>
          <a:p>
            <a:pPr lvl="1"/>
            <a:r>
              <a:rPr lang="en-US" dirty="0" smtClean="0"/>
              <a:t>This includes the web server itself</a:t>
            </a:r>
          </a:p>
          <a:p>
            <a:r>
              <a:rPr lang="en-US" dirty="0" smtClean="0"/>
              <a:t>At runtime, the app can connect to itself with a URL like http://localhost:4500</a:t>
            </a:r>
          </a:p>
          <a:p>
            <a:r>
              <a:rPr lang="en-US" dirty="0" smtClean="0"/>
              <a:t>This URL should be stored in </a:t>
            </a:r>
            <a:r>
              <a:rPr lang="en-US" dirty="0" err="1" smtClean="0"/>
              <a:t>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40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apps should be robust and scalable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8 &amp; 9) Disposability + Admin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67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Disposability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Apps can be started or stopped with little notice</a:t>
            </a:r>
          </a:p>
          <a:p>
            <a:r>
              <a:rPr lang="en-US" dirty="0"/>
              <a:t>H</a:t>
            </a:r>
            <a:r>
              <a:rPr lang="en-US" dirty="0" smtClean="0"/>
              <a:t>elps with scaling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quickly create and destroy instances of the app to handle demand</a:t>
            </a:r>
          </a:p>
          <a:p>
            <a:r>
              <a:rPr lang="en-US" dirty="0" smtClean="0"/>
              <a:t>Apps should have a fast startup time</a:t>
            </a:r>
          </a:p>
          <a:p>
            <a:r>
              <a:rPr lang="en-US" dirty="0" smtClean="0"/>
              <a:t>Apps should have an automated release system to install dependencies, start the app with a single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88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best practices?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Guidelines for making web apps</a:t>
            </a:r>
            <a:r>
              <a:rPr lang="en-US" dirty="0"/>
              <a:t> </a:t>
            </a:r>
            <a:r>
              <a:rPr lang="en-US" dirty="0" smtClean="0"/>
              <a:t>more maintainable</a:t>
            </a:r>
          </a:p>
          <a:p>
            <a:r>
              <a:rPr lang="en-US" dirty="0" smtClean="0"/>
              <a:t>Reduce the cost and time of development</a:t>
            </a:r>
          </a:p>
          <a:p>
            <a:r>
              <a:rPr lang="en-US" dirty="0" smtClean="0"/>
              <a:t>Lead to higher quality software</a:t>
            </a:r>
          </a:p>
          <a:p>
            <a:endParaRPr lang="en-US" dirty="0" smtClean="0"/>
          </a:p>
          <a:p>
            <a:r>
              <a:rPr lang="en-US" dirty="0" smtClean="0"/>
              <a:t>Will be using Ruby on Rails for examples</a:t>
            </a:r>
          </a:p>
          <a:p>
            <a:r>
              <a:rPr lang="en-US" dirty="0" smtClean="0"/>
              <a:t>Based on “The Twelve Factor App” and personal opinion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4275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Tasks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Sometimes jobs need to be run in production</a:t>
            </a:r>
          </a:p>
          <a:p>
            <a:pPr lvl="1"/>
            <a:r>
              <a:rPr lang="en-US" dirty="0" smtClean="0"/>
              <a:t>Fix data that was broken by a bug</a:t>
            </a:r>
          </a:p>
          <a:p>
            <a:pPr lvl="1"/>
            <a:r>
              <a:rPr lang="en-US" dirty="0" smtClean="0"/>
              <a:t>Run one-time tasks to handle business needs</a:t>
            </a:r>
          </a:p>
          <a:p>
            <a:r>
              <a:rPr lang="en-US" dirty="0" smtClean="0"/>
              <a:t>These can be long-running and resource intensive</a:t>
            </a:r>
          </a:p>
          <a:p>
            <a:r>
              <a:rPr lang="en-US" dirty="0" smtClean="0"/>
              <a:t>Shouldn’t interfere with people using the app</a:t>
            </a:r>
          </a:p>
          <a:p>
            <a:r>
              <a:rPr lang="en-US" dirty="0" smtClean="0"/>
              <a:t>Create a separate process to run the script</a:t>
            </a:r>
          </a:p>
          <a:p>
            <a:r>
              <a:rPr lang="en-US" dirty="0" smtClean="0"/>
              <a:t>Process should end when the job is done</a:t>
            </a:r>
          </a:p>
        </p:txBody>
      </p:sp>
    </p:spTree>
    <p:extLst>
      <p:ext uri="{BB962C8B-B14F-4D97-AF65-F5344CB8AC3E}">
        <p14:creationId xmlns:p14="http://schemas.microsoft.com/office/powerpoint/2010/main" val="288488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Ensure consistency between environments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10) </a:t>
            </a:r>
            <a:r>
              <a:rPr lang="en-US" dirty="0" err="1" smtClean="0"/>
              <a:t>Dev</a:t>
            </a:r>
            <a:r>
              <a:rPr lang="en-US" dirty="0" smtClean="0"/>
              <a:t>/Prod Parity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491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</a:t>
            </a:r>
            <a:r>
              <a:rPr lang="en-US" dirty="0" smtClean="0"/>
              <a:t>/Prod Parity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Important to minimize differences between developers environment and production</a:t>
            </a:r>
          </a:p>
          <a:p>
            <a:r>
              <a:rPr lang="en-US" dirty="0" smtClean="0"/>
              <a:t>Helps prevent bugs</a:t>
            </a:r>
          </a:p>
          <a:p>
            <a:r>
              <a:rPr lang="en-US" dirty="0" smtClean="0"/>
              <a:t>Reduces incompatibilities</a:t>
            </a:r>
          </a:p>
          <a:p>
            <a:r>
              <a:rPr lang="en-US" dirty="0" smtClean="0"/>
              <a:t>A number of problems are caused by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469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Time Gap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takes time to write and test code</a:t>
            </a:r>
          </a:p>
          <a:p>
            <a:r>
              <a:rPr lang="en-US" dirty="0" smtClean="0"/>
              <a:t>Code becomes susceptible to code-rot, or changes to other parts of the app that prevent it from working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Code should be tested and deployed as soon as it is ready</a:t>
            </a:r>
          </a:p>
          <a:p>
            <a:r>
              <a:rPr lang="en-US" dirty="0" smtClean="0"/>
              <a:t>Avoid scheduled weekly/monthly releases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630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Personnel Gap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Code written by developers is often deployed by another engineer who is unfamiliar with it</a:t>
            </a:r>
          </a:p>
          <a:p>
            <a:r>
              <a:rPr lang="en-US" dirty="0" smtClean="0"/>
              <a:t>If it breaks, they don’t know what to do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Code should be deployed by it’s developer</a:t>
            </a:r>
          </a:p>
          <a:p>
            <a:r>
              <a:rPr lang="en-US" dirty="0" smtClean="0"/>
              <a:t>Responsible for making sure it works in production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68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Tools Gap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Developers use different stacks (OS, database, </a:t>
            </a:r>
            <a:r>
              <a:rPr lang="en-US" dirty="0" err="1" smtClean="0"/>
              <a:t>etc</a:t>
            </a:r>
            <a:r>
              <a:rPr lang="en-US" dirty="0" smtClean="0"/>
              <a:t>) than on production</a:t>
            </a:r>
          </a:p>
          <a:p>
            <a:r>
              <a:rPr lang="en-US" dirty="0" smtClean="0"/>
              <a:t>Might prefer “lightweight” services for speed</a:t>
            </a:r>
          </a:p>
          <a:p>
            <a:r>
              <a:rPr lang="en-US" dirty="0" smtClean="0"/>
              <a:t>Causes compatibility issues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Use the same stack as in production</a:t>
            </a:r>
          </a:p>
          <a:p>
            <a:r>
              <a:rPr lang="en-US" dirty="0" smtClean="0"/>
              <a:t>Time cost of compatibility problems is far outweighed by time saved using lightweight services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811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Tracking your app’s behavior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11) Log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209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Time ordered list of events run by the app</a:t>
            </a:r>
          </a:p>
          <a:p>
            <a:r>
              <a:rPr lang="en-US" dirty="0" smtClean="0"/>
              <a:t>Show errors, exceptions, and normal behavior</a:t>
            </a:r>
          </a:p>
          <a:p>
            <a:r>
              <a:rPr lang="en-US" dirty="0" smtClean="0"/>
              <a:t>Important for identifying bugs</a:t>
            </a:r>
          </a:p>
          <a:p>
            <a:r>
              <a:rPr lang="en-US" dirty="0" smtClean="0"/>
              <a:t>App should write logs to standard output, not a specific file</a:t>
            </a:r>
          </a:p>
          <a:p>
            <a:pPr lvl="1"/>
            <a:r>
              <a:rPr lang="en-US" dirty="0" smtClean="0"/>
              <a:t>In production, the run command for the app can pipe this to a file, or send it to a analysis system like </a:t>
            </a:r>
            <a:r>
              <a:rPr lang="en-US" dirty="0" err="1" smtClean="0"/>
              <a:t>Splunk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874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Writing to standard output instead of a file allows greater flexibility and robustness</a:t>
            </a:r>
          </a:p>
          <a:p>
            <a:r>
              <a:rPr lang="en-US" dirty="0" smtClean="0"/>
              <a:t>Analysis systems provide a number of additional services</a:t>
            </a:r>
          </a:p>
          <a:p>
            <a:pPr lvl="1"/>
            <a:r>
              <a:rPr lang="en-US" dirty="0" smtClean="0"/>
              <a:t>Searching for past events</a:t>
            </a:r>
          </a:p>
          <a:p>
            <a:pPr lvl="1"/>
            <a:r>
              <a:rPr lang="en-US" dirty="0" smtClean="0"/>
              <a:t>Graphing events and finding trends</a:t>
            </a:r>
          </a:p>
          <a:p>
            <a:pPr lvl="1"/>
            <a:r>
              <a:rPr lang="en-US" dirty="0" smtClean="0"/>
              <a:t>Alerting developers to certain errors or error frequencies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46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Loosely based on www.12factor.net</a:t>
            </a:r>
          </a:p>
          <a:p>
            <a:pPr lvl="1"/>
            <a:r>
              <a:rPr lang="en-US" dirty="0" smtClean="0"/>
              <a:t>Document written by the creators of </a:t>
            </a:r>
            <a:r>
              <a:rPr lang="en-US" dirty="0" err="1" smtClean="0"/>
              <a:t>Heroku</a:t>
            </a:r>
            <a:r>
              <a:rPr lang="en-US" dirty="0" smtClean="0"/>
              <a:t>, a popular scalable web app hosting service</a:t>
            </a:r>
          </a:p>
          <a:p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zcotter</a:t>
            </a:r>
            <a:endParaRPr lang="en-US" dirty="0" smtClean="0"/>
          </a:p>
          <a:p>
            <a:r>
              <a:rPr lang="en-US" dirty="0" err="1" smtClean="0"/>
              <a:t>www.zachcotter.com</a:t>
            </a:r>
            <a:r>
              <a:rPr lang="en-US" dirty="0" smtClean="0"/>
              <a:t> – Projects in Ruby on Rails and other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602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to keep your code and what should be stored with it.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Codebase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7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71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 code should be stored in a single central location</a:t>
            </a:r>
          </a:p>
          <a:p>
            <a:r>
              <a:rPr lang="en-US" dirty="0" smtClean="0"/>
              <a:t>Should use a version control system (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All instances of the app (</a:t>
            </a:r>
            <a:r>
              <a:rPr lang="en-US" dirty="0" err="1" smtClean="0"/>
              <a:t>ie</a:t>
            </a:r>
            <a:r>
              <a:rPr lang="en-US" dirty="0" smtClean="0"/>
              <a:t> Production, your local development machine) should use the same codebase</a:t>
            </a:r>
          </a:p>
          <a:p>
            <a:pPr lvl="1"/>
            <a:r>
              <a:rPr lang="en-US" dirty="0" smtClean="0"/>
              <a:t>But each might be running a different version of that codebase</a:t>
            </a:r>
          </a:p>
          <a:p>
            <a:r>
              <a:rPr lang="en-US" dirty="0" smtClean="0"/>
              <a:t>Each change made to the app should be represented by a separate 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7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Keeps track of changes to app</a:t>
            </a:r>
          </a:p>
          <a:p>
            <a:r>
              <a:rPr lang="en-US" dirty="0" smtClean="0"/>
              <a:t>Easy to revert broken code to a stable version (in either Production or during Development)</a:t>
            </a:r>
          </a:p>
          <a:p>
            <a:r>
              <a:rPr lang="en-US" dirty="0" smtClean="0"/>
              <a:t>Can use branches so multiple developers can work on multiple new features simultaneously</a:t>
            </a:r>
          </a:p>
          <a:p>
            <a:r>
              <a:rPr lang="en-US" dirty="0" smtClean="0"/>
              <a:t>Accountability – can track who wrote what code and how much</a:t>
            </a:r>
          </a:p>
          <a:p>
            <a:r>
              <a:rPr lang="en-US" dirty="0" smtClean="0"/>
              <a:t>Easy and fast to deploy code to a new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259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, branches, and deployments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“deploy” refers to a version of the app running on a machine</a:t>
            </a:r>
          </a:p>
          <a:p>
            <a:pPr lvl="1"/>
            <a:r>
              <a:rPr lang="en-US" dirty="0" smtClean="0"/>
              <a:t>Production, Development, Staging, Test,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The “master” branch should always have a one-to-one correlation with production</a:t>
            </a:r>
          </a:p>
          <a:p>
            <a:r>
              <a:rPr lang="en-US" dirty="0" smtClean="0"/>
              <a:t>Each in progress feature should be stored in a “feature branch” so each developer can work on it</a:t>
            </a:r>
          </a:p>
          <a:p>
            <a:pPr lvl="1"/>
            <a:r>
              <a:rPr lang="en-US" dirty="0" smtClean="0"/>
              <a:t>During development, deployed to each developers computer</a:t>
            </a:r>
          </a:p>
          <a:p>
            <a:pPr lvl="1"/>
            <a:r>
              <a:rPr lang="en-US" dirty="0" smtClean="0"/>
              <a:t>During testing/QA deployed to Staging or Test environments</a:t>
            </a:r>
          </a:p>
          <a:p>
            <a:pPr lvl="1"/>
            <a:r>
              <a:rPr lang="en-US" dirty="0" smtClean="0"/>
              <a:t>Merged with master before production deploy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656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store in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code needed to run your app</a:t>
            </a:r>
          </a:p>
          <a:p>
            <a:r>
              <a:rPr lang="en-US" dirty="0" smtClean="0"/>
              <a:t>Scripts that might need to be run in production</a:t>
            </a:r>
          </a:p>
          <a:p>
            <a:r>
              <a:rPr lang="en-US" dirty="0" smtClean="0"/>
              <a:t>Tests</a:t>
            </a:r>
            <a:endParaRPr lang="en-US" dirty="0"/>
          </a:p>
          <a:p>
            <a:r>
              <a:rPr lang="en-US" dirty="0" smtClean="0"/>
              <a:t>Code to create the current database schema (migrations)</a:t>
            </a:r>
          </a:p>
          <a:p>
            <a:r>
              <a:rPr lang="en-US" dirty="0" smtClean="0"/>
              <a:t>A list of dependencies your app needs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734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</TotalTime>
  <Words>1901</Words>
  <Application>Microsoft Macintosh PowerPoint</Application>
  <PresentationFormat>On-screen Show (4:3)</PresentationFormat>
  <Paragraphs>259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Median</vt:lpstr>
      <vt:lpstr>Best Practices For  Web App Development</vt:lpstr>
      <vt:lpstr>About Me</vt:lpstr>
      <vt:lpstr>What are Web Apps?</vt:lpstr>
      <vt:lpstr>What are best practices?</vt:lpstr>
      <vt:lpstr>1) Codebase</vt:lpstr>
      <vt:lpstr>Codebase</vt:lpstr>
      <vt:lpstr>Why use git?</vt:lpstr>
      <vt:lpstr>Git, branches, and deployments</vt:lpstr>
      <vt:lpstr>What to store in git</vt:lpstr>
      <vt:lpstr>What NOT to keep in git</vt:lpstr>
      <vt:lpstr>2) Dependencies</vt:lpstr>
      <vt:lpstr>What are dependencies?</vt:lpstr>
      <vt:lpstr>What to do about dependencies</vt:lpstr>
      <vt:lpstr>Gemfile – Dependency manifest for Rails</vt:lpstr>
      <vt:lpstr>Isolate Dependencies</vt:lpstr>
      <vt:lpstr>Don’t depend on exact path to file</vt:lpstr>
      <vt:lpstr>Why use a dependency manager</vt:lpstr>
      <vt:lpstr>3) Config</vt:lpstr>
      <vt:lpstr>What is Config?</vt:lpstr>
      <vt:lpstr>Actual Code From Microsoft’s C#/.NET Docs</vt:lpstr>
      <vt:lpstr>A better solution</vt:lpstr>
      <vt:lpstr>Config file that references environment variables</vt:lpstr>
      <vt:lpstr>Why should code and config be separated?</vt:lpstr>
      <vt:lpstr>4) Backing Services</vt:lpstr>
      <vt:lpstr>What is a backing service?</vt:lpstr>
      <vt:lpstr>How to manage backing services</vt:lpstr>
      <vt:lpstr>Backing services referenced by URL</vt:lpstr>
      <vt:lpstr>5) Releasing the app</vt:lpstr>
      <vt:lpstr>What is a release?</vt:lpstr>
      <vt:lpstr>Build</vt:lpstr>
      <vt:lpstr>Release and Run</vt:lpstr>
      <vt:lpstr>Tests</vt:lpstr>
      <vt:lpstr>What to do when a release fails</vt:lpstr>
      <vt:lpstr>6 &amp; 7) Processes and Port Binding</vt:lpstr>
      <vt:lpstr>Processes</vt:lpstr>
      <vt:lpstr>Stateless Processes</vt:lpstr>
      <vt:lpstr>Port Binding</vt:lpstr>
      <vt:lpstr>8 &amp; 9) Disposability + Admin Tasks</vt:lpstr>
      <vt:lpstr>Disposability</vt:lpstr>
      <vt:lpstr>Admin Tasks </vt:lpstr>
      <vt:lpstr>10) Dev/Prod Parity </vt:lpstr>
      <vt:lpstr>Dev/Prod Parity</vt:lpstr>
      <vt:lpstr>The Time Gap</vt:lpstr>
      <vt:lpstr>The Personnel Gap</vt:lpstr>
      <vt:lpstr>The Tools Gap</vt:lpstr>
      <vt:lpstr>11) Log files</vt:lpstr>
      <vt:lpstr>Logs</vt:lpstr>
      <vt:lpstr>Using Logs</vt:lpstr>
      <vt:lpstr>More Information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For  Web App Development</dc:title>
  <dc:creator>Zach Cotter</dc:creator>
  <cp:lastModifiedBy>Zach Cotter</cp:lastModifiedBy>
  <cp:revision>43</cp:revision>
  <dcterms:created xsi:type="dcterms:W3CDTF">2015-03-20T23:35:29Z</dcterms:created>
  <dcterms:modified xsi:type="dcterms:W3CDTF">2015-03-24T04:53:21Z</dcterms:modified>
</cp:coreProperties>
</file>