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57" r:id="rId5"/>
    <p:sldId id="259" r:id="rId6"/>
    <p:sldId id="260" r:id="rId7"/>
    <p:sldId id="264" r:id="rId8"/>
    <p:sldId id="267" r:id="rId9"/>
    <p:sldId id="261" r:id="rId10"/>
    <p:sldId id="262" r:id="rId11"/>
    <p:sldId id="258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2"/>
    <p:restoredTop sz="96327"/>
  </p:normalViewPr>
  <p:slideViewPr>
    <p:cSldViewPr snapToGrid="0">
      <p:cViewPr varScale="1">
        <p:scale>
          <a:sx n="146" d="100"/>
          <a:sy n="146" d="100"/>
        </p:scale>
        <p:origin x="19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3F99-20EF-004D-EB03-0175921BA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7276F-1887-C4D9-D8AE-441F787D7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9C44E-E444-ACF3-2346-3D8CFAC2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6FBF-0C4F-E34A-9BFA-AA6A0C1D9189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C3B98-D1B7-DA8D-09DA-008419DC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4F874-7DE9-6C76-A8BE-9ED403B39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5543-D9E2-B348-A589-6EB1E0AB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A9464-C907-3914-A2E0-4BD20B12C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C4F2F-4BC9-936B-953F-016A501A9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8BF6-0CFA-923A-E1CF-340130E1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6FBF-0C4F-E34A-9BFA-AA6A0C1D9189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71A47-C9D7-02B9-CC32-F0F7E805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0EB6E-9411-0BF9-1EE0-33DDD233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5543-D9E2-B348-A589-6EB1E0AB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9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584B1D-6C7B-DF98-DC07-E6708FB33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F96E9-42E3-34FE-9147-5AFADDE3C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EA9E5-2C0C-1094-D016-842CBAA16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6FBF-0C4F-E34A-9BFA-AA6A0C1D9189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8D62-94CD-2495-D392-640FE0D1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31CC1-CDCD-D643-7638-00C0B39A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5543-D9E2-B348-A589-6EB1E0AB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7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4E7A-3CB5-78CB-BAB0-514821E4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3195D-DA0F-D2A2-1176-362BB8E90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0B4F5-B486-B807-8EBB-DE640FD2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6FBF-0C4F-E34A-9BFA-AA6A0C1D9189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74ECD-ED71-64CE-847B-912BBA103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63E6E-6604-22D4-8592-7D075640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5543-D9E2-B348-A589-6EB1E0AB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4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D845F-FDAF-A87A-84E2-2E9FE08E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D9724-2962-E8D4-9DF9-2D0134041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E06B2-DFA5-979A-7B83-72DA0F63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6FBF-0C4F-E34A-9BFA-AA6A0C1D9189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24332-F99D-8425-9703-CC8D2630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896F9-5091-6BEC-8B0D-F49A25A9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5543-D9E2-B348-A589-6EB1E0AB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7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E6AF8-5A41-0A44-DEFF-1F2E7F8F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A4BC1-4B77-619D-BB6B-9CFE6AB6F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81521-EC03-DF6A-5E59-12E3B1C46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18AB1-0D97-571A-0CE8-3635339D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6FBF-0C4F-E34A-9BFA-AA6A0C1D9189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28252-48EC-BEEC-3C08-E0C5DD77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6D01C-D64C-C3F3-4EC8-F4E0AEA5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5543-D9E2-B348-A589-6EB1E0AB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8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FAE3-9D4E-D758-D2B4-9019EBD1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7D12E-DE0B-B67E-15D2-909840888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72D59-1F2F-CE54-9AD8-3B3C980D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185F2-3445-D5E5-360E-A24503522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6EF5B-ACCE-3417-ECD5-CAAF61B94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07CC96-0F3E-D0B9-256E-2629C2DAC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6FBF-0C4F-E34A-9BFA-AA6A0C1D9189}" type="datetimeFigureOut">
              <a:rPr lang="en-US" smtClean="0"/>
              <a:t>1/19/23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CE72B-46E7-5833-EB76-B9F59E65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0667F7-D5D3-4083-F86C-9369284C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5543-D9E2-B348-A589-6EB1E0AB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7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BA91-A04B-C950-B801-966B436CD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5BDC9-6429-792F-9D5E-0A417FA97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6FBF-0C4F-E34A-9BFA-AA6A0C1D9189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01435-FBD4-74C1-D48C-F7380F20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A40A7-AEF5-4D2B-4589-66E3E7E7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5543-D9E2-B348-A589-6EB1E0AB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6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632C0F-C3B1-41A7-461B-32E0C9A1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6FBF-0C4F-E34A-9BFA-AA6A0C1D9189}" type="datetimeFigureOut">
              <a:rPr lang="en-US" smtClean="0"/>
              <a:t>1/19/23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74DF9-2525-7D71-92A2-632B4442B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659E4-1556-B7A1-C85B-9CD0CADC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5543-D9E2-B348-A589-6EB1E0AB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914A-C605-3676-D01F-691C75789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BB64-4D96-FE6F-D8FA-360DC818F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38ABE-71E3-5D3D-6111-9926AF06F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CEB3A-E211-A837-B227-3C371D21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6FBF-0C4F-E34A-9BFA-AA6A0C1D9189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C727D-CB09-49A5-326D-202C2A51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67EF5-2F5E-22BB-7F9A-B718F41A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5543-D9E2-B348-A589-6EB1E0AB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1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84F5-B8B8-AF56-6C6F-F3720668A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92C6-D6A7-6C80-1C5E-161CFC338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B6CEF-B3EC-A9A1-7139-3BADC1DF5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1524C-30AF-92C7-0BA8-AF64FD12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6FBF-0C4F-E34A-9BFA-AA6A0C1D9189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9D4E5-3093-4D96-CD12-DE70F546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D0306-894D-87DB-1B20-88653937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5543-D9E2-B348-A589-6EB1E0AB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3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167AD5-63F4-282C-F42C-A2637421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1C89F-A6A1-5B89-7743-7D22CA343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49A4C-072B-3D47-6E08-27F7560E3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16FBF-0C4F-E34A-9BFA-AA6A0C1D9189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BB1C2-047E-E8A4-1B97-DBF6EC638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3B7FF-713E-9CF7-6899-E8E06486C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55543-D9E2-B348-A589-6EB1E0AB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0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8DFF-0FA2-EE3F-CF47-C39D509D0E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L2D</a:t>
            </a:r>
            <a:br>
              <a:rPr lang="en-US" dirty="0"/>
            </a:br>
            <a:r>
              <a:rPr lang="en-US" dirty="0"/>
              <a:t>Deep reinforcement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1D725-F512-8DDD-6FDD-C8C8E632CDDB}"/>
              </a:ext>
            </a:extLst>
          </p:cNvPr>
          <p:cNvSpPr txBox="1"/>
          <p:nvPr/>
        </p:nvSpPr>
        <p:spPr>
          <a:xfrm>
            <a:off x="4946468" y="3927565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 Neythen Treloar</a:t>
            </a:r>
          </a:p>
        </p:txBody>
      </p:sp>
    </p:spTree>
    <p:extLst>
      <p:ext uri="{BB962C8B-B14F-4D97-AF65-F5344CB8AC3E}">
        <p14:creationId xmlns:p14="http://schemas.microsoft.com/office/powerpoint/2010/main" val="2734355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9DDF-0A60-9CCF-2313-71B7B0EF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2: delayed target updates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94D8-4362-38A0-58D6-3CD637D56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Only update target values periodically</a:t>
                </a:r>
                <a:endParaRPr lang="en-GB" b="0" dirty="0"/>
              </a:p>
              <a:p>
                <a:r>
                  <a:rPr lang="en-US" dirty="0"/>
                  <a:t>We do this by using two neural networks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learn values using a modified update,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used to calculate the Q learning target: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𝑡𝑎𝑟𝑔𝑒𝑡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GB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GB" b="0" dirty="0">
                  <a:solidFill>
                    <a:schemeClr val="tx1"/>
                  </a:solidFill>
                </a:endParaRPr>
              </a:p>
              <a:p>
                <a:r>
                  <a:rPr lang="en-GB" b="0" dirty="0"/>
                  <a:t>The weights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</m:oMath>
                </a14:m>
                <a:r>
                  <a:rPr lang="en-GB" b="0" dirty="0">
                    <a:solidFill>
                      <a:schemeClr val="tx1"/>
                    </a:solidFill>
                  </a:rPr>
                  <a:t> are periodically updated to those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b="0" dirty="0">
                    <a:solidFill>
                      <a:schemeClr val="tx1"/>
                    </a:solidFill>
                  </a:rPr>
                  <a:t> with a low frequency </a:t>
                </a:r>
              </a:p>
              <a:p>
                <a:r>
                  <a:rPr lang="en-US" dirty="0"/>
                  <a:t>This reduces the correlation between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𝑡𝑎𝑟𝑔𝑒𝑡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GB" b="0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94D8-4362-38A0-58D6-3CD637D56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b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B5DAB30-9FF8-A85E-E492-25C75A2BC389}"/>
              </a:ext>
            </a:extLst>
          </p:cNvPr>
          <p:cNvCxnSpPr>
            <a:cxnSpLocks/>
          </p:cNvCxnSpPr>
          <p:nvPr/>
        </p:nvCxnSpPr>
        <p:spPr>
          <a:xfrm>
            <a:off x="5152291" y="4503493"/>
            <a:ext cx="333228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758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07D521-5BF7-4580-CEA1-823B0E91D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8383" y="899595"/>
            <a:ext cx="6413617" cy="595840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79BE4D1-BD1F-8EC4-B2B0-E2E09339E75D}"/>
              </a:ext>
            </a:extLst>
          </p:cNvPr>
          <p:cNvSpPr txBox="1">
            <a:spLocks/>
          </p:cNvSpPr>
          <p:nvPr/>
        </p:nvSpPr>
        <p:spPr>
          <a:xfrm>
            <a:off x="450955" y="1253331"/>
            <a:ext cx="55453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Incorporating these modifications leads to the deep Q network (DQN) algorithm</a:t>
            </a:r>
          </a:p>
          <a:p>
            <a:r>
              <a:rPr lang="en-GB" dirty="0"/>
              <a:t>We put all experience into a memory and randomly sample when we train the agent</a:t>
            </a:r>
          </a:p>
          <a:p>
            <a:r>
              <a:rPr lang="en-US" dirty="0"/>
              <a:t>Experience is sampled and used to update the value network (using targets generated from the target network)</a:t>
            </a:r>
          </a:p>
          <a:p>
            <a:r>
              <a:rPr lang="en-US" dirty="0"/>
              <a:t>The target network is periodically updated to match the value network.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54A41BF-55F3-3AC2-C019-AE7F4495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26" y="0"/>
            <a:ext cx="10515600" cy="1325563"/>
          </a:xfrm>
        </p:spPr>
        <p:txBody>
          <a:bodyPr/>
          <a:lstStyle/>
          <a:p>
            <a:r>
              <a:rPr lang="en-US" dirty="0"/>
              <a:t>DQN overview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A2F5A2-46AD-0A13-6D26-53CAF6E672E4}"/>
              </a:ext>
            </a:extLst>
          </p:cNvPr>
          <p:cNvSpPr txBox="1">
            <a:spLocks/>
          </p:cNvSpPr>
          <p:nvPr/>
        </p:nvSpPr>
        <p:spPr>
          <a:xfrm>
            <a:off x="450955" y="5732055"/>
            <a:ext cx="55453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rgbClr val="222222"/>
                </a:solidFill>
                <a:latin typeface="-apple-system"/>
              </a:rPr>
              <a:t>Mnih, V., Kavukcuoglu, K., Silver, D. </a:t>
            </a:r>
            <a:r>
              <a:rPr lang="en-GB" sz="1800" i="1">
                <a:solidFill>
                  <a:srgbClr val="222222"/>
                </a:solidFill>
                <a:latin typeface="-apple-system"/>
              </a:rPr>
              <a:t>et al.</a:t>
            </a:r>
            <a:r>
              <a:rPr lang="en-GB" sz="1800">
                <a:solidFill>
                  <a:srgbClr val="222222"/>
                </a:solidFill>
                <a:latin typeface="-apple-system"/>
              </a:rPr>
              <a:t> Human-level control through deep reinforcement learning. </a:t>
            </a:r>
            <a:r>
              <a:rPr lang="en-GB" sz="1800" i="1">
                <a:solidFill>
                  <a:srgbClr val="222222"/>
                </a:solidFill>
                <a:latin typeface="-apple-system"/>
              </a:rPr>
              <a:t>Nature</a:t>
            </a:r>
            <a:r>
              <a:rPr lang="en-GB" sz="1800">
                <a:solidFill>
                  <a:srgbClr val="222222"/>
                </a:solidFill>
                <a:latin typeface="-apple-system"/>
              </a:rPr>
              <a:t> </a:t>
            </a:r>
            <a:r>
              <a:rPr lang="en-GB" sz="1800" b="1">
                <a:solidFill>
                  <a:srgbClr val="222222"/>
                </a:solidFill>
                <a:latin typeface="-apple-system"/>
              </a:rPr>
              <a:t>518</a:t>
            </a:r>
            <a:r>
              <a:rPr lang="en-GB" sz="1800">
                <a:solidFill>
                  <a:srgbClr val="222222"/>
                </a:solidFill>
                <a:latin typeface="-apple-system"/>
              </a:rPr>
              <a:t>, 529–533 (2015). https://doi.org/10.1038/nature14236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6000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958201-E6AA-62DE-A5F4-A749FE095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97" y="409221"/>
            <a:ext cx="7505700" cy="58801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9AD188-5CB3-8D23-EF97-6C1D411D4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6014" y="5758432"/>
            <a:ext cx="68409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0" i="0" u="none" strike="noStrike" dirty="0" err="1">
                <a:solidFill>
                  <a:srgbClr val="222222"/>
                </a:solidFill>
                <a:effectLst/>
                <a:latin typeface="-apple-system"/>
              </a:rPr>
              <a:t>Mnih</a:t>
            </a:r>
            <a:r>
              <a:rPr lang="en-GB" sz="1800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, V., </a:t>
            </a:r>
            <a:r>
              <a:rPr lang="en-GB" sz="1800" b="0" i="0" u="none" strike="noStrike" dirty="0" err="1">
                <a:solidFill>
                  <a:srgbClr val="222222"/>
                </a:solidFill>
                <a:effectLst/>
                <a:latin typeface="-apple-system"/>
              </a:rPr>
              <a:t>Kavukcuoglu</a:t>
            </a:r>
            <a:r>
              <a:rPr lang="en-GB" sz="1800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, K., Silver, D. </a:t>
            </a:r>
            <a:r>
              <a:rPr lang="en-GB" sz="1800" b="0" i="1" u="none" strike="noStrike" dirty="0">
                <a:solidFill>
                  <a:srgbClr val="222222"/>
                </a:solidFill>
                <a:effectLst/>
                <a:latin typeface="-apple-system"/>
              </a:rPr>
              <a:t>et al.</a:t>
            </a:r>
            <a:r>
              <a:rPr lang="en-GB" sz="1800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 Human-level control through deep reinforcement learning. </a:t>
            </a:r>
            <a:r>
              <a:rPr lang="en-GB" sz="1800" b="0" i="1" u="none" strike="noStrike" dirty="0">
                <a:solidFill>
                  <a:srgbClr val="222222"/>
                </a:solidFill>
                <a:effectLst/>
                <a:latin typeface="-apple-system"/>
              </a:rPr>
              <a:t>Nature</a:t>
            </a:r>
            <a:r>
              <a:rPr lang="en-GB" sz="1800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GB" sz="1800" b="1" i="0" u="none" strike="noStrike" dirty="0">
                <a:solidFill>
                  <a:srgbClr val="222222"/>
                </a:solidFill>
                <a:effectLst/>
                <a:latin typeface="-apple-system"/>
              </a:rPr>
              <a:t>518</a:t>
            </a:r>
            <a:r>
              <a:rPr lang="en-GB" sz="1800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, 529–533 (2015). https://</a:t>
            </a:r>
            <a:r>
              <a:rPr lang="en-GB" sz="1800" b="0" i="0" u="none" strike="noStrike" dirty="0" err="1">
                <a:solidFill>
                  <a:srgbClr val="222222"/>
                </a:solidFill>
                <a:effectLst/>
                <a:latin typeface="-apple-system"/>
              </a:rPr>
              <a:t>doi.org</a:t>
            </a:r>
            <a:r>
              <a:rPr lang="en-GB" sz="1800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/10.1038/nature14236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FBEA68-DC45-9608-F66D-D3DB9E5C8B37}"/>
              </a:ext>
            </a:extLst>
          </p:cNvPr>
          <p:cNvSpPr txBox="1"/>
          <p:nvPr/>
        </p:nvSpPr>
        <p:spPr>
          <a:xfrm>
            <a:off x="7386220" y="816746"/>
            <a:ext cx="41813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Putting all this together results in the Deep Q Network algorithm (DQN). </a:t>
            </a:r>
          </a:p>
          <a:p>
            <a:r>
              <a:rPr lang="en-US" dirty="0"/>
              <a:t>This paper allowed us to use neural networks with RL</a:t>
            </a:r>
          </a:p>
          <a:p>
            <a:r>
              <a:rPr lang="en-US" dirty="0"/>
              <a:t>Since then, more sophisticated algorithms have been developed using these principles</a:t>
            </a:r>
          </a:p>
        </p:txBody>
      </p:sp>
    </p:spTree>
    <p:extLst>
      <p:ext uri="{BB962C8B-B14F-4D97-AF65-F5344CB8AC3E}">
        <p14:creationId xmlns:p14="http://schemas.microsoft.com/office/powerpoint/2010/main" val="180211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6CF67-CF68-C441-785D-5261EC679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Function approximation in reinforcement learning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89D8E-A678-5D08-3059-404DFC073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539" y="207376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 far, we have restricted ourselves to learning tabular Q-functions</a:t>
            </a:r>
          </a:p>
          <a:p>
            <a:r>
              <a:rPr lang="en-US" dirty="0"/>
              <a:t>Function approximation allows us to work in continuous state-action spaces</a:t>
            </a:r>
          </a:p>
          <a:p>
            <a:r>
              <a:rPr lang="en-US" dirty="0"/>
              <a:t>And allows generalization between similar states and hence application to much larger problems</a:t>
            </a:r>
          </a:p>
          <a:p>
            <a:r>
              <a:rPr lang="en-US" dirty="0"/>
              <a:t>However, function approximation with off-policy temporal difference methods can lead to instability problems (“the deadly triad” </a:t>
            </a:r>
            <a:r>
              <a:rPr lang="en-US" dirty="0" err="1"/>
              <a:t>pg</a:t>
            </a:r>
            <a:r>
              <a:rPr lang="en-US" dirty="0"/>
              <a:t> 264 of Sutton and </a:t>
            </a:r>
            <a:r>
              <a:rPr lang="en-US" dirty="0" err="1"/>
              <a:t>Barto</a:t>
            </a:r>
            <a:r>
              <a:rPr lang="en-US" dirty="0"/>
              <a:t>)</a:t>
            </a:r>
          </a:p>
          <a:p>
            <a:r>
              <a:rPr lang="en-US" dirty="0"/>
              <a:t>We will look at using neural networks for Q learning and how to overcome the stability issues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A8B0C-07A8-2614-4CFD-3E881C7C89A1}"/>
              </a:ext>
            </a:extLst>
          </p:cNvPr>
          <p:cNvSpPr txBox="1"/>
          <p:nvPr/>
        </p:nvSpPr>
        <p:spPr>
          <a:xfrm>
            <a:off x="767861" y="6425101"/>
            <a:ext cx="10711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Sutton, R. S., &amp; </a:t>
            </a:r>
            <a:r>
              <a:rPr lang="en-GB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Barto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A. G. (2018). Reinforcement learning: and introduction </a:t>
            </a:r>
            <a:r>
              <a:rPr lang="en-GB" b="0" i="1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(2nd ed.). The MIT Press.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0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9462-C4EA-9ADB-1639-2E353DEF6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D43FC4-0C4B-53E4-D56C-5A7F4D3F8CD6}"/>
              </a:ext>
            </a:extLst>
          </p:cNvPr>
          <p:cNvGrpSpPr/>
          <p:nvPr/>
        </p:nvGrpSpPr>
        <p:grpSpPr>
          <a:xfrm>
            <a:off x="8273559" y="3188736"/>
            <a:ext cx="1696917" cy="2878869"/>
            <a:chOff x="3683975" y="2511730"/>
            <a:chExt cx="926125" cy="157119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314A5AF-4380-2A1A-9F9C-91990281F6BD}"/>
                </a:ext>
              </a:extLst>
            </p:cNvPr>
            <p:cNvSpPr/>
            <p:nvPr/>
          </p:nvSpPr>
          <p:spPr>
            <a:xfrm>
              <a:off x="3683975" y="2511730"/>
              <a:ext cx="246185" cy="246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5BD9D4B-75F9-E0FC-632F-4137A5E1B0F8}"/>
                </a:ext>
              </a:extLst>
            </p:cNvPr>
            <p:cNvSpPr/>
            <p:nvPr/>
          </p:nvSpPr>
          <p:spPr>
            <a:xfrm>
              <a:off x="3683976" y="2922099"/>
              <a:ext cx="246185" cy="246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C91C272-99E4-4887-DDE6-D8A37D30C165}"/>
                </a:ext>
              </a:extLst>
            </p:cNvPr>
            <p:cNvSpPr/>
            <p:nvPr/>
          </p:nvSpPr>
          <p:spPr>
            <a:xfrm>
              <a:off x="3683976" y="3379421"/>
              <a:ext cx="246185" cy="246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0137CF-5853-447D-8A7F-2DE0BE65BE8E}"/>
                </a:ext>
              </a:extLst>
            </p:cNvPr>
            <p:cNvSpPr/>
            <p:nvPr/>
          </p:nvSpPr>
          <p:spPr>
            <a:xfrm>
              <a:off x="3683975" y="3836743"/>
              <a:ext cx="246185" cy="246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62ADC91-BAEE-8ADA-119C-E1F90815F2A5}"/>
                </a:ext>
              </a:extLst>
            </p:cNvPr>
            <p:cNvSpPr/>
            <p:nvPr/>
          </p:nvSpPr>
          <p:spPr>
            <a:xfrm>
              <a:off x="4363914" y="2511730"/>
              <a:ext cx="246185" cy="246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7A20932-4CDC-4300-8F7C-AB6D9DEE6E28}"/>
                </a:ext>
              </a:extLst>
            </p:cNvPr>
            <p:cNvSpPr/>
            <p:nvPr/>
          </p:nvSpPr>
          <p:spPr>
            <a:xfrm>
              <a:off x="4363915" y="2922099"/>
              <a:ext cx="246185" cy="246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20C05CF-9B84-FBEA-0217-8985FE5AAF73}"/>
                </a:ext>
              </a:extLst>
            </p:cNvPr>
            <p:cNvSpPr/>
            <p:nvPr/>
          </p:nvSpPr>
          <p:spPr>
            <a:xfrm>
              <a:off x="4363915" y="3379421"/>
              <a:ext cx="246185" cy="246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21C8234-E7D8-D383-A38B-962EAA566F32}"/>
                </a:ext>
              </a:extLst>
            </p:cNvPr>
            <p:cNvSpPr/>
            <p:nvPr/>
          </p:nvSpPr>
          <p:spPr>
            <a:xfrm>
              <a:off x="4363914" y="3836743"/>
              <a:ext cx="246185" cy="246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2D351A-6000-A0E1-FE3C-06DFAC120EB7}"/>
              </a:ext>
            </a:extLst>
          </p:cNvPr>
          <p:cNvCxnSpPr/>
          <p:nvPr/>
        </p:nvCxnSpPr>
        <p:spPr>
          <a:xfrm>
            <a:off x="8856784" y="4651131"/>
            <a:ext cx="6066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8BE49A-0701-AD88-A4F7-3FC9A998FC0F}"/>
                  </a:ext>
                </a:extLst>
              </p:cNvPr>
              <p:cNvSpPr txBox="1"/>
              <p:nvPr/>
            </p:nvSpPr>
            <p:spPr>
              <a:xfrm>
                <a:off x="6849763" y="4512631"/>
                <a:ext cx="3854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8BE49A-0701-AD88-A4F7-3FC9A998F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763" y="4512631"/>
                <a:ext cx="385490" cy="276999"/>
              </a:xfrm>
              <a:prstGeom prst="rect">
                <a:avLst/>
              </a:prstGeom>
              <a:blipFill>
                <a:blip r:embed="rId2"/>
                <a:stretch>
                  <a:fillRect l="-9677" r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FF9C9-05B3-BB1F-FA86-74977E9C892E}"/>
              </a:ext>
            </a:extLst>
          </p:cNvPr>
          <p:cNvCxnSpPr/>
          <p:nvPr/>
        </p:nvCxnSpPr>
        <p:spPr>
          <a:xfrm>
            <a:off x="7373814" y="4640086"/>
            <a:ext cx="6066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4DF155-3F6F-9FA9-604E-3D0217C6F7DF}"/>
                  </a:ext>
                </a:extLst>
              </p:cNvPr>
              <p:cNvSpPr txBox="1"/>
              <p:nvPr/>
            </p:nvSpPr>
            <p:spPr>
              <a:xfrm>
                <a:off x="10765233" y="4501586"/>
                <a:ext cx="7400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4DF155-3F6F-9FA9-604E-3D0217C6F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233" y="4501586"/>
                <a:ext cx="740074" cy="276999"/>
              </a:xfrm>
              <a:prstGeom prst="rect">
                <a:avLst/>
              </a:prstGeom>
              <a:blipFill>
                <a:blip r:embed="rId3"/>
                <a:stretch>
                  <a:fillRect l="-8475" t="-4348" r="-11864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1D53AC-6A88-F945-F258-2497F361F7AD}"/>
              </a:ext>
            </a:extLst>
          </p:cNvPr>
          <p:cNvCxnSpPr/>
          <p:nvPr/>
        </p:nvCxnSpPr>
        <p:spPr>
          <a:xfrm>
            <a:off x="10003569" y="4654061"/>
            <a:ext cx="6066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8E64B9-3DED-4B88-3CA7-EE50E7050E1D}"/>
                  </a:ext>
                </a:extLst>
              </p:cNvPr>
              <p:cNvSpPr txBox="1"/>
              <p:nvPr/>
            </p:nvSpPr>
            <p:spPr>
              <a:xfrm>
                <a:off x="738554" y="1668804"/>
                <a:ext cx="950448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will use neural networks to learn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Deep neural networks are universal function approximators meaning they can learn any function with a degree of accuracy dictated by the number of neurons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Can be trained easily by gradient descent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8E64B9-3DED-4B88-3CA7-EE50E7050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54" y="1668804"/>
                <a:ext cx="9504484" cy="1938992"/>
              </a:xfrm>
              <a:prstGeom prst="rect">
                <a:avLst/>
              </a:prstGeom>
              <a:blipFill>
                <a:blip r:embed="rId4"/>
                <a:stretch>
                  <a:fillRect l="-935" t="-1948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23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F9381-12D0-87A0-3A5E-C55C8F59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EDB34-5B88-7CBE-F8EE-F63CE83DB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Q-learning can be unstable when using neural networks</a:t>
            </a:r>
          </a:p>
          <a:p>
            <a:r>
              <a:rPr lang="en-US" dirty="0"/>
              <a:t>This is for a few reasons: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Temporal correlations in data mean that samples aren’t independent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data distribution is non-stationary and small changes in the learned Q value can lead to large changes in the policy and hence the distribution of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The Q values and the target values can be highly correlated with each other</a:t>
            </a:r>
          </a:p>
          <a:p>
            <a:r>
              <a:rPr lang="en-US" dirty="0"/>
              <a:t>We will explain these in a bit more detail (see the paper for more detail)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D0B22C-171A-EA19-B2DE-22D457970B98}"/>
              </a:ext>
            </a:extLst>
          </p:cNvPr>
          <p:cNvSpPr txBox="1">
            <a:spLocks/>
          </p:cNvSpPr>
          <p:nvPr/>
        </p:nvSpPr>
        <p:spPr>
          <a:xfrm>
            <a:off x="1284645" y="5652924"/>
            <a:ext cx="92573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>
                <a:solidFill>
                  <a:srgbClr val="222222"/>
                </a:solidFill>
                <a:latin typeface="-apple-system"/>
              </a:rPr>
              <a:t>Mnih, V., Kavukcuoglu, K., Silver, D. </a:t>
            </a:r>
            <a:r>
              <a:rPr lang="en-GB" sz="1800" i="1">
                <a:solidFill>
                  <a:srgbClr val="222222"/>
                </a:solidFill>
                <a:latin typeface="-apple-system"/>
              </a:rPr>
              <a:t>et al.</a:t>
            </a:r>
            <a:r>
              <a:rPr lang="en-GB" sz="1800">
                <a:solidFill>
                  <a:srgbClr val="222222"/>
                </a:solidFill>
                <a:latin typeface="-apple-system"/>
              </a:rPr>
              <a:t> Human-level control through deep reinforcement learning. </a:t>
            </a:r>
            <a:r>
              <a:rPr lang="en-GB" sz="1800" i="1">
                <a:solidFill>
                  <a:srgbClr val="222222"/>
                </a:solidFill>
                <a:latin typeface="-apple-system"/>
              </a:rPr>
              <a:t>Nature</a:t>
            </a:r>
            <a:r>
              <a:rPr lang="en-GB" sz="1800">
                <a:solidFill>
                  <a:srgbClr val="222222"/>
                </a:solidFill>
                <a:latin typeface="-apple-system"/>
              </a:rPr>
              <a:t> </a:t>
            </a:r>
            <a:r>
              <a:rPr lang="en-GB" sz="1800" b="1">
                <a:solidFill>
                  <a:srgbClr val="222222"/>
                </a:solidFill>
                <a:latin typeface="-apple-system"/>
              </a:rPr>
              <a:t>518</a:t>
            </a:r>
            <a:r>
              <a:rPr lang="en-GB" sz="1800">
                <a:solidFill>
                  <a:srgbClr val="222222"/>
                </a:solidFill>
                <a:latin typeface="-apple-system"/>
              </a:rPr>
              <a:t>, 529–533 (2015). https://doi.org/10.1038/nature14236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1518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AA66E-1005-E4CA-F25B-CAB6BC6C4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726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1. Temporal correlations in data mean that samples aren’t independent 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5052EB-1D53-4ED7-B527-2303085B36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neural networks, each sample should be independently taken</a:t>
                </a:r>
              </a:p>
              <a:p>
                <a:r>
                  <a:rPr lang="en-US" dirty="0"/>
                  <a:t>The stream of consecutive data points are highly correlated e.g. timestep 2 will be highly dependent on timestep 1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457200" lvl="1" indent="0">
                  <a:buNone/>
                </a:pPr>
                <a:endParaRPr lang="en-GB" dirty="0"/>
              </a:p>
              <a:p>
                <a:pPr lvl="1"/>
                <a:endParaRPr lang="en-GB" dirty="0"/>
              </a:p>
              <a:p>
                <a:pPr marL="457200" lvl="1" indent="0">
                  <a:buNone/>
                </a:pPr>
                <a:endParaRPr lang="en-GB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5052EB-1D53-4ED7-B527-2303085B3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ABE49B2-778D-B37C-FB92-A97866187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350" y="3945114"/>
            <a:ext cx="5523034" cy="209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6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7EE2-EE42-6A3C-4BB1-87CA6B62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The data distribution is non-stationary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60E8-8D89-D89F-2ED7-642F06912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173"/>
            <a:ext cx="718917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training on a supervised learning task the data distribution is stationary e.g. for an image classification task the desired result for each image will be constant</a:t>
            </a:r>
          </a:p>
          <a:p>
            <a:r>
              <a:rPr lang="en-US" dirty="0"/>
              <a:t>However, in RL the value of a state-action pair depends on the actions that you take after visiting the state-action pair</a:t>
            </a:r>
          </a:p>
          <a:p>
            <a:r>
              <a:rPr lang="en-US" dirty="0"/>
              <a:t>The actions are dictated by the policy, but the policy is dependent on the value function</a:t>
            </a:r>
          </a:p>
          <a:p>
            <a:r>
              <a:rPr lang="en-US" dirty="0"/>
              <a:t>Changing the value function changes the policy which changes the value function and so on, meaning that the value of a given state-action pair will change throughout training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E580B-616C-7830-2DFF-2D979919C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885" y="2947548"/>
            <a:ext cx="3967772" cy="23686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D5305A-C706-65EA-69FC-EB1BB093194C}"/>
              </a:ext>
            </a:extLst>
          </p:cNvPr>
          <p:cNvSpPr txBox="1"/>
          <p:nvPr/>
        </p:nvSpPr>
        <p:spPr>
          <a:xfrm>
            <a:off x="740385" y="6203732"/>
            <a:ext cx="10711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Sutton, R. S., &amp; </a:t>
            </a:r>
            <a:r>
              <a:rPr lang="en-GB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Barto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A. G. (2018). Reinforcement learning: and introduction </a:t>
            </a:r>
            <a:r>
              <a:rPr lang="en-GB" b="0" i="1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(2nd ed.). The MIT Press.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3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1056-B2F2-C58E-B7A1-E0EDC2D0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Correlations between the Q value and the 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CB3E4F-74E7-2097-6A63-81CC0B9459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Q values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are </a:t>
                </a:r>
                <a:r>
                  <a:rPr lang="en-US"/>
                  <a:t>updated according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. </a:t>
                </a:r>
                <a:endParaRPr lang="en-GB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can be highly correlated with each other, especially 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are very similar </a:t>
                </a:r>
              </a:p>
              <a:p>
                <a:r>
                  <a:rPr lang="en-US" dirty="0"/>
                  <a:t>This can lead to runaway instabilities. 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is high,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will be high if they are correlated. This will further increase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and so on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CB3E4F-74E7-2097-6A63-81CC0B9459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612F45-1EBE-17AA-300B-79D16D7B80E5}"/>
                  </a:ext>
                </a:extLst>
              </p:cNvPr>
              <p:cNvSpPr txBox="1"/>
              <p:nvPr/>
            </p:nvSpPr>
            <p:spPr>
              <a:xfrm>
                <a:off x="1598001" y="5484190"/>
                <a:ext cx="8434021" cy="5755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612F45-1EBE-17AA-300B-79D16D7B8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001" y="5484190"/>
                <a:ext cx="8434021" cy="575542"/>
              </a:xfrm>
              <a:prstGeom prst="rect">
                <a:avLst/>
              </a:prstGeom>
              <a:blipFill>
                <a:blip r:embed="rId3"/>
                <a:stretch>
                  <a:fillRect r="-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7972C2-88DA-7C90-5E92-1AAAA5612CCE}"/>
              </a:ext>
            </a:extLst>
          </p:cNvPr>
          <p:cNvCxnSpPr/>
          <p:nvPr/>
        </p:nvCxnSpPr>
        <p:spPr>
          <a:xfrm>
            <a:off x="5556738" y="6059732"/>
            <a:ext cx="25849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A945EB-BDBF-2B6E-B9D9-57A3E19762DF}"/>
              </a:ext>
            </a:extLst>
          </p:cNvPr>
          <p:cNvCxnSpPr>
            <a:cxnSpLocks/>
          </p:cNvCxnSpPr>
          <p:nvPr/>
        </p:nvCxnSpPr>
        <p:spPr>
          <a:xfrm>
            <a:off x="6702669" y="6059732"/>
            <a:ext cx="0" cy="3058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E594E1-927D-A311-9AF7-EEF972EDC30A}"/>
              </a:ext>
            </a:extLst>
          </p:cNvPr>
          <p:cNvSpPr txBox="1"/>
          <p:nvPr/>
        </p:nvSpPr>
        <p:spPr>
          <a:xfrm>
            <a:off x="6293871" y="6365631"/>
            <a:ext cx="81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</a:t>
            </a:r>
          </a:p>
        </p:txBody>
      </p:sp>
    </p:spTree>
    <p:extLst>
      <p:ext uri="{BB962C8B-B14F-4D97-AF65-F5344CB8AC3E}">
        <p14:creationId xmlns:p14="http://schemas.microsoft.com/office/powerpoint/2010/main" val="238139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F16D1-22C7-C1F4-3EBF-ED3950920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E97C9-C152-9893-B391-028059709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Experience replay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Delayed target updates</a:t>
            </a:r>
          </a:p>
        </p:txBody>
      </p:sp>
    </p:spTree>
    <p:extLst>
      <p:ext uri="{BB962C8B-B14F-4D97-AF65-F5344CB8AC3E}">
        <p14:creationId xmlns:p14="http://schemas.microsoft.com/office/powerpoint/2010/main" val="1782505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5038-56B8-BECD-B64B-EDCA1EE4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1: experience replay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8FFC8A-6EDC-2E5F-E701-65A191E05F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 put all experience into a memory and randomly sample when we train the agent</a:t>
                </a:r>
              </a:p>
              <a:p>
                <a:pPr lvl="1"/>
                <a:r>
                  <a:rPr lang="en-GB" b="0" dirty="0"/>
                  <a:t>Memory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Sample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  <a:p>
                <a:r>
                  <a:rPr lang="en-GB" dirty="0"/>
                  <a:t>This removes the temporal correlation between samples and smooths over the changing of the data distribution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8FFC8A-6EDC-2E5F-E701-65A191E05F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576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2948</TotalTime>
  <Words>882</Words>
  <Application>Microsoft Macintosh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Cambria Math</vt:lpstr>
      <vt:lpstr>Office Theme</vt:lpstr>
      <vt:lpstr>L2D Deep reinforcement learning</vt:lpstr>
      <vt:lpstr>Function approximation in reinforcement learning </vt:lpstr>
      <vt:lpstr>Neural networks</vt:lpstr>
      <vt:lpstr>Difficulties </vt:lpstr>
      <vt:lpstr>1. Temporal correlations in data mean that samples aren’t independent  </vt:lpstr>
      <vt:lpstr>2. The data distribution is non-stationary</vt:lpstr>
      <vt:lpstr>3. Correlations between the Q value and the target</vt:lpstr>
      <vt:lpstr>Solutions</vt:lpstr>
      <vt:lpstr>SOLUTION 1: experience replay</vt:lpstr>
      <vt:lpstr>SOLUTION 2: delayed target updates</vt:lpstr>
      <vt:lpstr>DQN overview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Treloar, Neythen</dc:creator>
  <cp:lastModifiedBy>Treloar, Neythen</cp:lastModifiedBy>
  <cp:revision>28</cp:revision>
  <dcterms:created xsi:type="dcterms:W3CDTF">2022-12-20T09:13:25Z</dcterms:created>
  <dcterms:modified xsi:type="dcterms:W3CDTF">2023-01-19T17:03:43Z</dcterms:modified>
</cp:coreProperties>
</file>