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7" r:id="rId4"/>
    <p:sldId id="263" r:id="rId5"/>
    <p:sldId id="265" r:id="rId6"/>
    <p:sldId id="268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3626B0-92C1-428E-842B-BD54DAB8B663}">
          <p14:sldIdLst>
            <p14:sldId id="256"/>
            <p14:sldId id="262"/>
            <p14:sldId id="267"/>
            <p14:sldId id="263"/>
            <p14:sldId id="265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9" autoAdjust="0"/>
  </p:normalViewPr>
  <p:slideViewPr>
    <p:cSldViewPr>
      <p:cViewPr varScale="1">
        <p:scale>
          <a:sx n="85" d="100"/>
          <a:sy n="85" d="100"/>
        </p:scale>
        <p:origin x="-93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4DA33-BAB6-40C7-94B7-82300E31C1E6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230F20-C7F5-41EC-A228-122D667D5FA0}">
      <dgm:prSet phldrT="[文本]"/>
      <dgm:spPr/>
      <dgm:t>
        <a:bodyPr/>
        <a:lstStyle/>
        <a:p>
          <a:r>
            <a:rPr lang="en-US" altLang="zh-CN" dirty="0" smtClean="0"/>
            <a:t>DOM4J</a:t>
          </a:r>
          <a:endParaRPr lang="zh-CN" altLang="en-US" dirty="0"/>
        </a:p>
      </dgm:t>
    </dgm:pt>
    <dgm:pt modelId="{28E6613D-FDEE-442F-8CE4-08C2DCA1A00F}" type="parTrans" cxnId="{93FCBFC3-F98A-4D5A-8F90-19F8E8D55C77}">
      <dgm:prSet/>
      <dgm:spPr/>
      <dgm:t>
        <a:bodyPr/>
        <a:lstStyle/>
        <a:p>
          <a:endParaRPr lang="zh-CN" altLang="en-US"/>
        </a:p>
      </dgm:t>
    </dgm:pt>
    <dgm:pt modelId="{697FBB2E-A951-4555-9B11-F7FA2E153C86}" type="sibTrans" cxnId="{93FCBFC3-F98A-4D5A-8F90-19F8E8D55C77}">
      <dgm:prSet/>
      <dgm:spPr/>
      <dgm:t>
        <a:bodyPr/>
        <a:lstStyle/>
        <a:p>
          <a:endParaRPr lang="zh-CN" altLang="en-US"/>
        </a:p>
      </dgm:t>
    </dgm:pt>
    <dgm:pt modelId="{429A87F3-3AE8-48D3-8BE1-D2D43347971A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5B85FA08-A051-472A-B59A-32BF8A0052BF}" type="parTrans" cxnId="{80D2B6E5-455E-42D5-A681-31146A125817}">
      <dgm:prSet/>
      <dgm:spPr/>
      <dgm:t>
        <a:bodyPr/>
        <a:lstStyle/>
        <a:p>
          <a:endParaRPr lang="zh-CN" altLang="en-US"/>
        </a:p>
      </dgm:t>
    </dgm:pt>
    <dgm:pt modelId="{FB1C0ABD-0B1D-4D6E-8713-26A37F6C475D}" type="sibTrans" cxnId="{80D2B6E5-455E-42D5-A681-31146A125817}">
      <dgm:prSet/>
      <dgm:spPr/>
      <dgm:t>
        <a:bodyPr/>
        <a:lstStyle/>
        <a:p>
          <a:endParaRPr lang="zh-CN" altLang="en-US"/>
        </a:p>
      </dgm:t>
    </dgm:pt>
    <dgm:pt modelId="{C84BF047-4FE7-4BE3-A886-184F8B22AB01}">
      <dgm:prSet phldrT="[文本]"/>
      <dgm:spPr/>
      <dgm:t>
        <a:bodyPr/>
        <a:lstStyle/>
        <a:p>
          <a:r>
            <a:rPr lang="en-US" altLang="zh-CN" dirty="0" err="1" smtClean="0"/>
            <a:t>XPath</a:t>
          </a:r>
          <a:endParaRPr lang="zh-CN" altLang="en-US" dirty="0"/>
        </a:p>
      </dgm:t>
    </dgm:pt>
    <dgm:pt modelId="{6222E743-5CFC-4C33-BA11-F9A8673F6D6F}" type="parTrans" cxnId="{CA2FF4B7-7EA5-4861-B730-01BEA54B0F0F}">
      <dgm:prSet/>
      <dgm:spPr/>
      <dgm:t>
        <a:bodyPr/>
        <a:lstStyle/>
        <a:p>
          <a:endParaRPr lang="zh-CN" altLang="en-US"/>
        </a:p>
      </dgm:t>
    </dgm:pt>
    <dgm:pt modelId="{3B8C47A0-307E-47F6-9EF8-DF7E4CE20AC5}" type="sibTrans" cxnId="{CA2FF4B7-7EA5-4861-B730-01BEA54B0F0F}">
      <dgm:prSet/>
      <dgm:spPr/>
      <dgm:t>
        <a:bodyPr/>
        <a:lstStyle/>
        <a:p>
          <a:endParaRPr lang="zh-CN" altLang="en-US"/>
        </a:p>
      </dgm:t>
    </dgm:pt>
    <dgm:pt modelId="{2959F75F-5398-4139-B4E2-AECB05D0DB42}">
      <dgm:prSet phldrT="[文本]"/>
      <dgm:spPr/>
      <dgm:t>
        <a:bodyPr/>
        <a:lstStyle/>
        <a:p>
          <a:r>
            <a:rPr lang="en-US" altLang="zh-CN" dirty="0" smtClean="0"/>
            <a:t>XSLT</a:t>
          </a:r>
          <a:endParaRPr lang="zh-CN" altLang="en-US" dirty="0"/>
        </a:p>
      </dgm:t>
    </dgm:pt>
    <dgm:pt modelId="{27456FEA-E08D-4B2D-B51B-BB31B23685F0}" type="parTrans" cxnId="{DEEE03B2-F96D-48F3-B4B9-58DDCBABC0C5}">
      <dgm:prSet/>
      <dgm:spPr/>
      <dgm:t>
        <a:bodyPr/>
        <a:lstStyle/>
        <a:p>
          <a:endParaRPr lang="zh-CN" altLang="en-US"/>
        </a:p>
      </dgm:t>
    </dgm:pt>
    <dgm:pt modelId="{B7A3D75F-BD2D-45D2-A6B5-FEBE028D6B2A}" type="sibTrans" cxnId="{DEEE03B2-F96D-48F3-B4B9-58DDCBABC0C5}">
      <dgm:prSet/>
      <dgm:spPr/>
      <dgm:t>
        <a:bodyPr/>
        <a:lstStyle/>
        <a:p>
          <a:endParaRPr lang="zh-CN" altLang="en-US"/>
        </a:p>
      </dgm:t>
    </dgm:pt>
    <dgm:pt modelId="{F59412A4-7E87-489D-9D40-DC5E2E80BC18}" type="pres">
      <dgm:prSet presAssocID="{0934DA33-BAB6-40C7-94B7-82300E31C1E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15AF8A-3BCA-4010-8496-8B5501325F8C}" type="pres">
      <dgm:prSet presAssocID="{F6230F20-C7F5-41EC-A228-122D667D5FA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E9FA9A1-53CC-429E-90F3-53EFF4489B1F}" type="pres">
      <dgm:prSet presAssocID="{5B85FA08-A051-472A-B59A-32BF8A0052BF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743349B-949E-4248-9892-5A1731A03D33}" type="pres">
      <dgm:prSet presAssocID="{5B85FA08-A051-472A-B59A-32BF8A0052BF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F7E15F9-7138-443A-B139-EB2CBD66CDC2}" type="pres">
      <dgm:prSet presAssocID="{429A87F3-3AE8-48D3-8BE1-D2D43347971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4B786-7C16-4BA8-BC97-1A689FFC58E3}" type="pres">
      <dgm:prSet presAssocID="{6222E743-5CFC-4C33-BA11-F9A8673F6D6F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7C1DC4C-C5AC-4F26-933D-339D539064CB}" type="pres">
      <dgm:prSet presAssocID="{6222E743-5CFC-4C33-BA11-F9A8673F6D6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C12CF171-F6B9-42E6-9E43-B1B76B8E24FC}" type="pres">
      <dgm:prSet presAssocID="{C84BF047-4FE7-4BE3-A886-184F8B22AB0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85311-0564-45F2-B3E2-1206DD5E14EA}" type="pres">
      <dgm:prSet presAssocID="{27456FEA-E08D-4B2D-B51B-BB31B23685F0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65A3C3C-11C5-4D4E-9E7D-59A30B462BFF}" type="pres">
      <dgm:prSet presAssocID="{27456FEA-E08D-4B2D-B51B-BB31B23685F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771638F-0678-4CD5-BDDB-C73462E25D82}" type="pres">
      <dgm:prSet presAssocID="{2959F75F-5398-4139-B4E2-AECB05D0DB4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72C847-3DB0-49E5-9346-8A575647E0E4}" type="presOf" srcId="{6222E743-5CFC-4C33-BA11-F9A8673F6D6F}" destId="{6534B786-7C16-4BA8-BC97-1A689FFC58E3}" srcOrd="0" destOrd="0" presId="urn:microsoft.com/office/officeart/2005/8/layout/radial5"/>
    <dgm:cxn modelId="{3ECAC2F9-E234-44CF-8A47-68410BD1BC72}" type="presOf" srcId="{429A87F3-3AE8-48D3-8BE1-D2D43347971A}" destId="{3F7E15F9-7138-443A-B139-EB2CBD66CDC2}" srcOrd="0" destOrd="0" presId="urn:microsoft.com/office/officeart/2005/8/layout/radial5"/>
    <dgm:cxn modelId="{86D55861-3903-463D-9196-102B03C4A09C}" type="presOf" srcId="{5B85FA08-A051-472A-B59A-32BF8A0052BF}" destId="{C743349B-949E-4248-9892-5A1731A03D33}" srcOrd="1" destOrd="0" presId="urn:microsoft.com/office/officeart/2005/8/layout/radial5"/>
    <dgm:cxn modelId="{22D99304-9A96-4BD4-965B-06D500EE34C0}" type="presOf" srcId="{6222E743-5CFC-4C33-BA11-F9A8673F6D6F}" destId="{07C1DC4C-C5AC-4F26-933D-339D539064CB}" srcOrd="1" destOrd="0" presId="urn:microsoft.com/office/officeart/2005/8/layout/radial5"/>
    <dgm:cxn modelId="{5638582C-C3C2-4618-9AA1-466CDC597C71}" type="presOf" srcId="{F6230F20-C7F5-41EC-A228-122D667D5FA0}" destId="{8D15AF8A-3BCA-4010-8496-8B5501325F8C}" srcOrd="0" destOrd="0" presId="urn:microsoft.com/office/officeart/2005/8/layout/radial5"/>
    <dgm:cxn modelId="{ECC707B4-707A-4AB0-8B12-D3B1E41DEF54}" type="presOf" srcId="{5B85FA08-A051-472A-B59A-32BF8A0052BF}" destId="{FE9FA9A1-53CC-429E-90F3-53EFF4489B1F}" srcOrd="0" destOrd="0" presId="urn:microsoft.com/office/officeart/2005/8/layout/radial5"/>
    <dgm:cxn modelId="{80D2B6E5-455E-42D5-A681-31146A125817}" srcId="{F6230F20-C7F5-41EC-A228-122D667D5FA0}" destId="{429A87F3-3AE8-48D3-8BE1-D2D43347971A}" srcOrd="0" destOrd="0" parTransId="{5B85FA08-A051-472A-B59A-32BF8A0052BF}" sibTransId="{FB1C0ABD-0B1D-4D6E-8713-26A37F6C475D}"/>
    <dgm:cxn modelId="{2CE3BD40-6465-489F-96B7-37B8FD70F11B}" type="presOf" srcId="{27456FEA-E08D-4B2D-B51B-BB31B23685F0}" destId="{3D085311-0564-45F2-B3E2-1206DD5E14EA}" srcOrd="0" destOrd="0" presId="urn:microsoft.com/office/officeart/2005/8/layout/radial5"/>
    <dgm:cxn modelId="{8CE7AEE4-5AE5-4685-9D47-268E2F771CC1}" type="presOf" srcId="{C84BF047-4FE7-4BE3-A886-184F8B22AB01}" destId="{C12CF171-F6B9-42E6-9E43-B1B76B8E24FC}" srcOrd="0" destOrd="0" presId="urn:microsoft.com/office/officeart/2005/8/layout/radial5"/>
    <dgm:cxn modelId="{CA2FF4B7-7EA5-4861-B730-01BEA54B0F0F}" srcId="{F6230F20-C7F5-41EC-A228-122D667D5FA0}" destId="{C84BF047-4FE7-4BE3-A886-184F8B22AB01}" srcOrd="1" destOrd="0" parTransId="{6222E743-5CFC-4C33-BA11-F9A8673F6D6F}" sibTransId="{3B8C47A0-307E-47F6-9EF8-DF7E4CE20AC5}"/>
    <dgm:cxn modelId="{93FCBFC3-F98A-4D5A-8F90-19F8E8D55C77}" srcId="{0934DA33-BAB6-40C7-94B7-82300E31C1E6}" destId="{F6230F20-C7F5-41EC-A228-122D667D5FA0}" srcOrd="0" destOrd="0" parTransId="{28E6613D-FDEE-442F-8CE4-08C2DCA1A00F}" sibTransId="{697FBB2E-A951-4555-9B11-F7FA2E153C86}"/>
    <dgm:cxn modelId="{6DC2F363-6E92-4D20-BFA6-FDE774D83FF2}" type="presOf" srcId="{2959F75F-5398-4139-B4E2-AECB05D0DB42}" destId="{E771638F-0678-4CD5-BDDB-C73462E25D82}" srcOrd="0" destOrd="0" presId="urn:microsoft.com/office/officeart/2005/8/layout/radial5"/>
    <dgm:cxn modelId="{DEEE03B2-F96D-48F3-B4B9-58DDCBABC0C5}" srcId="{F6230F20-C7F5-41EC-A228-122D667D5FA0}" destId="{2959F75F-5398-4139-B4E2-AECB05D0DB42}" srcOrd="2" destOrd="0" parTransId="{27456FEA-E08D-4B2D-B51B-BB31B23685F0}" sibTransId="{B7A3D75F-BD2D-45D2-A6B5-FEBE028D6B2A}"/>
    <dgm:cxn modelId="{1FFF15A6-386A-42DC-8BE4-141E75F7FD93}" type="presOf" srcId="{0934DA33-BAB6-40C7-94B7-82300E31C1E6}" destId="{F59412A4-7E87-489D-9D40-DC5E2E80BC18}" srcOrd="0" destOrd="0" presId="urn:microsoft.com/office/officeart/2005/8/layout/radial5"/>
    <dgm:cxn modelId="{A8933C0E-2751-4BFF-AA4A-BD0EEE8017F9}" type="presOf" srcId="{27456FEA-E08D-4B2D-B51B-BB31B23685F0}" destId="{365A3C3C-11C5-4D4E-9E7D-59A30B462BFF}" srcOrd="1" destOrd="0" presId="urn:microsoft.com/office/officeart/2005/8/layout/radial5"/>
    <dgm:cxn modelId="{B519909E-2906-4994-8F0C-2136EA17DC78}" type="presParOf" srcId="{F59412A4-7E87-489D-9D40-DC5E2E80BC18}" destId="{8D15AF8A-3BCA-4010-8496-8B5501325F8C}" srcOrd="0" destOrd="0" presId="urn:microsoft.com/office/officeart/2005/8/layout/radial5"/>
    <dgm:cxn modelId="{525A5EE7-6099-41ED-B402-8569ACA4E1BD}" type="presParOf" srcId="{F59412A4-7E87-489D-9D40-DC5E2E80BC18}" destId="{FE9FA9A1-53CC-429E-90F3-53EFF4489B1F}" srcOrd="1" destOrd="0" presId="urn:microsoft.com/office/officeart/2005/8/layout/radial5"/>
    <dgm:cxn modelId="{7C1AB86D-E08E-48C0-99E7-E27C17952880}" type="presParOf" srcId="{FE9FA9A1-53CC-429E-90F3-53EFF4489B1F}" destId="{C743349B-949E-4248-9892-5A1731A03D33}" srcOrd="0" destOrd="0" presId="urn:microsoft.com/office/officeart/2005/8/layout/radial5"/>
    <dgm:cxn modelId="{0078F1CB-2A7E-46B5-8781-DD563EEFA449}" type="presParOf" srcId="{F59412A4-7E87-489D-9D40-DC5E2E80BC18}" destId="{3F7E15F9-7138-443A-B139-EB2CBD66CDC2}" srcOrd="2" destOrd="0" presId="urn:microsoft.com/office/officeart/2005/8/layout/radial5"/>
    <dgm:cxn modelId="{68322E45-1A38-4069-8FE6-C4D0AB1C1F3F}" type="presParOf" srcId="{F59412A4-7E87-489D-9D40-DC5E2E80BC18}" destId="{6534B786-7C16-4BA8-BC97-1A689FFC58E3}" srcOrd="3" destOrd="0" presId="urn:microsoft.com/office/officeart/2005/8/layout/radial5"/>
    <dgm:cxn modelId="{4B04C277-60C0-4F0A-8C53-5F9F267245C6}" type="presParOf" srcId="{6534B786-7C16-4BA8-BC97-1A689FFC58E3}" destId="{07C1DC4C-C5AC-4F26-933D-339D539064CB}" srcOrd="0" destOrd="0" presId="urn:microsoft.com/office/officeart/2005/8/layout/radial5"/>
    <dgm:cxn modelId="{DDCB7103-BFD3-4069-B6FB-EC8B4BC091E6}" type="presParOf" srcId="{F59412A4-7E87-489D-9D40-DC5E2E80BC18}" destId="{C12CF171-F6B9-42E6-9E43-B1B76B8E24FC}" srcOrd="4" destOrd="0" presId="urn:microsoft.com/office/officeart/2005/8/layout/radial5"/>
    <dgm:cxn modelId="{05397EFB-E3C7-4473-BF13-402ED8431D83}" type="presParOf" srcId="{F59412A4-7E87-489D-9D40-DC5E2E80BC18}" destId="{3D085311-0564-45F2-B3E2-1206DD5E14EA}" srcOrd="5" destOrd="0" presId="urn:microsoft.com/office/officeart/2005/8/layout/radial5"/>
    <dgm:cxn modelId="{250131CF-8C59-4E15-B344-91A14C147B90}" type="presParOf" srcId="{3D085311-0564-45F2-B3E2-1206DD5E14EA}" destId="{365A3C3C-11C5-4D4E-9E7D-59A30B462BFF}" srcOrd="0" destOrd="0" presId="urn:microsoft.com/office/officeart/2005/8/layout/radial5"/>
    <dgm:cxn modelId="{950415A3-BEB6-4EEB-AC84-1E5A27F67749}" type="presParOf" srcId="{F59412A4-7E87-489D-9D40-DC5E2E80BC18}" destId="{E771638F-0678-4CD5-BDDB-C73462E25D82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5AF8A-3BCA-4010-8496-8B5501325F8C}">
      <dsp:nvSpPr>
        <dsp:cNvPr id="0" name=""/>
        <dsp:cNvSpPr/>
      </dsp:nvSpPr>
      <dsp:spPr>
        <a:xfrm>
          <a:off x="1877517" y="1498809"/>
          <a:ext cx="1069501" cy="10695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DOM4J</a:t>
          </a:r>
          <a:endParaRPr lang="zh-CN" altLang="en-US" sz="1800" kern="1200" dirty="0"/>
        </a:p>
      </dsp:txBody>
      <dsp:txXfrm>
        <a:off x="2034142" y="1655434"/>
        <a:ext cx="756251" cy="756251"/>
      </dsp:txXfrm>
    </dsp:sp>
    <dsp:sp modelId="{FE9FA9A1-53CC-429E-90F3-53EFF4489B1F}">
      <dsp:nvSpPr>
        <dsp:cNvPr id="0" name=""/>
        <dsp:cNvSpPr/>
      </dsp:nvSpPr>
      <dsp:spPr>
        <a:xfrm rot="16200000">
          <a:off x="2299025" y="1109739"/>
          <a:ext cx="226484" cy="363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332998" y="1216438"/>
        <a:ext cx="158539" cy="218178"/>
      </dsp:txXfrm>
    </dsp:sp>
    <dsp:sp modelId="{3F7E15F9-7138-443A-B139-EB2CBD66CDC2}">
      <dsp:nvSpPr>
        <dsp:cNvPr id="0" name=""/>
        <dsp:cNvSpPr/>
      </dsp:nvSpPr>
      <dsp:spPr>
        <a:xfrm>
          <a:off x="1877517" y="1978"/>
          <a:ext cx="1069501" cy="10695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XML</a:t>
          </a:r>
          <a:endParaRPr lang="zh-CN" altLang="en-US" sz="1800" kern="1200" dirty="0"/>
        </a:p>
      </dsp:txBody>
      <dsp:txXfrm>
        <a:off x="2034142" y="158603"/>
        <a:ext cx="756251" cy="756251"/>
      </dsp:txXfrm>
    </dsp:sp>
    <dsp:sp modelId="{6534B786-7C16-4BA8-BC97-1A689FFC58E3}">
      <dsp:nvSpPr>
        <dsp:cNvPr id="0" name=""/>
        <dsp:cNvSpPr/>
      </dsp:nvSpPr>
      <dsp:spPr>
        <a:xfrm rot="1800000">
          <a:off x="2941621" y="2222747"/>
          <a:ext cx="226484" cy="363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946172" y="2278487"/>
        <a:ext cx="158539" cy="218178"/>
      </dsp:txXfrm>
    </dsp:sp>
    <dsp:sp modelId="{C12CF171-F6B9-42E6-9E43-B1B76B8E24FC}">
      <dsp:nvSpPr>
        <dsp:cNvPr id="0" name=""/>
        <dsp:cNvSpPr/>
      </dsp:nvSpPr>
      <dsp:spPr>
        <a:xfrm>
          <a:off x="3173811" y="2247225"/>
          <a:ext cx="1069501" cy="10695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XPath</a:t>
          </a:r>
          <a:endParaRPr lang="zh-CN" altLang="en-US" sz="1800" kern="1200" dirty="0"/>
        </a:p>
      </dsp:txBody>
      <dsp:txXfrm>
        <a:off x="3330436" y="2403850"/>
        <a:ext cx="756251" cy="756251"/>
      </dsp:txXfrm>
    </dsp:sp>
    <dsp:sp modelId="{3D085311-0564-45F2-B3E2-1206DD5E14EA}">
      <dsp:nvSpPr>
        <dsp:cNvPr id="0" name=""/>
        <dsp:cNvSpPr/>
      </dsp:nvSpPr>
      <dsp:spPr>
        <a:xfrm rot="9000000">
          <a:off x="1656429" y="2222747"/>
          <a:ext cx="226484" cy="363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1719823" y="2278487"/>
        <a:ext cx="158539" cy="218178"/>
      </dsp:txXfrm>
    </dsp:sp>
    <dsp:sp modelId="{E771638F-0678-4CD5-BDDB-C73462E25D82}">
      <dsp:nvSpPr>
        <dsp:cNvPr id="0" name=""/>
        <dsp:cNvSpPr/>
      </dsp:nvSpPr>
      <dsp:spPr>
        <a:xfrm>
          <a:off x="581223" y="2247225"/>
          <a:ext cx="1069501" cy="10695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XSLT</a:t>
          </a:r>
          <a:endParaRPr lang="zh-CN" altLang="en-US" sz="1800" kern="1200" dirty="0"/>
        </a:p>
      </dsp:txBody>
      <dsp:txXfrm>
        <a:off x="737848" y="2403850"/>
        <a:ext cx="756251" cy="756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85683" y="3721596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小组成员：杨清枫  钟文祺  单汇丰  王志海  郑春生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269" y="3145532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小组编号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8801" y="1273322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DOM4J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的介绍及应用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616" y="431325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6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8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3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21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2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2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1" dur="6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3" dur="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5" dur="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37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38" dur="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0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  <p:bldP spid="27" grpId="0"/>
          <p:bldP spid="27" grpId="1"/>
          <p:bldP spid="27" grpId="2"/>
          <p:bldP spid="27" grpId="3"/>
          <p:bldP spid="27" grpId="4"/>
          <p:bldP spid="27" grpId="5"/>
          <p:bldP spid="19" grpId="0"/>
          <p:bldP spid="19" grpId="1"/>
          <p:bldP spid="19" grpId="2"/>
          <p:bldP spid="19" grpId="3"/>
          <p:bldP spid="19" grpId="4"/>
          <p:bldP spid="19" grpId="5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6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8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3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21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2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1" dur="6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3" dur="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5" dur="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37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38" dur="3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0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  <p:bldP spid="27" grpId="0"/>
          <p:bldP spid="27" grpId="1"/>
          <p:bldP spid="27" grpId="2"/>
          <p:bldP spid="27" grpId="3"/>
          <p:bldP spid="27" grpId="4"/>
          <p:bldP spid="27" grpId="5"/>
          <p:bldP spid="19" grpId="0"/>
          <p:bldP spid="19" grpId="1"/>
          <p:bldP spid="19" grpId="2"/>
          <p:bldP spid="19" grpId="3"/>
          <p:bldP spid="19" grpId="4"/>
          <p:bldP spid="19" grpId="5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SAX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1043608" y="1633364"/>
            <a:ext cx="7416824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/>
              <a:t>SAX</a:t>
            </a:r>
            <a:r>
              <a:rPr lang="zh-CN" altLang="en-US" dirty="0"/>
              <a:t>的优点：</a:t>
            </a:r>
          </a:p>
          <a:p>
            <a:pPr lvl="1"/>
            <a:r>
              <a:rPr lang="en-US" altLang="zh-CN" dirty="0"/>
              <a:t>SAX </a:t>
            </a:r>
            <a:r>
              <a:rPr lang="zh-CN" altLang="en-US" dirty="0"/>
              <a:t>对内存的要求通常会比较低 </a:t>
            </a:r>
          </a:p>
          <a:p>
            <a:pPr lvl="1"/>
            <a:r>
              <a:rPr lang="zh-CN" altLang="en-US" dirty="0"/>
              <a:t>可以部分解析</a:t>
            </a:r>
          </a:p>
          <a:p>
            <a:pPr lvl="1" indent="-457200"/>
            <a:r>
              <a:rPr lang="en-US" altLang="zh-CN" dirty="0"/>
              <a:t>SAX</a:t>
            </a:r>
            <a:r>
              <a:rPr lang="zh-CN" altLang="en-US" dirty="0"/>
              <a:t>的缺点：</a:t>
            </a:r>
          </a:p>
          <a:p>
            <a:pPr lvl="1"/>
            <a:r>
              <a:rPr lang="zh-CN" altLang="en-US" dirty="0"/>
              <a:t>解析的时候编码工作困难 </a:t>
            </a:r>
          </a:p>
          <a:p>
            <a:pPr lvl="1"/>
            <a:r>
              <a:rPr lang="zh-CN" altLang="en-US" dirty="0"/>
              <a:t>很难同时访问同一个文档中的多处不同数据。 </a:t>
            </a:r>
          </a:p>
        </p:txBody>
      </p:sp>
    </p:spTree>
    <p:extLst>
      <p:ext uri="{BB962C8B-B14F-4D97-AF65-F5344CB8AC3E}">
        <p14:creationId xmlns:p14="http://schemas.microsoft.com/office/powerpoint/2010/main" val="2178814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251520" y="1633364"/>
            <a:ext cx="8208912" cy="1872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zh-CN" dirty="0"/>
              <a:t>DOM4J</a:t>
            </a:r>
            <a:r>
              <a:rPr lang="zh-CN" altLang="en-US" dirty="0"/>
              <a:t>使用起来不是非常困难，只要了解基本的</a:t>
            </a:r>
            <a:r>
              <a:rPr lang="en-US" altLang="zh-CN" dirty="0"/>
              <a:t>XML DOM</a:t>
            </a:r>
            <a:r>
              <a:rPr lang="zh-CN" altLang="en-US" dirty="0"/>
              <a:t>模型就能够很快上手。同</a:t>
            </a:r>
            <a:r>
              <a:rPr lang="en-US" altLang="zh-CN" dirty="0"/>
              <a:t>JDOM</a:t>
            </a:r>
            <a:r>
              <a:rPr lang="zh-CN" altLang="en-US" dirty="0"/>
              <a:t>想必，两者各擅其长，但</a:t>
            </a:r>
            <a:r>
              <a:rPr lang="en-US" altLang="zh-CN" dirty="0"/>
              <a:t>DOM4J</a:t>
            </a:r>
            <a:r>
              <a:rPr lang="zh-CN" altLang="en-US" dirty="0"/>
              <a:t>最大的特色是使用大量的接口，这也是被它认为比</a:t>
            </a:r>
            <a:r>
              <a:rPr lang="en-US" altLang="zh-CN" dirty="0"/>
              <a:t>JDOM</a:t>
            </a:r>
            <a:r>
              <a:rPr lang="zh-CN" altLang="en-US" dirty="0"/>
              <a:t>灵活的主要</a:t>
            </a:r>
            <a:r>
              <a:rPr lang="zh-CN" altLang="en-US" dirty="0" smtClean="0"/>
              <a:t>原因。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581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71669"/>
              </p:ext>
            </p:extLst>
          </p:nvPr>
        </p:nvGraphicFramePr>
        <p:xfrm>
          <a:off x="251520" y="1345332"/>
          <a:ext cx="8640960" cy="387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3893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anchor="ctr"/>
                </a:tc>
              </a:tr>
              <a:tr h="35908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定义了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</a:t>
                      </a:r>
                    </a:p>
                  </a:txBody>
                  <a:tcPr anchor="ctr"/>
                </a:tc>
              </a:tr>
              <a:tr h="847324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为能够包含子节点的借点，如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元素（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Element）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和文档（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Documents）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定义了一个公共的行为</a:t>
                      </a:r>
                    </a:p>
                  </a:txBody>
                  <a:tcPr anchor="ctr"/>
                </a:tc>
              </a:tr>
              <a:tr h="33893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CDATA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定义数据</a:t>
                      </a:r>
                    </a:p>
                  </a:txBody>
                  <a:tcPr anchor="ctr"/>
                </a:tc>
              </a:tr>
              <a:tr h="593127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CharacterData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CharacterData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表示基于字符的节点，如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CDATA、Comment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 anchor="ctr"/>
                </a:tc>
              </a:tr>
              <a:tr h="35908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定义了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注释的行为</a:t>
                      </a:r>
                    </a:p>
                  </a:txBody>
                  <a:tcPr anchor="ctr"/>
                </a:tc>
              </a:tr>
              <a:tr h="33893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定义了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</a:p>
                  </a:txBody>
                  <a:tcPr anchor="ctr"/>
                </a:tc>
              </a:tr>
              <a:tr h="35908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DocumentType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DocumentType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 DOCTYPE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声明</a:t>
                      </a:r>
                    </a:p>
                  </a:txBody>
                  <a:tcPr anchor="ctr"/>
                </a:tc>
              </a:tr>
              <a:tr h="33893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162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51979"/>
              </p:ext>
            </p:extLst>
          </p:nvPr>
        </p:nvGraphicFramePr>
        <p:xfrm>
          <a:off x="107504" y="1118632"/>
          <a:ext cx="892899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303596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anchor="ctr"/>
                </a:tc>
              </a:tr>
              <a:tr h="52439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ElementHandler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ElementHandler 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定义了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对象的处理器</a:t>
                      </a:r>
                    </a:p>
                  </a:txBody>
                  <a:tcPr anchor="ctr"/>
                </a:tc>
              </a:tr>
              <a:tr h="52439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ElementPath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ElementHandler 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使用，用于取得当前正在处理的路径层次信息</a:t>
                      </a:r>
                    </a:p>
                  </a:txBody>
                  <a:tcPr anchor="ctr"/>
                </a:tc>
              </a:tr>
              <a:tr h="3035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Entity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定义了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</a:t>
                      </a:r>
                    </a:p>
                  </a:txBody>
                  <a:tcPr anchor="ctr"/>
                </a:tc>
              </a:tr>
              <a:tr h="52439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为所有的</a:t>
                      </a: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dom4j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节点定义了多态行为</a:t>
                      </a:r>
                    </a:p>
                  </a:txBody>
                  <a:tcPr anchor="ctr"/>
                </a:tc>
              </a:tr>
              <a:tr h="52439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NodeFilter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定义了在</a:t>
                      </a:r>
                      <a:r>
                        <a:rPr lang="en-US" altLang="zh-CN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dom4j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节点中产生的一个滤镜或谓词的行为</a:t>
                      </a:r>
                    </a:p>
                  </a:txBody>
                  <a:tcPr anchor="ctr"/>
                </a:tc>
              </a:tr>
              <a:tr h="3035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ProcessingInstruction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ProcessingInstruction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处理指令</a:t>
                      </a:r>
                    </a:p>
                  </a:txBody>
                  <a:tcPr anchor="ctr"/>
                </a:tc>
              </a:tr>
              <a:tr h="3035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altLang="zh-CN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文本节点</a:t>
                      </a:r>
                    </a:p>
                  </a:txBody>
                  <a:tcPr anchor="ctr"/>
                </a:tc>
              </a:tr>
              <a:tr h="3035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Visitor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用于实现</a:t>
                      </a:r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visitor</a:t>
                      </a:r>
                      <a:r>
                        <a:rPr lang="zh-CN" alt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</a:p>
                  </a:txBody>
                  <a:tcPr anchor="ctr"/>
                </a:tc>
              </a:tr>
              <a:tr h="52439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XPath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在分析一个字符串后会提供一个</a:t>
                      </a:r>
                      <a:r>
                        <a:rPr lang="en-US" altLang="zh-CN" sz="16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XPath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864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1.  </a:t>
            </a:r>
            <a:r>
              <a:rPr lang="zh-CN" altLang="en-US" dirty="0" smtClean="0"/>
              <a:t>将</a:t>
            </a:r>
            <a:r>
              <a:rPr lang="en-US" altLang="zh-CN" dirty="0"/>
              <a:t>XML</a:t>
            </a:r>
            <a:r>
              <a:rPr lang="zh-CN" altLang="en-US" dirty="0"/>
              <a:t>文件的内容转化为</a:t>
            </a:r>
            <a:r>
              <a:rPr lang="en-US" altLang="zh-CN" dirty="0" smtClean="0"/>
              <a:t>String</a:t>
            </a:r>
          </a:p>
          <a:p>
            <a:pPr lvl="1"/>
            <a:r>
              <a:rPr lang="en-US" altLang="zh-CN" sz="1400" dirty="0"/>
              <a:t>public static String doc2String(Document document)</a:t>
            </a:r>
            <a:br>
              <a:rPr lang="en-US" altLang="zh-CN" sz="1400" dirty="0"/>
            </a:br>
            <a:r>
              <a:rPr lang="en-US" altLang="zh-CN" sz="1400" dirty="0"/>
              <a:t>    {</a:t>
            </a:r>
            <a:br>
              <a:rPr lang="en-US" altLang="zh-CN" sz="1400" dirty="0"/>
            </a:br>
            <a:r>
              <a:rPr lang="en-US" altLang="zh-CN" sz="1400" dirty="0"/>
              <a:t>      String s = "";</a:t>
            </a:r>
            <a:br>
              <a:rPr lang="en-US" altLang="zh-CN" sz="1400" dirty="0"/>
            </a:br>
            <a:r>
              <a:rPr lang="en-US" altLang="zh-CN" sz="1400" dirty="0"/>
              <a:t>      try</a:t>
            </a:r>
            <a:br>
              <a:rPr lang="en-US" altLang="zh-CN" sz="1400" dirty="0"/>
            </a:br>
            <a:r>
              <a:rPr lang="en-US" altLang="zh-CN" sz="1400" dirty="0"/>
              <a:t>       {</a:t>
            </a:r>
            <a:br>
              <a:rPr lang="en-US" altLang="zh-CN" sz="1400" dirty="0"/>
            </a:br>
            <a:r>
              <a:rPr lang="en-US" altLang="zh-CN" sz="1400" dirty="0"/>
              <a:t>           //</a:t>
            </a:r>
            <a:r>
              <a:rPr lang="zh-CN" altLang="en-US" sz="1400" dirty="0"/>
              <a:t>使用输出流来进行转化</a:t>
            </a:r>
            <a:br>
              <a:rPr lang="zh-CN" altLang="en-US" sz="1400" dirty="0"/>
            </a:br>
            <a:r>
              <a:rPr lang="zh-CN" altLang="en-US" sz="1400" dirty="0"/>
              <a:t>            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 out = new </a:t>
            </a:r>
            <a:r>
              <a:rPr lang="en-US" altLang="zh-CN" sz="1400" dirty="0" err="1"/>
              <a:t>ByteArrayOutputStream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           //</a:t>
            </a:r>
            <a:r>
              <a:rPr lang="zh-CN" altLang="en-US" sz="1400" dirty="0"/>
              <a:t>使用</a:t>
            </a:r>
            <a:r>
              <a:rPr lang="en-US" altLang="zh-CN" sz="1400" dirty="0"/>
              <a:t>GB2312</a:t>
            </a:r>
            <a:r>
              <a:rPr lang="zh-CN" altLang="en-US" sz="1400" dirty="0"/>
              <a:t>编码</a:t>
            </a:r>
            <a:br>
              <a:rPr lang="zh-CN" altLang="en-US" sz="1400" dirty="0"/>
            </a:br>
            <a:r>
              <a:rPr lang="zh-CN" altLang="en-US" sz="1400" dirty="0"/>
              <a:t>            </a:t>
            </a:r>
            <a:r>
              <a:rPr lang="en-US" altLang="zh-CN" sz="1400" dirty="0" err="1"/>
              <a:t>OutputFormat</a:t>
            </a:r>
            <a:r>
              <a:rPr lang="en-US" altLang="zh-CN" sz="1400" dirty="0"/>
              <a:t> format = new </a:t>
            </a:r>
            <a:r>
              <a:rPr lang="en-US" altLang="zh-CN" sz="1400" dirty="0" err="1"/>
              <a:t>OutputFormat</a:t>
            </a:r>
            <a:r>
              <a:rPr lang="en-US" altLang="zh-CN" sz="1400" dirty="0"/>
              <a:t>("   ", true, "GB2312");</a:t>
            </a:r>
            <a:br>
              <a:rPr lang="en-US" altLang="zh-CN" sz="1400" dirty="0"/>
            </a:br>
            <a:r>
              <a:rPr lang="en-US" altLang="zh-CN" sz="1400" dirty="0"/>
              <a:t>            </a:t>
            </a:r>
            <a:r>
              <a:rPr lang="en-US" altLang="zh-CN" sz="1400" dirty="0" err="1"/>
              <a:t>XMLWriter</a:t>
            </a:r>
            <a:r>
              <a:rPr lang="en-US" altLang="zh-CN" sz="1400" dirty="0"/>
              <a:t> writer = new </a:t>
            </a:r>
            <a:r>
              <a:rPr lang="en-US" altLang="zh-CN" sz="1400" dirty="0" err="1"/>
              <a:t>XMLWriter</a:t>
            </a:r>
            <a:r>
              <a:rPr lang="en-US" altLang="zh-CN" sz="1400" dirty="0"/>
              <a:t>(out, format);</a:t>
            </a:r>
            <a:br>
              <a:rPr lang="en-US" altLang="zh-CN" sz="1400" dirty="0"/>
            </a:br>
            <a:r>
              <a:rPr lang="en-US" altLang="zh-CN" sz="1400" dirty="0"/>
              <a:t>            </a:t>
            </a:r>
            <a:r>
              <a:rPr lang="en-US" altLang="zh-CN" sz="1400" dirty="0" err="1"/>
              <a:t>writer.write</a:t>
            </a:r>
            <a:r>
              <a:rPr lang="en-US" altLang="zh-CN" sz="1400" dirty="0"/>
              <a:t>(document);</a:t>
            </a:r>
            <a:br>
              <a:rPr lang="en-US" altLang="zh-CN" sz="1400" dirty="0"/>
            </a:br>
            <a:r>
              <a:rPr lang="en-US" altLang="zh-CN" sz="1400" dirty="0"/>
              <a:t>            s = </a:t>
            </a:r>
            <a:r>
              <a:rPr lang="en-US" altLang="zh-CN" sz="1400" dirty="0" err="1"/>
              <a:t>out.toString</a:t>
            </a:r>
            <a:r>
              <a:rPr lang="en-US" altLang="zh-CN" sz="1400" dirty="0"/>
              <a:t>("GB2312");</a:t>
            </a:r>
            <a:br>
              <a:rPr lang="en-US" altLang="zh-CN" sz="1400" dirty="0"/>
            </a:br>
            <a:r>
              <a:rPr lang="en-US" altLang="zh-CN" sz="1400" dirty="0"/>
              <a:t>       }catch(Exception ex)</a:t>
            </a:r>
            <a:br>
              <a:rPr lang="en-US" altLang="zh-CN" sz="1400" dirty="0"/>
            </a:br>
            <a:r>
              <a:rPr lang="en-US" altLang="zh-CN" sz="1400" dirty="0"/>
              <a:t>       {            </a:t>
            </a:r>
            <a:br>
              <a:rPr lang="en-US" altLang="zh-CN" sz="1400" dirty="0"/>
            </a:br>
            <a:r>
              <a:rPr lang="en-US" altLang="zh-CN" sz="1400" dirty="0"/>
              <a:t>            </a:t>
            </a:r>
            <a:r>
              <a:rPr lang="en-US" altLang="zh-CN" sz="1400" dirty="0" err="1"/>
              <a:t>ex.printStackTrace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       }      </a:t>
            </a:r>
            <a:br>
              <a:rPr lang="en-US" altLang="zh-CN" sz="1400" dirty="0"/>
            </a:br>
            <a:r>
              <a:rPr lang="en-US" altLang="zh-CN" sz="1400" dirty="0"/>
              <a:t>      return s;</a:t>
            </a:r>
            <a:br>
              <a:rPr lang="en-US" altLang="zh-CN" sz="1400" dirty="0"/>
            </a:br>
            <a:r>
              <a:rPr lang="en-US" altLang="zh-CN" sz="1400" dirty="0"/>
              <a:t>    }</a:t>
            </a:r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04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2.  </a:t>
            </a:r>
            <a:r>
              <a:rPr lang="zh-CN" altLang="en-US" dirty="0" smtClean="0"/>
              <a:t>将</a:t>
            </a:r>
            <a:r>
              <a:rPr lang="zh-CN" altLang="en-US" dirty="0"/>
              <a:t>符合</a:t>
            </a:r>
            <a:r>
              <a:rPr lang="en-US" altLang="zh-CN" dirty="0"/>
              <a:t>XML</a:t>
            </a:r>
            <a:r>
              <a:rPr lang="zh-CN" altLang="en-US" dirty="0"/>
              <a:t>格式的</a:t>
            </a:r>
            <a:r>
              <a:rPr lang="en-US" altLang="zh-CN" dirty="0"/>
              <a:t>String </a:t>
            </a:r>
            <a:r>
              <a:rPr lang="zh-CN" altLang="en-US" dirty="0"/>
              <a:t>转化为</a:t>
            </a:r>
            <a:r>
              <a:rPr lang="en-US" altLang="zh-CN" dirty="0"/>
              <a:t>XML Document</a:t>
            </a:r>
            <a:endParaRPr lang="en-US" altLang="zh-CN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public </a:t>
            </a:r>
            <a:r>
              <a:rPr lang="en-US" altLang="zh-CN" sz="1800" dirty="0"/>
              <a:t>static Document string2Document(String s)</a:t>
            </a:r>
            <a:br>
              <a:rPr lang="en-US" altLang="zh-CN" sz="1800" dirty="0"/>
            </a:br>
            <a:r>
              <a:rPr lang="en-US" altLang="zh-CN" sz="1800" dirty="0"/>
              <a:t>    {</a:t>
            </a:r>
            <a:br>
              <a:rPr lang="en-US" altLang="zh-CN" sz="1800" dirty="0"/>
            </a:br>
            <a:r>
              <a:rPr lang="en-US" altLang="zh-CN" sz="1800" dirty="0"/>
              <a:t>       Document doc = null;</a:t>
            </a:r>
            <a:br>
              <a:rPr lang="en-US" altLang="zh-CN" sz="1800" dirty="0"/>
            </a:br>
            <a:r>
              <a:rPr lang="en-US" altLang="zh-CN" sz="1800" dirty="0"/>
              <a:t>      try</a:t>
            </a:r>
            <a:br>
              <a:rPr lang="en-US" altLang="zh-CN" sz="1800" dirty="0"/>
            </a:br>
            <a:r>
              <a:rPr lang="en-US" altLang="zh-CN" sz="1800" dirty="0"/>
              <a:t>       {</a:t>
            </a:r>
            <a:br>
              <a:rPr lang="en-US" altLang="zh-CN" sz="1800" dirty="0"/>
            </a:br>
            <a:r>
              <a:rPr lang="en-US" altLang="zh-CN" sz="1800" dirty="0"/>
              <a:t>            doc = </a:t>
            </a:r>
            <a:r>
              <a:rPr lang="en-US" altLang="zh-CN" sz="1800" dirty="0" err="1"/>
              <a:t>DocumentHelper.parseText</a:t>
            </a:r>
            <a:r>
              <a:rPr lang="en-US" altLang="zh-CN" sz="1800" dirty="0"/>
              <a:t>(s);</a:t>
            </a:r>
            <a:br>
              <a:rPr lang="en-US" altLang="zh-CN" sz="1800" dirty="0"/>
            </a:br>
            <a:r>
              <a:rPr lang="en-US" altLang="zh-CN" sz="1800" dirty="0"/>
              <a:t>       }catch(Exception ex)</a:t>
            </a:r>
            <a:br>
              <a:rPr lang="en-US" altLang="zh-CN" sz="1800" dirty="0"/>
            </a:br>
            <a:r>
              <a:rPr lang="en-US" altLang="zh-CN" sz="1800" dirty="0"/>
              <a:t>       {            </a:t>
            </a:r>
            <a:br>
              <a:rPr lang="en-US" altLang="zh-CN" sz="1800" dirty="0"/>
            </a:br>
            <a:r>
              <a:rPr lang="en-US" altLang="zh-CN" sz="1800" dirty="0"/>
              <a:t>            </a:t>
            </a:r>
            <a:r>
              <a:rPr lang="en-US" altLang="zh-CN" sz="1800" dirty="0" err="1"/>
              <a:t>ex.printStackTrace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       }</a:t>
            </a:r>
            <a:br>
              <a:rPr lang="en-US" altLang="zh-CN" sz="1800" dirty="0"/>
            </a:br>
            <a:r>
              <a:rPr lang="en-US" altLang="zh-CN" sz="1800" dirty="0"/>
              <a:t>      return doc;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5427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3.  </a:t>
            </a:r>
            <a:r>
              <a:rPr lang="zh-CN" altLang="en-US" dirty="0" smtClean="0"/>
              <a:t>将</a:t>
            </a:r>
            <a:r>
              <a:rPr lang="en-US" altLang="zh-CN" dirty="0"/>
              <a:t>Document</a:t>
            </a:r>
            <a:r>
              <a:rPr lang="zh-CN" altLang="en-US" dirty="0"/>
              <a:t>对象保存为一个</a:t>
            </a:r>
            <a:r>
              <a:rPr lang="en-US" altLang="zh-CN" dirty="0"/>
              <a:t>xml</a:t>
            </a:r>
            <a:r>
              <a:rPr lang="zh-CN" altLang="en-US" dirty="0"/>
              <a:t>文件到本地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public </a:t>
            </a:r>
            <a:r>
              <a:rPr lang="en-US" altLang="zh-CN" sz="1200" dirty="0"/>
              <a:t>static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doc2XmlFile(Document </a:t>
            </a:r>
            <a:r>
              <a:rPr lang="en-US" altLang="zh-CN" sz="1200" dirty="0" err="1"/>
              <a:t>document,String</a:t>
            </a:r>
            <a:r>
              <a:rPr lang="en-US" altLang="zh-CN" sz="1200" dirty="0"/>
              <a:t> filename)</a:t>
            </a:r>
            <a:br>
              <a:rPr lang="en-US" altLang="zh-CN" sz="1200" dirty="0"/>
            </a:br>
            <a:r>
              <a:rPr lang="en-US" altLang="zh-CN" sz="1200" dirty="0"/>
              <a:t>    {</a:t>
            </a:r>
            <a:br>
              <a:rPr lang="en-US" altLang="zh-CN" sz="1200" dirty="0"/>
            </a:br>
            <a:r>
              <a:rPr lang="en-US" altLang="zh-CN" sz="1200" dirty="0"/>
              <a:t>      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flag = true;</a:t>
            </a:r>
            <a:br>
              <a:rPr lang="en-US" altLang="zh-CN" sz="1200" dirty="0"/>
            </a:br>
            <a:r>
              <a:rPr lang="en-US" altLang="zh-CN" sz="1200" dirty="0"/>
              <a:t>      try</a:t>
            </a:r>
            <a:br>
              <a:rPr lang="en-US" altLang="zh-CN" sz="1200" dirty="0"/>
            </a:br>
            <a:r>
              <a:rPr lang="en-US" altLang="zh-CN" sz="1200" dirty="0"/>
              <a:t>       {</a:t>
            </a:r>
            <a:br>
              <a:rPr lang="en-US" altLang="zh-CN" sz="1200" dirty="0"/>
            </a:br>
            <a:r>
              <a:rPr lang="en-US" altLang="zh-CN" sz="1200" dirty="0"/>
              <a:t>           </a:t>
            </a:r>
            <a:br>
              <a:rPr lang="en-US" altLang="zh-CN" sz="1200" dirty="0"/>
            </a:br>
            <a:r>
              <a:rPr lang="en-US" altLang="zh-CN" sz="1200" dirty="0"/>
              <a:t>            //</a:t>
            </a:r>
            <a:r>
              <a:rPr lang="zh-CN" altLang="en-US" sz="1200" dirty="0"/>
              <a:t>默认为</a:t>
            </a:r>
            <a:r>
              <a:rPr lang="en-US" altLang="zh-CN" sz="1200" dirty="0"/>
              <a:t>UTF-8</a:t>
            </a:r>
            <a:r>
              <a:rPr lang="zh-CN" altLang="en-US" sz="1200" dirty="0"/>
              <a:t>格式，指定为</a:t>
            </a:r>
            <a:r>
              <a:rPr lang="en-US" altLang="zh-CN" sz="1200" dirty="0"/>
              <a:t>"GB2312"</a:t>
            </a:r>
            <a:br>
              <a:rPr lang="en-US" altLang="zh-CN" sz="1200" dirty="0"/>
            </a:br>
            <a:r>
              <a:rPr lang="en-US" altLang="zh-CN" sz="1200" dirty="0"/>
              <a:t>             </a:t>
            </a:r>
            <a:r>
              <a:rPr lang="en-US" altLang="zh-CN" sz="1200" dirty="0" err="1"/>
              <a:t>OutputFormat</a:t>
            </a:r>
            <a:r>
              <a:rPr lang="en-US" altLang="zh-CN" sz="1200" dirty="0"/>
              <a:t> format = </a:t>
            </a:r>
            <a:r>
              <a:rPr lang="en-US" altLang="zh-CN" sz="1200" dirty="0" err="1"/>
              <a:t>OutputFormat.createPrettyPrint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             </a:t>
            </a:r>
            <a:r>
              <a:rPr lang="en-US" altLang="zh-CN" sz="1200" dirty="0" err="1"/>
              <a:t>format.setEncoding</a:t>
            </a:r>
            <a:r>
              <a:rPr lang="en-US" altLang="zh-CN" sz="1200" dirty="0"/>
              <a:t>("GB2312");</a:t>
            </a:r>
            <a:br>
              <a:rPr lang="en-US" altLang="zh-CN" sz="1200" dirty="0"/>
            </a:br>
            <a:r>
              <a:rPr lang="en-US" altLang="zh-CN" sz="1200" dirty="0"/>
              <a:t>             </a:t>
            </a:r>
            <a:r>
              <a:rPr lang="en-US" altLang="zh-CN" sz="1200" dirty="0" err="1"/>
              <a:t>XMLWriter</a:t>
            </a:r>
            <a:r>
              <a:rPr lang="en-US" altLang="zh-CN" sz="1200" dirty="0"/>
              <a:t> writer = new </a:t>
            </a:r>
            <a:r>
              <a:rPr lang="en-US" altLang="zh-CN" sz="1200" dirty="0" err="1"/>
              <a:t>XMLWriter</a:t>
            </a:r>
            <a:r>
              <a:rPr lang="en-US" altLang="zh-CN" sz="1200" dirty="0"/>
              <a:t>(new </a:t>
            </a:r>
            <a:r>
              <a:rPr lang="en-US" altLang="zh-CN" sz="1200" dirty="0" err="1"/>
              <a:t>FileWriter</a:t>
            </a:r>
            <a:r>
              <a:rPr lang="en-US" altLang="zh-CN" sz="1200" dirty="0"/>
              <a:t>(new File(filename)),format);</a:t>
            </a:r>
            <a:br>
              <a:rPr lang="en-US" altLang="zh-CN" sz="1200" dirty="0"/>
            </a:br>
            <a:r>
              <a:rPr lang="en-US" altLang="zh-CN" sz="1200" dirty="0"/>
              <a:t>             </a:t>
            </a:r>
            <a:r>
              <a:rPr lang="en-US" altLang="zh-CN" sz="1200" dirty="0" err="1"/>
              <a:t>writer.write</a:t>
            </a:r>
            <a:r>
              <a:rPr lang="en-US" altLang="zh-CN" sz="1200" dirty="0"/>
              <a:t>(document);</a:t>
            </a:r>
            <a:br>
              <a:rPr lang="en-US" altLang="zh-CN" sz="1200" dirty="0"/>
            </a:br>
            <a:r>
              <a:rPr lang="en-US" altLang="zh-CN" sz="1200" dirty="0"/>
              <a:t>             </a:t>
            </a:r>
            <a:r>
              <a:rPr lang="en-US" altLang="zh-CN" sz="1200" dirty="0" err="1"/>
              <a:t>writer.close</a:t>
            </a:r>
            <a:r>
              <a:rPr lang="en-US" altLang="zh-CN" sz="1200" dirty="0"/>
              <a:t>();            </a:t>
            </a:r>
            <a:br>
              <a:rPr lang="en-US" altLang="zh-CN" sz="1200" dirty="0"/>
            </a:br>
            <a:r>
              <a:rPr lang="en-US" altLang="zh-CN" sz="1200" dirty="0"/>
              <a:t>         }catch(Exception ex)</a:t>
            </a:r>
            <a:br>
              <a:rPr lang="en-US" altLang="zh-CN" sz="1200" dirty="0"/>
            </a:br>
            <a:r>
              <a:rPr lang="en-US" altLang="zh-CN" sz="1200" dirty="0"/>
              <a:t>         {</a:t>
            </a:r>
            <a:br>
              <a:rPr lang="en-US" altLang="zh-CN" sz="1200" dirty="0"/>
            </a:br>
            <a:r>
              <a:rPr lang="en-US" altLang="zh-CN" sz="1200" dirty="0"/>
              <a:t>             flag = false;</a:t>
            </a:r>
            <a:br>
              <a:rPr lang="en-US" altLang="zh-CN" sz="1200" dirty="0"/>
            </a:br>
            <a:r>
              <a:rPr lang="en-US" altLang="zh-CN" sz="1200" dirty="0"/>
              <a:t>             </a:t>
            </a:r>
            <a:r>
              <a:rPr lang="en-US" altLang="zh-CN" sz="1200" dirty="0" err="1"/>
              <a:t>ex.printStackTrace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         }</a:t>
            </a:r>
            <a:br>
              <a:rPr lang="en-US" altLang="zh-CN" sz="1200" dirty="0"/>
            </a:br>
            <a:r>
              <a:rPr lang="en-US" altLang="zh-CN" sz="1200" dirty="0"/>
              <a:t>        return flag;      </a:t>
            </a:r>
            <a:br>
              <a:rPr lang="en-US" altLang="zh-CN" sz="1200" dirty="0"/>
            </a:br>
            <a:r>
              <a:rPr lang="en-US" altLang="zh-CN" sz="1200" dirty="0"/>
              <a:t>    }</a:t>
            </a:r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186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4.  </a:t>
            </a:r>
            <a:r>
              <a:rPr lang="zh-CN" altLang="en-US" dirty="0" smtClean="0"/>
              <a:t>将</a:t>
            </a:r>
            <a:r>
              <a:rPr lang="en-US" altLang="zh-CN" dirty="0"/>
              <a:t>xml</a:t>
            </a:r>
            <a:r>
              <a:rPr lang="zh-CN" altLang="en-US" dirty="0"/>
              <a:t>格式的字符串保存为本地文件，如果字符串格式不符合</a:t>
            </a:r>
            <a:r>
              <a:rPr lang="en-US" altLang="zh-CN" dirty="0"/>
              <a:t>xml</a:t>
            </a:r>
            <a:r>
              <a:rPr lang="zh-CN" altLang="en-US" dirty="0"/>
              <a:t>规则，则返回失败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sz="1600" dirty="0"/>
              <a:t>public static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string2XmlFile(String </a:t>
            </a:r>
            <a:r>
              <a:rPr lang="en-US" altLang="zh-CN" sz="1600" dirty="0" err="1"/>
              <a:t>str,String</a:t>
            </a:r>
            <a:r>
              <a:rPr lang="en-US" altLang="zh-CN" sz="1600" dirty="0"/>
              <a:t> filename)</a:t>
            </a:r>
            <a:br>
              <a:rPr lang="en-US" altLang="zh-CN" sz="1600" dirty="0"/>
            </a:br>
            <a:r>
              <a:rPr lang="en-US" altLang="zh-CN" sz="1600" dirty="0"/>
              <a:t>    {</a:t>
            </a:r>
            <a:br>
              <a:rPr lang="en-US" altLang="zh-CN" sz="1600" dirty="0"/>
            </a:br>
            <a:r>
              <a:rPr lang="en-US" altLang="zh-CN" sz="1600" dirty="0"/>
              <a:t>      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flag = true;</a:t>
            </a:r>
            <a:br>
              <a:rPr lang="en-US" altLang="zh-CN" sz="1600" dirty="0"/>
            </a:br>
            <a:r>
              <a:rPr lang="en-US" altLang="zh-CN" sz="1600" dirty="0"/>
              <a:t>      try</a:t>
            </a:r>
            <a:br>
              <a:rPr lang="en-US" altLang="zh-CN" sz="1600" dirty="0"/>
            </a:br>
            <a:r>
              <a:rPr lang="en-US" altLang="zh-CN" sz="1600" dirty="0"/>
              <a:t>       {</a:t>
            </a:r>
            <a:br>
              <a:rPr lang="en-US" altLang="zh-CN" sz="1600" dirty="0"/>
            </a:br>
            <a:r>
              <a:rPr lang="en-US" altLang="zh-CN" sz="1600" dirty="0"/>
              <a:t>          Document doc =   </a:t>
            </a:r>
            <a:r>
              <a:rPr lang="en-US" altLang="zh-CN" sz="1600" dirty="0" err="1"/>
              <a:t>DocumentHelper.parseText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       </a:t>
            </a:r>
            <a:br>
              <a:rPr lang="en-US" altLang="zh-CN" sz="1600" dirty="0"/>
            </a:br>
            <a:r>
              <a:rPr lang="en-US" altLang="zh-CN" sz="1600" dirty="0"/>
              <a:t>          flag = doc2XmlFile(</a:t>
            </a:r>
            <a:r>
              <a:rPr lang="en-US" altLang="zh-CN" sz="1600" dirty="0" err="1"/>
              <a:t>doc,filename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       }catch (Exception ex)</a:t>
            </a:r>
            <a:br>
              <a:rPr lang="en-US" altLang="zh-CN" sz="1600" dirty="0"/>
            </a:br>
            <a:r>
              <a:rPr lang="en-US" altLang="zh-CN" sz="1600" dirty="0"/>
              <a:t>       {</a:t>
            </a:r>
            <a:br>
              <a:rPr lang="en-US" altLang="zh-CN" sz="1600" dirty="0"/>
            </a:br>
            <a:r>
              <a:rPr lang="en-US" altLang="zh-CN" sz="1600" dirty="0"/>
              <a:t>          flag = false;</a:t>
            </a:r>
            <a:br>
              <a:rPr lang="en-US" altLang="zh-CN" sz="1600" dirty="0"/>
            </a:br>
            <a:r>
              <a:rPr lang="en-US" altLang="zh-CN" sz="1600" dirty="0"/>
              <a:t>          </a:t>
            </a:r>
            <a:r>
              <a:rPr lang="en-US" altLang="zh-CN" sz="1600" dirty="0" err="1"/>
              <a:t>ex.printStackTrace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       }</a:t>
            </a:r>
            <a:br>
              <a:rPr lang="en-US" altLang="zh-CN" sz="1600" dirty="0"/>
            </a:br>
            <a:r>
              <a:rPr lang="en-US" altLang="zh-CN" sz="1600" dirty="0"/>
              <a:t>      return flag;</a:t>
            </a:r>
            <a:br>
              <a:rPr lang="en-US" altLang="zh-CN" sz="1600" dirty="0"/>
            </a:br>
            <a:r>
              <a:rPr lang="en-US" altLang="zh-CN" sz="1600" dirty="0"/>
              <a:t>    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2782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5.  </a:t>
            </a:r>
            <a:r>
              <a:rPr lang="zh-CN" altLang="en-US" dirty="0" smtClean="0"/>
              <a:t>载入</a:t>
            </a:r>
            <a:r>
              <a:rPr lang="zh-CN" altLang="en-US" dirty="0"/>
              <a:t>一个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sz="1600" dirty="0"/>
              <a:t>public static Document load(String filename)</a:t>
            </a:r>
            <a:br>
              <a:rPr lang="en-US" altLang="zh-CN" sz="1600" dirty="0"/>
            </a:br>
            <a:r>
              <a:rPr lang="en-US" altLang="zh-CN" sz="1600" dirty="0"/>
              <a:t>    {</a:t>
            </a:r>
            <a:br>
              <a:rPr lang="en-US" altLang="zh-CN" sz="1600" dirty="0"/>
            </a:br>
            <a:r>
              <a:rPr lang="en-US" altLang="zh-CN" sz="1600" dirty="0"/>
              <a:t>       Document </a:t>
            </a:r>
            <a:r>
              <a:rPr lang="en-US" altLang="zh-CN" sz="1600" dirty="0" err="1"/>
              <a:t>document</a:t>
            </a:r>
            <a:r>
              <a:rPr lang="en-US" altLang="zh-CN" sz="1600" dirty="0"/>
              <a:t> = null;</a:t>
            </a:r>
            <a:br>
              <a:rPr lang="en-US" altLang="zh-CN" sz="1600" dirty="0"/>
            </a:br>
            <a:r>
              <a:rPr lang="en-US" altLang="zh-CN" sz="1600" dirty="0"/>
              <a:t>      try</a:t>
            </a:r>
            <a:br>
              <a:rPr lang="en-US" altLang="zh-CN" sz="1600" dirty="0"/>
            </a:br>
            <a:r>
              <a:rPr lang="en-US" altLang="zh-CN" sz="1600" dirty="0"/>
              <a:t>       {</a:t>
            </a:r>
            <a:br>
              <a:rPr lang="en-US" altLang="zh-CN" sz="1600" dirty="0"/>
            </a:br>
            <a:r>
              <a:rPr lang="en-US" altLang="zh-CN" sz="1600" dirty="0"/>
              <a:t>           </a:t>
            </a:r>
            <a:r>
              <a:rPr lang="en-US" altLang="zh-CN" sz="1600" dirty="0" err="1"/>
              <a:t>SAXReader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saxReader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SAXReader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           document = </a:t>
            </a:r>
            <a:r>
              <a:rPr lang="en-US" altLang="zh-CN" sz="1600" dirty="0" err="1"/>
              <a:t>saxReader.read</a:t>
            </a:r>
            <a:r>
              <a:rPr lang="en-US" altLang="zh-CN" sz="1600" dirty="0"/>
              <a:t>(new File(filename));</a:t>
            </a:r>
            <a:br>
              <a:rPr lang="en-US" altLang="zh-CN" sz="1600" dirty="0"/>
            </a:br>
            <a:r>
              <a:rPr lang="en-US" altLang="zh-CN" sz="1600" dirty="0"/>
              <a:t>       }</a:t>
            </a:r>
            <a:br>
              <a:rPr lang="en-US" altLang="zh-CN" sz="1600" dirty="0"/>
            </a:br>
            <a:r>
              <a:rPr lang="en-US" altLang="zh-CN" sz="1600" dirty="0"/>
              <a:t>      catch (Exception ex){</a:t>
            </a:r>
            <a:br>
              <a:rPr lang="en-US" altLang="zh-CN" sz="1600" dirty="0"/>
            </a:br>
            <a:r>
              <a:rPr lang="en-US" altLang="zh-CN" sz="1600" dirty="0"/>
              <a:t>           </a:t>
            </a:r>
            <a:r>
              <a:rPr lang="en-US" altLang="zh-CN" sz="1600" dirty="0" err="1"/>
              <a:t>ex.printStackTrace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       }  </a:t>
            </a:r>
            <a:br>
              <a:rPr lang="en-US" altLang="zh-CN" sz="1600" dirty="0"/>
            </a:br>
            <a:r>
              <a:rPr lang="en-US" altLang="zh-CN" sz="1600" dirty="0"/>
              <a:t>      return document;</a:t>
            </a:r>
            <a:br>
              <a:rPr lang="en-US" altLang="zh-CN" sz="1600" dirty="0"/>
            </a:br>
            <a:r>
              <a:rPr lang="en-US" altLang="zh-CN" sz="1600" dirty="0"/>
              <a:t>    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8390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6.  </a:t>
            </a:r>
            <a:r>
              <a:rPr lang="zh-CN" altLang="en-US" dirty="0" smtClean="0"/>
              <a:t>演示</a:t>
            </a:r>
            <a:r>
              <a:rPr lang="en-US" altLang="zh-CN" dirty="0"/>
              <a:t>String</a:t>
            </a:r>
            <a:r>
              <a:rPr lang="zh-CN" altLang="en-US" dirty="0"/>
              <a:t>保存为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sz="1100" dirty="0"/>
              <a:t>public void </a:t>
            </a:r>
            <a:r>
              <a:rPr lang="en-US" altLang="zh-CN" sz="1100" dirty="0" err="1"/>
              <a:t>xmlWriteDemoByString</a:t>
            </a:r>
            <a:r>
              <a:rPr lang="en-US" altLang="zh-CN" sz="1100" dirty="0"/>
              <a:t>()</a:t>
            </a:r>
            <a:br>
              <a:rPr lang="en-US" altLang="zh-CN" sz="1100" dirty="0"/>
            </a:br>
            <a:r>
              <a:rPr lang="en-US" altLang="zh-CN" sz="1100" dirty="0"/>
              <a:t>    {</a:t>
            </a:r>
            <a:br>
              <a:rPr lang="en-US" altLang="zh-CN" sz="1100" dirty="0"/>
            </a:br>
            <a:r>
              <a:rPr lang="en-US" altLang="zh-CN" sz="1100" dirty="0"/>
              <a:t>      String s = "";</a:t>
            </a:r>
            <a:br>
              <a:rPr lang="en-US" altLang="zh-CN" sz="1100" dirty="0"/>
            </a:br>
            <a:r>
              <a:rPr lang="en-US" altLang="zh-CN" sz="1100" dirty="0"/>
              <a:t>     </a:t>
            </a:r>
            <a:br>
              <a:rPr lang="en-US" altLang="zh-CN" sz="1100" dirty="0"/>
            </a:br>
            <a:r>
              <a:rPr lang="en-US" altLang="zh-CN" sz="1100" dirty="0"/>
              <a:t>       s = "&lt;</a:t>
            </a:r>
            <a:r>
              <a:rPr lang="en-US" altLang="zh-CN" sz="1100" dirty="0" err="1"/>
              <a:t>config</a:t>
            </a:r>
            <a:r>
              <a:rPr lang="en-US" altLang="zh-CN" sz="1100" dirty="0"/>
              <a:t>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&lt;ftp name='</a:t>
            </a:r>
            <a:r>
              <a:rPr lang="en-US" altLang="zh-CN" sz="1100" dirty="0" err="1"/>
              <a:t>DongDian</a:t>
            </a:r>
            <a:r>
              <a:rPr lang="en-US" altLang="zh-CN" sz="1100" dirty="0"/>
              <a:t>'&gt;\r\n"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&lt;ftp-host&gt;127.0.0.1&lt;/ftp-host&gt;\r\n"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&lt;ftp-port&gt;21&lt;/ftp-port&gt;\r\n"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&lt;ftp-user&gt;cxl&lt;/ftp-user&gt;\r\n"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&lt;ftp-</a:t>
            </a:r>
            <a:r>
              <a:rPr lang="en-US" altLang="zh-CN" sz="1100" dirty="0" err="1"/>
              <a:t>pwd</a:t>
            </a:r>
            <a:r>
              <a:rPr lang="en-US" altLang="zh-CN" sz="1100" dirty="0"/>
              <a:t>&gt;</a:t>
            </a:r>
            <a:r>
              <a:rPr lang="en-US" altLang="zh-CN" sz="1100" dirty="0" err="1"/>
              <a:t>longshine</a:t>
            </a:r>
            <a:r>
              <a:rPr lang="en-US" altLang="zh-CN" sz="1100" dirty="0"/>
              <a:t>&lt;/ftp-</a:t>
            </a:r>
            <a:r>
              <a:rPr lang="en-US" altLang="zh-CN" sz="1100" dirty="0" err="1"/>
              <a:t>pwd</a:t>
            </a:r>
            <a:r>
              <a:rPr lang="en-US" altLang="zh-CN" sz="1100" dirty="0"/>
              <a:t>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&lt;!-- ftp</a:t>
            </a:r>
            <a:r>
              <a:rPr lang="zh-CN" altLang="en-US" sz="1100" dirty="0"/>
              <a:t>最多尝试连接次数 </a:t>
            </a:r>
            <a:r>
              <a:rPr lang="en-US" altLang="zh-CN" sz="1100" dirty="0"/>
              <a:t>--&gt;\r\n"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&lt;ftp-try&gt;50&lt;/ftp-try&gt;\r\n"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&lt;!-- ftp</a:t>
            </a:r>
            <a:r>
              <a:rPr lang="zh-CN" altLang="en-US" sz="1100" dirty="0"/>
              <a:t>尝试连接延迟时间 </a:t>
            </a:r>
            <a:r>
              <a:rPr lang="en-US" altLang="zh-CN" sz="1100" dirty="0"/>
              <a:t>--&gt;\r\n"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   &lt;ftp-delay&gt;10&lt;/ftp-delay&gt;\r\n"</a:t>
            </a:r>
            <a:br>
              <a:rPr lang="en-US" altLang="zh-CN" sz="1100" dirty="0"/>
            </a:br>
            <a:r>
              <a:rPr lang="en-US" altLang="zh-CN" sz="1100" dirty="0"/>
              <a:t>          +"   &lt;/ftp&gt;\r\n"</a:t>
            </a:r>
            <a:br>
              <a:rPr lang="en-US" altLang="zh-CN" sz="1100" dirty="0"/>
            </a:br>
            <a:r>
              <a:rPr lang="en-US" altLang="zh-CN" sz="1100" dirty="0"/>
              <a:t>          +"&lt;/</a:t>
            </a:r>
            <a:r>
              <a:rPr lang="en-US" altLang="zh-CN" sz="1100" dirty="0" err="1"/>
              <a:t>config</a:t>
            </a:r>
            <a:r>
              <a:rPr lang="en-US" altLang="zh-CN" sz="1100" dirty="0"/>
              <a:t>&gt;\r\n";</a:t>
            </a:r>
            <a:br>
              <a:rPr lang="en-US" altLang="zh-CN" sz="1100" dirty="0"/>
            </a:br>
            <a:r>
              <a:rPr lang="en-US" altLang="zh-CN" sz="1100" dirty="0"/>
              <a:t>      //</a:t>
            </a:r>
            <a:r>
              <a:rPr lang="zh-CN" altLang="en-US" sz="1100" dirty="0"/>
              <a:t>将文件生成到</a:t>
            </a:r>
            <a:r>
              <a:rPr lang="en-US" altLang="zh-CN" sz="1100" dirty="0"/>
              <a:t>classes</a:t>
            </a:r>
            <a:r>
              <a:rPr lang="zh-CN" altLang="en-US" sz="1100" dirty="0"/>
              <a:t>文件夹所在的目录里   </a:t>
            </a:r>
            <a:br>
              <a:rPr lang="zh-CN" altLang="en-US" sz="1100" dirty="0"/>
            </a:br>
            <a:r>
              <a:rPr lang="zh-CN" altLang="en-US" sz="1100" dirty="0"/>
              <a:t>       </a:t>
            </a:r>
            <a:r>
              <a:rPr lang="en-US" altLang="zh-CN" sz="1100" dirty="0"/>
              <a:t>string2XmlFile(</a:t>
            </a:r>
            <a:r>
              <a:rPr lang="en-US" altLang="zh-CN" sz="1100" dirty="0" err="1"/>
              <a:t>s,"xmlWriteDemoByString.xml</a:t>
            </a:r>
            <a:r>
              <a:rPr lang="en-US" altLang="zh-CN" sz="1100" dirty="0"/>
              <a:t>");   </a:t>
            </a:r>
            <a:br>
              <a:rPr lang="en-US" altLang="zh-CN" sz="1100" dirty="0"/>
            </a:br>
            <a:r>
              <a:rPr lang="en-US" altLang="zh-CN" sz="1100" dirty="0"/>
              <a:t>      //</a:t>
            </a:r>
            <a:r>
              <a:rPr lang="zh-CN" altLang="en-US" sz="1100" dirty="0"/>
              <a:t>将文件生成到</a:t>
            </a:r>
            <a:r>
              <a:rPr lang="en-US" altLang="zh-CN" sz="1100" dirty="0"/>
              <a:t>classes</a:t>
            </a:r>
            <a:r>
              <a:rPr lang="zh-CN" altLang="en-US" sz="1100" dirty="0"/>
              <a:t>文件夹里   </a:t>
            </a:r>
            <a:br>
              <a:rPr lang="zh-CN" altLang="en-US" sz="1100" dirty="0"/>
            </a:br>
            <a:r>
              <a:rPr lang="zh-CN" altLang="en-US" sz="1100" dirty="0"/>
              <a:t>       </a:t>
            </a:r>
            <a:r>
              <a:rPr lang="en-US" altLang="zh-CN" sz="1100" dirty="0"/>
              <a:t>string2XmlFile(</a:t>
            </a:r>
            <a:r>
              <a:rPr lang="en-US" altLang="zh-CN" sz="1100" dirty="0" err="1"/>
              <a:t>s,"classes</a:t>
            </a:r>
            <a:r>
              <a:rPr lang="en-US" altLang="zh-CN" sz="1100" dirty="0"/>
              <a:t>/xmlWriteDemoByString.xml");  </a:t>
            </a:r>
            <a:br>
              <a:rPr lang="en-US" altLang="zh-CN" sz="1100" dirty="0"/>
            </a:br>
            <a:r>
              <a:rPr lang="en-US" altLang="zh-CN" sz="1100" dirty="0"/>
              <a:t>    </a:t>
            </a:r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607620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805529" y="1705372"/>
            <a:ext cx="748883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buNone/>
            </a:pPr>
            <a:r>
              <a:rPr lang="en-US" altLang="zh-CN" sz="2400" dirty="0"/>
              <a:t>DOM4J</a:t>
            </a:r>
            <a:r>
              <a:rPr lang="zh-CN" altLang="en-US" sz="2400" dirty="0"/>
              <a:t>是</a:t>
            </a:r>
            <a:r>
              <a:rPr lang="en-US" altLang="zh-CN" sz="2400" dirty="0"/>
              <a:t>dom4j.org</a:t>
            </a:r>
            <a:r>
              <a:rPr lang="zh-CN" altLang="en-US" sz="2400" dirty="0"/>
              <a:t>出品的一个开源</a:t>
            </a:r>
            <a:r>
              <a:rPr lang="en-US" altLang="zh-CN" sz="2400" dirty="0">
                <a:solidFill>
                  <a:srgbClr val="FFFF00"/>
                </a:solidFill>
              </a:rPr>
              <a:t>XML</a:t>
            </a:r>
            <a:r>
              <a:rPr lang="zh-CN" altLang="en-US" sz="2400" dirty="0"/>
              <a:t>解析包 </a:t>
            </a:r>
            <a:r>
              <a:rPr lang="en-US" altLang="zh-CN" sz="2400" dirty="0"/>
              <a:t>,</a:t>
            </a:r>
            <a:r>
              <a:rPr lang="zh-CN" altLang="en-US" sz="2400" dirty="0"/>
              <a:t>用于解析</a:t>
            </a:r>
            <a:r>
              <a:rPr lang="en-US" altLang="zh-CN" sz="2400" dirty="0">
                <a:solidFill>
                  <a:srgbClr val="FFFF00"/>
                </a:solidFill>
              </a:rPr>
              <a:t>XML</a:t>
            </a:r>
            <a:r>
              <a:rPr lang="zh-CN" altLang="en-US" sz="2400" dirty="0"/>
              <a:t>。它应用于</a:t>
            </a:r>
            <a:r>
              <a:rPr lang="en-US" altLang="zh-CN" sz="2400" dirty="0"/>
              <a:t>Java</a:t>
            </a:r>
            <a:r>
              <a:rPr lang="zh-CN" altLang="en-US" sz="2400" dirty="0"/>
              <a:t>平台，采用了</a:t>
            </a:r>
            <a:r>
              <a:rPr lang="en-US" altLang="zh-CN" sz="2400" dirty="0"/>
              <a:t>Java</a:t>
            </a:r>
            <a:r>
              <a:rPr lang="zh-CN" altLang="en-US" sz="2400" dirty="0"/>
              <a:t>集合框架并完全支持</a:t>
            </a:r>
            <a:r>
              <a:rPr lang="en-US" altLang="zh-CN" sz="2400" dirty="0"/>
              <a:t>DOM</a:t>
            </a:r>
            <a:r>
              <a:rPr lang="zh-CN" altLang="en-US" sz="2400" dirty="0"/>
              <a:t>，</a:t>
            </a:r>
            <a:r>
              <a:rPr lang="en-US" altLang="zh-CN" sz="2400" dirty="0"/>
              <a:t>SAX</a:t>
            </a:r>
            <a:r>
              <a:rPr lang="zh-CN" altLang="en-US" sz="2400" dirty="0"/>
              <a:t>和</a:t>
            </a:r>
            <a:r>
              <a:rPr lang="en-US" altLang="zh-CN" sz="2400" dirty="0"/>
              <a:t>JAXP</a:t>
            </a:r>
            <a:r>
              <a:rPr lang="zh-CN" altLang="en-US" sz="2400" dirty="0"/>
              <a:t>。它是</a:t>
            </a:r>
            <a:r>
              <a:rPr lang="en-US" altLang="zh-CN" sz="2400" dirty="0"/>
              <a:t>JAXP</a:t>
            </a:r>
            <a:r>
              <a:rPr lang="zh-CN" altLang="en-US" sz="2400" dirty="0"/>
              <a:t>规范的一个扩展 </a:t>
            </a:r>
          </a:p>
        </p:txBody>
      </p:sp>
    </p:spTree>
    <p:extLst>
      <p:ext uri="{BB962C8B-B14F-4D97-AF65-F5344CB8AC3E}">
        <p14:creationId xmlns:p14="http://schemas.microsoft.com/office/powerpoint/2010/main" val="3179330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7.  </a:t>
            </a:r>
            <a:r>
              <a:rPr lang="zh-CN" altLang="en-US" dirty="0" smtClean="0"/>
              <a:t>演示</a:t>
            </a:r>
            <a:r>
              <a:rPr lang="zh-CN" altLang="en-US" dirty="0"/>
              <a:t>手动创建一个</a:t>
            </a:r>
            <a:r>
              <a:rPr lang="en-US" altLang="zh-CN" dirty="0"/>
              <a:t>Document</a:t>
            </a:r>
            <a:r>
              <a:rPr lang="zh-CN" altLang="en-US" dirty="0"/>
              <a:t>，并保存为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sz="1050" dirty="0"/>
              <a:t> public void </a:t>
            </a:r>
            <a:r>
              <a:rPr lang="en-US" altLang="zh-CN" sz="1050" dirty="0" err="1"/>
              <a:t>xmlWriteDemoByDocument</a:t>
            </a:r>
            <a:r>
              <a:rPr lang="en-US" altLang="zh-CN" sz="1050" dirty="0"/>
              <a:t>()</a:t>
            </a:r>
            <a:br>
              <a:rPr lang="en-US" altLang="zh-CN" sz="1050" dirty="0"/>
            </a:br>
            <a:r>
              <a:rPr lang="en-US" altLang="zh-CN" sz="1050" dirty="0"/>
              <a:t>    {</a:t>
            </a:r>
            <a:br>
              <a:rPr lang="en-US" altLang="zh-CN" sz="1050" dirty="0"/>
            </a:br>
            <a:r>
              <a:rPr lang="en-US" altLang="zh-CN" sz="1050" dirty="0"/>
              <a:t>       </a:t>
            </a:r>
            <a:br>
              <a:rPr lang="en-US" altLang="zh-CN" sz="1050" dirty="0"/>
            </a:br>
            <a:r>
              <a:rPr lang="en-US" altLang="zh-CN" sz="1050" dirty="0"/>
              <a:t>         Document </a:t>
            </a:r>
            <a:r>
              <a:rPr lang="en-US" altLang="zh-CN" sz="1050" dirty="0" err="1"/>
              <a:t>document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DocumentHelper.createDocument</a:t>
            </a:r>
            <a:r>
              <a:rPr lang="en-US" altLang="zh-CN" sz="1050" dirty="0"/>
              <a:t>();</a:t>
            </a:r>
            <a:br>
              <a:rPr lang="en-US" altLang="zh-CN" sz="1050" dirty="0"/>
            </a:br>
            <a:r>
              <a:rPr lang="en-US" altLang="zh-CN" sz="1050" dirty="0"/>
              <a:t>       </a:t>
            </a:r>
            <a:br>
              <a:rPr lang="en-US" altLang="zh-CN" sz="1050" dirty="0"/>
            </a:br>
            <a:r>
              <a:rPr lang="en-US" altLang="zh-CN" sz="1050" dirty="0"/>
              <a:t>         Element </a:t>
            </a:r>
            <a:r>
              <a:rPr lang="en-US" altLang="zh-CN" sz="1050" dirty="0" err="1"/>
              <a:t>configElement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document.addElement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config</a:t>
            </a:r>
            <a:r>
              <a:rPr lang="en-US" altLang="zh-CN" sz="1050" dirty="0"/>
              <a:t>");</a:t>
            </a:r>
            <a:br>
              <a:rPr lang="en-US" altLang="zh-CN" sz="1050" dirty="0"/>
            </a:br>
            <a:r>
              <a:rPr lang="en-US" altLang="zh-CN" sz="1050" dirty="0"/>
              <a:t>       </a:t>
            </a:r>
            <a:br>
              <a:rPr lang="en-US" altLang="zh-CN" sz="1050" dirty="0"/>
            </a:br>
            <a:r>
              <a:rPr lang="en-US" altLang="zh-CN" sz="1050" dirty="0"/>
              <a:t>         </a:t>
            </a:r>
            <a:r>
              <a:rPr lang="en-US" altLang="zh-CN" sz="1050" dirty="0" err="1"/>
              <a:t>configElement.addComment</a:t>
            </a:r>
            <a:r>
              <a:rPr lang="en-US" altLang="zh-CN" sz="1050" dirty="0"/>
              <a:t>("</a:t>
            </a:r>
            <a:r>
              <a:rPr lang="zh-CN" altLang="en-US" sz="1050" dirty="0"/>
              <a:t>东电</a:t>
            </a:r>
            <a:r>
              <a:rPr lang="en-US" altLang="zh-CN" sz="1050" dirty="0"/>
              <a:t>ftp</a:t>
            </a:r>
            <a:r>
              <a:rPr lang="zh-CN" altLang="en-US" sz="1050" dirty="0"/>
              <a:t>配置</a:t>
            </a:r>
            <a:r>
              <a:rPr lang="en-US" altLang="zh-CN" sz="1050" dirty="0"/>
              <a:t>");</a:t>
            </a:r>
            <a:br>
              <a:rPr lang="en-US" altLang="zh-CN" sz="1050" dirty="0"/>
            </a:br>
            <a:r>
              <a:rPr lang="en-US" altLang="zh-CN" sz="1050" dirty="0"/>
              <a:t>         Element </a:t>
            </a:r>
            <a:r>
              <a:rPr lang="en-US" altLang="zh-CN" sz="1050" dirty="0" err="1"/>
              <a:t>ftpElement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configElement.addElement</a:t>
            </a:r>
            <a:r>
              <a:rPr lang="en-US" altLang="zh-CN" sz="1050" dirty="0"/>
              <a:t>("ftp");</a:t>
            </a:r>
            <a:br>
              <a:rPr lang="en-US" altLang="zh-CN" sz="1050" dirty="0"/>
            </a:br>
            <a:r>
              <a:rPr lang="en-US" altLang="zh-CN" sz="1050" dirty="0"/>
              <a:t>         </a:t>
            </a:r>
            <a:r>
              <a:rPr lang="en-US" altLang="zh-CN" sz="1050" dirty="0" err="1"/>
              <a:t>ftpElement.addAttribute</a:t>
            </a:r>
            <a:r>
              <a:rPr lang="en-US" altLang="zh-CN" sz="1050" dirty="0"/>
              <a:t>("name","</a:t>
            </a:r>
            <a:r>
              <a:rPr lang="en-US" altLang="zh-CN" sz="1050" dirty="0" err="1"/>
              <a:t>DongDian</a:t>
            </a:r>
            <a:r>
              <a:rPr lang="en-US" altLang="zh-CN" sz="1050" dirty="0"/>
              <a:t>");</a:t>
            </a:r>
            <a:br>
              <a:rPr lang="en-US" altLang="zh-CN" sz="1050" dirty="0"/>
            </a:br>
            <a:r>
              <a:rPr lang="en-US" altLang="zh-CN" sz="1050" dirty="0"/>
              <a:t>       </a:t>
            </a:r>
            <a:br>
              <a:rPr lang="en-US" altLang="zh-CN" sz="1050" dirty="0"/>
            </a:br>
            <a:r>
              <a:rPr lang="en-US" altLang="zh-CN" sz="1050" dirty="0"/>
              <a:t>         Element </a:t>
            </a:r>
            <a:r>
              <a:rPr lang="en-US" altLang="zh-CN" sz="1050" dirty="0" err="1"/>
              <a:t>hostElement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ftpElement.addElement</a:t>
            </a:r>
            <a:r>
              <a:rPr lang="en-US" altLang="zh-CN" sz="1050" dirty="0"/>
              <a:t>("ftp-host");</a:t>
            </a:r>
            <a:br>
              <a:rPr lang="en-US" altLang="zh-CN" sz="1050" dirty="0"/>
            </a:br>
            <a:r>
              <a:rPr lang="en-US" altLang="zh-CN" sz="1050" dirty="0"/>
              <a:t>         </a:t>
            </a:r>
            <a:r>
              <a:rPr lang="en-US" altLang="zh-CN" sz="1050" dirty="0" err="1"/>
              <a:t>hostElement.setText</a:t>
            </a:r>
            <a:r>
              <a:rPr lang="en-US" altLang="zh-CN" sz="1050" dirty="0"/>
              <a:t>("127.0.0.1");</a:t>
            </a:r>
            <a:br>
              <a:rPr lang="en-US" altLang="zh-CN" sz="1050" dirty="0"/>
            </a:br>
            <a:r>
              <a:rPr lang="en-US" altLang="zh-CN" sz="1050" dirty="0"/>
              <a:t>         (</a:t>
            </a:r>
            <a:r>
              <a:rPr lang="en-US" altLang="zh-CN" sz="1050" dirty="0" err="1"/>
              <a:t>ftpElement.addElement</a:t>
            </a:r>
            <a:r>
              <a:rPr lang="en-US" altLang="zh-CN" sz="1050" dirty="0"/>
              <a:t>("ftp-port")).</a:t>
            </a:r>
            <a:r>
              <a:rPr lang="en-US" altLang="zh-CN" sz="1050" dirty="0" err="1"/>
              <a:t>setText</a:t>
            </a:r>
            <a:r>
              <a:rPr lang="en-US" altLang="zh-CN" sz="1050" dirty="0"/>
              <a:t>("21");</a:t>
            </a:r>
            <a:br>
              <a:rPr lang="en-US" altLang="zh-CN" sz="1050" dirty="0"/>
            </a:br>
            <a:r>
              <a:rPr lang="en-US" altLang="zh-CN" sz="1050" dirty="0"/>
              <a:t>         (</a:t>
            </a:r>
            <a:r>
              <a:rPr lang="en-US" altLang="zh-CN" sz="1050" dirty="0" err="1"/>
              <a:t>ftpElement.addElement</a:t>
            </a:r>
            <a:r>
              <a:rPr lang="en-US" altLang="zh-CN" sz="1050" dirty="0"/>
              <a:t>("ftp-user")).</a:t>
            </a:r>
            <a:r>
              <a:rPr lang="en-US" altLang="zh-CN" sz="1050" dirty="0" err="1"/>
              <a:t>setText</a:t>
            </a:r>
            <a:r>
              <a:rPr lang="en-US" altLang="zh-CN" sz="1050" dirty="0"/>
              <a:t>("cxl");</a:t>
            </a:r>
            <a:br>
              <a:rPr lang="en-US" altLang="zh-CN" sz="1050" dirty="0"/>
            </a:br>
            <a:r>
              <a:rPr lang="en-US" altLang="zh-CN" sz="1050" dirty="0"/>
              <a:t>         (</a:t>
            </a:r>
            <a:r>
              <a:rPr lang="en-US" altLang="zh-CN" sz="1050" dirty="0" err="1"/>
              <a:t>ftpElement.addElement</a:t>
            </a:r>
            <a:r>
              <a:rPr lang="en-US" altLang="zh-CN" sz="1050" dirty="0"/>
              <a:t>("ftp-</a:t>
            </a:r>
            <a:r>
              <a:rPr lang="en-US" altLang="zh-CN" sz="1050" dirty="0" err="1"/>
              <a:t>pwd</a:t>
            </a:r>
            <a:r>
              <a:rPr lang="en-US" altLang="zh-CN" sz="1050" dirty="0"/>
              <a:t>")).</a:t>
            </a:r>
            <a:r>
              <a:rPr lang="en-US" altLang="zh-CN" sz="1050" dirty="0" err="1"/>
              <a:t>setText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longshine</a:t>
            </a:r>
            <a:r>
              <a:rPr lang="en-US" altLang="zh-CN" sz="1050" dirty="0"/>
              <a:t>");</a:t>
            </a:r>
            <a:br>
              <a:rPr lang="en-US" altLang="zh-CN" sz="1050" dirty="0"/>
            </a:br>
            <a:r>
              <a:rPr lang="en-US" altLang="zh-CN" sz="1050" dirty="0"/>
              <a:t>         </a:t>
            </a:r>
            <a:r>
              <a:rPr lang="en-US" altLang="zh-CN" sz="1050" dirty="0" err="1"/>
              <a:t>ftpElement.addComment</a:t>
            </a:r>
            <a:r>
              <a:rPr lang="en-US" altLang="zh-CN" sz="1050" dirty="0"/>
              <a:t>("ftp</a:t>
            </a:r>
            <a:r>
              <a:rPr lang="zh-CN" altLang="en-US" sz="1050" dirty="0"/>
              <a:t>最多尝试连接次数</a:t>
            </a:r>
            <a:r>
              <a:rPr lang="en-US" altLang="zh-CN" sz="1050" dirty="0"/>
              <a:t>");</a:t>
            </a:r>
            <a:br>
              <a:rPr lang="en-US" altLang="zh-CN" sz="1050" dirty="0"/>
            </a:br>
            <a:r>
              <a:rPr lang="en-US" altLang="zh-CN" sz="1050" dirty="0"/>
              <a:t>         (</a:t>
            </a:r>
            <a:r>
              <a:rPr lang="en-US" altLang="zh-CN" sz="1050" dirty="0" err="1"/>
              <a:t>ftpElement.addElement</a:t>
            </a:r>
            <a:r>
              <a:rPr lang="en-US" altLang="zh-CN" sz="1050" dirty="0"/>
              <a:t>("ftp-try")).</a:t>
            </a:r>
            <a:r>
              <a:rPr lang="en-US" altLang="zh-CN" sz="1050" dirty="0" err="1"/>
              <a:t>setText</a:t>
            </a:r>
            <a:r>
              <a:rPr lang="en-US" altLang="zh-CN" sz="1050" dirty="0"/>
              <a:t>("50");</a:t>
            </a:r>
            <a:br>
              <a:rPr lang="en-US" altLang="zh-CN" sz="1050" dirty="0"/>
            </a:br>
            <a:r>
              <a:rPr lang="en-US" altLang="zh-CN" sz="1050" dirty="0"/>
              <a:t>         </a:t>
            </a:r>
            <a:r>
              <a:rPr lang="en-US" altLang="zh-CN" sz="1050" dirty="0" err="1"/>
              <a:t>ftpElement.addComment</a:t>
            </a:r>
            <a:r>
              <a:rPr lang="en-US" altLang="zh-CN" sz="1050" dirty="0"/>
              <a:t>("ftp</a:t>
            </a:r>
            <a:r>
              <a:rPr lang="zh-CN" altLang="en-US" sz="1050" dirty="0"/>
              <a:t>尝试连接延迟时间</a:t>
            </a:r>
            <a:r>
              <a:rPr lang="en-US" altLang="zh-CN" sz="1050" dirty="0"/>
              <a:t>");</a:t>
            </a:r>
            <a:br>
              <a:rPr lang="en-US" altLang="zh-CN" sz="1050" dirty="0"/>
            </a:br>
            <a:r>
              <a:rPr lang="en-US" altLang="zh-CN" sz="1050" dirty="0"/>
              <a:t>         (</a:t>
            </a:r>
            <a:r>
              <a:rPr lang="en-US" altLang="zh-CN" sz="1050" dirty="0" err="1"/>
              <a:t>ftpElement.addElement</a:t>
            </a:r>
            <a:r>
              <a:rPr lang="en-US" altLang="zh-CN" sz="1050" dirty="0"/>
              <a:t>("ftp-delay")).</a:t>
            </a:r>
            <a:r>
              <a:rPr lang="en-US" altLang="zh-CN" sz="1050" dirty="0" err="1"/>
              <a:t>setText</a:t>
            </a:r>
            <a:r>
              <a:rPr lang="en-US" altLang="zh-CN" sz="1050" dirty="0"/>
              <a:t>("10");    </a:t>
            </a:r>
            <a:br>
              <a:rPr lang="en-US" altLang="zh-CN" sz="1050" dirty="0"/>
            </a:br>
            <a:r>
              <a:rPr lang="en-US" altLang="zh-CN" sz="1050" dirty="0"/>
              <a:t>       </a:t>
            </a:r>
            <a:br>
              <a:rPr lang="en-US" altLang="zh-CN" sz="1050" dirty="0"/>
            </a:br>
            <a:r>
              <a:rPr lang="en-US" altLang="zh-CN" sz="1050" dirty="0"/>
              <a:t>         doc2XmlFile(</a:t>
            </a:r>
            <a:r>
              <a:rPr lang="en-US" altLang="zh-CN" sz="1050" dirty="0" err="1"/>
              <a:t>document,"classes</a:t>
            </a:r>
            <a:r>
              <a:rPr lang="en-US" altLang="zh-CN" sz="1050" dirty="0"/>
              <a:t>/xmlWriteDemoByDocument.xml");</a:t>
            </a:r>
            <a:br>
              <a:rPr lang="en-US" altLang="zh-CN" sz="1050" dirty="0"/>
            </a:br>
            <a:r>
              <a:rPr lang="en-US" altLang="zh-CN" sz="1050" dirty="0"/>
              <a:t>    </a:t>
            </a:r>
            <a:r>
              <a:rPr lang="en-US" altLang="zh-CN" sz="1050" dirty="0" smtClean="0"/>
              <a:t>}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929675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42484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主要功能实例介绍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273324"/>
            <a:ext cx="792088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8.  </a:t>
            </a:r>
            <a:r>
              <a:rPr lang="zh-CN" altLang="en-US" dirty="0" smtClean="0"/>
              <a:t>演示</a:t>
            </a:r>
            <a:r>
              <a:rPr lang="zh-CN" altLang="en-US" dirty="0"/>
              <a:t>读取文件的具体某个节点的值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en-US" altLang="zh-CN" sz="900" dirty="0"/>
              <a:t>public static void </a:t>
            </a:r>
            <a:r>
              <a:rPr lang="en-US" altLang="zh-CN" sz="900" dirty="0" err="1"/>
              <a:t>xmlReadDemo</a:t>
            </a:r>
            <a:r>
              <a:rPr lang="en-US" altLang="zh-CN" sz="900" dirty="0"/>
              <a:t>()</a:t>
            </a:r>
            <a:br>
              <a:rPr lang="en-US" altLang="zh-CN" sz="900" dirty="0"/>
            </a:br>
            <a:r>
              <a:rPr lang="en-US" altLang="zh-CN" sz="900" dirty="0"/>
              <a:t>    {</a:t>
            </a:r>
            <a:br>
              <a:rPr lang="en-US" altLang="zh-CN" sz="900" dirty="0"/>
            </a:br>
            <a:r>
              <a:rPr lang="en-US" altLang="zh-CN" sz="900" dirty="0"/>
              <a:t>       Document doc = load("classes/xmlWriteDemoByDocument.xml");</a:t>
            </a:r>
            <a:br>
              <a:rPr lang="en-US" altLang="zh-CN" sz="900" dirty="0"/>
            </a:br>
            <a:r>
              <a:rPr lang="en-US" altLang="zh-CN" sz="900" dirty="0"/>
              <a:t>      //Element root = </a:t>
            </a:r>
            <a:r>
              <a:rPr lang="en-US" altLang="zh-CN" sz="900" dirty="0" err="1"/>
              <a:t>doc.getRootElement</a:t>
            </a:r>
            <a:r>
              <a:rPr lang="en-US" altLang="zh-CN" sz="900" dirty="0"/>
              <a:t>();</a:t>
            </a:r>
            <a:br>
              <a:rPr lang="en-US" altLang="zh-CN" sz="900" dirty="0"/>
            </a:br>
            <a:r>
              <a:rPr lang="en-US" altLang="zh-CN" sz="900" dirty="0"/>
              <a:t>     </a:t>
            </a:r>
            <a:br>
              <a:rPr lang="en-US" altLang="zh-CN" sz="900" dirty="0"/>
            </a:br>
            <a:r>
              <a:rPr lang="en-US" altLang="zh-CN" sz="900" dirty="0"/>
              <a:t>       List </a:t>
            </a:r>
            <a:r>
              <a:rPr lang="en-US" altLang="zh-CN" sz="900" dirty="0" err="1"/>
              <a:t>list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doc.selectNodes</a:t>
            </a:r>
            <a:r>
              <a:rPr lang="en-US" altLang="zh-CN" sz="900" dirty="0"/>
              <a:t>("/</a:t>
            </a:r>
            <a:r>
              <a:rPr lang="en-US" altLang="zh-CN" sz="900" dirty="0" err="1"/>
              <a:t>config</a:t>
            </a:r>
            <a:r>
              <a:rPr lang="en-US" altLang="zh-CN" sz="900" dirty="0"/>
              <a:t>/ftp" ); //dom4j</a:t>
            </a:r>
            <a:r>
              <a:rPr lang="zh-CN" altLang="en-US" sz="900" dirty="0"/>
              <a:t>时调用了</a:t>
            </a:r>
            <a:r>
              <a:rPr lang="en-US" altLang="zh-CN" sz="900" dirty="0" err="1"/>
              <a:t>XPath</a:t>
            </a:r>
            <a:r>
              <a:rPr lang="en-US" altLang="zh-CN" sz="900" dirty="0"/>
              <a:t>, </a:t>
            </a:r>
            <a:r>
              <a:rPr lang="zh-CN" altLang="en-US" sz="900" dirty="0"/>
              <a:t>要在项目中加载</a:t>
            </a:r>
            <a:r>
              <a:rPr lang="en-US" altLang="zh-CN" sz="900" dirty="0"/>
              <a:t>jaxen-xx.xx.jar</a:t>
            </a:r>
            <a:br>
              <a:rPr lang="en-US" altLang="zh-CN" sz="900" dirty="0"/>
            </a:br>
            <a:r>
              <a:rPr lang="en-US" altLang="zh-CN" sz="900" dirty="0" err="1"/>
              <a:t>jaxen</a:t>
            </a:r>
            <a:r>
              <a:rPr lang="zh-CN" altLang="en-US" sz="900" dirty="0"/>
              <a:t>是一个用</a:t>
            </a:r>
            <a:r>
              <a:rPr lang="en-US" altLang="zh-CN" sz="900" dirty="0"/>
              <a:t>Java</a:t>
            </a:r>
            <a:r>
              <a:rPr lang="zh-CN" altLang="en-US" sz="900" dirty="0"/>
              <a:t>开发的</a:t>
            </a:r>
            <a:r>
              <a:rPr lang="en-US" altLang="zh-CN" sz="900" dirty="0" err="1"/>
              <a:t>XPath</a:t>
            </a:r>
            <a:r>
              <a:rPr lang="en-US" altLang="zh-CN" sz="900" dirty="0"/>
              <a:t> </a:t>
            </a:r>
            <a:r>
              <a:rPr lang="zh-CN" altLang="en-US" sz="900" dirty="0"/>
              <a:t>引擎，支持</a:t>
            </a:r>
            <a:r>
              <a:rPr lang="en-US" altLang="zh-CN" sz="900" dirty="0"/>
              <a:t>JDOM, dom4j </a:t>
            </a:r>
            <a:r>
              <a:rPr lang="zh-CN" altLang="en-US" sz="900" dirty="0"/>
              <a:t>。</a:t>
            </a:r>
          </a:p>
          <a:p>
            <a:pPr lvl="1"/>
            <a:r>
              <a:rPr lang="zh-CN" altLang="en-US" sz="900" dirty="0"/>
              <a:t>       </a:t>
            </a:r>
            <a:r>
              <a:rPr lang="en-US" altLang="zh-CN" sz="900" dirty="0"/>
              <a:t>Iterator it = </a:t>
            </a:r>
            <a:r>
              <a:rPr lang="en-US" altLang="zh-CN" sz="900" dirty="0" err="1"/>
              <a:t>list.iterator</a:t>
            </a:r>
            <a:r>
              <a:rPr lang="en-US" altLang="zh-CN" sz="900" dirty="0"/>
              <a:t>();</a:t>
            </a:r>
            <a:br>
              <a:rPr lang="en-US" altLang="zh-CN" sz="900" dirty="0"/>
            </a:br>
            <a:r>
              <a:rPr lang="en-US" altLang="zh-CN" sz="900" dirty="0"/>
              <a:t>      while(</a:t>
            </a:r>
            <a:r>
              <a:rPr lang="en-US" altLang="zh-CN" sz="900" dirty="0" err="1"/>
              <a:t>it.hasNext</a:t>
            </a:r>
            <a:r>
              <a:rPr lang="en-US" altLang="zh-CN" sz="900" dirty="0"/>
              <a:t>())</a:t>
            </a:r>
            <a:br>
              <a:rPr lang="en-US" altLang="zh-CN" sz="900" dirty="0"/>
            </a:br>
            <a:r>
              <a:rPr lang="en-US" altLang="zh-CN" sz="900" dirty="0"/>
              <a:t>       {   </a:t>
            </a:r>
            <a:br>
              <a:rPr lang="en-US" altLang="zh-CN" sz="900" dirty="0"/>
            </a:br>
            <a:r>
              <a:rPr lang="en-US" altLang="zh-CN" sz="900" dirty="0"/>
              <a:t>           Element </a:t>
            </a:r>
            <a:r>
              <a:rPr lang="en-US" altLang="zh-CN" sz="900" dirty="0" err="1"/>
              <a:t>ftpElement</a:t>
            </a:r>
            <a:r>
              <a:rPr lang="en-US" altLang="zh-CN" sz="900" dirty="0"/>
              <a:t> = (Element)</a:t>
            </a:r>
            <a:r>
              <a:rPr lang="en-US" altLang="zh-CN" sz="900" dirty="0" err="1"/>
              <a:t>it.next</a:t>
            </a:r>
            <a:r>
              <a:rPr lang="en-US" altLang="zh-CN" sz="900" dirty="0"/>
              <a:t>();</a:t>
            </a:r>
            <a:br>
              <a:rPr lang="en-US" altLang="zh-CN" sz="900" dirty="0"/>
            </a:br>
            <a:r>
              <a:rPr lang="en-US" altLang="zh-CN" sz="900" dirty="0"/>
              <a:t>           </a:t>
            </a:r>
            <a:r>
              <a:rPr lang="en-US" altLang="zh-CN" sz="900" dirty="0" err="1"/>
              <a:t>System.out.println</a:t>
            </a:r>
            <a:r>
              <a:rPr lang="en-US" altLang="zh-CN" sz="900" dirty="0"/>
              <a:t>("</a:t>
            </a:r>
            <a:r>
              <a:rPr lang="en-US" altLang="zh-CN" sz="900" dirty="0" err="1"/>
              <a:t>ftp_name</a:t>
            </a:r>
            <a:r>
              <a:rPr lang="en-US" altLang="zh-CN" sz="900" dirty="0"/>
              <a:t>="+</a:t>
            </a:r>
            <a:r>
              <a:rPr lang="en-US" altLang="zh-CN" sz="900" dirty="0" err="1"/>
              <a:t>ftpElement.attribute</a:t>
            </a:r>
            <a:r>
              <a:rPr lang="en-US" altLang="zh-CN" sz="900" dirty="0"/>
              <a:t>("name").</a:t>
            </a:r>
            <a:r>
              <a:rPr lang="en-US" altLang="zh-CN" sz="900" dirty="0" err="1"/>
              <a:t>getValue</a:t>
            </a:r>
            <a:r>
              <a:rPr lang="en-US" altLang="zh-CN" sz="900" dirty="0"/>
              <a:t>());</a:t>
            </a:r>
            <a:br>
              <a:rPr lang="en-US" altLang="zh-CN" sz="900" dirty="0"/>
            </a:br>
            <a:r>
              <a:rPr lang="en-US" altLang="zh-CN" sz="900" dirty="0"/>
              <a:t>       }</a:t>
            </a:r>
            <a:br>
              <a:rPr lang="en-US" altLang="zh-CN" sz="900" dirty="0"/>
            </a:br>
            <a:r>
              <a:rPr lang="en-US" altLang="zh-CN" sz="900" dirty="0"/>
              <a:t>     </a:t>
            </a:r>
            <a:br>
              <a:rPr lang="en-US" altLang="zh-CN" sz="900" dirty="0"/>
            </a:br>
            <a:r>
              <a:rPr lang="en-US" altLang="zh-CN" sz="900" dirty="0"/>
              <a:t>       list = </a:t>
            </a:r>
            <a:r>
              <a:rPr lang="en-US" altLang="zh-CN" sz="900" dirty="0" err="1"/>
              <a:t>doc.selectNodes</a:t>
            </a:r>
            <a:r>
              <a:rPr lang="en-US" altLang="zh-CN" sz="900" dirty="0"/>
              <a:t>("/</a:t>
            </a:r>
            <a:r>
              <a:rPr lang="en-US" altLang="zh-CN" sz="900" dirty="0" err="1"/>
              <a:t>config</a:t>
            </a:r>
            <a:r>
              <a:rPr lang="en-US" altLang="zh-CN" sz="900" dirty="0"/>
              <a:t>/ftp/@name" );</a:t>
            </a:r>
            <a:br>
              <a:rPr lang="en-US" altLang="zh-CN" sz="900" dirty="0"/>
            </a:br>
            <a:r>
              <a:rPr lang="en-US" altLang="zh-CN" sz="900" dirty="0"/>
              <a:t>       it = </a:t>
            </a:r>
            <a:r>
              <a:rPr lang="en-US" altLang="zh-CN" sz="900" dirty="0" err="1"/>
              <a:t>list.iterator</a:t>
            </a:r>
            <a:r>
              <a:rPr lang="en-US" altLang="zh-CN" sz="900" dirty="0"/>
              <a:t>();</a:t>
            </a:r>
            <a:br>
              <a:rPr lang="en-US" altLang="zh-CN" sz="900" dirty="0"/>
            </a:br>
            <a:r>
              <a:rPr lang="en-US" altLang="zh-CN" sz="900" dirty="0"/>
              <a:t>      while(</a:t>
            </a:r>
            <a:r>
              <a:rPr lang="en-US" altLang="zh-CN" sz="900" dirty="0" err="1"/>
              <a:t>it.hasNext</a:t>
            </a:r>
            <a:r>
              <a:rPr lang="en-US" altLang="zh-CN" sz="900" dirty="0"/>
              <a:t>())</a:t>
            </a:r>
            <a:br>
              <a:rPr lang="en-US" altLang="zh-CN" sz="900" dirty="0"/>
            </a:br>
            <a:r>
              <a:rPr lang="en-US" altLang="zh-CN" sz="900" dirty="0"/>
              <a:t>       {   </a:t>
            </a:r>
            <a:br>
              <a:rPr lang="en-US" altLang="zh-CN" sz="900" dirty="0"/>
            </a:br>
            <a:r>
              <a:rPr lang="en-US" altLang="zh-CN" sz="900" dirty="0"/>
              <a:t>           Attribute </a:t>
            </a:r>
            <a:r>
              <a:rPr lang="en-US" altLang="zh-CN" sz="900" dirty="0" err="1"/>
              <a:t>attribute</a:t>
            </a:r>
            <a:r>
              <a:rPr lang="en-US" altLang="zh-CN" sz="900" dirty="0"/>
              <a:t> = (Attribute)</a:t>
            </a:r>
            <a:r>
              <a:rPr lang="en-US" altLang="zh-CN" sz="900" dirty="0" err="1"/>
              <a:t>it.next</a:t>
            </a:r>
            <a:r>
              <a:rPr lang="en-US" altLang="zh-CN" sz="900" dirty="0"/>
              <a:t>();</a:t>
            </a:r>
            <a:br>
              <a:rPr lang="en-US" altLang="zh-CN" sz="900" dirty="0"/>
            </a:br>
            <a:r>
              <a:rPr lang="en-US" altLang="zh-CN" sz="900" dirty="0"/>
              <a:t>           </a:t>
            </a:r>
            <a:r>
              <a:rPr lang="en-US" altLang="zh-CN" sz="900" dirty="0" err="1"/>
              <a:t>System.out.println</a:t>
            </a:r>
            <a:r>
              <a:rPr lang="en-US" altLang="zh-CN" sz="900" dirty="0"/>
              <a:t>("@name="+</a:t>
            </a:r>
            <a:r>
              <a:rPr lang="en-US" altLang="zh-CN" sz="900" dirty="0" err="1"/>
              <a:t>attribute.getValue</a:t>
            </a:r>
            <a:r>
              <a:rPr lang="en-US" altLang="zh-CN" sz="900" dirty="0"/>
              <a:t>());</a:t>
            </a:r>
            <a:br>
              <a:rPr lang="en-US" altLang="zh-CN" sz="900" dirty="0"/>
            </a:br>
            <a:r>
              <a:rPr lang="en-US" altLang="zh-CN" sz="900" dirty="0"/>
              <a:t>       }</a:t>
            </a:r>
            <a:br>
              <a:rPr lang="en-US" altLang="zh-CN" sz="900" dirty="0"/>
            </a:br>
            <a:r>
              <a:rPr lang="en-US" altLang="zh-CN" sz="900" dirty="0"/>
              <a:t>     </a:t>
            </a:r>
            <a:br>
              <a:rPr lang="en-US" altLang="zh-CN" sz="900" dirty="0"/>
            </a:br>
            <a:r>
              <a:rPr lang="en-US" altLang="zh-CN" sz="900" dirty="0"/>
              <a:t>       list = </a:t>
            </a:r>
            <a:r>
              <a:rPr lang="en-US" altLang="zh-CN" sz="900" dirty="0" err="1"/>
              <a:t>doc.selectNodes</a:t>
            </a:r>
            <a:r>
              <a:rPr lang="en-US" altLang="zh-CN" sz="900" dirty="0"/>
              <a:t>("/</a:t>
            </a:r>
            <a:r>
              <a:rPr lang="en-US" altLang="zh-CN" sz="900" dirty="0" err="1"/>
              <a:t>config</a:t>
            </a:r>
            <a:r>
              <a:rPr lang="en-US" altLang="zh-CN" sz="900" dirty="0"/>
              <a:t>/ftp/ftp-host" );</a:t>
            </a:r>
            <a:br>
              <a:rPr lang="en-US" altLang="zh-CN" sz="900" dirty="0"/>
            </a:br>
            <a:r>
              <a:rPr lang="en-US" altLang="zh-CN" sz="900" dirty="0"/>
              <a:t>       it = </a:t>
            </a:r>
            <a:r>
              <a:rPr lang="en-US" altLang="zh-CN" sz="900" dirty="0" err="1"/>
              <a:t>list.iterator</a:t>
            </a:r>
            <a:r>
              <a:rPr lang="en-US" altLang="zh-CN" sz="900" dirty="0"/>
              <a:t>();</a:t>
            </a:r>
            <a:br>
              <a:rPr lang="en-US" altLang="zh-CN" sz="900" dirty="0"/>
            </a:br>
            <a:r>
              <a:rPr lang="en-US" altLang="zh-CN" sz="900" dirty="0"/>
              <a:t>       Element </a:t>
            </a:r>
            <a:r>
              <a:rPr lang="en-US" altLang="zh-CN" sz="900" dirty="0" err="1"/>
              <a:t>hostElement</a:t>
            </a:r>
            <a:r>
              <a:rPr lang="en-US" altLang="zh-CN" sz="900" dirty="0"/>
              <a:t>=(Element)</a:t>
            </a:r>
            <a:r>
              <a:rPr lang="en-US" altLang="zh-CN" sz="900" dirty="0" err="1"/>
              <a:t>it.next</a:t>
            </a:r>
            <a:r>
              <a:rPr lang="en-US" altLang="zh-CN" sz="900" dirty="0"/>
              <a:t>();</a:t>
            </a:r>
            <a:br>
              <a:rPr lang="en-US" altLang="zh-CN" sz="900" dirty="0"/>
            </a:br>
            <a:r>
              <a:rPr lang="en-US" altLang="zh-CN" sz="900" dirty="0"/>
              <a:t>       </a:t>
            </a:r>
            <a:r>
              <a:rPr lang="en-US" altLang="zh-CN" sz="900" dirty="0" err="1"/>
              <a:t>System.out.println</a:t>
            </a:r>
            <a:r>
              <a:rPr lang="en-US" altLang="zh-CN" sz="900" dirty="0"/>
              <a:t>("</a:t>
            </a:r>
            <a:r>
              <a:rPr lang="en-US" altLang="zh-CN" sz="900" dirty="0" err="1"/>
              <a:t>DongDian's</a:t>
            </a:r>
            <a:r>
              <a:rPr lang="en-US" altLang="zh-CN" sz="900" dirty="0"/>
              <a:t> </a:t>
            </a:r>
            <a:r>
              <a:rPr lang="en-US" altLang="zh-CN" sz="900" dirty="0" err="1"/>
              <a:t>ftp_host</a:t>
            </a:r>
            <a:r>
              <a:rPr lang="en-US" altLang="zh-CN" sz="900" dirty="0"/>
              <a:t>="+</a:t>
            </a:r>
            <a:r>
              <a:rPr lang="en-US" altLang="zh-CN" sz="900" dirty="0" err="1"/>
              <a:t>hostElement.getText</a:t>
            </a:r>
            <a:r>
              <a:rPr lang="en-US" altLang="zh-CN" sz="900" dirty="0"/>
              <a:t>());</a:t>
            </a:r>
            <a:br>
              <a:rPr lang="en-US" altLang="zh-CN" sz="900" dirty="0"/>
            </a:br>
            <a:r>
              <a:rPr lang="en-US" altLang="zh-CN" sz="9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925204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性能和特点评价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611560" y="1633364"/>
            <a:ext cx="7416824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just"/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合并了许多超出基本</a:t>
            </a:r>
            <a:r>
              <a:rPr lang="en-US" altLang="zh-CN" dirty="0">
                <a:solidFill>
                  <a:prstClr val="white"/>
                </a:solidFill>
              </a:rPr>
              <a:t>XML</a:t>
            </a:r>
            <a:r>
              <a:rPr lang="zh-CN" altLang="en-US" dirty="0">
                <a:solidFill>
                  <a:prstClr val="white"/>
                </a:solidFill>
              </a:rPr>
              <a:t>文档表示的功能，包括集成的</a:t>
            </a:r>
            <a:r>
              <a:rPr lang="en-US" altLang="zh-CN" dirty="0" err="1">
                <a:solidFill>
                  <a:prstClr val="white"/>
                </a:solidFill>
              </a:rPr>
              <a:t>XPath</a:t>
            </a:r>
            <a:r>
              <a:rPr lang="zh-CN" altLang="en-US" dirty="0">
                <a:solidFill>
                  <a:prstClr val="white"/>
                </a:solidFill>
              </a:rPr>
              <a:t>支持、</a:t>
            </a:r>
            <a:r>
              <a:rPr lang="en-US" altLang="zh-CN" dirty="0">
                <a:solidFill>
                  <a:prstClr val="white"/>
                </a:solidFill>
              </a:rPr>
              <a:t>XML Schema</a:t>
            </a:r>
            <a:r>
              <a:rPr lang="zh-CN" altLang="en-US" dirty="0">
                <a:solidFill>
                  <a:prstClr val="white"/>
                </a:solidFill>
              </a:rPr>
              <a:t>支持以及用于大文档或流化文档的基于事件的处理。它还提供了构建文档表示的选项，它通过</a:t>
            </a:r>
            <a:r>
              <a:rPr lang="en-US" altLang="zh-CN" dirty="0">
                <a:solidFill>
                  <a:prstClr val="white"/>
                </a:solidFill>
              </a:rPr>
              <a:t>DOM4J API</a:t>
            </a:r>
            <a:r>
              <a:rPr lang="zh-CN" altLang="en-US" dirty="0">
                <a:solidFill>
                  <a:prstClr val="white"/>
                </a:solidFill>
              </a:rPr>
              <a:t>和标准</a:t>
            </a:r>
            <a:r>
              <a:rPr lang="en-US" altLang="zh-CN" dirty="0">
                <a:solidFill>
                  <a:prstClr val="white"/>
                </a:solidFill>
              </a:rPr>
              <a:t>DOM</a:t>
            </a:r>
            <a:r>
              <a:rPr lang="zh-CN" altLang="en-US" dirty="0">
                <a:solidFill>
                  <a:prstClr val="white"/>
                </a:solidFill>
              </a:rPr>
              <a:t>接口具有并行访问</a:t>
            </a:r>
            <a:r>
              <a:rPr lang="zh-CN" altLang="en-US" dirty="0" smtClean="0">
                <a:solidFill>
                  <a:prstClr val="white"/>
                </a:solidFill>
              </a:rPr>
              <a:t>功能。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908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性能和特点评价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611560" y="1633364"/>
            <a:ext cx="7416824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just"/>
            <a:r>
              <a:rPr lang="zh-CN" altLang="en-US" dirty="0">
                <a:solidFill>
                  <a:prstClr val="white"/>
                </a:solidFill>
              </a:rPr>
              <a:t>为支持所有这些功能，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使用接口和抽象基本类方法。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大量使用了</a:t>
            </a:r>
            <a:r>
              <a:rPr lang="en-US" altLang="zh-CN" dirty="0">
                <a:solidFill>
                  <a:prstClr val="white"/>
                </a:solidFill>
              </a:rPr>
              <a:t>API</a:t>
            </a:r>
            <a:r>
              <a:rPr lang="zh-CN" altLang="en-US" dirty="0">
                <a:solidFill>
                  <a:prstClr val="white"/>
                </a:solidFill>
              </a:rPr>
              <a:t>中的</a:t>
            </a:r>
            <a:r>
              <a:rPr lang="en-US" altLang="zh-CN" dirty="0">
                <a:solidFill>
                  <a:prstClr val="white"/>
                </a:solidFill>
              </a:rPr>
              <a:t>Collections</a:t>
            </a:r>
            <a:r>
              <a:rPr lang="zh-CN" altLang="en-US" dirty="0">
                <a:solidFill>
                  <a:prstClr val="white"/>
                </a:solidFill>
              </a:rPr>
              <a:t>类，但是在许多情况下，它还提供一些替代方法以允许更好的性能或更直接的编码方法。直接好处是，虽然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付出了更复杂的</a:t>
            </a:r>
            <a:r>
              <a:rPr lang="en-US" altLang="zh-CN" dirty="0">
                <a:solidFill>
                  <a:prstClr val="white"/>
                </a:solidFill>
              </a:rPr>
              <a:t>API</a:t>
            </a:r>
            <a:r>
              <a:rPr lang="zh-CN" altLang="en-US" dirty="0">
                <a:solidFill>
                  <a:prstClr val="white"/>
                </a:solidFill>
              </a:rPr>
              <a:t>的代价，但是它提供了比</a:t>
            </a:r>
            <a:r>
              <a:rPr lang="en-US" altLang="zh-CN" dirty="0">
                <a:solidFill>
                  <a:prstClr val="white"/>
                </a:solidFill>
              </a:rPr>
              <a:t>JDOM</a:t>
            </a:r>
            <a:r>
              <a:rPr lang="zh-CN" altLang="en-US" dirty="0">
                <a:solidFill>
                  <a:prstClr val="white"/>
                </a:solidFill>
              </a:rPr>
              <a:t>大得多的</a:t>
            </a:r>
            <a:r>
              <a:rPr lang="zh-CN" altLang="en-US" dirty="0" smtClean="0">
                <a:solidFill>
                  <a:prstClr val="white"/>
                </a:solidFill>
              </a:rPr>
              <a:t>灵活性。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355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性能和特点评价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611560" y="1633364"/>
            <a:ext cx="7416824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just"/>
            <a:r>
              <a:rPr lang="zh-CN" altLang="en-US" dirty="0">
                <a:solidFill>
                  <a:prstClr val="white"/>
                </a:solidFill>
              </a:rPr>
              <a:t>在添加灵活性、</a:t>
            </a:r>
            <a:r>
              <a:rPr lang="en-US" altLang="zh-CN" dirty="0" err="1">
                <a:solidFill>
                  <a:prstClr val="white"/>
                </a:solidFill>
              </a:rPr>
              <a:t>XPath</a:t>
            </a:r>
            <a:r>
              <a:rPr lang="zh-CN" altLang="en-US" dirty="0">
                <a:solidFill>
                  <a:prstClr val="white"/>
                </a:solidFill>
              </a:rPr>
              <a:t>集成和对大文档处理的目标时，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的目标与</a:t>
            </a:r>
            <a:r>
              <a:rPr lang="en-US" altLang="zh-CN" dirty="0">
                <a:solidFill>
                  <a:prstClr val="white"/>
                </a:solidFill>
              </a:rPr>
              <a:t>JDOM</a:t>
            </a:r>
            <a:r>
              <a:rPr lang="zh-CN" altLang="en-US" dirty="0">
                <a:solidFill>
                  <a:prstClr val="white"/>
                </a:solidFill>
              </a:rPr>
              <a:t>是一样的：针对</a:t>
            </a:r>
            <a:r>
              <a:rPr lang="en-US" altLang="zh-CN" dirty="0">
                <a:solidFill>
                  <a:prstClr val="white"/>
                </a:solidFill>
              </a:rPr>
              <a:t>Java</a:t>
            </a:r>
            <a:r>
              <a:rPr lang="zh-CN" altLang="en-US" dirty="0">
                <a:solidFill>
                  <a:prstClr val="white"/>
                </a:solidFill>
              </a:rPr>
              <a:t>开发者的易用性和直观操作。它还致力于成为比</a:t>
            </a:r>
            <a:r>
              <a:rPr lang="en-US" altLang="zh-CN" dirty="0">
                <a:solidFill>
                  <a:prstClr val="white"/>
                </a:solidFill>
              </a:rPr>
              <a:t>JDOM</a:t>
            </a:r>
            <a:r>
              <a:rPr lang="zh-CN" altLang="en-US" dirty="0">
                <a:solidFill>
                  <a:prstClr val="white"/>
                </a:solidFill>
              </a:rPr>
              <a:t>更完整的解决方案，实现在本质上处理所有</a:t>
            </a:r>
            <a:r>
              <a:rPr lang="en-US" altLang="zh-CN" dirty="0">
                <a:solidFill>
                  <a:prstClr val="white"/>
                </a:solidFill>
              </a:rPr>
              <a:t>Java/XML</a:t>
            </a:r>
            <a:r>
              <a:rPr lang="zh-CN" altLang="en-US" dirty="0">
                <a:solidFill>
                  <a:prstClr val="white"/>
                </a:solidFill>
              </a:rPr>
              <a:t>问题的目标。在完成该目标时，它比</a:t>
            </a:r>
            <a:r>
              <a:rPr lang="en-US" altLang="zh-CN" dirty="0">
                <a:solidFill>
                  <a:prstClr val="white"/>
                </a:solidFill>
              </a:rPr>
              <a:t>JDOM</a:t>
            </a:r>
            <a:r>
              <a:rPr lang="zh-CN" altLang="en-US" dirty="0">
                <a:solidFill>
                  <a:prstClr val="white"/>
                </a:solidFill>
              </a:rPr>
              <a:t>更少强调防止不正确的应用程序</a:t>
            </a:r>
            <a:r>
              <a:rPr lang="zh-CN" altLang="en-US" dirty="0" smtClean="0">
                <a:solidFill>
                  <a:prstClr val="white"/>
                </a:solidFill>
              </a:rPr>
              <a:t>行为。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9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性能和特点评价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611560" y="1633364"/>
            <a:ext cx="7416824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just"/>
            <a:r>
              <a:rPr lang="zh-CN" altLang="en-US" dirty="0">
                <a:solidFill>
                  <a:prstClr val="white"/>
                </a:solidFill>
              </a:rPr>
              <a:t>在</a:t>
            </a:r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r>
              <a:rPr lang="zh-CN" altLang="en-US" dirty="0" smtClean="0">
                <a:solidFill>
                  <a:prstClr val="white"/>
                </a:solidFill>
              </a:rPr>
              <a:t>种解析</a:t>
            </a:r>
            <a:r>
              <a:rPr lang="zh-CN" altLang="en-US" dirty="0">
                <a:solidFill>
                  <a:prstClr val="white"/>
                </a:solidFill>
              </a:rPr>
              <a:t>器中，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性能是最好的，连</a:t>
            </a:r>
            <a:r>
              <a:rPr lang="en-US" altLang="zh-CN" dirty="0">
                <a:solidFill>
                  <a:prstClr val="white"/>
                </a:solidFill>
              </a:rPr>
              <a:t>Sun</a:t>
            </a:r>
            <a:r>
              <a:rPr lang="zh-CN" altLang="en-US" dirty="0">
                <a:solidFill>
                  <a:prstClr val="white"/>
                </a:solidFill>
              </a:rPr>
              <a:t>的</a:t>
            </a:r>
            <a:r>
              <a:rPr lang="en-US" altLang="zh-CN" dirty="0">
                <a:solidFill>
                  <a:prstClr val="white"/>
                </a:solidFill>
              </a:rPr>
              <a:t>JAXM</a:t>
            </a:r>
            <a:r>
              <a:rPr lang="zh-CN" altLang="en-US" dirty="0">
                <a:solidFill>
                  <a:prstClr val="white"/>
                </a:solidFill>
              </a:rPr>
              <a:t>也在用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。目前许多开源项目中大量采用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，例如大名鼎鼎的</a:t>
            </a:r>
            <a:r>
              <a:rPr lang="en-US" altLang="zh-CN" dirty="0">
                <a:solidFill>
                  <a:prstClr val="white"/>
                </a:solidFill>
              </a:rPr>
              <a:t>Hibernate</a:t>
            </a:r>
            <a:r>
              <a:rPr lang="zh-CN" altLang="en-US" dirty="0">
                <a:solidFill>
                  <a:prstClr val="white"/>
                </a:solidFill>
              </a:rPr>
              <a:t>也用</a:t>
            </a:r>
            <a:r>
              <a:rPr lang="en-US" altLang="zh-CN" dirty="0">
                <a:solidFill>
                  <a:prstClr val="white"/>
                </a:solidFill>
              </a:rPr>
              <a:t>DOM4J</a:t>
            </a:r>
            <a:r>
              <a:rPr lang="zh-CN" altLang="en-US" dirty="0">
                <a:solidFill>
                  <a:prstClr val="white"/>
                </a:solidFill>
              </a:rPr>
              <a:t>来读取</a:t>
            </a:r>
            <a:r>
              <a:rPr lang="en-US" altLang="zh-CN" dirty="0">
                <a:solidFill>
                  <a:prstClr val="white"/>
                </a:solidFill>
              </a:rPr>
              <a:t>XML</a:t>
            </a:r>
            <a:r>
              <a:rPr lang="zh-CN" altLang="en-US" dirty="0">
                <a:solidFill>
                  <a:prstClr val="white"/>
                </a:solidFill>
              </a:rPr>
              <a:t>配置文件。如果不考虑可移植性，那就采用</a:t>
            </a:r>
            <a:r>
              <a:rPr lang="en-US" altLang="zh-CN" dirty="0" smtClean="0">
                <a:solidFill>
                  <a:prstClr val="white"/>
                </a:solidFill>
              </a:rPr>
              <a:t>DOM4J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7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12240160"/>
              </p:ext>
            </p:extLst>
          </p:nvPr>
        </p:nvGraphicFramePr>
        <p:xfrm>
          <a:off x="2005246" y="1083481"/>
          <a:ext cx="4824536" cy="331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44587" y="4633018"/>
            <a:ext cx="617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相关话题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JAXP 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JDOM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519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JAXP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539552" y="1417340"/>
            <a:ext cx="7920880" cy="374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457200">
              <a:buNone/>
            </a:pPr>
            <a:r>
              <a:rPr lang="en-US" altLang="zh-CN" sz="2000" dirty="0"/>
              <a:t>JAXP(1.0</a:t>
            </a:r>
            <a:r>
              <a:rPr lang="zh-CN" altLang="en-US" sz="2000" dirty="0"/>
              <a:t>时</a:t>
            </a:r>
            <a:r>
              <a:rPr lang="en-US" altLang="zh-CN" sz="2000" dirty="0"/>
              <a:t>Java API for XML Parsing/1.1</a:t>
            </a:r>
            <a:r>
              <a:rPr lang="zh-CN" altLang="en-US" sz="2000" dirty="0"/>
              <a:t>时</a:t>
            </a:r>
            <a:r>
              <a:rPr lang="en-US" altLang="zh-CN" sz="2000" dirty="0"/>
              <a:t>Java API for XML Processing ) JAXP</a:t>
            </a:r>
            <a:r>
              <a:rPr lang="zh-CN" altLang="en-US" sz="2000" dirty="0"/>
              <a:t>是</a:t>
            </a:r>
            <a:r>
              <a:rPr lang="en-US" altLang="zh-CN" sz="2000" dirty="0"/>
              <a:t>sun</a:t>
            </a:r>
            <a:r>
              <a:rPr lang="zh-CN" altLang="en-US" sz="2000" dirty="0"/>
              <a:t>提出的一个规范，用于定义如何解析和转换</a:t>
            </a:r>
            <a:r>
              <a:rPr lang="en-US" altLang="zh-CN" sz="2000" dirty="0"/>
              <a:t>xml</a:t>
            </a:r>
            <a:r>
              <a:rPr lang="zh-CN" altLang="en-US" sz="2000" dirty="0"/>
              <a:t>文档的接口，目前版本已经达到</a:t>
            </a:r>
            <a:r>
              <a:rPr lang="en-US" altLang="zh-CN" sz="2000" dirty="0"/>
              <a:t>1.3</a:t>
            </a:r>
            <a:r>
              <a:rPr lang="zh-CN" altLang="en-US" sz="2000" dirty="0"/>
              <a:t>，根据解析转换供应商无关性，解析器和转换器可以在具体运行时进行多样更换。这本身对于应用开发来说是一个福音。</a:t>
            </a:r>
          </a:p>
          <a:p>
            <a:pPr marL="457200" lvl="1" indent="457200">
              <a:buNone/>
            </a:pPr>
            <a:r>
              <a:rPr lang="zh-CN" altLang="en-US" sz="2000" dirty="0"/>
              <a:t>但是目前</a:t>
            </a:r>
            <a:r>
              <a:rPr lang="en-US" altLang="zh-CN" sz="2000" dirty="0" err="1"/>
              <a:t>jaxp</a:t>
            </a:r>
            <a:r>
              <a:rPr lang="zh-CN" altLang="en-US" sz="2000" dirty="0"/>
              <a:t>在国内的使用并不是想象中那样的广泛，这也是由于一定的市场原因存在（对于不同版本的</a:t>
            </a:r>
            <a:r>
              <a:rPr lang="en-US" altLang="zh-CN" sz="2000" dirty="0" err="1"/>
              <a:t>jvm</a:t>
            </a:r>
            <a:r>
              <a:rPr lang="zh-CN" altLang="en-US" sz="2000" dirty="0"/>
              <a:t>的支持的需求）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457200">
              <a:buNone/>
            </a:pPr>
            <a:r>
              <a:rPr lang="zh-CN" altLang="en-US" sz="2000" dirty="0"/>
              <a:t>现在更多的应用采用</a:t>
            </a:r>
            <a:r>
              <a:rPr lang="en-US" altLang="zh-CN" sz="2000" dirty="0"/>
              <a:t>dom4j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jdom</a:t>
            </a:r>
            <a:r>
              <a:rPr lang="zh-CN" altLang="en-US" sz="2000" dirty="0"/>
              <a:t>，其操作接口更为简便。</a:t>
            </a:r>
            <a:r>
              <a:rPr lang="en-US" altLang="zh-CN" sz="2000" dirty="0"/>
              <a:t>JAXP</a:t>
            </a:r>
            <a:r>
              <a:rPr lang="zh-CN" altLang="en-US" sz="2000" dirty="0"/>
              <a:t>支持基于对象和基于事件的两种解析方式</a:t>
            </a:r>
          </a:p>
          <a:p>
            <a:pPr marL="457200" lvl="1" indent="45720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6329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JDOM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395536" y="1273323"/>
            <a:ext cx="8208912" cy="324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endParaRPr lang="zh-CN" altLang="en-US" dirty="0"/>
          </a:p>
          <a:p>
            <a:pPr lvl="1"/>
            <a:r>
              <a:rPr lang="en-US" altLang="zh-CN" dirty="0"/>
              <a:t>JDOM</a:t>
            </a:r>
            <a:r>
              <a:rPr lang="zh-CN" altLang="en-US" dirty="0"/>
              <a:t>是一个开源项目，它基于树型结构，利用纯</a:t>
            </a:r>
            <a:r>
              <a:rPr lang="en-US" altLang="zh-CN" dirty="0"/>
              <a:t>JAVA</a:t>
            </a:r>
            <a:r>
              <a:rPr lang="zh-CN" altLang="en-US" dirty="0"/>
              <a:t>的技术对</a:t>
            </a:r>
            <a:r>
              <a:rPr lang="en-US" altLang="zh-CN" dirty="0"/>
              <a:t>XML</a:t>
            </a:r>
            <a:r>
              <a:rPr lang="zh-CN" altLang="en-US" dirty="0"/>
              <a:t>文档实现解析、生成、序列化以及多种操作。</a:t>
            </a:r>
          </a:p>
          <a:p>
            <a:pPr lvl="1"/>
            <a:r>
              <a:rPr lang="en-US" altLang="zh-CN" dirty="0"/>
              <a:t>JDOM </a:t>
            </a:r>
            <a:r>
              <a:rPr lang="zh-CN" altLang="en-US" dirty="0"/>
              <a:t>直接为</a:t>
            </a:r>
            <a:r>
              <a:rPr lang="en-US" altLang="zh-CN" dirty="0"/>
              <a:t>JAVA</a:t>
            </a:r>
            <a:r>
              <a:rPr lang="zh-CN" altLang="en-US" dirty="0"/>
              <a:t>编程服务。它利用更为强有力的</a:t>
            </a:r>
            <a:r>
              <a:rPr lang="en-US" altLang="zh-CN" dirty="0"/>
              <a:t>JAVA</a:t>
            </a:r>
            <a:r>
              <a:rPr lang="zh-CN" altLang="en-US" dirty="0"/>
              <a:t>语言的诸多特性（方法重载、集合概念以及映射），把</a:t>
            </a:r>
            <a:r>
              <a:rPr lang="en-US" altLang="zh-CN" dirty="0"/>
              <a:t>SAX</a:t>
            </a:r>
            <a:r>
              <a:rPr lang="zh-CN" altLang="en-US" dirty="0"/>
              <a:t>和</a:t>
            </a:r>
            <a:r>
              <a:rPr lang="en-US" altLang="zh-CN" dirty="0"/>
              <a:t>DOM</a:t>
            </a:r>
            <a:r>
              <a:rPr lang="zh-CN" altLang="en-US" dirty="0"/>
              <a:t>的功能有效地结合起来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482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JDOM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395536" y="1273323"/>
            <a:ext cx="8208912" cy="324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JDOM</a:t>
            </a:r>
            <a:r>
              <a:rPr lang="zh-CN" altLang="en-US" dirty="0"/>
              <a:t>方式的优点：</a:t>
            </a:r>
          </a:p>
          <a:p>
            <a:pPr lvl="1"/>
            <a:r>
              <a:rPr lang="zh-CN" altLang="en-US" dirty="0"/>
              <a:t>在使用设计上尽可能地隐藏原来使用</a:t>
            </a:r>
            <a:r>
              <a:rPr lang="en-US" altLang="zh-CN" dirty="0"/>
              <a:t>XML</a:t>
            </a:r>
            <a:r>
              <a:rPr lang="zh-CN" altLang="en-US" dirty="0"/>
              <a:t>过程中的复杂性。利用</a:t>
            </a:r>
            <a:r>
              <a:rPr lang="en-US" altLang="zh-CN" dirty="0"/>
              <a:t>JDOM</a:t>
            </a:r>
            <a:r>
              <a:rPr lang="zh-CN" altLang="en-US" dirty="0"/>
              <a:t>处理</a:t>
            </a:r>
            <a:r>
              <a:rPr lang="en-US" altLang="zh-CN" dirty="0"/>
              <a:t>XML</a:t>
            </a:r>
            <a:r>
              <a:rPr lang="zh-CN" altLang="en-US" dirty="0"/>
              <a:t>文档将是一件轻松、简单的事。</a:t>
            </a:r>
            <a:r>
              <a:rPr lang="en-US" altLang="zh-CN" dirty="0" smtClean="0"/>
              <a:t>.</a:t>
            </a:r>
          </a:p>
          <a:p>
            <a:pPr lvl="1" indent="-457200"/>
            <a:r>
              <a:rPr lang="en-US" altLang="zh-CN" dirty="0" smtClean="0"/>
              <a:t>JDOM</a:t>
            </a:r>
            <a:r>
              <a:rPr lang="zh-CN" altLang="en-US" dirty="0"/>
              <a:t>方式的缺点：</a:t>
            </a:r>
          </a:p>
          <a:p>
            <a:pPr lvl="1"/>
            <a:r>
              <a:rPr lang="zh-CN" altLang="en-US" dirty="0"/>
              <a:t>当文档特别大的时候，解析和加载整个文档可能很慢且很耗资源 </a:t>
            </a:r>
          </a:p>
          <a:p>
            <a:pPr lvl="1"/>
            <a:r>
              <a:rPr lang="zh-CN" altLang="en-US" dirty="0" smtClean="0"/>
              <a:t>所以</a:t>
            </a:r>
            <a:r>
              <a:rPr lang="zh-CN" altLang="en-US" dirty="0"/>
              <a:t>常用的解决方案是使用</a:t>
            </a:r>
            <a:r>
              <a:rPr lang="en-US" altLang="zh-CN" dirty="0"/>
              <a:t>SAX</a:t>
            </a:r>
            <a:r>
              <a:rPr lang="zh-CN" altLang="en-US" dirty="0"/>
              <a:t>方式解析</a:t>
            </a:r>
          </a:p>
        </p:txBody>
      </p:sp>
    </p:spTree>
    <p:extLst>
      <p:ext uri="{BB962C8B-B14F-4D97-AF65-F5344CB8AC3E}">
        <p14:creationId xmlns:p14="http://schemas.microsoft.com/office/powerpoint/2010/main" val="37601581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395536" y="1273323"/>
            <a:ext cx="8208912" cy="324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endParaRPr lang="zh-CN" altLang="en-US" dirty="0"/>
          </a:p>
          <a:p>
            <a:pPr lvl="1"/>
            <a:r>
              <a:rPr lang="en-US" altLang="zh-CN" dirty="0"/>
              <a:t>DOM (Document Object Model)</a:t>
            </a:r>
            <a:r>
              <a:rPr lang="zh-CN" altLang="en-US" dirty="0"/>
              <a:t>是用与平台和语言无关的方式表示 </a:t>
            </a:r>
            <a:r>
              <a:rPr lang="en-US" altLang="zh-CN" dirty="0"/>
              <a:t>XML </a:t>
            </a:r>
            <a:r>
              <a:rPr lang="zh-CN" altLang="en-US" dirty="0"/>
              <a:t>文档的官方 </a:t>
            </a:r>
            <a:r>
              <a:rPr lang="en-US" altLang="zh-CN" dirty="0"/>
              <a:t>W3C </a:t>
            </a:r>
            <a:r>
              <a:rPr lang="zh-CN" altLang="en-US" dirty="0"/>
              <a:t>标准 </a:t>
            </a:r>
            <a:r>
              <a:rPr lang="en-US" altLang="zh-CN" dirty="0"/>
              <a:t>, DOM </a:t>
            </a:r>
            <a:r>
              <a:rPr lang="zh-CN" altLang="en-US" dirty="0"/>
              <a:t>是以层次结构组织的节点或信息片断的集合 。</a:t>
            </a:r>
          </a:p>
          <a:p>
            <a:pPr lvl="1"/>
            <a:r>
              <a:rPr lang="zh-CN" altLang="en-US" dirty="0" smtClean="0"/>
              <a:t>分析</a:t>
            </a:r>
            <a:r>
              <a:rPr lang="zh-CN" altLang="en-US" dirty="0"/>
              <a:t>该结构通常需要加载整个文档和构造层次结构 </a:t>
            </a:r>
            <a:r>
              <a:rPr lang="en-US" altLang="zh-CN" dirty="0"/>
              <a:t>, DOM</a:t>
            </a:r>
            <a:r>
              <a:rPr lang="zh-CN" altLang="en-US" dirty="0"/>
              <a:t>是基于树或基于对象</a:t>
            </a:r>
            <a:r>
              <a:rPr lang="zh-CN" altLang="en-US" dirty="0" smtClean="0"/>
              <a:t>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082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395536" y="1273323"/>
            <a:ext cx="8208912" cy="36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indent="-457200"/>
            <a:r>
              <a:rPr lang="en-US" altLang="zh-CN" dirty="0" smtClean="0"/>
              <a:t>DOM</a:t>
            </a:r>
            <a:r>
              <a:rPr lang="zh-CN" altLang="en-US" dirty="0"/>
              <a:t>方式的优点：</a:t>
            </a:r>
          </a:p>
          <a:p>
            <a:pPr lvl="1"/>
            <a:r>
              <a:rPr lang="zh-CN" altLang="en-US" dirty="0"/>
              <a:t>树在内存中是持久的，因此可以修改它以便应用程序能对数据和结构作出更改 </a:t>
            </a:r>
          </a:p>
          <a:p>
            <a:pPr lvl="1"/>
            <a:r>
              <a:rPr lang="zh-CN" altLang="en-US" dirty="0"/>
              <a:t>可以在任何时候在树中上下导航 </a:t>
            </a:r>
          </a:p>
          <a:p>
            <a:pPr lvl="1" indent="-457200"/>
            <a:r>
              <a:rPr lang="en-US" altLang="zh-CN" dirty="0"/>
              <a:t>DOM</a:t>
            </a:r>
            <a:r>
              <a:rPr lang="zh-CN" altLang="en-US" dirty="0"/>
              <a:t>方式的缺点：</a:t>
            </a:r>
          </a:p>
          <a:p>
            <a:pPr lvl="1"/>
            <a:r>
              <a:rPr lang="zh-CN" altLang="en-US" dirty="0"/>
              <a:t>当文档特别大的时候，解析和加载整个文档可能很慢且很耗资源 </a:t>
            </a:r>
          </a:p>
          <a:p>
            <a:pPr lvl="1"/>
            <a:r>
              <a:rPr lang="zh-CN" altLang="en-US" dirty="0" smtClean="0"/>
              <a:t>所以</a:t>
            </a:r>
            <a:r>
              <a:rPr lang="zh-CN" altLang="en-US" dirty="0"/>
              <a:t>常用的解决方案是使用</a:t>
            </a:r>
            <a:r>
              <a:rPr lang="en-US" altLang="zh-CN" dirty="0"/>
              <a:t>SAX</a:t>
            </a:r>
            <a:r>
              <a:rPr lang="zh-CN" altLang="en-US" dirty="0"/>
              <a:t>方式</a:t>
            </a:r>
            <a:r>
              <a:rPr lang="zh-CN" altLang="en-US" dirty="0" smtClean="0"/>
              <a:t>解析。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999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08519" y="239997"/>
            <a:ext cx="2448271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SAX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>
          <a:xfrm>
            <a:off x="251520" y="1633364"/>
            <a:ext cx="8208912" cy="1872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lvl="1" indent="45720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zh-CN" dirty="0"/>
              <a:t>SAX (Simple API for Xml )</a:t>
            </a:r>
            <a:r>
              <a:rPr lang="zh-CN" altLang="en-US" dirty="0"/>
              <a:t>解析器采用了基于事件的模型，它在解析 </a:t>
            </a:r>
            <a:r>
              <a:rPr lang="en-US" altLang="zh-CN" dirty="0"/>
              <a:t>XML </a:t>
            </a:r>
            <a:r>
              <a:rPr lang="zh-CN" altLang="en-US" dirty="0"/>
              <a:t>文档的时候可以触发一系列的事件，当发现给定的</a:t>
            </a:r>
            <a:r>
              <a:rPr lang="en-US" altLang="zh-CN" dirty="0"/>
              <a:t>tag</a:t>
            </a:r>
            <a:r>
              <a:rPr lang="zh-CN" altLang="en-US" dirty="0"/>
              <a:t>的时候，它可以激活一个回调方法，告诉该方法制定的标签已经找到。 </a:t>
            </a:r>
          </a:p>
        </p:txBody>
      </p:sp>
    </p:spTree>
    <p:extLst>
      <p:ext uri="{BB962C8B-B14F-4D97-AF65-F5344CB8AC3E}">
        <p14:creationId xmlns:p14="http://schemas.microsoft.com/office/powerpoint/2010/main" val="363604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26024 -0.00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1292</Words>
  <Application>Microsoft Office PowerPoint</Application>
  <PresentationFormat>全屏显示(16:10)</PresentationFormat>
  <Paragraphs>127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FENG</cp:lastModifiedBy>
  <cp:revision>97</cp:revision>
  <dcterms:created xsi:type="dcterms:W3CDTF">2011-02-15T16:08:31Z</dcterms:created>
  <dcterms:modified xsi:type="dcterms:W3CDTF">2013-10-23T15:30:11Z</dcterms:modified>
</cp:coreProperties>
</file>