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4" r:id="rId3"/>
    <p:sldId id="285" r:id="rId4"/>
    <p:sldId id="291" r:id="rId5"/>
    <p:sldId id="286" r:id="rId6"/>
    <p:sldId id="294" r:id="rId7"/>
    <p:sldId id="296" r:id="rId8"/>
    <p:sldId id="297" r:id="rId9"/>
    <p:sldId id="298" r:id="rId10"/>
    <p:sldId id="289" r:id="rId11"/>
    <p:sldId id="292" r:id="rId12"/>
    <p:sldId id="264" r:id="rId13"/>
    <p:sldId id="293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1985" autoAdjust="0"/>
  </p:normalViewPr>
  <p:slideViewPr>
    <p:cSldViewPr>
      <p:cViewPr varScale="1">
        <p:scale>
          <a:sx n="50" d="100"/>
          <a:sy n="50" d="100"/>
        </p:scale>
        <p:origin x="-19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5C447-024A-417C-838F-A46494C82FCF}" type="datetimeFigureOut">
              <a:rPr lang="zh-CN" altLang="en-US" smtClean="0"/>
              <a:pPr/>
              <a:t>2016/11/4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F8DDC-2033-44E9-A853-0FC4CF412E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大家好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我是是今年八月入职的前端</a:t>
            </a:r>
            <a:r>
              <a:rPr lang="en-US" altLang="zh-CN" dirty="0" smtClean="0"/>
              <a:t>.</a:t>
            </a:r>
            <a:r>
              <a:rPr lang="zh-CN" altLang="en-US" dirty="0" smtClean="0"/>
              <a:t>我叫张成思</a:t>
            </a:r>
            <a:r>
              <a:rPr lang="en-US" altLang="zh-CN" dirty="0" smtClean="0"/>
              <a:t>.</a:t>
            </a:r>
            <a:r>
              <a:rPr lang="zh-CN" altLang="en-US" dirty="0" smtClean="0"/>
              <a:t>今天我要和大家介绍</a:t>
            </a:r>
            <a:r>
              <a:rPr lang="en-US" altLang="zh-CN" dirty="0" err="1" smtClean="0"/>
              <a:t>phantomJs</a:t>
            </a:r>
            <a:r>
              <a:rPr lang="en-US" altLang="zh-CN" dirty="0" smtClean="0"/>
              <a:t>,</a:t>
            </a:r>
            <a:r>
              <a:rPr lang="zh-CN" altLang="en-US" dirty="0" smtClean="0"/>
              <a:t> 分享最近学习使用中的一些心得体会</a:t>
            </a:r>
            <a:r>
              <a:rPr lang="en-US" altLang="zh-CN" dirty="0" smtClean="0"/>
              <a:t>,</a:t>
            </a:r>
            <a:r>
              <a:rPr lang="zh-CN" altLang="en-US" dirty="0" smtClean="0"/>
              <a:t>希望能对大家有所帮助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8DDC-2033-44E9-A853-0FC4CF412EE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下面我通过一个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给大家演示下</a:t>
            </a:r>
            <a:r>
              <a:rPr lang="en-US" altLang="zh-CN" dirty="0" err="1" smtClean="0"/>
              <a:t>phantomJs</a:t>
            </a:r>
            <a:r>
              <a:rPr lang="zh-CN" altLang="en-US" dirty="0" smtClean="0"/>
              <a:t>的操作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这个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要实现的目标就是</a:t>
            </a:r>
            <a:r>
              <a:rPr lang="en-US" altLang="zh-CN" dirty="0" smtClean="0"/>
              <a:t>,</a:t>
            </a:r>
            <a:r>
              <a:rPr lang="zh-CN" altLang="en-US" dirty="0" smtClean="0"/>
              <a:t>打开网易新闻</a:t>
            </a:r>
            <a:r>
              <a:rPr lang="en-US" altLang="zh-CN" dirty="0" smtClean="0"/>
              <a:t>,</a:t>
            </a:r>
            <a:r>
              <a:rPr lang="zh-CN" altLang="en-US" dirty="0" smtClean="0"/>
              <a:t>注入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,</a:t>
            </a:r>
            <a:r>
              <a:rPr lang="zh-CN" altLang="en-US" dirty="0" smtClean="0"/>
              <a:t>根据我预设的选择器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获取头条新闻链接</a:t>
            </a:r>
            <a:r>
              <a:rPr lang="en-US" altLang="zh-CN" dirty="0" smtClean="0"/>
              <a:t>,</a:t>
            </a:r>
            <a:r>
              <a:rPr lang="zh-CN" altLang="en-US" dirty="0" smtClean="0"/>
              <a:t>打开这个链接</a:t>
            </a:r>
            <a:r>
              <a:rPr lang="en-US" altLang="zh-CN" dirty="0" smtClean="0"/>
              <a:t>,</a:t>
            </a:r>
            <a:r>
              <a:rPr lang="zh-CN" altLang="en-US" dirty="0" smtClean="0"/>
              <a:t>把链接内容截图出来并保存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代码实现的流程是</a:t>
            </a:r>
            <a:r>
              <a:rPr lang="en-US" altLang="zh-CN" dirty="0" smtClean="0"/>
              <a:t>:1.require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webpage</a:t>
            </a:r>
            <a:r>
              <a:rPr lang="zh-CN" altLang="en-US" dirty="0" smtClean="0"/>
              <a:t>模块 </a:t>
            </a:r>
            <a:r>
              <a:rPr lang="en-US" altLang="zh-CN" dirty="0" smtClean="0"/>
              <a:t>2.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open,</a:t>
            </a:r>
            <a:r>
              <a:rPr lang="zh-CN" altLang="en-US" dirty="0" smtClean="0"/>
              <a:t>异步打开一个链接</a:t>
            </a:r>
            <a:r>
              <a:rPr lang="en-US" altLang="zh-CN" baseline="0" dirty="0" smtClean="0"/>
              <a:t> 3.</a:t>
            </a:r>
            <a:r>
              <a:rPr lang="zh-CN" altLang="en-US" baseline="0" dirty="0" smtClean="0"/>
              <a:t>打开成功后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注入</a:t>
            </a:r>
            <a:r>
              <a:rPr lang="en-US" altLang="zh-CN" baseline="0" dirty="0" err="1" smtClean="0"/>
              <a:t>jquery</a:t>
            </a:r>
            <a:r>
              <a:rPr lang="en-US" altLang="zh-CN" baseline="0" dirty="0" smtClean="0"/>
              <a:t> 4.</a:t>
            </a:r>
            <a:r>
              <a:rPr lang="zh-CN" altLang="en-US" baseline="0" dirty="0" smtClean="0"/>
              <a:t>通过</a:t>
            </a:r>
            <a:r>
              <a:rPr lang="en-US" altLang="zh-CN" baseline="0" dirty="0" smtClean="0"/>
              <a:t>evaluate</a:t>
            </a:r>
            <a:r>
              <a:rPr lang="zh-CN" altLang="en-US" baseline="0" dirty="0" smtClean="0"/>
              <a:t>创建一个函数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这个函数就是一个独立的环境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在这里头执行的代码就是对内容的直接操作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这里我们通过选择器获得头条的地址并返回</a:t>
            </a:r>
            <a:r>
              <a:rPr lang="en-US" altLang="zh-CN" baseline="0" dirty="0" smtClean="0"/>
              <a:t>. 5.</a:t>
            </a:r>
            <a:r>
              <a:rPr lang="zh-CN" altLang="en-US" baseline="0" dirty="0" smtClean="0"/>
              <a:t>打开这个地址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进行截图并保存</a:t>
            </a:r>
            <a:r>
              <a:rPr lang="en-US" altLang="zh-CN" baseline="0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8DDC-2033-44E9-A853-0FC4CF412EE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本来项目中只用到了它很少的功能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但是编写的时候就遇到了问题</a:t>
            </a:r>
            <a:r>
              <a:rPr lang="en-US" altLang="zh-CN" dirty="0" smtClean="0"/>
              <a:t>1,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8DDC-2033-44E9-A853-0FC4CF412EE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我也是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8DDC-2033-44E9-A853-0FC4CF412EE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今天我要讲的内容包括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8DDC-2033-44E9-A853-0FC4CF412EE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那么什么是</a:t>
            </a:r>
            <a:r>
              <a:rPr lang="en-US" altLang="zh-CN" dirty="0" err="1" smtClean="0"/>
              <a:t>phantomJs</a:t>
            </a:r>
            <a:r>
              <a:rPr lang="en-US" altLang="zh-CN" dirty="0" smtClean="0"/>
              <a:t>.</a:t>
            </a:r>
            <a:r>
              <a:rPr lang="zh-CN" altLang="en-US" dirty="0" smtClean="0"/>
              <a:t>在它的</a:t>
            </a:r>
            <a:r>
              <a:rPr lang="en-US" altLang="zh-CN" dirty="0" smtClean="0"/>
              <a:t>wiki</a:t>
            </a:r>
            <a:r>
              <a:rPr lang="zh-CN" altLang="en-US" dirty="0" smtClean="0"/>
              <a:t>里是这么定义的</a:t>
            </a:r>
            <a:r>
              <a:rPr lang="en-US" altLang="zh-CN" dirty="0" smtClean="0"/>
              <a:t>:</a:t>
            </a:r>
            <a:r>
              <a:rPr lang="zh-CN" altLang="en-US" dirty="0" smtClean="0"/>
              <a:t>无界面的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可脚本编程的开源</a:t>
            </a:r>
            <a:r>
              <a:rPr lang="en-US" altLang="zh-CN" dirty="0" err="1" smtClean="0"/>
              <a:t>webKit</a:t>
            </a:r>
            <a:r>
              <a:rPr lang="zh-CN" altLang="en-US" dirty="0" smtClean="0"/>
              <a:t>浏览器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它最核心的功能就是 它模拟了一个</a:t>
            </a:r>
            <a:r>
              <a:rPr lang="en-US" altLang="zh-CN" dirty="0" err="1" smtClean="0"/>
              <a:t>webkit</a:t>
            </a:r>
            <a:r>
              <a:rPr lang="zh-CN" altLang="en-US" dirty="0" smtClean="0"/>
              <a:t>浏览器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只不过它是没有界面的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我们可以通过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脚本语言来编写程序模拟一切在浏览器上能做的操作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8DDC-2033-44E9-A853-0FC4CF412EE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我们来看一下</a:t>
            </a:r>
            <a:r>
              <a:rPr lang="en-US" altLang="zh-CN" dirty="0" err="1" smtClean="0"/>
              <a:t>phantomJs</a:t>
            </a:r>
            <a:r>
              <a:rPr lang="zh-CN" altLang="en-US" dirty="0" smtClean="0"/>
              <a:t>的架构</a:t>
            </a:r>
            <a:r>
              <a:rPr lang="en-US" altLang="zh-CN" dirty="0" smtClean="0"/>
              <a:t>,</a:t>
            </a:r>
            <a:r>
              <a:rPr lang="zh-CN" altLang="en-US" dirty="0" smtClean="0"/>
              <a:t>网上没找到它的架构图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我根据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里的文档自己画了一个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phantomjs</a:t>
            </a:r>
            <a:r>
              <a:rPr lang="zh-CN" altLang="en-US" dirty="0" smtClean="0"/>
              <a:t>的架构和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比较像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我们看这张图的下面</a:t>
            </a:r>
            <a:r>
              <a:rPr lang="en-US" altLang="zh-CN" dirty="0" smtClean="0"/>
              <a:t>,</a:t>
            </a:r>
            <a:r>
              <a:rPr lang="zh-CN" altLang="en-US" dirty="0" smtClean="0"/>
              <a:t>是它的一些第三方模块</a:t>
            </a:r>
            <a:r>
              <a:rPr lang="en-US" altLang="zh-CN" dirty="0" smtClean="0"/>
              <a:t>:</a:t>
            </a:r>
            <a:r>
              <a:rPr lang="zh-CN" altLang="en-US" dirty="0" smtClean="0"/>
              <a:t>其中</a:t>
            </a:r>
            <a:r>
              <a:rPr lang="en-US" altLang="zh-CN" dirty="0" err="1" smtClean="0"/>
              <a:t>qtWebkit</a:t>
            </a:r>
            <a:r>
              <a:rPr lang="zh-CN" altLang="en-US" dirty="0" smtClean="0"/>
              <a:t>提供了跨平台</a:t>
            </a:r>
            <a:r>
              <a:rPr lang="en-US" altLang="zh-CN" dirty="0" err="1" smtClean="0"/>
              <a:t>webKit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qtwebkit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qt</a:t>
            </a:r>
            <a:r>
              <a:rPr lang="zh-CN" altLang="en-US" dirty="0" smtClean="0"/>
              <a:t>软件的一</a:t>
            </a:r>
            <a:r>
              <a:rPr lang="zh-CN" altLang="en-US" dirty="0" smtClean="0"/>
              <a:t>个库</a:t>
            </a:r>
            <a:r>
              <a:rPr lang="en-US" altLang="zh-CN" dirty="0" smtClean="0"/>
              <a:t>,qt</a:t>
            </a:r>
            <a:r>
              <a:rPr lang="zh-CN" altLang="en-US" dirty="0" smtClean="0"/>
              <a:t>是一个跨平台的</a:t>
            </a:r>
            <a:r>
              <a:rPr lang="zh-CN" altLang="en-US" dirty="0" smtClean="0"/>
              <a:t>软件开发环境</a:t>
            </a:r>
            <a:r>
              <a:rPr lang="en-US" altLang="zh-CN" dirty="0" smtClean="0"/>
              <a:t>,</a:t>
            </a:r>
            <a:r>
              <a:rPr lang="zh-CN" altLang="en-US" dirty="0" smtClean="0"/>
              <a:t>曾被</a:t>
            </a:r>
            <a:r>
              <a:rPr lang="en-US" altLang="zh-CN" dirty="0" smtClean="0"/>
              <a:t>Nokia</a:t>
            </a:r>
            <a:r>
              <a:rPr lang="zh-CN" altLang="en-US" dirty="0" smtClean="0"/>
              <a:t>收购用于开发萨班上的程序</a:t>
            </a:r>
            <a:r>
              <a:rPr lang="en-US" altLang="zh-CN" dirty="0" smtClean="0"/>
              <a:t>,</a:t>
            </a:r>
            <a:r>
              <a:rPr lang="zh-CN" altLang="en-US" dirty="0" smtClean="0"/>
              <a:t>后来向公众开放了</a:t>
            </a:r>
            <a:r>
              <a:rPr lang="en-US" altLang="zh-CN" dirty="0" smtClean="0"/>
              <a:t>.</a:t>
            </a:r>
            <a:r>
              <a:rPr lang="en-US" altLang="zh-CN" dirty="0" smtClean="0"/>
              <a:t>	Mongoose</a:t>
            </a:r>
            <a:r>
              <a:rPr lang="zh-CN" altLang="en-US" dirty="0" smtClean="0"/>
              <a:t>提供了创建网络服务的功能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wkhtmltopdf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转</a:t>
            </a:r>
            <a:r>
              <a:rPr lang="en-US" altLang="zh-CN" dirty="0" err="1" smtClean="0"/>
              <a:t>pdf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.</a:t>
            </a:r>
            <a:r>
              <a:rPr lang="zh-CN" altLang="en-US" dirty="0" smtClean="0"/>
              <a:t>作者把这些库和自己开发的模块整合到一起</a:t>
            </a:r>
            <a:r>
              <a:rPr lang="en-US" altLang="zh-CN" dirty="0" smtClean="0"/>
              <a:t>,</a:t>
            </a:r>
            <a:r>
              <a:rPr lang="zh-CN" altLang="en-US" dirty="0" smtClean="0"/>
              <a:t>编译出一个跨平台的可执行文件这个可执行文件给用户提供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形式的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这个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包含了原生的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apI,phantomjs</a:t>
            </a:r>
            <a:r>
              <a:rPr lang="zh-CN" altLang="en-US" dirty="0" smtClean="0"/>
              <a:t>包装的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,</a:t>
            </a:r>
            <a:r>
              <a:rPr lang="zh-CN" altLang="en-US" dirty="0" smtClean="0"/>
              <a:t>包括原生的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.</a:t>
            </a:r>
            <a:r>
              <a:rPr lang="zh-CN" altLang="en-US" dirty="0" smtClean="0"/>
              <a:t>然后用户根据这个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编写脚本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通过可执行文件执行</a:t>
            </a:r>
            <a:r>
              <a:rPr lang="en-US" altLang="zh-CN" dirty="0" smtClean="0"/>
              <a:t>.</a:t>
            </a:r>
            <a:r>
              <a:rPr lang="zh-CN" altLang="en-US" dirty="0" smtClean="0"/>
              <a:t>来实现自己的各种功能</a:t>
            </a:r>
            <a:r>
              <a:rPr lang="en-US" altLang="zh-CN" dirty="0" smtClean="0"/>
              <a:t>.</a:t>
            </a:r>
            <a:r>
              <a:rPr lang="zh-CN" altLang="en-US" dirty="0" smtClean="0"/>
              <a:t>整体架构和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很很像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但两者完全没关系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8DDC-2033-44E9-A853-0FC4CF412EE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baseline="0" dirty="0" smtClean="0"/>
              <a:t>根据官方文档</a:t>
            </a:r>
            <a:r>
              <a:rPr lang="en-US" altLang="zh-CN" baseline="0" dirty="0" smtClean="0"/>
              <a:t>,</a:t>
            </a:r>
            <a:r>
              <a:rPr lang="en-US" altLang="zh-CN" baseline="0" dirty="0" err="1" smtClean="0"/>
              <a:t>Phantomjs</a:t>
            </a:r>
            <a:r>
              <a:rPr lang="zh-CN" altLang="en-US" baseline="0" dirty="0" smtClean="0"/>
              <a:t>的主要使用场景有四个</a:t>
            </a:r>
            <a:r>
              <a:rPr lang="en-US" altLang="zh-CN" baseline="0" dirty="0" smtClean="0"/>
              <a:t>:</a:t>
            </a:r>
          </a:p>
          <a:p>
            <a:pPr lvl="1"/>
            <a:r>
              <a:rPr lang="zh-CN" altLang="en-US" baseline="0" dirty="0" smtClean="0"/>
              <a:t>页面</a:t>
            </a:r>
            <a:r>
              <a:rPr lang="zh-CN" altLang="en-US" baseline="0" dirty="0" smtClean="0"/>
              <a:t>截图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页面自动化操作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网络性能监控和网页监控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网络性能监控就是通过发送和接收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请求的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,</a:t>
            </a:r>
            <a:r>
              <a:rPr lang="zh-CN" altLang="en-US" dirty="0" smtClean="0"/>
              <a:t>获取网络数据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并进行分析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8DDC-2033-44E9-A853-0FC4CF412EE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页面截图就是通过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,</a:t>
            </a:r>
            <a:r>
              <a:rPr lang="zh-CN" altLang="en-US" dirty="0" smtClean="0"/>
              <a:t>能实现一个页面浏览器打开什么样子</a:t>
            </a:r>
            <a:r>
              <a:rPr lang="en-US" altLang="zh-CN" dirty="0" smtClean="0"/>
              <a:t>,</a:t>
            </a:r>
            <a:r>
              <a:rPr lang="zh-CN" altLang="en-US" dirty="0" smtClean="0"/>
              <a:t> 就能截图出同样的效果</a:t>
            </a:r>
            <a:r>
              <a:rPr lang="en-US" altLang="zh-CN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而且还能实现对指定元素的截图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原生的</a:t>
            </a:r>
            <a:r>
              <a:rPr lang="en-US" altLang="zh-CN" sz="1200" dirty="0" err="1" smtClean="0"/>
              <a:t>element.getBoundingClientRect</a:t>
            </a:r>
            <a:r>
              <a:rPr lang="zh-CN" altLang="en-US" sz="1200" dirty="0" smtClean="0"/>
              <a:t>方法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能够获取</a:t>
            </a:r>
            <a:r>
              <a:rPr lang="zh-CN" altLang="en-US" sz="1200" dirty="0" smtClean="0"/>
              <a:t>元素相对视窗的位置</a:t>
            </a:r>
            <a:r>
              <a:rPr lang="en-US" altLang="zh-CN" sz="1200" dirty="0" smtClean="0"/>
              <a:t>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然后通过</a:t>
            </a:r>
            <a:r>
              <a:rPr lang="en-US" altLang="zh-CN" sz="1200" dirty="0" err="1" smtClean="0"/>
              <a:t>phantomJS</a:t>
            </a:r>
            <a:r>
              <a:rPr lang="zh-CN" altLang="en-US" sz="1200" dirty="0" smtClean="0"/>
              <a:t>的</a:t>
            </a:r>
            <a:r>
              <a:rPr lang="en-US" altLang="zh-CN" sz="1200" dirty="0" err="1" smtClean="0"/>
              <a:t>apI</a:t>
            </a:r>
            <a:r>
              <a:rPr lang="zh-CN" altLang="en-US" sz="1200" dirty="0" smtClean="0"/>
              <a:t>能够设置截图区域</a:t>
            </a:r>
            <a:r>
              <a:rPr lang="en-US" altLang="zh-CN" sz="1200" dirty="0" smtClean="0"/>
              <a:t>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设置</a:t>
            </a:r>
            <a:r>
              <a:rPr lang="zh-CN" altLang="en-US" sz="1200" dirty="0" smtClean="0"/>
              <a:t>截图的位置为这个值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就能获得对指定元素的截图</a:t>
            </a:r>
            <a:r>
              <a:rPr lang="en-US" altLang="zh-CN" sz="1200" dirty="0" smtClean="0"/>
              <a:t>.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8DDC-2033-44E9-A853-0FC4CF412EE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phantomJS</a:t>
            </a:r>
            <a:r>
              <a:rPr lang="zh-CN" altLang="en-US" dirty="0" smtClean="0"/>
              <a:t>实现的页面自动化操作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主流的使用场景有两个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一个是编写网络爬虫和抢票软件等自动化程序</a:t>
            </a:r>
            <a:r>
              <a:rPr lang="en-US" altLang="zh-CN" dirty="0" smtClean="0"/>
              <a:t>,</a:t>
            </a:r>
            <a:r>
              <a:rPr lang="zh-CN" altLang="en-US" dirty="0" smtClean="0"/>
              <a:t>另外一个就是无界面自动化测试脚本代替人工进行重复的</a:t>
            </a:r>
            <a:r>
              <a:rPr lang="en-US" altLang="zh-CN" dirty="0" smtClean="0"/>
              <a:t>UI</a:t>
            </a:r>
            <a:r>
              <a:rPr lang="zh-CN" altLang="en-US" dirty="0" smtClean="0"/>
              <a:t>测试</a:t>
            </a:r>
            <a:r>
              <a:rPr lang="en-US" altLang="zh-CN" dirty="0" smtClean="0"/>
              <a:t>.</a:t>
            </a:r>
            <a:r>
              <a:rPr lang="zh-CN" altLang="en-US" dirty="0" smtClean="0"/>
              <a:t>它们的实现基于</a:t>
            </a:r>
            <a:r>
              <a:rPr lang="en-US" altLang="zh-CN" dirty="0" err="1" smtClean="0"/>
              <a:t>phantomJs</a:t>
            </a:r>
            <a:r>
              <a:rPr lang="zh-CN" altLang="en-US" dirty="0" smtClean="0"/>
              <a:t>提供的底层</a:t>
            </a:r>
            <a:r>
              <a:rPr lang="en-US" altLang="zh-CN" dirty="0" smtClean="0"/>
              <a:t>API,</a:t>
            </a:r>
            <a:r>
              <a:rPr lang="zh-CN" altLang="en-US" dirty="0" smtClean="0"/>
              <a:t>能够实现在浏览器级别和页面内容级别的控制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8DDC-2033-44E9-A853-0FC4CF412EE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网页监控目前主流的实现方式有两个</a:t>
            </a:r>
            <a:r>
              <a:rPr lang="en-US" altLang="zh-CN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一个是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树比对</a:t>
            </a:r>
            <a:r>
              <a:rPr lang="en-US" altLang="zh-CN" dirty="0" smtClean="0"/>
              <a:t>,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遍历一部分结构的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树，获取元素计算样式和元素内文本内容，构造出一个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JSON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结构，然后每次比对这两个结构来判断页面差异，并标记。之前我运维的竞品比对项目就是这么实现的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百度就出了一个把这两种方式结合的工具用来监控系统</a:t>
            </a:r>
            <a:r>
              <a:rPr lang="en-US" altLang="zh-CN" baseline="0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8DDC-2033-44E9-A853-0FC4CF412EE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另外一个就是通过像素比对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就是每隔一段时间进行截图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然后分析他们的图像差异并显示出来</a:t>
            </a:r>
            <a:r>
              <a:rPr lang="en-US" altLang="zh-CN" dirty="0" smtClean="0"/>
              <a:t>.</a:t>
            </a:r>
            <a:r>
              <a:rPr lang="zh-CN" altLang="en-US" dirty="0" smtClean="0"/>
              <a:t>我看了一个第三方库的一部分源代码</a:t>
            </a:r>
            <a:r>
              <a:rPr lang="en-US" altLang="zh-CN" dirty="0" smtClean="0"/>
              <a:t>,</a:t>
            </a:r>
            <a:r>
              <a:rPr lang="zh-CN" altLang="en-US" dirty="0" smtClean="0"/>
              <a:t>它的实现就是用</a:t>
            </a:r>
            <a:r>
              <a:rPr lang="en-US" altLang="zh-CN" dirty="0" err="1" smtClean="0"/>
              <a:t>phantomjs</a:t>
            </a:r>
            <a:r>
              <a:rPr lang="zh-CN" altLang="en-US" dirty="0" smtClean="0"/>
              <a:t>进行截图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然后调用原生的</a:t>
            </a:r>
            <a:r>
              <a:rPr lang="en-US" altLang="zh-CN" dirty="0" err="1" smtClean="0"/>
              <a:t>HTMLCanvasElement</a:t>
            </a:r>
            <a:r>
              <a:rPr lang="zh-CN" altLang="en-US" dirty="0" smtClean="0"/>
              <a:t>接口获得上下文</a:t>
            </a:r>
            <a:r>
              <a:rPr lang="en-US" altLang="zh-CN" dirty="0" smtClean="0"/>
              <a:t>,</a:t>
            </a:r>
            <a:r>
              <a:rPr lang="zh-CN" altLang="en-US" dirty="0" smtClean="0"/>
              <a:t>然后执行</a:t>
            </a:r>
            <a:r>
              <a:rPr lang="en-US" altLang="zh-CN" dirty="0" err="1" smtClean="0"/>
              <a:t>drawImage</a:t>
            </a:r>
            <a:r>
              <a:rPr lang="zh-CN" altLang="en-US" dirty="0" smtClean="0"/>
              <a:t>绘制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最后通过</a:t>
            </a:r>
            <a:r>
              <a:rPr lang="en-US" altLang="zh-CN" dirty="0" err="1" smtClean="0"/>
              <a:t>imageData</a:t>
            </a:r>
            <a:r>
              <a:rPr lang="zh-CN" altLang="en-US" dirty="0" smtClean="0"/>
              <a:t>接口获得真实的像素数据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通过算法和上一时段进行比对</a:t>
            </a:r>
            <a:r>
              <a:rPr lang="en-US" altLang="zh-CN" dirty="0" smtClean="0"/>
              <a:t>.</a:t>
            </a:r>
            <a:r>
              <a:rPr lang="zh-CN" altLang="en-US" dirty="0" smtClean="0"/>
              <a:t>已经有一些类似的产品了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比如</a:t>
            </a:r>
            <a:r>
              <a:rPr lang="en-US" altLang="zh-CN" dirty="0" smtClean="0"/>
              <a:t>resemble.js, </a:t>
            </a:r>
            <a:r>
              <a:rPr lang="en-US" altLang="zh-CN" dirty="0" err="1" smtClean="0"/>
              <a:t>BackstopJS</a:t>
            </a:r>
            <a:r>
              <a:rPr lang="zh-CN" altLang="en-US" dirty="0" smtClean="0"/>
              <a:t>等</a:t>
            </a:r>
            <a:r>
              <a:rPr lang="en-US" altLang="zh-CN" dirty="0" smtClean="0"/>
              <a:t>.</a:t>
            </a:r>
            <a:r>
              <a:rPr lang="zh-CN" altLang="en-US" dirty="0" smtClean="0"/>
              <a:t>就是精度不高</a:t>
            </a:r>
            <a:r>
              <a:rPr lang="en-US" altLang="zh-CN" dirty="0" smtClean="0"/>
              <a:t>,</a:t>
            </a:r>
            <a:r>
              <a:rPr lang="zh-CN" altLang="en-US" dirty="0" smtClean="0"/>
              <a:t>像素越大越不准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8DDC-2033-44E9-A853-0FC4CF412EE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2016/11/4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ouber/page-monito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643050"/>
            <a:ext cx="8134672" cy="1470025"/>
          </a:xfrm>
        </p:spPr>
        <p:txBody>
          <a:bodyPr/>
          <a:lstStyle/>
          <a:p>
            <a:r>
              <a:rPr lang="en-US" altLang="zh-CN" dirty="0" err="1" smtClean="0"/>
              <a:t>PhantomJs</a:t>
            </a:r>
            <a:r>
              <a:rPr lang="zh-CN" altLang="en-US" dirty="0" smtClean="0"/>
              <a:t>实践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28728" y="3357562"/>
            <a:ext cx="6400800" cy="1752600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网站及内部系统组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张成思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自动化脚本</a:t>
            </a:r>
            <a:r>
              <a:rPr lang="en-US" altLang="zh-CN" dirty="0" smtClean="0"/>
              <a:t>demo-</a:t>
            </a:r>
            <a:r>
              <a:rPr lang="zh-CN" altLang="en-US" dirty="0" smtClean="0"/>
              <a:t>获得网易新闻头条并截图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打开网易新闻</a:t>
            </a:r>
            <a:endParaRPr lang="en-US" altLang="zh-CN" dirty="0" smtClean="0"/>
          </a:p>
          <a:p>
            <a:r>
              <a:rPr lang="zh-CN" altLang="en-US" dirty="0" smtClean="0"/>
              <a:t>注入</a:t>
            </a:r>
            <a:r>
              <a:rPr lang="en-US" altLang="zh-CN" dirty="0" err="1" smtClean="0"/>
              <a:t>jQuery</a:t>
            </a:r>
            <a:endParaRPr lang="en-US" altLang="zh-CN" dirty="0" smtClean="0"/>
          </a:p>
          <a:p>
            <a:r>
              <a:rPr lang="zh-CN" altLang="en-US" dirty="0" smtClean="0"/>
              <a:t>获取头条链接</a:t>
            </a:r>
            <a:endParaRPr lang="en-US" altLang="zh-CN" dirty="0" smtClean="0"/>
          </a:p>
          <a:p>
            <a:r>
              <a:rPr lang="zh-CN" altLang="en-US" dirty="0" smtClean="0"/>
              <a:t>打开链接</a:t>
            </a:r>
            <a:r>
              <a:rPr lang="en-US" altLang="zh-CN" dirty="0" smtClean="0"/>
              <a:t>,</a:t>
            </a:r>
            <a:r>
              <a:rPr lang="zh-CN" altLang="en-US" dirty="0" smtClean="0"/>
              <a:t>截图</a:t>
            </a: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1635430"/>
            <a:ext cx="5572164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遇到的问题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82919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调试不方便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有的语法错误和内部错误不抛出程序就死那儿了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维护人少</a:t>
            </a:r>
            <a:r>
              <a:rPr lang="en-US" altLang="zh-CN" dirty="0" smtClean="0"/>
              <a:t>,</a:t>
            </a:r>
            <a:r>
              <a:rPr lang="zh-CN" altLang="en-US" dirty="0" smtClean="0"/>
              <a:t>未关闭问题多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截图和真实浏览器有一点差异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文档不完善</a:t>
            </a:r>
            <a:r>
              <a:rPr lang="en-US" altLang="zh-CN" dirty="0" smtClean="0"/>
              <a:t>,</a:t>
            </a:r>
            <a:r>
              <a:rPr lang="zh-CN" altLang="en-US" dirty="0" smtClean="0"/>
              <a:t> 有未实现的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放在文档上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tips</a:t>
            </a:r>
          </a:p>
          <a:p>
            <a:r>
              <a:rPr lang="zh-CN" altLang="en-US" dirty="0" smtClean="0"/>
              <a:t>运行前进行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fomat</a:t>
            </a:r>
            <a:r>
              <a:rPr lang="zh-CN" altLang="en-US" dirty="0" smtClean="0"/>
              <a:t>检查</a:t>
            </a:r>
            <a:endParaRPr lang="en-US" altLang="zh-CN" dirty="0" smtClean="0"/>
          </a:p>
          <a:p>
            <a:r>
              <a:rPr lang="zh-CN" altLang="en-US" dirty="0" smtClean="0"/>
              <a:t>配置好各种错误回调函数</a:t>
            </a:r>
            <a:endParaRPr lang="en-US" altLang="zh-CN" dirty="0" smtClean="0"/>
          </a:p>
          <a:p>
            <a:r>
              <a:rPr lang="zh-CN" altLang="en-US" dirty="0" smtClean="0"/>
              <a:t>特别适用于需要快速完成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对稳定性要求不高的涉及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操作或截图的小型程序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2000240"/>
            <a:ext cx="8229600" cy="2980928"/>
          </a:xfrm>
        </p:spPr>
        <p:txBody>
          <a:bodyPr>
            <a:normAutofit fontScale="55000" lnSpcReduction="20000"/>
          </a:bodyPr>
          <a:lstStyle/>
          <a:p>
            <a:pPr algn="ctr">
              <a:buNone/>
            </a:pPr>
            <a:r>
              <a:rPr lang="zh-CN" altLang="en-US" sz="12000" dirty="0" smtClean="0"/>
              <a:t>祝大家身体健康</a:t>
            </a:r>
            <a:endParaRPr lang="en-US" altLang="zh-CN" sz="12000" dirty="0" smtClean="0"/>
          </a:p>
          <a:p>
            <a:pPr algn="ctr">
              <a:buNone/>
            </a:pPr>
            <a:r>
              <a:rPr lang="zh-CN" altLang="en-US" sz="12000" dirty="0" smtClean="0"/>
              <a:t>事业有成</a:t>
            </a:r>
            <a:endParaRPr lang="en-US" altLang="zh-CN" sz="12000" dirty="0" smtClean="0"/>
          </a:p>
          <a:p>
            <a:pPr algn="ctr">
              <a:buNone/>
            </a:pPr>
            <a:r>
              <a:rPr lang="zh-CN" altLang="en-US" sz="12000" dirty="0" smtClean="0"/>
              <a:t>谢谢</a:t>
            </a:r>
            <a:endParaRPr lang="zh-CN" altLang="en-US" sz="1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http://phantomjs.org/</a:t>
            </a:r>
          </a:p>
          <a:p>
            <a:r>
              <a:rPr lang="en-US" altLang="zh-CN" dirty="0" smtClean="0"/>
              <a:t>https://github.com/ariya/phantomjs</a:t>
            </a:r>
          </a:p>
          <a:p>
            <a:r>
              <a:rPr lang="en-US" altLang="zh-CN" dirty="0" smtClean="0"/>
              <a:t>https://en.wikipedia.org/wiki/PhantomJS</a:t>
            </a:r>
          </a:p>
          <a:p>
            <a:r>
              <a:rPr lang="en-US" altLang="zh-CN" dirty="0" smtClean="0"/>
              <a:t>http://davidaq.com/share/technique/2016/08/23/phantomjs-in-action-for-fe-monitor.html</a:t>
            </a:r>
          </a:p>
          <a:p>
            <a:r>
              <a:rPr lang="en-US" altLang="zh-CN" dirty="0" smtClean="0"/>
              <a:t>http://fex.baidu.com/blog/2015/07/front-end-test/</a:t>
            </a:r>
          </a:p>
          <a:p>
            <a:r>
              <a:rPr lang="en-US" altLang="zh-CN" dirty="0" smtClean="0"/>
              <a:t>http://imweb.io/topic/55e46d8d771670e207a16bdc</a:t>
            </a:r>
          </a:p>
          <a:p>
            <a:r>
              <a:rPr lang="en-US" altLang="zh-CN" dirty="0" smtClean="0"/>
              <a:t>https://www.zhihu.com/question/29922082  </a:t>
            </a:r>
          </a:p>
          <a:p>
            <a:r>
              <a:rPr lang="en-US" altLang="zh-CN" dirty="0" smtClean="0"/>
              <a:t>https://developer.mozilla.org/en-US/docs/Web/API/Canvas_API/Tutorial/Pixel_manipulation_with_canvas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phantomJs</a:t>
            </a:r>
            <a:endParaRPr lang="en-US" altLang="zh-CN" dirty="0" smtClean="0"/>
          </a:p>
          <a:p>
            <a:r>
              <a:rPr lang="en-US" altLang="zh-CN" dirty="0" err="1" smtClean="0"/>
              <a:t>phantomJs</a:t>
            </a:r>
            <a:r>
              <a:rPr lang="zh-CN" altLang="en-US" dirty="0" smtClean="0"/>
              <a:t>应用场景</a:t>
            </a:r>
            <a:endParaRPr lang="en-US" altLang="zh-CN" dirty="0" smtClean="0"/>
          </a:p>
          <a:p>
            <a:r>
              <a:rPr lang="en-US" altLang="zh-CN" dirty="0" smtClean="0"/>
              <a:t>Demo</a:t>
            </a:r>
            <a:r>
              <a:rPr lang="zh-CN" altLang="en-US" dirty="0" smtClean="0"/>
              <a:t>演示</a:t>
            </a:r>
            <a:endParaRPr lang="en-US" altLang="zh-CN" dirty="0" smtClean="0"/>
          </a:p>
          <a:p>
            <a:r>
              <a:rPr lang="zh-CN" altLang="en-US" dirty="0" smtClean="0"/>
              <a:t>遇到</a:t>
            </a:r>
            <a:r>
              <a:rPr lang="zh-CN" altLang="en-US" dirty="0" smtClean="0"/>
              <a:t>的问题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tips</a:t>
            </a:r>
            <a:r>
              <a:rPr lang="zh-CN" altLang="en-US" dirty="0" smtClean="0"/>
              <a:t>和建议</a:t>
            </a:r>
            <a:endParaRPr lang="en-US" altLang="zh-CN" dirty="0" smtClean="0"/>
          </a:p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phantomJs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无界面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可脚本编程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开</a:t>
            </a:r>
            <a:r>
              <a:rPr lang="zh-CN" altLang="en-US" dirty="0" smtClean="0"/>
              <a:t>源</a:t>
            </a:r>
            <a:r>
              <a:rPr lang="en-US" altLang="zh-CN" b="1" dirty="0" smtClean="0"/>
              <a:t>(BSD)</a:t>
            </a:r>
            <a:r>
              <a:rPr lang="en-US" altLang="zh-CN" dirty="0" err="1" smtClean="0"/>
              <a:t>WebKit</a:t>
            </a:r>
            <a:r>
              <a:rPr lang="zh-CN" altLang="en-US" dirty="0" smtClean="0"/>
              <a:t>浏览器引擎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phantomJs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2053" name="Picture 5" descr="C:\Users\bjzhangchengsi\Downloads\跨职能流程图（垂直） (8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3875" y="1128713"/>
            <a:ext cx="8096250" cy="4600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phantomJs</a:t>
            </a:r>
            <a:r>
              <a:rPr lang="zh-CN" altLang="en-US" dirty="0" smtClean="0"/>
              <a:t>的使用场景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页面截图</a:t>
            </a:r>
            <a:endParaRPr lang="en-US" altLang="zh-CN" dirty="0" smtClean="0"/>
          </a:p>
          <a:p>
            <a:r>
              <a:rPr lang="zh-CN" altLang="en-US" dirty="0" smtClean="0"/>
              <a:t>页面自动化操作</a:t>
            </a:r>
            <a:endParaRPr lang="en-US" altLang="zh-CN" dirty="0" smtClean="0"/>
          </a:p>
          <a:p>
            <a:r>
              <a:rPr lang="zh-CN" altLang="en-US" dirty="0" smtClean="0"/>
              <a:t>网络性能监控</a:t>
            </a:r>
            <a:endParaRPr lang="en-US" altLang="zh-CN" dirty="0" smtClean="0"/>
          </a:p>
          <a:p>
            <a:r>
              <a:rPr lang="zh-CN" altLang="en-US" dirty="0" smtClean="0"/>
              <a:t>网页监控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Dom</a:t>
            </a:r>
            <a:r>
              <a:rPr lang="zh-CN" altLang="en-US" dirty="0" smtClean="0"/>
              <a:t>树比对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像素比对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网页截图</a:t>
            </a:r>
            <a:endParaRPr lang="zh-CN" altLang="en-US" dirty="0"/>
          </a:p>
        </p:txBody>
      </p:sp>
      <p:pic>
        <p:nvPicPr>
          <p:cNvPr id="1027" name="Picture 3" descr="E:\PhantomJsIntroduce\performance\bak\1317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9110" y="3143248"/>
            <a:ext cx="6286500" cy="1419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28" name="Picture 4" descr="E:\PhantomJsIntroduce\performance\bak\1652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4714884"/>
            <a:ext cx="6286500" cy="1419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标题 1"/>
          <p:cNvSpPr txBox="1">
            <a:spLocks/>
          </p:cNvSpPr>
          <p:nvPr/>
        </p:nvSpPr>
        <p:spPr>
          <a:xfrm>
            <a:off x="1071538" y="1285860"/>
            <a:ext cx="6143668" cy="100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同浏览器效果</a:t>
            </a:r>
            <a:endParaRPr lang="en-US" altLang="zh-CN" sz="2800" dirty="0" smtClean="0"/>
          </a:p>
          <a:p>
            <a:r>
              <a:rPr lang="zh-CN" altLang="en-US" sz="2800" dirty="0" smtClean="0"/>
              <a:t>通过原生</a:t>
            </a:r>
            <a:r>
              <a:rPr lang="en-US" altLang="zh-CN" sz="2800" dirty="0" smtClean="0"/>
              <a:t>JS </a:t>
            </a:r>
            <a:r>
              <a:rPr lang="en-US" altLang="zh-CN" sz="2800" dirty="0" err="1" smtClean="0"/>
              <a:t>element.getBoundingClientRect</a:t>
            </a:r>
            <a:r>
              <a:rPr lang="zh-CN" altLang="en-US" sz="2800" dirty="0" smtClean="0"/>
              <a:t>获取位置</a:t>
            </a:r>
            <a:r>
              <a:rPr lang="zh-CN" altLang="en-US" sz="2800" dirty="0" smtClean="0"/>
              <a:t>实现</a:t>
            </a:r>
            <a:r>
              <a:rPr lang="zh-CN" altLang="en-US" sz="2800" dirty="0" smtClean="0"/>
              <a:t>对指定元素进行截图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页面自动化操作</a:t>
            </a:r>
            <a:endParaRPr lang="en-US" altLang="zh-CN" dirty="0" smtClean="0"/>
          </a:p>
        </p:txBody>
      </p:sp>
      <p:pic>
        <p:nvPicPr>
          <p:cNvPr id="9" name="Picture 4" descr="C:\Users\bjzhangchengsi\Downloads\自动化操作 (3).pn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04996"/>
            <a:ext cx="8229600" cy="45163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网页监控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树比对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DOM</a:t>
            </a:r>
            <a:r>
              <a:rPr lang="zh-CN" altLang="en-US" dirty="0" smtClean="0"/>
              <a:t>树比</a:t>
            </a:r>
            <a:r>
              <a:rPr lang="zh-CN" altLang="en-US" dirty="0" smtClean="0"/>
              <a:t>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网易竞品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github.com/fouber/page-monitor</a:t>
            </a:r>
            <a:r>
              <a:rPr lang="en-US" altLang="zh-CN" dirty="0" smtClean="0"/>
              <a:t>(</a:t>
            </a:r>
            <a:r>
              <a:rPr lang="zh-CN" altLang="en-US" dirty="0" smtClean="0"/>
              <a:t>国内的一个库</a:t>
            </a:r>
            <a:r>
              <a:rPr lang="en-US" altLang="zh-CN" dirty="0" smtClean="0"/>
              <a:t>)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phantomJs</a:t>
            </a:r>
            <a:r>
              <a:rPr lang="zh-CN" altLang="en-US" dirty="0" smtClean="0"/>
              <a:t>定时抓取</a:t>
            </a:r>
            <a:r>
              <a:rPr lang="en-US" altLang="zh-CN" dirty="0" smtClean="0"/>
              <a:t>,</a:t>
            </a:r>
            <a:r>
              <a:rPr lang="zh-CN" altLang="en-US" dirty="0" smtClean="0"/>
              <a:t>同结构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进行比对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</a:t>
            </a:r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6" name="Picture 2" descr="C:\Users\bjzhangchengsi\Pictures\09918f07833307ba8aa048cc0dfc0d88_b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0298" y="3786190"/>
            <a:ext cx="3590925" cy="1895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网页监控</a:t>
            </a:r>
            <a:r>
              <a:rPr lang="en-US" altLang="zh-CN" dirty="0" smtClean="0"/>
              <a:t>-</a:t>
            </a:r>
            <a:r>
              <a:rPr lang="zh-CN" altLang="en-US" dirty="0" smtClean="0"/>
              <a:t>像素比对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像素比对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BackStop.js</a:t>
            </a:r>
          </a:p>
          <a:p>
            <a:pPr>
              <a:buNone/>
            </a:pPr>
            <a:r>
              <a:rPr lang="en-US" altLang="zh-CN" dirty="0" smtClean="0"/>
              <a:t>Resemble.js</a:t>
            </a:r>
            <a:endParaRPr lang="en-US" altLang="zh-CN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Picture 6" descr="C:\Users\bjzhangchengsi\Pictures\BackstopJ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643446"/>
            <a:ext cx="7928059" cy="1962155"/>
          </a:xfrm>
          <a:prstGeom prst="rect">
            <a:avLst/>
          </a:prstGeom>
          <a:noFill/>
        </p:spPr>
      </p:pic>
      <p:pic>
        <p:nvPicPr>
          <p:cNvPr id="3074" name="Picture 2" descr="C:\Users\bjzhangchengsi\Downloads\像素比对 (1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7422" y="1071546"/>
            <a:ext cx="6429420" cy="36073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3328</TotalTime>
  <Words>1065</Words>
  <Application>Microsoft Office PowerPoint</Application>
  <PresentationFormat>全屏显示(4:3)</PresentationFormat>
  <Paragraphs>103</Paragraphs>
  <Slides>13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PhantomJs实践</vt:lpstr>
      <vt:lpstr>目录</vt:lpstr>
      <vt:lpstr>什么是phantomJs</vt:lpstr>
      <vt:lpstr>phantomJs架构</vt:lpstr>
      <vt:lpstr>phantomJs的使用场景</vt:lpstr>
      <vt:lpstr>网页截图</vt:lpstr>
      <vt:lpstr>页面自动化操作</vt:lpstr>
      <vt:lpstr>网页监控-dom树比对</vt:lpstr>
      <vt:lpstr>网页监控-像素比对</vt:lpstr>
      <vt:lpstr>自动化脚本demo-获得网易新闻头条并截图</vt:lpstr>
      <vt:lpstr>遇到的问题</vt:lpstr>
      <vt:lpstr>幻灯片 12</vt:lpstr>
      <vt:lpstr>参考资料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基于RAP的API质量管理系统</dc:title>
  <dc:creator>yqhuang</dc:creator>
  <cp:lastModifiedBy>bjzhangchengsi</cp:lastModifiedBy>
  <cp:revision>550</cp:revision>
  <dcterms:created xsi:type="dcterms:W3CDTF">2016-08-09T05:39:36Z</dcterms:created>
  <dcterms:modified xsi:type="dcterms:W3CDTF">2016-11-04T06:03:30Z</dcterms:modified>
</cp:coreProperties>
</file>