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r-HR"/>
              <a:t>Memorijski zahtjevi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SNAP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read_50MB</c:v>
                </c:pt>
                <c:pt idx="1">
                  <c:v>read_100MB</c:v>
                </c:pt>
                <c:pt idx="2">
                  <c:v>read_200MB</c:v>
                </c:pt>
                <c:pt idx="3">
                  <c:v>read_300MB</c:v>
                </c:pt>
                <c:pt idx="4">
                  <c:v>read_400MB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</c:v>
                </c:pt>
                <c:pt idx="1">
                  <c:v>198</c:v>
                </c:pt>
                <c:pt idx="2">
                  <c:v>421</c:v>
                </c:pt>
                <c:pt idx="3">
                  <c:v>542</c:v>
                </c:pt>
                <c:pt idx="4">
                  <c:v>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54-49EC-A66C-7D1C0354DD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BBmap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read_50MB</c:v>
                </c:pt>
                <c:pt idx="1">
                  <c:v>read_100MB</c:v>
                </c:pt>
                <c:pt idx="2">
                  <c:v>read_200MB</c:v>
                </c:pt>
                <c:pt idx="3">
                  <c:v>read_300MB</c:v>
                </c:pt>
                <c:pt idx="4">
                  <c:v>read_400MB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1225</c:v>
                </c:pt>
                <c:pt idx="1">
                  <c:v>1275</c:v>
                </c:pt>
                <c:pt idx="2">
                  <c:v>1485</c:v>
                </c:pt>
                <c:pt idx="3">
                  <c:v>1333</c:v>
                </c:pt>
                <c:pt idx="4">
                  <c:v>1516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54-49EC-A66C-7D1C0354DD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GraphMap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read_50MB</c:v>
                </c:pt>
                <c:pt idx="1">
                  <c:v>read_100MB</c:v>
                </c:pt>
                <c:pt idx="2">
                  <c:v>read_200MB</c:v>
                </c:pt>
                <c:pt idx="3">
                  <c:v>read_300MB</c:v>
                </c:pt>
                <c:pt idx="4">
                  <c:v>read_400MB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376</c:v>
                </c:pt>
                <c:pt idx="1">
                  <c:v>446</c:v>
                </c:pt>
                <c:pt idx="2">
                  <c:v>622</c:v>
                </c:pt>
                <c:pt idx="3">
                  <c:v>798</c:v>
                </c:pt>
                <c:pt idx="4">
                  <c:v>973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54-49EC-A66C-7D1C0354DDC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Bowtie2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read_50MB</c:v>
                </c:pt>
                <c:pt idx="1">
                  <c:v>read_100MB</c:v>
                </c:pt>
                <c:pt idx="2">
                  <c:v>read_200MB</c:v>
                </c:pt>
                <c:pt idx="3">
                  <c:v>read_300MB</c:v>
                </c:pt>
                <c:pt idx="4">
                  <c:v>read_400MB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25.8</c:v>
                </c:pt>
                <c:pt idx="1">
                  <c:v>25.9</c:v>
                </c:pt>
                <c:pt idx="2">
                  <c:v>26.1</c:v>
                </c:pt>
                <c:pt idx="3">
                  <c:v>27.3</c:v>
                </c:pt>
                <c:pt idx="4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54-49EC-A66C-7D1C0354D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9950383"/>
        <c:axId val="1009952319"/>
      </c:lineChart>
      <c:catAx>
        <c:axId val="1009950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/>
                  <a:t>Naziv datoteke</a:t>
                </a:r>
              </a:p>
            </c:rich>
          </c:tx>
          <c:layout>
            <c:manualLayout>
              <c:xMode val="edge"/>
              <c:yMode val="edge"/>
              <c:x val="0.39665060789678741"/>
              <c:y val="0.80796834671872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009952319"/>
        <c:crosses val="autoZero"/>
        <c:auto val="1"/>
        <c:lblAlgn val="ctr"/>
        <c:lblOffset val="100"/>
        <c:noMultiLvlLbl val="0"/>
      </c:catAx>
      <c:valAx>
        <c:axId val="100995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/>
                  <a:t>Zauzeće memorije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00995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r-HR" dirty="0"/>
              <a:t>Memorijski zahtjevi </a:t>
            </a:r>
            <a:r>
              <a:rPr lang="en-US" dirty="0"/>
              <a:t>(</a:t>
            </a:r>
            <a:r>
              <a:rPr lang="hr-HR" dirty="0"/>
              <a:t>uvećano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SNAP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read_50MB</c:v>
                </c:pt>
                <c:pt idx="1">
                  <c:v>read_100MB</c:v>
                </c:pt>
                <c:pt idx="2">
                  <c:v>read_200MB</c:v>
                </c:pt>
                <c:pt idx="3">
                  <c:v>read_300MB</c:v>
                </c:pt>
                <c:pt idx="4">
                  <c:v>read_400MB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04-440F-9366-8695885D44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BBmap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read_50MB</c:v>
                </c:pt>
                <c:pt idx="1">
                  <c:v>read_100MB</c:v>
                </c:pt>
                <c:pt idx="2">
                  <c:v>read_200MB</c:v>
                </c:pt>
                <c:pt idx="3">
                  <c:v>read_300MB</c:v>
                </c:pt>
                <c:pt idx="4">
                  <c:v>read_400MB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04-440F-9366-8695885D44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GraphMap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read_50MB</c:v>
                </c:pt>
                <c:pt idx="1">
                  <c:v>read_100MB</c:v>
                </c:pt>
                <c:pt idx="2">
                  <c:v>read_200MB</c:v>
                </c:pt>
                <c:pt idx="3">
                  <c:v>read_300MB</c:v>
                </c:pt>
                <c:pt idx="4">
                  <c:v>read_400MB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4-440F-9366-8695885D44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Bowtie2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read_50MB</c:v>
                </c:pt>
                <c:pt idx="1">
                  <c:v>read_100MB</c:v>
                </c:pt>
                <c:pt idx="2">
                  <c:v>read_200MB</c:v>
                </c:pt>
                <c:pt idx="3">
                  <c:v>read_300MB</c:v>
                </c:pt>
                <c:pt idx="4">
                  <c:v>read_400MB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25.8</c:v>
                </c:pt>
                <c:pt idx="1">
                  <c:v>25.9</c:v>
                </c:pt>
                <c:pt idx="2">
                  <c:v>26.1</c:v>
                </c:pt>
                <c:pt idx="3">
                  <c:v>27.3</c:v>
                </c:pt>
                <c:pt idx="4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04-440F-9366-8695885D4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9950383"/>
        <c:axId val="1009952319"/>
      </c:lineChart>
      <c:catAx>
        <c:axId val="1009950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/>
                  <a:t>Naziv datoteke</a:t>
                </a:r>
              </a:p>
            </c:rich>
          </c:tx>
          <c:layout>
            <c:manualLayout>
              <c:xMode val="edge"/>
              <c:yMode val="edge"/>
              <c:x val="0.39621154628185823"/>
              <c:y val="0.811861359716134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009952319"/>
        <c:crosses val="autoZero"/>
        <c:auto val="1"/>
        <c:lblAlgn val="ctr"/>
        <c:lblOffset val="100"/>
        <c:noMultiLvlLbl val="0"/>
      </c:catAx>
      <c:valAx>
        <c:axId val="100995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/>
                  <a:t>Zauzeće memorije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00995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025067937476314"/>
          <c:y val="0.87449758403134781"/>
          <c:w val="0.69949864125047378"/>
          <c:h val="6.99779825947660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Vrijeme </a:t>
            </a:r>
            <a:r>
              <a:rPr lang="hr-HR"/>
              <a:t>izvođenja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SNAP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read_50MB</c:v>
                </c:pt>
                <c:pt idx="1">
                  <c:v>read_100MB</c:v>
                </c:pt>
                <c:pt idx="2">
                  <c:v>read_200MB</c:v>
                </c:pt>
                <c:pt idx="3">
                  <c:v>read_300MB</c:v>
                </c:pt>
                <c:pt idx="4">
                  <c:v>read_400MB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1A-40AC-9A8F-18F4ABA249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BBmap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read_50MB</c:v>
                </c:pt>
                <c:pt idx="1">
                  <c:v>read_100MB</c:v>
                </c:pt>
                <c:pt idx="2">
                  <c:v>read_200MB</c:v>
                </c:pt>
                <c:pt idx="3">
                  <c:v>read_300MB</c:v>
                </c:pt>
                <c:pt idx="4">
                  <c:v>read_400MB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74</c:v>
                </c:pt>
                <c:pt idx="1">
                  <c:v>141</c:v>
                </c:pt>
                <c:pt idx="2">
                  <c:v>277</c:v>
                </c:pt>
                <c:pt idx="3">
                  <c:v>415</c:v>
                </c:pt>
                <c:pt idx="4">
                  <c:v>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1A-40AC-9A8F-18F4ABA249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GraphMap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read_50MB</c:v>
                </c:pt>
                <c:pt idx="1">
                  <c:v>read_100MB</c:v>
                </c:pt>
                <c:pt idx="2">
                  <c:v>read_200MB</c:v>
                </c:pt>
                <c:pt idx="3">
                  <c:v>read_300MB</c:v>
                </c:pt>
                <c:pt idx="4">
                  <c:v>read_400MB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242</c:v>
                </c:pt>
                <c:pt idx="1">
                  <c:v>464</c:v>
                </c:pt>
                <c:pt idx="2">
                  <c:v>928</c:v>
                </c:pt>
                <c:pt idx="3">
                  <c:v>1409</c:v>
                </c:pt>
                <c:pt idx="4">
                  <c:v>1855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1A-40AC-9A8F-18F4ABA2499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Bowtie2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read_50MB</c:v>
                </c:pt>
                <c:pt idx="1">
                  <c:v>read_100MB</c:v>
                </c:pt>
                <c:pt idx="2">
                  <c:v>read_200MB</c:v>
                </c:pt>
                <c:pt idx="3">
                  <c:v>read_300MB</c:v>
                </c:pt>
                <c:pt idx="4">
                  <c:v>read_400MB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101</c:v>
                </c:pt>
                <c:pt idx="1">
                  <c:v>206</c:v>
                </c:pt>
                <c:pt idx="2">
                  <c:v>405</c:v>
                </c:pt>
                <c:pt idx="3">
                  <c:v>616</c:v>
                </c:pt>
                <c:pt idx="4">
                  <c:v>815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1A-40AC-9A8F-18F4ABA24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9950383"/>
        <c:axId val="1009952319"/>
      </c:lineChart>
      <c:catAx>
        <c:axId val="1009950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/>
                  <a:t>Naziv datoteke</a:t>
                </a:r>
              </a:p>
            </c:rich>
          </c:tx>
          <c:layout>
            <c:manualLayout>
              <c:xMode val="edge"/>
              <c:yMode val="edge"/>
              <c:x val="0.41957768299795867"/>
              <c:y val="0.812839645044369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009952319"/>
        <c:crosses val="autoZero"/>
        <c:auto val="1"/>
        <c:lblAlgn val="ctr"/>
        <c:lblOffset val="100"/>
        <c:noMultiLvlLbl val="0"/>
      </c:catAx>
      <c:valAx>
        <c:axId val="100995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/>
                  <a:t>Vrijeme izvođenja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00995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hr-HR" dirty="0"/>
              <a:t>izvođenja</a:t>
            </a:r>
            <a:r>
              <a:rPr lang="en-US" dirty="0"/>
              <a:t> (</a:t>
            </a:r>
            <a:r>
              <a:rPr lang="hr-HR" dirty="0"/>
              <a:t>uvećano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SNAP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read_50MB</c:v>
                </c:pt>
                <c:pt idx="1">
                  <c:v>read_100MB</c:v>
                </c:pt>
                <c:pt idx="2">
                  <c:v>read_200MB</c:v>
                </c:pt>
                <c:pt idx="3">
                  <c:v>read_300MB</c:v>
                </c:pt>
                <c:pt idx="4">
                  <c:v>read_400MB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EB-47A2-AA93-CE26C2E8C3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BBmap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read_50MB</c:v>
                </c:pt>
                <c:pt idx="1">
                  <c:v>read_100MB</c:v>
                </c:pt>
                <c:pt idx="2">
                  <c:v>read_200MB</c:v>
                </c:pt>
                <c:pt idx="3">
                  <c:v>read_300MB</c:v>
                </c:pt>
                <c:pt idx="4">
                  <c:v>read_400MB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EB-47A2-AA93-CE26C2E8C3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GraphMap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read_50MB</c:v>
                </c:pt>
                <c:pt idx="1">
                  <c:v>read_100MB</c:v>
                </c:pt>
                <c:pt idx="2">
                  <c:v>read_200MB</c:v>
                </c:pt>
                <c:pt idx="3">
                  <c:v>read_300MB</c:v>
                </c:pt>
                <c:pt idx="4">
                  <c:v>read_400MB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EB-47A2-AA93-CE26C2E8C3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Bowtie2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read_50MB</c:v>
                </c:pt>
                <c:pt idx="1">
                  <c:v>read_100MB</c:v>
                </c:pt>
                <c:pt idx="2">
                  <c:v>read_200MB</c:v>
                </c:pt>
                <c:pt idx="3">
                  <c:v>read_300MB</c:v>
                </c:pt>
                <c:pt idx="4">
                  <c:v>read_400MB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EB-47A2-AA93-CE26C2E8C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9950383"/>
        <c:axId val="1009952319"/>
      </c:lineChart>
      <c:catAx>
        <c:axId val="1009950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/>
                  <a:t>Naziv datoteke</a:t>
                </a:r>
              </a:p>
            </c:rich>
          </c:tx>
          <c:layout>
            <c:manualLayout>
              <c:xMode val="edge"/>
              <c:yMode val="edge"/>
              <c:x val="0.40091444298629336"/>
              <c:y val="0.824744406949131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009952319"/>
        <c:crosses val="autoZero"/>
        <c:auto val="1"/>
        <c:lblAlgn val="ctr"/>
        <c:lblOffset val="100"/>
        <c:noMultiLvlLbl val="0"/>
      </c:catAx>
      <c:valAx>
        <c:axId val="100995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/>
                  <a:t>Vrijeme izvođenja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00995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6D3E-AC17-49E3-98BF-67892919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261" y="540460"/>
            <a:ext cx="7545386" cy="2387600"/>
          </a:xfrm>
        </p:spPr>
        <p:txBody>
          <a:bodyPr>
            <a:normAutofit/>
          </a:bodyPr>
          <a:lstStyle/>
          <a:p>
            <a:pPr algn="ctr"/>
            <a:r>
              <a:rPr lang="hr-HR" i="1" dirty="0"/>
              <a:t>Usporedba programa za mapiranje očitanja</a:t>
            </a:r>
            <a:br>
              <a:rPr lang="hr-HR" i="1" dirty="0"/>
            </a:br>
            <a:r>
              <a:rPr lang="hr-HR" i="1" dirty="0"/>
              <a:t>na genom</a:t>
            </a:r>
            <a:endParaRPr lang="hr-B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833E0-6DA1-4285-9FCD-5F9C508F5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32343"/>
            <a:ext cx="3388303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Zdravko Čićin-Šain </a:t>
            </a:r>
            <a:endParaRPr lang="hr-BA" dirty="0">
              <a:solidFill>
                <a:schemeClr val="tx1"/>
              </a:solidFill>
            </a:endParaRPr>
          </a:p>
          <a:p>
            <a:pPr algn="ctr"/>
            <a:r>
              <a:rPr lang="hr-HR" dirty="0">
                <a:solidFill>
                  <a:schemeClr val="tx1"/>
                </a:solidFill>
              </a:rPr>
              <a:t>Fran Penić   </a:t>
            </a:r>
            <a:endParaRPr lang="hr-BA" dirty="0">
              <a:solidFill>
                <a:schemeClr val="tx1"/>
              </a:solidFill>
            </a:endParaRPr>
          </a:p>
          <a:p>
            <a:pPr algn="ctr"/>
            <a:r>
              <a:rPr lang="hr-HR" dirty="0">
                <a:solidFill>
                  <a:schemeClr val="tx1"/>
                </a:solidFill>
              </a:rPr>
              <a:t>Toma Jurčić</a:t>
            </a:r>
            <a:endParaRPr lang="hr-BA" dirty="0">
              <a:solidFill>
                <a:schemeClr val="tx1"/>
              </a:solidFill>
            </a:endParaRPr>
          </a:p>
          <a:p>
            <a:pPr algn="ctr"/>
            <a:r>
              <a:rPr lang="hr-HR" dirty="0">
                <a:solidFill>
                  <a:schemeClr val="tx1"/>
                </a:solidFill>
              </a:rPr>
              <a:t>Mateo Žaja</a:t>
            </a:r>
            <a:endParaRPr lang="hr-B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0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0B8F-B1A7-4A68-BB5F-DA7A9EE5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94" y="450400"/>
            <a:ext cx="9905998" cy="1478570"/>
          </a:xfrm>
        </p:spPr>
        <p:txBody>
          <a:bodyPr/>
          <a:lstStyle/>
          <a:p>
            <a:r>
              <a:rPr lang="hr-BA" dirty="0"/>
              <a:t>Rezultati mjerenja – memorijski zahtjevi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2120483-F467-453F-BD44-8C5140BAA0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615774"/>
              </p:ext>
            </p:extLst>
          </p:nvPr>
        </p:nvGraphicFramePr>
        <p:xfrm>
          <a:off x="289330" y="1928970"/>
          <a:ext cx="5922627" cy="3430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599BC00-0AD3-493E-9448-939D99D1FE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406317"/>
              </p:ext>
            </p:extLst>
          </p:nvPr>
        </p:nvGraphicFramePr>
        <p:xfrm>
          <a:off x="6392921" y="1928970"/>
          <a:ext cx="5422265" cy="3430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0874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51FD3F-4FBB-4E04-AD82-D5A2DC490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0731592"/>
              </p:ext>
            </p:extLst>
          </p:nvPr>
        </p:nvGraphicFramePr>
        <p:xfrm>
          <a:off x="248874" y="1988190"/>
          <a:ext cx="5942202" cy="3422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D9A494A-4CEB-4B12-BBE4-67C98562E6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16854"/>
              </p:ext>
            </p:extLst>
          </p:nvPr>
        </p:nvGraphicFramePr>
        <p:xfrm>
          <a:off x="6398003" y="1988189"/>
          <a:ext cx="5368954" cy="3422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7F861B1-1932-4CC9-95A4-791716A702F5}"/>
              </a:ext>
            </a:extLst>
          </p:cNvPr>
          <p:cNvSpPr txBox="1">
            <a:spLocks/>
          </p:cNvSpPr>
          <p:nvPr/>
        </p:nvSpPr>
        <p:spPr>
          <a:xfrm>
            <a:off x="470294" y="4504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BA" dirty="0"/>
              <a:t>Rezultati mjerenja – vrijeme izvođenja</a:t>
            </a:r>
          </a:p>
        </p:txBody>
      </p:sp>
    </p:spTree>
    <p:extLst>
      <p:ext uri="{BB962C8B-B14F-4D97-AF65-F5344CB8AC3E}">
        <p14:creationId xmlns:p14="http://schemas.microsoft.com/office/powerpoint/2010/main" val="218209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7F861B1-1932-4CC9-95A4-791716A702F5}"/>
              </a:ext>
            </a:extLst>
          </p:cNvPr>
          <p:cNvSpPr txBox="1">
            <a:spLocks/>
          </p:cNvSpPr>
          <p:nvPr/>
        </p:nvSpPr>
        <p:spPr>
          <a:xfrm>
            <a:off x="470294" y="4504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BA" dirty="0"/>
              <a:t>ZAKLJUČAK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61E2D-FBD2-4CC0-9B0E-17982447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94" y="1746147"/>
            <a:ext cx="7054631" cy="4327482"/>
          </a:xfrm>
        </p:spPr>
        <p:txBody>
          <a:bodyPr>
            <a:normAutofit/>
          </a:bodyPr>
          <a:lstStyle/>
          <a:p>
            <a:r>
              <a:rPr lang="hr-HR" sz="2600" dirty="0"/>
              <a:t>Svaki projekt je specifičan i nosi svoje izazove, stoga ne postoji univerzalni alat za sve slučajeve</a:t>
            </a:r>
          </a:p>
          <a:p>
            <a:r>
              <a:rPr lang="hr-HR" sz="2600" dirty="0"/>
              <a:t>SNAP </a:t>
            </a:r>
            <a:r>
              <a:rPr lang="hr-HR" sz="2600" dirty="0">
                <a:sym typeface="Wingdings" panose="05000000000000000000" pitchFamily="2" charset="2"/>
              </a:rPr>
              <a:t> brzina</a:t>
            </a:r>
          </a:p>
          <a:p>
            <a:r>
              <a:rPr lang="hr-HR" sz="2600" dirty="0">
                <a:sym typeface="Wingdings" panose="05000000000000000000" pitchFamily="2" charset="2"/>
              </a:rPr>
              <a:t>GraphMap  preciznost, duga očitanja</a:t>
            </a:r>
          </a:p>
          <a:p>
            <a:r>
              <a:rPr lang="hr-HR" sz="2600" dirty="0">
                <a:sym typeface="Wingdings" panose="05000000000000000000" pitchFamily="2" charset="2"/>
              </a:rPr>
              <a:t>Bowtie2  mala memorijska potrošnja</a:t>
            </a:r>
          </a:p>
          <a:p>
            <a:r>
              <a:rPr lang="hr-HR" sz="2600" dirty="0">
                <a:sym typeface="Wingdings" panose="05000000000000000000" pitchFamily="2" charset="2"/>
              </a:rPr>
              <a:t>BBMap  najbolji omjer preciznosti, potrošnje memorije i vremena izvođenja</a:t>
            </a:r>
            <a:endParaRPr lang="hr-BA" sz="2600" dirty="0"/>
          </a:p>
        </p:txBody>
      </p:sp>
    </p:spTree>
    <p:extLst>
      <p:ext uri="{BB962C8B-B14F-4D97-AF65-F5344CB8AC3E}">
        <p14:creationId xmlns:p14="http://schemas.microsoft.com/office/powerpoint/2010/main" val="170538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6D3E-AC17-49E3-98BF-67892919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188" y="352337"/>
            <a:ext cx="8791575" cy="1211379"/>
          </a:xfrm>
        </p:spPr>
        <p:txBody>
          <a:bodyPr/>
          <a:lstStyle/>
          <a:p>
            <a:r>
              <a:rPr lang="hr-HR" i="1" dirty="0"/>
              <a:t>Pitanja?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73181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A5DE-C83B-4EE8-9B35-36B3A92B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Sadr</a:t>
            </a:r>
            <a:r>
              <a:rPr lang="hr-BA" dirty="0"/>
              <a:t>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B6FC-E1B8-4967-A31C-A7441CB6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59702"/>
          </a:xfrm>
        </p:spPr>
        <p:txBody>
          <a:bodyPr>
            <a:normAutofit/>
          </a:bodyPr>
          <a:lstStyle/>
          <a:p>
            <a:r>
              <a:rPr lang="hr-BA" dirty="0"/>
              <a:t>Mapiranje - uvod</a:t>
            </a:r>
          </a:p>
          <a:p>
            <a:r>
              <a:rPr lang="hr-BA" dirty="0"/>
              <a:t>SNAP</a:t>
            </a:r>
          </a:p>
          <a:p>
            <a:r>
              <a:rPr lang="hr-BA" dirty="0"/>
              <a:t>BBmap</a:t>
            </a:r>
          </a:p>
          <a:p>
            <a:r>
              <a:rPr lang="hr-BA" dirty="0"/>
              <a:t>GraphMap</a:t>
            </a:r>
          </a:p>
          <a:p>
            <a:r>
              <a:rPr lang="hr-BA" dirty="0"/>
              <a:t>Bowtie2</a:t>
            </a:r>
          </a:p>
          <a:p>
            <a:r>
              <a:rPr lang="hr-BA" dirty="0"/>
              <a:t>Rezultati mjerenja</a:t>
            </a:r>
          </a:p>
          <a:p>
            <a:r>
              <a:rPr lang="hr-BA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191857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A5DE-C83B-4EE8-9B35-36B3A92B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83" y="61865"/>
            <a:ext cx="9905998" cy="1478570"/>
          </a:xfrm>
        </p:spPr>
        <p:txBody>
          <a:bodyPr/>
          <a:lstStyle/>
          <a:p>
            <a:r>
              <a:rPr lang="hr-HR" dirty="0"/>
              <a:t>Mapiranje - uvod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B6FC-E1B8-4967-A31C-A7441CB6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08" y="1670645"/>
            <a:ext cx="5041274" cy="4386205"/>
          </a:xfrm>
        </p:spPr>
        <p:txBody>
          <a:bodyPr>
            <a:normAutofit lnSpcReduction="10000"/>
          </a:bodyPr>
          <a:lstStyle/>
          <a:p>
            <a:r>
              <a:rPr lang="hr-BA" sz="2600" dirty="0"/>
              <a:t>Metoda koja nam omogućava lociranje gena i njihove međusobne udaljenosti na kromosomu</a:t>
            </a:r>
          </a:p>
          <a:p>
            <a:r>
              <a:rPr lang="hr-BA" sz="2600" dirty="0"/>
              <a:t>Postupak mapiranja:</a:t>
            </a:r>
          </a:p>
          <a:p>
            <a:pPr marL="914400" lvl="1" indent="-457200">
              <a:buFont typeface="+mj-lt"/>
              <a:buAutoNum type="arabicParenR"/>
            </a:pPr>
            <a:r>
              <a:rPr lang="hr-BA" sz="2400" dirty="0"/>
              <a:t>Izgradnja pomoćne strukture (opcionalan korak)</a:t>
            </a:r>
          </a:p>
          <a:p>
            <a:pPr marL="914400" lvl="1" indent="-457200">
              <a:buFont typeface="+mj-lt"/>
              <a:buAutoNum type="arabicParenR"/>
            </a:pPr>
            <a:r>
              <a:rPr lang="hr-BA" sz="2400" dirty="0"/>
              <a:t>Učitavanje ulazne sekvence u program</a:t>
            </a:r>
          </a:p>
          <a:p>
            <a:pPr marL="914400" lvl="1" indent="-457200">
              <a:buFont typeface="+mj-lt"/>
              <a:buAutoNum type="arabicParenR"/>
            </a:pPr>
            <a:r>
              <a:rPr lang="hr-BA" sz="2400" dirty="0"/>
              <a:t>Očitanje rezultata mapiranja</a:t>
            </a:r>
          </a:p>
        </p:txBody>
      </p:sp>
    </p:spTree>
    <p:extLst>
      <p:ext uri="{BB962C8B-B14F-4D97-AF65-F5344CB8AC3E}">
        <p14:creationId xmlns:p14="http://schemas.microsoft.com/office/powerpoint/2010/main" val="306114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F3D5-4D1D-48FC-A3D0-F5BD3FDE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74" y="618518"/>
            <a:ext cx="9905998" cy="1478570"/>
          </a:xfrm>
        </p:spPr>
        <p:txBody>
          <a:bodyPr/>
          <a:lstStyle/>
          <a:p>
            <a:r>
              <a:rPr lang="hr-BA" dirty="0"/>
              <a:t>SNAP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67F6-DE70-464A-A273-B897B39CB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74" y="2097088"/>
            <a:ext cx="6769406" cy="4361038"/>
          </a:xfrm>
        </p:spPr>
        <p:txBody>
          <a:bodyPr>
            <a:normAutofit/>
          </a:bodyPr>
          <a:lstStyle/>
          <a:p>
            <a:r>
              <a:rPr lang="hr-HR" sz="2800" dirty="0"/>
              <a:t>engl. </a:t>
            </a:r>
            <a:r>
              <a:rPr lang="hr-HR" sz="2800" i="1" dirty="0"/>
              <a:t>Scalable Nucleotide Alignment Program </a:t>
            </a:r>
          </a:p>
          <a:p>
            <a:r>
              <a:rPr lang="hr-HR" sz="2800" dirty="0"/>
              <a:t>Koristi hash tablice kao pomoćnu strukturu</a:t>
            </a:r>
          </a:p>
          <a:p>
            <a:r>
              <a:rPr lang="hr-HR" sz="2800" dirty="0"/>
              <a:t>Prednost: izrazito velika brzina</a:t>
            </a:r>
          </a:p>
          <a:p>
            <a:r>
              <a:rPr lang="hr-HR" sz="2800" dirty="0"/>
              <a:t>Nedostatak: velik utrošak memorije</a:t>
            </a:r>
            <a:endParaRPr lang="hr-BA" sz="2800" dirty="0"/>
          </a:p>
        </p:txBody>
      </p:sp>
    </p:spTree>
    <p:extLst>
      <p:ext uri="{BB962C8B-B14F-4D97-AF65-F5344CB8AC3E}">
        <p14:creationId xmlns:p14="http://schemas.microsoft.com/office/powerpoint/2010/main" val="5309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B304-0B65-49CB-8C17-1ABB28CA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07" y="584962"/>
            <a:ext cx="9905998" cy="1478570"/>
          </a:xfrm>
        </p:spPr>
        <p:txBody>
          <a:bodyPr/>
          <a:lstStyle/>
          <a:p>
            <a:r>
              <a:rPr lang="hr-BA" dirty="0"/>
              <a:t>BBmap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DA64-3E13-4A8A-9FFB-BF5AD2F6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31" y="1905538"/>
            <a:ext cx="5242610" cy="4461706"/>
          </a:xfrm>
        </p:spPr>
        <p:txBody>
          <a:bodyPr>
            <a:normAutofit fontScale="92500" lnSpcReduction="10000"/>
          </a:bodyPr>
          <a:lstStyle/>
          <a:p>
            <a:r>
              <a:rPr lang="hr-BA" sz="2800" dirty="0"/>
              <a:t>Koristi kratke sekvence kako bi se označila očitanja referentnog genoma </a:t>
            </a:r>
          </a:p>
          <a:p>
            <a:r>
              <a:rPr lang="hr-BA" sz="2800" dirty="0"/>
              <a:t>Pozicije u genomu su locirane uz pomoć indeksa genoma</a:t>
            </a:r>
          </a:p>
          <a:p>
            <a:r>
              <a:rPr lang="hr-BA" sz="2800" dirty="0"/>
              <a:t>Prednosti: velika brzina, preciznost, velik broj podržanih formata, jednostavan za korištenje</a:t>
            </a:r>
          </a:p>
          <a:p>
            <a:r>
              <a:rPr lang="hr-BA" sz="2800" dirty="0"/>
              <a:t>Nedostatak: veliki utrošak memorije</a:t>
            </a:r>
          </a:p>
        </p:txBody>
      </p:sp>
    </p:spTree>
    <p:extLst>
      <p:ext uri="{BB962C8B-B14F-4D97-AF65-F5344CB8AC3E}">
        <p14:creationId xmlns:p14="http://schemas.microsoft.com/office/powerpoint/2010/main" val="366153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5B75-13F1-43F3-AB1B-5FB50849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35" y="610129"/>
            <a:ext cx="9905998" cy="1478570"/>
          </a:xfrm>
        </p:spPr>
        <p:txBody>
          <a:bodyPr/>
          <a:lstStyle/>
          <a:p>
            <a:r>
              <a:rPr lang="hr-BA" dirty="0"/>
              <a:t>Graph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A1DC-50CA-40D3-857D-E37C978C3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25" y="2199153"/>
            <a:ext cx="5091609" cy="4327482"/>
          </a:xfrm>
        </p:spPr>
        <p:txBody>
          <a:bodyPr>
            <a:normAutofit/>
          </a:bodyPr>
          <a:lstStyle/>
          <a:p>
            <a:r>
              <a:rPr lang="hr-BA" sz="2600" dirty="0"/>
              <a:t>Napravljen za mapiranje očitanja treće generacije (duga očitanja s velikom učestalosti pogrešaka)</a:t>
            </a:r>
          </a:p>
          <a:p>
            <a:r>
              <a:rPr lang="hr-BA" sz="2600" dirty="0"/>
              <a:t>Prednost: točno mapiranje očitanja s velikom učestalosti pogrešaka</a:t>
            </a:r>
          </a:p>
          <a:p>
            <a:r>
              <a:rPr lang="pl-PL" sz="2600" dirty="0"/>
              <a:t>Nedostatak: značajno sporiji od ostalih programa (dugo vrijeme izvođenja)</a:t>
            </a:r>
            <a:endParaRPr lang="hr-BA" sz="2600" dirty="0"/>
          </a:p>
        </p:txBody>
      </p:sp>
    </p:spTree>
    <p:extLst>
      <p:ext uri="{BB962C8B-B14F-4D97-AF65-F5344CB8AC3E}">
        <p14:creationId xmlns:p14="http://schemas.microsoft.com/office/powerpoint/2010/main" val="232051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7840-0B8A-4AA1-B240-FE3281B6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49" y="618518"/>
            <a:ext cx="9905998" cy="1478570"/>
          </a:xfrm>
        </p:spPr>
        <p:txBody>
          <a:bodyPr/>
          <a:lstStyle/>
          <a:p>
            <a:r>
              <a:rPr lang="hr-BA" dirty="0"/>
              <a:t>bowtie2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4945-7CF8-4EC8-A743-3CBD540E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49" y="2215931"/>
            <a:ext cx="5125164" cy="4495262"/>
          </a:xfrm>
        </p:spPr>
        <p:txBody>
          <a:bodyPr>
            <a:normAutofit/>
          </a:bodyPr>
          <a:lstStyle/>
          <a:p>
            <a:r>
              <a:rPr lang="hr-BA" sz="2600" dirty="0"/>
              <a:t>Najefikasniji za relativno kratka očitanja (25-100) i velike referentne genome </a:t>
            </a:r>
          </a:p>
          <a:p>
            <a:r>
              <a:rPr lang="hr-BA" sz="2600" dirty="0"/>
              <a:t>Prednosti: dobar omjer memorijskih zahtjeva i vremena izvođenja</a:t>
            </a:r>
          </a:p>
          <a:p>
            <a:r>
              <a:rPr lang="hr-BA" sz="2600" dirty="0"/>
              <a:t>Nedostatak: manji postotak pouzdanog poravnavanja od ostalih programa</a:t>
            </a:r>
          </a:p>
        </p:txBody>
      </p:sp>
    </p:spTree>
    <p:extLst>
      <p:ext uri="{BB962C8B-B14F-4D97-AF65-F5344CB8AC3E}">
        <p14:creationId xmlns:p14="http://schemas.microsoft.com/office/powerpoint/2010/main" val="177421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71C9-8E81-44FE-B89E-C7F70362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40" y="618518"/>
            <a:ext cx="9905998" cy="1478570"/>
          </a:xfrm>
        </p:spPr>
        <p:txBody>
          <a:bodyPr/>
          <a:lstStyle/>
          <a:p>
            <a:r>
              <a:rPr lang="hr-BA" dirty="0"/>
              <a:t>REZULTATI MJERENJA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C012-DEE4-4066-868F-8ABF0CC9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39" y="2241098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hr-BA" dirty="0"/>
              <a:t>wgsim alatom generirano pet različitih datoteka:</a:t>
            </a:r>
            <a:endParaRPr lang="en-US" dirty="0"/>
          </a:p>
          <a:p>
            <a:pPr lvl="1"/>
            <a:r>
              <a:rPr lang="en-US" dirty="0"/>
              <a:t>50 MB</a:t>
            </a:r>
            <a:r>
              <a:rPr lang="hr-HR" dirty="0"/>
              <a:t> (2 500 000 baza)</a:t>
            </a:r>
            <a:endParaRPr lang="en-US" dirty="0"/>
          </a:p>
          <a:p>
            <a:pPr lvl="1"/>
            <a:r>
              <a:rPr lang="en-US" dirty="0"/>
              <a:t>100 MB</a:t>
            </a:r>
            <a:r>
              <a:rPr lang="hr-HR" dirty="0"/>
              <a:t> (5 000 000 baza)</a:t>
            </a:r>
            <a:endParaRPr lang="en-US" dirty="0"/>
          </a:p>
          <a:p>
            <a:pPr lvl="1"/>
            <a:r>
              <a:rPr lang="en-US" dirty="0"/>
              <a:t>200 MB</a:t>
            </a:r>
            <a:r>
              <a:rPr lang="hr-HR" dirty="0"/>
              <a:t> (10 000 000 baza)</a:t>
            </a:r>
            <a:endParaRPr lang="en-US" dirty="0"/>
          </a:p>
          <a:p>
            <a:pPr lvl="1"/>
            <a:r>
              <a:rPr lang="en-US" dirty="0"/>
              <a:t>300 MB</a:t>
            </a:r>
            <a:r>
              <a:rPr lang="hr-HR" dirty="0"/>
              <a:t> (15 000 000 baza)</a:t>
            </a:r>
            <a:endParaRPr lang="en-US" dirty="0"/>
          </a:p>
          <a:p>
            <a:pPr lvl="1"/>
            <a:r>
              <a:rPr lang="en-US" dirty="0"/>
              <a:t>400 MB</a:t>
            </a:r>
            <a:r>
              <a:rPr lang="hr-HR" dirty="0"/>
              <a:t> (20 000 000 baza)</a:t>
            </a:r>
            <a:endParaRPr lang="en-US" dirty="0"/>
          </a:p>
          <a:p>
            <a:r>
              <a:rPr lang="pl-PL" dirty="0"/>
              <a:t>Duljina očitanja: 250 baza</a:t>
            </a:r>
          </a:p>
          <a:p>
            <a:r>
              <a:rPr lang="pl-PL" dirty="0"/>
              <a:t>Greška: 1%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9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976CBE-BCCC-4316-91FB-55D51180D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859821"/>
              </p:ext>
            </p:extLst>
          </p:nvPr>
        </p:nvGraphicFramePr>
        <p:xfrm>
          <a:off x="486562" y="1383350"/>
          <a:ext cx="5494788" cy="13188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7516">
                  <a:extLst>
                    <a:ext uri="{9D8B030D-6E8A-4147-A177-3AD203B41FA5}">
                      <a16:colId xmlns:a16="http://schemas.microsoft.com/office/drawing/2014/main" val="212245102"/>
                    </a:ext>
                  </a:extLst>
                </a:gridCol>
                <a:gridCol w="1072154">
                  <a:extLst>
                    <a:ext uri="{9D8B030D-6E8A-4147-A177-3AD203B41FA5}">
                      <a16:colId xmlns:a16="http://schemas.microsoft.com/office/drawing/2014/main" val="2963878374"/>
                    </a:ext>
                  </a:extLst>
                </a:gridCol>
                <a:gridCol w="923580">
                  <a:extLst>
                    <a:ext uri="{9D8B030D-6E8A-4147-A177-3AD203B41FA5}">
                      <a16:colId xmlns:a16="http://schemas.microsoft.com/office/drawing/2014/main" val="3157322891"/>
                    </a:ext>
                  </a:extLst>
                </a:gridCol>
                <a:gridCol w="773795">
                  <a:extLst>
                    <a:ext uri="{9D8B030D-6E8A-4147-A177-3AD203B41FA5}">
                      <a16:colId xmlns:a16="http://schemas.microsoft.com/office/drawing/2014/main" val="3104748317"/>
                    </a:ext>
                  </a:extLst>
                </a:gridCol>
                <a:gridCol w="905387">
                  <a:extLst>
                    <a:ext uri="{9D8B030D-6E8A-4147-A177-3AD203B41FA5}">
                      <a16:colId xmlns:a16="http://schemas.microsoft.com/office/drawing/2014/main" val="3101391145"/>
                    </a:ext>
                  </a:extLst>
                </a:gridCol>
                <a:gridCol w="902356">
                  <a:extLst>
                    <a:ext uri="{9D8B030D-6E8A-4147-A177-3AD203B41FA5}">
                      <a16:colId xmlns:a16="http://schemas.microsoft.com/office/drawing/2014/main" val="5906822"/>
                    </a:ext>
                  </a:extLst>
                </a:gridCol>
              </a:tblGrid>
              <a:tr h="3316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 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Poravnato</a:t>
                      </a:r>
                      <a:endParaRPr lang="hr-HR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(MAPQ &gt;= 10)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Poravnato</a:t>
                      </a:r>
                      <a:endParaRPr lang="hr-HR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(MAPQ &lt; 10)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Različito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Memorija</a:t>
                      </a:r>
                      <a:endParaRPr lang="hr-HR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(MB)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Vrijeme izvođenja (s)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351295"/>
                  </a:ext>
                </a:extLst>
              </a:tr>
              <a:tr h="273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SNAP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95.80 %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3.83 %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0.38 %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78.0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&lt; 1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074859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BBmap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96.09 %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3.70 %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0.21 %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1225.0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74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6798136"/>
                  </a:ext>
                </a:extLst>
              </a:tr>
              <a:tr h="1308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GraphMap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95.86 %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1.55 %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2.59 %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376.0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242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098791"/>
                  </a:ext>
                </a:extLst>
              </a:tr>
              <a:tr h="265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Bowtie2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91.95 %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8.05 %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0.00 %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25.8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101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98483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B0EBF3-0A9E-4673-B9C8-3E5EBB4C6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13824"/>
              </p:ext>
            </p:extLst>
          </p:nvPr>
        </p:nvGraphicFramePr>
        <p:xfrm>
          <a:off x="6279844" y="1383350"/>
          <a:ext cx="5648921" cy="13367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253">
                  <a:extLst>
                    <a:ext uri="{9D8B030D-6E8A-4147-A177-3AD203B41FA5}">
                      <a16:colId xmlns:a16="http://schemas.microsoft.com/office/drawing/2014/main" val="2704757949"/>
                    </a:ext>
                  </a:extLst>
                </a:gridCol>
                <a:gridCol w="1102229">
                  <a:extLst>
                    <a:ext uri="{9D8B030D-6E8A-4147-A177-3AD203B41FA5}">
                      <a16:colId xmlns:a16="http://schemas.microsoft.com/office/drawing/2014/main" val="102826863"/>
                    </a:ext>
                  </a:extLst>
                </a:gridCol>
                <a:gridCol w="949487">
                  <a:extLst>
                    <a:ext uri="{9D8B030D-6E8A-4147-A177-3AD203B41FA5}">
                      <a16:colId xmlns:a16="http://schemas.microsoft.com/office/drawing/2014/main" val="106203923"/>
                    </a:ext>
                  </a:extLst>
                </a:gridCol>
                <a:gridCol w="795500">
                  <a:extLst>
                    <a:ext uri="{9D8B030D-6E8A-4147-A177-3AD203B41FA5}">
                      <a16:colId xmlns:a16="http://schemas.microsoft.com/office/drawing/2014/main" val="256461166"/>
                    </a:ext>
                  </a:extLst>
                </a:gridCol>
                <a:gridCol w="930784">
                  <a:extLst>
                    <a:ext uri="{9D8B030D-6E8A-4147-A177-3AD203B41FA5}">
                      <a16:colId xmlns:a16="http://schemas.microsoft.com/office/drawing/2014/main" val="2393758544"/>
                    </a:ext>
                  </a:extLst>
                </a:gridCol>
                <a:gridCol w="927668">
                  <a:extLst>
                    <a:ext uri="{9D8B030D-6E8A-4147-A177-3AD203B41FA5}">
                      <a16:colId xmlns:a16="http://schemas.microsoft.com/office/drawing/2014/main" val="1339186596"/>
                    </a:ext>
                  </a:extLst>
                </a:gridCol>
              </a:tblGrid>
              <a:tr h="323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 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Poravnato</a:t>
                      </a:r>
                      <a:endParaRPr lang="hr-HR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(MAPQ &gt;= 10)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Poravnato</a:t>
                      </a:r>
                      <a:endParaRPr lang="hr-HR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(MAPQ &lt; 10)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Različito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Memorija</a:t>
                      </a:r>
                      <a:endParaRPr lang="hr-HR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(MB)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Vrijeme izvođenja (s)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710053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SNAP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95.69 %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3.87 %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0.44 %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198.0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1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9169599"/>
                  </a:ext>
                </a:extLst>
              </a:tr>
              <a:tr h="283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BBmap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96.03 %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3.74 %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0.23 %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1275.0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141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30649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GraphMap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95.85 %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1.49 %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2.66 %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446.0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464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104923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Bowtie2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91.90 %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8.10 %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0.00 %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25.9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206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583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193E4E-096D-4739-852B-800F59CD4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34004"/>
              </p:ext>
            </p:extLst>
          </p:nvPr>
        </p:nvGraphicFramePr>
        <p:xfrm>
          <a:off x="417368" y="3349546"/>
          <a:ext cx="5494788" cy="12784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7517">
                  <a:extLst>
                    <a:ext uri="{9D8B030D-6E8A-4147-A177-3AD203B41FA5}">
                      <a16:colId xmlns:a16="http://schemas.microsoft.com/office/drawing/2014/main" val="318585718"/>
                    </a:ext>
                  </a:extLst>
                </a:gridCol>
                <a:gridCol w="1072154">
                  <a:extLst>
                    <a:ext uri="{9D8B030D-6E8A-4147-A177-3AD203B41FA5}">
                      <a16:colId xmlns:a16="http://schemas.microsoft.com/office/drawing/2014/main" val="3758046775"/>
                    </a:ext>
                  </a:extLst>
                </a:gridCol>
                <a:gridCol w="923580">
                  <a:extLst>
                    <a:ext uri="{9D8B030D-6E8A-4147-A177-3AD203B41FA5}">
                      <a16:colId xmlns:a16="http://schemas.microsoft.com/office/drawing/2014/main" val="1948597402"/>
                    </a:ext>
                  </a:extLst>
                </a:gridCol>
                <a:gridCol w="773794">
                  <a:extLst>
                    <a:ext uri="{9D8B030D-6E8A-4147-A177-3AD203B41FA5}">
                      <a16:colId xmlns:a16="http://schemas.microsoft.com/office/drawing/2014/main" val="2412074304"/>
                    </a:ext>
                  </a:extLst>
                </a:gridCol>
                <a:gridCol w="905387">
                  <a:extLst>
                    <a:ext uri="{9D8B030D-6E8A-4147-A177-3AD203B41FA5}">
                      <a16:colId xmlns:a16="http://schemas.microsoft.com/office/drawing/2014/main" val="4011412317"/>
                    </a:ext>
                  </a:extLst>
                </a:gridCol>
                <a:gridCol w="902356">
                  <a:extLst>
                    <a:ext uri="{9D8B030D-6E8A-4147-A177-3AD203B41FA5}">
                      <a16:colId xmlns:a16="http://schemas.microsoft.com/office/drawing/2014/main" val="1314162348"/>
                    </a:ext>
                  </a:extLst>
                </a:gridCol>
              </a:tblGrid>
              <a:tr h="3152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 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Poravnato</a:t>
                      </a:r>
                      <a:endParaRPr lang="hr-HR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(MAPQ &gt;= 10)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Poravnato</a:t>
                      </a:r>
                      <a:endParaRPr lang="hr-HR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(MAPQ &lt; 10)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Različito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Memorija</a:t>
                      </a:r>
                      <a:endParaRPr lang="hr-HR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(MB)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Vrijeme izvođenja (s)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184313"/>
                  </a:ext>
                </a:extLst>
              </a:tr>
              <a:tr h="259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SNAP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95.71 %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3.85 %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0.44 %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421.0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1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400249"/>
                  </a:ext>
                </a:extLst>
              </a:tr>
              <a:tr h="2633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BBmap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96.07 %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3.70 %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0.23 %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1485.0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277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92507"/>
                  </a:ext>
                </a:extLst>
              </a:tr>
              <a:tr h="124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GraphMap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95.85 %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1.52 %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2.63 %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622.0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928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083518"/>
                  </a:ext>
                </a:extLst>
              </a:tr>
              <a:tr h="252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Bowtie2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91.99 %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8.01 %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0.00 %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26.1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405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8384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930F0-82FB-4218-90CA-005351ADE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84285"/>
              </p:ext>
            </p:extLst>
          </p:nvPr>
        </p:nvGraphicFramePr>
        <p:xfrm>
          <a:off x="6279844" y="3349546"/>
          <a:ext cx="5648922" cy="12715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254">
                  <a:extLst>
                    <a:ext uri="{9D8B030D-6E8A-4147-A177-3AD203B41FA5}">
                      <a16:colId xmlns:a16="http://schemas.microsoft.com/office/drawing/2014/main" val="1230827470"/>
                    </a:ext>
                  </a:extLst>
                </a:gridCol>
                <a:gridCol w="1102229">
                  <a:extLst>
                    <a:ext uri="{9D8B030D-6E8A-4147-A177-3AD203B41FA5}">
                      <a16:colId xmlns:a16="http://schemas.microsoft.com/office/drawing/2014/main" val="3881737698"/>
                    </a:ext>
                  </a:extLst>
                </a:gridCol>
                <a:gridCol w="949487">
                  <a:extLst>
                    <a:ext uri="{9D8B030D-6E8A-4147-A177-3AD203B41FA5}">
                      <a16:colId xmlns:a16="http://schemas.microsoft.com/office/drawing/2014/main" val="1804462557"/>
                    </a:ext>
                  </a:extLst>
                </a:gridCol>
                <a:gridCol w="795500">
                  <a:extLst>
                    <a:ext uri="{9D8B030D-6E8A-4147-A177-3AD203B41FA5}">
                      <a16:colId xmlns:a16="http://schemas.microsoft.com/office/drawing/2014/main" val="905241886"/>
                    </a:ext>
                  </a:extLst>
                </a:gridCol>
                <a:gridCol w="930784">
                  <a:extLst>
                    <a:ext uri="{9D8B030D-6E8A-4147-A177-3AD203B41FA5}">
                      <a16:colId xmlns:a16="http://schemas.microsoft.com/office/drawing/2014/main" val="3066632112"/>
                    </a:ext>
                  </a:extLst>
                </a:gridCol>
                <a:gridCol w="927668">
                  <a:extLst>
                    <a:ext uri="{9D8B030D-6E8A-4147-A177-3AD203B41FA5}">
                      <a16:colId xmlns:a16="http://schemas.microsoft.com/office/drawing/2014/main" val="3846357854"/>
                    </a:ext>
                  </a:extLst>
                </a:gridCol>
              </a:tblGrid>
              <a:tr h="3487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 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Poravnato</a:t>
                      </a:r>
                      <a:endParaRPr lang="hr-HR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(MAPQ &gt;= 10)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Poravnato</a:t>
                      </a:r>
                      <a:endParaRPr lang="hr-HR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(MAPQ &lt; 10)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Različito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Memorija</a:t>
                      </a:r>
                      <a:endParaRPr lang="hr-HR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(MB)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Vrijeme izvođenja (s)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8925245"/>
                  </a:ext>
                </a:extLst>
              </a:tr>
              <a:tr h="2505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SNAP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95.68 %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3.87 %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0.45 %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542.0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2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010019"/>
                  </a:ext>
                </a:extLst>
              </a:tr>
              <a:tr h="2541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BBmap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96.06 %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3.73 %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0.21 %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1333.0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415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880799"/>
                  </a:ext>
                </a:extLst>
              </a:tr>
              <a:tr h="174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GraphMap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95.84 %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1.52 %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2.64 %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798.0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1409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1211938"/>
                  </a:ext>
                </a:extLst>
              </a:tr>
              <a:tr h="243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Bowtie2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91.95 %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8.05 %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0.00 %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27.3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616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6931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5673E51-544A-4B7A-8CDF-21E2F4E46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3524"/>
              </p:ext>
            </p:extLst>
          </p:nvPr>
        </p:nvGraphicFramePr>
        <p:xfrm>
          <a:off x="3233956" y="5145657"/>
          <a:ext cx="5494788" cy="13390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7518">
                  <a:extLst>
                    <a:ext uri="{9D8B030D-6E8A-4147-A177-3AD203B41FA5}">
                      <a16:colId xmlns:a16="http://schemas.microsoft.com/office/drawing/2014/main" val="3838996668"/>
                    </a:ext>
                  </a:extLst>
                </a:gridCol>
                <a:gridCol w="1072155">
                  <a:extLst>
                    <a:ext uri="{9D8B030D-6E8A-4147-A177-3AD203B41FA5}">
                      <a16:colId xmlns:a16="http://schemas.microsoft.com/office/drawing/2014/main" val="2780113789"/>
                    </a:ext>
                  </a:extLst>
                </a:gridCol>
                <a:gridCol w="923578">
                  <a:extLst>
                    <a:ext uri="{9D8B030D-6E8A-4147-A177-3AD203B41FA5}">
                      <a16:colId xmlns:a16="http://schemas.microsoft.com/office/drawing/2014/main" val="798188167"/>
                    </a:ext>
                  </a:extLst>
                </a:gridCol>
                <a:gridCol w="773795">
                  <a:extLst>
                    <a:ext uri="{9D8B030D-6E8A-4147-A177-3AD203B41FA5}">
                      <a16:colId xmlns:a16="http://schemas.microsoft.com/office/drawing/2014/main" val="3313052381"/>
                    </a:ext>
                  </a:extLst>
                </a:gridCol>
                <a:gridCol w="905386">
                  <a:extLst>
                    <a:ext uri="{9D8B030D-6E8A-4147-A177-3AD203B41FA5}">
                      <a16:colId xmlns:a16="http://schemas.microsoft.com/office/drawing/2014/main" val="1006548355"/>
                    </a:ext>
                  </a:extLst>
                </a:gridCol>
                <a:gridCol w="902356">
                  <a:extLst>
                    <a:ext uri="{9D8B030D-6E8A-4147-A177-3AD203B41FA5}">
                      <a16:colId xmlns:a16="http://schemas.microsoft.com/office/drawing/2014/main" val="460387228"/>
                    </a:ext>
                  </a:extLst>
                </a:gridCol>
              </a:tblGrid>
              <a:tr h="3657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 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Poravnato</a:t>
                      </a:r>
                      <a:endParaRPr lang="hr-HR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(MAPQ &gt;= 10)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Poravnato</a:t>
                      </a:r>
                      <a:endParaRPr lang="hr-H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(MAPQ &lt; 10)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Različito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Memorija</a:t>
                      </a:r>
                      <a:endParaRPr lang="hr-HR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(MB)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Vrijeme izvođenja (s)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3248453"/>
                  </a:ext>
                </a:extLst>
              </a:tr>
              <a:tr h="264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SNAP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95.72 %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3.83 %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0.45 %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717.0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2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554449"/>
                  </a:ext>
                </a:extLst>
              </a:tr>
              <a:tr h="268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BBmap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96.09 %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3.69 %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0.22 %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1516.0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546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870602"/>
                  </a:ext>
                </a:extLst>
              </a:tr>
              <a:tr h="1828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GraphMap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97.40 %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1.50 %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2.60 %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973.0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1855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3583417"/>
                  </a:ext>
                </a:extLst>
              </a:tr>
              <a:tr h="257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Bowtie2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91.92 %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8.08 %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0.00 %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28.0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815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9338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7C3D076-D946-4AA1-8AA0-2D6CBD3D44D8}"/>
              </a:ext>
            </a:extLst>
          </p:cNvPr>
          <p:cNvSpPr/>
          <p:nvPr/>
        </p:nvSpPr>
        <p:spPr>
          <a:xfrm>
            <a:off x="822120" y="2559767"/>
            <a:ext cx="4110606" cy="757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Rezultati mjerenja za datoteku od 50 MB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2A4171-1898-4F81-A2DD-065A3D5D1F1E}"/>
              </a:ext>
            </a:extLst>
          </p:cNvPr>
          <p:cNvSpPr/>
          <p:nvPr/>
        </p:nvSpPr>
        <p:spPr>
          <a:xfrm>
            <a:off x="7029974" y="2642602"/>
            <a:ext cx="4110606" cy="757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Rezultati mjerenja za datoteku od 100 MB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F8923D-4114-4303-ABC4-0A872705BB7A}"/>
              </a:ext>
            </a:extLst>
          </p:cNvPr>
          <p:cNvSpPr/>
          <p:nvPr/>
        </p:nvSpPr>
        <p:spPr>
          <a:xfrm>
            <a:off x="822120" y="4471963"/>
            <a:ext cx="4110606" cy="757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Rezultati mjerenja za datoteku od 200 MB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DE213A-F137-4282-827F-909A654A6E6F}"/>
              </a:ext>
            </a:extLst>
          </p:cNvPr>
          <p:cNvSpPr/>
          <p:nvPr/>
        </p:nvSpPr>
        <p:spPr>
          <a:xfrm>
            <a:off x="7029974" y="4414675"/>
            <a:ext cx="4110606" cy="757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Rezultati mjerenja za datoteku od 300 MB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97CE14-873C-4501-BCA0-2619D4A23B84}"/>
              </a:ext>
            </a:extLst>
          </p:cNvPr>
          <p:cNvSpPr/>
          <p:nvPr/>
        </p:nvSpPr>
        <p:spPr>
          <a:xfrm>
            <a:off x="3752238" y="6238911"/>
            <a:ext cx="4110606" cy="757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Rezultati mjerenja za datoteku od 400 MB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FE3C515-00DF-4757-A0FA-4DE1EFAF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68" y="92509"/>
            <a:ext cx="9905998" cy="1478570"/>
          </a:xfrm>
        </p:spPr>
        <p:txBody>
          <a:bodyPr/>
          <a:lstStyle/>
          <a:p>
            <a:r>
              <a:rPr lang="hr-BA" dirty="0"/>
              <a:t>Rezultati mjerenja – tablični rezultati</a:t>
            </a:r>
          </a:p>
        </p:txBody>
      </p:sp>
    </p:spTree>
    <p:extLst>
      <p:ext uri="{BB962C8B-B14F-4D97-AF65-F5344CB8AC3E}">
        <p14:creationId xmlns:p14="http://schemas.microsoft.com/office/powerpoint/2010/main" val="3511527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</TotalTime>
  <Words>683</Words>
  <Application>Microsoft Office PowerPoint</Application>
  <PresentationFormat>Widescreen</PresentationFormat>
  <Paragraphs>238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Tw Cen MT</vt:lpstr>
      <vt:lpstr>Circuit</vt:lpstr>
      <vt:lpstr>Usporedba programa za mapiranje očitanja na genom</vt:lpstr>
      <vt:lpstr>Sadržaj</vt:lpstr>
      <vt:lpstr>Mapiranje - uvod</vt:lpstr>
      <vt:lpstr>SNAP</vt:lpstr>
      <vt:lpstr>BBmap</vt:lpstr>
      <vt:lpstr>Graph map</vt:lpstr>
      <vt:lpstr>bowtie2</vt:lpstr>
      <vt:lpstr>REZULTATI MJERENJA</vt:lpstr>
      <vt:lpstr>Rezultati mjerenja – tablični rezultati</vt:lpstr>
      <vt:lpstr>Rezultati mjerenja – memorijski zahtjevi</vt:lpstr>
      <vt:lpstr>PowerPoint Presentation</vt:lpstr>
      <vt:lpstr>PowerPoint Presentation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Usporedba programa za mapiranje očitanja na genom</dc:title>
  <dc:creator>Zdravko Čićin-Šain</dc:creator>
  <cp:lastModifiedBy>Mateo Zaja</cp:lastModifiedBy>
  <cp:revision>28</cp:revision>
  <dcterms:created xsi:type="dcterms:W3CDTF">2020-01-23T16:59:54Z</dcterms:created>
  <dcterms:modified xsi:type="dcterms:W3CDTF">2020-01-23T19:58:03Z</dcterms:modified>
</cp:coreProperties>
</file>