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69" r:id="rId16"/>
    <p:sldId id="272" r:id="rId17"/>
    <p:sldId id="270" r:id="rId18"/>
    <p:sldId id="275" r:id="rId19"/>
    <p:sldId id="276" r:id="rId20"/>
    <p:sldId id="277" r:id="rId21"/>
    <p:sldId id="278" r:id="rId22"/>
    <p:sldId id="279" r:id="rId23"/>
    <p:sldId id="274" r:id="rId24"/>
    <p:sldId id="27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, Chi" initials="ZC" lastIdx="1" clrIdx="0">
    <p:extLst>
      <p:ext uri="{19B8F6BF-5375-455C-9EA6-DF929625EA0E}">
        <p15:presenceInfo xmlns:p15="http://schemas.microsoft.com/office/powerpoint/2012/main" userId="Zhang, Ch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D835-74C4-42A3-A3F0-64E5EA317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5BA83-D143-42C8-85AD-84BB70831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EA37C-7F65-4DE8-AF3A-583108F65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3B5FB-F3E3-4F47-ABDE-58F62540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0B961-1775-4A8B-A068-374F468B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16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0F14B-FC11-4178-8B05-C002F5EF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C6045-85F2-45A2-A8C0-9F35BB391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C8E0F-E2A6-418F-B70A-92813FCF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D0305-8B5D-4C1B-AE98-508B65BDB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58DC1-38C4-4CFB-A6DE-E891E4F4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40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830A16-72C5-48F4-BA70-F2CC96452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76119-23C5-4344-A1EB-58EDD516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7AA2C-268C-40E2-B5DF-66392608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D1EA3-68DA-4F6F-AAAB-80125246D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AF129-B958-43EE-B179-FD1AB10C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55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BA2C-94B4-4E44-A72E-EBAD8A8D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B7254-22C4-48F4-A644-535D1444D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250DB-AC46-44A4-9175-D90C6F2D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4F199-024B-4933-A9C4-CDB524D9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C4DA0-1682-4186-9EEA-14DE212A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11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4AA4-F34C-449A-ADF1-98098E82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31CEA-D731-402A-A675-37C69D5FC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1737E-192A-4F47-BA37-67FBACFDA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81D07-35DC-474C-B25D-6A863C70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E133A-B8B0-4EC4-9F6A-6B92AC93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76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1AFDA-B416-482D-AFC6-1FE05354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03A15-6A41-48AB-8583-B676AEF35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A57D1-CDE0-4D1D-B8A5-6FE82BDBE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2C9B1-E25C-4EA4-81CE-6676CC7F6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EC2CF-D7D5-47DB-BC21-B3F3972F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283FB-1C19-4FBC-BCB9-D9A44673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82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EEF8-57FB-4157-87FC-30BAE386C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F926-B4AB-4978-B61E-7481D614F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462F6-1463-470B-A9F2-D4D9D99C9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FD8D86-FE59-48D5-B368-E86A75525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027531-4F31-4FD5-A0BD-F28BA6E57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CBD79-40F2-4CED-B9BE-3DE7A032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CCB7A9-508C-44B8-9364-C84A9503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5ADC2-81B6-4A1C-A0D3-C1BE0389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85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1DA7-7D6E-41E4-B061-C48D6E58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299789-1850-4297-A0DD-3B0E6F83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E4FD6-B5AC-4BD6-A929-C6D94101F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E5423-789F-4FD2-A0DE-5BDA53EF3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80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6E204B-3F6E-468C-BFEB-1340969C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9CDD8D-7A33-41B8-9554-65908DB7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CE7EC-D7AE-4A61-8E13-B37B8AC6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20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1F2F-0069-4492-A3C2-33875B40D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E1456-E62B-47C9-9832-378902A2D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6C84E-4746-4030-B68C-A00E6F804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DBAE8-AAD5-40A5-86F9-B62E9DEA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83FC0-FCBE-4E8F-968B-B1654A262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17958-E758-4811-AC77-7BDBAB77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52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F34E-757E-4C0E-8247-14265695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ECC9A9-08FD-4C75-B91E-8B71D897E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C17FC-423A-4368-8A45-EB0BC3784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91335-02CF-46B0-9489-5F05ACAF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0CF3-B171-4108-9FAB-4246F6355145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9405F-7C15-4F2B-B2DA-348FC0282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CA278-C0ED-4534-9D3A-E6803F90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35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E6D2C3-12AB-4BF6-BDF3-C1D0F5D8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5C215-D9A8-42DE-921C-53803AAC9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0BA82-95A3-49BF-A40F-700C2D9A8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70CF3-B171-4108-9FAB-4246F6355145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5929C-AA17-42EA-9DC1-C9D0D0140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7B6F0-3403-484B-A437-7E3ACFC70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C2A4D-4C0C-4E15-A3C1-0ABC2D46D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7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ncbi.nlm.nih.gov/geo/query/acc.cgi?acc=GSE418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geo/browse/?view=series&amp;display=500&amp;tax=9606&amp;search=COLON%20CANCER&amp;zsort=sampl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7EF76-CBF1-4233-9EA2-C047247E68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Introduction of mathematical models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CC943-BCB0-462E-8DE8-ABB142BA7C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06/08/2021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415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2C31-8EFC-4833-AB79-550AA0AF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03F73-70B6-485C-8F03-A105F3788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83F7E-921D-4F04-9E62-18633B108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05" y="0"/>
            <a:ext cx="10363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6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2914-8663-4434-BCD2-BCFF3003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Microarray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FA303B-EFF6-443C-AA49-B45EC58EF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188" y="1917903"/>
            <a:ext cx="377620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1B4BF7-E459-47D3-9B34-A4BB8E80C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6656" y="3160051"/>
            <a:ext cx="1818129" cy="3417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C422E2-66D6-4852-844D-497AC8F4F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493" y="2226397"/>
            <a:ext cx="5832645" cy="4351338"/>
          </a:xfrm>
          <a:prstGeom prst="rect">
            <a:avLst/>
          </a:prstGeom>
        </p:spPr>
      </p:pic>
      <p:pic>
        <p:nvPicPr>
          <p:cNvPr id="1026" name="Picture 2" descr="Gene Expression and Regulation â University of Leicester">
            <a:extLst>
              <a:ext uri="{FF2B5EF4-FFF2-40B4-BE49-F238E27FC236}">
                <a16:creationId xmlns:a16="http://schemas.microsoft.com/office/drawing/2014/main" id="{FED103E6-BFAB-40BE-B6FA-16BFEE4F2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656" y="123299"/>
            <a:ext cx="1818129" cy="205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533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91AF7-1BFB-4F7A-9B91-1C854F0D6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184150"/>
            <a:ext cx="10515600" cy="1325563"/>
          </a:xfrm>
        </p:spPr>
        <p:txBody>
          <a:bodyPr/>
          <a:lstStyle/>
          <a:p>
            <a:r>
              <a:rPr lang="en-US" altLang="zh-CN" dirty="0"/>
              <a:t>How Microarray work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D479DE-1E7E-4A7B-AAFD-600FB89A6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254" y="1509713"/>
            <a:ext cx="11007865" cy="4557712"/>
          </a:xfrm>
        </p:spPr>
      </p:pic>
    </p:spTree>
    <p:extLst>
      <p:ext uri="{BB962C8B-B14F-4D97-AF65-F5344CB8AC3E}">
        <p14:creationId xmlns:p14="http://schemas.microsoft.com/office/powerpoint/2010/main" val="1271492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2E5BD-7F38-403C-8A05-990632C1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of microarray data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B4F6D-2F65-450F-AA73-F635CDAAE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https://www.ncbi.nlm.nih.gov/geo/query/acc.cgi?acc=GSE4183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2C65CD-3690-408A-92AC-7B88B1AF9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926" y="2400930"/>
            <a:ext cx="5098947" cy="409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57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F7457-D585-4258-87C2-3BD0C345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When we analyze a data set, what do we need to know?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601FB-DFB8-43D0-A167-57D83323C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Experimental Design</a:t>
            </a:r>
          </a:p>
          <a:p>
            <a:r>
              <a:rPr lang="en-US" altLang="zh-CN" dirty="0"/>
              <a:t>Sample size</a:t>
            </a:r>
          </a:p>
          <a:p>
            <a:r>
              <a:rPr lang="en-US" altLang="zh-CN" dirty="0"/>
              <a:t>Data type and the information conceived by the data</a:t>
            </a:r>
          </a:p>
          <a:p>
            <a:endParaRPr lang="en-US" altLang="zh-CN" dirty="0"/>
          </a:p>
          <a:p>
            <a:r>
              <a:rPr lang="en-US" altLang="zh-CN" dirty="0"/>
              <a:t>Analysis goal</a:t>
            </a:r>
          </a:p>
          <a:p>
            <a:endParaRPr lang="en-US" altLang="zh-CN" dirty="0"/>
          </a:p>
          <a:p>
            <a:r>
              <a:rPr lang="en-US" altLang="zh-CN" dirty="0"/>
              <a:t>Design analysis approach</a:t>
            </a:r>
          </a:p>
          <a:p>
            <a:r>
              <a:rPr lang="en-US" altLang="zh-CN" dirty="0"/>
              <a:t>Conduct the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497D51-0075-4E10-8221-9243970863F3}"/>
              </a:ext>
            </a:extLst>
          </p:cNvPr>
          <p:cNvSpPr txBox="1"/>
          <p:nvPr/>
        </p:nvSpPr>
        <p:spPr>
          <a:xfrm>
            <a:off x="1025554" y="5988734"/>
            <a:ext cx="108448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https://www.ncbi.nlm.nih.gov/geo/browse/?view=series&amp;display=500&amp;tax=9606&amp;search=COLON%20CANCER&amp;zsort=samples</a:t>
            </a:r>
            <a:r>
              <a:rPr lang="en-US" altLang="zh-CN" dirty="0"/>
              <a:t> (ONE LINK TO FIND THE DATA)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454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3717-8F4F-4448-885C-580F5553D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477"/>
            <a:ext cx="8315036" cy="146050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GSE4183 (one data set among the ~171,000 data sets)</a:t>
            </a:r>
            <a:endParaRPr lang="zh-CN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0A4CE-3F73-4DD8-B838-8E4649963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1867"/>
            <a:ext cx="7634681" cy="4351338"/>
          </a:xfrm>
        </p:spPr>
        <p:txBody>
          <a:bodyPr/>
          <a:lstStyle/>
          <a:p>
            <a:r>
              <a:rPr lang="en-US" altLang="zh-CN" dirty="0"/>
              <a:t>53 samples</a:t>
            </a:r>
          </a:p>
          <a:p>
            <a:r>
              <a:rPr lang="en-US" altLang="zh-CN" dirty="0"/>
              <a:t>Colon normal</a:t>
            </a:r>
          </a:p>
          <a:p>
            <a:r>
              <a:rPr lang="en-US" altLang="zh-CN" dirty="0"/>
              <a:t>Colon IBD (inflammatory bowel disease)</a:t>
            </a:r>
          </a:p>
          <a:p>
            <a:r>
              <a:rPr lang="en-US" altLang="zh-CN" dirty="0"/>
              <a:t>Colon adenoma (benign colon tumor)</a:t>
            </a:r>
          </a:p>
          <a:p>
            <a:r>
              <a:rPr lang="en-US" altLang="zh-CN" dirty="0"/>
              <a:t>Colon CRC (colorectal cancer, adenocarcinoma, malignant)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What questions we can ask?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7A1AE-7210-4CF1-9AC0-63F7B352E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222" y="0"/>
            <a:ext cx="31048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30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C5C5-5457-4B59-9CE3-81FBEDDF4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analysis and visualization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B041-EEE9-4E7B-AFF2-E29682E6B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Continue GSE4183 analysis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/>
              <a:t>Dimension reduction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5EAAB4-3503-4E28-9560-02043A8CF0EA}"/>
              </a:ext>
            </a:extLst>
          </p:cNvPr>
          <p:cNvSpPr txBox="1"/>
          <p:nvPr/>
        </p:nvSpPr>
        <p:spPr>
          <a:xfrm>
            <a:off x="1128319" y="2782669"/>
            <a:ext cx="104191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Sometimes it is okay to do research without fully understand the mathematical consideration, but a potential drawback is you do not know when you made a mistake </a:t>
            </a:r>
            <a:r>
              <a:rPr lang="en-US" altLang="zh-CN" sz="1800" dirty="0">
                <a:sym typeface="Wingdings" panose="05000000000000000000" pitchFamily="2" charset="2"/>
              </a:rPr>
              <a:t>.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93546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E214-1BBE-4B89-87AD-A8614E58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0"/>
            <a:ext cx="10515600" cy="1325563"/>
          </a:xfrm>
        </p:spPr>
        <p:txBody>
          <a:bodyPr/>
          <a:lstStyle/>
          <a:p>
            <a:r>
              <a:rPr lang="en-US" altLang="zh-CN" dirty="0"/>
              <a:t>Statistical distributions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366C40-FB6B-4D30-96C4-4F81651D8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459" y="985117"/>
            <a:ext cx="7520885" cy="5673248"/>
          </a:xfrm>
        </p:spPr>
      </p:pic>
    </p:spTree>
    <p:extLst>
      <p:ext uri="{BB962C8B-B14F-4D97-AF65-F5344CB8AC3E}">
        <p14:creationId xmlns:p14="http://schemas.microsoft.com/office/powerpoint/2010/main" val="4078617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C8E2-5C90-4185-8050-06A8378D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Statistical tests</a:t>
            </a:r>
            <a:endParaRPr lang="zh-CN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B3CFC3-66B9-4183-A7FD-EE347E389D59}"/>
              </a:ext>
            </a:extLst>
          </p:cNvPr>
          <p:cNvSpPr txBox="1">
            <a:spLocks/>
          </p:cNvSpPr>
          <p:nvPr/>
        </p:nvSpPr>
        <p:spPr>
          <a:xfrm>
            <a:off x="838200" y="1627463"/>
            <a:ext cx="10515600" cy="4555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A statistical test is to assess </a:t>
            </a:r>
            <a:r>
              <a:rPr lang="en-US" altLang="zh-CN" sz="3200" dirty="0">
                <a:solidFill>
                  <a:srgbClr val="FF0000"/>
                </a:solidFill>
              </a:rPr>
              <a:t>a </a:t>
            </a:r>
            <a:r>
              <a:rPr lang="en-US" altLang="zh-CN" sz="3200" b="1" dirty="0">
                <a:solidFill>
                  <a:srgbClr val="FF0000"/>
                </a:solidFill>
              </a:rPr>
              <a:t>statistical significance </a:t>
            </a:r>
            <a:r>
              <a:rPr lang="en-US" altLang="zh-CN" sz="3200" dirty="0"/>
              <a:t>to </a:t>
            </a:r>
            <a:r>
              <a:rPr lang="en-US" altLang="zh-CN" sz="3200" b="1" u="sng" dirty="0">
                <a:solidFill>
                  <a:srgbClr val="00B0F0"/>
                </a:solidFill>
              </a:rPr>
              <a:t>reject</a:t>
            </a:r>
            <a:r>
              <a:rPr lang="en-US" altLang="zh-CN" sz="3200" dirty="0"/>
              <a:t> a </a:t>
            </a:r>
            <a:r>
              <a:rPr lang="en-US" altLang="zh-CN" sz="3200" b="1" dirty="0">
                <a:solidFill>
                  <a:srgbClr val="FF0000"/>
                </a:solidFill>
              </a:rPr>
              <a:t>statement </a:t>
            </a:r>
            <a:r>
              <a:rPr lang="en-US" altLang="zh-CN" sz="3200" dirty="0"/>
              <a:t>based</a:t>
            </a: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dirty="0"/>
              <a:t>on certain </a:t>
            </a:r>
            <a:r>
              <a:rPr lang="en-US" altLang="zh-CN" sz="3200" b="1" dirty="0">
                <a:solidFill>
                  <a:srgbClr val="FF0000"/>
                </a:solidFill>
              </a:rPr>
              <a:t>observed data</a:t>
            </a:r>
          </a:p>
          <a:p>
            <a:endParaRPr lang="en-US" altLang="zh-CN" sz="3200" b="1" dirty="0">
              <a:solidFill>
                <a:srgbClr val="FF0000"/>
              </a:solidFill>
            </a:endParaRPr>
          </a:p>
          <a:p>
            <a:r>
              <a:rPr lang="en-US" altLang="zh-CN" sz="3200" b="1" dirty="0"/>
              <a:t>Boys’ height   &gt; girls’ height (p = 0.0003)</a:t>
            </a:r>
          </a:p>
          <a:p>
            <a:endParaRPr lang="en-US" altLang="zh-CN" sz="3200" b="1" dirty="0"/>
          </a:p>
          <a:p>
            <a:r>
              <a:rPr lang="en-US" altLang="zh-CN" sz="3200" b="1" dirty="0"/>
              <a:t>If </a:t>
            </a:r>
            <a:r>
              <a:rPr lang="en-US" altLang="zh-CN" sz="3200" b="1" u="sng" dirty="0"/>
              <a:t>Boys’ height   =    girls’ height </a:t>
            </a:r>
            <a:r>
              <a:rPr lang="en-US" altLang="zh-CN" sz="3200" b="1" dirty="0"/>
              <a:t>is true, the probability to observe the mean difference: mean(Boys’ height) - mean(Girls’ height) = 0.9365616 is about 0.0003, when we made observations from 47 boys and 53 girls.</a:t>
            </a:r>
          </a:p>
          <a:p>
            <a:endParaRPr lang="en-US" altLang="zh-CN" sz="3200" b="1" dirty="0"/>
          </a:p>
          <a:p>
            <a:r>
              <a:rPr lang="en-US" altLang="zh-CN" sz="3200" b="1" dirty="0"/>
              <a:t>(reject the happening = approve the probability of this event is very low) based on observed data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endParaRPr lang="en-US" altLang="zh-CN" sz="3200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5D6B58-763B-4F4C-872E-BA1FD619F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858" y="82705"/>
            <a:ext cx="1721142" cy="148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70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C8E2-5C90-4185-8050-06A8378DD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473" y="160970"/>
            <a:ext cx="10515600" cy="1325563"/>
          </a:xfrm>
        </p:spPr>
        <p:txBody>
          <a:bodyPr/>
          <a:lstStyle/>
          <a:p>
            <a:r>
              <a:rPr lang="en-US" altLang="zh-CN" dirty="0"/>
              <a:t>Statistical tests</a:t>
            </a:r>
            <a:endParaRPr lang="zh-CN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B3CFC3-66B9-4183-A7FD-EE347E389D59}"/>
              </a:ext>
            </a:extLst>
          </p:cNvPr>
          <p:cNvSpPr txBox="1">
            <a:spLocks/>
          </p:cNvSpPr>
          <p:nvPr/>
        </p:nvSpPr>
        <p:spPr>
          <a:xfrm>
            <a:off x="838200" y="1627463"/>
            <a:ext cx="10515600" cy="5147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A statistical test is to assess </a:t>
            </a:r>
            <a:r>
              <a:rPr lang="en-US" altLang="zh-CN" sz="3200" dirty="0">
                <a:solidFill>
                  <a:srgbClr val="FF0000"/>
                </a:solidFill>
              </a:rPr>
              <a:t>a </a:t>
            </a:r>
            <a:r>
              <a:rPr lang="en-US" altLang="zh-CN" sz="3200" b="1" dirty="0">
                <a:solidFill>
                  <a:srgbClr val="FF0000"/>
                </a:solidFill>
              </a:rPr>
              <a:t>statistical significance </a:t>
            </a:r>
            <a:r>
              <a:rPr lang="en-US" altLang="zh-CN" sz="3200" dirty="0"/>
              <a:t>to </a:t>
            </a:r>
            <a:r>
              <a:rPr lang="en-US" altLang="zh-CN" sz="3200" b="1" u="sng" dirty="0">
                <a:solidFill>
                  <a:srgbClr val="00B0F0"/>
                </a:solidFill>
              </a:rPr>
              <a:t>reject</a:t>
            </a:r>
            <a:r>
              <a:rPr lang="en-US" altLang="zh-CN" sz="3200" dirty="0"/>
              <a:t> a </a:t>
            </a:r>
            <a:r>
              <a:rPr lang="en-US" altLang="zh-CN" sz="3200" b="1" dirty="0">
                <a:solidFill>
                  <a:srgbClr val="FF0000"/>
                </a:solidFill>
              </a:rPr>
              <a:t>statement </a:t>
            </a:r>
            <a:r>
              <a:rPr lang="en-US" altLang="zh-CN" sz="3200" dirty="0"/>
              <a:t>based</a:t>
            </a: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dirty="0"/>
              <a:t>on certain </a:t>
            </a:r>
            <a:r>
              <a:rPr lang="en-US" altLang="zh-CN" sz="3200" b="1" dirty="0">
                <a:solidFill>
                  <a:srgbClr val="FF0000"/>
                </a:solidFill>
              </a:rPr>
              <a:t>observed data</a:t>
            </a:r>
          </a:p>
          <a:p>
            <a:endParaRPr lang="en-US" altLang="zh-CN" sz="3200" b="1" dirty="0">
              <a:solidFill>
                <a:srgbClr val="FF0000"/>
              </a:solidFill>
            </a:endParaRPr>
          </a:p>
          <a:p>
            <a:r>
              <a:rPr lang="en-US" altLang="zh-CN" sz="3200" b="1" dirty="0"/>
              <a:t>Mean of A ? Mean of B</a:t>
            </a:r>
          </a:p>
          <a:p>
            <a:endParaRPr lang="en-US" altLang="zh-CN" sz="3200" b="1" dirty="0"/>
          </a:p>
          <a:p>
            <a:r>
              <a:rPr lang="en-US" altLang="zh-CN" sz="3200" b="1" dirty="0"/>
              <a:t>OA={1,2,3,5,6,76,1,23,54,…}, OB={52,100,5000,2103,3675,…}</a:t>
            </a:r>
          </a:p>
          <a:p>
            <a:endParaRPr lang="en-US" altLang="zh-CN" sz="3200" b="1" dirty="0"/>
          </a:p>
          <a:p>
            <a:r>
              <a:rPr lang="en-US" altLang="zh-CN" sz="3200" b="1" dirty="0"/>
              <a:t>If </a:t>
            </a:r>
            <a:r>
              <a:rPr lang="en-US" altLang="zh-CN" sz="3200" b="1" u="sng" dirty="0">
                <a:solidFill>
                  <a:srgbClr val="FF0000"/>
                </a:solidFill>
              </a:rPr>
              <a:t>mean (A) =  mean(B) </a:t>
            </a:r>
            <a:r>
              <a:rPr lang="en-US" altLang="zh-CN" sz="3200" b="1" dirty="0"/>
              <a:t>is true, the probability to observe the mean difference: mean(</a:t>
            </a:r>
            <a:r>
              <a:rPr lang="en-US" altLang="zh-CN" sz="3200" b="1" u="sng" dirty="0">
                <a:solidFill>
                  <a:srgbClr val="FF0000"/>
                </a:solidFill>
              </a:rPr>
              <a:t>OA</a:t>
            </a:r>
            <a:r>
              <a:rPr lang="en-US" altLang="zh-CN" sz="3200" b="1" dirty="0"/>
              <a:t>) - mean(</a:t>
            </a:r>
            <a:r>
              <a:rPr lang="en-US" altLang="zh-CN" sz="3200" b="1" u="sng" dirty="0">
                <a:solidFill>
                  <a:srgbClr val="FF0000"/>
                </a:solidFill>
              </a:rPr>
              <a:t>OB</a:t>
            </a:r>
            <a:r>
              <a:rPr lang="en-US" altLang="zh-CN" sz="3200" b="1" dirty="0"/>
              <a:t>) = </a:t>
            </a:r>
            <a:r>
              <a:rPr lang="en-US" altLang="zh-CN" sz="3200" b="1" dirty="0">
                <a:solidFill>
                  <a:srgbClr val="FF0000"/>
                </a:solidFill>
              </a:rPr>
              <a:t>XXXX</a:t>
            </a:r>
            <a:r>
              <a:rPr lang="en-US" altLang="zh-CN" sz="3200" b="1" dirty="0"/>
              <a:t> is about P=</a:t>
            </a:r>
            <a:r>
              <a:rPr lang="en-US" altLang="zh-CN" sz="3200" b="1" dirty="0">
                <a:solidFill>
                  <a:srgbClr val="FF0000"/>
                </a:solidFill>
              </a:rPr>
              <a:t>YYYY</a:t>
            </a:r>
            <a:r>
              <a:rPr lang="en-US" altLang="zh-CN" sz="3200" b="1" dirty="0"/>
              <a:t>, when we made observations from </a:t>
            </a:r>
            <a:r>
              <a:rPr lang="en-US" altLang="zh-CN" sz="3200" b="1" dirty="0">
                <a:solidFill>
                  <a:srgbClr val="FF0000"/>
                </a:solidFill>
              </a:rPr>
              <a:t>N1 A </a:t>
            </a:r>
            <a:r>
              <a:rPr lang="en-US" altLang="zh-CN" sz="3200" b="1" dirty="0"/>
              <a:t>and </a:t>
            </a:r>
            <a:r>
              <a:rPr lang="en-US" altLang="zh-CN" sz="3200" b="1" dirty="0">
                <a:solidFill>
                  <a:srgbClr val="FF0000"/>
                </a:solidFill>
              </a:rPr>
              <a:t>N2 B</a:t>
            </a:r>
            <a:r>
              <a:rPr lang="en-US" altLang="zh-CN" sz="3200" b="1" dirty="0"/>
              <a:t>.</a:t>
            </a:r>
          </a:p>
          <a:p>
            <a:endParaRPr lang="en-US" altLang="zh-CN" sz="3200" b="1" dirty="0"/>
          </a:p>
          <a:p>
            <a:r>
              <a:rPr lang="en-US" altLang="zh-CN" sz="3200" b="1" dirty="0"/>
              <a:t>If </a:t>
            </a:r>
            <a:r>
              <a:rPr lang="en-US" altLang="zh-CN" sz="3200" b="1" u="sng" dirty="0">
                <a:solidFill>
                  <a:srgbClr val="FF0000"/>
                </a:solidFill>
              </a:rPr>
              <a:t>mean (A) =  mean(B) </a:t>
            </a:r>
            <a:r>
              <a:rPr lang="en-US" altLang="zh-CN" sz="3200" b="1" dirty="0"/>
              <a:t>is true, the probability to make the observation: </a:t>
            </a:r>
            <a:r>
              <a:rPr lang="en-US" altLang="zh-CN" sz="3200" b="1" dirty="0">
                <a:solidFill>
                  <a:srgbClr val="FF0000"/>
                </a:solidFill>
              </a:rPr>
              <a:t>OA</a:t>
            </a:r>
            <a:r>
              <a:rPr lang="en-US" altLang="zh-CN" sz="3200" b="1" dirty="0"/>
              <a:t> and </a:t>
            </a:r>
            <a:r>
              <a:rPr lang="en-US" altLang="zh-CN" sz="3200" b="1" dirty="0">
                <a:solidFill>
                  <a:srgbClr val="FF0000"/>
                </a:solidFill>
              </a:rPr>
              <a:t>OB</a:t>
            </a:r>
            <a:r>
              <a:rPr lang="en-US" altLang="zh-CN" sz="3200" b="1" dirty="0"/>
              <a:t> is about P=</a:t>
            </a:r>
            <a:r>
              <a:rPr lang="en-US" altLang="zh-CN" sz="3200" b="1" dirty="0">
                <a:solidFill>
                  <a:srgbClr val="FF0000"/>
                </a:solidFill>
              </a:rPr>
              <a:t>YYYY</a:t>
            </a:r>
            <a:r>
              <a:rPr lang="en-US" altLang="zh-CN" sz="3200" b="1" dirty="0"/>
              <a:t>, when we made observations from </a:t>
            </a:r>
            <a:r>
              <a:rPr lang="en-US" altLang="zh-CN" sz="3200" b="1" dirty="0">
                <a:solidFill>
                  <a:srgbClr val="FF0000"/>
                </a:solidFill>
              </a:rPr>
              <a:t>N1 A </a:t>
            </a:r>
            <a:r>
              <a:rPr lang="en-US" altLang="zh-CN" sz="3200" b="1" dirty="0"/>
              <a:t>samples</a:t>
            </a: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/>
              <a:t>and </a:t>
            </a:r>
            <a:r>
              <a:rPr lang="en-US" altLang="zh-CN" sz="3200" b="1" dirty="0">
                <a:solidFill>
                  <a:srgbClr val="FF0000"/>
                </a:solidFill>
              </a:rPr>
              <a:t>N2 B </a:t>
            </a:r>
            <a:r>
              <a:rPr lang="en-US" altLang="zh-CN" sz="3200" b="1" dirty="0"/>
              <a:t>samples.</a:t>
            </a:r>
          </a:p>
          <a:p>
            <a:endParaRPr lang="en-US" altLang="zh-CN" sz="3200" b="1" dirty="0"/>
          </a:p>
          <a:p>
            <a:r>
              <a:rPr lang="en-US" altLang="zh-CN" sz="3200" b="1" dirty="0"/>
              <a:t>(reject the happening = approve the probability of this event is very low) based on observed data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endParaRPr lang="en-US" altLang="zh-CN" sz="3200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5D6B58-763B-4F4C-872E-BA1FD619F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858" y="82705"/>
            <a:ext cx="1721142" cy="148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43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6137-727A-4670-9F6E-5500EFF2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769" y="2398462"/>
            <a:ext cx="10515600" cy="1325563"/>
          </a:xfrm>
        </p:spPr>
        <p:txBody>
          <a:bodyPr/>
          <a:lstStyle/>
          <a:p>
            <a:r>
              <a:rPr lang="en-US" altLang="zh-CN" dirty="0"/>
              <a:t>All models are wrong, but some are useful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500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C8E2-5C90-4185-8050-06A8378DD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273" y="0"/>
            <a:ext cx="10515600" cy="1325563"/>
          </a:xfrm>
        </p:spPr>
        <p:txBody>
          <a:bodyPr/>
          <a:lstStyle/>
          <a:p>
            <a:r>
              <a:rPr lang="en-US" altLang="zh-CN" dirty="0"/>
              <a:t>Statistical tests</a:t>
            </a:r>
            <a:endParaRPr lang="zh-CN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B3CFC3-66B9-4183-A7FD-EE347E389D59}"/>
              </a:ext>
            </a:extLst>
          </p:cNvPr>
          <p:cNvSpPr txBox="1">
            <a:spLocks/>
          </p:cNvSpPr>
          <p:nvPr/>
        </p:nvSpPr>
        <p:spPr>
          <a:xfrm>
            <a:off x="577273" y="1452125"/>
            <a:ext cx="10515600" cy="5147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A statistical test is to assess </a:t>
            </a:r>
            <a:r>
              <a:rPr lang="en-US" altLang="zh-CN" sz="3200" dirty="0">
                <a:solidFill>
                  <a:srgbClr val="FF0000"/>
                </a:solidFill>
              </a:rPr>
              <a:t>a </a:t>
            </a:r>
            <a:r>
              <a:rPr lang="en-US" altLang="zh-CN" sz="3200" b="1" dirty="0">
                <a:solidFill>
                  <a:srgbClr val="FF0000"/>
                </a:solidFill>
              </a:rPr>
              <a:t>statistical significance </a:t>
            </a:r>
            <a:r>
              <a:rPr lang="en-US" altLang="zh-CN" sz="3200" dirty="0"/>
              <a:t>to </a:t>
            </a:r>
            <a:r>
              <a:rPr lang="en-US" altLang="zh-CN" sz="3200" b="1" u="sng" dirty="0">
                <a:solidFill>
                  <a:srgbClr val="00B0F0"/>
                </a:solidFill>
              </a:rPr>
              <a:t>reject</a:t>
            </a:r>
            <a:r>
              <a:rPr lang="en-US" altLang="zh-CN" sz="3200" dirty="0"/>
              <a:t> a </a:t>
            </a:r>
            <a:r>
              <a:rPr lang="en-US" altLang="zh-CN" sz="3200" b="1" dirty="0">
                <a:solidFill>
                  <a:srgbClr val="FF0000"/>
                </a:solidFill>
              </a:rPr>
              <a:t>statement </a:t>
            </a:r>
            <a:r>
              <a:rPr lang="en-US" altLang="zh-CN" sz="3200" dirty="0"/>
              <a:t>based</a:t>
            </a: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dirty="0"/>
              <a:t>on certain </a:t>
            </a:r>
            <a:r>
              <a:rPr lang="en-US" altLang="zh-CN" sz="3200" b="1" dirty="0">
                <a:solidFill>
                  <a:srgbClr val="FF0000"/>
                </a:solidFill>
              </a:rPr>
              <a:t>observed data</a:t>
            </a:r>
          </a:p>
          <a:p>
            <a:endParaRPr lang="en-US" altLang="zh-CN" sz="3200" b="1" dirty="0">
              <a:solidFill>
                <a:srgbClr val="FF0000"/>
              </a:solidFill>
            </a:endParaRPr>
          </a:p>
          <a:p>
            <a:r>
              <a:rPr lang="en-US" altLang="zh-CN" sz="3200" b="1" dirty="0"/>
              <a:t>A forms a multi-modal distribution </a:t>
            </a:r>
          </a:p>
          <a:p>
            <a:endParaRPr lang="en-US" altLang="zh-CN" sz="3200" b="1" dirty="0"/>
          </a:p>
          <a:p>
            <a:r>
              <a:rPr lang="en-US" altLang="zh-CN" sz="3200" b="1" dirty="0"/>
              <a:t>OA={1,2,3,5,6,76,1,23,54, 52,100,5000,2103,3675,…}</a:t>
            </a:r>
          </a:p>
          <a:p>
            <a:endParaRPr lang="en-US" altLang="zh-CN" sz="3200" b="1" dirty="0"/>
          </a:p>
          <a:p>
            <a:r>
              <a:rPr lang="en-US" altLang="zh-CN" sz="3200" b="1" dirty="0"/>
              <a:t>If </a:t>
            </a:r>
            <a:r>
              <a:rPr lang="en-US" altLang="zh-CN" sz="3200" b="1" u="sng" dirty="0">
                <a:solidFill>
                  <a:srgbClr val="FF0000"/>
                </a:solidFill>
              </a:rPr>
              <a:t>A forms a unimodal distribution </a:t>
            </a:r>
            <a:r>
              <a:rPr lang="en-US" altLang="zh-CN" sz="3200" b="1" dirty="0"/>
              <a:t>is true, the probability to make the observation: </a:t>
            </a:r>
            <a:r>
              <a:rPr lang="en-US" altLang="zh-CN" sz="3200" b="1" dirty="0">
                <a:solidFill>
                  <a:srgbClr val="FF0000"/>
                </a:solidFill>
              </a:rPr>
              <a:t>OA</a:t>
            </a:r>
            <a:r>
              <a:rPr lang="en-US" altLang="zh-CN" sz="3200" b="1" dirty="0"/>
              <a:t> is about P=</a:t>
            </a:r>
            <a:r>
              <a:rPr lang="en-US" altLang="zh-CN" sz="3200" b="1" dirty="0">
                <a:solidFill>
                  <a:srgbClr val="FF0000"/>
                </a:solidFill>
              </a:rPr>
              <a:t>YYYY</a:t>
            </a:r>
            <a:r>
              <a:rPr lang="en-US" altLang="zh-CN" sz="3200" b="1" dirty="0"/>
              <a:t>, when we made observations from </a:t>
            </a:r>
            <a:r>
              <a:rPr lang="en-US" altLang="zh-CN" sz="3200" b="1" dirty="0">
                <a:solidFill>
                  <a:srgbClr val="FF0000"/>
                </a:solidFill>
              </a:rPr>
              <a:t>N1 A </a:t>
            </a:r>
            <a:r>
              <a:rPr lang="en-US" altLang="zh-CN" sz="3200" b="1" dirty="0"/>
              <a:t>samples.</a:t>
            </a:r>
          </a:p>
          <a:p>
            <a:endParaRPr lang="en-US" altLang="zh-CN" sz="3200" b="1" dirty="0"/>
          </a:p>
          <a:p>
            <a:r>
              <a:rPr lang="en-US" altLang="zh-CN" sz="3200" b="1" dirty="0"/>
              <a:t>(reject the happening = approve the probability of this event is very low) based on observed data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endParaRPr lang="en-US" altLang="zh-CN" sz="32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What is a Multimodal Distribution? - Statology">
            <a:extLst>
              <a:ext uri="{FF2B5EF4-FFF2-40B4-BE49-F238E27FC236}">
                <a16:creationId xmlns:a16="http://schemas.microsoft.com/office/drawing/2014/main" id="{07286598-946D-4416-B381-598B6B5DC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873" y="82705"/>
            <a:ext cx="2032000" cy="140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568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CAF0-02EF-4F26-85A2-68D7ACFFC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real world question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DBD87-C98E-4EC0-8187-C6FCB467C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Top 100 up regulated genes in cancer vs normal out of a total of 50000 genes -&gt; 1/500, 0.2%</a:t>
            </a:r>
          </a:p>
          <a:p>
            <a:r>
              <a:rPr lang="en-US" altLang="zh-CN" dirty="0"/>
              <a:t>A pathway of 2000 genes (</a:t>
            </a:r>
            <a:r>
              <a:rPr lang="en-US" altLang="zh-CN" b="1" dirty="0">
                <a:solidFill>
                  <a:srgbClr val="FF0000"/>
                </a:solidFill>
              </a:rPr>
              <a:t>cell metabolism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0/2000 is in the top 100 up regulated genes</a:t>
            </a:r>
          </a:p>
          <a:p>
            <a:r>
              <a:rPr lang="en-US" altLang="zh-CN" dirty="0"/>
              <a:t>2/2000 are in the top 100 up regulated genes 0.1% &lt; 0.2%</a:t>
            </a:r>
          </a:p>
          <a:p>
            <a:r>
              <a:rPr lang="en-US" altLang="zh-CN" dirty="0"/>
              <a:t>4/2000 are in the top 100 up regulated genes 0.2% =0.2%</a:t>
            </a:r>
          </a:p>
          <a:p>
            <a:r>
              <a:rPr lang="en-US" altLang="zh-CN" dirty="0"/>
              <a:t>6/2000 are in the top 100 up regulated genes 0.3% &gt; 0.2%</a:t>
            </a:r>
          </a:p>
          <a:p>
            <a:r>
              <a:rPr lang="en-US" altLang="zh-CN" dirty="0"/>
              <a:t>40/2000 are in the top 100 up regulated genes 2% &gt;&gt; 0.2%</a:t>
            </a:r>
          </a:p>
          <a:p>
            <a:r>
              <a:rPr lang="en-US" altLang="zh-CN" dirty="0"/>
              <a:t>100/2000 are in the top 100 up regulated genes 5% &gt;&gt; 0.2%</a:t>
            </a:r>
          </a:p>
          <a:p>
            <a:endParaRPr lang="en-US" altLang="zh-CN" b="1" dirty="0"/>
          </a:p>
          <a:p>
            <a:r>
              <a:rPr lang="en-US" altLang="zh-CN" b="1" dirty="0"/>
              <a:t>&gt;? =? &gt;&gt;?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73900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B1AC-D7E2-4A49-A526-B8365DAE0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699"/>
            <a:ext cx="10515600" cy="1325563"/>
          </a:xfrm>
        </p:spPr>
        <p:txBody>
          <a:bodyPr/>
          <a:lstStyle/>
          <a:p>
            <a:r>
              <a:rPr lang="en-US" altLang="zh-CN" dirty="0"/>
              <a:t>Hypergeometric test</a:t>
            </a:r>
            <a:endParaRPr lang="zh-CN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8EB7EF-0F0F-472B-920D-275FCCF578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515137"/>
              </p:ext>
            </p:extLst>
          </p:nvPr>
        </p:nvGraphicFramePr>
        <p:xfrm>
          <a:off x="838200" y="1168399"/>
          <a:ext cx="10344152" cy="2898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6038">
                  <a:extLst>
                    <a:ext uri="{9D8B030D-6E8A-4147-A177-3AD203B41FA5}">
                      <a16:colId xmlns:a16="http://schemas.microsoft.com/office/drawing/2014/main" val="1900058415"/>
                    </a:ext>
                  </a:extLst>
                </a:gridCol>
                <a:gridCol w="2586038">
                  <a:extLst>
                    <a:ext uri="{9D8B030D-6E8A-4147-A177-3AD203B41FA5}">
                      <a16:colId xmlns:a16="http://schemas.microsoft.com/office/drawing/2014/main" val="3640187103"/>
                    </a:ext>
                  </a:extLst>
                </a:gridCol>
                <a:gridCol w="2586038">
                  <a:extLst>
                    <a:ext uri="{9D8B030D-6E8A-4147-A177-3AD203B41FA5}">
                      <a16:colId xmlns:a16="http://schemas.microsoft.com/office/drawing/2014/main" val="1786914589"/>
                    </a:ext>
                  </a:extLst>
                </a:gridCol>
                <a:gridCol w="2586038">
                  <a:extLst>
                    <a:ext uri="{9D8B030D-6E8A-4147-A177-3AD203B41FA5}">
                      <a16:colId xmlns:a16="http://schemas.microsoft.com/office/drawing/2014/main" val="2460187868"/>
                    </a:ext>
                  </a:extLst>
                </a:gridCol>
              </a:tblGrid>
              <a:tr h="72469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Up regulated genes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Not up regulated genes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126641"/>
                  </a:ext>
                </a:extLst>
              </a:tr>
              <a:tr h="7246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Genes in the Pathway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645947"/>
                  </a:ext>
                </a:extLst>
              </a:tr>
              <a:tr h="7246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Genes not in the pathway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47940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48000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61"/>
                  </a:ext>
                </a:extLst>
              </a:tr>
              <a:tr h="7246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49900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3963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A551219-8239-4C45-8608-C37EF542BB14}"/>
              </a:ext>
            </a:extLst>
          </p:cNvPr>
          <p:cNvSpPr txBox="1"/>
          <p:nvPr/>
        </p:nvSpPr>
        <p:spPr>
          <a:xfrm>
            <a:off x="904875" y="4234933"/>
            <a:ext cx="111252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Enrichment test: If the pathway is enriched by the up regulated genes </a:t>
            </a:r>
          </a:p>
          <a:p>
            <a:endParaRPr lang="en-US" altLang="zh-CN" dirty="0"/>
          </a:p>
          <a:p>
            <a:r>
              <a:rPr lang="en-US" altLang="zh-CN" dirty="0"/>
              <a:t>Reject: the pathway is independent to the up regulated genes</a:t>
            </a:r>
          </a:p>
          <a:p>
            <a:endParaRPr lang="en-US" altLang="zh-CN" sz="1800" b="1" dirty="0"/>
          </a:p>
          <a:p>
            <a:r>
              <a:rPr lang="en-US" altLang="zh-CN" sz="1800" b="1" dirty="0"/>
              <a:t>Observation (T) = the contingency table</a:t>
            </a:r>
          </a:p>
          <a:p>
            <a:endParaRPr lang="en-US" altLang="zh-CN" sz="1800" b="1" dirty="0"/>
          </a:p>
          <a:p>
            <a:r>
              <a:rPr lang="en-US" altLang="zh-CN" sz="1800" b="1" dirty="0"/>
              <a:t>If </a:t>
            </a:r>
            <a:r>
              <a:rPr lang="en-US" altLang="zh-CN" b="1" u="sng" dirty="0">
                <a:solidFill>
                  <a:srgbClr val="FF0000"/>
                </a:solidFill>
              </a:rPr>
              <a:t>the pathway is independent to the up regulated genes </a:t>
            </a:r>
            <a:r>
              <a:rPr lang="en-US" altLang="zh-CN" sz="1800" b="1" dirty="0"/>
              <a:t>is true, the probability to make the observation: </a:t>
            </a:r>
            <a:r>
              <a:rPr lang="en-US" altLang="zh-CN" sz="1800" b="1" dirty="0">
                <a:solidFill>
                  <a:srgbClr val="FF0000"/>
                </a:solidFill>
              </a:rPr>
              <a:t>T</a:t>
            </a:r>
            <a:r>
              <a:rPr lang="en-US" altLang="zh-CN" sz="1800" b="1" dirty="0"/>
              <a:t> is about P=</a:t>
            </a:r>
            <a:r>
              <a:rPr lang="en-US" altLang="zh-CN" sz="1800" b="1" dirty="0">
                <a:solidFill>
                  <a:srgbClr val="FF0000"/>
                </a:solidFill>
              </a:rPr>
              <a:t>0/10000</a:t>
            </a:r>
            <a:r>
              <a:rPr lang="en-US" altLang="zh-CN" b="1" dirty="0">
                <a:solidFill>
                  <a:srgbClr val="FF0000"/>
                </a:solidFill>
              </a:rPr>
              <a:t> based on a permutation test,</a:t>
            </a:r>
            <a:r>
              <a:rPr lang="en-US" altLang="zh-CN" sz="1800" b="1" dirty="0"/>
              <a:t> when we made observations from </a:t>
            </a:r>
            <a:r>
              <a:rPr lang="en-US" altLang="zh-CN" b="1" dirty="0">
                <a:solidFill>
                  <a:srgbClr val="FF0000"/>
                </a:solidFill>
              </a:rPr>
              <a:t>a gene list of 100 genes, a p</a:t>
            </a:r>
            <a:r>
              <a:rPr lang="en-US" altLang="zh-CN" sz="1800" b="1" dirty="0">
                <a:solidFill>
                  <a:srgbClr val="FF0000"/>
                </a:solidFill>
              </a:rPr>
              <a:t>athway of 2000 genes, and a total of 50000 genes</a:t>
            </a:r>
            <a:endParaRPr lang="en-US" altLang="zh-CN" sz="1800" b="1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9156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D2E8A-E5BD-4956-9024-41816690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Permutation tests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53856-FA24-469D-AA30-4B23F2646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Observation</a:t>
            </a:r>
          </a:p>
          <a:p>
            <a:r>
              <a:rPr lang="en-US" altLang="zh-CN" dirty="0"/>
              <a:t>Having a score to show the difference (or some other goals)</a:t>
            </a:r>
          </a:p>
          <a:p>
            <a:r>
              <a:rPr lang="en-US" altLang="zh-CN" dirty="0"/>
              <a:t>Random re-sampling many times</a:t>
            </a:r>
          </a:p>
          <a:p>
            <a:r>
              <a:rPr lang="en-US" altLang="zh-CN" dirty="0"/>
              <a:t>Generate an empirical distribution of the score</a:t>
            </a:r>
          </a:p>
          <a:p>
            <a:r>
              <a:rPr lang="en-US" altLang="zh-CN" dirty="0"/>
              <a:t>Compute the frequency of the randomized score that is larger or lower than </a:t>
            </a:r>
            <a:r>
              <a:rPr lang="en-US" altLang="zh-CN" u="sng" dirty="0"/>
              <a:t>the observed score (true score) </a:t>
            </a:r>
            <a:br>
              <a:rPr lang="en-US" altLang="zh-CN" u="sng" dirty="0"/>
            </a:br>
            <a:endParaRPr lang="en-US" altLang="zh-CN" u="sng" dirty="0"/>
          </a:p>
          <a:p>
            <a:r>
              <a:rPr lang="en-US" altLang="zh-CN" dirty="0"/>
              <a:t>Strength (high correctness especially when observed sample size is large)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3785316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C8E2-5C90-4185-8050-06A8378D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Statistical tests</a:t>
            </a:r>
            <a:endParaRPr lang="zh-CN" altLang="en-US" dirty="0"/>
          </a:p>
        </p:txBody>
      </p:sp>
      <p:pic>
        <p:nvPicPr>
          <p:cNvPr id="1026" name="Picture 2" descr="Statistics 101 | Types Of T Tests">
            <a:extLst>
              <a:ext uri="{FF2B5EF4-FFF2-40B4-BE49-F238E27FC236}">
                <a16:creationId xmlns:a16="http://schemas.microsoft.com/office/drawing/2014/main" id="{4248A04A-655D-4542-A914-5EC42CC659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101" y="284847"/>
            <a:ext cx="4651263" cy="237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7222781-B67F-484D-824E-161A249F053E}"/>
              </a:ext>
            </a:extLst>
          </p:cNvPr>
          <p:cNvSpPr txBox="1">
            <a:spLocks/>
          </p:cNvSpPr>
          <p:nvPr/>
        </p:nvSpPr>
        <p:spPr>
          <a:xfrm>
            <a:off x="996371" y="2736357"/>
            <a:ext cx="10515600" cy="2188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Permutation test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simulation-based test</a:t>
            </a:r>
          </a:p>
          <a:p>
            <a:endParaRPr lang="en-US" altLang="zh-C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B3CFC3-66B9-4183-A7FD-EE347E389D59}"/>
              </a:ext>
            </a:extLst>
          </p:cNvPr>
          <p:cNvSpPr txBox="1">
            <a:spLocks/>
          </p:cNvSpPr>
          <p:nvPr/>
        </p:nvSpPr>
        <p:spPr>
          <a:xfrm>
            <a:off x="731980" y="4304504"/>
            <a:ext cx="11044383" cy="2188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Sometimes it is okay to do research without fully understand the mathematical consideration as a high school student, but a potential drawback is you do not know when you made a mistake </a:t>
            </a:r>
            <a:r>
              <a:rPr lang="en-US" altLang="zh-CN" sz="3200" dirty="0">
                <a:sym typeface="Wingdings" panose="05000000000000000000" pitchFamily="2" charset="2"/>
              </a:rPr>
              <a:t>.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63211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195F-DBF2-4083-9D3E-4F700533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History of bioinformatics -&gt; computational biology (human)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17BD-5AD7-472C-9BB5-F04B688F5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Before the human genome project</a:t>
            </a:r>
          </a:p>
          <a:p>
            <a:pPr lvl="1"/>
            <a:r>
              <a:rPr lang="en-US" altLang="zh-CN" dirty="0"/>
              <a:t>Mathematical</a:t>
            </a:r>
            <a:r>
              <a:rPr lang="zh-CN" altLang="en-US" dirty="0"/>
              <a:t> </a:t>
            </a:r>
            <a:r>
              <a:rPr lang="en-US" altLang="zh-CN" dirty="0"/>
              <a:t>models + systems biology </a:t>
            </a:r>
          </a:p>
          <a:p>
            <a:pPr lvl="1"/>
            <a:r>
              <a:rPr lang="en-US" altLang="zh-CN" dirty="0"/>
              <a:t>(Hypothesis + theoretical models)</a:t>
            </a:r>
          </a:p>
          <a:p>
            <a:r>
              <a:rPr lang="en-US" altLang="zh-CN" dirty="0"/>
              <a:t>The human genome project</a:t>
            </a:r>
          </a:p>
          <a:p>
            <a:pPr lvl="1"/>
            <a:r>
              <a:rPr lang="en-US" altLang="zh-CN" dirty="0"/>
              <a:t>Annotation of human genome</a:t>
            </a:r>
          </a:p>
          <a:p>
            <a:pPr lvl="1"/>
            <a:r>
              <a:rPr lang="en-US" altLang="zh-CN" dirty="0"/>
              <a:t>(Understanding the role of different genes, protein structures,…)</a:t>
            </a:r>
          </a:p>
          <a:p>
            <a:r>
              <a:rPr lang="en-US" altLang="zh-CN" dirty="0"/>
              <a:t>Post the human genome project</a:t>
            </a:r>
          </a:p>
          <a:p>
            <a:pPr lvl="1"/>
            <a:r>
              <a:rPr lang="en-US" altLang="zh-CN" dirty="0"/>
              <a:t>Statistical analysis of context (organ, tissue, disease, cell) specific data</a:t>
            </a:r>
          </a:p>
          <a:p>
            <a:pPr lvl="1"/>
            <a:r>
              <a:rPr lang="en-US" altLang="zh-CN" dirty="0"/>
              <a:t>(Understanding to context specific biological characteristics)</a:t>
            </a:r>
          </a:p>
          <a:p>
            <a:pPr lvl="1"/>
            <a:r>
              <a:rPr lang="en-US" altLang="zh-CN" dirty="0"/>
              <a:t>New technologies</a:t>
            </a:r>
          </a:p>
          <a:p>
            <a:pPr lvl="2"/>
            <a:r>
              <a:rPr lang="en-US" altLang="zh-CN" dirty="0"/>
              <a:t>Microarray</a:t>
            </a:r>
          </a:p>
          <a:p>
            <a:pPr lvl="2"/>
            <a:r>
              <a:rPr lang="en-US" altLang="zh-CN" dirty="0"/>
              <a:t>Next generation sequencing</a:t>
            </a:r>
          </a:p>
          <a:p>
            <a:pPr lvl="2"/>
            <a:r>
              <a:rPr lang="en-US" altLang="zh-CN" dirty="0"/>
              <a:t>Single cell experiments</a:t>
            </a:r>
          </a:p>
          <a:p>
            <a:pPr lvl="2"/>
            <a:r>
              <a:rPr lang="en-US" altLang="zh-CN" dirty="0"/>
              <a:t>…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568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DD48-7D5E-442B-BFE6-6F0880F9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DC529-11EE-4AC2-A0C3-AD99A14C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A3E65-207C-4CC4-95E3-D7146B462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333375"/>
            <a:ext cx="1063942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0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C81E-D814-43CB-8C75-A928C413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further introduction will be in the following aspects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158FE-7A4B-4E8E-909A-972E27220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1) Mathematical modeling</a:t>
            </a:r>
          </a:p>
          <a:p>
            <a:r>
              <a:rPr lang="en-US" altLang="zh-CN" dirty="0"/>
              <a:t>2) Biological data (or other data)</a:t>
            </a:r>
          </a:p>
          <a:p>
            <a:r>
              <a:rPr lang="en-US" altLang="zh-CN" dirty="0"/>
              <a:t>3) Biological questions (or other questions)</a:t>
            </a:r>
          </a:p>
          <a:p>
            <a:r>
              <a:rPr lang="en-US" altLang="zh-CN" dirty="0"/>
              <a:t>4) Statistical models</a:t>
            </a:r>
          </a:p>
          <a:p>
            <a:r>
              <a:rPr lang="en-US" altLang="zh-CN" dirty="0"/>
              <a:t>5) programming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496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2267-F956-4704-9074-C2B9D649F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20" y="0"/>
            <a:ext cx="10515600" cy="1325563"/>
          </a:xfrm>
        </p:spPr>
        <p:txBody>
          <a:bodyPr/>
          <a:lstStyle/>
          <a:p>
            <a:r>
              <a:rPr lang="en-US" altLang="zh-CN" dirty="0"/>
              <a:t>Discrete logistic growth model</a:t>
            </a:r>
            <a:endParaRPr lang="zh-CN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ABABA5-768D-4C0F-9C8D-B1B30C1B8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63" y="1311566"/>
            <a:ext cx="11727738" cy="323205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EEFB20-8F44-4295-91E6-C5016A52F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301" y="4361903"/>
            <a:ext cx="3771900" cy="220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33F760-364D-4177-B837-623923AAE4DD}"/>
                  </a:ext>
                </a:extLst>
              </p:cNvPr>
              <p:cNvSpPr txBox="1"/>
              <p:nvPr/>
            </p:nvSpPr>
            <p:spPr>
              <a:xfrm>
                <a:off x="592599" y="4788749"/>
                <a:ext cx="4118488" cy="5167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(1−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33F760-364D-4177-B837-623923AAE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99" y="4788749"/>
                <a:ext cx="4118488" cy="5167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5F6A7E-8313-45BC-B829-48CB6AAE9331}"/>
                  </a:ext>
                </a:extLst>
              </p:cNvPr>
              <p:cNvSpPr txBox="1"/>
              <p:nvPr/>
            </p:nvSpPr>
            <p:spPr>
              <a:xfrm>
                <a:off x="232131" y="5550623"/>
                <a:ext cx="6093994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growth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rate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0, </m:t>
                      </m:r>
                    </m:oMath>
                  </m:oMathPara>
                </a14:m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growth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rate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&gt; 0</m:t>
                    </m:r>
                  </m:oMath>
                </a14:m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growth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rate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&lt; 0</m:t>
                    </m:r>
                  </m:oMath>
                </a14:m>
                <a:endParaRPr lang="en-US" altLang="zh-CN" b="0" dirty="0"/>
              </a:p>
              <a:p>
                <a:pPr algn="ctr"/>
                <a:r>
                  <a:rPr lang="en-US" altLang="zh-CN" dirty="0"/>
                  <a:t>K=1000</a:t>
                </a:r>
              </a:p>
              <a:p>
                <a:pPr algn="ctr"/>
                <a:endParaRPr lang="zh-CN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5F6A7E-8313-45BC-B829-48CB6AAE9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31" y="5550623"/>
                <a:ext cx="6093994" cy="14773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DA56-79A0-4DE6-968B-48B864E3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 examples of Discrete logistic growth 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CCA9FE-2D22-4CAA-9B37-A602CCABE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726" y="1987544"/>
            <a:ext cx="10423525" cy="3533620"/>
          </a:xfrm>
        </p:spPr>
      </p:pic>
    </p:spTree>
    <p:extLst>
      <p:ext uri="{BB962C8B-B14F-4D97-AF65-F5344CB8AC3E}">
        <p14:creationId xmlns:p14="http://schemas.microsoft.com/office/powerpoint/2010/main" val="1117660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F734B8-2939-4329-8D5E-548E293E7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472" y="-631636"/>
            <a:ext cx="9144000" cy="5411788"/>
          </a:xfrm>
        </p:spPr>
        <p:txBody>
          <a:bodyPr>
            <a:normAutofit/>
          </a:bodyPr>
          <a:lstStyle/>
          <a:p>
            <a:r>
              <a:rPr lang="en-US" altLang="zh-CN" dirty="0"/>
              <a:t>2021/06/09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842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D161-F066-4A2F-B838-3B6FFB1E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7862E-A970-4511-AC8D-955C0EF17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Microarray data</a:t>
            </a:r>
          </a:p>
          <a:p>
            <a:endParaRPr lang="en-US" altLang="zh-CN" dirty="0"/>
          </a:p>
          <a:p>
            <a:r>
              <a:rPr lang="en-US" altLang="zh-CN" dirty="0"/>
              <a:t>Data search and download </a:t>
            </a:r>
          </a:p>
          <a:p>
            <a:r>
              <a:rPr lang="en-US" altLang="zh-CN" dirty="0"/>
              <a:t>Load data into R</a:t>
            </a:r>
          </a:p>
          <a:p>
            <a:endParaRPr lang="en-US" altLang="zh-CN" dirty="0"/>
          </a:p>
          <a:p>
            <a:r>
              <a:rPr lang="en-US" altLang="zh-CN" dirty="0"/>
              <a:t>Statistical distribution</a:t>
            </a:r>
          </a:p>
          <a:p>
            <a:r>
              <a:rPr lang="en-US" altLang="zh-CN" dirty="0"/>
              <a:t>Statistical test</a:t>
            </a:r>
          </a:p>
          <a:p>
            <a:r>
              <a:rPr lang="en-US" altLang="zh-CN" dirty="0"/>
              <a:t>Some Bioinformatics topic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13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1070</Words>
  <Application>Microsoft Office PowerPoint</Application>
  <PresentationFormat>Widescreen</PresentationFormat>
  <Paragraphs>147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等线</vt:lpstr>
      <vt:lpstr>等线 Light</vt:lpstr>
      <vt:lpstr>Arial</vt:lpstr>
      <vt:lpstr>Cambria Math</vt:lpstr>
      <vt:lpstr>Office Theme</vt:lpstr>
      <vt:lpstr>Introduction of mathematical models</vt:lpstr>
      <vt:lpstr>All models are wrong, but some are useful</vt:lpstr>
      <vt:lpstr>History of bioinformatics -&gt; computational biology (human)</vt:lpstr>
      <vt:lpstr>PowerPoint Presentation</vt:lpstr>
      <vt:lpstr>Our further introduction will be in the following aspects</vt:lpstr>
      <vt:lpstr>Discrete logistic growth model</vt:lpstr>
      <vt:lpstr>R examples of Discrete logistic growth </vt:lpstr>
      <vt:lpstr>2021/06/09 </vt:lpstr>
      <vt:lpstr>Outline</vt:lpstr>
      <vt:lpstr>PowerPoint Presentation</vt:lpstr>
      <vt:lpstr>Microarray</vt:lpstr>
      <vt:lpstr>How Microarray work</vt:lpstr>
      <vt:lpstr>An example of microarray data</vt:lpstr>
      <vt:lpstr>When we analyze a data set, what do we need to know?</vt:lpstr>
      <vt:lpstr>GSE4183 (one data set among the ~171,000 data sets)</vt:lpstr>
      <vt:lpstr>Data analysis and visualization</vt:lpstr>
      <vt:lpstr>Statistical distributions</vt:lpstr>
      <vt:lpstr>Statistical tests</vt:lpstr>
      <vt:lpstr>Statistical tests</vt:lpstr>
      <vt:lpstr>Statistical tests</vt:lpstr>
      <vt:lpstr>A real world question</vt:lpstr>
      <vt:lpstr>Hypergeometric test</vt:lpstr>
      <vt:lpstr>Permutation tests</vt:lpstr>
      <vt:lpstr>Statistical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mathematical models</dc:title>
  <dc:creator>Zhang, Chi</dc:creator>
  <cp:lastModifiedBy>Zhang, Chi</cp:lastModifiedBy>
  <cp:revision>27</cp:revision>
  <dcterms:created xsi:type="dcterms:W3CDTF">2021-06-08T22:30:41Z</dcterms:created>
  <dcterms:modified xsi:type="dcterms:W3CDTF">2021-06-18T00:35:44Z</dcterms:modified>
</cp:coreProperties>
</file>