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57" r:id="rId5"/>
    <p:sldId id="263" r:id="rId6"/>
    <p:sldId id="264" r:id="rId7"/>
    <p:sldId id="259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81DDA-B114-418D-8DA0-9E24958F624E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9CB5C-7B88-4B70-B5F2-DBDA8C4A7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8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9CB5C-7B88-4B70-B5F2-DBDA8C4A7FC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1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9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2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3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4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1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7AB1-9BAD-4DA5-A013-0BFD7E5AF05A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7CDF-D5DC-4585-893B-6321BF5E0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5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earson_product-moment_correlation_coefficien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 introduction</a:t>
            </a:r>
            <a:br>
              <a:rPr lang="en-US" altLang="zh-CN" dirty="0" smtClean="0"/>
            </a:br>
            <a:r>
              <a:rPr lang="en-US" altLang="zh-CN" smtClean="0"/>
              <a:t>(</a:t>
            </a:r>
            <a:r>
              <a:rPr lang="en-US" altLang="zh-CN" smtClean="0"/>
              <a:t>I)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 summer</a:t>
            </a:r>
          </a:p>
          <a:p>
            <a:r>
              <a:rPr lang="en-US" altLang="zh-CN" dirty="0" smtClean="0"/>
              <a:t>Chi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4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Vector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a&lt;-c(1,23,4,56,7,8,9)</a:t>
            </a:r>
          </a:p>
          <a:p>
            <a:r>
              <a:rPr lang="en-US" altLang="zh-CN" dirty="0" smtClean="0"/>
              <a:t>a[1]</a:t>
            </a:r>
          </a:p>
          <a:p>
            <a:r>
              <a:rPr lang="en-US" altLang="zh-CN" dirty="0" smtClean="0"/>
              <a:t>a[1,2]</a:t>
            </a:r>
          </a:p>
          <a:p>
            <a:r>
              <a:rPr lang="en-US" altLang="zh-CN" dirty="0" smtClean="0"/>
              <a:t>a[c(1,2)]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[-1]</a:t>
            </a:r>
          </a:p>
          <a:p>
            <a:r>
              <a:rPr lang="en-US" altLang="zh-CN" dirty="0" smtClean="0"/>
              <a:t>a[1:3]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7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mode: </a:t>
            </a:r>
            <a:r>
              <a:rPr lang="en-US" altLang="zh-CN" dirty="0"/>
              <a:t>Physical Type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79068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1188514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mode(3.1415) </a:t>
            </a:r>
            <a:r>
              <a:rPr lang="en-US" altLang="zh-CN" dirty="0"/>
              <a:t># Mode of a number</a:t>
            </a:r>
          </a:p>
          <a:p>
            <a:r>
              <a:rPr lang="en-US" altLang="zh-CN" dirty="0"/>
              <a:t>[1] "numeric"</a:t>
            </a:r>
          </a:p>
          <a:p>
            <a:r>
              <a:rPr lang="en-US" altLang="zh-CN" dirty="0"/>
              <a:t>&gt; </a:t>
            </a:r>
            <a:r>
              <a:rPr lang="en-US" altLang="zh-CN" b="1" dirty="0"/>
              <a:t>mode(c(2.7182, 3.1415)) </a:t>
            </a:r>
            <a:r>
              <a:rPr lang="en-US" altLang="zh-CN" dirty="0"/>
              <a:t># Mode of a vector of numbers</a:t>
            </a:r>
          </a:p>
          <a:p>
            <a:r>
              <a:rPr lang="en-US" altLang="zh-CN" dirty="0"/>
              <a:t>[1] "numeric"</a:t>
            </a:r>
          </a:p>
          <a:p>
            <a:r>
              <a:rPr lang="en-US" altLang="zh-CN" dirty="0"/>
              <a:t>&gt; </a:t>
            </a:r>
            <a:r>
              <a:rPr lang="en-US" altLang="zh-CN" b="1" dirty="0"/>
              <a:t>mode("Moe") </a:t>
            </a:r>
            <a:r>
              <a:rPr lang="en-US" altLang="zh-CN" dirty="0"/>
              <a:t># Mode of a character string</a:t>
            </a:r>
          </a:p>
          <a:p>
            <a:r>
              <a:rPr lang="en-US" altLang="zh-CN" dirty="0"/>
              <a:t>[1] "character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46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Class: Abstract </a:t>
            </a:r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calar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rray (vector)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atrix</a:t>
            </a:r>
          </a:p>
          <a:p>
            <a:pPr marL="742950" lvl="2" indent="-342900"/>
            <a:r>
              <a:rPr lang="en-US" altLang="zh-CN" dirty="0" smtClean="0"/>
              <a:t>From array to matrix</a:t>
            </a:r>
          </a:p>
          <a:p>
            <a:r>
              <a:rPr lang="en-US" altLang="zh-CN" smtClean="0"/>
              <a:t>factor </a:t>
            </a:r>
            <a:r>
              <a:rPr lang="en-US" altLang="zh-CN" dirty="0" smtClean="0"/>
              <a:t>(looks like a vector, but </a:t>
            </a:r>
            <a:r>
              <a:rPr lang="en-US" altLang="zh-CN" dirty="0"/>
              <a:t>has special </a:t>
            </a:r>
            <a:r>
              <a:rPr lang="en-US" altLang="zh-CN" dirty="0" smtClean="0"/>
              <a:t>properties, for </a:t>
            </a:r>
            <a:r>
              <a:rPr lang="en-US" altLang="zh-CN" i="1" dirty="0"/>
              <a:t>Categorical </a:t>
            </a:r>
            <a:r>
              <a:rPr lang="en-US" altLang="zh-CN" i="1" dirty="0" smtClean="0"/>
              <a:t>variables or grouping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ata.frame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361750" cy="30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8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data.frame</a:t>
            </a:r>
            <a:r>
              <a:rPr lang="en-US" altLang="zh-CN" dirty="0" smtClean="0"/>
              <a:t>                   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Same data mode in each column</a:t>
            </a:r>
          </a:p>
          <a:p>
            <a:r>
              <a:rPr lang="en-US" altLang="zh-CN" dirty="0" smtClean="0"/>
              <a:t>Unique Row/column names (</a:t>
            </a:r>
            <a:r>
              <a:rPr lang="en-US" altLang="zh-CN" dirty="0" err="1" smtClean="0"/>
              <a:t>rownames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colnames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One row of a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 is a </a:t>
            </a:r>
            <a:r>
              <a:rPr lang="en-US" altLang="zh-CN" dirty="0" err="1" smtClean="0"/>
              <a:t>data.frame</a:t>
            </a:r>
            <a:endParaRPr lang="en-US" altLang="zh-CN" dirty="0" smtClean="0"/>
          </a:p>
          <a:p>
            <a:r>
              <a:rPr lang="en-US" altLang="zh-CN" dirty="0" err="1" smtClean="0"/>
              <a:t>as.data.frame</a:t>
            </a:r>
            <a:r>
              <a:rPr lang="en-US" altLang="zh-CN" dirty="0" smtClean="0"/>
              <a:t>(****)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Same data mode in the whole matrix</a:t>
            </a:r>
          </a:p>
          <a:p>
            <a:r>
              <a:rPr lang="en-US" dirty="0" smtClean="0"/>
              <a:t>Can have repeated Row/column names</a:t>
            </a:r>
            <a:endParaRPr lang="en-GB" dirty="0" smtClean="0"/>
          </a:p>
          <a:p>
            <a:r>
              <a:rPr lang="en-US" dirty="0" smtClean="0"/>
              <a:t>One row of matrix is an array (vector)</a:t>
            </a:r>
          </a:p>
          <a:p>
            <a:r>
              <a:rPr lang="en-US" altLang="zh-CN" dirty="0" err="1" smtClean="0"/>
              <a:t>as.matrix</a:t>
            </a:r>
            <a:r>
              <a:rPr lang="en-US" altLang="zh-CN" dirty="0" smtClean="0"/>
              <a:t>(****)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37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we will deal with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data-&gt; </a:t>
            </a:r>
            <a:r>
              <a:rPr lang="en-US" dirty="0" err="1" smtClean="0"/>
              <a:t>data.frame</a:t>
            </a:r>
            <a:endParaRPr lang="en-US" dirty="0" smtClean="0"/>
          </a:p>
          <a:p>
            <a:r>
              <a:rPr lang="en-US" dirty="0" smtClean="0"/>
              <a:t>Experimental data-&gt; </a:t>
            </a:r>
            <a:r>
              <a:rPr lang="en-US" dirty="0" err="1" smtClean="0"/>
              <a:t>data.frame</a:t>
            </a:r>
            <a:r>
              <a:rPr lang="en-US" dirty="0" smtClean="0"/>
              <a:t> or matrix</a:t>
            </a:r>
          </a:p>
          <a:p>
            <a:pPr lvl="1"/>
            <a:r>
              <a:rPr lang="en-US" dirty="0" smtClean="0"/>
              <a:t>Microarray data</a:t>
            </a:r>
          </a:p>
          <a:p>
            <a:pPr lvl="1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Somatic mutation data</a:t>
            </a:r>
          </a:p>
          <a:p>
            <a:pPr lvl="1"/>
            <a:r>
              <a:rPr lang="en-US" dirty="0" smtClean="0"/>
              <a:t>Protein array</a:t>
            </a:r>
          </a:p>
          <a:p>
            <a:pPr lvl="1"/>
            <a:r>
              <a:rPr lang="en-US" dirty="0" smtClean="0"/>
              <a:t>DNA </a:t>
            </a:r>
            <a:r>
              <a:rPr lang="en-US" dirty="0" err="1" smtClean="0"/>
              <a:t>methylation</a:t>
            </a:r>
            <a:r>
              <a:rPr lang="en-US" dirty="0" smtClean="0"/>
              <a:t> data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Microarray data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Intensity </a:t>
            </a:r>
          </a:p>
          <a:p>
            <a:r>
              <a:rPr lang="en-US" dirty="0" smtClean="0"/>
              <a:t>Not sensitive to </a:t>
            </a:r>
            <a:r>
              <a:rPr lang="en-US" smtClean="0"/>
              <a:t>transcripts with </a:t>
            </a:r>
            <a:r>
              <a:rPr lang="en-US" dirty="0" smtClean="0"/>
              <a:t>low abundance</a:t>
            </a:r>
          </a:p>
          <a:p>
            <a:r>
              <a:rPr lang="en-US" dirty="0" err="1" smtClean="0"/>
              <a:t>Hybirdization</a:t>
            </a:r>
            <a:endParaRPr lang="en-GB" dirty="0" smtClean="0"/>
          </a:p>
          <a:p>
            <a:pPr lvl="1"/>
            <a:r>
              <a:rPr lang="en-US" dirty="0" smtClean="0"/>
              <a:t>Probe design!.</a:t>
            </a:r>
          </a:p>
        </p:txBody>
      </p:sp>
      <p:pic>
        <p:nvPicPr>
          <p:cNvPr id="1026" name="Picture 2" descr="File:DNA microarray experiment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43000"/>
            <a:ext cx="27432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</a:t>
            </a:r>
            <a:r>
              <a:rPr lang="en-US" dirty="0" err="1" smtClean="0"/>
              <a:t>seq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Reads count</a:t>
            </a:r>
            <a:endParaRPr lang="en-GB" dirty="0" smtClean="0"/>
          </a:p>
          <a:p>
            <a:r>
              <a:rPr lang="en-US" dirty="0" smtClean="0"/>
              <a:t>PCR bias</a:t>
            </a:r>
          </a:p>
          <a:p>
            <a:r>
              <a:rPr lang="en-US" dirty="0" smtClean="0"/>
              <a:t>Good sensitivity</a:t>
            </a:r>
          </a:p>
        </p:txBody>
      </p:sp>
      <p:pic>
        <p:nvPicPr>
          <p:cNvPr id="30722" name="Picture 2" descr="http://www.biomedcentral.com/content/figures/1741-7007-9-34-2-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009007" cy="5134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print(matrix(c(1,2,3,4), 2, 2</a:t>
            </a:r>
            <a:r>
              <a:rPr lang="en-US" altLang="zh-CN" b="1" dirty="0" smtClean="0"/>
              <a:t>))</a:t>
            </a:r>
          </a:p>
          <a:p>
            <a:r>
              <a:rPr lang="en-US" altLang="zh-CN" b="1" dirty="0"/>
              <a:t>print(list("</a:t>
            </a:r>
            <a:r>
              <a:rPr lang="en-US" altLang="zh-CN" b="1" dirty="0" err="1"/>
              <a:t>a","b","c</a:t>
            </a:r>
            <a:r>
              <a:rPr lang="en-US" altLang="zh-CN" b="1" dirty="0" smtClean="0"/>
              <a:t>"))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3240360" cy="214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 academic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Figures!</a:t>
            </a:r>
          </a:p>
          <a:p>
            <a:r>
              <a:rPr lang="en-US" dirty="0" smtClean="0"/>
              <a:t>Tables!</a:t>
            </a:r>
          </a:p>
          <a:p>
            <a:r>
              <a:rPr lang="en-US" dirty="0" smtClean="0"/>
              <a:t>Conclusions!</a:t>
            </a:r>
          </a:p>
          <a:p>
            <a:r>
              <a:rPr lang="en-US" dirty="0" smtClean="0"/>
              <a:t>Formulas, method evaluation for method papers.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Basis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ls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()  #creating a vector, c() is a function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ode() #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lass() #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mean(x)</a:t>
            </a:r>
          </a:p>
          <a:p>
            <a:r>
              <a:rPr lang="en-US" altLang="zh-CN" dirty="0" smtClean="0"/>
              <a:t>median(x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sd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cor</a:t>
            </a:r>
            <a:r>
              <a:rPr lang="en-US" altLang="zh-CN" dirty="0" smtClean="0"/>
              <a:t>(x</a:t>
            </a:r>
            <a:r>
              <a:rPr lang="en-US" altLang="zh-CN" dirty="0"/>
              <a:t>, y</a:t>
            </a:r>
            <a:r>
              <a:rPr lang="en-US" altLang="zh-CN" dirty="0" smtClean="0"/>
              <a:t>) #</a:t>
            </a:r>
            <a:r>
              <a:rPr lang="en-US" altLang="zh-CN" dirty="0" smtClean="0">
                <a:hlinkClick r:id="rId2"/>
              </a:rPr>
              <a:t>http://en.wikipedia.org/wiki/</a:t>
            </a:r>
            <a:r>
              <a:rPr lang="en-US" altLang="zh-CN" dirty="0" err="1" smtClean="0">
                <a:hlinkClick r:id="rId2"/>
              </a:rPr>
              <a:t>Pearson_product-moment_correlation_coefficient</a:t>
            </a:r>
            <a:endParaRPr lang="en-US" altLang="zh-CN" dirty="0" smtClean="0"/>
          </a:p>
          <a:p>
            <a:r>
              <a:rPr lang="en-US" altLang="zh-CN" dirty="0" err="1" smtClean="0"/>
              <a:t>cov</a:t>
            </a:r>
            <a:r>
              <a:rPr lang="en-US" altLang="zh-CN" dirty="0" smtClean="0"/>
              <a:t>(x</a:t>
            </a:r>
            <a:r>
              <a:rPr lang="en-US" altLang="zh-CN" dirty="0"/>
              <a:t>, 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Working directory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getwd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setwd</a:t>
            </a:r>
            <a:r>
              <a:rPr lang="en-US" altLang="zh-CN" dirty="0" smtClean="0"/>
              <a:t>(“****”)</a:t>
            </a:r>
          </a:p>
          <a:p>
            <a:r>
              <a:rPr lang="en-US" altLang="zh-CN" dirty="0" err="1" smtClean="0"/>
              <a:t>list.files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oad(“****”)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ave.image</a:t>
            </a:r>
            <a:r>
              <a:rPr lang="en-US" altLang="zh-CN" dirty="0" smtClean="0"/>
              <a:t>(“****”)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9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history()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history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smtClean="0"/>
              <a:t>history(100)</a:t>
            </a:r>
          </a:p>
          <a:p>
            <a:r>
              <a:rPr lang="en-US" altLang="zh-CN" b="1" dirty="0" smtClean="0"/>
              <a:t>history(</a:t>
            </a:r>
            <a:r>
              <a:rPr lang="en-US" altLang="zh-CN" b="1" dirty="0" err="1" smtClean="0"/>
              <a:t>Inf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3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1:5</a:t>
            </a:r>
          </a:p>
          <a:p>
            <a:r>
              <a:rPr lang="en-US" altLang="zh-CN" b="1" dirty="0" smtClean="0"/>
              <a:t>5:1</a:t>
            </a:r>
          </a:p>
          <a:p>
            <a:r>
              <a:rPr lang="en-US" altLang="zh-CN" b="1" dirty="0" err="1"/>
              <a:t>seq</a:t>
            </a:r>
            <a:r>
              <a:rPr lang="en-US" altLang="zh-CN" b="1" dirty="0"/>
              <a:t>(from=0, </a:t>
            </a:r>
            <a:r>
              <a:rPr lang="en-US" altLang="zh-CN" b="1" dirty="0" smtClean="0"/>
              <a:t>to=20</a:t>
            </a:r>
            <a:r>
              <a:rPr lang="en-US" altLang="zh-CN" b="1" dirty="0"/>
              <a:t>, by=5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1.1:10.1</a:t>
            </a:r>
          </a:p>
          <a:p>
            <a:r>
              <a:rPr lang="en-US" altLang="zh-CN" b="1" dirty="0" smtClean="0"/>
              <a:t>1.1:10.3</a:t>
            </a:r>
          </a:p>
          <a:p>
            <a:r>
              <a:rPr lang="en-US" altLang="zh-CN" b="1" dirty="0"/>
              <a:t>a</a:t>
            </a:r>
            <a:r>
              <a:rPr lang="en-US" altLang="zh-CN" b="1" dirty="0" smtClean="0"/>
              <a:t>&lt;-rep(0,3)</a:t>
            </a:r>
          </a:p>
          <a:p>
            <a:r>
              <a:rPr lang="en-US" altLang="zh-CN" b="1" dirty="0" smtClean="0"/>
              <a:t>rep(c(1,2,a),2)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4175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calculations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-</a:t>
            </a:r>
          </a:p>
          <a:p>
            <a:r>
              <a:rPr lang="en-US" altLang="zh-CN" dirty="0" smtClean="0"/>
              <a:t>*</a:t>
            </a:r>
          </a:p>
          <a:p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%%</a:t>
            </a:r>
          </a:p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%*% #matrix multiply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log(x)</a:t>
            </a:r>
          </a:p>
          <a:p>
            <a:r>
              <a:rPr lang="en-US" altLang="zh-CN" dirty="0" smtClean="0"/>
              <a:t>sin(x)</a:t>
            </a:r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/>
              <a:t>e</a:t>
            </a:r>
            <a:endParaRPr lang="en-US" altLang="zh-CN" dirty="0" smtClean="0"/>
          </a:p>
          <a:p>
            <a:r>
              <a:rPr lang="en-US" altLang="zh-CN" dirty="0" smtClean="0"/>
              <a:t>Pi</a:t>
            </a:r>
          </a:p>
          <a:p>
            <a:r>
              <a:rPr lang="en-US" altLang="zh-CN" dirty="0" err="1" smtClean="0"/>
              <a:t>Inf</a:t>
            </a:r>
            <a:endParaRPr lang="en-US" altLang="zh-CN" dirty="0" smtClean="0"/>
          </a:p>
          <a:p>
            <a:r>
              <a:rPr lang="en-US" altLang="zh-CN" dirty="0" smtClean="0"/>
              <a:t>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1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and logic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</a:p>
          <a:p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&lt;=</a:t>
            </a:r>
          </a:p>
          <a:p>
            <a:r>
              <a:rPr lang="en-US" altLang="zh-CN" dirty="0" smtClean="0"/>
              <a:t>&gt;=</a:t>
            </a:r>
          </a:p>
          <a:p>
            <a:r>
              <a:rPr lang="en-US" altLang="zh-CN" dirty="0" smtClean="0"/>
              <a:t>==</a:t>
            </a:r>
          </a:p>
          <a:p>
            <a:r>
              <a:rPr lang="en-US" altLang="zh-CN" dirty="0" smtClean="0"/>
              <a:t>!=</a:t>
            </a:r>
          </a:p>
          <a:p>
            <a:r>
              <a:rPr lang="en-US" altLang="zh-CN" dirty="0" smtClean="0"/>
              <a:t>is.***(x) #function, return whether x is ***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| # or</a:t>
            </a:r>
          </a:p>
          <a:p>
            <a:r>
              <a:rPr lang="en-US" altLang="zh-CN" dirty="0" smtClean="0"/>
              <a:t>&amp; # and</a:t>
            </a:r>
          </a:p>
          <a:p>
            <a:r>
              <a:rPr lang="en-US" altLang="zh-CN" dirty="0" smtClean="0"/>
              <a:t>! # not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4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384</Words>
  <Application>Microsoft Office PowerPoint</Application>
  <PresentationFormat>On-screen Show (4:3)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主题​​</vt:lpstr>
      <vt:lpstr>R introduction (I)</vt:lpstr>
      <vt:lpstr>Print</vt:lpstr>
      <vt:lpstr>Results in academic paper</vt:lpstr>
      <vt:lpstr>Basis functions</vt:lpstr>
      <vt:lpstr>Working directory</vt:lpstr>
      <vt:lpstr>history()</vt:lpstr>
      <vt:lpstr>Creating Sequences</vt:lpstr>
      <vt:lpstr>Basic calculations</vt:lpstr>
      <vt:lpstr>Comparison and logic operations</vt:lpstr>
      <vt:lpstr>Selecting Vector Elements</vt:lpstr>
      <vt:lpstr>Data mode: Physical Type</vt:lpstr>
      <vt:lpstr>Data Class: Abstract type</vt:lpstr>
      <vt:lpstr>data.frame                    matrix</vt:lpstr>
      <vt:lpstr>Data types we will deal with</vt:lpstr>
      <vt:lpstr>Microarray data</vt:lpstr>
      <vt:lpstr>RNA seq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introduction (II)</dc:title>
  <dc:creator>IBM</dc:creator>
  <cp:lastModifiedBy>admin</cp:lastModifiedBy>
  <cp:revision>27</cp:revision>
  <dcterms:created xsi:type="dcterms:W3CDTF">2014-05-16T00:54:59Z</dcterms:created>
  <dcterms:modified xsi:type="dcterms:W3CDTF">2014-06-13T05:56:31Z</dcterms:modified>
</cp:coreProperties>
</file>