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D835-74C4-42A3-A3F0-64E5EA317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5BA83-D143-42C8-85AD-84BB70831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EA37C-7F65-4DE8-AF3A-583108F6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3B5FB-F3E3-4F47-ABDE-58F62540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0B961-1775-4A8B-A068-374F468B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16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F14B-FC11-4178-8B05-C002F5EF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C6045-85F2-45A2-A8C0-9F35BB391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C8E0F-E2A6-418F-B70A-92813FCF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D0305-8B5D-4C1B-AE98-508B65BD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58DC1-38C4-4CFB-A6DE-E891E4F4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40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30A16-72C5-48F4-BA70-F2CC96452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76119-23C5-4344-A1EB-58EDD516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7AA2C-268C-40E2-B5DF-66392608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D1EA3-68DA-4F6F-AAAB-80125246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F129-B958-43EE-B179-FD1AB10C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55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BA2C-94B4-4E44-A72E-EBAD8A8D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7254-22C4-48F4-A644-535D1444D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250DB-AC46-44A4-9175-D90C6F2D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4F199-024B-4933-A9C4-CDB524D9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C4DA0-1682-4186-9EEA-14DE212A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1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4AA4-F34C-449A-ADF1-98098E82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31CEA-D731-402A-A675-37C69D5FC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1737E-192A-4F47-BA37-67FBACFD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81D07-35DC-474C-B25D-6A863C70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E133A-B8B0-4EC4-9F6A-6B92AC93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76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AFDA-B416-482D-AFC6-1FE05354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03A15-6A41-48AB-8583-B676AEF35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A57D1-CDE0-4D1D-B8A5-6FE82BDBE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2C9B1-E25C-4EA4-81CE-6676CC7F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EC2CF-D7D5-47DB-BC21-B3F3972F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283FB-1C19-4FBC-BCB9-D9A44673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82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EEF8-57FB-4157-87FC-30BAE386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F926-B4AB-4978-B61E-7481D614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462F6-1463-470B-A9F2-D4D9D99C9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D8D86-FE59-48D5-B368-E86A75525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27531-4F31-4FD5-A0BD-F28BA6E57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CBD79-40F2-4CED-B9BE-3DE7A032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CB7A9-508C-44B8-9364-C84A9503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5ADC2-81B6-4A1C-A0D3-C1BE0389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85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1DA7-7D6E-41E4-B061-C48D6E58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99789-1850-4297-A0DD-3B0E6F83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E4FD6-B5AC-4BD6-A929-C6D94101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E5423-789F-4FD2-A0DE-5BDA53EF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80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E204B-3F6E-468C-BFEB-1340969C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9CDD8D-7A33-41B8-9554-65908DB7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CE7EC-D7AE-4A61-8E13-B37B8AC6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0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1F2F-0069-4492-A3C2-33875B40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E1456-E62B-47C9-9832-378902A2D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6C84E-4746-4030-B68C-A00E6F804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DBAE8-AAD5-40A5-86F9-B62E9DE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83FC0-FCBE-4E8F-968B-B1654A26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17958-E758-4811-AC77-7BDBAB77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2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F34E-757E-4C0E-8247-14265695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CC9A9-08FD-4C75-B91E-8B71D897E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C17FC-423A-4368-8A45-EB0BC3784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91335-02CF-46B0-9489-5F05ACAF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9405F-7C15-4F2B-B2DA-348FC028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CA278-C0ED-4534-9D3A-E6803F90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5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6D2C3-12AB-4BF6-BDF3-C1D0F5D8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5C215-D9A8-42DE-921C-53803AAC9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BA82-95A3-49BF-A40F-700C2D9A8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0CF3-B171-4108-9FAB-4246F635514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5929C-AA17-42EA-9DC1-C9D0D0140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B6F0-3403-484B-A437-7E3ACFC70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EF76-CBF1-4233-9EA2-C047247E6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Introduction of mathematical models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CC943-BCB0-462E-8DE8-ABB142BA7C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06/08/2021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41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6137-727A-4670-9F6E-5500EFF2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769" y="2398462"/>
            <a:ext cx="10515600" cy="1325563"/>
          </a:xfrm>
        </p:spPr>
        <p:txBody>
          <a:bodyPr/>
          <a:lstStyle/>
          <a:p>
            <a:r>
              <a:rPr lang="en-US" altLang="zh-CN" dirty="0"/>
              <a:t>All models are wrong, but some are useful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50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195F-DBF2-4083-9D3E-4F700533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 of bioinformatics -&gt; computational biology (human)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17BD-5AD7-472C-9BB5-F04B688F5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Before the human genome project</a:t>
            </a:r>
          </a:p>
          <a:p>
            <a:pPr lvl="1"/>
            <a:r>
              <a:rPr lang="en-US" altLang="zh-CN" dirty="0"/>
              <a:t>Mathematical</a:t>
            </a:r>
            <a:r>
              <a:rPr lang="zh-CN" altLang="en-US" dirty="0"/>
              <a:t> </a:t>
            </a:r>
            <a:r>
              <a:rPr lang="en-US" altLang="zh-CN" dirty="0"/>
              <a:t>models + systems biology </a:t>
            </a:r>
          </a:p>
          <a:p>
            <a:pPr lvl="1"/>
            <a:r>
              <a:rPr lang="en-US" altLang="zh-CN" dirty="0"/>
              <a:t>(Hypothesis + theoretical models)</a:t>
            </a:r>
          </a:p>
          <a:p>
            <a:r>
              <a:rPr lang="en-US" altLang="zh-CN" dirty="0"/>
              <a:t>The human genome project</a:t>
            </a:r>
          </a:p>
          <a:p>
            <a:pPr lvl="1"/>
            <a:r>
              <a:rPr lang="en-US" altLang="zh-CN" dirty="0"/>
              <a:t>Annotation of human genome</a:t>
            </a:r>
          </a:p>
          <a:p>
            <a:pPr lvl="1"/>
            <a:r>
              <a:rPr lang="en-US" altLang="zh-CN" dirty="0"/>
              <a:t>(Understanding the role of different genes, protein structures,…)</a:t>
            </a:r>
          </a:p>
          <a:p>
            <a:r>
              <a:rPr lang="en-US" altLang="zh-CN" dirty="0"/>
              <a:t>Post the human genome project</a:t>
            </a:r>
          </a:p>
          <a:p>
            <a:pPr lvl="1"/>
            <a:r>
              <a:rPr lang="en-US" altLang="zh-CN" dirty="0"/>
              <a:t>Statistical analysis of context (organ, tissue, disease, cell) specific data</a:t>
            </a:r>
          </a:p>
          <a:p>
            <a:pPr lvl="1"/>
            <a:r>
              <a:rPr lang="en-US" altLang="zh-CN" dirty="0"/>
              <a:t>(Understanding to context specific biological characteristics)</a:t>
            </a:r>
          </a:p>
          <a:p>
            <a:pPr lvl="1"/>
            <a:r>
              <a:rPr lang="en-US" altLang="zh-CN" dirty="0"/>
              <a:t>New technologies</a:t>
            </a:r>
          </a:p>
          <a:p>
            <a:pPr lvl="2"/>
            <a:r>
              <a:rPr lang="en-US" altLang="zh-CN" dirty="0"/>
              <a:t>Microarray</a:t>
            </a:r>
          </a:p>
          <a:p>
            <a:pPr lvl="2"/>
            <a:r>
              <a:rPr lang="en-US" altLang="zh-CN" dirty="0"/>
              <a:t>Next generation sequencing</a:t>
            </a:r>
          </a:p>
          <a:p>
            <a:pPr lvl="2"/>
            <a:r>
              <a:rPr lang="en-US" altLang="zh-CN" dirty="0"/>
              <a:t>Single cell experiments</a:t>
            </a:r>
          </a:p>
          <a:p>
            <a:pPr lvl="2"/>
            <a:r>
              <a:rPr lang="en-US" altLang="zh-CN" dirty="0"/>
              <a:t>…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568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DD48-7D5E-442B-BFE6-6F0880F9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DC529-11EE-4AC2-A0C3-AD99A14C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A3E65-207C-4CC4-95E3-D7146B462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333375"/>
            <a:ext cx="106394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0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C81E-D814-43CB-8C75-A928C413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further introduction will be in the following aspects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158FE-7A4B-4E8E-909A-972E27220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1) Mathematical modeling</a:t>
            </a:r>
          </a:p>
          <a:p>
            <a:r>
              <a:rPr lang="en-US" altLang="zh-CN" dirty="0"/>
              <a:t>2) Biological data (or other data)</a:t>
            </a:r>
          </a:p>
          <a:p>
            <a:r>
              <a:rPr lang="en-US" altLang="zh-CN" dirty="0"/>
              <a:t>3) Biological questions (or other questions)</a:t>
            </a:r>
          </a:p>
          <a:p>
            <a:r>
              <a:rPr lang="en-US" altLang="zh-CN" dirty="0"/>
              <a:t>4) Statistical models</a:t>
            </a:r>
          </a:p>
          <a:p>
            <a:r>
              <a:rPr lang="en-US" altLang="zh-CN" dirty="0"/>
              <a:t>5) programming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96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2267-F956-4704-9074-C2B9D649F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20" y="0"/>
            <a:ext cx="10515600" cy="1325563"/>
          </a:xfrm>
        </p:spPr>
        <p:txBody>
          <a:bodyPr/>
          <a:lstStyle/>
          <a:p>
            <a:r>
              <a:rPr lang="en-US" altLang="zh-CN" dirty="0"/>
              <a:t>Discrete logistic growth model</a:t>
            </a:r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ABABA5-768D-4C0F-9C8D-B1B30C1B8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63" y="1311566"/>
            <a:ext cx="11727738" cy="323205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EEFB20-8F44-4295-91E6-C5016A52F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1" y="4361903"/>
            <a:ext cx="3771900" cy="2209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33F760-364D-4177-B837-623923AAE4DD}"/>
                  </a:ext>
                </a:extLst>
              </p:cNvPr>
              <p:cNvSpPr txBox="1"/>
              <p:nvPr/>
            </p:nvSpPr>
            <p:spPr>
              <a:xfrm>
                <a:off x="592599" y="4788749"/>
                <a:ext cx="4118488" cy="516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(1−</m:t>
                      </m:r>
                      <m:f>
                        <m:f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33F760-364D-4177-B837-623923AAE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99" y="4788749"/>
                <a:ext cx="4118488" cy="5167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5F6A7E-8313-45BC-B829-48CB6AAE9331}"/>
                  </a:ext>
                </a:extLst>
              </p:cNvPr>
              <p:cNvSpPr txBox="1"/>
              <p:nvPr/>
            </p:nvSpPr>
            <p:spPr>
              <a:xfrm>
                <a:off x="232131" y="5550623"/>
                <a:ext cx="6093994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growth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0, </m:t>
                      </m:r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growth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growth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n-US" altLang="zh-CN" b="0" dirty="0"/>
              </a:p>
              <a:p>
                <a:pPr algn="ctr"/>
                <a:r>
                  <a:rPr lang="en-US" altLang="zh-CN" dirty="0"/>
                  <a:t>K=1000</a:t>
                </a:r>
              </a:p>
              <a:p>
                <a:pPr algn="ctr"/>
                <a:endParaRPr lang="zh-CN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5F6A7E-8313-45BC-B829-48CB6AAE9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31" y="5550623"/>
                <a:ext cx="6093994" cy="1477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DA56-79A0-4DE6-968B-48B864E3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 examples of Discrete logistic growth 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CA9FE-2D22-4CAA-9B37-A602CCABE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726" y="1987544"/>
            <a:ext cx="10423525" cy="3533620"/>
          </a:xfrm>
        </p:spPr>
      </p:pic>
    </p:spTree>
    <p:extLst>
      <p:ext uri="{BB962C8B-B14F-4D97-AF65-F5344CB8AC3E}">
        <p14:creationId xmlns:p14="http://schemas.microsoft.com/office/powerpoint/2010/main" val="111766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189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Theme</vt:lpstr>
      <vt:lpstr>Introduction of mathematical models</vt:lpstr>
      <vt:lpstr>All models are wrong, but some are useful</vt:lpstr>
      <vt:lpstr>History of bioinformatics -&gt; computational biology (human)</vt:lpstr>
      <vt:lpstr>PowerPoint Presentation</vt:lpstr>
      <vt:lpstr>Our further introduction will be in the following aspects</vt:lpstr>
      <vt:lpstr>Discrete logistic growth model</vt:lpstr>
      <vt:lpstr>R examples of Discrete logistic growth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mathematical models</dc:title>
  <dc:creator>Zhang, Chi</dc:creator>
  <cp:lastModifiedBy>Zhang, Chi</cp:lastModifiedBy>
  <cp:revision>6</cp:revision>
  <dcterms:created xsi:type="dcterms:W3CDTF">2021-06-08T22:30:41Z</dcterms:created>
  <dcterms:modified xsi:type="dcterms:W3CDTF">2021-06-08T23:59:35Z</dcterms:modified>
</cp:coreProperties>
</file>