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835-74C4-42A3-A3F0-64E5EA31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BA83-D143-42C8-85AD-84BB7083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37C-7F65-4DE8-AF3A-583108F6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5FB-F3E3-4F47-ABDE-58F62540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B961-1775-4A8B-A068-374F46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14B-FC11-4178-8B05-C002F5E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6045-85F2-45A2-A8C0-9F35BB39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8E0F-E2A6-418F-B70A-92813FCF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305-8B5D-4C1B-AE98-508B65B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8DC1-38C4-4CFB-A6DE-E891E4F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0A16-72C5-48F4-BA70-F2CC9645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6119-23C5-4344-A1EB-58EDD51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AA2C-268C-40E2-B5DF-6639260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1EA3-68DA-4F6F-AAAB-8012524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F129-B958-43EE-B179-FD1AB10C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BA2C-94B4-4E44-A72E-EBAD8A8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7254-22C4-48F4-A644-535D1444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50DB-AC46-44A4-9175-D90C6F2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F199-024B-4933-A9C4-CDB524D9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4DA0-1682-4186-9EEA-14DE212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AA4-F34C-449A-ADF1-98098E82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1CEA-D731-402A-A675-37C69D5F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737E-192A-4F47-BA37-67FBACFD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7-35DC-474C-B25D-6A863C70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133A-B8B0-4EC4-9F6A-6B92AC9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AFDA-B416-482D-AFC6-1FE05354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3A15-6A41-48AB-8583-B676AEF35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57D1-CDE0-4D1D-B8A5-6FE82BDB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C9B1-E25C-4EA4-81CE-6676CC7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C2CF-D7D5-47DB-BC21-B3F3972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83FB-1C19-4FBC-BCB9-D9A4467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EF8-57FB-4157-87FC-30BAE38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F926-B4AB-4978-B61E-7481D614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62F6-1463-470B-A9F2-D4D9D99C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D8D86-FE59-48D5-B368-E86A7552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7531-4F31-4FD5-A0BD-F28BA6E5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CBD79-40F2-4CED-B9BE-3DE7A03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CB7A9-508C-44B8-9364-C84A950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5ADC2-81B6-4A1C-A0D3-C1BE038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DA7-7D6E-41E4-B061-C48D6E58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9789-1850-4297-A0DD-3B0E6F83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FD6-B5AC-4BD6-A929-C6D94101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5423-789F-4FD2-A0DE-5BDA53EF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E204B-3F6E-468C-BFEB-1340969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CDD8D-7A33-41B8-9554-65908DB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E7EC-D7AE-4A61-8E13-B37B8AC6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F2F-0069-4492-A3C2-33875B4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456-E62B-47C9-9832-378902A2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C84E-4746-4030-B68C-A00E6F8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BAE8-AAD5-40A5-86F9-B62E9DE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3FC0-FCBE-4E8F-968B-B1654A2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7958-E758-4811-AC77-7BDBAB7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34E-757E-4C0E-8247-1426569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C9A9-08FD-4C75-B91E-8B71D897E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17FC-423A-4368-8A45-EB0BC378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1335-02CF-46B0-9489-5F05ACA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405F-7C15-4F2B-B2DA-348FC02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A278-C0ED-4534-9D3A-E6803F9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6D2C3-12AB-4BF6-BDF3-C1D0F5D8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C215-D9A8-42DE-921C-53803AAC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BA82-95A3-49BF-A40F-700C2D9A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0CF3-B171-4108-9FAB-4246F63551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29C-AA17-42EA-9DC1-C9D0D014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6F0-3403-484B-A437-7E3ACFC70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bi.nlm.nih.gov/geo/query/acc.cgi?acc=GSE41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browse/?view=series&amp;display=500&amp;tax=9606&amp;search=COLON%20CANCER&amp;zsort=s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EF76-CBF1-4233-9EA2-C047247E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of mathematical models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C943-BCB0-462E-8DE8-ABB142BA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06/08/2021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1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2C31-8EFC-4833-AB79-550AA0A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3F73-70B6-485C-8F03-A105F378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3F7E-921D-4F04-9E62-18633B10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05" y="0"/>
            <a:ext cx="1036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914-8663-4434-BCD2-BCFF300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Microarray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303B-EFF6-443C-AA49-B45EC58EF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8" y="1917903"/>
            <a:ext cx="37762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B4BF7-E459-47D3-9B34-A4BB8E8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56" y="3160051"/>
            <a:ext cx="1818129" cy="3417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22E2-66D6-4852-844D-497AC8F4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93" y="2226397"/>
            <a:ext cx="5832645" cy="4351338"/>
          </a:xfrm>
          <a:prstGeom prst="rect">
            <a:avLst/>
          </a:prstGeom>
        </p:spPr>
      </p:pic>
      <p:pic>
        <p:nvPicPr>
          <p:cNvPr id="1026" name="Picture 2" descr="Gene Expression and Regulation â University of Leicester">
            <a:extLst>
              <a:ext uri="{FF2B5EF4-FFF2-40B4-BE49-F238E27FC236}">
                <a16:creationId xmlns:a16="http://schemas.microsoft.com/office/drawing/2014/main" id="{FED103E6-BFAB-40BE-B6FA-16BFEE4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56" y="123299"/>
            <a:ext cx="1818129" cy="20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AF7-1BFB-4F7A-9B91-1C854F0D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84150"/>
            <a:ext cx="10515600" cy="1325563"/>
          </a:xfrm>
        </p:spPr>
        <p:txBody>
          <a:bodyPr/>
          <a:lstStyle/>
          <a:p>
            <a:r>
              <a:rPr lang="en-US" altLang="zh-CN" dirty="0"/>
              <a:t>How Microarray work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479DE-1E7E-4A7B-AAFD-600FB89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54" y="1509713"/>
            <a:ext cx="11007865" cy="4557712"/>
          </a:xfrm>
        </p:spPr>
      </p:pic>
    </p:spTree>
    <p:extLst>
      <p:ext uri="{BB962C8B-B14F-4D97-AF65-F5344CB8AC3E}">
        <p14:creationId xmlns:p14="http://schemas.microsoft.com/office/powerpoint/2010/main" val="12714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E5BD-7F38-403C-8A05-990632C1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microarray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4F6D-2F65-450F-AA73-F635CDAA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https://www.ncbi.nlm.nih.gov/geo/query/acc.cgi?acc=GSE4183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C65CD-3690-408A-92AC-7B88B1AF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6" y="2400930"/>
            <a:ext cx="5098947" cy="40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457-D585-4258-87C2-3BD0C345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we analyze a data set, what do we need to know?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01FB-DFB8-43D0-A167-57D83323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Experimental Design</a:t>
            </a:r>
          </a:p>
          <a:p>
            <a:r>
              <a:rPr lang="en-US" altLang="zh-CN" dirty="0"/>
              <a:t>Sample size</a:t>
            </a:r>
          </a:p>
          <a:p>
            <a:r>
              <a:rPr lang="en-US" altLang="zh-CN" dirty="0"/>
              <a:t>Data type and the information conceived by the data</a:t>
            </a:r>
          </a:p>
          <a:p>
            <a:endParaRPr lang="en-US" altLang="zh-CN" dirty="0"/>
          </a:p>
          <a:p>
            <a:r>
              <a:rPr lang="en-US" altLang="zh-CN" dirty="0"/>
              <a:t>Analysis goal</a:t>
            </a:r>
          </a:p>
          <a:p>
            <a:endParaRPr lang="en-US" altLang="zh-CN" dirty="0"/>
          </a:p>
          <a:p>
            <a:r>
              <a:rPr lang="en-US" altLang="zh-CN" dirty="0"/>
              <a:t>Design analysis approach</a:t>
            </a:r>
          </a:p>
          <a:p>
            <a:r>
              <a:rPr lang="en-US" altLang="zh-CN" dirty="0"/>
              <a:t>Conduct the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97D51-0075-4E10-8221-9243970863F3}"/>
              </a:ext>
            </a:extLst>
          </p:cNvPr>
          <p:cNvSpPr txBox="1"/>
          <p:nvPr/>
        </p:nvSpPr>
        <p:spPr>
          <a:xfrm>
            <a:off x="1025554" y="5988734"/>
            <a:ext cx="10844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https://www.ncbi.nlm.nih.gov/geo/browse/?view=series&amp;display=500&amp;tax=9606&amp;search=COLON%20CANCER&amp;zsort=samples</a:t>
            </a:r>
            <a:r>
              <a:rPr lang="en-US" altLang="zh-CN" dirty="0"/>
              <a:t> (ONE LINK TO FIND THE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5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3717-8F4F-4448-885C-580F5553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7"/>
            <a:ext cx="8315036" cy="1460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GSE4183 (one data set among the ~171,000 data sets)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A4CE-3F73-4DD8-B838-8E46499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867"/>
            <a:ext cx="7634681" cy="4351338"/>
          </a:xfrm>
        </p:spPr>
        <p:txBody>
          <a:bodyPr/>
          <a:lstStyle/>
          <a:p>
            <a:r>
              <a:rPr lang="en-US" altLang="zh-CN" dirty="0"/>
              <a:t>53 samples</a:t>
            </a:r>
          </a:p>
          <a:p>
            <a:r>
              <a:rPr lang="en-US" altLang="zh-CN" dirty="0"/>
              <a:t>Colon normal</a:t>
            </a:r>
          </a:p>
          <a:p>
            <a:r>
              <a:rPr lang="en-US" altLang="zh-CN" dirty="0"/>
              <a:t>Colon IBD (inflammatory bowel disease)</a:t>
            </a:r>
          </a:p>
          <a:p>
            <a:r>
              <a:rPr lang="en-US" altLang="zh-CN" dirty="0"/>
              <a:t>Colon adenoma (benign colon tumor)</a:t>
            </a:r>
          </a:p>
          <a:p>
            <a:r>
              <a:rPr lang="en-US" altLang="zh-CN" dirty="0"/>
              <a:t>Colon CRC (colorectal cancer, adenocarcinoma, malignant)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 questions we can ask?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A1AE-7210-4CF1-9AC0-63F7B352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22" y="0"/>
            <a:ext cx="3104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E214-1BBE-4B89-87AD-A8614E58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distributions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66C40-FB6B-4D30-96C4-4F81651D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59" y="985117"/>
            <a:ext cx="7520885" cy="5673248"/>
          </a:xfrm>
        </p:spPr>
      </p:pic>
    </p:spTree>
    <p:extLst>
      <p:ext uri="{BB962C8B-B14F-4D97-AF65-F5344CB8AC3E}">
        <p14:creationId xmlns:p14="http://schemas.microsoft.com/office/powerpoint/2010/main" val="40786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137-727A-4670-9F6E-5500EFF2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9" y="2398462"/>
            <a:ext cx="10515600" cy="1325563"/>
          </a:xfrm>
        </p:spPr>
        <p:txBody>
          <a:bodyPr/>
          <a:lstStyle/>
          <a:p>
            <a:r>
              <a:rPr lang="en-US" altLang="zh-CN" dirty="0"/>
              <a:t>All models are wrong, but some are useful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95F-DBF2-4083-9D3E-4F700533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bioinformatics -&gt; computational biology (human)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BD-5AD7-472C-9BB5-F04B688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Before the human genome project</a:t>
            </a:r>
          </a:p>
          <a:p>
            <a:pPr lvl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models + systems biology </a:t>
            </a:r>
          </a:p>
          <a:p>
            <a:pPr lvl="1"/>
            <a:r>
              <a:rPr lang="en-US" altLang="zh-CN" dirty="0"/>
              <a:t>(Hypothesis + theoretical models)</a:t>
            </a:r>
          </a:p>
          <a:p>
            <a:r>
              <a:rPr lang="en-US" altLang="zh-CN" dirty="0"/>
              <a:t>The human genome project</a:t>
            </a:r>
          </a:p>
          <a:p>
            <a:pPr lvl="1"/>
            <a:r>
              <a:rPr lang="en-US" altLang="zh-CN" dirty="0"/>
              <a:t>Annotation of human genome</a:t>
            </a:r>
          </a:p>
          <a:p>
            <a:pPr lvl="1"/>
            <a:r>
              <a:rPr lang="en-US" altLang="zh-CN" dirty="0"/>
              <a:t>(Understanding the role of different genes, protein structures,…)</a:t>
            </a:r>
          </a:p>
          <a:p>
            <a:r>
              <a:rPr lang="en-US" altLang="zh-CN" dirty="0"/>
              <a:t>Post the human genome project</a:t>
            </a:r>
          </a:p>
          <a:p>
            <a:pPr lvl="1"/>
            <a:r>
              <a:rPr lang="en-US" altLang="zh-CN" dirty="0"/>
              <a:t>Statistical analysis of context (organ, tissue, disease, cell) specific data</a:t>
            </a:r>
          </a:p>
          <a:p>
            <a:pPr lvl="1"/>
            <a:r>
              <a:rPr lang="en-US" altLang="zh-CN" dirty="0"/>
              <a:t>(Understanding to context specific biological characteristics)</a:t>
            </a:r>
          </a:p>
          <a:p>
            <a:pPr lvl="1"/>
            <a:r>
              <a:rPr lang="en-US" altLang="zh-CN" dirty="0"/>
              <a:t>New technologies</a:t>
            </a:r>
          </a:p>
          <a:p>
            <a:pPr lvl="2"/>
            <a:r>
              <a:rPr lang="en-US" altLang="zh-CN" dirty="0"/>
              <a:t>Microarray</a:t>
            </a:r>
          </a:p>
          <a:p>
            <a:pPr lvl="2"/>
            <a:r>
              <a:rPr lang="en-US" altLang="zh-CN" dirty="0"/>
              <a:t>Next generation sequencing</a:t>
            </a:r>
          </a:p>
          <a:p>
            <a:pPr lvl="2"/>
            <a:r>
              <a:rPr lang="en-US" altLang="zh-CN" dirty="0"/>
              <a:t>Single cell experiments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6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D48-7D5E-442B-BFE6-6F0880F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529-11EE-4AC2-A0C3-AD99A14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A3E65-207C-4CC4-95E3-D7146B46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33375"/>
            <a:ext cx="106394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C81E-D814-43CB-8C75-A928C41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further introduction will be in the following aspects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58FE-7A4B-4E8E-909A-972E272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Mathematical modeling</a:t>
            </a:r>
          </a:p>
          <a:p>
            <a:r>
              <a:rPr lang="en-US" altLang="zh-CN" dirty="0"/>
              <a:t>2) Biological data (or other data)</a:t>
            </a:r>
          </a:p>
          <a:p>
            <a:r>
              <a:rPr lang="en-US" altLang="zh-CN" dirty="0"/>
              <a:t>3) Biological questions (or other questions)</a:t>
            </a:r>
          </a:p>
          <a:p>
            <a:r>
              <a:rPr lang="en-US" altLang="zh-CN" dirty="0"/>
              <a:t>4) Statistical models</a:t>
            </a:r>
          </a:p>
          <a:p>
            <a:r>
              <a:rPr lang="en-US" altLang="zh-CN" dirty="0"/>
              <a:t>5) programming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267-F956-4704-9074-C2B9D649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0" y="0"/>
            <a:ext cx="10515600" cy="1325563"/>
          </a:xfrm>
        </p:spPr>
        <p:txBody>
          <a:bodyPr/>
          <a:lstStyle/>
          <a:p>
            <a:r>
              <a:rPr lang="en-US" altLang="zh-CN" dirty="0"/>
              <a:t>Discrete logistic growth model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BABA5-768D-4C0F-9C8D-B1B30C1B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3" y="1311566"/>
            <a:ext cx="11727738" cy="3232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EFB20-8F44-4295-91E6-C5016A52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1" y="4361903"/>
            <a:ext cx="37719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/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/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growth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0, 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 0</m:t>
                    </m:r>
                  </m:oMath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K=1000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DA56-79A0-4DE6-968B-48B864E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examples of Discrete logistic growth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A9FE-2D22-4CAA-9B37-A602CCAB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6" y="1987544"/>
            <a:ext cx="10423525" cy="3533620"/>
          </a:xfrm>
        </p:spPr>
      </p:pic>
    </p:spTree>
    <p:extLst>
      <p:ext uri="{BB962C8B-B14F-4D97-AF65-F5344CB8AC3E}">
        <p14:creationId xmlns:p14="http://schemas.microsoft.com/office/powerpoint/2010/main" val="111766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734B8-2939-4329-8D5E-548E293E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2" y="-631636"/>
            <a:ext cx="9144000" cy="5411788"/>
          </a:xfrm>
        </p:spPr>
        <p:txBody>
          <a:bodyPr>
            <a:normAutofit/>
          </a:bodyPr>
          <a:lstStyle/>
          <a:p>
            <a:r>
              <a:rPr lang="en-US" altLang="zh-CN" dirty="0"/>
              <a:t>2021/06/09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4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1-F066-4A2F-B838-3B6FFB1E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862E-A970-4511-AC8D-955C0EF1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Microarray data</a:t>
            </a:r>
          </a:p>
          <a:p>
            <a:endParaRPr lang="en-US" altLang="zh-CN" dirty="0"/>
          </a:p>
          <a:p>
            <a:r>
              <a:rPr lang="en-US" altLang="zh-CN" dirty="0"/>
              <a:t>Data search and download </a:t>
            </a:r>
          </a:p>
          <a:p>
            <a:r>
              <a:rPr lang="en-US" altLang="zh-CN" dirty="0"/>
              <a:t>Load data into R</a:t>
            </a:r>
          </a:p>
          <a:p>
            <a:endParaRPr lang="en-US" altLang="zh-CN" dirty="0"/>
          </a:p>
          <a:p>
            <a:r>
              <a:rPr lang="en-US" altLang="zh-CN" dirty="0"/>
              <a:t>Statistical distribution</a:t>
            </a:r>
          </a:p>
          <a:p>
            <a:r>
              <a:rPr lang="en-US" altLang="zh-CN" dirty="0"/>
              <a:t>Statistical test</a:t>
            </a:r>
          </a:p>
          <a:p>
            <a:r>
              <a:rPr lang="en-US" altLang="zh-CN" dirty="0"/>
              <a:t>Some Bioinformatics topic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369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Theme</vt:lpstr>
      <vt:lpstr>Introduction of mathematical models</vt:lpstr>
      <vt:lpstr>All models are wrong, but some are useful</vt:lpstr>
      <vt:lpstr>History of bioinformatics -&gt; computational biology (human)</vt:lpstr>
      <vt:lpstr>PowerPoint Presentation</vt:lpstr>
      <vt:lpstr>Our further introduction will be in the following aspects</vt:lpstr>
      <vt:lpstr>Discrete logistic growth model</vt:lpstr>
      <vt:lpstr>R examples of Discrete logistic growth </vt:lpstr>
      <vt:lpstr>2021/06/09 </vt:lpstr>
      <vt:lpstr>Outline</vt:lpstr>
      <vt:lpstr>PowerPoint Presentation</vt:lpstr>
      <vt:lpstr>Microarray</vt:lpstr>
      <vt:lpstr>How Microarray work</vt:lpstr>
      <vt:lpstr>An example of microarray data</vt:lpstr>
      <vt:lpstr>When we analyze a data set, what do we need to know?</vt:lpstr>
      <vt:lpstr>GSE4183 (one data set among the ~171,000 data sets)</vt:lpstr>
      <vt:lpstr>Statistical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mathematical models</dc:title>
  <dc:creator>Zhang, Chi</dc:creator>
  <cp:lastModifiedBy>Zhang, Chi</cp:lastModifiedBy>
  <cp:revision>15</cp:revision>
  <dcterms:created xsi:type="dcterms:W3CDTF">2021-06-08T22:30:41Z</dcterms:created>
  <dcterms:modified xsi:type="dcterms:W3CDTF">2021-06-10T00:05:00Z</dcterms:modified>
</cp:coreProperties>
</file>