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5" r:id="rId12"/>
    <p:sldId id="266" r:id="rId13"/>
    <p:sldId id="267" r:id="rId14"/>
    <p:sldId id="268" r:id="rId15"/>
    <p:sldId id="269" r:id="rId16"/>
    <p:sldId id="272" r:id="rId17"/>
    <p:sldId id="270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8D835-74C4-42A3-A3F0-64E5EA317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75BA83-D143-42C8-85AD-84BB70831A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EA37C-7F65-4DE8-AF3A-583108F65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0CF3-B171-4108-9FAB-4246F6355145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3B5FB-F3E3-4F47-ABDE-58F625403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0B961-1775-4A8B-A068-374F468B1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2A4D-4C0C-4E15-A3C1-0ABC2D46D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16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0F14B-FC11-4178-8B05-C002F5EF2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AC6045-85F2-45A2-A8C0-9F35BB391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C8E0F-E2A6-418F-B70A-92813FCF4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0CF3-B171-4108-9FAB-4246F6355145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D0305-8B5D-4C1B-AE98-508B65BDB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58DC1-38C4-4CFB-A6DE-E891E4F4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2A4D-4C0C-4E15-A3C1-0ABC2D46D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406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830A16-72C5-48F4-BA70-F2CC964521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676119-23C5-4344-A1EB-58EDD516D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7AA2C-268C-40E2-B5DF-663926081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0CF3-B171-4108-9FAB-4246F6355145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D1EA3-68DA-4F6F-AAAB-80125246D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AF129-B958-43EE-B179-FD1AB10C9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2A4D-4C0C-4E15-A3C1-0ABC2D46D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552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FBA2C-94B4-4E44-A72E-EBAD8A8D8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B7254-22C4-48F4-A644-535D1444D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250DB-AC46-44A4-9175-D90C6F2DF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0CF3-B171-4108-9FAB-4246F6355145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4F199-024B-4933-A9C4-CDB524D9D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C4DA0-1682-4186-9EEA-14DE212A4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2A4D-4C0C-4E15-A3C1-0ABC2D46D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119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84AA4-F34C-449A-ADF1-98098E82E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31CEA-D731-402A-A675-37C69D5FC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1737E-192A-4F47-BA37-67FBACFDA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0CF3-B171-4108-9FAB-4246F6355145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81D07-35DC-474C-B25D-6A863C701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E133A-B8B0-4EC4-9F6A-6B92AC939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2A4D-4C0C-4E15-A3C1-0ABC2D46D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764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1AFDA-B416-482D-AFC6-1FE05354F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03A15-6A41-48AB-8583-B676AEF350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A57D1-CDE0-4D1D-B8A5-6FE82BDBE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2C9B1-E25C-4EA4-81CE-6676CC7F6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0CF3-B171-4108-9FAB-4246F6355145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EC2CF-D7D5-47DB-BC21-B3F3972F1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283FB-1C19-4FBC-BCB9-D9A446736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2A4D-4C0C-4E15-A3C1-0ABC2D46D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828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EEF8-57FB-4157-87FC-30BAE386C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1F926-B4AB-4978-B61E-7481D614F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462F6-1463-470B-A9F2-D4D9D99C9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FD8D86-FE59-48D5-B368-E86A75525F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027531-4F31-4FD5-A0BD-F28BA6E57F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FCBD79-40F2-4CED-B9BE-3DE7A0328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0CF3-B171-4108-9FAB-4246F6355145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CCB7A9-508C-44B8-9364-C84A9503D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65ADC2-81B6-4A1C-A0D3-C1BE03895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2A4D-4C0C-4E15-A3C1-0ABC2D46D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855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11DA7-7D6E-41E4-B061-C48D6E580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299789-1850-4297-A0DD-3B0E6F83E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0CF3-B171-4108-9FAB-4246F6355145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1E4FD6-B5AC-4BD6-A929-C6D94101F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7E5423-789F-4FD2-A0DE-5BDA53EF3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2A4D-4C0C-4E15-A3C1-0ABC2D46D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80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6E204B-3F6E-468C-BFEB-1340969CE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0CF3-B171-4108-9FAB-4246F6355145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9CDD8D-7A33-41B8-9554-65908DB79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CE7EC-D7AE-4A61-8E13-B37B8AC6C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2A4D-4C0C-4E15-A3C1-0ABC2D46D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20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D1F2F-0069-4492-A3C2-33875B40D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E1456-E62B-47C9-9832-378902A2D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6C84E-4746-4030-B68C-A00E6F804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DBAE8-AAD5-40A5-86F9-B62E9DEAD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0CF3-B171-4108-9FAB-4246F6355145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83FC0-FCBE-4E8F-968B-B1654A262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17958-E758-4811-AC77-7BDBAB777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2A4D-4C0C-4E15-A3C1-0ABC2D46D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523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2F34E-757E-4C0E-8247-142656954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ECC9A9-08FD-4C75-B91E-8B71D897EB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0C17FC-423A-4368-8A45-EB0BC3784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91335-02CF-46B0-9489-5F05ACAF5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0CF3-B171-4108-9FAB-4246F6355145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9405F-7C15-4F2B-B2DA-348FC0282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CA278-C0ED-4534-9D3A-E6803F905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2A4D-4C0C-4E15-A3C1-0ABC2D46D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35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E6D2C3-12AB-4BF6-BDF3-C1D0F5D8E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5C215-D9A8-42DE-921C-53803AAC9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0BA82-95A3-49BF-A40F-700C2D9A88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70CF3-B171-4108-9FAB-4246F6355145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5929C-AA17-42EA-9DC1-C9D0D0140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7B6F0-3403-484B-A437-7E3ACFC706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C2A4D-4C0C-4E15-A3C1-0ABC2D46D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7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gif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ncbi.nlm.nih.gov/geo/query/acc.cgi?acc=GSE4183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geo/browse/?view=series&amp;display=500&amp;tax=9606&amp;search=COLON%20CANCER&amp;zsort=sample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7EF76-CBF1-4233-9EA2-C047247E68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Introduction of mathematical models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DCC943-BCB0-462E-8DE8-ABB142BA7C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06/08/2021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7415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E2C31-8EFC-4833-AB79-550AA0AFF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03F73-70B6-485C-8F03-A105F3788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083F7E-921D-4F04-9E62-18633B108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05" y="0"/>
            <a:ext cx="103633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6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12914-8663-4434-BCD2-BCFF30038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Microarray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FA303B-EFF6-443C-AA49-B45EC58EFA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188" y="1917903"/>
            <a:ext cx="3776204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1B4BF7-E459-47D3-9B34-A4BB8E80C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6656" y="3160051"/>
            <a:ext cx="1818129" cy="34176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C422E2-66D6-4852-844D-497AC8F4F5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9493" y="2226397"/>
            <a:ext cx="5832645" cy="4351338"/>
          </a:xfrm>
          <a:prstGeom prst="rect">
            <a:avLst/>
          </a:prstGeom>
        </p:spPr>
      </p:pic>
      <p:pic>
        <p:nvPicPr>
          <p:cNvPr id="1026" name="Picture 2" descr="Gene Expression and Regulation â University of Leicester">
            <a:extLst>
              <a:ext uri="{FF2B5EF4-FFF2-40B4-BE49-F238E27FC236}">
                <a16:creationId xmlns:a16="http://schemas.microsoft.com/office/drawing/2014/main" id="{FED103E6-BFAB-40BE-B6FA-16BFEE4F2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6656" y="123299"/>
            <a:ext cx="1818129" cy="2056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533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91AF7-1BFB-4F7A-9B91-1C854F0D6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184150"/>
            <a:ext cx="10515600" cy="1325563"/>
          </a:xfrm>
        </p:spPr>
        <p:txBody>
          <a:bodyPr/>
          <a:lstStyle/>
          <a:p>
            <a:r>
              <a:rPr lang="en-US" altLang="zh-CN" dirty="0"/>
              <a:t>How Microarray work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D479DE-1E7E-4A7B-AAFD-600FB89A6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254" y="1509713"/>
            <a:ext cx="11007865" cy="4557712"/>
          </a:xfrm>
        </p:spPr>
      </p:pic>
    </p:spTree>
    <p:extLst>
      <p:ext uri="{BB962C8B-B14F-4D97-AF65-F5344CB8AC3E}">
        <p14:creationId xmlns:p14="http://schemas.microsoft.com/office/powerpoint/2010/main" val="1271492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2E5BD-7F38-403C-8A05-990632C15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example of microarray data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B4F6D-2F65-450F-AA73-F635CDAAE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https://www.ncbi.nlm.nih.gov/geo/query/acc.cgi?acc=GSE4183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2C65CD-3690-408A-92AC-7B88B1AF9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926" y="2400930"/>
            <a:ext cx="5098947" cy="409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57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F7457-D585-4258-87C2-3BD0C3454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When we analyze a data set, what do we need to know?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601FB-DFB8-43D0-A167-57D83323C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Experimental Design</a:t>
            </a:r>
          </a:p>
          <a:p>
            <a:r>
              <a:rPr lang="en-US" altLang="zh-CN" dirty="0"/>
              <a:t>Sample size</a:t>
            </a:r>
          </a:p>
          <a:p>
            <a:r>
              <a:rPr lang="en-US" altLang="zh-CN" dirty="0"/>
              <a:t>Data type and the information conceived by the data</a:t>
            </a:r>
          </a:p>
          <a:p>
            <a:endParaRPr lang="en-US" altLang="zh-CN" dirty="0"/>
          </a:p>
          <a:p>
            <a:r>
              <a:rPr lang="en-US" altLang="zh-CN" dirty="0"/>
              <a:t>Analysis goal</a:t>
            </a:r>
          </a:p>
          <a:p>
            <a:endParaRPr lang="en-US" altLang="zh-CN" dirty="0"/>
          </a:p>
          <a:p>
            <a:r>
              <a:rPr lang="en-US" altLang="zh-CN" dirty="0"/>
              <a:t>Design analysis approach</a:t>
            </a:r>
          </a:p>
          <a:p>
            <a:r>
              <a:rPr lang="en-US" altLang="zh-CN" dirty="0"/>
              <a:t>Conduct the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497D51-0075-4E10-8221-9243970863F3}"/>
              </a:ext>
            </a:extLst>
          </p:cNvPr>
          <p:cNvSpPr txBox="1"/>
          <p:nvPr/>
        </p:nvSpPr>
        <p:spPr>
          <a:xfrm>
            <a:off x="1025554" y="5988734"/>
            <a:ext cx="108448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https://www.ncbi.nlm.nih.gov/geo/browse/?view=series&amp;display=500&amp;tax=9606&amp;search=COLON%20CANCER&amp;zsort=samples</a:t>
            </a:r>
            <a:r>
              <a:rPr lang="en-US" altLang="zh-CN" dirty="0"/>
              <a:t> (ONE LINK TO FIND THE DATA)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2454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B3717-8F4F-4448-885C-580F5553D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477"/>
            <a:ext cx="8315036" cy="1460500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GSE4183 (one data set among the ~171,000 data sets)</a:t>
            </a:r>
            <a:endParaRPr lang="zh-CN" alt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0A4CE-3F73-4DD8-B838-8E4649963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1867"/>
            <a:ext cx="7634681" cy="4351338"/>
          </a:xfrm>
        </p:spPr>
        <p:txBody>
          <a:bodyPr/>
          <a:lstStyle/>
          <a:p>
            <a:r>
              <a:rPr lang="en-US" altLang="zh-CN" dirty="0"/>
              <a:t>53 samples</a:t>
            </a:r>
          </a:p>
          <a:p>
            <a:r>
              <a:rPr lang="en-US" altLang="zh-CN" dirty="0"/>
              <a:t>Colon normal</a:t>
            </a:r>
          </a:p>
          <a:p>
            <a:r>
              <a:rPr lang="en-US" altLang="zh-CN" dirty="0"/>
              <a:t>Colon IBD (inflammatory bowel disease)</a:t>
            </a:r>
          </a:p>
          <a:p>
            <a:r>
              <a:rPr lang="en-US" altLang="zh-CN" dirty="0"/>
              <a:t>Colon adenoma (benign colon tumor)</a:t>
            </a:r>
          </a:p>
          <a:p>
            <a:r>
              <a:rPr lang="en-US" altLang="zh-CN" dirty="0"/>
              <a:t>Colon CRC (colorectal cancer, adenocarcinoma, malignant)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What questions we can ask?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F7A1AE-7210-4CF1-9AC0-63F7B352E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2222" y="0"/>
            <a:ext cx="31048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730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9C5C5-5457-4B59-9CE3-81FBEDDF4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analysis and visualization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EB041-EEE9-4E7B-AFF2-E29682E6B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Continue GSE4183 analysis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/>
              <a:t>Dimension reduction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5EAAB4-3503-4E28-9560-02043A8CF0EA}"/>
              </a:ext>
            </a:extLst>
          </p:cNvPr>
          <p:cNvSpPr txBox="1"/>
          <p:nvPr/>
        </p:nvSpPr>
        <p:spPr>
          <a:xfrm>
            <a:off x="1128319" y="2782669"/>
            <a:ext cx="104191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Sometimes it is okay to do research without fully understand the mathematical consideration, but a potential drawback is you do not know when you made a mistake </a:t>
            </a:r>
            <a:r>
              <a:rPr lang="en-US" altLang="zh-CN" sz="1800" dirty="0">
                <a:sym typeface="Wingdings" panose="05000000000000000000" pitchFamily="2" charset="2"/>
              </a:rPr>
              <a:t>.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93546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1E214-1BBE-4B89-87AD-A8614E58B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0"/>
            <a:ext cx="10515600" cy="1325563"/>
          </a:xfrm>
        </p:spPr>
        <p:txBody>
          <a:bodyPr/>
          <a:lstStyle/>
          <a:p>
            <a:r>
              <a:rPr lang="en-US" altLang="zh-CN" dirty="0"/>
              <a:t>Statistical distributions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366C40-FB6B-4D30-96C4-4F81651D8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6459" y="985117"/>
            <a:ext cx="7520885" cy="5673248"/>
          </a:xfrm>
        </p:spPr>
      </p:pic>
    </p:spTree>
    <p:extLst>
      <p:ext uri="{BB962C8B-B14F-4D97-AF65-F5344CB8AC3E}">
        <p14:creationId xmlns:p14="http://schemas.microsoft.com/office/powerpoint/2010/main" val="4078617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5C8E2-5C90-4185-8050-06A8378DD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Statistical tests</a:t>
            </a:r>
            <a:endParaRPr lang="zh-CN" altLang="en-US" dirty="0"/>
          </a:p>
        </p:txBody>
      </p:sp>
      <p:pic>
        <p:nvPicPr>
          <p:cNvPr id="1026" name="Picture 2" descr="Statistics 101 | Types Of T Tests">
            <a:extLst>
              <a:ext uri="{FF2B5EF4-FFF2-40B4-BE49-F238E27FC236}">
                <a16:creationId xmlns:a16="http://schemas.microsoft.com/office/drawing/2014/main" id="{4248A04A-655D-4542-A914-5EC42CC659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101" y="284847"/>
            <a:ext cx="4651263" cy="237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7222781-B67F-484D-824E-161A249F053E}"/>
              </a:ext>
            </a:extLst>
          </p:cNvPr>
          <p:cNvSpPr txBox="1">
            <a:spLocks/>
          </p:cNvSpPr>
          <p:nvPr/>
        </p:nvSpPr>
        <p:spPr>
          <a:xfrm>
            <a:off x="944419" y="2947047"/>
            <a:ext cx="10515600" cy="2188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Permutation test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simulation-based test</a:t>
            </a:r>
          </a:p>
          <a:p>
            <a:endParaRPr lang="en-US" altLang="zh-C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FB3CFC3-66B9-4183-A7FD-EE347E389D59}"/>
              </a:ext>
            </a:extLst>
          </p:cNvPr>
          <p:cNvSpPr txBox="1">
            <a:spLocks/>
          </p:cNvSpPr>
          <p:nvPr/>
        </p:nvSpPr>
        <p:spPr>
          <a:xfrm>
            <a:off x="944419" y="4426345"/>
            <a:ext cx="10515600" cy="2188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Sometimes it is okay to do research without fully understand the mathematical consideration, but a potential drawback is you do not know when you made a mistake </a:t>
            </a:r>
            <a:r>
              <a:rPr lang="en-US" altLang="zh-CN" sz="3200" dirty="0">
                <a:sym typeface="Wingdings" panose="05000000000000000000" pitchFamily="2" charset="2"/>
              </a:rPr>
              <a:t>.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632117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96137-727A-4670-9F6E-5500EFF26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769" y="2398462"/>
            <a:ext cx="10515600" cy="1325563"/>
          </a:xfrm>
        </p:spPr>
        <p:txBody>
          <a:bodyPr/>
          <a:lstStyle/>
          <a:p>
            <a:r>
              <a:rPr lang="en-US" altLang="zh-CN" dirty="0"/>
              <a:t>All models are wrong, but some are useful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8500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0195F-DBF2-4083-9D3E-4F700533D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History of bioinformatics -&gt; computational biology (human)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717BD-5AD7-472C-9BB5-F04B688F5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Before the human genome project</a:t>
            </a:r>
          </a:p>
          <a:p>
            <a:pPr lvl="1"/>
            <a:r>
              <a:rPr lang="en-US" altLang="zh-CN" dirty="0"/>
              <a:t>Mathematical</a:t>
            </a:r>
            <a:r>
              <a:rPr lang="zh-CN" altLang="en-US" dirty="0"/>
              <a:t> </a:t>
            </a:r>
            <a:r>
              <a:rPr lang="en-US" altLang="zh-CN" dirty="0"/>
              <a:t>models + systems biology </a:t>
            </a:r>
          </a:p>
          <a:p>
            <a:pPr lvl="1"/>
            <a:r>
              <a:rPr lang="en-US" altLang="zh-CN" dirty="0"/>
              <a:t>(Hypothesis + theoretical models)</a:t>
            </a:r>
          </a:p>
          <a:p>
            <a:r>
              <a:rPr lang="en-US" altLang="zh-CN" dirty="0"/>
              <a:t>The human genome project</a:t>
            </a:r>
          </a:p>
          <a:p>
            <a:pPr lvl="1"/>
            <a:r>
              <a:rPr lang="en-US" altLang="zh-CN" dirty="0"/>
              <a:t>Annotation of human genome</a:t>
            </a:r>
          </a:p>
          <a:p>
            <a:pPr lvl="1"/>
            <a:r>
              <a:rPr lang="en-US" altLang="zh-CN" dirty="0"/>
              <a:t>(Understanding the role of different genes, protein structures,…)</a:t>
            </a:r>
          </a:p>
          <a:p>
            <a:r>
              <a:rPr lang="en-US" altLang="zh-CN" dirty="0"/>
              <a:t>Post the human genome project</a:t>
            </a:r>
          </a:p>
          <a:p>
            <a:pPr lvl="1"/>
            <a:r>
              <a:rPr lang="en-US" altLang="zh-CN" dirty="0"/>
              <a:t>Statistical analysis of context (organ, tissue, disease, cell) specific data</a:t>
            </a:r>
          </a:p>
          <a:p>
            <a:pPr lvl="1"/>
            <a:r>
              <a:rPr lang="en-US" altLang="zh-CN" dirty="0"/>
              <a:t>(Understanding to context specific biological characteristics)</a:t>
            </a:r>
          </a:p>
          <a:p>
            <a:pPr lvl="1"/>
            <a:r>
              <a:rPr lang="en-US" altLang="zh-CN" dirty="0"/>
              <a:t>New technologies</a:t>
            </a:r>
          </a:p>
          <a:p>
            <a:pPr lvl="2"/>
            <a:r>
              <a:rPr lang="en-US" altLang="zh-CN" dirty="0"/>
              <a:t>Microarray</a:t>
            </a:r>
          </a:p>
          <a:p>
            <a:pPr lvl="2"/>
            <a:r>
              <a:rPr lang="en-US" altLang="zh-CN" dirty="0"/>
              <a:t>Next generation sequencing</a:t>
            </a:r>
          </a:p>
          <a:p>
            <a:pPr lvl="2"/>
            <a:r>
              <a:rPr lang="en-US" altLang="zh-CN" dirty="0"/>
              <a:t>Single cell experiments</a:t>
            </a:r>
          </a:p>
          <a:p>
            <a:pPr lvl="2"/>
            <a:r>
              <a:rPr lang="en-US" altLang="zh-CN" dirty="0"/>
              <a:t>…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35684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1DD48-7D5E-442B-BFE6-6F0880F97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DC529-11EE-4AC2-A0C3-AD99A14C0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8A3E65-207C-4CC4-95E3-D7146B462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7" y="333375"/>
            <a:ext cx="10639425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707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EC81E-D814-43CB-8C75-A928C413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further introduction will be in the following aspects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158FE-7A4B-4E8E-909A-972E27220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1) Mathematical modeling</a:t>
            </a:r>
          </a:p>
          <a:p>
            <a:r>
              <a:rPr lang="en-US" altLang="zh-CN" dirty="0"/>
              <a:t>2) Biological data (or other data)</a:t>
            </a:r>
          </a:p>
          <a:p>
            <a:r>
              <a:rPr lang="en-US" altLang="zh-CN" dirty="0"/>
              <a:t>3) Biological questions (or other questions)</a:t>
            </a:r>
          </a:p>
          <a:p>
            <a:r>
              <a:rPr lang="en-US" altLang="zh-CN" dirty="0"/>
              <a:t>4) Statistical models</a:t>
            </a:r>
          </a:p>
          <a:p>
            <a:r>
              <a:rPr lang="en-US" altLang="zh-CN" dirty="0"/>
              <a:t>5) programming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4968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02267-F956-4704-9074-C2B9D649F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220" y="0"/>
            <a:ext cx="10515600" cy="1325563"/>
          </a:xfrm>
        </p:spPr>
        <p:txBody>
          <a:bodyPr/>
          <a:lstStyle/>
          <a:p>
            <a:r>
              <a:rPr lang="en-US" altLang="zh-CN" dirty="0"/>
              <a:t>Discrete logistic growth model</a:t>
            </a:r>
            <a:endParaRPr lang="zh-CN" alt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9ABABA5-768D-4C0F-9C8D-B1B30C1B8F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463" y="1311566"/>
            <a:ext cx="11727738" cy="323205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EEFB20-8F44-4295-91E6-C5016A52F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301" y="4361903"/>
            <a:ext cx="3771900" cy="2209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33F760-364D-4177-B837-623923AAE4DD}"/>
                  </a:ext>
                </a:extLst>
              </p:cNvPr>
              <p:cNvSpPr txBox="1"/>
              <p:nvPr/>
            </p:nvSpPr>
            <p:spPr>
              <a:xfrm>
                <a:off x="592599" y="4788749"/>
                <a:ext cx="4118488" cy="5167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−1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(1−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den>
                      </m:f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33F760-364D-4177-B837-623923AAE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99" y="4788749"/>
                <a:ext cx="4118488" cy="5167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05F6A7E-8313-45BC-B829-48CB6AAE9331}"/>
                  </a:ext>
                </a:extLst>
              </p:cNvPr>
              <p:cNvSpPr txBox="1"/>
              <p:nvPr/>
            </p:nvSpPr>
            <p:spPr>
              <a:xfrm>
                <a:off x="232131" y="5550623"/>
                <a:ext cx="6093994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growth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rate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0, </m:t>
                      </m:r>
                    </m:oMath>
                  </m:oMathPara>
                </a14:m>
                <a:endParaRPr lang="en-US" altLang="zh-CN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growth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rate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&gt; 0</m:t>
                    </m:r>
                  </m:oMath>
                </a14:m>
                <a:endParaRPr lang="en-US" altLang="zh-CN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growth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rate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&lt; 0</m:t>
                    </m:r>
                  </m:oMath>
                </a14:m>
                <a:endParaRPr lang="en-US" altLang="zh-CN" b="0" dirty="0"/>
              </a:p>
              <a:p>
                <a:pPr algn="ctr"/>
                <a:r>
                  <a:rPr lang="en-US" altLang="zh-CN" dirty="0"/>
                  <a:t>K=1000</a:t>
                </a:r>
              </a:p>
              <a:p>
                <a:pPr algn="ctr"/>
                <a:endParaRPr lang="zh-CN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05F6A7E-8313-45BC-B829-48CB6AAE9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31" y="5550623"/>
                <a:ext cx="6093994" cy="14773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93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4DA56-79A0-4DE6-968B-48B864E3F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 examples of Discrete logistic growth 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CCA9FE-2D22-4CAA-9B37-A602CCABE0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726" y="1987544"/>
            <a:ext cx="10423525" cy="3533620"/>
          </a:xfrm>
        </p:spPr>
      </p:pic>
    </p:spTree>
    <p:extLst>
      <p:ext uri="{BB962C8B-B14F-4D97-AF65-F5344CB8AC3E}">
        <p14:creationId xmlns:p14="http://schemas.microsoft.com/office/powerpoint/2010/main" val="1117660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F734B8-2939-4329-8D5E-548E293E7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1472" y="-631636"/>
            <a:ext cx="9144000" cy="5411788"/>
          </a:xfrm>
        </p:spPr>
        <p:txBody>
          <a:bodyPr>
            <a:normAutofit/>
          </a:bodyPr>
          <a:lstStyle/>
          <a:p>
            <a:r>
              <a:rPr lang="en-US" altLang="zh-CN" dirty="0"/>
              <a:t>2021/06/09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3842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CD161-F066-4A2F-B838-3B6FFB1E2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7862E-A970-4511-AC8D-955C0EF17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Microarray data</a:t>
            </a:r>
          </a:p>
          <a:p>
            <a:endParaRPr lang="en-US" altLang="zh-CN" dirty="0"/>
          </a:p>
          <a:p>
            <a:r>
              <a:rPr lang="en-US" altLang="zh-CN" dirty="0"/>
              <a:t>Data search and download </a:t>
            </a:r>
          </a:p>
          <a:p>
            <a:r>
              <a:rPr lang="en-US" altLang="zh-CN" dirty="0"/>
              <a:t>Load data into R</a:t>
            </a:r>
          </a:p>
          <a:p>
            <a:endParaRPr lang="en-US" altLang="zh-CN" dirty="0"/>
          </a:p>
          <a:p>
            <a:r>
              <a:rPr lang="en-US" altLang="zh-CN" dirty="0"/>
              <a:t>Statistical distribution</a:t>
            </a:r>
          </a:p>
          <a:p>
            <a:r>
              <a:rPr lang="en-US" altLang="zh-CN" dirty="0"/>
              <a:t>Statistical test</a:t>
            </a:r>
          </a:p>
          <a:p>
            <a:r>
              <a:rPr lang="en-US" altLang="zh-CN" dirty="0"/>
              <a:t>Some Bioinformatics topic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8136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445</Words>
  <Application>Microsoft Office PowerPoint</Application>
  <PresentationFormat>Widescreen</PresentationFormat>
  <Paragraphs>74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等线</vt:lpstr>
      <vt:lpstr>等线 Light</vt:lpstr>
      <vt:lpstr>Arial</vt:lpstr>
      <vt:lpstr>Cambria Math</vt:lpstr>
      <vt:lpstr>Office Theme</vt:lpstr>
      <vt:lpstr>Introduction of mathematical models</vt:lpstr>
      <vt:lpstr>All models are wrong, but some are useful</vt:lpstr>
      <vt:lpstr>History of bioinformatics -&gt; computational biology (human)</vt:lpstr>
      <vt:lpstr>PowerPoint Presentation</vt:lpstr>
      <vt:lpstr>Our further introduction will be in the following aspects</vt:lpstr>
      <vt:lpstr>Discrete logistic growth model</vt:lpstr>
      <vt:lpstr>R examples of Discrete logistic growth </vt:lpstr>
      <vt:lpstr>2021/06/09 </vt:lpstr>
      <vt:lpstr>Outline</vt:lpstr>
      <vt:lpstr>PowerPoint Presentation</vt:lpstr>
      <vt:lpstr>Microarray</vt:lpstr>
      <vt:lpstr>How Microarray work</vt:lpstr>
      <vt:lpstr>An example of microarray data</vt:lpstr>
      <vt:lpstr>When we analyze a data set, what do we need to know?</vt:lpstr>
      <vt:lpstr>GSE4183 (one data set among the ~171,000 data sets)</vt:lpstr>
      <vt:lpstr>Data analysis and visualization</vt:lpstr>
      <vt:lpstr>Statistical distributions</vt:lpstr>
      <vt:lpstr>Statistical tests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of mathematical models</dc:title>
  <dc:creator>Zhang, Chi</dc:creator>
  <cp:lastModifiedBy>Zhang, Chi</cp:lastModifiedBy>
  <cp:revision>18</cp:revision>
  <dcterms:created xsi:type="dcterms:W3CDTF">2021-06-08T22:30:41Z</dcterms:created>
  <dcterms:modified xsi:type="dcterms:W3CDTF">2021-06-11T00:42:54Z</dcterms:modified>
</cp:coreProperties>
</file>