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3"/>
    <p:sldId id="271" r:id="rId4"/>
    <p:sldId id="272" r:id="rId5"/>
    <p:sldId id="270" r:id="rId6"/>
    <p:sldId id="277" r:id="rId7"/>
    <p:sldId id="261" r:id="rId8"/>
    <p:sldId id="276" r:id="rId10"/>
    <p:sldId id="266" r:id="rId11"/>
    <p:sldId id="263" r:id="rId12"/>
    <p:sldId id="283" r:id="rId13"/>
    <p:sldId id="259" r:id="rId14"/>
  </p:sldIdLst>
  <p:sldSz cx="11522075" cy="6480175"/>
  <p:notesSz cx="6858000" cy="9144000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733"/>
    <a:srgbClr val="F8D948"/>
    <a:srgbClr val="FEFDFF"/>
    <a:srgbClr val="E2231A"/>
    <a:srgbClr val="E31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0" autoAdjust="0"/>
    <p:restoredTop sz="94334"/>
  </p:normalViewPr>
  <p:slideViewPr>
    <p:cSldViewPr snapToObjects="1">
      <p:cViewPr varScale="1">
        <p:scale>
          <a:sx n="71" d="100"/>
          <a:sy n="71" d="100"/>
        </p:scale>
        <p:origin x="636" y="66"/>
      </p:cViewPr>
      <p:guideLst>
        <p:guide orient="horz" pos="2540"/>
        <p:guide pos="36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24" y="90"/>
      </p:cViewPr>
      <p:guideLst>
        <p:guide orient="horz" pos="2782"/>
        <p:guide pos="2166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29060" cy="648017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4493" y="989120"/>
            <a:ext cx="7993062" cy="7200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864493" y="1727919"/>
            <a:ext cx="7343775" cy="5037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aseline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864493" y="2827356"/>
            <a:ext cx="3167062" cy="2883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1" lang="zh-CN" altLang="en-US" dirty="0"/>
              <a:t>年／月／日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5811" y="5473724"/>
            <a:ext cx="1609888" cy="493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36680" cy="6480175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48469" y="503783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838044" y="1439887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89415" y="1439887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1975555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8746" y="1975555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838044" y="2511225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2838044" y="3046894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2841891" y="3582565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391093" y="2511225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391094" y="3046894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388746" y="3582565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453" y="503783"/>
            <a:ext cx="6120680" cy="647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="1">
                <a:solidFill>
                  <a:srgbClr val="E2231A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453" y="5874186"/>
            <a:ext cx="864096" cy="2462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rgbClr val="E2231A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1" lang="en-US" altLang="zh-CN" dirty="0"/>
              <a:t>Page_001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29060" cy="648017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64493" y="1079847"/>
            <a:ext cx="5329238" cy="80664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1" lang="zh-CN" altLang="en-US" dirty="0"/>
              <a:t>感谢您的时间。</a:t>
            </a:r>
            <a:endParaRPr kumimoji="1"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864493" y="1877580"/>
            <a:ext cx="5329238" cy="570420"/>
          </a:xfrm>
          <a:prstGeom prst="rect">
            <a:avLst/>
          </a:prstGeom>
        </p:spPr>
        <p:txBody>
          <a:bodyPr anchor="ctr"/>
          <a:lstStyle>
            <a:lvl1pPr marL="0" marR="0" indent="0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280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THANKS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649469" y="5688360"/>
            <a:ext cx="1296038" cy="396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10280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06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06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0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06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06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06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06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06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06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7.jpeg"/><Relationship Id="rId1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.pn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48469" y="1439887"/>
            <a:ext cx="8640960" cy="720080"/>
          </a:xfrm>
        </p:spPr>
        <p:txBody>
          <a:bodyPr/>
          <a:lstStyle/>
          <a:p>
            <a:r>
              <a:rPr kumimoji="1" lang="zh-CN" altLang="en-US" dirty="0"/>
              <a:t>京东校园之星互动投票</a:t>
            </a:r>
            <a:r>
              <a:rPr kumimoji="1" lang="en-US" altLang="zh-CN" dirty="0"/>
              <a:t>H5</a:t>
            </a:r>
            <a:r>
              <a:rPr kumimoji="1" lang="zh-CN" altLang="en-US" dirty="0"/>
              <a:t>创意方向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 t="1435" b="985"/>
          <a:stretch>
            <a:fillRect/>
          </a:stretch>
        </p:blipFill>
        <p:spPr>
          <a:xfrm>
            <a:off x="3114040" y="389255"/>
            <a:ext cx="2802890" cy="530669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977020" y="1439426"/>
            <a:ext cx="2802604" cy="35788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微软雅黑" charset="-122"/>
              </a:rPr>
              <a:t>投票结束以后，出现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选手支持排行榜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endParaRPr lang="zh-CN" altLang="en-US" sz="1200" dirty="0"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微软雅黑" charset="-122"/>
              </a:rPr>
              <a:t>排行榜下方写明免责落款：</a:t>
            </a:r>
            <a:endParaRPr lang="zh-CN" altLang="en-US" sz="1200" dirty="0"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“本次大赛投票最终解释权归主办方所有”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endParaRPr lang="en-US" altLang="zh-CN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微软雅黑" charset="-122"/>
              </a:rPr>
              <a:t>画面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微软雅黑" charset="-122"/>
              </a:rPr>
              <a:t>正下方设置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微软雅黑" charset="-122"/>
              </a:rPr>
              <a:t>[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微软雅黑" charset="-122"/>
              </a:rPr>
              <a:t>分享好友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微软雅黑" charset="-122"/>
              </a:rPr>
              <a:t>]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微软雅黑" charset="-122"/>
              </a:rPr>
              <a:t>按钮</a:t>
            </a:r>
            <a:endParaRPr lang="zh-CN" altLang="en-US" sz="1200" dirty="0"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分享页文案：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我给他定了一张去马代的票！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他要是火了，那就是我一手捧红的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我给他投了这么多票！你呢！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节奏大师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10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级的功夫终于派上用场了！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37621" y="69664"/>
            <a:ext cx="891540" cy="3194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STEP 10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37395" y="595222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排行榜页面</a:t>
            </a:r>
            <a:endParaRPr lang="zh-CN" altLang="en-US" sz="1200" dirty="0">
              <a:solidFill>
                <a:prstClr val="black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2" name="图片 1" descr="6381884691770234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60" y="1069340"/>
            <a:ext cx="2452370" cy="3869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588" y="863823"/>
            <a:ext cx="11522075" cy="2307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728" y="1471500"/>
            <a:ext cx="1049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创意互动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投票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H5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546" y="2209073"/>
            <a:ext cx="633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秒拼手速，让投票变得更有趣</a:t>
            </a:r>
            <a:endParaRPr lang="zh-CN" altLang="en-US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2875" y="3456111"/>
            <a:ext cx="108567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上线时间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（总决赛前）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：引爆总决赛，引发受众对校园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星大赛的关注及参与，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在选手及区域内形成规模性扩散转发，增加活动声量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发布渠道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京东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官微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娱乐及校园微信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账号、朋友圈转发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932812" y="5396791"/>
            <a:ext cx="1245647" cy="1011648"/>
          </a:xfrm>
          <a:prstGeom prst="round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67" y="5454942"/>
            <a:ext cx="896456" cy="896456"/>
          </a:xfrm>
          <a:prstGeom prst="round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697531" y="5481864"/>
            <a:ext cx="902975" cy="883965"/>
          </a:xfrm>
          <a:prstGeom prst="round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295" y="5446074"/>
            <a:ext cx="913082" cy="9130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348" y="5471042"/>
            <a:ext cx="905608" cy="905608"/>
          </a:xfrm>
          <a:prstGeom prst="round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009" y="5444000"/>
            <a:ext cx="929412" cy="929412"/>
          </a:xfrm>
          <a:prstGeom prst="rect">
            <a:avLst/>
          </a:prstGeom>
        </p:spPr>
      </p:pic>
      <p:pic>
        <p:nvPicPr>
          <p:cNvPr id="12" name="Picture 4" descr="C:\Users\jh\Desktop\微信图片_20171013182655.jpg微信图片_2017101318265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5665" y="5545525"/>
            <a:ext cx="723176" cy="723708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80517" y="396406"/>
            <a:ext cx="10037511" cy="5684187"/>
          </a:xfrm>
          <a:prstGeom prst="rect">
            <a:avLst/>
          </a:prstGeom>
          <a:noFill/>
          <a:ln w="76200">
            <a:solidFill>
              <a:srgbClr val="E31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" name="矩形 2"/>
          <p:cNvSpPr/>
          <p:nvPr/>
        </p:nvSpPr>
        <p:spPr>
          <a:xfrm>
            <a:off x="59793" y="1132444"/>
            <a:ext cx="9713467" cy="1827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#60</a:t>
            </a:r>
            <a:r>
              <a:rPr lang="zh-CN" altLang="en-US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秒完成一场全国</a:t>
            </a: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battle# </a:t>
            </a:r>
            <a:endParaRPr lang="zh-CN" altLang="en-US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 useBgFill="1">
        <p:nvSpPr>
          <p:cNvPr id="4" name="矩形 3"/>
          <p:cNvSpPr/>
          <p:nvPr/>
        </p:nvSpPr>
        <p:spPr>
          <a:xfrm>
            <a:off x="1120818" y="3953164"/>
            <a:ext cx="6349389" cy="1827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zh-CN" sz="135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4442" y="2455106"/>
            <a:ext cx="398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创意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互动手绘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H5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 useBgFill="1">
        <p:nvSpPr>
          <p:cNvPr id="7" name="矩形 6"/>
          <p:cNvSpPr/>
          <p:nvPr/>
        </p:nvSpPr>
        <p:spPr>
          <a:xfrm>
            <a:off x="1202756" y="2959455"/>
            <a:ext cx="6267451" cy="2216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  <a:defRPr/>
            </a:pPr>
            <a:r>
              <a:rPr lang="en-US" altLang="zh-CN" sz="1350" dirty="0">
                <a:solidFill>
                  <a:srgbClr val="5B9BD5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350" dirty="0">
                <a:solidFill>
                  <a:srgbClr val="5B9BD5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通过互动性、竞技性、趣味性强的节奏游戏</a:t>
            </a:r>
            <a:r>
              <a:rPr lang="zh-CN" altLang="en-US" sz="1350" dirty="0" smtClean="0">
                <a:solidFill>
                  <a:srgbClr val="5B9BD5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，年轻动感的音乐及手绘画面，来</a:t>
            </a:r>
            <a:r>
              <a:rPr lang="zh-CN" altLang="en-US" sz="1350" dirty="0">
                <a:solidFill>
                  <a:srgbClr val="5B9BD5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刺激用户进行高分挑战。利用用户对游戏的热衷</a:t>
            </a:r>
            <a:r>
              <a:rPr lang="zh-CN" altLang="en-US" sz="1350" dirty="0" smtClean="0">
                <a:solidFill>
                  <a:srgbClr val="5B9BD5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，巧妙</a:t>
            </a:r>
            <a:r>
              <a:rPr lang="zh-CN" altLang="en-US" sz="1350" dirty="0">
                <a:solidFill>
                  <a:srgbClr val="5B9BD5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植入区域选手投票，在</a:t>
            </a:r>
            <a:r>
              <a:rPr lang="zh-CN" altLang="en-US" sz="1350" dirty="0" smtClean="0">
                <a:solidFill>
                  <a:srgbClr val="5B9BD5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画面中通过手绘形式展现区域标志性元素，用</a:t>
            </a:r>
            <a:r>
              <a:rPr lang="zh-CN" altLang="en-US" sz="1350" dirty="0">
                <a:solidFill>
                  <a:srgbClr val="5B9BD5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地域归属感带领用户了解校园之星区域战队，给自己大区的战队投票，形成连锁转发效应。</a:t>
            </a:r>
            <a:endParaRPr lang="zh-CN" altLang="en-US" sz="1350" dirty="0">
              <a:solidFill>
                <a:srgbClr val="5B9BD5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9469" y="5546116"/>
            <a:ext cx="1368152" cy="4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screen"/>
          <a:srcRect t="1435" b="985"/>
          <a:stretch>
            <a:fillRect/>
          </a:stretch>
        </p:blipFill>
        <p:spPr>
          <a:xfrm>
            <a:off x="1415415" y="374015"/>
            <a:ext cx="2614930" cy="50958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76499" y="66273"/>
            <a:ext cx="788999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STEP 1</a:t>
            </a:r>
            <a:endParaRPr lang="zh-CN" altLang="en-US" sz="1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368863" y="5544725"/>
            <a:ext cx="3224848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charset="-122"/>
                <a:ea typeface="微软雅黑" charset="-122"/>
                <a:cs typeface="微软雅黑" charset="-122"/>
              </a:rPr>
              <a:t>用户进入加载页</a:t>
            </a:r>
            <a:endParaRPr lang="en-US" altLang="zh-CN" sz="1200" dirty="0">
              <a:solidFill>
                <a:srgbClr val="FF0000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LOADING</a:t>
            </a:r>
            <a:r>
              <a:rPr lang="zh-CN" altLang="en-US" sz="1200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页手绘元素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，加入京东校园之星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ICON</a:t>
            </a:r>
            <a:endParaRPr lang="zh-CN" altLang="en-US" sz="1200" dirty="0">
              <a:solidFill>
                <a:srgbClr val="00B050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64983" y="5544535"/>
            <a:ext cx="3224848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charset="-122"/>
                <a:ea typeface="微软雅黑" charset="-122"/>
              </a:rPr>
              <a:t>首页浮窗</a:t>
            </a:r>
            <a:endParaRPr lang="en-US" altLang="zh-CN" sz="1200" dirty="0">
              <a:latin typeface="微软雅黑" charset="-122"/>
              <a:ea typeface="微软雅黑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介绍</a:t>
            </a:r>
            <a:r>
              <a:rPr lang="en-US" altLang="zh-CN" sz="1200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H5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的玩法和规则</a:t>
            </a:r>
            <a:endParaRPr lang="zh-CN" altLang="en-US" sz="1200" dirty="0">
              <a:solidFill>
                <a:srgbClr val="00B050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pSp>
        <p:nvGrpSpPr>
          <p:cNvPr id="1038" name="组合 1037"/>
          <p:cNvGrpSpPr/>
          <p:nvPr/>
        </p:nvGrpSpPr>
        <p:grpSpPr>
          <a:xfrm>
            <a:off x="6409055" y="71755"/>
            <a:ext cx="2672080" cy="5411470"/>
            <a:chOff x="4522501" y="-4720"/>
            <a:chExt cx="2677583" cy="5477055"/>
          </a:xfrm>
        </p:grpSpPr>
        <p:sp>
          <p:nvSpPr>
            <p:cNvPr id="22" name="文本框 21"/>
            <p:cNvSpPr txBox="1"/>
            <p:nvPr/>
          </p:nvSpPr>
          <p:spPr>
            <a:xfrm>
              <a:off x="5532528" y="-4720"/>
              <a:ext cx="788999" cy="3232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STEP 2</a:t>
              </a:r>
              <a:endParaRPr lang="zh-CN" altLang="en-US" sz="1400" b="1" dirty="0"/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" cstate="screen"/>
            <a:srcRect t="1435" b="985"/>
            <a:stretch>
              <a:fillRect/>
            </a:stretch>
          </p:blipFill>
          <p:spPr>
            <a:xfrm>
              <a:off x="4522501" y="359767"/>
              <a:ext cx="2677583" cy="5112568"/>
            </a:xfrm>
            <a:prstGeom prst="rect">
              <a:avLst/>
            </a:prstGeom>
          </p:spPr>
        </p:pic>
        <p:pic>
          <p:nvPicPr>
            <p:cNvPr id="1027" name="图片 1026"/>
            <p:cNvPicPr>
              <a:picLocks noChangeAspect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752925" y="1007840"/>
              <a:ext cx="2325084" cy="3717054"/>
            </a:xfrm>
            <a:prstGeom prst="rect">
              <a:avLst/>
            </a:prstGeom>
          </p:spPr>
        </p:pic>
        <p:sp>
          <p:nvSpPr>
            <p:cNvPr id="1028" name="矩形 1027"/>
            <p:cNvSpPr/>
            <p:nvPr/>
          </p:nvSpPr>
          <p:spPr>
            <a:xfrm>
              <a:off x="4752925" y="1007840"/>
              <a:ext cx="2325084" cy="3717054"/>
            </a:xfrm>
            <a:prstGeom prst="rect">
              <a:avLst/>
            </a:prstGeom>
            <a:solidFill>
              <a:schemeClr val="tx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37" name="组合 1036"/>
            <p:cNvGrpSpPr/>
            <p:nvPr/>
          </p:nvGrpSpPr>
          <p:grpSpPr>
            <a:xfrm>
              <a:off x="5757076" y="3168079"/>
              <a:ext cx="364001" cy="364001"/>
              <a:chOff x="5697005" y="3884382"/>
              <a:chExt cx="435825" cy="435825"/>
            </a:xfrm>
            <a:effectLst>
              <a:glow rad="228600">
                <a:schemeClr val="bg2">
                  <a:alpha val="40000"/>
                </a:schemeClr>
              </a:glow>
            </a:effectLst>
          </p:grpSpPr>
          <p:sp>
            <p:nvSpPr>
              <p:cNvPr id="1036" name="椭圆 1035"/>
              <p:cNvSpPr/>
              <p:nvPr/>
            </p:nvSpPr>
            <p:spPr>
              <a:xfrm>
                <a:off x="5784698" y="3956390"/>
                <a:ext cx="264371" cy="26437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5697005" y="3884382"/>
                <a:ext cx="435825" cy="435825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" name="图片 2" descr="903241156887484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56715" y="1007745"/>
            <a:ext cx="2244725" cy="3768090"/>
          </a:xfrm>
          <a:prstGeom prst="rect">
            <a:avLst/>
          </a:prstGeom>
        </p:spPr>
      </p:pic>
      <p:pic>
        <p:nvPicPr>
          <p:cNvPr id="5" name="图片 4" descr="4568409873073421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880" y="1010920"/>
            <a:ext cx="2302510" cy="3743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图片 1038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48869" y="405933"/>
            <a:ext cx="2676376" cy="5112568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5253760" y="189909"/>
            <a:ext cx="788999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STEP 3</a:t>
            </a:r>
            <a:endParaRPr lang="zh-CN" altLang="en-US" sz="1400" b="1" dirty="0"/>
          </a:p>
        </p:txBody>
      </p:sp>
      <p:sp>
        <p:nvSpPr>
          <p:cNvPr id="2" name="矩形 1"/>
          <p:cNvSpPr/>
          <p:nvPr/>
        </p:nvSpPr>
        <p:spPr>
          <a:xfrm>
            <a:off x="3721624" y="5518501"/>
            <a:ext cx="3730865" cy="6527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dirty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首页</a:t>
            </a:r>
            <a:endParaRPr lang="zh-CN" altLang="en-US" sz="1200" dirty="0">
              <a:solidFill>
                <a:prstClr val="black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首页</a:t>
            </a:r>
            <a:r>
              <a:rPr lang="zh-CN" altLang="en-US" sz="1200" dirty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界面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为手绘区域标志性</a:t>
            </a:r>
            <a:r>
              <a:rPr lang="zh-CN" altLang="en-US" sz="1200" dirty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画面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，</a:t>
            </a:r>
            <a:r>
              <a:rPr lang="zh-CN" altLang="en-US" sz="1200" dirty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背景</a:t>
            </a:r>
            <a:r>
              <a:rPr lang="zh-CN" altLang="en-US" sz="1200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自动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滑动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，中间</a:t>
            </a:r>
            <a:r>
              <a:rPr lang="zh-CN" altLang="en-US" sz="1200" dirty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设置圆形按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钮（按钮闪烁），长</a:t>
            </a:r>
            <a:r>
              <a:rPr lang="zh-CN" altLang="en-US" sz="1200" dirty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按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后进入</a:t>
            </a:r>
            <a:r>
              <a:rPr lang="zh-CN" altLang="en-US" sz="1200" dirty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下一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页</a:t>
            </a:r>
            <a:r>
              <a:rPr lang="zh-CN" altLang="en-US" sz="1200" dirty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。</a:t>
            </a:r>
            <a:endParaRPr lang="zh-CN" altLang="en-US" sz="1200" dirty="0">
              <a:solidFill>
                <a:prstClr val="black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3" name="图片 2" descr="调整后首页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05" y="1007745"/>
            <a:ext cx="7455535" cy="3834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上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1008380"/>
            <a:ext cx="2589634" cy="42264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89200" y="144372"/>
            <a:ext cx="1507144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STEP </a:t>
            </a: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4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战队页面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箭头: V 形 29"/>
          <p:cNvSpPr/>
          <p:nvPr/>
        </p:nvSpPr>
        <p:spPr>
          <a:xfrm rot="10800000">
            <a:off x="8533896" y="2855806"/>
            <a:ext cx="206079" cy="792088"/>
          </a:xfrm>
          <a:prstGeom prst="chevron">
            <a:avLst>
              <a:gd name="adj" fmla="val 690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39700">
              <a:schemeClr val="bg2">
                <a:lumMod val="9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80895" y="5471645"/>
            <a:ext cx="2718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画面元素：背景风格使用山林风格，</a:t>
            </a:r>
            <a:endParaRPr lang="zh-CN" altLang="en-US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pPr lvl="0"/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画面中添加奇珍异兽及树林</a:t>
            </a:r>
            <a:endParaRPr lang="zh-CN" altLang="en-US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pPr lvl="0"/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体现西南地区高山林立的风格</a:t>
            </a: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3576" y="5595469"/>
            <a:ext cx="3015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画面元素：以东方明珠及风云突变元素充斥画面，建筑物多为高楼体现华东地区风格</a:t>
            </a:r>
            <a:endParaRPr lang="en-US" altLang="zh-CN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18446" y="5595784"/>
            <a:ext cx="2718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画面元素：画面呈现冷色系，体现东北地区气候元素，建筑物则使用哈尔滨莫斯科风格建筑</a:t>
            </a:r>
            <a:endParaRPr lang="en-US" altLang="zh-CN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957830" y="2592070"/>
            <a:ext cx="4133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90545" y="2855595"/>
            <a:ext cx="765175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sz="1000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页面切换箭头</a:t>
            </a:r>
            <a:endParaRPr lang="zh-CN" sz="100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728595" y="4232910"/>
            <a:ext cx="6426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43225" y="4232910"/>
            <a:ext cx="1075055" cy="1005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sz="1000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战队名称框即为游戏开始按钮点击后即可进入游戏</a:t>
            </a:r>
            <a:endParaRPr lang="zh-CN" sz="1000"/>
          </a:p>
        </p:txBody>
      </p:sp>
      <p:pic>
        <p:nvPicPr>
          <p:cNvPr id="7" name="图片 6" descr="哈尔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185" y="1012190"/>
            <a:ext cx="2589634" cy="4226400"/>
          </a:xfrm>
          <a:prstGeom prst="rect">
            <a:avLst/>
          </a:prstGeom>
        </p:spPr>
      </p:pic>
      <p:pic>
        <p:nvPicPr>
          <p:cNvPr id="11" name="图片 10" descr="成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008380"/>
            <a:ext cx="2589634" cy="422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36744" y="5370686"/>
            <a:ext cx="2718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画面元素：小蛮腰等现代科技建筑风格配合海浪元素，体现沿海科技发达属性</a:t>
            </a:r>
            <a:endParaRPr lang="en-US" altLang="zh-CN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30882" y="5325154"/>
            <a:ext cx="27181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画面元素：背景选用黄鹤楼做为代表性建筑物，</a:t>
            </a:r>
            <a:endParaRPr lang="zh-CN" altLang="en-US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pPr lvl="0"/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并点缀动物元素</a:t>
            </a:r>
            <a:endParaRPr lang="zh-CN" altLang="en-US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pPr lvl="0"/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体现华中风格</a:t>
            </a:r>
            <a:endParaRPr lang="zh-CN" altLang="en-US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pPr lvl="0"/>
            <a:endParaRPr lang="en-US" altLang="zh-CN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</p:txBody>
      </p:sp>
      <p:sp>
        <p:nvSpPr>
          <p:cNvPr id="15" name="矩形: 圆角 17"/>
          <p:cNvSpPr/>
          <p:nvPr/>
        </p:nvSpPr>
        <p:spPr>
          <a:xfrm>
            <a:off x="3508750" y="4409395"/>
            <a:ext cx="1803050" cy="28803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华北战队打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CALL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箭头: V 形 28"/>
          <p:cNvSpPr/>
          <p:nvPr/>
        </p:nvSpPr>
        <p:spPr>
          <a:xfrm>
            <a:off x="5311800" y="2655118"/>
            <a:ext cx="206079" cy="792088"/>
          </a:xfrm>
          <a:prstGeom prst="chevron">
            <a:avLst>
              <a:gd name="adj" fmla="val 690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39700">
              <a:schemeClr val="bg2">
                <a:lumMod val="9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箭头: V 形 29"/>
          <p:cNvSpPr/>
          <p:nvPr/>
        </p:nvSpPr>
        <p:spPr>
          <a:xfrm rot="10800000">
            <a:off x="3207829" y="2653531"/>
            <a:ext cx="206079" cy="792088"/>
          </a:xfrm>
          <a:prstGeom prst="chevron">
            <a:avLst>
              <a:gd name="adj" fmla="val 690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39700">
              <a:schemeClr val="bg2">
                <a:lumMod val="9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9280" y="5370686"/>
            <a:ext cx="2718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画面元素：背景由西安古城建筑及古塔构成，配合添加鹰元素。</a:t>
            </a:r>
            <a:endParaRPr lang="en-US" altLang="zh-CN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41288" y="5370686"/>
            <a:ext cx="2718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画面元素：背景由北京古城建筑及长城等元素构成，画面中点缀龙元素，显示古都内涵</a:t>
            </a:r>
            <a:endParaRPr lang="en-US" altLang="zh-CN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9200" y="144372"/>
            <a:ext cx="1507144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STEP </a:t>
            </a: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4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战队页面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广州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" y="943610"/>
            <a:ext cx="2589634" cy="4226400"/>
          </a:xfrm>
          <a:prstGeom prst="rect">
            <a:avLst/>
          </a:prstGeom>
        </p:spPr>
      </p:pic>
      <p:pic>
        <p:nvPicPr>
          <p:cNvPr id="8" name="图片 7" descr="西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20" y="943610"/>
            <a:ext cx="2589634" cy="4226400"/>
          </a:xfrm>
          <a:prstGeom prst="rect">
            <a:avLst/>
          </a:prstGeom>
        </p:spPr>
      </p:pic>
      <p:pic>
        <p:nvPicPr>
          <p:cNvPr id="9" name="图片 8" descr="北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365" y="943610"/>
            <a:ext cx="2589634" cy="4226400"/>
          </a:xfrm>
          <a:prstGeom prst="rect">
            <a:avLst/>
          </a:prstGeom>
        </p:spPr>
      </p:pic>
      <p:pic>
        <p:nvPicPr>
          <p:cNvPr id="11" name="图片 10" descr="武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495" y="943610"/>
            <a:ext cx="2589634" cy="422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screen"/>
          <a:srcRect t="1435" b="985"/>
          <a:stretch>
            <a:fillRect/>
          </a:stretch>
        </p:blipFill>
        <p:spPr>
          <a:xfrm>
            <a:off x="6624955" y="362585"/>
            <a:ext cx="2826385" cy="5397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/>
          <a:srcRect t="1435" b="985"/>
          <a:stretch>
            <a:fillRect/>
          </a:stretch>
        </p:blipFill>
        <p:spPr>
          <a:xfrm>
            <a:off x="3312795" y="359410"/>
            <a:ext cx="2826385" cy="5397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/>
          <a:srcRect t="1435" b="985"/>
          <a:stretch>
            <a:fillRect/>
          </a:stretch>
        </p:blipFill>
        <p:spPr>
          <a:xfrm>
            <a:off x="144145" y="359410"/>
            <a:ext cx="2826385" cy="53975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80805" y="80502"/>
            <a:ext cx="781685" cy="3194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STEP 5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64640" y="80818"/>
            <a:ext cx="781685" cy="3194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STEP 6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704842" y="80705"/>
            <a:ext cx="781685" cy="3194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STEP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7</a:t>
            </a:r>
            <a:endParaRPr 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578" y="5880977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游戏规则页面</a:t>
            </a:r>
            <a:endParaRPr lang="zh-CN" altLang="en-US" sz="1200" dirty="0">
              <a:solidFill>
                <a:prstClr val="black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64437" y="588077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200" smtClean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游戏页面</a:t>
            </a:r>
            <a:endParaRPr lang="zh-CN" altLang="en-US" sz="1200" dirty="0">
              <a:solidFill>
                <a:prstClr val="black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89349" y="5880774"/>
            <a:ext cx="1554480" cy="287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音符被击中效果页面</a:t>
            </a:r>
            <a:endParaRPr lang="zh-CN" altLang="en-US" sz="1200" dirty="0">
              <a:solidFill>
                <a:prstClr val="black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5" name="图片 4" descr="15950618027586704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8620" y="1079500"/>
            <a:ext cx="2425065" cy="3890010"/>
          </a:xfrm>
          <a:prstGeom prst="rect">
            <a:avLst/>
          </a:prstGeom>
        </p:spPr>
      </p:pic>
      <p:pic>
        <p:nvPicPr>
          <p:cNvPr id="6" name="图片 5" descr="5172665256036127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335" y="1079500"/>
            <a:ext cx="2421255" cy="3896995"/>
          </a:xfrm>
          <a:prstGeom prst="rect">
            <a:avLst/>
          </a:prstGeom>
        </p:spPr>
      </p:pic>
      <p:pic>
        <p:nvPicPr>
          <p:cNvPr id="7" name="图片 6" descr="3265657058196191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460" y="1079500"/>
            <a:ext cx="2424430" cy="3876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screen"/>
          <a:srcRect t="1435" b="985"/>
          <a:stretch>
            <a:fillRect/>
          </a:stretch>
        </p:blipFill>
        <p:spPr>
          <a:xfrm>
            <a:off x="6480810" y="589915"/>
            <a:ext cx="2820670" cy="53860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145289" y="2303989"/>
            <a:ext cx="182428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微软雅黑" charset="-122"/>
              </a:rPr>
              <a:t>用户进入投票界面后从初选战队中的四位选手挑选其一，进行游戏积分助力。</a:t>
            </a:r>
            <a:endParaRPr lang="zh-CN" altLang="en-US" sz="1200" dirty="0"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  <a:cs typeface="微软雅黑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32943" y="252015"/>
            <a:ext cx="781685" cy="3194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STEP 9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42350" y="598460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选手页面</a:t>
            </a:r>
            <a:endParaRPr lang="zh-CN" altLang="en-US" sz="1200" dirty="0">
              <a:solidFill>
                <a:prstClr val="black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44276" y="1251671"/>
            <a:ext cx="2200841" cy="3046988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游戏结束后，画面出现结束弹窗，出现用户得分。</a:t>
            </a: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pPr lvl="0"/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用户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获得分数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对应不同票数：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pPr lvl="0"/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100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分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=10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票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pPr lvl="0"/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90-99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分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=9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票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pPr lvl="0"/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80-89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分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=8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票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pPr lvl="0"/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70-79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分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=7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票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pPr lvl="0"/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60-69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分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=6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票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pPr lvl="0"/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50-59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分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=5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票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pPr lvl="0"/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40-49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分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=4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票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pPr lvl="0"/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30-39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分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=3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票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pPr lvl="0"/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30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分以下均可投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票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pPr lvl="0"/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pPr lvl="0"/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charset="-122"/>
              </a:rPr>
              <a:t>用户可选择再玩一次或直接进入投票界面。</a:t>
            </a: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  <a:p>
            <a:pPr lvl="0"/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 cstate="screen"/>
          <a:srcRect t="1435" b="985"/>
          <a:stretch>
            <a:fillRect/>
          </a:stretch>
        </p:blipFill>
        <p:spPr>
          <a:xfrm>
            <a:off x="864235" y="575945"/>
            <a:ext cx="2820670" cy="538607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944757" y="252155"/>
            <a:ext cx="788999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STEP </a:t>
            </a: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8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00960" y="598491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得分页面</a:t>
            </a:r>
            <a:endParaRPr lang="zh-CN" altLang="en-US" sz="1200" dirty="0">
              <a:solidFill>
                <a:prstClr val="black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5" name="图片 4" descr="877346544213078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90" y="1296035"/>
            <a:ext cx="2430780" cy="3898900"/>
          </a:xfrm>
          <a:prstGeom prst="rect">
            <a:avLst/>
          </a:prstGeom>
        </p:spPr>
      </p:pic>
      <p:pic>
        <p:nvPicPr>
          <p:cNvPr id="6" name="图片 5" descr="1911586650982644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335" y="1296035"/>
            <a:ext cx="2422525" cy="3890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WPS 演示</Application>
  <PresentationFormat>自定义</PresentationFormat>
  <Paragraphs>121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Administrator</cp:lastModifiedBy>
  <cp:revision>291</cp:revision>
  <dcterms:created xsi:type="dcterms:W3CDTF">2017-08-23T13:00:00Z</dcterms:created>
  <dcterms:modified xsi:type="dcterms:W3CDTF">2017-12-21T14:12:47Z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2052-10.1.0.5601</vt:lpwstr>
  </property>
</Properties>
</file>