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8"/>
  </p:notesMasterIdLst>
  <p:sldIdLst>
    <p:sldId id="256" r:id="rId2"/>
    <p:sldId id="257" r:id="rId3"/>
    <p:sldId id="259" r:id="rId4"/>
    <p:sldId id="262" r:id="rId5"/>
    <p:sldId id="285" r:id="rId6"/>
    <p:sldId id="271" r:id="rId7"/>
    <p:sldId id="290" r:id="rId8"/>
    <p:sldId id="260" r:id="rId9"/>
    <p:sldId id="286" r:id="rId10"/>
    <p:sldId id="289" r:id="rId11"/>
    <p:sldId id="287" r:id="rId12"/>
    <p:sldId id="288" r:id="rId13"/>
    <p:sldId id="265" r:id="rId14"/>
    <p:sldId id="261" r:id="rId15"/>
    <p:sldId id="267" r:id="rId16"/>
    <p:sldId id="278" r:id="rId17"/>
  </p:sldIdLst>
  <p:sldSz cx="9144000" cy="5143500" type="screen16x9"/>
  <p:notesSz cx="6858000" cy="9144000"/>
  <p:embeddedFontLst>
    <p:embeddedFont>
      <p:font typeface="Raleway Thin" panose="020B0604020202020204" charset="0"/>
      <p:regular r:id="rId19"/>
      <p:bold r:id="rId20"/>
      <p:italic r:id="rId21"/>
      <p:boldItalic r:id="rId22"/>
    </p:embeddedFont>
    <p:embeddedFont>
      <p:font typeface="Red Hat Display Black" panose="020B0604020202020204" charset="0"/>
      <p:bold r:id="rId23"/>
      <p:boldItalic r:id="rId24"/>
    </p:embeddedFont>
    <p:embeddedFont>
      <p:font typeface="Raleway" panose="020B0604020202020204" charset="0"/>
      <p:regular r:id="rId25"/>
      <p:bold r:id="rId26"/>
      <p:italic r:id="rId27"/>
      <p:boldItalic r:id="rId28"/>
    </p:embeddedFont>
    <p:embeddedFont>
      <p:font typeface="Red Hat Displ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9172DF-AF94-442E-A814-DF77AE899564}">
  <a:tblStyle styleId="{2D9172DF-AF94-442E-A814-DF77AE89956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188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666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7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1059c2e6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1059c2e6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1059c2e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71059c2e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02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44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71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0"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100" y="3429000"/>
            <a:ext cx="9150000" cy="1714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1561925" y="3020412"/>
            <a:ext cx="7003800" cy="5469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a:endParaRPr/>
          </a:p>
        </p:txBody>
      </p:sp>
      <p:sp>
        <p:nvSpPr>
          <p:cNvPr id="18" name="Google Shape;18;p3"/>
          <p:cNvSpPr txBox="1">
            <a:spLocks noGrp="1"/>
          </p:cNvSpPr>
          <p:nvPr>
            <p:ph type="subTitle" idx="1"/>
          </p:nvPr>
        </p:nvSpPr>
        <p:spPr>
          <a:xfrm>
            <a:off x="1561925" y="3533375"/>
            <a:ext cx="7003800" cy="279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SzPts val="1800"/>
              <a:buNone/>
              <a:defRPr sz="1800">
                <a:solidFill>
                  <a:schemeClr val="dk2"/>
                </a:solidFill>
              </a:defRPr>
            </a:lvl4pPr>
            <a:lvl5pPr lvl="4" rtl="0">
              <a:spcBef>
                <a:spcPts val="0"/>
              </a:spcBef>
              <a:spcAft>
                <a:spcPts val="0"/>
              </a:spcAft>
              <a:buSzPts val="1800"/>
              <a:buNone/>
              <a:defRPr sz="1800">
                <a:solidFill>
                  <a:schemeClr val="dk2"/>
                </a:solidFill>
              </a:defRPr>
            </a:lvl5pPr>
            <a:lvl6pPr lvl="5" rtl="0">
              <a:spcBef>
                <a:spcPts val="0"/>
              </a:spcBef>
              <a:spcAft>
                <a:spcPts val="0"/>
              </a:spcAft>
              <a:buSzPts val="1800"/>
              <a:buNone/>
              <a:defRPr sz="1800">
                <a:solidFill>
                  <a:schemeClr val="dk2"/>
                </a:solidFill>
              </a:defRPr>
            </a:lvl6pPr>
            <a:lvl7pPr lvl="6" rtl="0">
              <a:spcBef>
                <a:spcPts val="0"/>
              </a:spcBef>
              <a:spcAft>
                <a:spcPts val="0"/>
              </a:spcAft>
              <a:buSzPts val="1800"/>
              <a:buNone/>
              <a:defRPr sz="1800">
                <a:solidFill>
                  <a:schemeClr val="dk2"/>
                </a:solidFill>
              </a:defRPr>
            </a:lvl7pPr>
            <a:lvl8pPr lvl="7" rtl="0">
              <a:spcBef>
                <a:spcPts val="0"/>
              </a:spcBef>
              <a:spcAft>
                <a:spcPts val="0"/>
              </a:spcAft>
              <a:buSzPts val="1800"/>
              <a:buNone/>
              <a:defRPr sz="1800">
                <a:solidFill>
                  <a:schemeClr val="dk2"/>
                </a:solidFill>
              </a:defRPr>
            </a:lvl8pPr>
            <a:lvl9pPr lvl="8" rtl="0">
              <a:spcBef>
                <a:spcPts val="0"/>
              </a:spcBef>
              <a:spcAft>
                <a:spcPts val="0"/>
              </a:spcAft>
              <a:buSzPts val="1800"/>
              <a:buNone/>
              <a:defRPr sz="1800">
                <a:solidFill>
                  <a:schemeClr val="dk2"/>
                </a:solidFill>
              </a:defRPr>
            </a:lvl9pPr>
          </a:lstStyle>
          <a:p>
            <a:endParaRPr/>
          </a:p>
        </p:txBody>
      </p:sp>
      <p:sp>
        <p:nvSpPr>
          <p:cNvPr id="19" name="Google Shape;19;p3"/>
          <p:cNvSpPr/>
          <p:nvPr/>
        </p:nvSpPr>
        <p:spPr>
          <a:xfrm>
            <a:off x="0" y="1998300"/>
            <a:ext cx="1430700" cy="14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grpSp>
        <p:nvGrpSpPr>
          <p:cNvPr id="21" name="Google Shape;21;p4"/>
          <p:cNvGrpSpPr/>
          <p:nvPr/>
        </p:nvGrpSpPr>
        <p:grpSpPr>
          <a:xfrm>
            <a:off x="0" y="-100"/>
            <a:ext cx="9144000" cy="5143600"/>
            <a:chOff x="0" y="-100"/>
            <a:chExt cx="9144000" cy="5143600"/>
          </a:xfrm>
        </p:grpSpPr>
        <p:sp>
          <p:nvSpPr>
            <p:cNvPr id="22" name="Google Shape;22;p4"/>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flipH="1">
              <a:off x="0" y="-100"/>
              <a:ext cx="6087900" cy="44199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4"/>
          <p:cNvSpPr/>
          <p:nvPr/>
        </p:nvSpPr>
        <p:spPr>
          <a:xfrm flipH="1">
            <a:off x="8760600" y="4760125"/>
            <a:ext cx="383400" cy="383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 name="Google Shape;25;p4"/>
          <p:cNvSpPr txBox="1">
            <a:spLocks noGrp="1"/>
          </p:cNvSpPr>
          <p:nvPr>
            <p:ph type="body" idx="1"/>
          </p:nvPr>
        </p:nvSpPr>
        <p:spPr>
          <a:xfrm>
            <a:off x="810450" y="554575"/>
            <a:ext cx="4686900" cy="3271200"/>
          </a:xfrm>
          <a:prstGeom prst="rect">
            <a:avLst/>
          </a:prstGeom>
        </p:spPr>
        <p:txBody>
          <a:bodyPr spcFirstLastPara="1" wrap="square" lIns="0" tIns="0" rIns="0" bIns="0" anchor="t" anchorCtr="0">
            <a:noAutofit/>
          </a:bodyPr>
          <a:lstStyle>
            <a:lvl1pPr marL="457200" lvl="0" indent="-419100" rtl="0">
              <a:lnSpc>
                <a:spcPct val="115000"/>
              </a:lnSpc>
              <a:spcBef>
                <a:spcPts val="60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1pPr>
            <a:lvl2pPr marL="914400" lvl="1"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2pPr>
            <a:lvl3pPr marL="1371600" lvl="2"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3pPr>
            <a:lvl4pPr marL="1828800" lvl="3"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4pPr>
            <a:lvl5pPr marL="2286000" lvl="4"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5pPr>
            <a:lvl6pPr marL="2743200" lvl="5"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6pPr>
            <a:lvl7pPr marL="3200400" lvl="6"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7pPr>
            <a:lvl8pPr marL="3657600" lvl="7"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8pPr>
            <a:lvl9pPr marL="4114800" lvl="8" indent="-419100" rtl="0">
              <a:lnSpc>
                <a:spcPct val="115000"/>
              </a:lnSpc>
              <a:spcBef>
                <a:spcPts val="0"/>
              </a:spcBef>
              <a:spcAft>
                <a:spcPts val="0"/>
              </a:spcAft>
              <a:buClr>
                <a:schemeClr val="dk1"/>
              </a:buClr>
              <a:buSzPts val="3000"/>
              <a:buFont typeface="Raleway Thin"/>
              <a:buChar char="╶"/>
              <a:defRPr sz="3000">
                <a:solidFill>
                  <a:schemeClr val="dk1"/>
                </a:solidFill>
                <a:latin typeface="Raleway Thin"/>
                <a:ea typeface="Raleway Thin"/>
                <a:cs typeface="Raleway Thin"/>
                <a:sym typeface="Raleway Thin"/>
              </a:defRPr>
            </a:lvl9pPr>
          </a:lstStyle>
          <a:p>
            <a:endParaRPr/>
          </a:p>
        </p:txBody>
      </p:sp>
      <p:sp>
        <p:nvSpPr>
          <p:cNvPr id="26" name="Google Shape;26;p4"/>
          <p:cNvSpPr txBox="1"/>
          <p:nvPr/>
        </p:nvSpPr>
        <p:spPr>
          <a:xfrm>
            <a:off x="318111" y="380177"/>
            <a:ext cx="516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b="1">
                <a:solidFill>
                  <a:schemeClr val="accent1"/>
                </a:solidFill>
                <a:latin typeface="Raleway"/>
                <a:ea typeface="Raleway"/>
                <a:cs typeface="Raleway"/>
                <a:sym typeface="Raleway"/>
              </a:rPr>
              <a:t>“</a:t>
            </a:r>
            <a:endParaRPr sz="7200" b="1">
              <a:solidFill>
                <a:schemeClr val="accent1"/>
              </a:solidFill>
              <a:latin typeface="Raleway"/>
              <a:ea typeface="Raleway"/>
              <a:cs typeface="Raleway"/>
              <a:sym typeface="Raleway"/>
            </a:endParaRPr>
          </a:p>
        </p:txBody>
      </p:sp>
      <p:sp>
        <p:nvSpPr>
          <p:cNvPr id="27" name="Google Shape;27;p4"/>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grpSp>
        <p:nvGrpSpPr>
          <p:cNvPr id="29" name="Google Shape;29;p5"/>
          <p:cNvGrpSpPr/>
          <p:nvPr/>
        </p:nvGrpSpPr>
        <p:grpSpPr>
          <a:xfrm>
            <a:off x="0" y="-50"/>
            <a:ext cx="9144000" cy="5143575"/>
            <a:chOff x="0" y="-50"/>
            <a:chExt cx="9144000" cy="5143575"/>
          </a:xfrm>
        </p:grpSpPr>
        <p:sp>
          <p:nvSpPr>
            <p:cNvPr id="30" name="Google Shape;30;p5"/>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a:off x="0" y="-50"/>
              <a:ext cx="9144000" cy="5143575"/>
              <a:chOff x="0" y="-250"/>
              <a:chExt cx="9144000" cy="5143575"/>
            </a:xfrm>
          </p:grpSpPr>
          <p:sp>
            <p:nvSpPr>
              <p:cNvPr id="32" name="Google Shape;32;p5"/>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6" name="Google Shape;36;p5"/>
          <p:cNvSpPr txBox="1">
            <a:spLocks noGrp="1"/>
          </p:cNvSpPr>
          <p:nvPr>
            <p:ph type="body" idx="1"/>
          </p:nvPr>
        </p:nvSpPr>
        <p:spPr>
          <a:xfrm>
            <a:off x="913175" y="1746150"/>
            <a:ext cx="5944800" cy="2633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solidFill>
          <a:schemeClr val="lt1"/>
        </a:solidFill>
        <a:effectLst/>
      </p:bgPr>
    </p:bg>
    <p:spTree>
      <p:nvGrpSpPr>
        <p:cNvPr id="1" name="Shape 38"/>
        <p:cNvGrpSpPr/>
        <p:nvPr/>
      </p:nvGrpSpPr>
      <p:grpSpPr>
        <a:xfrm>
          <a:off x="0" y="0"/>
          <a:ext cx="0" cy="0"/>
          <a:chOff x="0" y="0"/>
          <a:chExt cx="0" cy="0"/>
        </a:xfrm>
      </p:grpSpPr>
      <p:sp>
        <p:nvSpPr>
          <p:cNvPr id="39" name="Google Shape;39;p6"/>
          <p:cNvSpPr/>
          <p:nvPr/>
        </p:nvSpPr>
        <p:spPr>
          <a:xfrm rot="10800000">
            <a:off x="4766875" y="300"/>
            <a:ext cx="4377000" cy="4377000"/>
          </a:xfrm>
          <a:prstGeom prst="round1Rect">
            <a:avLst>
              <a:gd name="adj" fmla="val 50000"/>
            </a:avLst>
          </a:prstGeom>
          <a:solidFill>
            <a:srgbClr val="142236">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913175" y="834175"/>
            <a:ext cx="3467100" cy="627000"/>
          </a:xfrm>
          <a:prstGeom prst="rect">
            <a:avLst/>
          </a:prstGeom>
        </p:spPr>
        <p:txBody>
          <a:bodyPr spcFirstLastPara="1" wrap="square" lIns="0" tIns="0" rIns="0" bIns="0"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 name="Google Shape;42;p6"/>
          <p:cNvSpPr txBox="1">
            <a:spLocks noGrp="1"/>
          </p:cNvSpPr>
          <p:nvPr>
            <p:ph type="body" idx="1"/>
          </p:nvPr>
        </p:nvSpPr>
        <p:spPr>
          <a:xfrm>
            <a:off x="913175" y="1593750"/>
            <a:ext cx="3467100" cy="2783700"/>
          </a:xfrm>
          <a:prstGeom prst="rect">
            <a:avLst/>
          </a:prstGeom>
        </p:spPr>
        <p:txBody>
          <a:bodyPr spcFirstLastPara="1" wrap="square" lIns="0" tIns="0" rIns="0" bIns="0" anchor="t" anchorCtr="0">
            <a:noAutofit/>
          </a:bodyPr>
          <a:lstStyle>
            <a:lvl1pPr marL="457200" lvl="0" indent="-355600" rtl="0">
              <a:lnSpc>
                <a:spcPct val="115000"/>
              </a:lnSpc>
              <a:spcBef>
                <a:spcPts val="600"/>
              </a:spcBef>
              <a:spcAft>
                <a:spcPts val="0"/>
              </a:spcAft>
              <a:buSzPts val="2000"/>
              <a:buChar char="╸"/>
              <a:defRPr sz="2000">
                <a:solidFill>
                  <a:schemeClr val="dk2"/>
                </a:solidFill>
              </a:defRPr>
            </a:lvl1pPr>
            <a:lvl2pPr marL="914400" lvl="1" indent="-355600" rtl="0">
              <a:lnSpc>
                <a:spcPct val="115000"/>
              </a:lnSpc>
              <a:spcBef>
                <a:spcPts val="0"/>
              </a:spcBef>
              <a:spcAft>
                <a:spcPts val="0"/>
              </a:spcAft>
              <a:buClr>
                <a:schemeClr val="dk2"/>
              </a:buClr>
              <a:buSzPts val="2000"/>
              <a:buChar char="╶"/>
              <a:defRPr sz="2000">
                <a:solidFill>
                  <a:schemeClr val="dk2"/>
                </a:solidFill>
              </a:defRPr>
            </a:lvl2pPr>
            <a:lvl3pPr marL="1371600" lvl="2" indent="-355600" rtl="0">
              <a:lnSpc>
                <a:spcPct val="115000"/>
              </a:lnSpc>
              <a:spcBef>
                <a:spcPts val="0"/>
              </a:spcBef>
              <a:spcAft>
                <a:spcPts val="0"/>
              </a:spcAft>
              <a:buSzPts val="2000"/>
              <a:buChar char="╶"/>
              <a:defRPr sz="2000">
                <a:solidFill>
                  <a:schemeClr val="dk2"/>
                </a:solidFill>
              </a:defRPr>
            </a:lvl3pPr>
            <a:lvl4pPr marL="1828800" lvl="3" indent="-355600" rtl="0">
              <a:lnSpc>
                <a:spcPct val="115000"/>
              </a:lnSpc>
              <a:spcBef>
                <a:spcPts val="0"/>
              </a:spcBef>
              <a:spcAft>
                <a:spcPts val="0"/>
              </a:spcAft>
              <a:buSzPts val="2000"/>
              <a:buChar char="╶"/>
              <a:defRPr sz="2000">
                <a:solidFill>
                  <a:schemeClr val="dk2"/>
                </a:solidFill>
              </a:defRPr>
            </a:lvl4pPr>
            <a:lvl5pPr marL="2286000" lvl="4" indent="-355600" rtl="0">
              <a:lnSpc>
                <a:spcPct val="115000"/>
              </a:lnSpc>
              <a:spcBef>
                <a:spcPts val="0"/>
              </a:spcBef>
              <a:spcAft>
                <a:spcPts val="0"/>
              </a:spcAft>
              <a:buSzPts val="2000"/>
              <a:buChar char="╶"/>
              <a:defRPr sz="2000">
                <a:solidFill>
                  <a:schemeClr val="dk2"/>
                </a:solidFill>
              </a:defRPr>
            </a:lvl5pPr>
            <a:lvl6pPr marL="2743200" lvl="5" indent="-355600" rtl="0">
              <a:lnSpc>
                <a:spcPct val="115000"/>
              </a:lnSpc>
              <a:spcBef>
                <a:spcPts val="0"/>
              </a:spcBef>
              <a:spcAft>
                <a:spcPts val="0"/>
              </a:spcAft>
              <a:buSzPts val="2000"/>
              <a:buChar char="╶"/>
              <a:defRPr sz="2000">
                <a:solidFill>
                  <a:schemeClr val="dk2"/>
                </a:solidFill>
              </a:defRPr>
            </a:lvl6pPr>
            <a:lvl7pPr marL="3200400" lvl="6" indent="-355600" rtl="0">
              <a:lnSpc>
                <a:spcPct val="115000"/>
              </a:lnSpc>
              <a:spcBef>
                <a:spcPts val="0"/>
              </a:spcBef>
              <a:spcAft>
                <a:spcPts val="0"/>
              </a:spcAft>
              <a:buSzPts val="2000"/>
              <a:buChar char="╶"/>
              <a:defRPr sz="2000">
                <a:solidFill>
                  <a:schemeClr val="dk2"/>
                </a:solidFill>
              </a:defRPr>
            </a:lvl7pPr>
            <a:lvl8pPr marL="3657600" lvl="7" indent="-355600" rtl="0">
              <a:lnSpc>
                <a:spcPct val="115000"/>
              </a:lnSpc>
              <a:spcBef>
                <a:spcPts val="0"/>
              </a:spcBef>
              <a:spcAft>
                <a:spcPts val="0"/>
              </a:spcAft>
              <a:buSzPts val="2000"/>
              <a:buChar char="╶"/>
              <a:defRPr sz="2000">
                <a:solidFill>
                  <a:schemeClr val="dk2"/>
                </a:solidFill>
              </a:defRPr>
            </a:lvl8pPr>
            <a:lvl9pPr marL="4114800" lvl="8" indent="-355600" rtl="0">
              <a:lnSpc>
                <a:spcPct val="115000"/>
              </a:lnSpc>
              <a:spcBef>
                <a:spcPts val="0"/>
              </a:spcBef>
              <a:spcAft>
                <a:spcPts val="0"/>
              </a:spcAft>
              <a:buSzPts val="2000"/>
              <a:buChar char="╶"/>
              <a:defRPr sz="2000">
                <a:solidFill>
                  <a:schemeClr val="dk2"/>
                </a:solidFill>
              </a:defRPr>
            </a:lvl9pPr>
          </a:lstStyle>
          <a:p>
            <a:endParaRPr/>
          </a:p>
        </p:txBody>
      </p:sp>
      <p:sp>
        <p:nvSpPr>
          <p:cNvPr id="43" name="Google Shape;43;p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grpSp>
        <p:nvGrpSpPr>
          <p:cNvPr id="45" name="Google Shape;45;p7"/>
          <p:cNvGrpSpPr/>
          <p:nvPr/>
        </p:nvGrpSpPr>
        <p:grpSpPr>
          <a:xfrm>
            <a:off x="0" y="-50"/>
            <a:ext cx="9144000" cy="5143575"/>
            <a:chOff x="0" y="-50"/>
            <a:chExt cx="9144000" cy="5143575"/>
          </a:xfrm>
        </p:grpSpPr>
        <p:sp>
          <p:nvSpPr>
            <p:cNvPr id="46" name="Google Shape;46;p7"/>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7"/>
            <p:cNvGrpSpPr/>
            <p:nvPr/>
          </p:nvGrpSpPr>
          <p:grpSpPr>
            <a:xfrm>
              <a:off x="0" y="-50"/>
              <a:ext cx="9144000" cy="5143575"/>
              <a:chOff x="0" y="-250"/>
              <a:chExt cx="9144000" cy="5143575"/>
            </a:xfrm>
          </p:grpSpPr>
          <p:sp>
            <p:nvSpPr>
              <p:cNvPr id="48" name="Google Shape;48;p7"/>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7"/>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2" name="Google Shape;52;p7"/>
          <p:cNvSpPr txBox="1">
            <a:spLocks noGrp="1"/>
          </p:cNvSpPr>
          <p:nvPr>
            <p:ph type="body" idx="1"/>
          </p:nvPr>
        </p:nvSpPr>
        <p:spPr>
          <a:xfrm>
            <a:off x="913175"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Google Shape;53;p7"/>
          <p:cNvSpPr txBox="1">
            <a:spLocks noGrp="1"/>
          </p:cNvSpPr>
          <p:nvPr>
            <p:ph type="body" idx="2"/>
          </p:nvPr>
        </p:nvSpPr>
        <p:spPr>
          <a:xfrm>
            <a:off x="4811921" y="1746150"/>
            <a:ext cx="3419100" cy="2633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Google Shape;54;p7"/>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grpSp>
        <p:nvGrpSpPr>
          <p:cNvPr id="68" name="Google Shape;68;p9"/>
          <p:cNvGrpSpPr/>
          <p:nvPr/>
        </p:nvGrpSpPr>
        <p:grpSpPr>
          <a:xfrm>
            <a:off x="0" y="-50"/>
            <a:ext cx="9144000" cy="5143575"/>
            <a:chOff x="0" y="-50"/>
            <a:chExt cx="9144000" cy="5143575"/>
          </a:xfrm>
        </p:grpSpPr>
        <p:sp>
          <p:nvSpPr>
            <p:cNvPr id="69" name="Google Shape;69;p9"/>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0" y="-50"/>
              <a:ext cx="9144000" cy="5143575"/>
              <a:chOff x="0" y="-250"/>
              <a:chExt cx="9144000" cy="5143575"/>
            </a:xfrm>
          </p:grpSpPr>
          <p:sp>
            <p:nvSpPr>
              <p:cNvPr id="71" name="Google Shape;71;p9"/>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Google Shape;74;p9"/>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5" name="Google Shape;75;p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Veiled">
  <p:cSld name="BLANK_1">
    <p:spTree>
      <p:nvGrpSpPr>
        <p:cNvPr id="1" name="Shape 85"/>
        <p:cNvGrpSpPr/>
        <p:nvPr/>
      </p:nvGrpSpPr>
      <p:grpSpPr>
        <a:xfrm>
          <a:off x="0" y="0"/>
          <a:ext cx="0" cy="0"/>
          <a:chOff x="0" y="0"/>
          <a:chExt cx="0" cy="0"/>
        </a:xfrm>
      </p:grpSpPr>
      <p:sp>
        <p:nvSpPr>
          <p:cNvPr id="86" name="Google Shape;86;p12"/>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582495" y="492405"/>
            <a:ext cx="5150400" cy="184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dirty="0"/>
              <a:t>Finding the Best Place to </a:t>
            </a:r>
            <a:r>
              <a:rPr lang="en" sz="4000" dirty="0" smtClean="0">
                <a:solidFill>
                  <a:schemeClr val="accent1"/>
                </a:solidFill>
              </a:rPr>
              <a:t>Open A Restaurant</a:t>
            </a:r>
            <a:endParaRPr sz="4000" dirty="0"/>
          </a:p>
        </p:txBody>
      </p:sp>
      <p:grpSp>
        <p:nvGrpSpPr>
          <p:cNvPr id="100" name="Google Shape;100;p14"/>
          <p:cNvGrpSpPr/>
          <p:nvPr/>
        </p:nvGrpSpPr>
        <p:grpSpPr>
          <a:xfrm>
            <a:off x="8292959" y="4339371"/>
            <a:ext cx="660182" cy="586527"/>
            <a:chOff x="5292575" y="3681900"/>
            <a:chExt cx="420150" cy="373275"/>
          </a:xfrm>
        </p:grpSpPr>
        <p:sp>
          <p:nvSpPr>
            <p:cNvPr id="101" name="Google Shape;101;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ctrTitle" idx="4294967295"/>
          </p:nvPr>
        </p:nvSpPr>
        <p:spPr>
          <a:xfrm>
            <a:off x="588523" y="307532"/>
            <a:ext cx="4705720" cy="48759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solidFill>
                  <a:schemeClr val="lt1"/>
                </a:solidFill>
              </a:rPr>
              <a:t>Toronto in Clusters</a:t>
            </a:r>
            <a:endParaRPr sz="2800" dirty="0">
              <a:solidFill>
                <a:schemeClr val="lt1"/>
              </a:solidFill>
            </a:endParaRPr>
          </a:p>
        </p:txBody>
      </p:sp>
      <p:sp>
        <p:nvSpPr>
          <p:cNvPr id="253" name="Google Shape;253;p2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4" name="Picture 3"/>
          <p:cNvPicPr>
            <a:picLocks noChangeAspect="1"/>
          </p:cNvPicPr>
          <p:nvPr/>
        </p:nvPicPr>
        <p:blipFill>
          <a:blip r:embed="rId3"/>
          <a:stretch>
            <a:fillRect/>
          </a:stretch>
        </p:blipFill>
        <p:spPr>
          <a:xfrm>
            <a:off x="1848680" y="860541"/>
            <a:ext cx="5261112" cy="3899412"/>
          </a:xfrm>
          <a:prstGeom prst="rect">
            <a:avLst/>
          </a:prstGeom>
        </p:spPr>
      </p:pic>
    </p:spTree>
    <p:extLst>
      <p:ext uri="{BB962C8B-B14F-4D97-AF65-F5344CB8AC3E}">
        <p14:creationId xmlns:p14="http://schemas.microsoft.com/office/powerpoint/2010/main" val="1502791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0"/>
          <p:cNvSpPr txBox="1">
            <a:spLocks noGrp="1"/>
          </p:cNvSpPr>
          <p:nvPr>
            <p:ph type="body" idx="1"/>
          </p:nvPr>
        </p:nvSpPr>
        <p:spPr>
          <a:xfrm>
            <a:off x="860165" y="1633507"/>
            <a:ext cx="7601348" cy="2633700"/>
          </a:xfrm>
          <a:prstGeom prst="rect">
            <a:avLst/>
          </a:prstGeom>
        </p:spPr>
        <p:txBody>
          <a:bodyPr spcFirstLastPara="1" wrap="square" lIns="0" tIns="0" rIns="0" bIns="0" anchor="t" anchorCtr="0">
            <a:noAutofit/>
          </a:bodyPr>
          <a:lstStyle/>
          <a:p>
            <a:pPr lvl="0"/>
            <a:r>
              <a:rPr lang="en-US" sz="1400" b="1" dirty="0" smtClean="0"/>
              <a:t>Cluster </a:t>
            </a:r>
            <a:r>
              <a:rPr lang="en-US" sz="1400" b="1" dirty="0"/>
              <a:t>1: This area is the entertainment area, which is full of parks, coffee shops, bars, etc. </a:t>
            </a:r>
          </a:p>
          <a:p>
            <a:pPr lvl="0"/>
            <a:r>
              <a:rPr lang="en-US" sz="1400" b="1" dirty="0" smtClean="0"/>
              <a:t>Cluster </a:t>
            </a:r>
            <a:r>
              <a:rPr lang="en-US" sz="1400" b="1" dirty="0"/>
              <a:t>2: This area is the dining area, which is full of restaurants, coffee shops, bars, etc. </a:t>
            </a:r>
          </a:p>
          <a:p>
            <a:pPr lvl="0"/>
            <a:r>
              <a:rPr lang="en-US" sz="1400" b="1" dirty="0" smtClean="0"/>
              <a:t>Cluster </a:t>
            </a:r>
            <a:r>
              <a:rPr lang="en-US" sz="1400" b="1" dirty="0"/>
              <a:t>3: This area is the outdoor area, where people can find boating place, par, pet service, etc.</a:t>
            </a:r>
          </a:p>
          <a:p>
            <a:pPr lvl="0"/>
            <a:r>
              <a:rPr lang="en-US" sz="1400" b="1" dirty="0" smtClean="0"/>
              <a:t>Cluster </a:t>
            </a:r>
            <a:r>
              <a:rPr lang="en-US" sz="1400" b="1" dirty="0"/>
              <a:t>4: There is only one neighborhood in this area, where people can find coffee, gym, discount store, etc. </a:t>
            </a:r>
          </a:p>
          <a:p>
            <a:pPr lvl="0"/>
            <a:r>
              <a:rPr lang="en-US" sz="1400" b="1" dirty="0" smtClean="0"/>
              <a:t>Cluster </a:t>
            </a:r>
            <a:r>
              <a:rPr lang="en-US" sz="1400" b="1" dirty="0"/>
              <a:t>5: This area is another dining area, but the restaurants are mostly Chinese or Mexican restaurant. People can also find cafe, pizza place in this area. </a:t>
            </a:r>
          </a:p>
          <a:p>
            <a:pPr lvl="0"/>
            <a:endParaRPr sz="1400" b="1" dirty="0"/>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6" name="Google Shape;176;p22"/>
          <p:cNvSpPr txBox="1">
            <a:spLocks/>
          </p:cNvSpPr>
          <p:nvPr/>
        </p:nvSpPr>
        <p:spPr>
          <a:xfrm>
            <a:off x="609600" y="152400"/>
            <a:ext cx="3171300" cy="141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US" dirty="0" smtClean="0"/>
              <a:t>Analysis Results: </a:t>
            </a:r>
            <a:r>
              <a:rPr lang="en-US" dirty="0" smtClean="0">
                <a:solidFill>
                  <a:schemeClr val="accent1"/>
                </a:solidFill>
              </a:rPr>
              <a:t>New York City</a:t>
            </a:r>
            <a:endParaRPr lang="en-US" dirty="0"/>
          </a:p>
        </p:txBody>
      </p:sp>
    </p:spTree>
    <p:extLst>
      <p:ext uri="{BB962C8B-B14F-4D97-AF65-F5344CB8AC3E}">
        <p14:creationId xmlns:p14="http://schemas.microsoft.com/office/powerpoint/2010/main" val="3948235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ctrTitle" idx="4294967295"/>
          </p:nvPr>
        </p:nvSpPr>
        <p:spPr>
          <a:xfrm>
            <a:off x="588523" y="307532"/>
            <a:ext cx="4705720" cy="48759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solidFill>
                  <a:schemeClr val="lt1"/>
                </a:solidFill>
              </a:rPr>
              <a:t>New York City in Clusters</a:t>
            </a:r>
            <a:endParaRPr sz="2800" dirty="0">
              <a:solidFill>
                <a:schemeClr val="lt1"/>
              </a:solidFill>
            </a:endParaRPr>
          </a:p>
        </p:txBody>
      </p:sp>
      <p:sp>
        <p:nvSpPr>
          <p:cNvPr id="253" name="Google Shape;253;p2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 name="Picture 1"/>
          <p:cNvPicPr>
            <a:picLocks noChangeAspect="1"/>
          </p:cNvPicPr>
          <p:nvPr/>
        </p:nvPicPr>
        <p:blipFill>
          <a:blip r:embed="rId3"/>
          <a:stretch>
            <a:fillRect/>
          </a:stretch>
        </p:blipFill>
        <p:spPr>
          <a:xfrm>
            <a:off x="1950301" y="967410"/>
            <a:ext cx="4700060" cy="3778360"/>
          </a:xfrm>
          <a:prstGeom prst="rect">
            <a:avLst/>
          </a:prstGeom>
        </p:spPr>
      </p:pic>
    </p:spTree>
    <p:extLst>
      <p:ext uri="{BB962C8B-B14F-4D97-AF65-F5344CB8AC3E}">
        <p14:creationId xmlns:p14="http://schemas.microsoft.com/office/powerpoint/2010/main" val="2653837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913175" y="834175"/>
            <a:ext cx="3467100" cy="627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Observation and </a:t>
            </a:r>
            <a:r>
              <a:rPr lang="en" dirty="0" smtClean="0">
                <a:solidFill>
                  <a:schemeClr val="accent1"/>
                </a:solidFill>
              </a:rPr>
              <a:t>Recommendations</a:t>
            </a:r>
            <a:endParaRPr dirty="0"/>
          </a:p>
        </p:txBody>
      </p:sp>
      <p:sp>
        <p:nvSpPr>
          <p:cNvPr id="186" name="Google Shape;186;p23"/>
          <p:cNvSpPr txBox="1">
            <a:spLocks noGrp="1"/>
          </p:cNvSpPr>
          <p:nvPr>
            <p:ph type="body" idx="1"/>
          </p:nvPr>
        </p:nvSpPr>
        <p:spPr>
          <a:xfrm>
            <a:off x="913175" y="1593750"/>
            <a:ext cx="3467100" cy="2783700"/>
          </a:xfrm>
          <a:prstGeom prst="rect">
            <a:avLst/>
          </a:prstGeom>
        </p:spPr>
        <p:txBody>
          <a:bodyPr spcFirstLastPara="1" wrap="square" lIns="0" tIns="0" rIns="0" bIns="0" anchor="t" anchorCtr="0">
            <a:noAutofit/>
          </a:bodyPr>
          <a:lstStyle/>
          <a:p>
            <a:pPr marL="0" lvl="0" indent="0">
              <a:buNone/>
            </a:pPr>
            <a:r>
              <a:rPr lang="en-US" sz="1600" dirty="0" smtClean="0"/>
              <a:t>The </a:t>
            </a:r>
            <a:r>
              <a:rPr lang="en-US" sz="1600" dirty="0"/>
              <a:t>best place to open a restaurant in Toronto is Cluster 1, the entertainment area. Because there are already some restaurants and pubs in this area. When people in Toronto want to go to eat, this area is their go-to place. </a:t>
            </a:r>
            <a:endParaRPr sz="1600" dirty="0"/>
          </a:p>
        </p:txBody>
      </p:sp>
      <p:sp>
        <p:nvSpPr>
          <p:cNvPr id="187" name="Google Shape;187;p23"/>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188" name="Google Shape;188;p23"/>
          <p:cNvPicPr preferRelativeResize="0"/>
          <p:nvPr/>
        </p:nvPicPr>
        <p:blipFill rotWithShape="1">
          <a:blip r:embed="rId3">
            <a:alphaModFix/>
          </a:blip>
          <a:srcRect l="7185" t="5118" r="4107" b="6174"/>
          <a:stretch/>
        </p:blipFill>
        <p:spPr>
          <a:xfrm rot="10800000">
            <a:off x="4762200" y="-200"/>
            <a:ext cx="4381800" cy="4381800"/>
          </a:xfrm>
          <a:prstGeom prst="round1Rect">
            <a:avLst>
              <a:gd name="adj" fmla="val 50000"/>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9"/>
          <p:cNvSpPr txBox="1">
            <a:spLocks noGrp="1"/>
          </p:cNvSpPr>
          <p:nvPr>
            <p:ph type="body" idx="1"/>
          </p:nvPr>
        </p:nvSpPr>
        <p:spPr>
          <a:xfrm>
            <a:off x="810450" y="554575"/>
            <a:ext cx="4715708" cy="3271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600" dirty="0" smtClean="0"/>
              <a:t>In </a:t>
            </a:r>
            <a:r>
              <a:rPr lang="en-US" sz="1600" dirty="0"/>
              <a:t>New York City, both Cluster 1: the entertainment area and Cluster 2: the dining area are ideal places to open a restaurants. The question is which kind of restaurants, if you want to open an American or Italian restaurants, Cluster 1: the entertainment area is the best choice; if you want to open an Italian or Asian restaurants, Cluster 2: the dining area would be most ideal. In summary, there are more restaurants in Cluster 2 and they are more diversified. So it would be easier to get more customers if you open a restaurant in Cluster 2: the dining area.</a:t>
            </a:r>
            <a:endParaRPr sz="1600" dirty="0"/>
          </a:p>
        </p:txBody>
      </p:sp>
      <p:sp>
        <p:nvSpPr>
          <p:cNvPr id="156" name="Google Shape;156;p1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589722" y="118851"/>
            <a:ext cx="3171300" cy="1418400"/>
          </a:xfrm>
          <a:prstGeom prst="rect">
            <a:avLst/>
          </a:prstGeom>
        </p:spPr>
        <p:txBody>
          <a:bodyPr spcFirstLastPara="1" wrap="square" lIns="0" tIns="0" rIns="0" bIns="0" anchor="ctr" anchorCtr="0">
            <a:noAutofit/>
          </a:bodyPr>
          <a:lstStyle/>
          <a:p>
            <a:pPr lvl="0"/>
            <a:r>
              <a:rPr lang="en" dirty="0" smtClean="0">
                <a:solidFill>
                  <a:schemeClr val="accent1"/>
                </a:solidFill>
              </a:rPr>
              <a:t>Final </a:t>
            </a:r>
            <a:r>
              <a:rPr lang="en" dirty="0" smtClean="0"/>
              <a:t>Conclusion</a:t>
            </a:r>
            <a:endParaRPr dirty="0"/>
          </a:p>
        </p:txBody>
      </p:sp>
      <p:sp>
        <p:nvSpPr>
          <p:cNvPr id="200" name="Google Shape;200;p2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9" name="Google Shape;177;p22"/>
          <p:cNvSpPr txBox="1">
            <a:spLocks/>
          </p:cNvSpPr>
          <p:nvPr/>
        </p:nvSpPr>
        <p:spPr>
          <a:xfrm>
            <a:off x="913175" y="1746150"/>
            <a:ext cx="7064634" cy="95729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Comparing Cluster 1 in Toronto with Cluster 2 in New York City, you can find there are more coffee shops and bakery in Cluster 1 of Toronto, and there more restaurants in Cluster 2 of New York City. Therefore it will be easier to get more customers if you chose Cluster 2 to open a restaurants. </a:t>
            </a:r>
          </a:p>
        </p:txBody>
      </p:sp>
      <p:sp>
        <p:nvSpPr>
          <p:cNvPr id="20" name="Google Shape;177;p22"/>
          <p:cNvSpPr txBox="1">
            <a:spLocks/>
          </p:cNvSpPr>
          <p:nvPr/>
        </p:nvSpPr>
        <p:spPr>
          <a:xfrm>
            <a:off x="913175" y="2912342"/>
            <a:ext cx="7064634" cy="95729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solidFill>
                  <a:schemeClr val="bg1"/>
                </a:solidFill>
              </a:rPr>
              <a:t>In </a:t>
            </a:r>
            <a:r>
              <a:rPr lang="en-US" dirty="0">
                <a:solidFill>
                  <a:schemeClr val="bg1"/>
                </a:solidFill>
              </a:rPr>
              <a:t>Cluster 2 of New York City, if you are planning to open a Chinese restaurant, Chinatown is the best choice. If you are planning to open an Korean Restaurant, you can chose Midtown South. If you would like to open an Italian restaurant, you can chose Upper East Side, Yorkville, Lenox Hill, etc.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6"/>
        <p:cNvGrpSpPr/>
        <p:nvPr/>
      </p:nvGrpSpPr>
      <p:grpSpPr>
        <a:xfrm>
          <a:off x="0" y="0"/>
          <a:ext cx="0" cy="0"/>
          <a:chOff x="0" y="0"/>
          <a:chExt cx="0" cy="0"/>
        </a:xfrm>
      </p:grpSpPr>
      <p:sp>
        <p:nvSpPr>
          <p:cNvPr id="337" name="Google Shape;337;p36"/>
          <p:cNvSpPr txBox="1">
            <a:spLocks noGrp="1"/>
          </p:cNvSpPr>
          <p:nvPr>
            <p:ph type="title"/>
          </p:nvPr>
        </p:nvSpPr>
        <p:spPr>
          <a:xfrm>
            <a:off x="648132" y="2587344"/>
            <a:ext cx="4190400" cy="1199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accent1"/>
                </a:solidFill>
              </a:rPr>
              <a:t>Thanks!</a:t>
            </a:r>
            <a:endParaRPr sz="7200" dirty="0">
              <a:solidFill>
                <a:schemeClr val="accent1"/>
              </a:solidFill>
            </a:endParaRPr>
          </a:p>
        </p:txBody>
      </p:sp>
      <p:sp>
        <p:nvSpPr>
          <p:cNvPr id="339" name="Google Shape;339;p36"/>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40" name="Google Shape;340;p36"/>
          <p:cNvPicPr preferRelativeResize="0"/>
          <p:nvPr/>
        </p:nvPicPr>
        <p:blipFill rotWithShape="1">
          <a:blip r:embed="rId3">
            <a:alphaModFix/>
          </a:blip>
          <a:srcRect t="16666" b="16666"/>
          <a:stretch/>
        </p:blipFill>
        <p:spPr>
          <a:xfrm rot="10800000">
            <a:off x="4762200" y="-200"/>
            <a:ext cx="4381800" cy="4381800"/>
          </a:xfrm>
          <a:prstGeom prst="round1Rect">
            <a:avLst>
              <a:gd name="adj" fmla="val 50000"/>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 y="0"/>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Instruction</a:t>
            </a:r>
            <a:endParaRPr dirty="0">
              <a:solidFill>
                <a:schemeClr val="accent1"/>
              </a:solidFill>
            </a:endParaRPr>
          </a:p>
        </p:txBody>
      </p:sp>
      <p:sp>
        <p:nvSpPr>
          <p:cNvPr id="113" name="Google Shape;113;p15"/>
          <p:cNvSpPr txBox="1">
            <a:spLocks noGrp="1"/>
          </p:cNvSpPr>
          <p:nvPr>
            <p:ph type="body" idx="2"/>
          </p:nvPr>
        </p:nvSpPr>
        <p:spPr>
          <a:xfrm>
            <a:off x="4811921" y="1772654"/>
            <a:ext cx="3419100" cy="136148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200" b="1" dirty="0" smtClean="0"/>
              <a:t>Data Source</a:t>
            </a:r>
            <a:endParaRPr sz="1200" dirty="0"/>
          </a:p>
          <a:p>
            <a:pPr marL="0" lvl="0" indent="0">
              <a:buNone/>
            </a:pPr>
            <a:r>
              <a:rPr lang="en-US" sz="1200" dirty="0"/>
              <a:t>I will use the location data of New York and Toronto provided in Module 3, and use Foursquare API to get the features of the neighborhoods. </a:t>
            </a:r>
            <a:endParaRPr sz="1200" b="1" dirty="0"/>
          </a:p>
        </p:txBody>
      </p:sp>
      <p:sp>
        <p:nvSpPr>
          <p:cNvPr id="114" name="Google Shape;114;p15"/>
          <p:cNvSpPr txBox="1">
            <a:spLocks noGrp="1"/>
          </p:cNvSpPr>
          <p:nvPr>
            <p:ph type="body" idx="1"/>
          </p:nvPr>
        </p:nvSpPr>
        <p:spPr>
          <a:xfrm>
            <a:off x="913175" y="1772654"/>
            <a:ext cx="3419100" cy="1719293"/>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200" b="1" dirty="0" smtClean="0"/>
              <a:t>Background</a:t>
            </a:r>
          </a:p>
          <a:p>
            <a:pPr marL="0" lvl="0" indent="0">
              <a:buClr>
                <a:schemeClr val="dk1"/>
              </a:buClr>
              <a:buSzPts val="1100"/>
              <a:buNone/>
            </a:pPr>
            <a:r>
              <a:rPr lang="en-US" sz="1200" dirty="0" smtClean="0"/>
              <a:t>The </a:t>
            </a:r>
            <a:r>
              <a:rPr lang="en-US" sz="1200" dirty="0"/>
              <a:t>research focus on the neighborhoods of New York City and Toronto, two of the most important financial and cultural cities in North America. I will analyze the features of the neighborhoods of these two cities, and find the best place to open the restaurant. </a:t>
            </a:r>
            <a:endParaRPr dirty="0"/>
          </a:p>
        </p:txBody>
      </p:sp>
      <p:sp>
        <p:nvSpPr>
          <p:cNvPr id="116" name="Google Shape;116;p15"/>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7"/>
          <p:cNvSpPr txBox="1">
            <a:spLocks noGrp="1"/>
          </p:cNvSpPr>
          <p:nvPr>
            <p:ph type="ctrTitle"/>
          </p:nvPr>
        </p:nvSpPr>
        <p:spPr>
          <a:xfrm>
            <a:off x="1561925" y="3020412"/>
            <a:ext cx="7003800" cy="546900"/>
          </a:xfrm>
          <a:prstGeom prst="rect">
            <a:avLst/>
          </a:prstGeom>
        </p:spPr>
        <p:txBody>
          <a:bodyPr spcFirstLastPara="1" wrap="square" lIns="0" tIns="0" rIns="0" bIns="0" anchor="b" anchorCtr="0">
            <a:noAutofit/>
          </a:bodyPr>
          <a:lstStyle/>
          <a:p>
            <a:pPr lvl="0"/>
            <a:r>
              <a:rPr lang="en-US" dirty="0" smtClean="0"/>
              <a:t>Methodology</a:t>
            </a:r>
            <a:endParaRPr dirty="0"/>
          </a:p>
        </p:txBody>
      </p:sp>
      <p:sp>
        <p:nvSpPr>
          <p:cNvPr id="130" name="Google Shape;130;p17"/>
          <p:cNvSpPr txBox="1">
            <a:spLocks noGrp="1"/>
          </p:cNvSpPr>
          <p:nvPr>
            <p:ph type="subTitle" idx="1"/>
          </p:nvPr>
        </p:nvSpPr>
        <p:spPr>
          <a:xfrm>
            <a:off x="1561925" y="3533375"/>
            <a:ext cx="7003800" cy="279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Clustering, Segementation, Data Visualization</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841513" y="165652"/>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Methodology</a:t>
            </a:r>
            <a:endParaRPr dirty="0"/>
          </a:p>
        </p:txBody>
      </p:sp>
      <p:sp>
        <p:nvSpPr>
          <p:cNvPr id="162" name="Google Shape;162;p20"/>
          <p:cNvSpPr txBox="1">
            <a:spLocks noGrp="1"/>
          </p:cNvSpPr>
          <p:nvPr>
            <p:ph type="body" idx="1"/>
          </p:nvPr>
        </p:nvSpPr>
        <p:spPr>
          <a:xfrm>
            <a:off x="913174" y="1746150"/>
            <a:ext cx="6845973" cy="2633700"/>
          </a:xfrm>
          <a:prstGeom prst="rect">
            <a:avLst/>
          </a:prstGeom>
        </p:spPr>
        <p:txBody>
          <a:bodyPr spcFirstLastPara="1" wrap="square" lIns="0" tIns="0" rIns="0" bIns="0" anchor="t" anchorCtr="0">
            <a:noAutofit/>
          </a:bodyPr>
          <a:lstStyle/>
          <a:p>
            <a:pPr lvl="0"/>
            <a:r>
              <a:rPr lang="en-US" sz="1600" b="1" dirty="0" smtClean="0"/>
              <a:t>(</a:t>
            </a:r>
            <a:r>
              <a:rPr lang="en-US" sz="1600" b="1" dirty="0"/>
              <a:t>1) Scrape the raw data of the neighborhood of Toronto online. Load the data into a table, clean the data, and get the coordinates of each neighborhood.</a:t>
            </a:r>
          </a:p>
          <a:p>
            <a:pPr lvl="0"/>
            <a:endParaRPr lang="en-US" sz="1600" b="1" dirty="0"/>
          </a:p>
          <a:p>
            <a:pPr lvl="0"/>
            <a:r>
              <a:rPr lang="en-US" sz="1600" b="1" dirty="0"/>
              <a:t>(2) Get the information of the venues of all neighborhood, find out the top 10 most common venues of each neighborhood</a:t>
            </a:r>
          </a:p>
          <a:p>
            <a:pPr lvl="0"/>
            <a:endParaRPr lang="en-US" sz="1600" b="1" dirty="0"/>
          </a:p>
          <a:p>
            <a:pPr lvl="0"/>
            <a:r>
              <a:rPr lang="en-US" sz="1600" b="1" dirty="0"/>
              <a:t>(3) Segment and cluster the neighborhood into 5 clusters</a:t>
            </a:r>
            <a:endParaRPr sz="1600" b="1" dirty="0"/>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841513" y="165652"/>
            <a:ext cx="3171300" cy="141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Methodology</a:t>
            </a:r>
            <a:endParaRPr dirty="0"/>
          </a:p>
        </p:txBody>
      </p:sp>
      <p:sp>
        <p:nvSpPr>
          <p:cNvPr id="162" name="Google Shape;162;p20"/>
          <p:cNvSpPr txBox="1">
            <a:spLocks noGrp="1"/>
          </p:cNvSpPr>
          <p:nvPr>
            <p:ph type="body" idx="1"/>
          </p:nvPr>
        </p:nvSpPr>
        <p:spPr>
          <a:xfrm>
            <a:off x="913174" y="1746150"/>
            <a:ext cx="6845973" cy="2633700"/>
          </a:xfrm>
          <a:prstGeom prst="rect">
            <a:avLst/>
          </a:prstGeom>
        </p:spPr>
        <p:txBody>
          <a:bodyPr spcFirstLastPara="1" wrap="square" lIns="0" tIns="0" rIns="0" bIns="0" anchor="t" anchorCtr="0">
            <a:noAutofit/>
          </a:bodyPr>
          <a:lstStyle/>
          <a:p>
            <a:pPr lvl="0"/>
            <a:r>
              <a:rPr lang="en-US" sz="1600" b="1" dirty="0" smtClean="0"/>
              <a:t>(</a:t>
            </a:r>
            <a:r>
              <a:rPr lang="en-US" sz="1600" b="1" dirty="0"/>
              <a:t>4) Visualize the resulting clusters</a:t>
            </a:r>
          </a:p>
          <a:p>
            <a:pPr lvl="0"/>
            <a:endParaRPr lang="en-US" sz="1600" b="1" dirty="0"/>
          </a:p>
          <a:p>
            <a:pPr lvl="0"/>
            <a:r>
              <a:rPr lang="en-US" sz="1600" b="1" dirty="0"/>
              <a:t>(5) Find the best place to open a restaurant in Toronto</a:t>
            </a:r>
          </a:p>
          <a:p>
            <a:pPr lvl="0"/>
            <a:endParaRPr lang="en-US" sz="1600" b="1" dirty="0"/>
          </a:p>
          <a:p>
            <a:pPr lvl="0"/>
            <a:r>
              <a:rPr lang="en-US" sz="1600" b="1" dirty="0"/>
              <a:t>(6) Conduct a similar process to find the best place to open a restaurant in New York</a:t>
            </a:r>
          </a:p>
          <a:p>
            <a:pPr lvl="0"/>
            <a:endParaRPr lang="en-US" sz="1600" b="1" dirty="0"/>
          </a:p>
          <a:p>
            <a:pPr lvl="0"/>
            <a:r>
              <a:rPr lang="en-US" sz="1600" b="1" dirty="0"/>
              <a:t>(7) Compare the 2 places above and find the better one to open a restaurant </a:t>
            </a:r>
          </a:p>
          <a:p>
            <a:pPr lvl="0"/>
            <a:endParaRPr sz="1600" b="1" dirty="0"/>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767923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29"/>
          <p:cNvSpPr txBox="1">
            <a:spLocks noGrp="1"/>
          </p:cNvSpPr>
          <p:nvPr>
            <p:ph type="ctrTitle" idx="4294967295"/>
          </p:nvPr>
        </p:nvSpPr>
        <p:spPr>
          <a:xfrm>
            <a:off x="588523" y="307532"/>
            <a:ext cx="2679971" cy="47068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solidFill>
                  <a:schemeClr val="lt1"/>
                </a:solidFill>
              </a:rPr>
              <a:t>New York City</a:t>
            </a:r>
            <a:endParaRPr sz="2800" dirty="0">
              <a:solidFill>
                <a:schemeClr val="lt1"/>
              </a:solidFill>
            </a:endParaRPr>
          </a:p>
        </p:txBody>
      </p:sp>
      <p:sp>
        <p:nvSpPr>
          <p:cNvPr id="253" name="Google Shape;253;p2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3" name="Picture 2"/>
          <p:cNvPicPr>
            <a:picLocks noChangeAspect="1"/>
          </p:cNvPicPr>
          <p:nvPr/>
        </p:nvPicPr>
        <p:blipFill>
          <a:blip r:embed="rId4"/>
          <a:stretch>
            <a:fillRect/>
          </a:stretch>
        </p:blipFill>
        <p:spPr>
          <a:xfrm>
            <a:off x="2252870" y="949292"/>
            <a:ext cx="4426226" cy="368646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ctrTitle" idx="4294967295"/>
          </p:nvPr>
        </p:nvSpPr>
        <p:spPr>
          <a:xfrm>
            <a:off x="588523" y="307532"/>
            <a:ext cx="2679971" cy="47068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solidFill>
                  <a:schemeClr val="lt1"/>
                </a:solidFill>
              </a:rPr>
              <a:t>Toronto</a:t>
            </a:r>
            <a:endParaRPr sz="2800" dirty="0">
              <a:solidFill>
                <a:schemeClr val="lt1"/>
              </a:solidFill>
            </a:endParaRPr>
          </a:p>
        </p:txBody>
      </p:sp>
      <p:sp>
        <p:nvSpPr>
          <p:cNvPr id="253" name="Google Shape;253;p29"/>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stretch>
            <a:fillRect/>
          </a:stretch>
        </p:blipFill>
        <p:spPr>
          <a:xfrm>
            <a:off x="1928508" y="947530"/>
            <a:ext cx="5138924" cy="3765274"/>
          </a:xfrm>
          <a:prstGeom prst="rect">
            <a:avLst/>
          </a:prstGeom>
        </p:spPr>
      </p:pic>
    </p:spTree>
    <p:extLst>
      <p:ext uri="{BB962C8B-B14F-4D97-AF65-F5344CB8AC3E}">
        <p14:creationId xmlns:p14="http://schemas.microsoft.com/office/powerpoint/2010/main" val="3137149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4166874" y="865163"/>
            <a:ext cx="4042847" cy="17643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200" dirty="0" smtClean="0">
                <a:solidFill>
                  <a:schemeClr val="accent1"/>
                </a:solidFill>
              </a:rPr>
              <a:t>Analysis</a:t>
            </a:r>
            <a:r>
              <a:rPr lang="en" sz="7200" dirty="0" smtClean="0">
                <a:solidFill>
                  <a:schemeClr val="lt1"/>
                </a:solidFill>
              </a:rPr>
              <a:t> Results</a:t>
            </a:r>
            <a:endParaRPr sz="7200" dirty="0">
              <a:solidFill>
                <a:schemeClr val="lt1"/>
              </a:solidFill>
            </a:endParaRPr>
          </a:p>
        </p:txBody>
      </p:sp>
      <p:sp>
        <p:nvSpPr>
          <p:cNvPr id="137" name="Google Shape;137;p18"/>
          <p:cNvSpPr txBox="1">
            <a:spLocks noGrp="1"/>
          </p:cNvSpPr>
          <p:nvPr>
            <p:ph type="subTitle" idx="4294967295"/>
          </p:nvPr>
        </p:nvSpPr>
        <p:spPr>
          <a:xfrm>
            <a:off x="4166875" y="2612087"/>
            <a:ext cx="3697800" cy="1009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dirty="0" smtClean="0"/>
              <a:t>Toronto v.s. New York, which is a better place to open a restaurant?</a:t>
            </a:r>
            <a:endParaRPr sz="2000" dirty="0"/>
          </a:p>
        </p:txBody>
      </p:sp>
      <p:grpSp>
        <p:nvGrpSpPr>
          <p:cNvPr id="138" name="Google Shape;138;p18"/>
          <p:cNvGrpSpPr/>
          <p:nvPr/>
        </p:nvGrpSpPr>
        <p:grpSpPr>
          <a:xfrm>
            <a:off x="1634543" y="884384"/>
            <a:ext cx="1854745" cy="1854695"/>
            <a:chOff x="6643075" y="3664250"/>
            <a:chExt cx="407950" cy="407975"/>
          </a:xfrm>
        </p:grpSpPr>
        <p:sp>
          <p:nvSpPr>
            <p:cNvPr id="139" name="Google Shape;139;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8"/>
          <p:cNvGrpSpPr/>
          <p:nvPr/>
        </p:nvGrpSpPr>
        <p:grpSpPr>
          <a:xfrm rot="-587398">
            <a:off x="1525367" y="2980185"/>
            <a:ext cx="762543" cy="762457"/>
            <a:chOff x="576250" y="4319400"/>
            <a:chExt cx="442075" cy="442050"/>
          </a:xfrm>
        </p:grpSpPr>
        <p:sp>
          <p:nvSpPr>
            <p:cNvPr id="142" name="Google Shape;142;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8"/>
          <p:cNvSpPr/>
          <p:nvPr/>
        </p:nvSpPr>
        <p:spPr>
          <a:xfrm>
            <a:off x="1190695" y="1312585"/>
            <a:ext cx="289939" cy="27680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2697081">
            <a:off x="3101120" y="2729714"/>
            <a:ext cx="440095" cy="42021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3449277" y="2489853"/>
            <a:ext cx="176266" cy="16837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1280597">
            <a:off x="989841" y="2147546"/>
            <a:ext cx="176235" cy="16835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chemeClr val="accent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0"/>
          <p:cNvSpPr txBox="1">
            <a:spLocks noGrp="1"/>
          </p:cNvSpPr>
          <p:nvPr>
            <p:ph type="body" idx="1"/>
          </p:nvPr>
        </p:nvSpPr>
        <p:spPr>
          <a:xfrm>
            <a:off x="860165" y="1633507"/>
            <a:ext cx="7601348" cy="2633700"/>
          </a:xfrm>
          <a:prstGeom prst="rect">
            <a:avLst/>
          </a:prstGeom>
        </p:spPr>
        <p:txBody>
          <a:bodyPr spcFirstLastPara="1" wrap="square" lIns="0" tIns="0" rIns="0" bIns="0" anchor="t" anchorCtr="0">
            <a:noAutofit/>
          </a:bodyPr>
          <a:lstStyle/>
          <a:p>
            <a:pPr lvl="0"/>
            <a:r>
              <a:rPr lang="en-US" sz="1400" b="1" dirty="0" smtClean="0"/>
              <a:t>Cluster </a:t>
            </a:r>
            <a:r>
              <a:rPr lang="en-US" sz="1400" b="1" dirty="0"/>
              <a:t>1: This area is the entertainment area, which is full of coffee shops, restaurants, stores, etc.</a:t>
            </a:r>
          </a:p>
          <a:p>
            <a:pPr lvl="0"/>
            <a:r>
              <a:rPr lang="en-US" sz="1400" b="1" dirty="0" smtClean="0"/>
              <a:t>Cluster </a:t>
            </a:r>
            <a:r>
              <a:rPr lang="en-US" sz="1400" b="1" dirty="0"/>
              <a:t>2:  This area is the outdoor area, which is full of parks, playgrounds, gyms, etc. </a:t>
            </a:r>
          </a:p>
          <a:p>
            <a:pPr lvl="0"/>
            <a:r>
              <a:rPr lang="en-US" sz="1400" b="1" dirty="0" smtClean="0"/>
              <a:t>Cluster </a:t>
            </a:r>
            <a:r>
              <a:rPr lang="en-US" sz="1400" b="1" dirty="0"/>
              <a:t>3: There is only one neighborhood in this area, where people can find home service, music venues, gardens, etc.</a:t>
            </a:r>
          </a:p>
          <a:p>
            <a:pPr lvl="0"/>
            <a:r>
              <a:rPr lang="en-US" sz="1400" b="1" dirty="0" smtClean="0"/>
              <a:t>Cluster </a:t>
            </a:r>
            <a:r>
              <a:rPr lang="en-US" sz="1400" b="1" dirty="0"/>
              <a:t>4: There is only one neighborhood in this area, where people can find gift shop, breakfast spot, and restaurants, etc. </a:t>
            </a:r>
          </a:p>
          <a:p>
            <a:pPr lvl="0"/>
            <a:r>
              <a:rPr lang="en-US" sz="1400" b="1" dirty="0" smtClean="0"/>
              <a:t>Cluster </a:t>
            </a:r>
            <a:r>
              <a:rPr lang="en-US" sz="1400" b="1" dirty="0"/>
              <a:t>5: There is only one neighborhood in this area, where people can find residence, pub, health food store, etc. </a:t>
            </a:r>
          </a:p>
          <a:p>
            <a:pPr lvl="0"/>
            <a:endParaRPr sz="1400" b="1" dirty="0"/>
          </a:p>
        </p:txBody>
      </p:sp>
      <p:sp>
        <p:nvSpPr>
          <p:cNvPr id="163" name="Google Shape;163;p20"/>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Google Shape;176;p22"/>
          <p:cNvSpPr txBox="1">
            <a:spLocks/>
          </p:cNvSpPr>
          <p:nvPr/>
        </p:nvSpPr>
        <p:spPr>
          <a:xfrm>
            <a:off x="609600" y="152400"/>
            <a:ext cx="3171300" cy="141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US" dirty="0" smtClean="0"/>
              <a:t>Analysis Results: </a:t>
            </a:r>
            <a:r>
              <a:rPr lang="en-US" dirty="0" smtClean="0">
                <a:solidFill>
                  <a:schemeClr val="accent1"/>
                </a:solidFill>
              </a:rPr>
              <a:t>Toronto</a:t>
            </a:r>
            <a:endParaRPr lang="en-US" dirty="0"/>
          </a:p>
        </p:txBody>
      </p:sp>
    </p:spTree>
    <p:extLst>
      <p:ext uri="{BB962C8B-B14F-4D97-AF65-F5344CB8AC3E}">
        <p14:creationId xmlns:p14="http://schemas.microsoft.com/office/powerpoint/2010/main" val="2769356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821</Words>
  <Application>Microsoft Office PowerPoint</Application>
  <PresentationFormat>On-screen Show (16:9)</PresentationFormat>
  <Paragraphs>61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Raleway Thin</vt:lpstr>
      <vt:lpstr>Red Hat Display Black</vt:lpstr>
      <vt:lpstr>Raleway</vt:lpstr>
      <vt:lpstr>Arial</vt:lpstr>
      <vt:lpstr>Red Hat Display</vt:lpstr>
      <vt:lpstr>Rutland template</vt:lpstr>
      <vt:lpstr>Finding the Best Place to Open A Restaurant</vt:lpstr>
      <vt:lpstr>Instruction</vt:lpstr>
      <vt:lpstr>Methodology</vt:lpstr>
      <vt:lpstr>Methodology</vt:lpstr>
      <vt:lpstr>Methodology</vt:lpstr>
      <vt:lpstr>New York City</vt:lpstr>
      <vt:lpstr>Toronto</vt:lpstr>
      <vt:lpstr>Analysis Results</vt:lpstr>
      <vt:lpstr>PowerPoint Presentation</vt:lpstr>
      <vt:lpstr>Toronto in Clusters</vt:lpstr>
      <vt:lpstr>PowerPoint Presentation</vt:lpstr>
      <vt:lpstr>New York City in Clusters</vt:lpstr>
      <vt:lpstr>Observation and Recommendations</vt:lpstr>
      <vt:lpstr>PowerPoint Presentation</vt:lpstr>
      <vt:lpstr>Final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Place to Open A Restaurant</dc:title>
  <cp:lastModifiedBy>libe</cp:lastModifiedBy>
  <cp:revision>6</cp:revision>
  <dcterms:modified xsi:type="dcterms:W3CDTF">2020-09-05T00:00:23Z</dcterms:modified>
</cp:coreProperties>
</file>