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62" r:id="rId3"/>
    <p:sldId id="264" r:id="rId4"/>
    <p:sldId id="259" r:id="rId5"/>
    <p:sldId id="265" r:id="rId6"/>
    <p:sldId id="266"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66" d="100"/>
          <a:sy n="66" d="100"/>
        </p:scale>
        <p:origin x="679"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7CD34C-7206-4F55-9D58-529E700D26A2}" type="datetimeFigureOut">
              <a:rPr lang="en-SG" smtClean="0"/>
              <a:t>12/12/2021</a:t>
            </a:fld>
            <a:endParaRPr lang="en-SG"/>
          </a:p>
        </p:txBody>
      </p:sp>
      <p:sp>
        <p:nvSpPr>
          <p:cNvPr id="5" name="Footer Placeholder 4"/>
          <p:cNvSpPr>
            <a:spLocks noGrp="1"/>
          </p:cNvSpPr>
          <p:nvPr>
            <p:ph type="ftr" sz="quarter" idx="11"/>
          </p:nvPr>
        </p:nvSpPr>
        <p:spPr/>
        <p:txBody>
          <a:bodyPr/>
          <a:lstStyle/>
          <a:p>
            <a:endParaRPr lang="en-S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336858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CD34C-7206-4F55-9D58-529E700D26A2}" type="datetimeFigureOut">
              <a:rPr lang="en-SG" smtClean="0"/>
              <a:t>12/12/2021</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49494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CD34C-7206-4F55-9D58-529E700D26A2}" type="datetimeFigureOut">
              <a:rPr lang="en-SG" smtClean="0"/>
              <a:t>12/12/2021</a:t>
            </a:fld>
            <a:endParaRPr lang="en-SG"/>
          </a:p>
        </p:txBody>
      </p:sp>
      <p:sp>
        <p:nvSpPr>
          <p:cNvPr id="5" name="Footer Placeholder 4"/>
          <p:cNvSpPr>
            <a:spLocks noGrp="1"/>
          </p:cNvSpPr>
          <p:nvPr>
            <p:ph type="ftr" sz="quarter" idx="11"/>
          </p:nvPr>
        </p:nvSpPr>
        <p:spPr/>
        <p:txBody>
          <a:bodyPr/>
          <a:lstStyle/>
          <a:p>
            <a:endParaRPr lang="en-S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4A8FA7-131B-4536-A1C8-702D7E9B4506}"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8855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7CD34C-7206-4F55-9D58-529E700D26A2}" type="datetimeFigureOut">
              <a:rPr lang="en-SG" smtClean="0"/>
              <a:t>12/12/2021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4149774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7CD34C-7206-4F55-9D58-529E700D26A2}" type="datetimeFigureOut">
              <a:rPr lang="en-SG" smtClean="0"/>
              <a:t>12/12/2021</a:t>
            </a:fld>
            <a:endParaRPr lang="en-SG"/>
          </a:p>
        </p:txBody>
      </p:sp>
      <p:sp>
        <p:nvSpPr>
          <p:cNvPr id="6" name="Footer Placeholder 5"/>
          <p:cNvSpPr>
            <a:spLocks noGrp="1"/>
          </p:cNvSpPr>
          <p:nvPr>
            <p:ph type="ftr" sz="quarter" idx="11"/>
          </p:nvPr>
        </p:nvSpPr>
        <p:spPr/>
        <p:txBody>
          <a:bodyPr/>
          <a:lstStyle/>
          <a:p>
            <a:endParaRPr lang="en-S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4A8FA7-131B-4536-A1C8-702D7E9B4506}"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204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7CD34C-7206-4F55-9D58-529E700D26A2}" type="datetimeFigureOut">
              <a:rPr lang="en-SG" smtClean="0"/>
              <a:t>12/12/2021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3242350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CD34C-7206-4F55-9D58-529E700D26A2}" type="datetimeFigureOut">
              <a:rPr lang="en-SG" smtClean="0"/>
              <a:t>12/12/2021</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2165803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CD34C-7206-4F55-9D58-529E700D26A2}" type="datetimeFigureOut">
              <a:rPr lang="en-SG" smtClean="0"/>
              <a:t>12/12/2021</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96171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CD34C-7206-4F55-9D58-529E700D26A2}" type="datetimeFigureOut">
              <a:rPr lang="en-SG" smtClean="0"/>
              <a:t>12/12/2021</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277923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CD34C-7206-4F55-9D58-529E700D26A2}" type="datetimeFigureOut">
              <a:rPr lang="en-SG" smtClean="0"/>
              <a:t>12/12/2021</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337652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7CD34C-7206-4F55-9D58-529E700D26A2}" type="datetimeFigureOut">
              <a:rPr lang="en-SG" smtClean="0"/>
              <a:t>12/12/2021</a:t>
            </a:fld>
            <a:endParaRPr lang="en-SG"/>
          </a:p>
        </p:txBody>
      </p:sp>
      <p:sp>
        <p:nvSpPr>
          <p:cNvPr id="6" name="Footer Placeholder 5"/>
          <p:cNvSpPr>
            <a:spLocks noGrp="1"/>
          </p:cNvSpPr>
          <p:nvPr>
            <p:ph type="ftr" sz="quarter" idx="11"/>
          </p:nvPr>
        </p:nvSpPr>
        <p:spPr/>
        <p:txBody>
          <a:bodyPr/>
          <a:lstStyle/>
          <a:p>
            <a:endParaRPr lang="en-S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123224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7CD34C-7206-4F55-9D58-529E700D26A2}" type="datetimeFigureOut">
              <a:rPr lang="en-SG" smtClean="0"/>
              <a:t>12/12/2021</a:t>
            </a:fld>
            <a:endParaRPr lang="en-SG"/>
          </a:p>
        </p:txBody>
      </p:sp>
      <p:sp>
        <p:nvSpPr>
          <p:cNvPr id="8" name="Footer Placeholder 7"/>
          <p:cNvSpPr>
            <a:spLocks noGrp="1"/>
          </p:cNvSpPr>
          <p:nvPr>
            <p:ph type="ftr" sz="quarter" idx="11"/>
          </p:nvPr>
        </p:nvSpPr>
        <p:spPr/>
        <p:txBody>
          <a:bodyPr/>
          <a:lstStyle/>
          <a:p>
            <a:endParaRPr lang="en-S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84779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7CD34C-7206-4F55-9D58-529E700D26A2}" type="datetimeFigureOut">
              <a:rPr lang="en-SG" smtClean="0"/>
              <a:t>12/12/2021</a:t>
            </a:fld>
            <a:endParaRPr lang="en-SG"/>
          </a:p>
        </p:txBody>
      </p:sp>
      <p:sp>
        <p:nvSpPr>
          <p:cNvPr id="4" name="Footer Placeholder 3"/>
          <p:cNvSpPr>
            <a:spLocks noGrp="1"/>
          </p:cNvSpPr>
          <p:nvPr>
            <p:ph type="ftr" sz="quarter" idx="11"/>
          </p:nvPr>
        </p:nvSpPr>
        <p:spPr/>
        <p:txBody>
          <a:bodyPr/>
          <a:lstStyle/>
          <a:p>
            <a:endParaRPr lang="en-S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64569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CD34C-7206-4F55-9D58-529E700D26A2}" type="datetimeFigureOut">
              <a:rPr lang="en-SG" smtClean="0"/>
              <a:t>12/12/2021</a:t>
            </a:fld>
            <a:endParaRPr lang="en-SG"/>
          </a:p>
        </p:txBody>
      </p:sp>
      <p:sp>
        <p:nvSpPr>
          <p:cNvPr id="3" name="Footer Placeholder 2"/>
          <p:cNvSpPr>
            <a:spLocks noGrp="1"/>
          </p:cNvSpPr>
          <p:nvPr>
            <p:ph type="ftr" sz="quarter" idx="11"/>
          </p:nvPr>
        </p:nvSpPr>
        <p:spPr/>
        <p:txBody>
          <a:bodyPr/>
          <a:lstStyle/>
          <a:p>
            <a:endParaRPr lang="en-S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365316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7CD34C-7206-4F55-9D58-529E700D26A2}" type="datetimeFigureOut">
              <a:rPr lang="en-SG" smtClean="0"/>
              <a:t>12/12/2021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151722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7CD34C-7206-4F55-9D58-529E700D26A2}" type="datetimeFigureOut">
              <a:rPr lang="en-SG" smtClean="0"/>
              <a:t>12/12/2021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35712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7CD34C-7206-4F55-9D58-529E700D26A2}" type="datetimeFigureOut">
              <a:rPr lang="en-SG" smtClean="0"/>
              <a:t>12/12/2021</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4A8FA7-131B-4536-A1C8-702D7E9B4506}" type="slidenum">
              <a:rPr lang="en-SG" smtClean="0"/>
              <a:t>‹#›</a:t>
            </a:fld>
            <a:endParaRPr lang="en-SG"/>
          </a:p>
        </p:txBody>
      </p:sp>
    </p:spTree>
    <p:extLst>
      <p:ext uri="{BB962C8B-B14F-4D97-AF65-F5344CB8AC3E}">
        <p14:creationId xmlns:p14="http://schemas.microsoft.com/office/powerpoint/2010/main" val="120625282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U.S._states_and_territories_by_income" TargetMode="External"/><Relationship Id="rId2" Type="http://schemas.openxmlformats.org/officeDocument/2006/relationships/hyperlink" Target="https://data.ers.usda.gov/reports.aspx?ID=1782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8E8F-A8B9-4BAE-B635-7871CAAD7F65}"/>
              </a:ext>
            </a:extLst>
          </p:cNvPr>
          <p:cNvSpPr>
            <a:spLocks noGrp="1"/>
          </p:cNvSpPr>
          <p:nvPr>
            <p:ph type="ctrTitle"/>
          </p:nvPr>
        </p:nvSpPr>
        <p:spPr/>
        <p:txBody>
          <a:bodyPr/>
          <a:lstStyle/>
          <a:p>
            <a:r>
              <a:rPr lang="en-SG" dirty="0"/>
              <a:t>SAT and ACT analysis</a:t>
            </a:r>
          </a:p>
        </p:txBody>
      </p:sp>
      <p:sp>
        <p:nvSpPr>
          <p:cNvPr id="3" name="Subtitle 2">
            <a:extLst>
              <a:ext uri="{FF2B5EF4-FFF2-40B4-BE49-F238E27FC236}">
                <a16:creationId xmlns:a16="http://schemas.microsoft.com/office/drawing/2014/main" id="{90081715-E56F-418B-BF8A-AE89B7D8A963}"/>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22457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CE42DF-BD75-451F-9900-069D188A5410}"/>
              </a:ext>
            </a:extLst>
          </p:cNvPr>
          <p:cNvSpPr txBox="1">
            <a:spLocks/>
          </p:cNvSpPr>
          <p:nvPr/>
        </p:nvSpPr>
        <p:spPr>
          <a:xfrm>
            <a:off x="1667584" y="261655"/>
            <a:ext cx="4600108" cy="110250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solidFill>
                  <a:schemeClr val="accent2">
                    <a:lumMod val="75000"/>
                  </a:schemeClr>
                </a:solidFill>
              </a:rPr>
              <a:t>Problem Statement</a:t>
            </a:r>
          </a:p>
        </p:txBody>
      </p:sp>
      <p:sp>
        <p:nvSpPr>
          <p:cNvPr id="5" name="Content Placeholder 2">
            <a:extLst>
              <a:ext uri="{FF2B5EF4-FFF2-40B4-BE49-F238E27FC236}">
                <a16:creationId xmlns:a16="http://schemas.microsoft.com/office/drawing/2014/main" id="{441826B7-AC9C-4943-8A18-B42117D52A4B}"/>
              </a:ext>
            </a:extLst>
          </p:cNvPr>
          <p:cNvSpPr txBox="1">
            <a:spLocks/>
          </p:cNvSpPr>
          <p:nvPr/>
        </p:nvSpPr>
        <p:spPr>
          <a:xfrm>
            <a:off x="1667584" y="1411296"/>
            <a:ext cx="7250710" cy="2487168"/>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SG" sz="2200" dirty="0">
                <a:solidFill>
                  <a:schemeClr val="accent1"/>
                </a:solidFill>
              </a:rPr>
              <a:t>The “SAT or ACT?” problem has always plagued the minds of would-be college students. Coupled with the problem of poverty in the United States, there are serious issues of high achieving students not being able to proceed to college due to them coming from lower-income families.</a:t>
            </a:r>
          </a:p>
        </p:txBody>
      </p:sp>
      <p:sp>
        <p:nvSpPr>
          <p:cNvPr id="6" name="Content Placeholder 2">
            <a:extLst>
              <a:ext uri="{FF2B5EF4-FFF2-40B4-BE49-F238E27FC236}">
                <a16:creationId xmlns:a16="http://schemas.microsoft.com/office/drawing/2014/main" id="{C6596DFC-D915-40EB-AE6B-736C547C2343}"/>
              </a:ext>
            </a:extLst>
          </p:cNvPr>
          <p:cNvSpPr txBox="1">
            <a:spLocks/>
          </p:cNvSpPr>
          <p:nvPr/>
        </p:nvSpPr>
        <p:spPr>
          <a:xfrm>
            <a:off x="1667584" y="4123333"/>
            <a:ext cx="7250710" cy="1676399"/>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SG" sz="2200" dirty="0">
                <a:solidFill>
                  <a:schemeClr val="accent1"/>
                </a:solidFill>
              </a:rPr>
              <a:t>Hence, this project seeks to understand trends in the SAT and ACT tests for the years 2017 to 2019 and if household income level has an impact on participation rate and performance of these tests.</a:t>
            </a:r>
          </a:p>
        </p:txBody>
      </p:sp>
    </p:spTree>
    <p:extLst>
      <p:ext uri="{BB962C8B-B14F-4D97-AF65-F5344CB8AC3E}">
        <p14:creationId xmlns:p14="http://schemas.microsoft.com/office/powerpoint/2010/main" val="384476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64648A2-B5B6-4C46-ACAD-EE8BC328282F}"/>
              </a:ext>
            </a:extLst>
          </p:cNvPr>
          <p:cNvSpPr txBox="1">
            <a:spLocks/>
          </p:cNvSpPr>
          <p:nvPr/>
        </p:nvSpPr>
        <p:spPr>
          <a:xfrm>
            <a:off x="640081" y="332792"/>
            <a:ext cx="3940965" cy="7384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solidFill>
                  <a:schemeClr val="accent2">
                    <a:lumMod val="75000"/>
                  </a:schemeClr>
                </a:solidFill>
              </a:rPr>
              <a:t>Datasets used:</a:t>
            </a:r>
          </a:p>
        </p:txBody>
      </p:sp>
      <p:sp>
        <p:nvSpPr>
          <p:cNvPr id="9" name="Content Placeholder 2">
            <a:extLst>
              <a:ext uri="{FF2B5EF4-FFF2-40B4-BE49-F238E27FC236}">
                <a16:creationId xmlns:a16="http://schemas.microsoft.com/office/drawing/2014/main" id="{82E0784B-81AD-4DCC-8758-7A92F6BB1EF9}"/>
              </a:ext>
            </a:extLst>
          </p:cNvPr>
          <p:cNvSpPr>
            <a:spLocks noGrp="1"/>
          </p:cNvSpPr>
          <p:nvPr>
            <p:ph idx="1"/>
          </p:nvPr>
        </p:nvSpPr>
        <p:spPr>
          <a:xfrm>
            <a:off x="712059" y="1255131"/>
            <a:ext cx="2870538" cy="1493312"/>
          </a:xfrm>
        </p:spPr>
        <p:txBody>
          <a:bodyPr/>
          <a:lstStyle/>
          <a:p>
            <a:pPr>
              <a:buClr>
                <a:schemeClr val="tx1"/>
              </a:buClr>
              <a:buAutoNum type="arabicPeriod"/>
            </a:pPr>
            <a:r>
              <a:rPr lang="en-SG" dirty="0">
                <a:solidFill>
                  <a:schemeClr val="accent1"/>
                </a:solidFill>
              </a:rPr>
              <a:t>2017 ACT test data</a:t>
            </a:r>
          </a:p>
          <a:p>
            <a:pPr>
              <a:buClr>
                <a:schemeClr val="tx1"/>
              </a:buClr>
              <a:buAutoNum type="arabicPeriod"/>
            </a:pPr>
            <a:r>
              <a:rPr lang="en-SG" dirty="0">
                <a:solidFill>
                  <a:schemeClr val="accent1"/>
                </a:solidFill>
              </a:rPr>
              <a:t>2018 ACT test data</a:t>
            </a:r>
          </a:p>
          <a:p>
            <a:pPr>
              <a:buClr>
                <a:schemeClr val="tx1"/>
              </a:buClr>
              <a:buAutoNum type="arabicPeriod"/>
            </a:pPr>
            <a:r>
              <a:rPr lang="en-SG" dirty="0">
                <a:solidFill>
                  <a:schemeClr val="accent1"/>
                </a:solidFill>
              </a:rPr>
              <a:t>2019 ACT test data</a:t>
            </a:r>
          </a:p>
        </p:txBody>
      </p:sp>
      <p:sp>
        <p:nvSpPr>
          <p:cNvPr id="10" name="TextBox 9">
            <a:extLst>
              <a:ext uri="{FF2B5EF4-FFF2-40B4-BE49-F238E27FC236}">
                <a16:creationId xmlns:a16="http://schemas.microsoft.com/office/drawing/2014/main" id="{171CF217-0B32-4051-9C93-A423140A3DB0}"/>
              </a:ext>
            </a:extLst>
          </p:cNvPr>
          <p:cNvSpPr txBox="1"/>
          <p:nvPr/>
        </p:nvSpPr>
        <p:spPr>
          <a:xfrm>
            <a:off x="640081" y="2824522"/>
            <a:ext cx="5815584" cy="1200329"/>
          </a:xfrm>
          <a:prstGeom prst="rect">
            <a:avLst/>
          </a:prstGeom>
          <a:noFill/>
        </p:spPr>
        <p:txBody>
          <a:bodyPr wrap="square" rtlCol="0">
            <a:spAutoFit/>
          </a:bodyPr>
          <a:lstStyle/>
          <a:p>
            <a:r>
              <a:rPr lang="en-SG" sz="3600" dirty="0">
                <a:solidFill>
                  <a:schemeClr val="accent2">
                    <a:lumMod val="75000"/>
                  </a:schemeClr>
                </a:solidFill>
              </a:rPr>
              <a:t>Additional Datasets used:</a:t>
            </a:r>
          </a:p>
        </p:txBody>
      </p:sp>
      <p:sp>
        <p:nvSpPr>
          <p:cNvPr id="12" name="TextBox 11">
            <a:extLst>
              <a:ext uri="{FF2B5EF4-FFF2-40B4-BE49-F238E27FC236}">
                <a16:creationId xmlns:a16="http://schemas.microsoft.com/office/drawing/2014/main" id="{5CF5E7AF-7198-41BA-839C-5C60A7BFE32B}"/>
              </a:ext>
            </a:extLst>
          </p:cNvPr>
          <p:cNvSpPr txBox="1"/>
          <p:nvPr/>
        </p:nvSpPr>
        <p:spPr>
          <a:xfrm>
            <a:off x="640081" y="4202603"/>
            <a:ext cx="6628093" cy="1477328"/>
          </a:xfrm>
          <a:prstGeom prst="rect">
            <a:avLst/>
          </a:prstGeom>
          <a:noFill/>
        </p:spPr>
        <p:txBody>
          <a:bodyPr wrap="square" rtlCol="0">
            <a:spAutoFit/>
          </a:bodyPr>
          <a:lstStyle/>
          <a:p>
            <a:pPr marL="342900" indent="-342900">
              <a:buAutoNum type="arabicPeriod"/>
            </a:pPr>
            <a:r>
              <a:rPr lang="en-SG" dirty="0">
                <a:solidFill>
                  <a:schemeClr val="accent2">
                    <a:lumMod val="75000"/>
                  </a:schemeClr>
                </a:solidFill>
                <a:hlinkClick r:id="rId2">
                  <a:extLst>
                    <a:ext uri="{A12FA001-AC4F-418D-AE19-62706E023703}">
                      <ahyp:hlinkClr xmlns:ahyp="http://schemas.microsoft.com/office/drawing/2018/hyperlinkcolor" val="tx"/>
                    </a:ext>
                  </a:extLst>
                </a:hlinkClick>
              </a:rPr>
              <a:t>Median income level across states in the US (2019)</a:t>
            </a:r>
            <a:br>
              <a:rPr lang="en-SG" dirty="0"/>
            </a:br>
            <a:endParaRPr lang="en-SG" dirty="0"/>
          </a:p>
          <a:p>
            <a:pPr marL="342900" indent="-342900">
              <a:buAutoNum type="arabicPeriod"/>
            </a:pPr>
            <a:r>
              <a:rPr lang="en-SG" dirty="0">
                <a:solidFill>
                  <a:schemeClr val="accent2">
                    <a:lumMod val="75000"/>
                  </a:schemeClr>
                </a:solidFill>
                <a:hlinkClick r:id="rId3">
                  <a:extLst>
                    <a:ext uri="{A12FA001-AC4F-418D-AE19-62706E023703}">
                      <ahyp:hlinkClr xmlns:ahyp="http://schemas.microsoft.com/office/drawing/2018/hyperlinkcolor" val="tx"/>
                    </a:ext>
                  </a:extLst>
                </a:hlinkClick>
              </a:rPr>
              <a:t>Median income level across states in the US (2017 – 2018)</a:t>
            </a:r>
            <a:br>
              <a:rPr lang="en-SG" dirty="0"/>
            </a:br>
            <a:br>
              <a:rPr lang="en-SG" dirty="0"/>
            </a:br>
            <a:endParaRPr lang="en-SG" dirty="0"/>
          </a:p>
        </p:txBody>
      </p:sp>
      <p:sp>
        <p:nvSpPr>
          <p:cNvPr id="14" name="Content Placeholder 2">
            <a:extLst>
              <a:ext uri="{FF2B5EF4-FFF2-40B4-BE49-F238E27FC236}">
                <a16:creationId xmlns:a16="http://schemas.microsoft.com/office/drawing/2014/main" id="{E18C88C5-5A05-48D3-B2EE-F71288D3796F}"/>
              </a:ext>
            </a:extLst>
          </p:cNvPr>
          <p:cNvSpPr txBox="1">
            <a:spLocks/>
          </p:cNvSpPr>
          <p:nvPr/>
        </p:nvSpPr>
        <p:spPr>
          <a:xfrm>
            <a:off x="3846201" y="1255131"/>
            <a:ext cx="2870538" cy="15133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tx1"/>
              </a:buClr>
              <a:buFont typeface="+mj-lt"/>
              <a:buAutoNum type="arabicPeriod" startAt="4"/>
            </a:pPr>
            <a:r>
              <a:rPr lang="en-SG" dirty="0">
                <a:solidFill>
                  <a:schemeClr val="accent1"/>
                </a:solidFill>
              </a:rPr>
              <a:t>2017 SAT test data</a:t>
            </a:r>
          </a:p>
          <a:p>
            <a:pPr>
              <a:buClr>
                <a:schemeClr val="tx1"/>
              </a:buClr>
              <a:buFont typeface="+mj-lt"/>
              <a:buAutoNum type="arabicPeriod" startAt="4"/>
            </a:pPr>
            <a:r>
              <a:rPr lang="en-SG" dirty="0">
                <a:solidFill>
                  <a:schemeClr val="accent1"/>
                </a:solidFill>
              </a:rPr>
              <a:t>2018 SAT test data</a:t>
            </a:r>
          </a:p>
          <a:p>
            <a:pPr>
              <a:buClr>
                <a:schemeClr val="tx1"/>
              </a:buClr>
              <a:buFont typeface="Wingdings 3" charset="2"/>
              <a:buAutoNum type="arabicPeriod" startAt="4"/>
            </a:pPr>
            <a:r>
              <a:rPr lang="en-SG" dirty="0">
                <a:solidFill>
                  <a:schemeClr val="accent1"/>
                </a:solidFill>
              </a:rPr>
              <a:t>2019 SAT test data</a:t>
            </a:r>
          </a:p>
        </p:txBody>
      </p:sp>
    </p:spTree>
    <p:extLst>
      <p:ext uri="{BB962C8B-B14F-4D97-AF65-F5344CB8AC3E}">
        <p14:creationId xmlns:p14="http://schemas.microsoft.com/office/powerpoint/2010/main" val="9020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01877-E180-4CE4-8F4F-A854BA7822B3}"/>
              </a:ext>
            </a:extLst>
          </p:cNvPr>
          <p:cNvSpPr>
            <a:spLocks noGrp="1"/>
          </p:cNvSpPr>
          <p:nvPr>
            <p:ph type="title"/>
          </p:nvPr>
        </p:nvSpPr>
        <p:spPr>
          <a:xfrm>
            <a:off x="997873" y="83879"/>
            <a:ext cx="8979504" cy="700894"/>
          </a:xfrm>
        </p:spPr>
        <p:txBody>
          <a:bodyPr vert="horz" lIns="91440" tIns="45720" rIns="91440" bIns="45720" rtlCol="0" anchor="t">
            <a:normAutofit/>
          </a:bodyPr>
          <a:lstStyle/>
          <a:p>
            <a:r>
              <a:rPr lang="en-US" sz="3200" dirty="0">
                <a:solidFill>
                  <a:schemeClr val="accent2">
                    <a:lumMod val="75000"/>
                  </a:schemeClr>
                </a:solidFill>
              </a:rPr>
              <a:t>Trend of test takers moving from ACT to SAT</a:t>
            </a:r>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658EFC8-14B3-459D-833F-C06EEAE0409B}"/>
              </a:ext>
            </a:extLst>
          </p:cNvPr>
          <p:cNvPicPr>
            <a:picLocks noChangeAspect="1"/>
          </p:cNvPicPr>
          <p:nvPr/>
        </p:nvPicPr>
        <p:blipFill>
          <a:blip r:embed="rId2"/>
          <a:stretch>
            <a:fillRect/>
          </a:stretch>
        </p:blipFill>
        <p:spPr>
          <a:xfrm>
            <a:off x="1163914" y="789521"/>
            <a:ext cx="8646014" cy="5078828"/>
          </a:xfrm>
          <a:prstGeom prst="rect">
            <a:avLst/>
          </a:prstGeom>
        </p:spPr>
      </p:pic>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82B2EDB-7CD3-4C67-BBD0-CAEDBACF8010}"/>
              </a:ext>
            </a:extLst>
          </p:cNvPr>
          <p:cNvSpPr txBox="1">
            <a:spLocks/>
          </p:cNvSpPr>
          <p:nvPr/>
        </p:nvSpPr>
        <p:spPr>
          <a:xfrm>
            <a:off x="1163914" y="6068479"/>
            <a:ext cx="7974299" cy="603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accent1"/>
                </a:solidFill>
              </a:rPr>
              <a:t>Mean participation increasing for SAT and decreasing for ACT.</a:t>
            </a:r>
          </a:p>
          <a:p>
            <a:endParaRPr lang="en-SG" sz="2000" dirty="0">
              <a:solidFill>
                <a:schemeClr val="accent2">
                  <a:lumMod val="75000"/>
                </a:schemeClr>
              </a:solidFill>
            </a:endParaRPr>
          </a:p>
        </p:txBody>
      </p:sp>
    </p:spTree>
    <p:extLst>
      <p:ext uri="{BB962C8B-B14F-4D97-AF65-F5344CB8AC3E}">
        <p14:creationId xmlns:p14="http://schemas.microsoft.com/office/powerpoint/2010/main" val="178583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EA9C2D3A-9AEC-4FD1-B462-D9A8815E1D06}"/>
              </a:ext>
            </a:extLst>
          </p:cNvPr>
          <p:cNvSpPr>
            <a:spLocks noGrp="1"/>
          </p:cNvSpPr>
          <p:nvPr>
            <p:ph type="title"/>
          </p:nvPr>
        </p:nvSpPr>
        <p:spPr>
          <a:xfrm>
            <a:off x="665544" y="290500"/>
            <a:ext cx="8981678" cy="640466"/>
          </a:xfrm>
        </p:spPr>
        <p:txBody>
          <a:bodyPr>
            <a:normAutofit fontScale="90000"/>
          </a:bodyPr>
          <a:lstStyle/>
          <a:p>
            <a:r>
              <a:rPr lang="en-SG" dirty="0">
                <a:solidFill>
                  <a:schemeClr val="accent2">
                    <a:lumMod val="75000"/>
                  </a:schemeClr>
                </a:solidFill>
              </a:rPr>
              <a:t>Inverse relationship between participation rate and test scores</a:t>
            </a:r>
          </a:p>
        </p:txBody>
      </p:sp>
      <p:pic>
        <p:nvPicPr>
          <p:cNvPr id="17" name="Content Placeholder 6">
            <a:extLst>
              <a:ext uri="{FF2B5EF4-FFF2-40B4-BE49-F238E27FC236}">
                <a16:creationId xmlns:a16="http://schemas.microsoft.com/office/drawing/2014/main" id="{E8AB0EB8-94BF-4B9D-8E78-11FA59B6BA5F}"/>
              </a:ext>
            </a:extLst>
          </p:cNvPr>
          <p:cNvPicPr>
            <a:picLocks noChangeAspect="1"/>
          </p:cNvPicPr>
          <p:nvPr/>
        </p:nvPicPr>
        <p:blipFill>
          <a:blip r:embed="rId2"/>
          <a:stretch>
            <a:fillRect/>
          </a:stretch>
        </p:blipFill>
        <p:spPr>
          <a:xfrm>
            <a:off x="6043046" y="1577346"/>
            <a:ext cx="5643831" cy="3880114"/>
          </a:xfrm>
          <a:prstGeom prst="rect">
            <a:avLst/>
          </a:prstGeom>
        </p:spPr>
      </p:pic>
      <p:pic>
        <p:nvPicPr>
          <p:cNvPr id="18" name="Picture 17">
            <a:extLst>
              <a:ext uri="{FF2B5EF4-FFF2-40B4-BE49-F238E27FC236}">
                <a16:creationId xmlns:a16="http://schemas.microsoft.com/office/drawing/2014/main" id="{683EC7BA-9CF9-4BDE-A07D-151E1F9C7094}"/>
              </a:ext>
            </a:extLst>
          </p:cNvPr>
          <p:cNvPicPr>
            <a:picLocks noChangeAspect="1"/>
          </p:cNvPicPr>
          <p:nvPr/>
        </p:nvPicPr>
        <p:blipFill>
          <a:blip r:embed="rId3"/>
          <a:stretch>
            <a:fillRect/>
          </a:stretch>
        </p:blipFill>
        <p:spPr>
          <a:xfrm>
            <a:off x="665544" y="1577346"/>
            <a:ext cx="5221414" cy="3858805"/>
          </a:xfrm>
          <a:prstGeom prst="rect">
            <a:avLst/>
          </a:prstGeom>
        </p:spPr>
      </p:pic>
      <p:sp>
        <p:nvSpPr>
          <p:cNvPr id="19" name="Title 1">
            <a:extLst>
              <a:ext uri="{FF2B5EF4-FFF2-40B4-BE49-F238E27FC236}">
                <a16:creationId xmlns:a16="http://schemas.microsoft.com/office/drawing/2014/main" id="{1F513F54-0BC1-48F3-9224-C92AEE9DBC99}"/>
              </a:ext>
            </a:extLst>
          </p:cNvPr>
          <p:cNvSpPr txBox="1">
            <a:spLocks/>
          </p:cNvSpPr>
          <p:nvPr/>
        </p:nvSpPr>
        <p:spPr>
          <a:xfrm>
            <a:off x="1107312" y="5673895"/>
            <a:ext cx="10131706" cy="8936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000" dirty="0">
                <a:solidFill>
                  <a:schemeClr val="accent2">
                    <a:lumMod val="75000"/>
                  </a:schemeClr>
                </a:solidFill>
              </a:rPr>
              <a:t>SAT and ACT test scores have a moderately negative relationship with participation rates. Students do better when they are not mandated to take the tests.</a:t>
            </a:r>
          </a:p>
        </p:txBody>
      </p:sp>
    </p:spTree>
    <p:extLst>
      <p:ext uri="{BB962C8B-B14F-4D97-AF65-F5344CB8AC3E}">
        <p14:creationId xmlns:p14="http://schemas.microsoft.com/office/powerpoint/2010/main" val="58372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EA9C2D3A-9AEC-4FD1-B462-D9A8815E1D06}"/>
              </a:ext>
            </a:extLst>
          </p:cNvPr>
          <p:cNvSpPr>
            <a:spLocks noGrp="1"/>
          </p:cNvSpPr>
          <p:nvPr>
            <p:ph type="title"/>
          </p:nvPr>
        </p:nvSpPr>
        <p:spPr>
          <a:xfrm>
            <a:off x="665544" y="290500"/>
            <a:ext cx="8981678" cy="640466"/>
          </a:xfrm>
        </p:spPr>
        <p:txBody>
          <a:bodyPr>
            <a:normAutofit fontScale="90000"/>
          </a:bodyPr>
          <a:lstStyle/>
          <a:p>
            <a:r>
              <a:rPr lang="en-SG" dirty="0">
                <a:solidFill>
                  <a:schemeClr val="accent2">
                    <a:lumMod val="75000"/>
                  </a:schemeClr>
                </a:solidFill>
              </a:rPr>
              <a:t>Inverse relationship between participation rate of ACT and SAT tests</a:t>
            </a:r>
          </a:p>
        </p:txBody>
      </p:sp>
      <p:sp>
        <p:nvSpPr>
          <p:cNvPr id="19" name="Title 1">
            <a:extLst>
              <a:ext uri="{FF2B5EF4-FFF2-40B4-BE49-F238E27FC236}">
                <a16:creationId xmlns:a16="http://schemas.microsoft.com/office/drawing/2014/main" id="{1F513F54-0BC1-48F3-9224-C92AEE9DBC99}"/>
              </a:ext>
            </a:extLst>
          </p:cNvPr>
          <p:cNvSpPr txBox="1">
            <a:spLocks/>
          </p:cNvSpPr>
          <p:nvPr/>
        </p:nvSpPr>
        <p:spPr>
          <a:xfrm>
            <a:off x="1086862" y="5635054"/>
            <a:ext cx="10201155" cy="81371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000" dirty="0">
                <a:solidFill>
                  <a:schemeClr val="accent2">
                    <a:lumMod val="75000"/>
                  </a:schemeClr>
                </a:solidFill>
              </a:rPr>
              <a:t>SAT and ACT participation rates are negatively correlated with each other. It is unlikely that a student mandated to take ACT will further take up SAT, and vice versa.</a:t>
            </a:r>
          </a:p>
        </p:txBody>
      </p:sp>
      <p:pic>
        <p:nvPicPr>
          <p:cNvPr id="9" name="Content Placeholder 6">
            <a:extLst>
              <a:ext uri="{FF2B5EF4-FFF2-40B4-BE49-F238E27FC236}">
                <a16:creationId xmlns:a16="http://schemas.microsoft.com/office/drawing/2014/main" id="{4371D516-73D8-4D82-B18C-2E2B3D3A4B3C}"/>
              </a:ext>
            </a:extLst>
          </p:cNvPr>
          <p:cNvPicPr>
            <a:picLocks noGrp="1" noChangeAspect="1"/>
          </p:cNvPicPr>
          <p:nvPr>
            <p:ph idx="1"/>
          </p:nvPr>
        </p:nvPicPr>
        <p:blipFill>
          <a:blip r:embed="rId2"/>
          <a:stretch>
            <a:fillRect/>
          </a:stretch>
        </p:blipFill>
        <p:spPr>
          <a:xfrm>
            <a:off x="6096000" y="1668645"/>
            <a:ext cx="5588643" cy="3714750"/>
          </a:xfrm>
        </p:spPr>
      </p:pic>
      <p:pic>
        <p:nvPicPr>
          <p:cNvPr id="10" name="Picture 9">
            <a:extLst>
              <a:ext uri="{FF2B5EF4-FFF2-40B4-BE49-F238E27FC236}">
                <a16:creationId xmlns:a16="http://schemas.microsoft.com/office/drawing/2014/main" id="{EA39C5F1-3C58-4032-9602-5BC6E0FA3437}"/>
              </a:ext>
            </a:extLst>
          </p:cNvPr>
          <p:cNvPicPr>
            <a:picLocks noChangeAspect="1"/>
          </p:cNvPicPr>
          <p:nvPr/>
        </p:nvPicPr>
        <p:blipFill>
          <a:blip r:embed="rId3"/>
          <a:stretch>
            <a:fillRect/>
          </a:stretch>
        </p:blipFill>
        <p:spPr>
          <a:xfrm>
            <a:off x="519017" y="1668645"/>
            <a:ext cx="5588642" cy="3714750"/>
          </a:xfrm>
          <a:prstGeom prst="rect">
            <a:avLst/>
          </a:prstGeom>
        </p:spPr>
      </p:pic>
    </p:spTree>
    <p:extLst>
      <p:ext uri="{BB962C8B-B14F-4D97-AF65-F5344CB8AC3E}">
        <p14:creationId xmlns:p14="http://schemas.microsoft.com/office/powerpoint/2010/main" val="403811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EA9C2D3A-9AEC-4FD1-B462-D9A8815E1D06}"/>
              </a:ext>
            </a:extLst>
          </p:cNvPr>
          <p:cNvSpPr>
            <a:spLocks noGrp="1"/>
          </p:cNvSpPr>
          <p:nvPr>
            <p:ph type="title"/>
          </p:nvPr>
        </p:nvSpPr>
        <p:spPr>
          <a:xfrm>
            <a:off x="665543" y="290500"/>
            <a:ext cx="10201155" cy="640466"/>
          </a:xfrm>
        </p:spPr>
        <p:txBody>
          <a:bodyPr>
            <a:normAutofit fontScale="90000"/>
          </a:bodyPr>
          <a:lstStyle/>
          <a:p>
            <a:r>
              <a:rPr lang="en-SG" dirty="0">
                <a:solidFill>
                  <a:schemeClr val="accent2">
                    <a:lumMod val="75000"/>
                  </a:schemeClr>
                </a:solidFill>
              </a:rPr>
              <a:t>Relationship between median income and scores of ACT and SAT tests</a:t>
            </a:r>
          </a:p>
        </p:txBody>
      </p:sp>
      <p:sp>
        <p:nvSpPr>
          <p:cNvPr id="19" name="Title 1">
            <a:extLst>
              <a:ext uri="{FF2B5EF4-FFF2-40B4-BE49-F238E27FC236}">
                <a16:creationId xmlns:a16="http://schemas.microsoft.com/office/drawing/2014/main" id="{1F513F54-0BC1-48F3-9224-C92AEE9DBC99}"/>
              </a:ext>
            </a:extLst>
          </p:cNvPr>
          <p:cNvSpPr txBox="1">
            <a:spLocks/>
          </p:cNvSpPr>
          <p:nvPr/>
        </p:nvSpPr>
        <p:spPr>
          <a:xfrm>
            <a:off x="1086862" y="5585011"/>
            <a:ext cx="10201155" cy="100881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000" dirty="0">
                <a:solidFill>
                  <a:schemeClr val="accent2">
                    <a:lumMod val="75000"/>
                  </a:schemeClr>
                </a:solidFill>
              </a:rPr>
              <a:t>As median income increases, score for ACT test increases. The reverse is true for the SAT test. This suggests that households are more willing to spend on the ACT tests and ACT is viewed more favourably than the SAT.</a:t>
            </a:r>
          </a:p>
        </p:txBody>
      </p:sp>
      <p:pic>
        <p:nvPicPr>
          <p:cNvPr id="5" name="Picture 4">
            <a:extLst>
              <a:ext uri="{FF2B5EF4-FFF2-40B4-BE49-F238E27FC236}">
                <a16:creationId xmlns:a16="http://schemas.microsoft.com/office/drawing/2014/main" id="{3E0F3FD0-892C-4230-97C2-264A251D6DD3}"/>
              </a:ext>
            </a:extLst>
          </p:cNvPr>
          <p:cNvPicPr>
            <a:picLocks noChangeAspect="1"/>
          </p:cNvPicPr>
          <p:nvPr/>
        </p:nvPicPr>
        <p:blipFill>
          <a:blip r:embed="rId2"/>
          <a:stretch>
            <a:fillRect/>
          </a:stretch>
        </p:blipFill>
        <p:spPr>
          <a:xfrm>
            <a:off x="387837" y="1626243"/>
            <a:ext cx="5708163" cy="3699341"/>
          </a:xfrm>
          <a:prstGeom prst="rect">
            <a:avLst/>
          </a:prstGeom>
        </p:spPr>
      </p:pic>
      <p:pic>
        <p:nvPicPr>
          <p:cNvPr id="7" name="Picture 6">
            <a:extLst>
              <a:ext uri="{FF2B5EF4-FFF2-40B4-BE49-F238E27FC236}">
                <a16:creationId xmlns:a16="http://schemas.microsoft.com/office/drawing/2014/main" id="{29AFE3C2-B006-4086-8885-A5366A19256D}"/>
              </a:ext>
            </a:extLst>
          </p:cNvPr>
          <p:cNvPicPr>
            <a:picLocks noChangeAspect="1"/>
          </p:cNvPicPr>
          <p:nvPr/>
        </p:nvPicPr>
        <p:blipFill>
          <a:blip r:embed="rId3"/>
          <a:stretch>
            <a:fillRect/>
          </a:stretch>
        </p:blipFill>
        <p:spPr>
          <a:xfrm>
            <a:off x="6192456" y="1626243"/>
            <a:ext cx="5628960" cy="3699341"/>
          </a:xfrm>
          <a:prstGeom prst="rect">
            <a:avLst/>
          </a:prstGeom>
        </p:spPr>
      </p:pic>
    </p:spTree>
    <p:extLst>
      <p:ext uri="{BB962C8B-B14F-4D97-AF65-F5344CB8AC3E}">
        <p14:creationId xmlns:p14="http://schemas.microsoft.com/office/powerpoint/2010/main" val="148492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EA9C2D3A-9AEC-4FD1-B462-D9A8815E1D06}"/>
              </a:ext>
            </a:extLst>
          </p:cNvPr>
          <p:cNvSpPr>
            <a:spLocks noGrp="1"/>
          </p:cNvSpPr>
          <p:nvPr>
            <p:ph type="title"/>
          </p:nvPr>
        </p:nvSpPr>
        <p:spPr>
          <a:xfrm>
            <a:off x="665544" y="290500"/>
            <a:ext cx="10434578" cy="640466"/>
          </a:xfrm>
        </p:spPr>
        <p:txBody>
          <a:bodyPr>
            <a:normAutofit fontScale="90000"/>
          </a:bodyPr>
          <a:lstStyle/>
          <a:p>
            <a:r>
              <a:rPr lang="en-SG" dirty="0">
                <a:solidFill>
                  <a:schemeClr val="accent2">
                    <a:lumMod val="75000"/>
                  </a:schemeClr>
                </a:solidFill>
              </a:rPr>
              <a:t>Relationship between median income and participation rate of ACT and SAT tests</a:t>
            </a:r>
          </a:p>
        </p:txBody>
      </p:sp>
      <p:sp>
        <p:nvSpPr>
          <p:cNvPr id="19" name="Title 1">
            <a:extLst>
              <a:ext uri="{FF2B5EF4-FFF2-40B4-BE49-F238E27FC236}">
                <a16:creationId xmlns:a16="http://schemas.microsoft.com/office/drawing/2014/main" id="{1F513F54-0BC1-48F3-9224-C92AEE9DBC99}"/>
              </a:ext>
            </a:extLst>
          </p:cNvPr>
          <p:cNvSpPr txBox="1">
            <a:spLocks/>
          </p:cNvSpPr>
          <p:nvPr/>
        </p:nvSpPr>
        <p:spPr>
          <a:xfrm>
            <a:off x="1083824" y="5654365"/>
            <a:ext cx="10505184" cy="81371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000" dirty="0">
                <a:solidFill>
                  <a:schemeClr val="accent2">
                    <a:lumMod val="75000"/>
                  </a:schemeClr>
                </a:solidFill>
              </a:rPr>
              <a:t>Noted moderate positive correlation SAT participation and median income. Reverse if true for SAT participation. Cluster noted at upper left of ACT participation plot where households with higher income participate in ACT.</a:t>
            </a:r>
          </a:p>
        </p:txBody>
      </p:sp>
      <p:pic>
        <p:nvPicPr>
          <p:cNvPr id="5" name="Picture 4">
            <a:extLst>
              <a:ext uri="{FF2B5EF4-FFF2-40B4-BE49-F238E27FC236}">
                <a16:creationId xmlns:a16="http://schemas.microsoft.com/office/drawing/2014/main" id="{30060FC1-1617-4D0E-9D8F-94B2DF8E0214}"/>
              </a:ext>
            </a:extLst>
          </p:cNvPr>
          <p:cNvPicPr>
            <a:picLocks noChangeAspect="1"/>
          </p:cNvPicPr>
          <p:nvPr/>
        </p:nvPicPr>
        <p:blipFill>
          <a:blip r:embed="rId2"/>
          <a:stretch>
            <a:fillRect/>
          </a:stretch>
        </p:blipFill>
        <p:spPr>
          <a:xfrm>
            <a:off x="277792" y="1807017"/>
            <a:ext cx="6058624" cy="3657600"/>
          </a:xfrm>
          <a:prstGeom prst="rect">
            <a:avLst/>
          </a:prstGeom>
        </p:spPr>
      </p:pic>
      <p:pic>
        <p:nvPicPr>
          <p:cNvPr id="7" name="Picture 6">
            <a:extLst>
              <a:ext uri="{FF2B5EF4-FFF2-40B4-BE49-F238E27FC236}">
                <a16:creationId xmlns:a16="http://schemas.microsoft.com/office/drawing/2014/main" id="{9E034052-994F-4E93-B3CD-F25F5ACDD72D}"/>
              </a:ext>
            </a:extLst>
          </p:cNvPr>
          <p:cNvPicPr>
            <a:picLocks noChangeAspect="1"/>
          </p:cNvPicPr>
          <p:nvPr/>
        </p:nvPicPr>
        <p:blipFill>
          <a:blip r:embed="rId3"/>
          <a:stretch>
            <a:fillRect/>
          </a:stretch>
        </p:blipFill>
        <p:spPr>
          <a:xfrm>
            <a:off x="6261181" y="1802269"/>
            <a:ext cx="5699761" cy="3657600"/>
          </a:xfrm>
          <a:prstGeom prst="rect">
            <a:avLst/>
          </a:prstGeom>
        </p:spPr>
      </p:pic>
    </p:spTree>
    <p:extLst>
      <p:ext uri="{BB962C8B-B14F-4D97-AF65-F5344CB8AC3E}">
        <p14:creationId xmlns:p14="http://schemas.microsoft.com/office/powerpoint/2010/main" val="302775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CE42DF-BD75-451F-9900-069D188A5410}"/>
              </a:ext>
            </a:extLst>
          </p:cNvPr>
          <p:cNvSpPr txBox="1">
            <a:spLocks/>
          </p:cNvSpPr>
          <p:nvPr/>
        </p:nvSpPr>
        <p:spPr>
          <a:xfrm>
            <a:off x="1673371" y="0"/>
            <a:ext cx="4600108" cy="110250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solidFill>
                  <a:schemeClr val="accent1"/>
                </a:solidFill>
              </a:rPr>
              <a:t>Recommendations</a:t>
            </a:r>
          </a:p>
        </p:txBody>
      </p:sp>
      <p:sp>
        <p:nvSpPr>
          <p:cNvPr id="2" name="TextBox 1">
            <a:extLst>
              <a:ext uri="{FF2B5EF4-FFF2-40B4-BE49-F238E27FC236}">
                <a16:creationId xmlns:a16="http://schemas.microsoft.com/office/drawing/2014/main" id="{78D007C7-1E05-4B62-A465-AE29ACBA1119}"/>
              </a:ext>
            </a:extLst>
          </p:cNvPr>
          <p:cNvSpPr txBox="1"/>
          <p:nvPr/>
        </p:nvSpPr>
        <p:spPr>
          <a:xfrm>
            <a:off x="1627072" y="1102505"/>
            <a:ext cx="8842229" cy="5632311"/>
          </a:xfrm>
          <a:prstGeom prst="rect">
            <a:avLst/>
          </a:prstGeom>
          <a:noFill/>
        </p:spPr>
        <p:txBody>
          <a:bodyPr wrap="square" rtlCol="0">
            <a:spAutoFit/>
          </a:bodyPr>
          <a:lstStyle/>
          <a:p>
            <a:pPr marL="285750" indent="-285750">
              <a:buFont typeface="Arial" panose="020B0604020202020204" pitchFamily="34" charset="0"/>
              <a:buChar char="•"/>
            </a:pPr>
            <a:r>
              <a:rPr lang="en-SG" sz="2000" dirty="0">
                <a:solidFill>
                  <a:schemeClr val="accent1"/>
                </a:solidFill>
              </a:rPr>
              <a:t>Offering bursaries / grants to high achieving students from low-income families, especially states with mandatory ACT requirements.</a:t>
            </a:r>
            <a:br>
              <a:rPr lang="en-SG" sz="2000" dirty="0">
                <a:solidFill>
                  <a:schemeClr val="accent1"/>
                </a:solidFill>
              </a:rPr>
            </a:br>
            <a:endParaRPr lang="en-SG" sz="2000" dirty="0">
              <a:solidFill>
                <a:schemeClr val="accent1"/>
              </a:solidFill>
            </a:endParaRPr>
          </a:p>
          <a:p>
            <a:pPr marL="285750" indent="-285750">
              <a:buFont typeface="Arial" panose="020B0604020202020204" pitchFamily="34" charset="0"/>
              <a:buChar char="•"/>
            </a:pPr>
            <a:r>
              <a:rPr lang="en-SG" sz="2000" dirty="0">
                <a:solidFill>
                  <a:schemeClr val="accent1"/>
                </a:solidFill>
              </a:rPr>
              <a:t>Offering test free waivers to lower entry barrier of students from low-income families</a:t>
            </a:r>
            <a:br>
              <a:rPr lang="en-SG" sz="2000" dirty="0">
                <a:solidFill>
                  <a:schemeClr val="accent1"/>
                </a:solidFill>
              </a:rPr>
            </a:br>
            <a:endParaRPr lang="en-SG" sz="2000" dirty="0">
              <a:solidFill>
                <a:schemeClr val="accent1"/>
              </a:solidFill>
            </a:endParaRPr>
          </a:p>
          <a:p>
            <a:pPr marL="285750" indent="-285750">
              <a:buFont typeface="Arial" panose="020B0604020202020204" pitchFamily="34" charset="0"/>
              <a:buChar char="•"/>
            </a:pPr>
            <a:r>
              <a:rPr lang="en-SG" sz="2000" dirty="0">
                <a:solidFill>
                  <a:schemeClr val="accent1"/>
                </a:solidFill>
              </a:rPr>
              <a:t>Increase student and family awareness of college accessibility, train school staff to encourage and inculcate “college going” culture</a:t>
            </a:r>
            <a:br>
              <a:rPr lang="en-SG" sz="2000" dirty="0">
                <a:solidFill>
                  <a:schemeClr val="accent1"/>
                </a:solidFill>
              </a:rPr>
            </a:br>
            <a:endParaRPr lang="en-SG" sz="2000" dirty="0">
              <a:solidFill>
                <a:schemeClr val="accent1"/>
              </a:solidFill>
            </a:endParaRPr>
          </a:p>
          <a:p>
            <a:pPr marL="285750" indent="-285750">
              <a:buFont typeface="Arial" panose="020B0604020202020204" pitchFamily="34" charset="0"/>
              <a:buChar char="•"/>
            </a:pPr>
            <a:r>
              <a:rPr lang="en-SG" sz="2000" dirty="0">
                <a:solidFill>
                  <a:schemeClr val="accent1"/>
                </a:solidFill>
              </a:rPr>
              <a:t>Mandating completion of ACT / SAT for high school students</a:t>
            </a:r>
            <a:br>
              <a:rPr lang="en-SG" sz="2000" dirty="0">
                <a:solidFill>
                  <a:schemeClr val="accent1"/>
                </a:solidFill>
              </a:rPr>
            </a:br>
            <a:endParaRPr lang="en-SG" sz="2000" dirty="0">
              <a:solidFill>
                <a:schemeClr val="accent1"/>
              </a:solidFill>
            </a:endParaRPr>
          </a:p>
          <a:p>
            <a:pPr marL="285750" indent="-285750">
              <a:buFont typeface="Arial" panose="020B0604020202020204" pitchFamily="34" charset="0"/>
              <a:buChar char="•"/>
            </a:pPr>
            <a:r>
              <a:rPr lang="en-SG" sz="2000" dirty="0">
                <a:solidFill>
                  <a:schemeClr val="accent1"/>
                </a:solidFill>
              </a:rPr>
              <a:t>Advocate for and support schools which strive to achieve equity of outcomes</a:t>
            </a:r>
            <a:br>
              <a:rPr lang="en-SG" sz="2000" dirty="0">
                <a:solidFill>
                  <a:schemeClr val="accent1"/>
                </a:solidFill>
              </a:rPr>
            </a:br>
            <a:endParaRPr lang="en-SG" sz="2000" dirty="0">
              <a:solidFill>
                <a:schemeClr val="accent1"/>
              </a:solidFill>
            </a:endParaRPr>
          </a:p>
          <a:p>
            <a:pPr marL="285750" indent="-285750">
              <a:buFont typeface="Arial" panose="020B0604020202020204" pitchFamily="34" charset="0"/>
              <a:buChar char="•"/>
            </a:pPr>
            <a:r>
              <a:rPr lang="en-SG" sz="2000" dirty="0">
                <a:solidFill>
                  <a:schemeClr val="accent1"/>
                </a:solidFill>
              </a:rPr>
              <a:t>Advocate for and support intervention programs that provide academic, social and community support to raise the success of disadvantaged children and youth</a:t>
            </a:r>
          </a:p>
        </p:txBody>
      </p:sp>
    </p:spTree>
    <p:extLst>
      <p:ext uri="{BB962C8B-B14F-4D97-AF65-F5344CB8AC3E}">
        <p14:creationId xmlns:p14="http://schemas.microsoft.com/office/powerpoint/2010/main" val="26394821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336</TotalTime>
  <Words>453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SAT and ACT analysis</vt:lpstr>
      <vt:lpstr>PowerPoint Presentation</vt:lpstr>
      <vt:lpstr>PowerPoint Presentation</vt:lpstr>
      <vt:lpstr>Trend of test takers moving from ACT to SAT</vt:lpstr>
      <vt:lpstr>Inverse relationship between participation rate and test scores</vt:lpstr>
      <vt:lpstr>Inverse relationship between participation rate of ACT and SAT tests</vt:lpstr>
      <vt:lpstr>Relationship between median income and scores of ACT and SAT tests</vt:lpstr>
      <vt:lpstr>Relationship between median income and participation rate of ACT and SAT tests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 and ACT analysis</dc:title>
  <dc:creator>Zhi Cong Tham</dc:creator>
  <cp:lastModifiedBy>Zhi Cong Tham</cp:lastModifiedBy>
  <cp:revision>2</cp:revision>
  <dcterms:created xsi:type="dcterms:W3CDTF">2021-12-12T14:53:06Z</dcterms:created>
  <dcterms:modified xsi:type="dcterms:W3CDTF">2021-12-12T20:29:14Z</dcterms:modified>
</cp:coreProperties>
</file>