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bc05ec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bc05ec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bc05ec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bc05ec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bc05ec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bc05ec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c05ec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bc05ec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bc05ec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bc05ec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bc05ec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bc05ec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bc05ec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bc05ec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bc05ec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bc05ec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bc05eca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bc05eca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bc05ec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bc05ec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bc05ec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bc05ec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7bc05eca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7bc05eca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bc05eca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bc05eca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7bc05ec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7bc05ec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7bc05ec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7bc05ec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bc05ec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bc05ec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bc05eca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bc05ec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bc05ec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bc05ec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7bc05eca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7bc05eca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bc05eca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bc05eca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bc05ec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bc05ec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bc05ec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7bc05ec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2550" y="1489500"/>
            <a:ext cx="8203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What’s Next? :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Anime Recommender System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97600" y="4684525"/>
            <a:ext cx="1646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Tham Zhi Cong</a:t>
            </a:r>
            <a:endParaRPr sz="1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71275" y="154300"/>
            <a:ext cx="89487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Type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‘TV’ type are the most common type, with ‘music’ the least common.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Movies</a:t>
            </a: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have a slightly higher average score compared to other types.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50" y="2256875"/>
            <a:ext cx="4234976" cy="27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150" y="2256875"/>
            <a:ext cx="4234976" cy="2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71275" y="154300"/>
            <a:ext cx="89487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Rating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Most average scores are observed to range from 4 to 8.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 score of -1 indicates user has not given a rating.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5" y="2357325"/>
            <a:ext cx="3775176" cy="2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275" y="2357325"/>
            <a:ext cx="4066025" cy="25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1992175" y="1899475"/>
            <a:ext cx="5072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71275" y="154300"/>
            <a:ext cx="53757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Using item features to recommend items similar to what the user likes (eg. categories, genres, types)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implement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Highly relevant to user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248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Lacks in novelty and serendipity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801" y="486550"/>
            <a:ext cx="3210325" cy="40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71275" y="112250"/>
            <a:ext cx="6781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Synopsis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TFIDF Vectorizer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(1, 4 n-grams)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Cosine Similarity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(similarity between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word/phrase vectors)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325" y="740375"/>
            <a:ext cx="4934926" cy="2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325" y="3012850"/>
            <a:ext cx="4934926" cy="20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71275" y="112250"/>
            <a:ext cx="67815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filtering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Genre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TFIDF Vectorizer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(1, 1 n-grams)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Synopsis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lphaL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TFIDF Vectorizer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(1, 4 n-grams)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Cosine Similarity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075" y="726175"/>
            <a:ext cx="5126425" cy="2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075" y="2977400"/>
            <a:ext cx="5126425" cy="2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1683150" y="2093375"/>
            <a:ext cx="60243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71275" y="154300"/>
            <a:ext cx="52254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011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Using similarity between users / items to recommend items 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011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Requires user rating for recommendation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011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Prone to cold start problem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011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ct val="100000"/>
              <a:buFont typeface="Merriweather"/>
              <a:buAutoNum type="arabicPeriod"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novelty and serendipity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725" y="303569"/>
            <a:ext cx="3711050" cy="21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725" y="2571750"/>
            <a:ext cx="3711049" cy="24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rely heavily on simple similarity measures (Cosine similarity, Pearson correlation, Jaccard coefficient etc) to match similar people or items together. 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considered a more memory intensive method compared to model based techniques.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Model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tackle the task of “guessing” how much a user will like an item that they did not encounter before. 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utilize several machine learning algorithms to train on the vector of items for a specific user 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SURPRISE recommender library</a:t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Memory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KNNBasic - a basic collaborative filtering algorithm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KNNWithMeans - takes into </a:t>
            </a: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</a:t>
            </a: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mean ratings of each user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rabi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Model based techniques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SVD - similar to Probabilistic Matrix Factorization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BaselineOnly - predicts baseline estimate for user and item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50"/>
              <a:buFont typeface="Merriweather"/>
              <a:buAutoNum type="alphaLcPeriod"/>
            </a:pPr>
            <a:r>
              <a:rPr lang="en" sz="17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NMF - very similar to SVD, user and item factors are kept positive </a:t>
            </a:r>
            <a:endParaRPr sz="17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 Based recommender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recommender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 and future steps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950"/>
              <a:buFont typeface="Merriweather"/>
              <a:buAutoNum type="arabicPeriod"/>
            </a:pPr>
            <a:r>
              <a:rPr lang="en" sz="195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Users &gt;= 200 ratings</a:t>
            </a:r>
            <a:endParaRPr sz="16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100,000 random rows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Threshold at score 7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50" y="2278350"/>
            <a:ext cx="4620700" cy="23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75" y="2278350"/>
            <a:ext cx="4071275" cy="2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/>
          <p:nvPr/>
        </p:nvSpPr>
        <p:spPr>
          <a:xfrm>
            <a:off x="1162875" y="3878900"/>
            <a:ext cx="2860200" cy="25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71275" y="154300"/>
            <a:ext cx="86661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3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Collaborative Based filtering</a:t>
            </a:r>
            <a:endParaRPr sz="2983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25" y="996525"/>
            <a:ext cx="4393250" cy="37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0486" y="996525"/>
            <a:ext cx="4226464" cy="3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 and future steps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Incorporate more features into content based filtering eg voice actors, animation studios etc.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Try out more models such as co-clustering, SVDpp.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Deploy hybrid based filtering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Do user testing for recommendations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2676950" y="2162600"/>
            <a:ext cx="393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Recommender Systems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Relevance 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Novelty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Serendipity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100"/>
              <a:buFont typeface="Merriweather"/>
              <a:buAutoNum type="arabicPeriod"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Diversity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275" y="1374986"/>
            <a:ext cx="2802000" cy="2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1275" y="154300"/>
            <a:ext cx="42972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Novelty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 what the user has not already been exposed to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Measures how new, original or unusual the recommendation is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Counter to accuracy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25" y="1290950"/>
            <a:ext cx="4408349" cy="2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71275" y="154300"/>
            <a:ext cx="42972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Serendipity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 of ‘surprise’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Recommends beyond what is highly popular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 to ‘long tail’ and ‘cold-start’ problem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Counter to accuracy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No agreed upon standard of measurement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25" y="1290950"/>
            <a:ext cx="4408349" cy="2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71275" y="154300"/>
            <a:ext cx="81510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Diversity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Measures how narrow or wide the spectrum of recommended products are.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1700"/>
              <a:buFont typeface="Merriweather"/>
              <a:buChar char="-"/>
            </a:pPr>
            <a:r>
              <a:rPr lang="en" sz="17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Good diversity indicates wide range of products / genres etc.</a:t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085" y="2383998"/>
            <a:ext cx="5483476" cy="2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870975" y="2002500"/>
            <a:ext cx="50970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1275" y="154300"/>
            <a:ext cx="84195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Datasets: anime (12,294 rows x 7 cols) - to year 2018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      synopsis (16,214 rows x 5 cols)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      rating (7,813,737 rows x 3 cols)</a:t>
            </a:r>
            <a:endParaRPr sz="21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910" y="2255175"/>
            <a:ext cx="6888224" cy="253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71275" y="154300"/>
            <a:ext cx="8805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EDA</a:t>
            </a:r>
            <a:endParaRPr sz="3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F4A"/>
              </a:buClr>
              <a:buSzPts val="2000"/>
              <a:buFont typeface="Merriweather"/>
              <a:buChar char="-"/>
            </a:pPr>
            <a:r>
              <a:rPr lang="en" sz="20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Genre</a:t>
            </a:r>
            <a:endParaRPr sz="20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Top genres are ‘comedy’, ‘action’, ‘</a:t>
            </a: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romance’,</a:t>
            </a: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‘fantasy’, and ‘drama’. 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		</a:t>
            </a:r>
            <a:endParaRPr sz="1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850" y="1866550"/>
            <a:ext cx="4267850" cy="29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50" y="1866550"/>
            <a:ext cx="4267850" cy="29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