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2"/>
  </p:notesMasterIdLst>
  <p:sldIdLst>
    <p:sldId id="259" r:id="rId2"/>
    <p:sldId id="312" r:id="rId3"/>
    <p:sldId id="313" r:id="rId4"/>
    <p:sldId id="317" r:id="rId5"/>
    <p:sldId id="315" r:id="rId6"/>
    <p:sldId id="316" r:id="rId7"/>
    <p:sldId id="318" r:id="rId8"/>
    <p:sldId id="319" r:id="rId9"/>
    <p:sldId id="320" r:id="rId10"/>
    <p:sldId id="323" r:id="rId11"/>
  </p:sldIdLst>
  <p:sldSz cx="9144000" cy="5143500" type="screen16x9"/>
  <p:notesSz cx="6858000" cy="9144000"/>
  <p:embeddedFontLst>
    <p:embeddedFont>
      <p:font typeface="Montserrat" panose="00000500000000000000" pitchFamily="2" charset="0"/>
      <p:regular r:id="rId13"/>
      <p:bold r:id="rId14"/>
      <p:italic r:id="rId15"/>
      <p:boldItalic r:id="rId16"/>
    </p:embeddedFont>
    <p:embeddedFont>
      <p:font typeface="Montserrat Medium" panose="00000600000000000000" pitchFamily="2" charset="0"/>
      <p:regular r:id="rId17"/>
      <p:italic r:id="rId18"/>
    </p:embeddedFont>
    <p:embeddedFont>
      <p:font typeface="Vidaloka"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349322-0941-49F5-976B-EDB9A8139502}">
  <a:tblStyle styleId="{D6349322-0941-49F5-976B-EDB9A81395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60" y="-5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41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8197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498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958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28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4736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799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909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2461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410500" y="2932775"/>
            <a:ext cx="43230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91" name="Google Shape;91;p14"/>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92" name="Google Shape;92;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3" name="Google Shape;93;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1" name="Google Shape;231;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4" name="Google Shape;234;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5" name="Google Shape;235;p3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36" name="Google Shape;236;p3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9" name="Google Shape;239;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0" name="Google Shape;240;p3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8" r:id="rId2"/>
    <p:sldLayoutId id="2147483660" r:id="rId3"/>
    <p:sldLayoutId id="2147483677" r:id="rId4"/>
    <p:sldLayoutId id="2147483678" r:id="rId5"/>
    <p:sldLayoutId id="214748367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8" name="Google Shape;249;p36">
            <a:extLst>
              <a:ext uri="{FF2B5EF4-FFF2-40B4-BE49-F238E27FC236}">
                <a16:creationId xmlns:a16="http://schemas.microsoft.com/office/drawing/2014/main" id="{7F2458A8-6E1E-4ED2-9C89-8F9257F04E61}"/>
              </a:ext>
            </a:extLst>
          </p:cNvPr>
          <p:cNvSpPr txBox="1">
            <a:spLocks/>
          </p:cNvSpPr>
          <p:nvPr/>
        </p:nvSpPr>
        <p:spPr>
          <a:xfrm>
            <a:off x="811350" y="1156830"/>
            <a:ext cx="7064100" cy="205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Vidaloka"/>
              <a:buNone/>
              <a:defRPr sz="3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2pPr>
            <a:lvl3pPr marR="0" lvl="2"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3pPr>
            <a:lvl4pPr marR="0" lvl="3"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4pPr>
            <a:lvl5pPr marR="0" lvl="4"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5pPr>
            <a:lvl6pPr marR="0" lvl="5"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6pPr>
            <a:lvl7pPr marR="0" lvl="6"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7pPr>
            <a:lvl8pPr marR="0" lvl="7"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8pPr>
            <a:lvl9pPr marR="0" lvl="8"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9pPr>
          </a:lstStyle>
          <a:p>
            <a:r>
              <a:rPr lang="en-SG" sz="4800" u="sng" dirty="0">
                <a:latin typeface="Times New Roman" panose="02020603050405020304" pitchFamily="18" charset="0"/>
                <a:cs typeface="Times New Roman" panose="02020603050405020304" pitchFamily="18" charset="0"/>
              </a:rPr>
              <a:t>Ames Housing Prices Prediction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 name="Google Shape;255;p37">
            <a:extLst>
              <a:ext uri="{FF2B5EF4-FFF2-40B4-BE49-F238E27FC236}">
                <a16:creationId xmlns:a16="http://schemas.microsoft.com/office/drawing/2014/main" id="{97C52208-3F76-4F3B-93E0-49162EEE8901}"/>
              </a:ext>
            </a:extLst>
          </p:cNvPr>
          <p:cNvSpPr txBox="1">
            <a:spLocks noGrp="1"/>
          </p:cNvSpPr>
          <p:nvPr>
            <p:ph type="title"/>
          </p:nvPr>
        </p:nvSpPr>
        <p:spPr>
          <a:xfrm>
            <a:off x="713226" y="445025"/>
            <a:ext cx="657149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latin typeface="Times New Roman" panose="02020603050405020304" pitchFamily="18" charset="0"/>
                <a:cs typeface="Times New Roman" panose="02020603050405020304" pitchFamily="18" charset="0"/>
              </a:rPr>
              <a:t>Recommendations</a:t>
            </a:r>
            <a:endParaRPr u="sng" dirty="0">
              <a:latin typeface="Times New Roman" panose="02020603050405020304" pitchFamily="18" charset="0"/>
              <a:cs typeface="Times New Roman" panose="02020603050405020304" pitchFamily="18" charset="0"/>
            </a:endParaRPr>
          </a:p>
        </p:txBody>
      </p:sp>
      <p:sp>
        <p:nvSpPr>
          <p:cNvPr id="9" name="Google Shape;306;p43">
            <a:extLst>
              <a:ext uri="{FF2B5EF4-FFF2-40B4-BE49-F238E27FC236}">
                <a16:creationId xmlns:a16="http://schemas.microsoft.com/office/drawing/2014/main" id="{4F38131A-7B67-4DB4-B3D1-A5D82C00C53B}"/>
              </a:ext>
            </a:extLst>
          </p:cNvPr>
          <p:cNvSpPr txBox="1"/>
          <p:nvPr/>
        </p:nvSpPr>
        <p:spPr>
          <a:xfrm>
            <a:off x="713226" y="1424940"/>
            <a:ext cx="7717548" cy="3383279"/>
          </a:xfrm>
          <a:prstGeom prst="rect">
            <a:avLst/>
          </a:prstGeom>
          <a:noFill/>
          <a:ln>
            <a:noFill/>
          </a:ln>
        </p:spPr>
        <p:txBody>
          <a:bodyPr spcFirstLastPara="1" wrap="square" lIns="91425" tIns="91425" rIns="91425" bIns="91425" anchor="ctr" anchorCtr="0">
            <a:noAutofit/>
          </a:bodyPr>
          <a:lstStyle/>
          <a:p>
            <a:pPr marL="285750" indent="-285750">
              <a:lnSpc>
                <a:spcPct val="100000"/>
              </a:lnSpc>
              <a:spcAft>
                <a:spcPts val="600"/>
              </a:spcAft>
              <a:buFont typeface="Arial" panose="020B0604020202020204" pitchFamily="34" charset="0"/>
              <a:buChar char="•"/>
            </a:pPr>
            <a:r>
              <a:rPr lang="en-US" dirty="0">
                <a:solidFill>
                  <a:schemeClr val="dk1"/>
                </a:solidFill>
                <a:latin typeface="Times New Roman" panose="02020603050405020304" pitchFamily="18" charset="0"/>
                <a:ea typeface="Vidaloka"/>
                <a:cs typeface="Times New Roman" panose="02020603050405020304" pitchFamily="18" charset="0"/>
                <a:sym typeface="Vidaloka"/>
              </a:rPr>
              <a:t>S</a:t>
            </a:r>
            <a:r>
              <a:rPr lang="en" dirty="0">
                <a:solidFill>
                  <a:schemeClr val="dk1"/>
                </a:solidFill>
                <a:latin typeface="Times New Roman" panose="02020603050405020304" pitchFamily="18" charset="0"/>
                <a:ea typeface="Vidaloka"/>
                <a:cs typeface="Times New Roman" panose="02020603050405020304" pitchFamily="18" charset="0"/>
                <a:sym typeface="Vidaloka"/>
              </a:rPr>
              <a:t>quare feet living area, location and quality of the house are deemed the most important factors in deciding house prices</a:t>
            </a:r>
            <a:endParaRPr lang="en-US" sz="14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a:t>
            </a:r>
            <a:r>
              <a:rPr lang="en" dirty="0">
                <a:solidFill>
                  <a:schemeClr val="dk1"/>
                </a:solidFill>
                <a:latin typeface="Times New Roman" panose="02020603050405020304" pitchFamily="18" charset="0"/>
                <a:ea typeface="Vidaloka"/>
                <a:cs typeface="Times New Roman" panose="02020603050405020304" pitchFamily="18" charset="0"/>
                <a:sym typeface="Vidaloka"/>
              </a:rPr>
              <a:t>ouse buyers should look to purchase property in Northridge Heights,  Crawford but not Edwards.</a:t>
            </a:r>
          </a:p>
          <a:p>
            <a:pPr marL="285750" indent="-285750">
              <a:spcAft>
                <a:spcPts val="600"/>
              </a:spcAft>
              <a:buFont typeface="Arial" panose="020B0604020202020204" pitchFamily="34" charset="0"/>
              <a:buChar char="•"/>
            </a:pPr>
            <a:r>
              <a:rPr lang="en" dirty="0">
                <a:solidFill>
                  <a:schemeClr val="dk1"/>
                </a:solidFill>
                <a:latin typeface="Times New Roman" panose="02020603050405020304" pitchFamily="18" charset="0"/>
                <a:ea typeface="Vidaloka"/>
                <a:cs typeface="Times New Roman" panose="02020603050405020304" pitchFamily="18" charset="0"/>
                <a:sym typeface="Vidaloka"/>
              </a:rPr>
              <a:t>To maximize the sale price, house owners looking to sell their property should do it sooner rather than later. </a:t>
            </a:r>
          </a:p>
          <a:p>
            <a:pPr marL="285750" indent="-285750">
              <a:lnSpc>
                <a:spcPct val="100000"/>
              </a:lnSpc>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People looking to sell should do it sooner rather than later</a:t>
            </a:r>
          </a:p>
          <a:p>
            <a:pPr marL="285750" indent="-285750">
              <a:lnSpc>
                <a:spcPct val="100000"/>
              </a:lnSpc>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To increase the value of a home:</a:t>
            </a:r>
          </a:p>
          <a:p>
            <a:pPr marL="739775" indent="-285750">
              <a:lnSpc>
                <a:spcPct val="10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Repaint/remodel the interior and exterior finish </a:t>
            </a:r>
          </a:p>
          <a:p>
            <a:pPr marL="739775" indent="-285750">
              <a:lnSpc>
                <a:spcPct val="10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Renovate the kitchen</a:t>
            </a:r>
          </a:p>
          <a:p>
            <a:pPr marL="739775" indent="-285750">
              <a:lnSpc>
                <a:spcPct val="100000"/>
              </a:lnSpc>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Add a fireplace and full bath (if not already present)</a:t>
            </a:r>
          </a:p>
          <a:p>
            <a:pPr marL="739775" indent="-285750">
              <a:lnSpc>
                <a:spcPct val="100000"/>
              </a:lnSpc>
              <a:spcAft>
                <a:spcPts val="600"/>
              </a:spcAft>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Renovate </a:t>
            </a:r>
            <a:r>
              <a:rPr lang="en-US" sz="1400" dirty="0">
                <a:latin typeface="Times New Roman" panose="02020603050405020304" pitchFamily="18" charset="0"/>
                <a:cs typeface="Times New Roman" panose="02020603050405020304" pitchFamily="18" charset="0"/>
              </a:rPr>
              <a:t>the house if it had been severely damaged</a:t>
            </a:r>
          </a:p>
          <a:p>
            <a:pPr marL="454025">
              <a:lnSpc>
                <a:spcPct val="100000"/>
              </a:lnSpc>
              <a:spcAft>
                <a:spcPts val="600"/>
              </a:spcAft>
            </a:pPr>
            <a:endParaRPr lang="en-US" sz="1400" dirty="0">
              <a:latin typeface="Times New Roman" panose="02020603050405020304" pitchFamily="18" charset="0"/>
              <a:cs typeface="Times New Roman" panose="02020603050405020304" pitchFamily="18" charset="0"/>
            </a:endParaRPr>
          </a:p>
          <a:p>
            <a:pPr lvl="0" algn="l" rtl="0">
              <a:spcBef>
                <a:spcPts val="0"/>
              </a:spcBef>
              <a:spcAft>
                <a:spcPts val="0"/>
              </a:spcAft>
            </a:pPr>
            <a:endParaRPr lang="en" dirty="0">
              <a:solidFill>
                <a:schemeClr val="dk1"/>
              </a:solidFill>
              <a:latin typeface="Times New Roman" panose="02020603050405020304" pitchFamily="18" charset="0"/>
              <a:ea typeface="Vidaloka"/>
              <a:cs typeface="Times New Roman" panose="02020603050405020304" pitchFamily="18" charset="0"/>
              <a:sym typeface="Vidaloka"/>
            </a:endParaRPr>
          </a:p>
          <a:p>
            <a:pPr lvl="0" algn="l" rtl="0">
              <a:spcBef>
                <a:spcPts val="0"/>
              </a:spcBef>
              <a:spcAft>
                <a:spcPts val="0"/>
              </a:spcAft>
            </a:pPr>
            <a:endParaRPr lang="en" dirty="0">
              <a:solidFill>
                <a:schemeClr val="dk1"/>
              </a:solidFill>
              <a:latin typeface="Times New Roman" panose="02020603050405020304" pitchFamily="18" charset="0"/>
              <a:ea typeface="Vidaloka"/>
              <a:cs typeface="Times New Roman" panose="02020603050405020304" pitchFamily="18" charset="0"/>
              <a:sym typeface="Vidaloka"/>
            </a:endParaRPr>
          </a:p>
        </p:txBody>
      </p:sp>
    </p:spTree>
    <p:extLst>
      <p:ext uri="{BB962C8B-B14F-4D97-AF65-F5344CB8AC3E}">
        <p14:creationId xmlns:p14="http://schemas.microsoft.com/office/powerpoint/2010/main" val="6013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7" name="Google Shape;255;p37">
            <a:extLst>
              <a:ext uri="{FF2B5EF4-FFF2-40B4-BE49-F238E27FC236}">
                <a16:creationId xmlns:a16="http://schemas.microsoft.com/office/drawing/2014/main" id="{E92A2B52-B88B-4BC6-84AB-BA075DC2598E}"/>
              </a:ext>
            </a:extLst>
          </p:cNvPr>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latin typeface="Times New Roman" panose="02020603050405020304" pitchFamily="18" charset="0"/>
                <a:cs typeface="Times New Roman" panose="02020603050405020304" pitchFamily="18" charset="0"/>
              </a:rPr>
              <a:t>Problem Statement</a:t>
            </a:r>
            <a:endParaRPr u="sng" dirty="0">
              <a:latin typeface="Times New Roman" panose="02020603050405020304" pitchFamily="18" charset="0"/>
              <a:cs typeface="Times New Roman" panose="02020603050405020304" pitchFamily="18" charset="0"/>
            </a:endParaRPr>
          </a:p>
        </p:txBody>
      </p:sp>
      <p:sp>
        <p:nvSpPr>
          <p:cNvPr id="9" name="Google Shape;256;p37">
            <a:extLst>
              <a:ext uri="{FF2B5EF4-FFF2-40B4-BE49-F238E27FC236}">
                <a16:creationId xmlns:a16="http://schemas.microsoft.com/office/drawing/2014/main" id="{CC68BFC7-4B57-4379-B61E-FF1D2871B6A1}"/>
              </a:ext>
            </a:extLst>
          </p:cNvPr>
          <p:cNvSpPr txBox="1">
            <a:spLocks/>
          </p:cNvSpPr>
          <p:nvPr/>
        </p:nvSpPr>
        <p:spPr>
          <a:xfrm>
            <a:off x="713250" y="1189105"/>
            <a:ext cx="7717500" cy="329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l">
              <a:buClr>
                <a:schemeClr val="dk1"/>
              </a:buClr>
              <a:buSzPts val="1100"/>
              <a:buFont typeface="Arial"/>
              <a:buNone/>
            </a:pPr>
            <a:r>
              <a:rPr lang="en-US" sz="1400" dirty="0">
                <a:solidFill>
                  <a:schemeClr val="dk1"/>
                </a:solidFill>
                <a:latin typeface="Times New Roman" panose="02020603050405020304" pitchFamily="18" charset="0"/>
                <a:cs typeface="Times New Roman" panose="02020603050405020304" pitchFamily="18" charset="0"/>
              </a:rPr>
              <a:t>There are oftentimes mismatch of expectations between homeowners and home buyers. Homeowners look to maximize on the value of their house and home buyers look to get the best features on a tight budget. This project aims to answer some of these questions:</a:t>
            </a:r>
          </a:p>
          <a:p>
            <a:pPr marL="0" indent="0" algn="l">
              <a:buClr>
                <a:schemeClr val="dk1"/>
              </a:buClr>
              <a:buSzPts val="1100"/>
              <a:buFont typeface="Arial"/>
              <a:buNone/>
            </a:pPr>
            <a:endParaRPr lang="en-US" sz="1400" dirty="0">
              <a:solidFill>
                <a:schemeClr val="dk1"/>
              </a:solidFill>
              <a:latin typeface="Times New Roman" panose="02020603050405020304" pitchFamily="18" charset="0"/>
              <a:cs typeface="Times New Roman" panose="02020603050405020304" pitchFamily="18" charset="0"/>
            </a:endParaRPr>
          </a:p>
          <a:p>
            <a:pPr marL="0" indent="0" algn="l">
              <a:buClr>
                <a:schemeClr val="dk1"/>
              </a:buClr>
              <a:buSzPts val="1100"/>
              <a:buFont typeface="Arial"/>
              <a:buNone/>
            </a:pPr>
            <a:r>
              <a:rPr lang="en-US" sz="1400" b="1" dirty="0">
                <a:solidFill>
                  <a:schemeClr val="dk1"/>
                </a:solidFill>
                <a:latin typeface="Times New Roman" panose="02020603050405020304" pitchFamily="18" charset="0"/>
                <a:cs typeface="Times New Roman" panose="02020603050405020304" pitchFamily="18" charset="0"/>
              </a:rPr>
              <a:t>    </a:t>
            </a:r>
            <a:r>
              <a:rPr lang="en-US" sz="1400" b="1" u="sng" dirty="0">
                <a:solidFill>
                  <a:schemeClr val="dk1"/>
                </a:solidFill>
                <a:latin typeface="Times New Roman" panose="02020603050405020304" pitchFamily="18" charset="0"/>
                <a:cs typeface="Times New Roman" panose="02020603050405020304" pitchFamily="18" charset="0"/>
              </a:rPr>
              <a:t>Homeowners</a:t>
            </a:r>
          </a:p>
          <a:p>
            <a:pPr indent="-298450" algn="l">
              <a:spcBef>
                <a:spcPts val="1200"/>
              </a:spcBef>
              <a:buSzPts val="1100"/>
              <a:buFont typeface="Montserrat Medium"/>
              <a:buChar char="●"/>
            </a:pPr>
            <a:r>
              <a:rPr lang="en-US" sz="1400" dirty="0">
                <a:solidFill>
                  <a:schemeClr val="dk1"/>
                </a:solidFill>
                <a:latin typeface="Times New Roman" panose="02020603050405020304" pitchFamily="18" charset="0"/>
                <a:cs typeface="Times New Roman" panose="02020603050405020304" pitchFamily="18" charset="0"/>
              </a:rPr>
              <a:t>How can homeowners maximize the value on their house?</a:t>
            </a:r>
          </a:p>
          <a:p>
            <a:pPr indent="-298450" algn="l">
              <a:spcBef>
                <a:spcPts val="1200"/>
              </a:spcBef>
              <a:buSzPts val="1100"/>
              <a:buFont typeface="Montserrat Medium"/>
              <a:buChar char="●"/>
            </a:pPr>
            <a:r>
              <a:rPr lang="en-US" sz="1400" dirty="0">
                <a:solidFill>
                  <a:schemeClr val="dk1"/>
                </a:solidFill>
                <a:latin typeface="Times New Roman" panose="02020603050405020304" pitchFamily="18" charset="0"/>
                <a:cs typeface="Times New Roman" panose="02020603050405020304" pitchFamily="18" charset="0"/>
              </a:rPr>
              <a:t>What are the features that add the most value to the house?</a:t>
            </a:r>
          </a:p>
          <a:p>
            <a:pPr marL="158750" indent="0" algn="l">
              <a:spcBef>
                <a:spcPts val="1200"/>
              </a:spcBef>
              <a:buSzPts val="1100"/>
            </a:pPr>
            <a:endParaRPr lang="en-US" sz="1400" dirty="0">
              <a:solidFill>
                <a:schemeClr val="dk1"/>
              </a:solidFill>
              <a:latin typeface="Times New Roman" panose="02020603050405020304" pitchFamily="18" charset="0"/>
              <a:cs typeface="Times New Roman" panose="02020603050405020304" pitchFamily="18" charset="0"/>
            </a:endParaRPr>
          </a:p>
          <a:p>
            <a:pPr marL="0" indent="0" algn="l">
              <a:buClr>
                <a:schemeClr val="dk1"/>
              </a:buClr>
              <a:buSzPts val="1100"/>
              <a:buFont typeface="Arial"/>
              <a:buNone/>
            </a:pPr>
            <a:r>
              <a:rPr lang="en-US" sz="1400" b="1" dirty="0">
                <a:solidFill>
                  <a:schemeClr val="dk1"/>
                </a:solidFill>
                <a:latin typeface="Times New Roman" panose="02020603050405020304" pitchFamily="18" charset="0"/>
                <a:cs typeface="Times New Roman" panose="02020603050405020304" pitchFamily="18" charset="0"/>
              </a:rPr>
              <a:t>    </a:t>
            </a:r>
            <a:r>
              <a:rPr lang="en-US" sz="1400" b="1" u="sng" dirty="0">
                <a:solidFill>
                  <a:schemeClr val="dk1"/>
                </a:solidFill>
                <a:latin typeface="Times New Roman" panose="02020603050405020304" pitchFamily="18" charset="0"/>
                <a:cs typeface="Times New Roman" panose="02020603050405020304" pitchFamily="18" charset="0"/>
              </a:rPr>
              <a:t>Homebuyers</a:t>
            </a:r>
          </a:p>
          <a:p>
            <a:pPr indent="-298450" algn="l">
              <a:spcBef>
                <a:spcPts val="1200"/>
              </a:spcBef>
              <a:buSzPts val="1100"/>
              <a:buFont typeface="Montserrat Medium"/>
              <a:buChar char="●"/>
            </a:pPr>
            <a:r>
              <a:rPr lang="en-US" sz="1400" dirty="0">
                <a:solidFill>
                  <a:schemeClr val="dk1"/>
                </a:solidFill>
                <a:latin typeface="Times New Roman" panose="02020603050405020304" pitchFamily="18" charset="0"/>
                <a:cs typeface="Times New Roman" panose="02020603050405020304" pitchFamily="18" charset="0"/>
              </a:rPr>
              <a:t>What kind of house or features would homebuyers be able to afford based on their budget?</a:t>
            </a:r>
          </a:p>
          <a:p>
            <a:pPr indent="-298450" algn="l">
              <a:spcBef>
                <a:spcPts val="1200"/>
              </a:spcBef>
              <a:buSzPts val="1100"/>
              <a:buFont typeface="Montserrat Medium"/>
              <a:buChar char="●"/>
            </a:pPr>
            <a:r>
              <a:rPr lang="en-US" sz="1400" dirty="0">
                <a:solidFill>
                  <a:schemeClr val="dk1"/>
                </a:solidFill>
                <a:latin typeface="Times New Roman" panose="02020603050405020304" pitchFamily="18" charset="0"/>
                <a:cs typeface="Times New Roman" panose="02020603050405020304" pitchFamily="18" charset="0"/>
              </a:rPr>
              <a:t>How much should buyers be paying for houses with certain features?</a:t>
            </a:r>
          </a:p>
          <a:p>
            <a:pPr marL="158750" indent="0" algn="l">
              <a:spcBef>
                <a:spcPts val="1200"/>
              </a:spcBef>
              <a:buSzPts val="1100"/>
            </a:pPr>
            <a:endParaRPr lang="en-US" sz="1100" dirty="0"/>
          </a:p>
        </p:txBody>
      </p:sp>
    </p:spTree>
    <p:extLst>
      <p:ext uri="{BB962C8B-B14F-4D97-AF65-F5344CB8AC3E}">
        <p14:creationId xmlns:p14="http://schemas.microsoft.com/office/powerpoint/2010/main" val="3602437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3" name="Google Shape;255;p37">
            <a:extLst>
              <a:ext uri="{FF2B5EF4-FFF2-40B4-BE49-F238E27FC236}">
                <a16:creationId xmlns:a16="http://schemas.microsoft.com/office/drawing/2014/main" id="{D263FAAC-8C3C-4142-AF69-CF320A2AC60E}"/>
              </a:ext>
            </a:extLst>
          </p:cNvPr>
          <p:cNvSpPr txBox="1">
            <a:spLocks noGrp="1"/>
          </p:cNvSpPr>
          <p:nvPr>
            <p:ph type="title"/>
          </p:nvPr>
        </p:nvSpPr>
        <p:spPr>
          <a:xfrm>
            <a:off x="713225" y="445025"/>
            <a:ext cx="203759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latin typeface="Times New Roman" panose="02020603050405020304" pitchFamily="18" charset="0"/>
                <a:cs typeface="Times New Roman" panose="02020603050405020304" pitchFamily="18" charset="0"/>
              </a:rPr>
              <a:t>Workflow</a:t>
            </a:r>
            <a:endParaRPr u="sng" dirty="0">
              <a:latin typeface="Times New Roman" panose="02020603050405020304" pitchFamily="18" charset="0"/>
              <a:cs typeface="Times New Roman" panose="02020603050405020304" pitchFamily="18" charset="0"/>
            </a:endParaRPr>
          </a:p>
        </p:txBody>
      </p:sp>
      <p:grpSp>
        <p:nvGrpSpPr>
          <p:cNvPr id="4" name="Google Shape;4108;p79">
            <a:extLst>
              <a:ext uri="{FF2B5EF4-FFF2-40B4-BE49-F238E27FC236}">
                <a16:creationId xmlns:a16="http://schemas.microsoft.com/office/drawing/2014/main" id="{C4C64E05-6BE9-482D-A672-E56835FD3BAE}"/>
              </a:ext>
            </a:extLst>
          </p:cNvPr>
          <p:cNvGrpSpPr/>
          <p:nvPr/>
        </p:nvGrpSpPr>
        <p:grpSpPr>
          <a:xfrm>
            <a:off x="830580" y="1272540"/>
            <a:ext cx="6979920" cy="3116580"/>
            <a:chOff x="634175" y="2986275"/>
            <a:chExt cx="3147949" cy="1458344"/>
          </a:xfrm>
        </p:grpSpPr>
        <p:cxnSp>
          <p:nvCxnSpPr>
            <p:cNvPr id="5" name="Google Shape;4109;p79">
              <a:extLst>
                <a:ext uri="{FF2B5EF4-FFF2-40B4-BE49-F238E27FC236}">
                  <a16:creationId xmlns:a16="http://schemas.microsoft.com/office/drawing/2014/main" id="{CD865276-0E8C-4F03-99E9-08915E368B17}"/>
                </a:ext>
              </a:extLst>
            </p:cNvPr>
            <p:cNvCxnSpPr>
              <a:cxnSpLocks/>
              <a:stCxn id="12" idx="4"/>
              <a:endCxn id="14" idx="0"/>
            </p:cNvCxnSpPr>
            <p:nvPr/>
          </p:nvCxnSpPr>
          <p:spPr>
            <a:xfrm>
              <a:off x="929975" y="3577875"/>
              <a:ext cx="615051" cy="275144"/>
            </a:xfrm>
            <a:prstGeom prst="straightConnector1">
              <a:avLst/>
            </a:prstGeom>
            <a:noFill/>
            <a:ln w="19050" cap="flat" cmpd="sng">
              <a:solidFill>
                <a:srgbClr val="435D74"/>
              </a:solidFill>
              <a:prstDash val="solid"/>
              <a:round/>
              <a:headEnd type="none" w="med" len="med"/>
              <a:tailEnd type="none" w="med" len="med"/>
            </a:ln>
          </p:spPr>
        </p:cxnSp>
        <p:cxnSp>
          <p:nvCxnSpPr>
            <p:cNvPr id="6" name="Google Shape;4112;p79">
              <a:extLst>
                <a:ext uri="{FF2B5EF4-FFF2-40B4-BE49-F238E27FC236}">
                  <a16:creationId xmlns:a16="http://schemas.microsoft.com/office/drawing/2014/main" id="{D3A1D32E-85ED-463E-8838-E2ED417ECA43}"/>
                </a:ext>
              </a:extLst>
            </p:cNvPr>
            <p:cNvCxnSpPr>
              <a:cxnSpLocks/>
              <a:stCxn id="14" idx="0"/>
              <a:endCxn id="11" idx="4"/>
            </p:cNvCxnSpPr>
            <p:nvPr/>
          </p:nvCxnSpPr>
          <p:spPr>
            <a:xfrm flipV="1">
              <a:off x="1545026" y="3577875"/>
              <a:ext cx="699300" cy="275144"/>
            </a:xfrm>
            <a:prstGeom prst="straightConnector1">
              <a:avLst/>
            </a:prstGeom>
            <a:noFill/>
            <a:ln w="19050" cap="flat" cmpd="sng">
              <a:solidFill>
                <a:srgbClr val="435D74"/>
              </a:solidFill>
              <a:prstDash val="solid"/>
              <a:round/>
              <a:headEnd type="none" w="med" len="med"/>
              <a:tailEnd type="none" w="med" len="med"/>
            </a:ln>
          </p:spPr>
        </p:cxnSp>
        <p:cxnSp>
          <p:nvCxnSpPr>
            <p:cNvPr id="7" name="Google Shape;4114;p79">
              <a:extLst>
                <a:ext uri="{FF2B5EF4-FFF2-40B4-BE49-F238E27FC236}">
                  <a16:creationId xmlns:a16="http://schemas.microsoft.com/office/drawing/2014/main" id="{A3EA4E31-EB0F-444B-A570-7D3BAAA8B2DA}"/>
                </a:ext>
              </a:extLst>
            </p:cNvPr>
            <p:cNvCxnSpPr>
              <a:cxnSpLocks/>
              <a:stCxn id="11" idx="4"/>
              <a:endCxn id="13" idx="0"/>
            </p:cNvCxnSpPr>
            <p:nvPr/>
          </p:nvCxnSpPr>
          <p:spPr>
            <a:xfrm>
              <a:off x="2244326" y="3577875"/>
              <a:ext cx="704457" cy="275143"/>
            </a:xfrm>
            <a:prstGeom prst="straightConnector1">
              <a:avLst/>
            </a:prstGeom>
            <a:noFill/>
            <a:ln w="19050" cap="flat" cmpd="sng">
              <a:solidFill>
                <a:srgbClr val="435D74"/>
              </a:solidFill>
              <a:prstDash val="solid"/>
              <a:round/>
              <a:headEnd type="none" w="med" len="med"/>
              <a:tailEnd type="none" w="med" len="med"/>
            </a:ln>
          </p:spPr>
        </p:cxnSp>
        <p:cxnSp>
          <p:nvCxnSpPr>
            <p:cNvPr id="9" name="Google Shape;4116;p79">
              <a:extLst>
                <a:ext uri="{FF2B5EF4-FFF2-40B4-BE49-F238E27FC236}">
                  <a16:creationId xmlns:a16="http://schemas.microsoft.com/office/drawing/2014/main" id="{B3C5B0C5-A2EE-458F-A24E-C47AD9A92BD0}"/>
                </a:ext>
              </a:extLst>
            </p:cNvPr>
            <p:cNvCxnSpPr>
              <a:cxnSpLocks/>
              <a:stCxn id="13" idx="0"/>
              <a:endCxn id="10" idx="4"/>
            </p:cNvCxnSpPr>
            <p:nvPr/>
          </p:nvCxnSpPr>
          <p:spPr>
            <a:xfrm flipV="1">
              <a:off x="2948783" y="3577875"/>
              <a:ext cx="537541" cy="275143"/>
            </a:xfrm>
            <a:prstGeom prst="straightConnector1">
              <a:avLst/>
            </a:prstGeom>
            <a:noFill/>
            <a:ln w="19050" cap="flat" cmpd="sng">
              <a:solidFill>
                <a:srgbClr val="435D74"/>
              </a:solidFill>
              <a:prstDash val="solid"/>
              <a:round/>
              <a:headEnd type="none" w="med" len="med"/>
              <a:tailEnd type="none" w="med" len="med"/>
            </a:ln>
          </p:spPr>
        </p:cxnSp>
        <p:sp>
          <p:nvSpPr>
            <p:cNvPr id="10" name="Google Shape;4117;p79">
              <a:extLst>
                <a:ext uri="{FF2B5EF4-FFF2-40B4-BE49-F238E27FC236}">
                  <a16:creationId xmlns:a16="http://schemas.microsoft.com/office/drawing/2014/main" id="{ECDE0767-3ACA-4DA8-8E7E-0CA0325E627A}"/>
                </a:ext>
              </a:extLst>
            </p:cNvPr>
            <p:cNvSpPr/>
            <p:nvPr/>
          </p:nvSpPr>
          <p:spPr>
            <a:xfrm>
              <a:off x="3190524"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SG" sz="18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Final Model testing</a:t>
              </a:r>
              <a:endParaRPr sz="18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11" name="Google Shape;4113;p79">
              <a:extLst>
                <a:ext uri="{FF2B5EF4-FFF2-40B4-BE49-F238E27FC236}">
                  <a16:creationId xmlns:a16="http://schemas.microsoft.com/office/drawing/2014/main" id="{03562EEB-C04A-43E8-ABDE-1F1E0DE1199A}"/>
                </a:ext>
              </a:extLst>
            </p:cNvPr>
            <p:cNvSpPr/>
            <p:nvPr/>
          </p:nvSpPr>
          <p:spPr>
            <a:xfrm>
              <a:off x="1840615" y="2986275"/>
              <a:ext cx="807422"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SG" sz="18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Feature Engineering</a:t>
              </a:r>
              <a:endParaRPr sz="18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12" name="Google Shape;4110;p79">
              <a:extLst>
                <a:ext uri="{FF2B5EF4-FFF2-40B4-BE49-F238E27FC236}">
                  <a16:creationId xmlns:a16="http://schemas.microsoft.com/office/drawing/2014/main" id="{3E967229-F83C-4AAF-BA66-D31EF91EE350}"/>
                </a:ext>
              </a:extLst>
            </p:cNvPr>
            <p:cNvSpPr/>
            <p:nvPr/>
          </p:nvSpPr>
          <p:spPr>
            <a:xfrm>
              <a:off x="634175"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SG" sz="18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EDA</a:t>
              </a:r>
              <a:endParaRPr sz="18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13" name="Google Shape;4115;p79">
              <a:extLst>
                <a:ext uri="{FF2B5EF4-FFF2-40B4-BE49-F238E27FC236}">
                  <a16:creationId xmlns:a16="http://schemas.microsoft.com/office/drawing/2014/main" id="{888FA7AC-2FDE-4735-B7AC-50801D54FC43}"/>
                </a:ext>
              </a:extLst>
            </p:cNvPr>
            <p:cNvSpPr/>
            <p:nvPr/>
          </p:nvSpPr>
          <p:spPr>
            <a:xfrm>
              <a:off x="2599133" y="3853018"/>
              <a:ext cx="6993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SG" sz="18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Modelling and Feature Selection</a:t>
              </a:r>
              <a:endParaRPr sz="18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14" name="Google Shape;4111;p79">
              <a:extLst>
                <a:ext uri="{FF2B5EF4-FFF2-40B4-BE49-F238E27FC236}">
                  <a16:creationId xmlns:a16="http://schemas.microsoft.com/office/drawing/2014/main" id="{2D743177-A978-459D-A32D-1B8E41478B88}"/>
                </a:ext>
              </a:extLst>
            </p:cNvPr>
            <p:cNvSpPr/>
            <p:nvPr/>
          </p:nvSpPr>
          <p:spPr>
            <a:xfrm>
              <a:off x="1225566" y="3853019"/>
              <a:ext cx="638921"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SG" sz="18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Data Cleaning </a:t>
              </a:r>
              <a:endParaRPr sz="18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p:txBody>
        </p:sp>
      </p:grpSp>
    </p:spTree>
    <p:extLst>
      <p:ext uri="{BB962C8B-B14F-4D97-AF65-F5344CB8AC3E}">
        <p14:creationId xmlns:p14="http://schemas.microsoft.com/office/powerpoint/2010/main" val="4153585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title"/>
          </p:nvPr>
        </p:nvSpPr>
        <p:spPr>
          <a:xfrm>
            <a:off x="713225" y="445025"/>
            <a:ext cx="188519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latin typeface="Times New Roman" panose="02020603050405020304" pitchFamily="18" charset="0"/>
                <a:cs typeface="Times New Roman" panose="02020603050405020304" pitchFamily="18" charset="0"/>
              </a:rPr>
              <a:t>Skewness</a:t>
            </a:r>
            <a:endParaRPr u="sng" dirty="0">
              <a:latin typeface="Times New Roman" panose="02020603050405020304" pitchFamily="18" charset="0"/>
              <a:cs typeface="Times New Roman" panose="02020603050405020304" pitchFamily="18" charset="0"/>
            </a:endParaRPr>
          </a:p>
        </p:txBody>
      </p:sp>
      <p:sp>
        <p:nvSpPr>
          <p:cNvPr id="306" name="Google Shape;306;p43"/>
          <p:cNvSpPr txBox="1"/>
          <p:nvPr/>
        </p:nvSpPr>
        <p:spPr>
          <a:xfrm>
            <a:off x="762000" y="1290368"/>
            <a:ext cx="1699278" cy="197099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1"/>
                </a:solidFill>
                <a:latin typeface="Times New Roman" panose="02020603050405020304" pitchFamily="18" charset="0"/>
                <a:ea typeface="Vidaloka"/>
                <a:cs typeface="Times New Roman" panose="02020603050405020304" pitchFamily="18" charset="0"/>
                <a:sym typeface="Vidaloka"/>
              </a:rPr>
              <a:t>Some features were observed to be heavily skewed.</a:t>
            </a:r>
          </a:p>
          <a:p>
            <a:pPr marL="0" lvl="0" indent="0" algn="l" rtl="0">
              <a:spcBef>
                <a:spcPts val="0"/>
              </a:spcBef>
              <a:spcAft>
                <a:spcPts val="0"/>
              </a:spcAft>
              <a:buNone/>
            </a:pPr>
            <a:endParaRPr lang="en" sz="1600" dirty="0">
              <a:solidFill>
                <a:schemeClr val="dk1"/>
              </a:solidFill>
              <a:latin typeface="Times New Roman" panose="02020603050405020304" pitchFamily="18" charset="0"/>
              <a:ea typeface="Vidaloka"/>
              <a:cs typeface="Times New Roman" panose="02020603050405020304" pitchFamily="18" charset="0"/>
              <a:sym typeface="Vidaloka"/>
            </a:endParaRPr>
          </a:p>
          <a:p>
            <a:pPr marL="0" lvl="0" indent="0" algn="l" rtl="0">
              <a:spcBef>
                <a:spcPts val="0"/>
              </a:spcBef>
              <a:spcAft>
                <a:spcPts val="0"/>
              </a:spcAft>
              <a:buNone/>
            </a:pPr>
            <a:r>
              <a:rPr lang="en" sz="1600" dirty="0">
                <a:solidFill>
                  <a:schemeClr val="dk1"/>
                </a:solidFill>
                <a:latin typeface="Times New Roman" panose="02020603050405020304" pitchFamily="18" charset="0"/>
                <a:ea typeface="Vidaloka"/>
                <a:cs typeface="Times New Roman" panose="02020603050405020304" pitchFamily="18" charset="0"/>
                <a:sym typeface="Vidaloka"/>
              </a:rPr>
              <a:t>Sale Price was also observed to be right skewed.</a:t>
            </a:r>
            <a:endParaRPr sz="1600" dirty="0">
              <a:solidFill>
                <a:schemeClr val="dk1"/>
              </a:solidFill>
              <a:latin typeface="Times New Roman" panose="02020603050405020304" pitchFamily="18" charset="0"/>
              <a:ea typeface="Vidaloka"/>
              <a:cs typeface="Times New Roman" panose="02020603050405020304" pitchFamily="18" charset="0"/>
              <a:sym typeface="Vidaloka"/>
            </a:endParaRPr>
          </a:p>
        </p:txBody>
      </p:sp>
      <p:pic>
        <p:nvPicPr>
          <p:cNvPr id="14" name="Picture 13">
            <a:extLst>
              <a:ext uri="{FF2B5EF4-FFF2-40B4-BE49-F238E27FC236}">
                <a16:creationId xmlns:a16="http://schemas.microsoft.com/office/drawing/2014/main" id="{067F408C-AE77-4E41-953C-65B44004D14F}"/>
              </a:ext>
            </a:extLst>
          </p:cNvPr>
          <p:cNvPicPr>
            <a:picLocks noChangeAspect="1"/>
          </p:cNvPicPr>
          <p:nvPr/>
        </p:nvPicPr>
        <p:blipFill>
          <a:blip r:embed="rId3"/>
          <a:stretch>
            <a:fillRect/>
          </a:stretch>
        </p:blipFill>
        <p:spPr>
          <a:xfrm>
            <a:off x="3719148" y="445025"/>
            <a:ext cx="2259364" cy="1468051"/>
          </a:xfrm>
          <a:prstGeom prst="rect">
            <a:avLst/>
          </a:prstGeom>
        </p:spPr>
      </p:pic>
      <p:pic>
        <p:nvPicPr>
          <p:cNvPr id="15" name="Picture 14">
            <a:extLst>
              <a:ext uri="{FF2B5EF4-FFF2-40B4-BE49-F238E27FC236}">
                <a16:creationId xmlns:a16="http://schemas.microsoft.com/office/drawing/2014/main" id="{ACC28CFD-F157-4466-8D9C-68D6554566E0}"/>
              </a:ext>
            </a:extLst>
          </p:cNvPr>
          <p:cNvPicPr>
            <a:picLocks noChangeAspect="1"/>
          </p:cNvPicPr>
          <p:nvPr/>
        </p:nvPicPr>
        <p:blipFill>
          <a:blip r:embed="rId4"/>
          <a:stretch>
            <a:fillRect/>
          </a:stretch>
        </p:blipFill>
        <p:spPr>
          <a:xfrm>
            <a:off x="6127581" y="445025"/>
            <a:ext cx="2254419" cy="1468051"/>
          </a:xfrm>
          <a:prstGeom prst="rect">
            <a:avLst/>
          </a:prstGeom>
        </p:spPr>
      </p:pic>
      <p:pic>
        <p:nvPicPr>
          <p:cNvPr id="16" name="Picture 15">
            <a:extLst>
              <a:ext uri="{FF2B5EF4-FFF2-40B4-BE49-F238E27FC236}">
                <a16:creationId xmlns:a16="http://schemas.microsoft.com/office/drawing/2014/main" id="{9770A954-313E-4F8A-8518-66151F7ACF58}"/>
              </a:ext>
            </a:extLst>
          </p:cNvPr>
          <p:cNvPicPr>
            <a:picLocks noChangeAspect="1"/>
          </p:cNvPicPr>
          <p:nvPr/>
        </p:nvPicPr>
        <p:blipFill>
          <a:blip r:embed="rId5"/>
          <a:stretch>
            <a:fillRect/>
          </a:stretch>
        </p:blipFill>
        <p:spPr>
          <a:xfrm>
            <a:off x="3719148" y="3444987"/>
            <a:ext cx="2259364" cy="1341118"/>
          </a:xfrm>
          <a:prstGeom prst="rect">
            <a:avLst/>
          </a:prstGeom>
        </p:spPr>
      </p:pic>
      <p:pic>
        <p:nvPicPr>
          <p:cNvPr id="17" name="Picture 16">
            <a:extLst>
              <a:ext uri="{FF2B5EF4-FFF2-40B4-BE49-F238E27FC236}">
                <a16:creationId xmlns:a16="http://schemas.microsoft.com/office/drawing/2014/main" id="{2348DA8A-BA00-4D04-9B44-038A02E6A881}"/>
              </a:ext>
            </a:extLst>
          </p:cNvPr>
          <p:cNvPicPr>
            <a:picLocks noChangeAspect="1"/>
          </p:cNvPicPr>
          <p:nvPr/>
        </p:nvPicPr>
        <p:blipFill>
          <a:blip r:embed="rId6"/>
          <a:stretch>
            <a:fillRect/>
          </a:stretch>
        </p:blipFill>
        <p:spPr>
          <a:xfrm>
            <a:off x="3719148" y="1945006"/>
            <a:ext cx="2259364" cy="1468051"/>
          </a:xfrm>
          <a:prstGeom prst="rect">
            <a:avLst/>
          </a:prstGeom>
        </p:spPr>
      </p:pic>
      <p:pic>
        <p:nvPicPr>
          <p:cNvPr id="18" name="Picture 17">
            <a:extLst>
              <a:ext uri="{FF2B5EF4-FFF2-40B4-BE49-F238E27FC236}">
                <a16:creationId xmlns:a16="http://schemas.microsoft.com/office/drawing/2014/main" id="{4D8FD0C7-5C1B-4287-828D-7FFF1B454E59}"/>
              </a:ext>
            </a:extLst>
          </p:cNvPr>
          <p:cNvPicPr>
            <a:picLocks noChangeAspect="1"/>
          </p:cNvPicPr>
          <p:nvPr/>
        </p:nvPicPr>
        <p:blipFill>
          <a:blip r:embed="rId7"/>
          <a:stretch>
            <a:fillRect/>
          </a:stretch>
        </p:blipFill>
        <p:spPr>
          <a:xfrm>
            <a:off x="6127581" y="1945006"/>
            <a:ext cx="2303144" cy="1471313"/>
          </a:xfrm>
          <a:prstGeom prst="rect">
            <a:avLst/>
          </a:prstGeom>
        </p:spPr>
      </p:pic>
      <p:pic>
        <p:nvPicPr>
          <p:cNvPr id="3" name="Picture 2">
            <a:extLst>
              <a:ext uri="{FF2B5EF4-FFF2-40B4-BE49-F238E27FC236}">
                <a16:creationId xmlns:a16="http://schemas.microsoft.com/office/drawing/2014/main" id="{61BD677B-29AC-42F9-88E0-A8CB645EC86A}"/>
              </a:ext>
            </a:extLst>
          </p:cNvPr>
          <p:cNvPicPr>
            <a:picLocks noChangeAspect="1"/>
          </p:cNvPicPr>
          <p:nvPr/>
        </p:nvPicPr>
        <p:blipFill>
          <a:blip r:embed="rId8"/>
          <a:stretch>
            <a:fillRect/>
          </a:stretch>
        </p:blipFill>
        <p:spPr>
          <a:xfrm>
            <a:off x="6127581" y="3444988"/>
            <a:ext cx="2303144" cy="1341118"/>
          </a:xfrm>
          <a:prstGeom prst="rect">
            <a:avLst/>
          </a:prstGeom>
        </p:spPr>
      </p:pic>
    </p:spTree>
    <p:extLst>
      <p:ext uri="{BB962C8B-B14F-4D97-AF65-F5344CB8AC3E}">
        <p14:creationId xmlns:p14="http://schemas.microsoft.com/office/powerpoint/2010/main" val="1305376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3" name="Picture 2">
            <a:extLst>
              <a:ext uri="{FF2B5EF4-FFF2-40B4-BE49-F238E27FC236}">
                <a16:creationId xmlns:a16="http://schemas.microsoft.com/office/drawing/2014/main" id="{594A770B-FF1B-4BC6-9461-BA9CD516D64D}"/>
              </a:ext>
            </a:extLst>
          </p:cNvPr>
          <p:cNvPicPr>
            <a:picLocks noChangeAspect="1"/>
          </p:cNvPicPr>
          <p:nvPr/>
        </p:nvPicPr>
        <p:blipFill>
          <a:blip r:embed="rId3"/>
          <a:stretch>
            <a:fillRect/>
          </a:stretch>
        </p:blipFill>
        <p:spPr>
          <a:xfrm>
            <a:off x="3770987" y="339090"/>
            <a:ext cx="4946293" cy="4465320"/>
          </a:xfrm>
          <a:prstGeom prst="rect">
            <a:avLst/>
          </a:prstGeom>
        </p:spPr>
      </p:pic>
      <p:sp>
        <p:nvSpPr>
          <p:cNvPr id="4" name="Google Shape;255;p37">
            <a:extLst>
              <a:ext uri="{FF2B5EF4-FFF2-40B4-BE49-F238E27FC236}">
                <a16:creationId xmlns:a16="http://schemas.microsoft.com/office/drawing/2014/main" id="{8BFD8EF0-278B-423F-8B00-426F758DCFC0}"/>
              </a:ext>
            </a:extLst>
          </p:cNvPr>
          <p:cNvSpPr txBox="1">
            <a:spLocks noGrp="1"/>
          </p:cNvSpPr>
          <p:nvPr>
            <p:ph type="title"/>
          </p:nvPr>
        </p:nvSpPr>
        <p:spPr>
          <a:xfrm>
            <a:off x="713226" y="445025"/>
            <a:ext cx="235763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latin typeface="Times New Roman" panose="02020603050405020304" pitchFamily="18" charset="0"/>
                <a:cs typeface="Times New Roman" panose="02020603050405020304" pitchFamily="18" charset="0"/>
              </a:rPr>
              <a:t>Collinearity</a:t>
            </a:r>
            <a:endParaRPr u="sng" dirty="0">
              <a:latin typeface="Times New Roman" panose="02020603050405020304" pitchFamily="18" charset="0"/>
              <a:cs typeface="Times New Roman" panose="02020603050405020304" pitchFamily="18" charset="0"/>
            </a:endParaRPr>
          </a:p>
        </p:txBody>
      </p:sp>
      <p:sp>
        <p:nvSpPr>
          <p:cNvPr id="5" name="Google Shape;306;p43">
            <a:extLst>
              <a:ext uri="{FF2B5EF4-FFF2-40B4-BE49-F238E27FC236}">
                <a16:creationId xmlns:a16="http://schemas.microsoft.com/office/drawing/2014/main" id="{55C65E47-ADB7-4F97-AAD9-FEFE7EC847BB}"/>
              </a:ext>
            </a:extLst>
          </p:cNvPr>
          <p:cNvSpPr txBox="1"/>
          <p:nvPr/>
        </p:nvSpPr>
        <p:spPr>
          <a:xfrm>
            <a:off x="713225" y="1017725"/>
            <a:ext cx="2090934" cy="22893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1"/>
                </a:solidFill>
                <a:latin typeface="Times New Roman" panose="02020603050405020304" pitchFamily="18" charset="0"/>
                <a:ea typeface="Vidaloka"/>
                <a:cs typeface="Times New Roman" panose="02020603050405020304" pitchFamily="18" charset="0"/>
                <a:sym typeface="Vidaloka"/>
              </a:rPr>
              <a:t>Some level of collinearity were observed between the features eg. </a:t>
            </a:r>
            <a:r>
              <a:rPr lang="en-SG" sz="1600" dirty="0">
                <a:solidFill>
                  <a:schemeClr val="dk1"/>
                </a:solidFill>
                <a:latin typeface="Times New Roman" panose="02020603050405020304" pitchFamily="18" charset="0"/>
                <a:ea typeface="Vidaloka"/>
                <a:cs typeface="Times New Roman" panose="02020603050405020304" pitchFamily="18" charset="0"/>
                <a:sym typeface="Vidaloka"/>
              </a:rPr>
              <a:t>number of garage cars and garage area.</a:t>
            </a:r>
            <a:endParaRPr lang="en" sz="1600" dirty="0">
              <a:solidFill>
                <a:schemeClr val="dk1"/>
              </a:solidFill>
              <a:latin typeface="Times New Roman" panose="02020603050405020304" pitchFamily="18" charset="0"/>
              <a:ea typeface="Vidaloka"/>
              <a:cs typeface="Times New Roman" panose="02020603050405020304" pitchFamily="18" charset="0"/>
              <a:sym typeface="Vidaloka"/>
            </a:endParaRPr>
          </a:p>
        </p:txBody>
      </p:sp>
    </p:spTree>
    <p:extLst>
      <p:ext uri="{BB962C8B-B14F-4D97-AF65-F5344CB8AC3E}">
        <p14:creationId xmlns:p14="http://schemas.microsoft.com/office/powerpoint/2010/main" val="3934500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 name="Google Shape;255;p37">
            <a:extLst>
              <a:ext uri="{FF2B5EF4-FFF2-40B4-BE49-F238E27FC236}">
                <a16:creationId xmlns:a16="http://schemas.microsoft.com/office/drawing/2014/main" id="{97C52208-3F76-4F3B-93E0-49162EEE8901}"/>
              </a:ext>
            </a:extLst>
          </p:cNvPr>
          <p:cNvSpPr txBox="1">
            <a:spLocks noGrp="1"/>
          </p:cNvSpPr>
          <p:nvPr>
            <p:ph type="title"/>
          </p:nvPr>
        </p:nvSpPr>
        <p:spPr>
          <a:xfrm>
            <a:off x="713226" y="445025"/>
            <a:ext cx="211379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latin typeface="Times New Roman" panose="02020603050405020304" pitchFamily="18" charset="0"/>
                <a:cs typeface="Times New Roman" panose="02020603050405020304" pitchFamily="18" charset="0"/>
              </a:rPr>
              <a:t>Null values</a:t>
            </a:r>
            <a:endParaRPr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F981C79-DF5C-45DA-9377-94C8439AFD1F}"/>
              </a:ext>
            </a:extLst>
          </p:cNvPr>
          <p:cNvPicPr>
            <a:picLocks noChangeAspect="1"/>
          </p:cNvPicPr>
          <p:nvPr/>
        </p:nvPicPr>
        <p:blipFill>
          <a:blip r:embed="rId3"/>
          <a:stretch>
            <a:fillRect/>
          </a:stretch>
        </p:blipFill>
        <p:spPr>
          <a:xfrm>
            <a:off x="4217423" y="361950"/>
            <a:ext cx="2381497" cy="4408170"/>
          </a:xfrm>
          <a:prstGeom prst="rect">
            <a:avLst/>
          </a:prstGeom>
        </p:spPr>
      </p:pic>
      <p:sp>
        <p:nvSpPr>
          <p:cNvPr id="9" name="Google Shape;306;p43">
            <a:extLst>
              <a:ext uri="{FF2B5EF4-FFF2-40B4-BE49-F238E27FC236}">
                <a16:creationId xmlns:a16="http://schemas.microsoft.com/office/drawing/2014/main" id="{4F38131A-7B67-4DB4-B3D1-A5D82C00C53B}"/>
              </a:ext>
            </a:extLst>
          </p:cNvPr>
          <p:cNvSpPr txBox="1"/>
          <p:nvPr/>
        </p:nvSpPr>
        <p:spPr>
          <a:xfrm>
            <a:off x="713226" y="1017725"/>
            <a:ext cx="2052834" cy="32266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1"/>
                </a:solidFill>
                <a:latin typeface="Times New Roman" panose="02020603050405020304" pitchFamily="18" charset="0"/>
                <a:ea typeface="Vidaloka"/>
                <a:cs typeface="Times New Roman" panose="02020603050405020304" pitchFamily="18" charset="0"/>
                <a:sym typeface="Vidaloka"/>
              </a:rPr>
              <a:t>Some features observed to have high percentage of null values.</a:t>
            </a:r>
          </a:p>
          <a:p>
            <a:pPr marL="0" lvl="0" indent="0" algn="l" rtl="0">
              <a:spcBef>
                <a:spcPts val="0"/>
              </a:spcBef>
              <a:spcAft>
                <a:spcPts val="0"/>
              </a:spcAft>
              <a:buNone/>
            </a:pPr>
            <a:endParaRPr lang="en" sz="1600" dirty="0">
              <a:solidFill>
                <a:schemeClr val="dk1"/>
              </a:solidFill>
              <a:latin typeface="Times New Roman" panose="02020603050405020304" pitchFamily="18" charset="0"/>
              <a:ea typeface="Vidaloka"/>
              <a:cs typeface="Times New Roman" panose="02020603050405020304" pitchFamily="18" charset="0"/>
              <a:sym typeface="Vidaloka"/>
            </a:endParaRPr>
          </a:p>
          <a:p>
            <a:pPr marL="0" lvl="0" indent="0" algn="l" rtl="0">
              <a:spcBef>
                <a:spcPts val="0"/>
              </a:spcBef>
              <a:spcAft>
                <a:spcPts val="0"/>
              </a:spcAft>
              <a:buNone/>
            </a:pPr>
            <a:r>
              <a:rPr lang="en" sz="1600" dirty="0">
                <a:solidFill>
                  <a:schemeClr val="dk1"/>
                </a:solidFill>
                <a:latin typeface="Times New Roman" panose="02020603050405020304" pitchFamily="18" charset="0"/>
                <a:ea typeface="Vidaloka"/>
                <a:cs typeface="Times New Roman" panose="02020603050405020304" pitchFamily="18" charset="0"/>
                <a:sym typeface="Vidaloka"/>
              </a:rPr>
              <a:t>A null value in the corresponding feature likely indicates absence of the feature eg. </a:t>
            </a:r>
            <a:r>
              <a:rPr lang="en-SG" sz="1600" dirty="0">
                <a:solidFill>
                  <a:schemeClr val="dk1"/>
                </a:solidFill>
                <a:latin typeface="Times New Roman" panose="02020603050405020304" pitchFamily="18" charset="0"/>
                <a:ea typeface="Vidaloka"/>
                <a:cs typeface="Times New Roman" panose="02020603050405020304" pitchFamily="18" charset="0"/>
                <a:sym typeface="Vidaloka"/>
              </a:rPr>
              <a:t>lack of pool, lack of alley</a:t>
            </a:r>
            <a:r>
              <a:rPr lang="en" sz="1600" dirty="0">
                <a:solidFill>
                  <a:schemeClr val="dk1"/>
                </a:solidFill>
                <a:latin typeface="Times New Roman" panose="02020603050405020304" pitchFamily="18" charset="0"/>
                <a:ea typeface="Vidaloka"/>
                <a:cs typeface="Times New Roman" panose="02020603050405020304" pitchFamily="18" charset="0"/>
                <a:sym typeface="Vidaloka"/>
              </a:rPr>
              <a:t> </a:t>
            </a:r>
          </a:p>
        </p:txBody>
      </p:sp>
    </p:spTree>
    <p:extLst>
      <p:ext uri="{BB962C8B-B14F-4D97-AF65-F5344CB8AC3E}">
        <p14:creationId xmlns:p14="http://schemas.microsoft.com/office/powerpoint/2010/main" val="421098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 name="Google Shape;255;p37">
            <a:extLst>
              <a:ext uri="{FF2B5EF4-FFF2-40B4-BE49-F238E27FC236}">
                <a16:creationId xmlns:a16="http://schemas.microsoft.com/office/drawing/2014/main" id="{97C52208-3F76-4F3B-93E0-49162EEE8901}"/>
              </a:ext>
            </a:extLst>
          </p:cNvPr>
          <p:cNvSpPr txBox="1">
            <a:spLocks noGrp="1"/>
          </p:cNvSpPr>
          <p:nvPr>
            <p:ph type="title"/>
          </p:nvPr>
        </p:nvSpPr>
        <p:spPr>
          <a:xfrm>
            <a:off x="713226" y="445025"/>
            <a:ext cx="657149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latin typeface="Times New Roman" panose="02020603050405020304" pitchFamily="18" charset="0"/>
                <a:cs typeface="Times New Roman" panose="02020603050405020304" pitchFamily="18" charset="0"/>
              </a:rPr>
              <a:t>Data Cleaning / Feature Engineering</a:t>
            </a:r>
            <a:endParaRPr u="sng" dirty="0">
              <a:latin typeface="Times New Roman" panose="02020603050405020304" pitchFamily="18" charset="0"/>
              <a:cs typeface="Times New Roman" panose="02020603050405020304" pitchFamily="18" charset="0"/>
            </a:endParaRPr>
          </a:p>
        </p:txBody>
      </p:sp>
      <p:sp>
        <p:nvSpPr>
          <p:cNvPr id="9" name="Google Shape;306;p43">
            <a:extLst>
              <a:ext uri="{FF2B5EF4-FFF2-40B4-BE49-F238E27FC236}">
                <a16:creationId xmlns:a16="http://schemas.microsoft.com/office/drawing/2014/main" id="{4F38131A-7B67-4DB4-B3D1-A5D82C00C53B}"/>
              </a:ext>
            </a:extLst>
          </p:cNvPr>
          <p:cNvSpPr txBox="1"/>
          <p:nvPr/>
        </p:nvSpPr>
        <p:spPr>
          <a:xfrm>
            <a:off x="713226" y="1602421"/>
            <a:ext cx="4148334" cy="640080"/>
          </a:xfrm>
          <a:prstGeom prst="rect">
            <a:avLst/>
          </a:prstGeom>
          <a:noFill/>
          <a:ln>
            <a:noFill/>
          </a:ln>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en" dirty="0">
                <a:solidFill>
                  <a:schemeClr val="dk1"/>
                </a:solidFill>
                <a:latin typeface="Times New Roman" panose="02020603050405020304" pitchFamily="18" charset="0"/>
                <a:ea typeface="Vidaloka"/>
                <a:cs typeface="Times New Roman" panose="02020603050405020304" pitchFamily="18" charset="0"/>
                <a:sym typeface="Vidaloka"/>
              </a:rPr>
              <a:t>Null values : Imputed to ‘0’, or ‘NA’.</a:t>
            </a:r>
          </a:p>
          <a:p>
            <a:pPr marL="342900" lvl="0" indent="-342900" algn="l" rtl="0">
              <a:spcBef>
                <a:spcPts val="0"/>
              </a:spcBef>
              <a:spcAft>
                <a:spcPts val="0"/>
              </a:spcAft>
              <a:buFont typeface="+mj-lt"/>
              <a:buAutoNum type="arabicPeriod"/>
            </a:pPr>
            <a:r>
              <a:rPr lang="en" dirty="0">
                <a:solidFill>
                  <a:schemeClr val="dk1"/>
                </a:solidFill>
                <a:latin typeface="Times New Roman" panose="02020603050405020304" pitchFamily="18" charset="0"/>
                <a:ea typeface="Vidaloka"/>
                <a:cs typeface="Times New Roman" panose="02020603050405020304" pitchFamily="18" charset="0"/>
                <a:sym typeface="Vidaloka"/>
              </a:rPr>
              <a:t>Removing of outliers</a:t>
            </a:r>
          </a:p>
          <a:p>
            <a:pPr marL="285750" lvl="0" indent="-285750" algn="l" rtl="0">
              <a:spcBef>
                <a:spcPts val="0"/>
              </a:spcBef>
              <a:spcAft>
                <a:spcPts val="0"/>
              </a:spcAft>
              <a:buFont typeface="Arial" panose="020B0604020202020204" pitchFamily="34" charset="0"/>
              <a:buChar char="•"/>
            </a:pPr>
            <a:endParaRPr lang="en" dirty="0">
              <a:solidFill>
                <a:schemeClr val="dk1"/>
              </a:solidFill>
              <a:latin typeface="Times New Roman" panose="02020603050405020304" pitchFamily="18" charset="0"/>
              <a:ea typeface="Vidaloka"/>
              <a:cs typeface="Times New Roman" panose="02020603050405020304" pitchFamily="18" charset="0"/>
              <a:sym typeface="Vidaloka"/>
            </a:endParaRPr>
          </a:p>
        </p:txBody>
      </p:sp>
      <p:sp>
        <p:nvSpPr>
          <p:cNvPr id="5" name="Google Shape;255;p37">
            <a:extLst>
              <a:ext uri="{FF2B5EF4-FFF2-40B4-BE49-F238E27FC236}">
                <a16:creationId xmlns:a16="http://schemas.microsoft.com/office/drawing/2014/main" id="{565763AA-8B54-4E89-A175-01392521EE4C}"/>
              </a:ext>
            </a:extLst>
          </p:cNvPr>
          <p:cNvSpPr txBox="1">
            <a:spLocks/>
          </p:cNvSpPr>
          <p:nvPr/>
        </p:nvSpPr>
        <p:spPr>
          <a:xfrm>
            <a:off x="713226" y="1210446"/>
            <a:ext cx="1862334" cy="4453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Vidaloka"/>
              <a:buNone/>
              <a:defRPr sz="3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2pPr>
            <a:lvl3pPr marR="0" lvl="2"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3pPr>
            <a:lvl4pPr marR="0" lvl="3"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4pPr>
            <a:lvl5pPr marR="0" lvl="4"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5pPr>
            <a:lvl6pPr marR="0" lvl="5"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6pPr>
            <a:lvl7pPr marR="0" lvl="6"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7pPr>
            <a:lvl8pPr marR="0" lvl="7"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8pPr>
            <a:lvl9pPr marR="0" lvl="8"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9pPr>
          </a:lstStyle>
          <a:p>
            <a:pPr algn="l"/>
            <a:r>
              <a:rPr lang="en-SG" sz="1800" u="sng" dirty="0">
                <a:latin typeface="Times New Roman" panose="02020603050405020304" pitchFamily="18" charset="0"/>
                <a:cs typeface="Times New Roman" panose="02020603050405020304" pitchFamily="18" charset="0"/>
              </a:rPr>
              <a:t>Data Cleaning</a:t>
            </a:r>
          </a:p>
        </p:txBody>
      </p:sp>
      <p:sp>
        <p:nvSpPr>
          <p:cNvPr id="6" name="Google Shape;306;p43">
            <a:extLst>
              <a:ext uri="{FF2B5EF4-FFF2-40B4-BE49-F238E27FC236}">
                <a16:creationId xmlns:a16="http://schemas.microsoft.com/office/drawing/2014/main" id="{2EADBB09-F019-46B0-AF68-0376BA36708A}"/>
              </a:ext>
            </a:extLst>
          </p:cNvPr>
          <p:cNvSpPr txBox="1"/>
          <p:nvPr/>
        </p:nvSpPr>
        <p:spPr>
          <a:xfrm>
            <a:off x="713226" y="2571750"/>
            <a:ext cx="6647694" cy="1497541"/>
          </a:xfrm>
          <a:prstGeom prst="rect">
            <a:avLst/>
          </a:prstGeom>
          <a:noFill/>
          <a:ln>
            <a:noFill/>
          </a:ln>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en" dirty="0">
                <a:solidFill>
                  <a:schemeClr val="dk1"/>
                </a:solidFill>
                <a:latin typeface="Times New Roman" panose="02020603050405020304" pitchFamily="18" charset="0"/>
                <a:ea typeface="Vidaloka"/>
                <a:cs typeface="Times New Roman" panose="02020603050405020304" pitchFamily="18" charset="0"/>
                <a:sym typeface="Vidaloka"/>
              </a:rPr>
              <a:t>Dropped columns with high single value counts and high collinearity</a:t>
            </a:r>
          </a:p>
          <a:p>
            <a:pPr marL="342900" lvl="0" indent="-342900" algn="l" rtl="0">
              <a:spcBef>
                <a:spcPts val="0"/>
              </a:spcBef>
              <a:spcAft>
                <a:spcPts val="0"/>
              </a:spcAft>
              <a:buFont typeface="+mj-lt"/>
              <a:buAutoNum type="arabicPeriod"/>
            </a:pPr>
            <a:r>
              <a:rPr lang="en" dirty="0">
                <a:solidFill>
                  <a:schemeClr val="dk1"/>
                </a:solidFill>
                <a:latin typeface="Times New Roman" panose="02020603050405020304" pitchFamily="18" charset="0"/>
                <a:ea typeface="Vidaloka"/>
                <a:cs typeface="Times New Roman" panose="02020603050405020304" pitchFamily="18" charset="0"/>
                <a:sym typeface="Vidaloka"/>
              </a:rPr>
              <a:t>Created columns by combining features of the same category eg. ‘with_porch’ to indicate presence of porch</a:t>
            </a:r>
          </a:p>
          <a:p>
            <a:pPr marL="342900" lvl="0" indent="-342900" algn="l" rtl="0">
              <a:spcBef>
                <a:spcPts val="0"/>
              </a:spcBef>
              <a:spcAft>
                <a:spcPts val="0"/>
              </a:spcAft>
              <a:buFont typeface="+mj-lt"/>
              <a:buAutoNum type="arabicPeriod"/>
            </a:pPr>
            <a:r>
              <a:rPr lang="en" dirty="0">
                <a:solidFill>
                  <a:schemeClr val="dk1"/>
                </a:solidFill>
                <a:latin typeface="Times New Roman" panose="02020603050405020304" pitchFamily="18" charset="0"/>
                <a:ea typeface="Vidaloka"/>
                <a:cs typeface="Times New Roman" panose="02020603050405020304" pitchFamily="18" charset="0"/>
                <a:sym typeface="Vidaloka"/>
              </a:rPr>
              <a:t>Converted ordinal data to numerical</a:t>
            </a:r>
          </a:p>
          <a:p>
            <a:pPr marL="342900" lvl="0" indent="-342900" algn="l" rtl="0">
              <a:spcBef>
                <a:spcPts val="0"/>
              </a:spcBef>
              <a:spcAft>
                <a:spcPts val="0"/>
              </a:spcAft>
              <a:buFont typeface="+mj-lt"/>
              <a:buAutoNum type="arabicPeriod"/>
            </a:pPr>
            <a:r>
              <a:rPr lang="en" dirty="0">
                <a:solidFill>
                  <a:schemeClr val="dk1"/>
                </a:solidFill>
                <a:latin typeface="Times New Roman" panose="02020603050405020304" pitchFamily="18" charset="0"/>
                <a:ea typeface="Vidaloka"/>
                <a:cs typeface="Times New Roman" panose="02020603050405020304" pitchFamily="18" charset="0"/>
                <a:sym typeface="Vidaloka"/>
              </a:rPr>
              <a:t>Log transformed features with high skewness</a:t>
            </a:r>
          </a:p>
          <a:p>
            <a:pPr marL="342900" lvl="0" indent="-342900" algn="l" rtl="0">
              <a:spcBef>
                <a:spcPts val="0"/>
              </a:spcBef>
              <a:spcAft>
                <a:spcPts val="0"/>
              </a:spcAft>
              <a:buFont typeface="+mj-lt"/>
              <a:buAutoNum type="arabicPeriod"/>
            </a:pPr>
            <a:r>
              <a:rPr lang="en" dirty="0">
                <a:solidFill>
                  <a:schemeClr val="dk1"/>
                </a:solidFill>
                <a:latin typeface="Times New Roman" panose="02020603050405020304" pitchFamily="18" charset="0"/>
                <a:ea typeface="Vidaloka"/>
                <a:cs typeface="Times New Roman" panose="02020603050405020304" pitchFamily="18" charset="0"/>
                <a:sym typeface="Vidaloka"/>
              </a:rPr>
              <a:t>Scaling of features due to unequal scales</a:t>
            </a:r>
          </a:p>
          <a:p>
            <a:pPr marL="285750" lvl="0" indent="-285750" algn="l" rtl="0">
              <a:spcBef>
                <a:spcPts val="0"/>
              </a:spcBef>
              <a:spcAft>
                <a:spcPts val="0"/>
              </a:spcAft>
              <a:buFont typeface="Arial" panose="020B0604020202020204" pitchFamily="34" charset="0"/>
              <a:buChar char="•"/>
            </a:pPr>
            <a:endParaRPr lang="en" dirty="0">
              <a:solidFill>
                <a:schemeClr val="dk1"/>
              </a:solidFill>
              <a:latin typeface="Times New Roman" panose="02020603050405020304" pitchFamily="18" charset="0"/>
              <a:ea typeface="Vidaloka"/>
              <a:cs typeface="Times New Roman" panose="02020603050405020304" pitchFamily="18" charset="0"/>
              <a:sym typeface="Vidaloka"/>
            </a:endParaRPr>
          </a:p>
        </p:txBody>
      </p:sp>
      <p:sp>
        <p:nvSpPr>
          <p:cNvPr id="7" name="Google Shape;255;p37">
            <a:extLst>
              <a:ext uri="{FF2B5EF4-FFF2-40B4-BE49-F238E27FC236}">
                <a16:creationId xmlns:a16="http://schemas.microsoft.com/office/drawing/2014/main" id="{73904B16-FDED-49D0-AB6D-3B9DD52A924C}"/>
              </a:ext>
            </a:extLst>
          </p:cNvPr>
          <p:cNvSpPr txBox="1">
            <a:spLocks/>
          </p:cNvSpPr>
          <p:nvPr/>
        </p:nvSpPr>
        <p:spPr>
          <a:xfrm>
            <a:off x="713226" y="2175121"/>
            <a:ext cx="299771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Vidaloka"/>
              <a:buNone/>
              <a:defRPr sz="3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2pPr>
            <a:lvl3pPr marR="0" lvl="2"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3pPr>
            <a:lvl4pPr marR="0" lvl="3"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4pPr>
            <a:lvl5pPr marR="0" lvl="4"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5pPr>
            <a:lvl6pPr marR="0" lvl="5"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6pPr>
            <a:lvl7pPr marR="0" lvl="6"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7pPr>
            <a:lvl8pPr marR="0" lvl="7"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8pPr>
            <a:lvl9pPr marR="0" lvl="8"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9pPr>
          </a:lstStyle>
          <a:p>
            <a:pPr algn="l"/>
            <a:r>
              <a:rPr lang="en-SG" sz="1800" u="sng" dirty="0">
                <a:latin typeface="Times New Roman" panose="02020603050405020304" pitchFamily="18" charset="0"/>
                <a:cs typeface="Times New Roman" panose="02020603050405020304" pitchFamily="18" charset="0"/>
              </a:rPr>
              <a:t>Feature Engineering</a:t>
            </a:r>
          </a:p>
        </p:txBody>
      </p:sp>
    </p:spTree>
    <p:extLst>
      <p:ext uri="{BB962C8B-B14F-4D97-AF65-F5344CB8AC3E}">
        <p14:creationId xmlns:p14="http://schemas.microsoft.com/office/powerpoint/2010/main" val="14954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 name="Google Shape;255;p37">
            <a:extLst>
              <a:ext uri="{FF2B5EF4-FFF2-40B4-BE49-F238E27FC236}">
                <a16:creationId xmlns:a16="http://schemas.microsoft.com/office/drawing/2014/main" id="{97C52208-3F76-4F3B-93E0-49162EEE8901}"/>
              </a:ext>
            </a:extLst>
          </p:cNvPr>
          <p:cNvSpPr txBox="1">
            <a:spLocks noGrp="1"/>
          </p:cNvSpPr>
          <p:nvPr>
            <p:ph type="title"/>
          </p:nvPr>
        </p:nvSpPr>
        <p:spPr>
          <a:xfrm>
            <a:off x="713226" y="445025"/>
            <a:ext cx="352349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latin typeface="Times New Roman" panose="02020603050405020304" pitchFamily="18" charset="0"/>
                <a:cs typeface="Times New Roman" panose="02020603050405020304" pitchFamily="18" charset="0"/>
              </a:rPr>
              <a:t>Model Performance</a:t>
            </a:r>
            <a:endParaRPr u="sng" dirty="0">
              <a:latin typeface="Times New Roman" panose="02020603050405020304" pitchFamily="18" charset="0"/>
              <a:cs typeface="Times New Roman" panose="02020603050405020304" pitchFamily="18" charset="0"/>
            </a:endParaRPr>
          </a:p>
        </p:txBody>
      </p:sp>
      <p:sp>
        <p:nvSpPr>
          <p:cNvPr id="9" name="Google Shape;306;p43">
            <a:extLst>
              <a:ext uri="{FF2B5EF4-FFF2-40B4-BE49-F238E27FC236}">
                <a16:creationId xmlns:a16="http://schemas.microsoft.com/office/drawing/2014/main" id="{4F38131A-7B67-4DB4-B3D1-A5D82C00C53B}"/>
              </a:ext>
            </a:extLst>
          </p:cNvPr>
          <p:cNvSpPr txBox="1"/>
          <p:nvPr/>
        </p:nvSpPr>
        <p:spPr>
          <a:xfrm>
            <a:off x="835146" y="1406345"/>
            <a:ext cx="1699278" cy="197099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1"/>
                </a:solidFill>
                <a:latin typeface="Times New Roman" panose="02020603050405020304" pitchFamily="18" charset="0"/>
                <a:ea typeface="Vidaloka"/>
                <a:cs typeface="Times New Roman" panose="02020603050405020304" pitchFamily="18" charset="0"/>
                <a:sym typeface="Vidaloka"/>
              </a:rPr>
              <a:t>Elastic net was selected for the highest R2 score and the lowest RMSE.</a:t>
            </a:r>
          </a:p>
        </p:txBody>
      </p:sp>
      <p:pic>
        <p:nvPicPr>
          <p:cNvPr id="6" name="Picture 5">
            <a:extLst>
              <a:ext uri="{FF2B5EF4-FFF2-40B4-BE49-F238E27FC236}">
                <a16:creationId xmlns:a16="http://schemas.microsoft.com/office/drawing/2014/main" id="{FACFC091-C01D-4847-9447-E6E6CE348E60}"/>
              </a:ext>
            </a:extLst>
          </p:cNvPr>
          <p:cNvPicPr>
            <a:picLocks noChangeAspect="1"/>
          </p:cNvPicPr>
          <p:nvPr/>
        </p:nvPicPr>
        <p:blipFill>
          <a:blip r:embed="rId3"/>
          <a:stretch>
            <a:fillRect/>
          </a:stretch>
        </p:blipFill>
        <p:spPr>
          <a:xfrm>
            <a:off x="3754010" y="1562757"/>
            <a:ext cx="3716354" cy="2155146"/>
          </a:xfrm>
          <a:prstGeom prst="rect">
            <a:avLst/>
          </a:prstGeom>
        </p:spPr>
      </p:pic>
    </p:spTree>
    <p:extLst>
      <p:ext uri="{BB962C8B-B14F-4D97-AF65-F5344CB8AC3E}">
        <p14:creationId xmlns:p14="http://schemas.microsoft.com/office/powerpoint/2010/main" val="321641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 name="Google Shape;255;p37">
            <a:extLst>
              <a:ext uri="{FF2B5EF4-FFF2-40B4-BE49-F238E27FC236}">
                <a16:creationId xmlns:a16="http://schemas.microsoft.com/office/drawing/2014/main" id="{97C52208-3F76-4F3B-93E0-49162EEE8901}"/>
              </a:ext>
            </a:extLst>
          </p:cNvPr>
          <p:cNvSpPr txBox="1">
            <a:spLocks noGrp="1"/>
          </p:cNvSpPr>
          <p:nvPr>
            <p:ph type="title"/>
          </p:nvPr>
        </p:nvSpPr>
        <p:spPr>
          <a:xfrm>
            <a:off x="96203" y="445025"/>
            <a:ext cx="248545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latin typeface="Times New Roman" panose="02020603050405020304" pitchFamily="18" charset="0"/>
                <a:cs typeface="Times New Roman" panose="02020603050405020304" pitchFamily="18" charset="0"/>
              </a:rPr>
              <a:t>Final features</a:t>
            </a:r>
            <a:endParaRPr u="sng" dirty="0">
              <a:latin typeface="Times New Roman" panose="02020603050405020304" pitchFamily="18" charset="0"/>
              <a:cs typeface="Times New Roman" panose="02020603050405020304" pitchFamily="18" charset="0"/>
            </a:endParaRPr>
          </a:p>
        </p:txBody>
      </p:sp>
      <p:sp>
        <p:nvSpPr>
          <p:cNvPr id="9" name="Google Shape;306;p43">
            <a:extLst>
              <a:ext uri="{FF2B5EF4-FFF2-40B4-BE49-F238E27FC236}">
                <a16:creationId xmlns:a16="http://schemas.microsoft.com/office/drawing/2014/main" id="{4F38131A-7B67-4DB4-B3D1-A5D82C00C53B}"/>
              </a:ext>
            </a:extLst>
          </p:cNvPr>
          <p:cNvSpPr txBox="1"/>
          <p:nvPr/>
        </p:nvSpPr>
        <p:spPr>
          <a:xfrm>
            <a:off x="220980" y="1017724"/>
            <a:ext cx="2360682" cy="31580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1"/>
                </a:solidFill>
                <a:latin typeface="Times New Roman" panose="02020603050405020304" pitchFamily="18" charset="0"/>
                <a:ea typeface="Vidaloka"/>
                <a:cs typeface="Times New Roman" panose="02020603050405020304" pitchFamily="18" charset="0"/>
                <a:sym typeface="Vidaloka"/>
              </a:rPr>
              <a:t>From the most important features, we see that many are related to area, quality and location of the house. </a:t>
            </a:r>
          </a:p>
          <a:p>
            <a:pPr marL="0" lvl="0" indent="0" algn="l" rtl="0">
              <a:spcBef>
                <a:spcPts val="0"/>
              </a:spcBef>
              <a:spcAft>
                <a:spcPts val="0"/>
              </a:spcAft>
              <a:buNone/>
            </a:pPr>
            <a:endParaRPr lang="en" sz="1600" dirty="0">
              <a:solidFill>
                <a:schemeClr val="dk1"/>
              </a:solidFill>
              <a:latin typeface="Times New Roman" panose="02020603050405020304" pitchFamily="18" charset="0"/>
              <a:ea typeface="Vidaloka"/>
              <a:cs typeface="Times New Roman" panose="02020603050405020304" pitchFamily="18" charset="0"/>
              <a:sym typeface="Vidaloka"/>
            </a:endParaRPr>
          </a:p>
          <a:p>
            <a:pPr marL="0" lvl="0" indent="0" algn="l" rtl="0">
              <a:spcBef>
                <a:spcPts val="0"/>
              </a:spcBef>
              <a:spcAft>
                <a:spcPts val="0"/>
              </a:spcAft>
              <a:buNone/>
            </a:pPr>
            <a:r>
              <a:rPr lang="en" sz="1600" dirty="0">
                <a:solidFill>
                  <a:schemeClr val="dk1"/>
                </a:solidFill>
                <a:latin typeface="Times New Roman" panose="02020603050405020304" pitchFamily="18" charset="0"/>
                <a:ea typeface="Vidaloka"/>
                <a:cs typeface="Times New Roman" panose="02020603050405020304" pitchFamily="18" charset="0"/>
                <a:sym typeface="Vidaloka"/>
              </a:rPr>
              <a:t>The older the house and the poorer the condition, the more the sale price of the house decreases. </a:t>
            </a:r>
          </a:p>
        </p:txBody>
      </p:sp>
      <p:pic>
        <p:nvPicPr>
          <p:cNvPr id="4" name="Picture 3">
            <a:extLst>
              <a:ext uri="{FF2B5EF4-FFF2-40B4-BE49-F238E27FC236}">
                <a16:creationId xmlns:a16="http://schemas.microsoft.com/office/drawing/2014/main" id="{BBF3FD63-7484-4D1C-99A8-6477149E3CEA}"/>
              </a:ext>
            </a:extLst>
          </p:cNvPr>
          <p:cNvPicPr>
            <a:picLocks noChangeAspect="1"/>
          </p:cNvPicPr>
          <p:nvPr/>
        </p:nvPicPr>
        <p:blipFill>
          <a:blip r:embed="rId3"/>
          <a:stretch>
            <a:fillRect/>
          </a:stretch>
        </p:blipFill>
        <p:spPr>
          <a:xfrm>
            <a:off x="2750820" y="510540"/>
            <a:ext cx="6296977" cy="3977639"/>
          </a:xfrm>
          <a:prstGeom prst="rect">
            <a:avLst/>
          </a:prstGeom>
        </p:spPr>
      </p:pic>
    </p:spTree>
    <p:extLst>
      <p:ext uri="{BB962C8B-B14F-4D97-AF65-F5344CB8AC3E}">
        <p14:creationId xmlns:p14="http://schemas.microsoft.com/office/powerpoint/2010/main" val="4105859463"/>
      </p:ext>
    </p:extLst>
  </p:cSld>
  <p:clrMapOvr>
    <a:masterClrMapping/>
  </p:clrMapOvr>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441</Words>
  <Application>Microsoft Office PowerPoint</Application>
  <PresentationFormat>On-screen Show (16:9)</PresentationFormat>
  <Paragraphs>54</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Montserrat</vt:lpstr>
      <vt:lpstr>Arial</vt:lpstr>
      <vt:lpstr>Times New Roman</vt:lpstr>
      <vt:lpstr>Vidaloka</vt:lpstr>
      <vt:lpstr>Montserrat Medium</vt:lpstr>
      <vt:lpstr>Crimson Text</vt:lpstr>
      <vt:lpstr>Minimalist Business Slides by Slidesgo</vt:lpstr>
      <vt:lpstr>PowerPoint Presentation</vt:lpstr>
      <vt:lpstr>Problem Statement</vt:lpstr>
      <vt:lpstr>Workflow</vt:lpstr>
      <vt:lpstr>Skewness</vt:lpstr>
      <vt:lpstr>Collinearity</vt:lpstr>
      <vt:lpstr>Null values</vt:lpstr>
      <vt:lpstr>Data Cleaning / Feature Engineering</vt:lpstr>
      <vt:lpstr>Model Performance</vt:lpstr>
      <vt:lpstr>Final features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zhicong</dc:creator>
  <cp:lastModifiedBy>Zhi Cong Tham</cp:lastModifiedBy>
  <cp:revision>2</cp:revision>
  <dcterms:modified xsi:type="dcterms:W3CDTF">2022-01-06T19:29:04Z</dcterms:modified>
</cp:coreProperties>
</file>