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
  </p:notesMasterIdLst>
  <p:sldIdLst>
    <p:sldId id="256" r:id="rId3"/>
    <p:sldId id="258" r:id="rId4"/>
    <p:sldId id="289" r:id="rId5"/>
    <p:sldId id="290" r:id="rId6"/>
    <p:sldId id="293" r:id="rId7"/>
    <p:sldId id="292" r:id="rId8"/>
    <p:sldId id="291" r:id="rId9"/>
  </p:sldIdLst>
  <p:sldSz cx="9144000" cy="5143500" type="screen16x9"/>
  <p:notesSz cx="6858000" cy="9144000"/>
  <p:embeddedFontLst>
    <p:embeddedFont>
      <p:font typeface="Roboto Slab" panose="02010600030101010101" charset="0"/>
      <p:regular r:id="rId11"/>
    </p:embeddedFont>
    <p:embeddedFont>
      <p:font typeface="Roboto" panose="02010600030101010101"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5afacd8d_2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5afacd8d_2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a:solidFill>
                <a:srgbClr val="595959"/>
              </a:solidFill>
            </a:endParaRPr>
          </a:p>
          <a:p>
            <a:pPr marL="0" lvl="0" indent="0" algn="l" rtl="0">
              <a:lnSpc>
                <a:spcPct val="115000"/>
              </a:lnSpc>
              <a:spcBef>
                <a:spcPts val="0"/>
              </a:spcBef>
              <a:spcAft>
                <a:spcPts val="1600"/>
              </a:spcAft>
              <a:buNone/>
            </a:pP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5afacd8d_2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5afacd8d_2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a:solidFill>
                <a:srgbClr val="595959"/>
              </a:solidFill>
            </a:endParaRPr>
          </a:p>
          <a:p>
            <a:pPr marL="0" lvl="0" indent="0" algn="l" rtl="0">
              <a:lnSpc>
                <a:spcPct val="115000"/>
              </a:lnSpc>
              <a:spcBef>
                <a:spcPts val="0"/>
              </a:spcBef>
              <a:spcAft>
                <a:spcPts val="1600"/>
              </a:spcAft>
              <a:buNone/>
            </a:pPr>
            <a:endParaRPr sz="18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5afacd8d_2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5afacd8d_2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a:solidFill>
                <a:srgbClr val="595959"/>
              </a:solidFill>
            </a:endParaRPr>
          </a:p>
          <a:p>
            <a:pPr marL="0" lvl="0" indent="0" algn="l" rtl="0">
              <a:lnSpc>
                <a:spcPct val="115000"/>
              </a:lnSpc>
              <a:spcBef>
                <a:spcPts val="0"/>
              </a:spcBef>
              <a:spcAft>
                <a:spcPts val="1600"/>
              </a:spcAft>
              <a:buNone/>
            </a:pP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5afacd8d_2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5afacd8d_2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a:solidFill>
                <a:srgbClr val="595959"/>
              </a:solidFill>
            </a:endParaRPr>
          </a:p>
          <a:p>
            <a:pPr marL="0" lvl="0" indent="0" algn="l" rtl="0">
              <a:lnSpc>
                <a:spcPct val="115000"/>
              </a:lnSpc>
              <a:spcBef>
                <a:spcPts val="0"/>
              </a:spcBef>
              <a:spcAft>
                <a:spcPts val="1600"/>
              </a:spcAft>
              <a:buNone/>
            </a:pPr>
            <a:endParaRPr sz="18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5afacd8d_2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5afacd8d_2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a:solidFill>
                <a:srgbClr val="595959"/>
              </a:solidFill>
            </a:endParaRPr>
          </a:p>
          <a:p>
            <a:pPr marL="0" lvl="0" indent="0" algn="l" rtl="0">
              <a:lnSpc>
                <a:spcPct val="115000"/>
              </a:lnSpc>
              <a:spcBef>
                <a:spcPts val="0"/>
              </a:spcBef>
              <a:spcAft>
                <a:spcPts val="1600"/>
              </a:spcAft>
              <a:buNone/>
            </a:pPr>
            <a:endParaRPr sz="18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1"/>
          <p:cNvSpPr txBox="1">
            <a:spLocks noGrp="1"/>
          </p:cNvSpPr>
          <p:nvPr>
            <p:ph type="title" hasCustomPrompt="1"/>
          </p:nvPr>
        </p:nvSpPr>
        <p:spPr>
          <a:xfrm>
            <a:off x="987525" y="688700"/>
            <a:ext cx="7463100" cy="839100"/>
          </a:xfrm>
          <a:prstGeom prst="rect">
            <a:avLst/>
          </a:prstGeom>
        </p:spPr>
        <p:txBody>
          <a:bodyPr spcFirstLastPara="1" wrap="square" lIns="91425" tIns="91425" rIns="91425" bIns="91425" anchor="ctr" anchorCtr="0"/>
          <a:lstStyle>
            <a:lvl1pPr lvl="0" algn="ctr"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2" name="Google Shape;52;p11"/>
          <p:cNvSpPr txBox="1">
            <a:spLocks noGrp="1"/>
          </p:cNvSpPr>
          <p:nvPr>
            <p:ph type="body" idx="1"/>
          </p:nvPr>
        </p:nvSpPr>
        <p:spPr>
          <a:xfrm>
            <a:off x="267875" y="1942850"/>
            <a:ext cx="83682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04800" algn="ctr" rtl="0">
              <a:spcBef>
                <a:spcPts val="1600"/>
              </a:spcBef>
              <a:spcAft>
                <a:spcPts val="0"/>
              </a:spcAft>
              <a:buSzPts val="1200"/>
              <a:buChar char="■"/>
              <a:defRPr/>
            </a:lvl3pPr>
            <a:lvl4pPr marL="1828800" lvl="3" indent="-298450" algn="ctr" rtl="0">
              <a:spcBef>
                <a:spcPts val="1600"/>
              </a:spcBef>
              <a:spcAft>
                <a:spcPts val="0"/>
              </a:spcAft>
              <a:buSzPts val="1100"/>
              <a:buChar char="●"/>
              <a:defRPr/>
            </a:lvl4pPr>
            <a:lvl5pPr marL="2286000" lvl="4" indent="-292100" algn="ctr" rtl="0">
              <a:spcBef>
                <a:spcPts val="1600"/>
              </a:spcBef>
              <a:spcAft>
                <a:spcPts val="0"/>
              </a:spcAft>
              <a:buSzPts val="1000"/>
              <a:buChar char="○"/>
              <a:defRPr/>
            </a:lvl5pPr>
            <a:lvl6pPr marL="2743200" lvl="5" indent="-285750" algn="ctr" rtl="0">
              <a:spcBef>
                <a:spcPts val="1600"/>
              </a:spcBef>
              <a:spcAft>
                <a:spcPts val="0"/>
              </a:spcAft>
              <a:buSzPts val="900"/>
              <a:buChar char="■"/>
              <a:defRPr/>
            </a:lvl6pPr>
            <a:lvl7pPr marL="3200400" lvl="6" indent="-279400" algn="ctr" rtl="0">
              <a:spcBef>
                <a:spcPts val="1600"/>
              </a:spcBef>
              <a:spcAft>
                <a:spcPts val="0"/>
              </a:spcAft>
              <a:buSzPts val="800"/>
              <a:buChar char="●"/>
              <a:defRPr/>
            </a:lvl7pPr>
            <a:lvl8pPr marL="3657600" lvl="7" indent="-279400" algn="ctr" rtl="0">
              <a:spcBef>
                <a:spcPts val="1600"/>
              </a:spcBef>
              <a:spcAft>
                <a:spcPts val="0"/>
              </a:spcAft>
              <a:buSzPts val="800"/>
              <a:buChar char="○"/>
              <a:defRPr/>
            </a:lvl8pPr>
            <a:lvl9pPr marL="4114800" lvl="8" indent="-273050" algn="ctr" rtl="0">
              <a:spcBef>
                <a:spcPts val="1600"/>
              </a:spcBef>
              <a:spcAft>
                <a:spcPts val="1600"/>
              </a:spcAft>
              <a:buSzPts val="7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62" name="Google Shape;62;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63" name="Google Shape;63;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4" name="Google Shape;64;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5" name="Google Shape;65;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6"/>
          <p:cNvSpPr txBox="1">
            <a:spLocks noGrp="1"/>
          </p:cNvSpPr>
          <p:nvPr>
            <p:ph type="body" idx="1"/>
          </p:nvPr>
        </p:nvSpPr>
        <p:spPr>
          <a:xfrm>
            <a:off x="229675" y="758725"/>
            <a:ext cx="8368200" cy="4108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9400" rtl="0">
              <a:spcBef>
                <a:spcPts val="1600"/>
              </a:spcBef>
              <a:spcAft>
                <a:spcPts val="0"/>
              </a:spcAft>
              <a:buSzPts val="800"/>
              <a:buChar char="○"/>
              <a:defRPr/>
            </a:lvl8pPr>
            <a:lvl9pPr marL="4114800" lvl="8" indent="-273050" rtl="0">
              <a:spcBef>
                <a:spcPts val="1600"/>
              </a:spcBef>
              <a:spcAft>
                <a:spcPts val="1600"/>
              </a:spcAft>
              <a:buSzPts val="700"/>
              <a:buChar char="■"/>
              <a:defRPr/>
            </a:lvl9pPr>
          </a:lstStyle>
          <a:p>
            <a:endParaRPr/>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cxnSp>
        <p:nvCxnSpPr>
          <p:cNvPr id="75" name="Google Shape;75;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6" name="Google Shape;76;p17"/>
          <p:cNvSpPr txBox="1">
            <a:spLocks noGrp="1"/>
          </p:cNvSpPr>
          <p:nvPr>
            <p:ph type="title"/>
          </p:nvPr>
        </p:nvSpPr>
        <p:spPr>
          <a:xfrm>
            <a:off x="229675" y="1470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229675" y="1470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9" name="Google Shape;8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3" name="Google Shape;93;p2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4" name="Google Shape;94;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9400" rtl="0">
              <a:spcBef>
                <a:spcPts val="1600"/>
              </a:spcBef>
              <a:spcAft>
                <a:spcPts val="0"/>
              </a:spcAft>
              <a:buSzPts val="800"/>
              <a:buChar char="○"/>
              <a:defRPr/>
            </a:lvl8pPr>
            <a:lvl9pPr marL="4114800" lvl="8" indent="-273050" rtl="0">
              <a:spcBef>
                <a:spcPts val="1600"/>
              </a:spcBef>
              <a:spcAft>
                <a:spcPts val="1600"/>
              </a:spcAft>
              <a:buSzPts val="7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987525" y="688700"/>
            <a:ext cx="7463100" cy="839100"/>
          </a:xfrm>
          <a:prstGeom prst="rect">
            <a:avLst/>
          </a:prstGeom>
        </p:spPr>
        <p:txBody>
          <a:bodyPr spcFirstLastPara="1" wrap="square" lIns="91425" tIns="91425" rIns="91425" bIns="91425" anchor="ctr" anchorCtr="0"/>
          <a:lstStyle>
            <a:lvl1pPr lvl="0" algn="ctr"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03" name="Google Shape;103;p23"/>
          <p:cNvSpPr txBox="1">
            <a:spLocks noGrp="1"/>
          </p:cNvSpPr>
          <p:nvPr>
            <p:ph type="body" idx="1"/>
          </p:nvPr>
        </p:nvSpPr>
        <p:spPr>
          <a:xfrm>
            <a:off x="267875" y="1942850"/>
            <a:ext cx="83682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04800" algn="ctr" rtl="0">
              <a:spcBef>
                <a:spcPts val="1600"/>
              </a:spcBef>
              <a:spcAft>
                <a:spcPts val="0"/>
              </a:spcAft>
              <a:buSzPts val="1200"/>
              <a:buChar char="■"/>
              <a:defRPr/>
            </a:lvl3pPr>
            <a:lvl4pPr marL="1828800" lvl="3" indent="-298450" algn="ctr" rtl="0">
              <a:spcBef>
                <a:spcPts val="1600"/>
              </a:spcBef>
              <a:spcAft>
                <a:spcPts val="0"/>
              </a:spcAft>
              <a:buSzPts val="1100"/>
              <a:buChar char="●"/>
              <a:defRPr/>
            </a:lvl4pPr>
            <a:lvl5pPr marL="2286000" lvl="4" indent="-292100" algn="ctr" rtl="0">
              <a:spcBef>
                <a:spcPts val="1600"/>
              </a:spcBef>
              <a:spcAft>
                <a:spcPts val="0"/>
              </a:spcAft>
              <a:buSzPts val="1000"/>
              <a:buChar char="○"/>
              <a:defRPr/>
            </a:lvl5pPr>
            <a:lvl6pPr marL="2743200" lvl="5" indent="-285750" algn="ctr" rtl="0">
              <a:spcBef>
                <a:spcPts val="1600"/>
              </a:spcBef>
              <a:spcAft>
                <a:spcPts val="0"/>
              </a:spcAft>
              <a:buSzPts val="900"/>
              <a:buChar char="■"/>
              <a:defRPr/>
            </a:lvl6pPr>
            <a:lvl7pPr marL="3200400" lvl="6" indent="-279400" algn="ctr" rtl="0">
              <a:spcBef>
                <a:spcPts val="1600"/>
              </a:spcBef>
              <a:spcAft>
                <a:spcPts val="0"/>
              </a:spcAft>
              <a:buSzPts val="800"/>
              <a:buChar char="●"/>
              <a:defRPr/>
            </a:lvl7pPr>
            <a:lvl8pPr marL="3657600" lvl="7" indent="-279400" algn="ctr" rtl="0">
              <a:spcBef>
                <a:spcPts val="1600"/>
              </a:spcBef>
              <a:spcAft>
                <a:spcPts val="0"/>
              </a:spcAft>
              <a:buSzPts val="800"/>
              <a:buChar char="○"/>
              <a:defRPr/>
            </a:lvl8pPr>
            <a:lvl9pPr marL="4114800" lvl="8" indent="-273050" algn="ctr" rtl="0">
              <a:spcBef>
                <a:spcPts val="1600"/>
              </a:spcBef>
              <a:spcAft>
                <a:spcPts val="1600"/>
              </a:spcAft>
              <a:buSzPts val="700"/>
              <a:buChar char="■"/>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229675" y="758725"/>
            <a:ext cx="8368200" cy="4108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9400" rtl="0">
              <a:spcBef>
                <a:spcPts val="1600"/>
              </a:spcBef>
              <a:spcAft>
                <a:spcPts val="0"/>
              </a:spcAft>
              <a:buSzPts val="800"/>
              <a:buChar char="○"/>
              <a:defRPr/>
            </a:lvl8pPr>
            <a:lvl9pPr marL="4114800" lvl="8" indent="-273050" rtl="0">
              <a:spcBef>
                <a:spcPts val="1600"/>
              </a:spcBef>
              <a:spcAft>
                <a:spcPts val="1600"/>
              </a:spcAft>
              <a:buSzPts val="7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cxnSp>
        <p:nvCxnSpPr>
          <p:cNvPr id="24" name="Google Shape;24;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5" name="Google Shape;25;p5"/>
          <p:cNvSpPr txBox="1">
            <a:spLocks noGrp="1"/>
          </p:cNvSpPr>
          <p:nvPr>
            <p:ph type="title"/>
          </p:nvPr>
        </p:nvSpPr>
        <p:spPr>
          <a:xfrm>
            <a:off x="229675" y="1470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9675" y="147025"/>
            <a:ext cx="8368200" cy="686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SzPts val="36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2" name="Google Shape;42;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9400" rtl="0">
              <a:spcBef>
                <a:spcPts val="1600"/>
              </a:spcBef>
              <a:spcAft>
                <a:spcPts val="0"/>
              </a:spcAft>
              <a:buSzPts val="800"/>
              <a:buChar char="○"/>
              <a:defRPr/>
            </a:lvl8pPr>
            <a:lvl9pPr marL="4114800" lvl="8" indent="-273050" rtl="0">
              <a:spcBef>
                <a:spcPts val="1600"/>
              </a:spcBef>
              <a:spcAft>
                <a:spcPts val="1600"/>
              </a:spcAft>
              <a:buSzPts val="700"/>
              <a:buChar char="■"/>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9675" y="147025"/>
            <a:ext cx="8368200" cy="6861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38800" y="916950"/>
            <a:ext cx="8368200" cy="4108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rtl="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04800" rtl="0">
              <a:lnSpc>
                <a:spcPct val="115000"/>
              </a:lnSpc>
              <a:spcBef>
                <a:spcPts val="160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298450" rtl="0">
              <a:lnSpc>
                <a:spcPct val="115000"/>
              </a:lnSpc>
              <a:spcBef>
                <a:spcPts val="1600"/>
              </a:spcBef>
              <a:spcAft>
                <a:spcPts val="0"/>
              </a:spcAft>
              <a:buClr>
                <a:schemeClr val="dk1"/>
              </a:buClr>
              <a:buSzPts val="1100"/>
              <a:buFont typeface="Roboto" panose="02000000000000000000"/>
              <a:buChar char="●"/>
              <a:defRPr sz="11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292100" rtl="0">
              <a:lnSpc>
                <a:spcPct val="115000"/>
              </a:lnSpc>
              <a:spcBef>
                <a:spcPts val="1600"/>
              </a:spcBef>
              <a:spcAft>
                <a:spcPts val="0"/>
              </a:spcAft>
              <a:buClr>
                <a:schemeClr val="dk1"/>
              </a:buClr>
              <a:buSzPts val="1000"/>
              <a:buFont typeface="Roboto" panose="02000000000000000000"/>
              <a:buChar char="○"/>
              <a:defRPr sz="10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285750" rtl="0">
              <a:lnSpc>
                <a:spcPct val="115000"/>
              </a:lnSpc>
              <a:spcBef>
                <a:spcPts val="1600"/>
              </a:spcBef>
              <a:spcAft>
                <a:spcPts val="0"/>
              </a:spcAft>
              <a:buClr>
                <a:schemeClr val="dk1"/>
              </a:buClr>
              <a:buSzPts val="900"/>
              <a:buFont typeface="Roboto" panose="02000000000000000000"/>
              <a:buChar char="■"/>
              <a:defRPr sz="9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279400" rtl="0">
              <a:lnSpc>
                <a:spcPct val="115000"/>
              </a:lnSpc>
              <a:spcBef>
                <a:spcPts val="1600"/>
              </a:spcBef>
              <a:spcAft>
                <a:spcPts val="0"/>
              </a:spcAft>
              <a:buClr>
                <a:schemeClr val="dk1"/>
              </a:buClr>
              <a:buSzPts val="800"/>
              <a:buFont typeface="Roboto" panose="02000000000000000000"/>
              <a:buChar char="●"/>
              <a:defRPr sz="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279400" rtl="0">
              <a:lnSpc>
                <a:spcPct val="115000"/>
              </a:lnSpc>
              <a:spcBef>
                <a:spcPts val="1600"/>
              </a:spcBef>
              <a:spcAft>
                <a:spcPts val="0"/>
              </a:spcAft>
              <a:buClr>
                <a:schemeClr val="dk1"/>
              </a:buClr>
              <a:buSzPts val="800"/>
              <a:buFont typeface="Roboto" panose="02000000000000000000"/>
              <a:buChar char="○"/>
              <a:defRPr sz="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273050" rtl="0">
              <a:lnSpc>
                <a:spcPct val="115000"/>
              </a:lnSpc>
              <a:spcBef>
                <a:spcPts val="1600"/>
              </a:spcBef>
              <a:spcAft>
                <a:spcPts val="1600"/>
              </a:spcAft>
              <a:buClr>
                <a:schemeClr val="dk1"/>
              </a:buClr>
              <a:buSzPts val="700"/>
              <a:buFont typeface="Roboto" panose="02000000000000000000"/>
              <a:buChar char="■"/>
              <a:defRPr sz="7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29675" y="147025"/>
            <a:ext cx="8368200" cy="6861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58" name="Google Shape;58;p13"/>
          <p:cNvSpPr txBox="1">
            <a:spLocks noGrp="1"/>
          </p:cNvSpPr>
          <p:nvPr>
            <p:ph type="body" idx="1"/>
          </p:nvPr>
        </p:nvSpPr>
        <p:spPr>
          <a:xfrm>
            <a:off x="338800" y="916950"/>
            <a:ext cx="8368200" cy="4108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rtl="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04800" rtl="0">
              <a:lnSpc>
                <a:spcPct val="115000"/>
              </a:lnSpc>
              <a:spcBef>
                <a:spcPts val="160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298450" rtl="0">
              <a:lnSpc>
                <a:spcPct val="115000"/>
              </a:lnSpc>
              <a:spcBef>
                <a:spcPts val="1600"/>
              </a:spcBef>
              <a:spcAft>
                <a:spcPts val="0"/>
              </a:spcAft>
              <a:buClr>
                <a:schemeClr val="dk1"/>
              </a:buClr>
              <a:buSzPts val="1100"/>
              <a:buFont typeface="Roboto" panose="02000000000000000000"/>
              <a:buChar char="●"/>
              <a:defRPr sz="11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292100" rtl="0">
              <a:lnSpc>
                <a:spcPct val="115000"/>
              </a:lnSpc>
              <a:spcBef>
                <a:spcPts val="1600"/>
              </a:spcBef>
              <a:spcAft>
                <a:spcPts val="0"/>
              </a:spcAft>
              <a:buClr>
                <a:schemeClr val="dk1"/>
              </a:buClr>
              <a:buSzPts val="1000"/>
              <a:buFont typeface="Roboto" panose="02000000000000000000"/>
              <a:buChar char="○"/>
              <a:defRPr sz="10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285750" rtl="0">
              <a:lnSpc>
                <a:spcPct val="115000"/>
              </a:lnSpc>
              <a:spcBef>
                <a:spcPts val="1600"/>
              </a:spcBef>
              <a:spcAft>
                <a:spcPts val="0"/>
              </a:spcAft>
              <a:buClr>
                <a:schemeClr val="dk1"/>
              </a:buClr>
              <a:buSzPts val="900"/>
              <a:buFont typeface="Roboto" panose="02000000000000000000"/>
              <a:buChar char="■"/>
              <a:defRPr sz="9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279400" rtl="0">
              <a:lnSpc>
                <a:spcPct val="115000"/>
              </a:lnSpc>
              <a:spcBef>
                <a:spcPts val="1600"/>
              </a:spcBef>
              <a:spcAft>
                <a:spcPts val="0"/>
              </a:spcAft>
              <a:buClr>
                <a:schemeClr val="dk1"/>
              </a:buClr>
              <a:buSzPts val="800"/>
              <a:buFont typeface="Roboto" panose="02000000000000000000"/>
              <a:buChar char="●"/>
              <a:defRPr sz="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279400" rtl="0">
              <a:lnSpc>
                <a:spcPct val="115000"/>
              </a:lnSpc>
              <a:spcBef>
                <a:spcPts val="1600"/>
              </a:spcBef>
              <a:spcAft>
                <a:spcPts val="0"/>
              </a:spcAft>
              <a:buClr>
                <a:schemeClr val="dk1"/>
              </a:buClr>
              <a:buSzPts val="800"/>
              <a:buFont typeface="Roboto" panose="02000000000000000000"/>
              <a:buChar char="○"/>
              <a:defRPr sz="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273050" rtl="0">
              <a:lnSpc>
                <a:spcPct val="115000"/>
              </a:lnSpc>
              <a:spcBef>
                <a:spcPts val="1600"/>
              </a:spcBef>
              <a:spcAft>
                <a:spcPts val="1600"/>
              </a:spcAft>
              <a:buClr>
                <a:schemeClr val="dk1"/>
              </a:buClr>
              <a:buSzPts val="700"/>
              <a:buFont typeface="Roboto" panose="02000000000000000000"/>
              <a:buChar char="■"/>
              <a:defRPr sz="7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Prediction of Online Customers’ Purchasing Intention</a:t>
            </a:r>
          </a:p>
        </p:txBody>
      </p:sp>
      <p:sp>
        <p:nvSpPr>
          <p:cNvPr id="112" name="Google Shape;112;p25"/>
          <p:cNvSpPr txBox="1">
            <a:spLocks noGrp="1"/>
          </p:cNvSpPr>
          <p:nvPr>
            <p:ph type="subTitle" idx="1"/>
          </p:nvPr>
        </p:nvSpPr>
        <p:spPr>
          <a:xfrm>
            <a:off x="1680302" y="3049449"/>
            <a:ext cx="6257750" cy="10189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800" dirty="0" smtClean="0">
                <a:latin typeface="Times New Roman" panose="02020603050405020304" pitchFamily="18" charset="0"/>
                <a:cs typeface="Times New Roman" panose="02020603050405020304" pitchFamily="18" charset="0"/>
              </a:rPr>
              <a:t>T</a:t>
            </a:r>
            <a:r>
              <a:rPr lang="en-US" altLang="zh-CN" sz="1800" dirty="0" smtClean="0">
                <a:latin typeface="Times New Roman" panose="02020603050405020304" pitchFamily="18" charset="0"/>
                <a:cs typeface="Times New Roman" panose="02020603050405020304" pitchFamily="18" charset="0"/>
              </a:rPr>
              <a:t>eam No.8</a:t>
            </a:r>
          </a:p>
          <a:p>
            <a:pPr marL="0" lvl="0" indent="0" algn="ctr" rtl="0">
              <a:spcBef>
                <a:spcPts val="0"/>
              </a:spcBef>
              <a:spcAft>
                <a:spcPts val="0"/>
              </a:spcAft>
              <a:buNone/>
            </a:pPr>
            <a:r>
              <a:rPr lang="en-US" altLang="en-GB" sz="1800" dirty="0" err="1" smtClean="0">
                <a:latin typeface="Times New Roman" panose="02020603050405020304" pitchFamily="18" charset="0"/>
                <a:cs typeface="Times New Roman" panose="02020603050405020304" pitchFamily="18" charset="0"/>
              </a:rPr>
              <a:t>Xiayi</a:t>
            </a:r>
            <a:r>
              <a:rPr lang="en-US" altLang="en-GB" sz="1800" dirty="0" smtClean="0">
                <a:latin typeface="Times New Roman" panose="02020603050405020304" pitchFamily="18" charset="0"/>
                <a:cs typeface="Times New Roman" panose="02020603050405020304" pitchFamily="18" charset="0"/>
              </a:rPr>
              <a:t> </a:t>
            </a:r>
            <a:r>
              <a:rPr lang="en-US" altLang="en-GB" sz="1800" dirty="0">
                <a:latin typeface="Times New Roman" panose="02020603050405020304" pitchFamily="18" charset="0"/>
                <a:cs typeface="Times New Roman" panose="02020603050405020304" pitchFamily="18" charset="0"/>
              </a:rPr>
              <a:t>Ye, </a:t>
            </a:r>
            <a:r>
              <a:rPr lang="en-US" altLang="en-GB" sz="1800" dirty="0" err="1">
                <a:latin typeface="Times New Roman" panose="02020603050405020304" pitchFamily="18" charset="0"/>
                <a:cs typeface="Times New Roman" panose="02020603050405020304" pitchFamily="18" charset="0"/>
              </a:rPr>
              <a:t>Chenxing</a:t>
            </a:r>
            <a:r>
              <a:rPr lang="en-US" altLang="en-GB" sz="1800" dirty="0">
                <a:latin typeface="Times New Roman" panose="02020603050405020304" pitchFamily="18" charset="0"/>
                <a:cs typeface="Times New Roman" panose="02020603050405020304" pitchFamily="18" charset="0"/>
              </a:rPr>
              <a:t> </a:t>
            </a:r>
            <a:r>
              <a:rPr lang="en-US" altLang="en-GB" sz="1800" dirty="0" err="1">
                <a:latin typeface="Times New Roman" panose="02020603050405020304" pitchFamily="18" charset="0"/>
                <a:cs typeface="Times New Roman" panose="02020603050405020304" pitchFamily="18" charset="0"/>
              </a:rPr>
              <a:t>Zhai</a:t>
            </a:r>
            <a:endParaRPr lang="en-US" altLang="en-GB" sz="1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altLang="en-GB" sz="1800" dirty="0">
                <a:latin typeface="Times New Roman" panose="02020603050405020304" pitchFamily="18" charset="0"/>
                <a:cs typeface="Times New Roman" panose="02020603050405020304" pitchFamily="18" charset="0"/>
              </a:rPr>
              <a:t>Team web page: https://github.com/zcx10025/DM-Project</a:t>
            </a:r>
          </a:p>
          <a:p>
            <a:pPr marL="0" lvl="0" indent="0" algn="ctr" rtl="0">
              <a:spcBef>
                <a:spcPts val="0"/>
              </a:spcBef>
              <a:spcAft>
                <a:spcPts val="0"/>
              </a:spcAft>
              <a:buNone/>
            </a:pPr>
            <a:endParaRPr lang="en-US" altLang="en-GB"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latin typeface="Times New Roman" panose="02020603050405020304" pitchFamily="18" charset="0"/>
                <a:cs typeface="Times New Roman" panose="02020603050405020304" pitchFamily="18" charset="0"/>
              </a:rPr>
              <a:t>Introduction</a:t>
            </a:r>
          </a:p>
        </p:txBody>
      </p:sp>
      <p:sp>
        <p:nvSpPr>
          <p:cNvPr id="124" name="Google Shape;124;p27"/>
          <p:cNvSpPr txBox="1">
            <a:spLocks noGrp="1"/>
          </p:cNvSpPr>
          <p:nvPr>
            <p:ph type="body" idx="1"/>
          </p:nvPr>
        </p:nvSpPr>
        <p:spPr>
          <a:xfrm>
            <a:off x="229675" y="758725"/>
            <a:ext cx="8283900" cy="4164458"/>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GB" sz="1300" dirty="0" smtClean="0">
                <a:latin typeface="Times New Roman" panose="02020603050405020304" pitchFamily="18" charset="0"/>
                <a:cs typeface="Times New Roman" panose="02020603050405020304" pitchFamily="18" charset="0"/>
              </a:rPr>
              <a:t>     The </a:t>
            </a:r>
            <a:r>
              <a:rPr lang="en-GB" sz="1300" dirty="0">
                <a:latin typeface="Times New Roman" panose="02020603050405020304" pitchFamily="18" charset="0"/>
                <a:cs typeface="Times New Roman" panose="02020603050405020304" pitchFamily="18" charset="0"/>
              </a:rPr>
              <a:t>rapid development of e-commerce is inseparable from the advancement of big data technology. Analysis of customers’ </a:t>
            </a:r>
            <a:r>
              <a:rPr lang="en-GB" sz="1300" dirty="0" smtClean="0">
                <a:latin typeface="Times New Roman" panose="02020603050405020304" pitchFamily="18" charset="0"/>
                <a:cs typeface="Times New Roman" panose="02020603050405020304" pitchFamily="18" charset="0"/>
              </a:rPr>
              <a:t>behaviour, </a:t>
            </a:r>
            <a:r>
              <a:rPr lang="en-GB" sz="1300" dirty="0">
                <a:latin typeface="Times New Roman" panose="02020603050405020304" pitchFamily="18" charset="0"/>
                <a:cs typeface="Times New Roman" panose="02020603050405020304" pitchFamily="18" charset="0"/>
              </a:rPr>
              <a:t>purchasing intention and their preference are useful for business decision. For example, after you buy a computer at Amazon, next time you enter Amazon, it will automatically recommend some products related to computer to you, such as keyboard, mouse and so on. After we grasp many big data technologies this semester, we have a new understanding of online shopping. So we choose this topic to explore how big data technology predict online shoppers’ purchase intention. Through this topic, we can not only understand the analysis method of e-commerce from the perspective of a consumer, but also evaluate which consumers have a strong willingness to purchase from the perspective of a merchant.</a:t>
            </a:r>
          </a:p>
          <a:p>
            <a:pPr marL="457200" lvl="0" indent="-342900" algn="just" rtl="0">
              <a:lnSpc>
                <a:spcPct val="150000"/>
              </a:lnSpc>
              <a:spcBef>
                <a:spcPts val="0"/>
              </a:spcBef>
              <a:spcAft>
                <a:spcPts val="0"/>
              </a:spcAft>
              <a:buSzPts val="1800"/>
              <a:buChar char="●"/>
            </a:pPr>
            <a:endParaRPr lang="en-GB" sz="1300" dirty="0">
              <a:latin typeface="Times New Roman" panose="02020603050405020304" pitchFamily="18" charset="0"/>
              <a:cs typeface="Times New Roman" panose="02020603050405020304" pitchFamily="18" charset="0"/>
            </a:endParaRPr>
          </a:p>
          <a:p>
            <a:pPr marL="457200" lvl="0" indent="-342900" algn="just" rtl="0">
              <a:lnSpc>
                <a:spcPct val="150000"/>
              </a:lnSpc>
              <a:spcBef>
                <a:spcPts val="0"/>
              </a:spcBef>
              <a:spcAft>
                <a:spcPts val="0"/>
              </a:spcAft>
              <a:buSzPts val="1800"/>
              <a:buChar char="●"/>
            </a:pPr>
            <a:r>
              <a:rPr lang="en-GB" sz="1300" dirty="0" smtClean="0">
                <a:latin typeface="Times New Roman" panose="02020603050405020304" pitchFamily="18" charset="0"/>
                <a:cs typeface="Times New Roman" panose="02020603050405020304" pitchFamily="18" charset="0"/>
              </a:rPr>
              <a:t>     Our goal is </a:t>
            </a:r>
            <a:r>
              <a:rPr lang="en-GB" sz="1300" dirty="0">
                <a:latin typeface="Times New Roman" panose="02020603050405020304" pitchFamily="18" charset="0"/>
                <a:cs typeface="Times New Roman" panose="02020603050405020304" pitchFamily="18" charset="0"/>
              </a:rPr>
              <a:t>to build several models to predict whether a visit will be finalized with a transaction with this data set. If our model is precision enough, perhaps it can really be used in reality to predict the customers’ purchasing intention. Because this will be a classification problem, so I decide to use confusion matrix to evaluate our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800" b="1" dirty="0">
                <a:latin typeface="Times New Roman" panose="02020603050405020304" pitchFamily="18" charset="0"/>
                <a:cs typeface="Times New Roman" panose="02020603050405020304" pitchFamily="18" charset="0"/>
              </a:rPr>
              <a:t>Data set and features</a:t>
            </a:r>
          </a:p>
        </p:txBody>
      </p:sp>
      <p:sp>
        <p:nvSpPr>
          <p:cNvPr id="124" name="Google Shape;124;p27"/>
          <p:cNvSpPr txBox="1">
            <a:spLocks noGrp="1"/>
          </p:cNvSpPr>
          <p:nvPr>
            <p:ph type="body" idx="1"/>
          </p:nvPr>
        </p:nvSpPr>
        <p:spPr>
          <a:xfrm>
            <a:off x="229675" y="758725"/>
            <a:ext cx="8283900" cy="500232"/>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GB" sz="1700" dirty="0">
                <a:latin typeface="Times New Roman" panose="02020603050405020304" pitchFamily="18" charset="0"/>
                <a:cs typeface="Times New Roman" panose="02020603050405020304" pitchFamily="18" charset="0"/>
              </a:rPr>
              <a:t>The dataset consists of 10 numerical, 8 categorical attributes and 12,330 rows. </a:t>
            </a:r>
          </a:p>
        </p:txBody>
      </p:sp>
      <p:pic>
        <p:nvPicPr>
          <p:cNvPr id="3" name="图片 2"/>
          <p:cNvPicPr>
            <a:picLocks noChangeAspect="1"/>
          </p:cNvPicPr>
          <p:nvPr/>
        </p:nvPicPr>
        <p:blipFill>
          <a:blip r:embed="rId3"/>
          <a:stretch>
            <a:fillRect/>
          </a:stretch>
        </p:blipFill>
        <p:spPr>
          <a:xfrm>
            <a:off x="599440" y="1388110"/>
            <a:ext cx="3651250" cy="3415665"/>
          </a:xfrm>
          <a:prstGeom prst="rect">
            <a:avLst/>
          </a:prstGeom>
        </p:spPr>
      </p:pic>
      <p:grpSp>
        <p:nvGrpSpPr>
          <p:cNvPr id="6" name="组合 5"/>
          <p:cNvGrpSpPr/>
          <p:nvPr/>
        </p:nvGrpSpPr>
        <p:grpSpPr>
          <a:xfrm>
            <a:off x="4490085" y="1388110"/>
            <a:ext cx="3792220" cy="3415030"/>
            <a:chOff x="7340" y="2279"/>
            <a:chExt cx="5926" cy="5308"/>
          </a:xfrm>
        </p:grpSpPr>
        <p:pic>
          <p:nvPicPr>
            <p:cNvPr id="5" name="图片 4"/>
            <p:cNvPicPr>
              <a:picLocks noChangeAspect="1"/>
            </p:cNvPicPr>
            <p:nvPr/>
          </p:nvPicPr>
          <p:blipFill>
            <a:blip r:embed="rId3"/>
            <a:srcRect b="37042"/>
            <a:stretch>
              <a:fillRect/>
            </a:stretch>
          </p:blipFill>
          <p:spPr>
            <a:xfrm>
              <a:off x="7340" y="2279"/>
              <a:ext cx="5927" cy="3491"/>
            </a:xfrm>
            <a:prstGeom prst="rect">
              <a:avLst/>
            </a:prstGeom>
          </p:spPr>
        </p:pic>
        <p:pic>
          <p:nvPicPr>
            <p:cNvPr id="4" name="图片 3"/>
            <p:cNvPicPr>
              <a:picLocks noChangeAspect="1"/>
            </p:cNvPicPr>
            <p:nvPr/>
          </p:nvPicPr>
          <p:blipFill>
            <a:blip r:embed="rId4"/>
            <a:stretch>
              <a:fillRect/>
            </a:stretch>
          </p:blipFill>
          <p:spPr>
            <a:xfrm>
              <a:off x="7340" y="2741"/>
              <a:ext cx="5927" cy="484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800" b="1" dirty="0">
                <a:latin typeface="Times New Roman" panose="02020603050405020304" pitchFamily="18" charset="0"/>
                <a:cs typeface="Times New Roman" panose="02020603050405020304" pitchFamily="18" charset="0"/>
              </a:rPr>
              <a:t>Exploratory Data Analysis</a:t>
            </a:r>
          </a:p>
        </p:txBody>
      </p:sp>
      <p:pic>
        <p:nvPicPr>
          <p:cNvPr id="2" name="图片 1"/>
          <p:cNvPicPr>
            <a:picLocks noChangeAspect="1"/>
          </p:cNvPicPr>
          <p:nvPr/>
        </p:nvPicPr>
        <p:blipFill>
          <a:blip r:embed="rId3"/>
          <a:stretch>
            <a:fillRect/>
          </a:stretch>
        </p:blipFill>
        <p:spPr>
          <a:xfrm>
            <a:off x="413385" y="921385"/>
            <a:ext cx="4399280" cy="3861435"/>
          </a:xfrm>
          <a:prstGeom prst="rect">
            <a:avLst/>
          </a:prstGeom>
        </p:spPr>
      </p:pic>
      <p:pic>
        <p:nvPicPr>
          <p:cNvPr id="3" name="图片 2"/>
          <p:cNvPicPr>
            <a:picLocks noChangeAspect="1"/>
          </p:cNvPicPr>
          <p:nvPr/>
        </p:nvPicPr>
        <p:blipFill>
          <a:blip r:embed="rId4"/>
          <a:stretch>
            <a:fillRect/>
          </a:stretch>
        </p:blipFill>
        <p:spPr>
          <a:xfrm>
            <a:off x="4948555" y="921385"/>
            <a:ext cx="3757295" cy="3861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r>
              <a:rPr lang="en-US" altLang="zh-CN" dirty="0" smtClean="0"/>
              <a:t>eature selection</a:t>
            </a:r>
            <a:endParaRPr lang="en-US" dirty="0"/>
          </a:p>
        </p:txBody>
      </p:sp>
      <p:sp>
        <p:nvSpPr>
          <p:cNvPr id="3" name="Text Placeholder 2"/>
          <p:cNvSpPr>
            <a:spLocks noGrp="1"/>
          </p:cNvSpPr>
          <p:nvPr>
            <p:ph type="body" idx="1"/>
          </p:nvPr>
        </p:nvSpPr>
        <p:spPr/>
        <p:txBody>
          <a:bodyPr/>
          <a:lstStyle/>
          <a:p>
            <a:pPr fontAlgn="base"/>
            <a:r>
              <a:rPr lang="en-US" dirty="0"/>
              <a:t>Use function “step” </a:t>
            </a:r>
          </a:p>
          <a:p>
            <a:pPr fontAlgn="base"/>
            <a:r>
              <a:rPr lang="en-US" dirty="0"/>
              <a:t/>
            </a:r>
            <a:br>
              <a:rPr lang="en-US" dirty="0"/>
            </a:br>
            <a:r>
              <a:rPr lang="en-US" dirty="0"/>
              <a:t>Best combination: </a:t>
            </a:r>
            <a:r>
              <a:rPr lang="en-US" dirty="0" err="1"/>
              <a:t>ProductRelated_Duration</a:t>
            </a:r>
            <a:r>
              <a:rPr lang="en-US" dirty="0"/>
              <a:t> + </a:t>
            </a:r>
            <a:r>
              <a:rPr lang="en-US" dirty="0" err="1"/>
              <a:t>ExitRates</a:t>
            </a:r>
            <a:r>
              <a:rPr lang="en-US" dirty="0"/>
              <a:t> + </a:t>
            </a:r>
            <a:r>
              <a:rPr lang="en-US" dirty="0" err="1"/>
              <a:t>PageValues</a:t>
            </a:r>
            <a:r>
              <a:rPr lang="en-US" dirty="0"/>
              <a:t> + </a:t>
            </a:r>
          </a:p>
          <a:p>
            <a:r>
              <a:rPr lang="en-US" dirty="0"/>
              <a:t>       Month + </a:t>
            </a:r>
            <a:r>
              <a:rPr lang="en-US" dirty="0" err="1"/>
              <a:t>TrafficType</a:t>
            </a:r>
            <a:r>
              <a:rPr lang="en-US" dirty="0"/>
              <a:t> + </a:t>
            </a:r>
            <a:r>
              <a:rPr lang="en-US" dirty="0" err="1"/>
              <a:t>VisitorType</a:t>
            </a:r>
            <a:endParaRPr lang="en-US" dirty="0"/>
          </a:p>
          <a:p>
            <a:r>
              <a:rPr lang="en-US" dirty="0"/>
              <a:t/>
            </a:r>
            <a:br>
              <a:rPr lang="en-US" dirty="0"/>
            </a:br>
            <a:endParaRPr lang="en-US" dirty="0"/>
          </a:p>
        </p:txBody>
      </p:sp>
    </p:spTree>
    <p:extLst>
      <p:ext uri="{BB962C8B-B14F-4D97-AF65-F5344CB8AC3E}">
        <p14:creationId xmlns:p14="http://schemas.microsoft.com/office/powerpoint/2010/main" val="188960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800" b="1" dirty="0">
                <a:latin typeface="Times New Roman" panose="02020603050405020304" pitchFamily="18" charset="0"/>
                <a:cs typeface="Times New Roman" panose="02020603050405020304" pitchFamily="18" charset="0"/>
              </a:rPr>
              <a:t>Models and results</a:t>
            </a:r>
          </a:p>
        </p:txBody>
      </p:sp>
      <p:pic>
        <p:nvPicPr>
          <p:cNvPr id="2" name="图片 0"/>
          <p:cNvPicPr>
            <a:picLocks noChangeAspect="1"/>
          </p:cNvPicPr>
          <p:nvPr/>
        </p:nvPicPr>
        <p:blipFill>
          <a:blip r:embed="rId3"/>
          <a:stretch>
            <a:fillRect/>
          </a:stretch>
        </p:blipFill>
        <p:spPr>
          <a:xfrm>
            <a:off x="5098415" y="1548130"/>
            <a:ext cx="2750820" cy="2941320"/>
          </a:xfrm>
          <a:prstGeom prst="rect">
            <a:avLst/>
          </a:prstGeom>
        </p:spPr>
      </p:pic>
      <p:pic>
        <p:nvPicPr>
          <p:cNvPr id="4" name="图片 3"/>
          <p:cNvPicPr>
            <a:picLocks noChangeAspect="1"/>
          </p:cNvPicPr>
          <p:nvPr/>
        </p:nvPicPr>
        <p:blipFill>
          <a:blip r:embed="rId4"/>
          <a:stretch>
            <a:fillRect/>
          </a:stretch>
        </p:blipFill>
        <p:spPr>
          <a:xfrm>
            <a:off x="962025" y="1532890"/>
            <a:ext cx="2705100" cy="2971800"/>
          </a:xfrm>
          <a:prstGeom prst="rect">
            <a:avLst/>
          </a:prstGeom>
        </p:spPr>
      </p:pic>
      <p:sp>
        <p:nvSpPr>
          <p:cNvPr id="124" name="Google Shape;124;p27"/>
          <p:cNvSpPr txBox="1">
            <a:spLocks noGrp="1"/>
          </p:cNvSpPr>
          <p:nvPr>
            <p:ph type="body" idx="1"/>
          </p:nvPr>
        </p:nvSpPr>
        <p:spPr>
          <a:xfrm>
            <a:off x="511810" y="875030"/>
            <a:ext cx="3260090" cy="609213"/>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en-GB" sz="2000" dirty="0" smtClean="0">
                <a:latin typeface="Times New Roman" panose="02020603050405020304" pitchFamily="18" charset="0"/>
                <a:cs typeface="Times New Roman" panose="02020603050405020304" pitchFamily="18" charset="0"/>
              </a:rPr>
              <a:t>All </a:t>
            </a: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features are used:</a:t>
            </a:r>
          </a:p>
        </p:txBody>
      </p:sp>
      <p:sp>
        <p:nvSpPr>
          <p:cNvPr id="5" name="Google Shape;124;p27"/>
          <p:cNvSpPr txBox="1"/>
          <p:nvPr/>
        </p:nvSpPr>
        <p:spPr>
          <a:xfrm>
            <a:off x="4723765" y="875030"/>
            <a:ext cx="3260090" cy="60921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panose="02000000000000000000"/>
              <a:buChar char="●"/>
              <a:defRPr sz="18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1600"/>
              </a:spcBef>
              <a:spcAft>
                <a:spcPts val="0"/>
              </a:spcAft>
              <a:buClr>
                <a:schemeClr val="dk1"/>
              </a:buClr>
              <a:buSzPts val="1400"/>
              <a:buFont typeface="Roboto" panose="02000000000000000000"/>
              <a:buChar char="○"/>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04800" algn="l" rtl="0">
              <a:lnSpc>
                <a:spcPct val="115000"/>
              </a:lnSpc>
              <a:spcBef>
                <a:spcPts val="1600"/>
              </a:spcBef>
              <a:spcAft>
                <a:spcPts val="0"/>
              </a:spcAft>
              <a:buClr>
                <a:schemeClr val="dk1"/>
              </a:buClr>
              <a:buSzPts val="1200"/>
              <a:buFont typeface="Roboto" panose="02000000000000000000"/>
              <a:buChar char="■"/>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1"/>
              </a:buClr>
              <a:buSzPts val="1100"/>
              <a:buFont typeface="Roboto" panose="02000000000000000000"/>
              <a:buChar char="●"/>
              <a:defRPr sz="11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92100" algn="l" rtl="0">
              <a:lnSpc>
                <a:spcPct val="115000"/>
              </a:lnSpc>
              <a:spcBef>
                <a:spcPts val="1600"/>
              </a:spcBef>
              <a:spcAft>
                <a:spcPts val="0"/>
              </a:spcAft>
              <a:buClr>
                <a:schemeClr val="dk1"/>
              </a:buClr>
              <a:buSzPts val="1000"/>
              <a:buFont typeface="Roboto" panose="02000000000000000000"/>
              <a:buChar char="○"/>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285750" algn="l" rtl="0">
              <a:lnSpc>
                <a:spcPct val="115000"/>
              </a:lnSpc>
              <a:spcBef>
                <a:spcPts val="1600"/>
              </a:spcBef>
              <a:spcAft>
                <a:spcPts val="0"/>
              </a:spcAft>
              <a:buClr>
                <a:schemeClr val="dk1"/>
              </a:buClr>
              <a:buSzPts val="900"/>
              <a:buFont typeface="Roboto" panose="02000000000000000000"/>
              <a:buChar char="■"/>
              <a:defRPr sz="9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279400" algn="l" rtl="0">
              <a:lnSpc>
                <a:spcPct val="115000"/>
              </a:lnSpc>
              <a:spcBef>
                <a:spcPts val="1600"/>
              </a:spcBef>
              <a:spcAft>
                <a:spcPts val="0"/>
              </a:spcAft>
              <a:buClr>
                <a:schemeClr val="dk1"/>
              </a:buClr>
              <a:buSzPts val="800"/>
              <a:buFont typeface="Roboto" panose="02000000000000000000"/>
              <a:buChar char="●"/>
              <a:defRPr sz="8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279400" algn="l" rtl="0">
              <a:lnSpc>
                <a:spcPct val="115000"/>
              </a:lnSpc>
              <a:spcBef>
                <a:spcPts val="1600"/>
              </a:spcBef>
              <a:spcAft>
                <a:spcPts val="0"/>
              </a:spcAft>
              <a:buClr>
                <a:schemeClr val="dk1"/>
              </a:buClr>
              <a:buSzPts val="800"/>
              <a:buFont typeface="Roboto" panose="02000000000000000000"/>
              <a:buChar char="○"/>
              <a:defRPr sz="8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273050" algn="l" rtl="0">
              <a:lnSpc>
                <a:spcPct val="115000"/>
              </a:lnSpc>
              <a:spcBef>
                <a:spcPts val="1600"/>
              </a:spcBef>
              <a:spcAft>
                <a:spcPts val="1600"/>
              </a:spcAft>
              <a:buClr>
                <a:schemeClr val="dk1"/>
              </a:buClr>
              <a:buSzPts val="700"/>
              <a:buFont typeface="Roboto" panose="02000000000000000000"/>
              <a:buChar char="■"/>
              <a:defRPr sz="7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457200" lvl="0" indent="-342900" algn="l" rtl="0">
              <a:lnSpc>
                <a:spcPct val="15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After </a:t>
            </a: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29675" y="72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800" b="1" dirty="0">
                <a:latin typeface="Times New Roman" panose="02020603050405020304" pitchFamily="18" charset="0"/>
                <a:cs typeface="Times New Roman" panose="02020603050405020304" pitchFamily="18" charset="0"/>
              </a:rPr>
              <a:t>Future Work</a:t>
            </a:r>
          </a:p>
        </p:txBody>
      </p:sp>
      <p:sp>
        <p:nvSpPr>
          <p:cNvPr id="124" name="Google Shape;124;p27"/>
          <p:cNvSpPr txBox="1">
            <a:spLocks noGrp="1"/>
          </p:cNvSpPr>
          <p:nvPr>
            <p:ph type="body" idx="1"/>
          </p:nvPr>
        </p:nvSpPr>
        <p:spPr>
          <a:xfrm>
            <a:off x="229675" y="758724"/>
            <a:ext cx="8283900" cy="4104823"/>
          </a:xfrm>
          <a:prstGeom prst="rect">
            <a:avLst/>
          </a:prstGeom>
        </p:spPr>
        <p:txBody>
          <a:bodyPr spcFirstLastPara="1" wrap="square" lIns="91425" tIns="91425" rIns="91425" bIns="91425" anchor="t" anchorCtr="0">
            <a:noAutofit/>
          </a:bodyPr>
          <a:lstStyle/>
          <a:p>
            <a:pPr lvl="0">
              <a:lnSpc>
                <a:spcPct val="150000"/>
              </a:lnSpc>
            </a:pPr>
            <a:r>
              <a:rPr lang="en-US" altLang="en-GB" dirty="0" smtClean="0">
                <a:latin typeface="Times New Roman" panose="02020603050405020304" pitchFamily="18" charset="0"/>
                <a:cs typeface="Times New Roman" panose="02020603050405020304" pitchFamily="18" charset="0"/>
              </a:rPr>
              <a:t>1</a:t>
            </a:r>
            <a:r>
              <a:rPr lang="en-US" altLang="en-GB" dirty="0">
                <a:latin typeface="Times New Roman" panose="02020603050405020304" pitchFamily="18" charset="0"/>
                <a:cs typeface="Times New Roman" panose="02020603050405020304" pitchFamily="18" charset="0"/>
              </a:rPr>
              <a:t>. </a:t>
            </a:r>
            <a:r>
              <a:rPr lang="en-US" altLang="en-GB" dirty="0" smtClean="0">
                <a:latin typeface="Times New Roman" panose="02020603050405020304" pitchFamily="18" charset="0"/>
                <a:cs typeface="Times New Roman" panose="02020603050405020304" pitchFamily="18" charset="0"/>
              </a:rPr>
              <a:t>Complete </a:t>
            </a:r>
            <a:r>
              <a:rPr lang="en-US" altLang="en-GB" dirty="0">
                <a:latin typeface="Times New Roman" panose="02020603050405020304" pitchFamily="18" charset="0"/>
                <a:cs typeface="Times New Roman" panose="02020603050405020304" pitchFamily="18" charset="0"/>
              </a:rPr>
              <a:t>the establishment of the neural network model </a:t>
            </a:r>
            <a:endParaRPr lang="en-US" altLang="en-GB" dirty="0" smtClean="0">
              <a:latin typeface="Times New Roman" panose="02020603050405020304" pitchFamily="18" charset="0"/>
              <a:cs typeface="Times New Roman" panose="02020603050405020304" pitchFamily="18" charset="0"/>
            </a:endParaRPr>
          </a:p>
          <a:p>
            <a:pPr lvl="0">
              <a:lnSpc>
                <a:spcPct val="150000"/>
              </a:lnSpc>
            </a:pPr>
            <a:r>
              <a:rPr lang="en-US" altLang="zh-CN" dirty="0" smtClean="0">
                <a:latin typeface="Times New Roman" panose="02020603050405020304" pitchFamily="18" charset="0"/>
                <a:cs typeface="Times New Roman" panose="02020603050405020304" pitchFamily="18" charset="0"/>
              </a:rPr>
              <a:t>2. </a:t>
            </a:r>
            <a:r>
              <a:rPr lang="en-US" altLang="en-GB" dirty="0" smtClean="0">
                <a:latin typeface="Times New Roman" panose="02020603050405020304" pitchFamily="18" charset="0"/>
                <a:cs typeface="Times New Roman" panose="02020603050405020304" pitchFamily="18" charset="0"/>
              </a:rPr>
              <a:t>Optimize </a:t>
            </a:r>
            <a:r>
              <a:rPr lang="en-US" altLang="en-GB" dirty="0">
                <a:latin typeface="Times New Roman" panose="02020603050405020304" pitchFamily="18" charset="0"/>
                <a:cs typeface="Times New Roman" panose="02020603050405020304" pitchFamily="18" charset="0"/>
              </a:rPr>
              <a:t>the parameters of the established </a:t>
            </a:r>
            <a:r>
              <a:rPr lang="en-US" altLang="en-GB" dirty="0" smtClean="0">
                <a:latin typeface="Times New Roman" panose="02020603050405020304" pitchFamily="18" charset="0"/>
                <a:cs typeface="Times New Roman" panose="02020603050405020304" pitchFamily="18" charset="0"/>
              </a:rPr>
              <a:t>model</a:t>
            </a:r>
            <a:r>
              <a:rPr lang="en-US" altLang="en-GB" dirty="0">
                <a:latin typeface="Times New Roman" panose="02020603050405020304" pitchFamily="18" charset="0"/>
                <a:cs typeface="Times New Roman" panose="02020603050405020304" pitchFamily="18" charset="0"/>
              </a:rPr>
              <a:t> </a:t>
            </a:r>
            <a:r>
              <a:rPr lang="en-US" altLang="en-GB" dirty="0" smtClean="0">
                <a:latin typeface="Times New Roman" panose="02020603050405020304" pitchFamily="18" charset="0"/>
                <a:cs typeface="Times New Roman" panose="02020603050405020304" pitchFamily="18" charset="0"/>
              </a:rPr>
              <a:t>(random forest) </a:t>
            </a:r>
          </a:p>
          <a:p>
            <a:pPr lvl="0">
              <a:lnSpc>
                <a:spcPct val="150000"/>
              </a:lnSpc>
            </a:pPr>
            <a:r>
              <a:rPr lang="en-US" altLang="en-GB" dirty="0">
                <a:latin typeface="Times New Roman" panose="02020603050405020304" pitchFamily="18" charset="0"/>
                <a:cs typeface="Times New Roman" panose="02020603050405020304" pitchFamily="18" charset="0"/>
              </a:rPr>
              <a:t>3. </a:t>
            </a:r>
            <a:r>
              <a:rPr lang="en-US" altLang="en-GB" dirty="0" smtClean="0">
                <a:latin typeface="Times New Roman" panose="02020603050405020304" pitchFamily="18" charset="0"/>
                <a:cs typeface="Times New Roman" panose="02020603050405020304" pitchFamily="18" charset="0"/>
              </a:rPr>
              <a:t>Comparative </a:t>
            </a:r>
            <a:r>
              <a:rPr lang="en-US" altLang="en-GB" dirty="0">
                <a:latin typeface="Times New Roman" panose="02020603050405020304" pitchFamily="18" charset="0"/>
                <a:cs typeface="Times New Roman" panose="02020603050405020304" pitchFamily="18" charset="0"/>
              </a:rPr>
              <a:t>analysis of two models</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309</Words>
  <Application>Microsoft Office PowerPoint</Application>
  <PresentationFormat>On-screen Show (16:9)</PresentationFormat>
  <Paragraphs>23</Paragraphs>
  <Slides>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Roboto Slab</vt:lpstr>
      <vt:lpstr>Times New Roman</vt:lpstr>
      <vt:lpstr>Arial</vt:lpstr>
      <vt:lpstr>Roboto</vt:lpstr>
      <vt:lpstr>Marina</vt:lpstr>
      <vt:lpstr>Marina</vt:lpstr>
      <vt:lpstr>Prediction of Online Customers’ Purchasing Intention</vt:lpstr>
      <vt:lpstr>Introduction</vt:lpstr>
      <vt:lpstr>Data set and features</vt:lpstr>
      <vt:lpstr>Exploratory Data Analysis</vt:lpstr>
      <vt:lpstr>Feature selection</vt:lpstr>
      <vt:lpstr>Models and results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Online Customers’ Purchasing Intention</dc:title>
  <dc:creator/>
  <cp:lastModifiedBy>Stark Tony</cp:lastModifiedBy>
  <cp:revision>18</cp:revision>
  <dcterms:created xsi:type="dcterms:W3CDTF">2019-04-15T03:20:19Z</dcterms:created>
  <dcterms:modified xsi:type="dcterms:W3CDTF">2019-04-17T20:52:21Z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