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2" r:id="rId2"/>
    <p:sldId id="296" r:id="rId3"/>
    <p:sldId id="299" r:id="rId4"/>
    <p:sldId id="298" r:id="rId5"/>
    <p:sldId id="300" r:id="rId6"/>
    <p:sldId id="301" r:id="rId7"/>
    <p:sldId id="302" r:id="rId8"/>
    <p:sldId id="295" r:id="rId9"/>
    <p:sldId id="307" r:id="rId10"/>
    <p:sldId id="264" r:id="rId11"/>
    <p:sldId id="308" r:id="rId12"/>
    <p:sldId id="309" r:id="rId13"/>
    <p:sldId id="306" r:id="rId14"/>
    <p:sldId id="325" r:id="rId15"/>
    <p:sldId id="326" r:id="rId16"/>
    <p:sldId id="328" r:id="rId17"/>
    <p:sldId id="310" r:id="rId18"/>
    <p:sldId id="311" r:id="rId19"/>
    <p:sldId id="304" r:id="rId20"/>
    <p:sldId id="315" r:id="rId21"/>
    <p:sldId id="312" r:id="rId22"/>
    <p:sldId id="313" r:id="rId23"/>
    <p:sldId id="316" r:id="rId24"/>
    <p:sldId id="317" r:id="rId25"/>
    <p:sldId id="318" r:id="rId26"/>
    <p:sldId id="305" r:id="rId27"/>
    <p:sldId id="319" r:id="rId28"/>
    <p:sldId id="320" r:id="rId29"/>
    <p:sldId id="290" r:id="rId30"/>
    <p:sldId id="303" r:id="rId31"/>
    <p:sldId id="321" r:id="rId32"/>
    <p:sldId id="329" r:id="rId33"/>
    <p:sldId id="330" r:id="rId34"/>
    <p:sldId id="322" r:id="rId35"/>
    <p:sldId id="323" r:id="rId36"/>
    <p:sldId id="324" r:id="rId37"/>
    <p:sldId id="327" r:id="rId38"/>
    <p:sldId id="285" r:id="rId39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一 步" initials="一" lastIdx="1" clrIdx="0">
    <p:extLst>
      <p:ext uri="{19B8F6BF-5375-455C-9EA6-DF929625EA0E}">
        <p15:presenceInfo xmlns:p15="http://schemas.microsoft.com/office/powerpoint/2012/main" userId="cdcdd152e27c20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3BD"/>
    <a:srgbClr val="93B5B7"/>
    <a:srgbClr val="4472C4"/>
    <a:srgbClr val="728487"/>
    <a:srgbClr val="D0E0DD"/>
    <a:srgbClr val="739FA1"/>
    <a:srgbClr val="7D8386"/>
    <a:srgbClr val="323A2E"/>
    <a:srgbClr val="232A1C"/>
    <a:srgbClr val="757D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17AFB-177C-4926-8C3C-A650B0C845AA}" type="datetimeFigureOut">
              <a:rPr lang="zh-CN" altLang="en-US" smtClean="0"/>
              <a:t>2021-7-25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D5464-7C20-4187-9078-7A881557B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34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66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248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16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66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65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54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23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98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05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841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62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633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42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632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705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63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794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41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448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246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792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70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0D5464-7C20-4187-9078-7A881557B2B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819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0529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2439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770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1081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312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6009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11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67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0D5464-7C20-4187-9078-7A881557B2B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72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0D5464-7C20-4187-9078-7A881557B2B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2019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789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3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334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D5464-7C20-4187-9078-7A881557B2B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3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EDF5-2666-4DAB-AE02-89034D02A6F5}" type="datetimeFigureOut">
              <a:rPr lang="zh-CN" altLang="en-US" smtClean="0"/>
              <a:t>2021-7-25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8584-3914-45F0-86F7-25B3C461D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5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EDF5-2666-4DAB-AE02-89034D02A6F5}" type="datetimeFigureOut">
              <a:rPr lang="zh-CN" altLang="en-US" smtClean="0"/>
              <a:t>2021-7-25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8584-3914-45F0-86F7-25B3C461D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56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EDF5-2666-4DAB-AE02-89034D02A6F5}" type="datetimeFigureOut">
              <a:rPr lang="zh-CN" altLang="en-US" smtClean="0"/>
              <a:t>2021-7-25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8584-3914-45F0-86F7-25B3C461D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9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EDF5-2666-4DAB-AE02-89034D02A6F5}" type="datetimeFigureOut">
              <a:rPr lang="zh-CN" altLang="en-US" smtClean="0"/>
              <a:t>2021-7-25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8584-3914-45F0-86F7-25B3C461D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34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EDF5-2666-4DAB-AE02-89034D02A6F5}" type="datetimeFigureOut">
              <a:rPr lang="zh-CN" altLang="en-US" smtClean="0"/>
              <a:t>2021-7-25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8584-3914-45F0-86F7-25B3C461D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4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EDF5-2666-4DAB-AE02-89034D02A6F5}" type="datetimeFigureOut">
              <a:rPr lang="zh-CN" altLang="en-US" smtClean="0"/>
              <a:t>2021-7-25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8584-3914-45F0-86F7-25B3C461D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2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EDF5-2666-4DAB-AE02-89034D02A6F5}" type="datetimeFigureOut">
              <a:rPr lang="zh-CN" altLang="en-US" smtClean="0"/>
              <a:t>2021-7-25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8584-3914-45F0-86F7-25B3C461D5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96728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0496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EDF5-2666-4DAB-AE02-89034D02A6F5}" type="datetimeFigureOut">
              <a:rPr lang="zh-CN" altLang="en-US" smtClean="0"/>
              <a:t>2021-7-25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8584-3914-45F0-86F7-25B3C461D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EDF5-2666-4DAB-AE02-89034D02A6F5}" type="datetimeFigureOut">
              <a:rPr lang="zh-CN" altLang="en-US" smtClean="0"/>
              <a:t>2021-7-25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8584-3914-45F0-86F7-25B3C461D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1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EDF5-2666-4DAB-AE02-89034D02A6F5}" type="datetimeFigureOut">
              <a:rPr lang="zh-CN" altLang="en-US" smtClean="0"/>
              <a:t>2021-7-25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8584-3914-45F0-86F7-25B3C461D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83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EDF5-2666-4DAB-AE02-89034D02A6F5}" type="datetimeFigureOut">
              <a:rPr lang="zh-CN" altLang="en-US" smtClean="0"/>
              <a:t>2021-7-25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8584-3914-45F0-86F7-25B3C461D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9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BEDF5-2666-4DAB-AE02-89034D02A6F5}" type="datetimeFigureOut">
              <a:rPr lang="zh-CN" altLang="en-US" smtClean="0"/>
              <a:t>2021-7-25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28584-3914-45F0-86F7-25B3C461D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9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90"/>
            <a:ext cx="12192000" cy="6858000"/>
          </a:xfrm>
          <a:prstGeom prst="rect">
            <a:avLst/>
          </a:prstGeom>
        </p:spPr>
      </p:pic>
      <p:sp useBgFill="1">
        <p:nvSpPr>
          <p:cNvPr id="11" name="剪去对角的矩形 10"/>
          <p:cNvSpPr/>
          <p:nvPr/>
        </p:nvSpPr>
        <p:spPr>
          <a:xfrm>
            <a:off x="580133" y="894080"/>
            <a:ext cx="11042768" cy="5090133"/>
          </a:xfrm>
          <a:prstGeom prst="snip2DiagRect">
            <a:avLst/>
          </a:prstGeom>
          <a:ln w="25400">
            <a:solidFill>
              <a:srgbClr val="AEA2A0">
                <a:alpha val="85000"/>
              </a:srgb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剪去对角的矩形 26"/>
          <p:cNvSpPr/>
          <p:nvPr/>
        </p:nvSpPr>
        <p:spPr>
          <a:xfrm>
            <a:off x="580133" y="894080"/>
            <a:ext cx="11042768" cy="5090133"/>
          </a:xfrm>
          <a:prstGeom prst="snip2DiagRect">
            <a:avLst/>
          </a:prstGeom>
          <a:noFill/>
          <a:ln w="25400">
            <a:solidFill>
              <a:srgbClr val="323A2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 rot="16200000">
            <a:off x="10972614" y="5333925"/>
            <a:ext cx="568960" cy="731615"/>
          </a:xfrm>
          <a:prstGeom prst="rtTriangle">
            <a:avLst/>
          </a:prstGeom>
          <a:solidFill>
            <a:srgbClr val="323A2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5400000">
            <a:off x="661460" y="812752"/>
            <a:ext cx="568960" cy="731615"/>
          </a:xfrm>
          <a:prstGeom prst="rtTriangle">
            <a:avLst/>
          </a:prstGeom>
          <a:solidFill>
            <a:srgbClr val="323A2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5467807" y="1322087"/>
            <a:ext cx="1273400" cy="1273400"/>
            <a:chOff x="3413760" y="741680"/>
            <a:chExt cx="5374640" cy="5374640"/>
          </a:xfrm>
        </p:grpSpPr>
        <p:sp>
          <p:nvSpPr>
            <p:cNvPr id="33" name="菱形 32"/>
            <p:cNvSpPr/>
            <p:nvPr/>
          </p:nvSpPr>
          <p:spPr>
            <a:xfrm>
              <a:off x="3413760" y="741680"/>
              <a:ext cx="5374640" cy="537464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>
              <a:off x="3627120" y="955040"/>
              <a:ext cx="4947920" cy="4947920"/>
            </a:xfrm>
            <a:prstGeom prst="diamond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outerShdw blurRad="50800" dist="38100" dir="8100000" algn="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341880" y="2728166"/>
            <a:ext cx="7508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600" smtClean="0">
                <a:latin typeface="汉仪中圆简" panose="02010609000101010101" pitchFamily="49" charset="-122"/>
                <a:ea typeface="汉仪中圆简" panose="02010609000101010101" pitchFamily="49" charset="-122"/>
              </a:rPr>
              <a:t>项目汇报</a:t>
            </a:r>
            <a:endParaRPr lang="en-US" altLang="zh-CN" sz="4000" spc="600" smtClean="0"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43930" y="1719820"/>
            <a:ext cx="1921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2019.7</a:t>
            </a:r>
            <a:endParaRPr lang="zh-CN" altLang="en-US" sz="28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剪去对角的矩形 36"/>
          <p:cNvSpPr/>
          <p:nvPr/>
        </p:nvSpPr>
        <p:spPr>
          <a:xfrm>
            <a:off x="4525991" y="3571097"/>
            <a:ext cx="3157033" cy="579330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tx1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报告人：周    </a:t>
            </a:r>
            <a:r>
              <a:rPr lang="zh-CN" altLang="en-US" sz="2400" smtClean="0">
                <a:solidFill>
                  <a:schemeClr val="tx1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超</a:t>
            </a:r>
            <a:endParaRPr lang="en-US" altLang="zh-CN" sz="2400" smtClean="0">
              <a:solidFill>
                <a:schemeClr val="tx1"/>
              </a:solidFill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2499360" y="3444240"/>
            <a:ext cx="7193280" cy="0"/>
          </a:xfrm>
          <a:prstGeom prst="line">
            <a:avLst/>
          </a:prstGeom>
          <a:ln>
            <a:solidFill>
              <a:srgbClr val="323A2E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5479589" y="5220484"/>
            <a:ext cx="1232822" cy="223520"/>
            <a:chOff x="3198784" y="1942528"/>
            <a:chExt cx="1232822" cy="223520"/>
          </a:xfrm>
          <a:solidFill>
            <a:schemeClr val="bg1">
              <a:alpha val="50000"/>
            </a:schemeClr>
          </a:solidFill>
        </p:grpSpPr>
        <p:sp>
          <p:nvSpPr>
            <p:cNvPr id="41" name="菱形 40"/>
            <p:cNvSpPr/>
            <p:nvPr/>
          </p:nvSpPr>
          <p:spPr>
            <a:xfrm>
              <a:off x="3198784" y="1942528"/>
              <a:ext cx="223520" cy="22352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菱形 41"/>
            <p:cNvSpPr/>
            <p:nvPr/>
          </p:nvSpPr>
          <p:spPr>
            <a:xfrm>
              <a:off x="3703435" y="1942528"/>
              <a:ext cx="223520" cy="22352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菱形 42"/>
            <p:cNvSpPr/>
            <p:nvPr/>
          </p:nvSpPr>
          <p:spPr>
            <a:xfrm>
              <a:off x="4208086" y="1942528"/>
              <a:ext cx="223520" cy="22352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1278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239" y="121920"/>
            <a:ext cx="36082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主要职责</a:t>
            </a:r>
          </a:p>
          <a:p>
            <a:r>
              <a:rPr lang="en-US" altLang="zh-CN" sz="24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Main Responsibilities</a:t>
            </a:r>
          </a:p>
        </p:txBody>
      </p:sp>
      <p:sp>
        <p:nvSpPr>
          <p:cNvPr id="18" name="Freeform 23"/>
          <p:cNvSpPr>
            <a:spLocks noEditPoints="1"/>
          </p:cNvSpPr>
          <p:nvPr/>
        </p:nvSpPr>
        <p:spPr bwMode="auto">
          <a:xfrm>
            <a:off x="4653746" y="2562049"/>
            <a:ext cx="539404" cy="447528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 100"/>
          <p:cNvSpPr>
            <a:spLocks/>
          </p:cNvSpPr>
          <p:nvPr/>
        </p:nvSpPr>
        <p:spPr bwMode="auto">
          <a:xfrm>
            <a:off x="4713020" y="4914136"/>
            <a:ext cx="420855" cy="474202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reeform 107"/>
          <p:cNvSpPr>
            <a:spLocks noEditPoints="1"/>
          </p:cNvSpPr>
          <p:nvPr/>
        </p:nvSpPr>
        <p:spPr bwMode="auto">
          <a:xfrm>
            <a:off x="7037506" y="4933401"/>
            <a:ext cx="506803" cy="435672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AutoShape 115"/>
          <p:cNvSpPr>
            <a:spLocks/>
          </p:cNvSpPr>
          <p:nvPr/>
        </p:nvSpPr>
        <p:spPr bwMode="auto">
          <a:xfrm>
            <a:off x="7102050" y="2533714"/>
            <a:ext cx="377717" cy="5041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3404" y="1266093"/>
            <a:ext cx="2128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zh-CN" altLang="en-US" sz="2400" b="1" smtClean="0">
                <a:solidFill>
                  <a:srgbClr val="A5C3BD"/>
                </a:solidFill>
              </a:rPr>
              <a:t>网桥</a:t>
            </a:r>
            <a:endParaRPr lang="zh-CN" altLang="en-US" sz="2400" b="1">
              <a:solidFill>
                <a:srgbClr val="A5C3B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3550" y="1727758"/>
            <a:ext cx="9706708" cy="444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/>
              <a:t>网桥工作在数据链路层，将两个</a:t>
            </a:r>
            <a:r>
              <a:rPr lang="en-US" altLang="zh-CN"/>
              <a:t>LAN连起来，根据MAC地址来转发帧，可以看作一个“</a:t>
            </a:r>
            <a:r>
              <a:rPr lang="en-US" altLang="zh-CN" err="1"/>
              <a:t>低层的路由器</a:t>
            </a:r>
            <a:r>
              <a:rPr lang="en-US" altLang="zh-CN"/>
              <a:t>”（</a:t>
            </a:r>
            <a:r>
              <a:rPr lang="en-US" altLang="zh-CN" err="1"/>
              <a:t>路由器工作在网络层，根据网络地址如IP地址进行转发</a:t>
            </a:r>
            <a:r>
              <a:rPr lang="en-US" altLang="zh-CN" smtClean="0"/>
              <a:t>）。</a:t>
            </a:r>
          </a:p>
          <a:p>
            <a:pPr>
              <a:lnSpc>
                <a:spcPct val="200000"/>
              </a:lnSpc>
            </a:pPr>
            <a:r>
              <a:rPr lang="zh-CN" altLang="en-US" b="1" smtClean="0"/>
              <a:t>常用命令：</a:t>
            </a:r>
            <a:endParaRPr lang="en-US" altLang="zh-CN" b="1" smtClean="0"/>
          </a:p>
          <a:p>
            <a:pPr>
              <a:lnSpc>
                <a:spcPct val="200000"/>
              </a:lnSpc>
            </a:pPr>
            <a:r>
              <a:rPr lang="en-US" altLang="zh-CN" err="1"/>
              <a:t>ovs-vsctl</a:t>
            </a:r>
            <a:r>
              <a:rPr lang="en-US" altLang="zh-CN"/>
              <a:t> </a:t>
            </a:r>
            <a:r>
              <a:rPr lang="en-US" altLang="zh-CN" smtClean="0"/>
              <a:t>show                               </a:t>
            </a:r>
            <a:r>
              <a:rPr lang="zh-CN" altLang="zh-CN" smtClean="0"/>
              <a:t>查看</a:t>
            </a:r>
            <a:r>
              <a:rPr lang="zh-CN" altLang="zh-CN"/>
              <a:t>网桥和</a:t>
            </a:r>
            <a:r>
              <a:rPr lang="zh-CN" altLang="zh-CN" smtClean="0"/>
              <a:t>端口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en-US" altLang="zh-CN" err="1"/>
              <a:t>ovs-vsctl</a:t>
            </a:r>
            <a:r>
              <a:rPr lang="en-US" altLang="zh-CN"/>
              <a:t> add-</a:t>
            </a:r>
            <a:r>
              <a:rPr lang="en-US" altLang="zh-CN" err="1"/>
              <a:t>br</a:t>
            </a:r>
            <a:r>
              <a:rPr lang="en-US" altLang="zh-CN"/>
              <a:t> </a:t>
            </a:r>
            <a:r>
              <a:rPr lang="en-US" altLang="zh-CN" smtClean="0"/>
              <a:t>br0(</a:t>
            </a:r>
            <a:r>
              <a:rPr lang="zh-CN" altLang="en-US" smtClean="0"/>
              <a:t>网桥名</a:t>
            </a:r>
            <a:r>
              <a:rPr lang="en-US" altLang="zh-CN" smtClean="0"/>
              <a:t>)        </a:t>
            </a:r>
            <a:r>
              <a:rPr lang="zh-CN" altLang="zh-CN" smtClean="0"/>
              <a:t>创建网桥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en-US" altLang="zh-CN" err="1"/>
              <a:t>ovs-vsctl</a:t>
            </a:r>
            <a:r>
              <a:rPr lang="en-US" altLang="zh-CN"/>
              <a:t> add/del-port br0 </a:t>
            </a:r>
            <a:r>
              <a:rPr lang="en-US" altLang="zh-CN" smtClean="0"/>
              <a:t>eth1    </a:t>
            </a:r>
            <a:r>
              <a:rPr lang="zh-CN" altLang="en-US" smtClean="0"/>
              <a:t>添加删除端口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en-US" altLang="zh-CN" err="1"/>
              <a:t>ovs-ofctl</a:t>
            </a:r>
            <a:r>
              <a:rPr lang="en-US" altLang="zh-CN"/>
              <a:t> dump-flows </a:t>
            </a:r>
            <a:r>
              <a:rPr lang="en-US" altLang="zh-CN" smtClean="0"/>
              <a:t>br0              </a:t>
            </a:r>
            <a:r>
              <a:rPr lang="zh-CN" altLang="zh-CN" smtClean="0"/>
              <a:t>查看</a:t>
            </a:r>
            <a:r>
              <a:rPr lang="en-US" altLang="zh-CN" smtClean="0"/>
              <a:t>br0</a:t>
            </a:r>
            <a:r>
              <a:rPr lang="zh-CN" altLang="zh-CN" smtClean="0"/>
              <a:t>网桥</a:t>
            </a:r>
            <a:r>
              <a:rPr lang="zh-CN" altLang="zh-CN"/>
              <a:t>当前流</a:t>
            </a:r>
            <a:r>
              <a:rPr lang="zh-CN" altLang="zh-CN" smtClean="0"/>
              <a:t>表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en-US" altLang="zh-CN" err="1"/>
              <a:t>ovs-appctl</a:t>
            </a:r>
            <a:r>
              <a:rPr lang="en-US" altLang="zh-CN"/>
              <a:t>  </a:t>
            </a:r>
            <a:r>
              <a:rPr lang="en-US" altLang="zh-CN" err="1" smtClean="0"/>
              <a:t>dpif</a:t>
            </a:r>
            <a:r>
              <a:rPr lang="en-US" altLang="zh-CN" smtClean="0"/>
              <a:t>/show                    </a:t>
            </a:r>
            <a:r>
              <a:rPr lang="zh-CN" altLang="en-US" smtClean="0"/>
              <a:t>查看接口</a:t>
            </a:r>
            <a:r>
              <a:rPr lang="en-US" altLang="zh-CN" smtClean="0"/>
              <a:t>id</a:t>
            </a:r>
            <a:r>
              <a:rPr lang="zh-CN" altLang="en-US" smtClean="0"/>
              <a:t>等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66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239" y="121920"/>
            <a:ext cx="36082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主要职责</a:t>
            </a:r>
          </a:p>
          <a:p>
            <a:r>
              <a:rPr lang="en-US" altLang="zh-CN" sz="24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Main Responsibilities</a:t>
            </a:r>
          </a:p>
        </p:txBody>
      </p:sp>
      <p:sp>
        <p:nvSpPr>
          <p:cNvPr id="18" name="Freeform 23"/>
          <p:cNvSpPr>
            <a:spLocks noEditPoints="1"/>
          </p:cNvSpPr>
          <p:nvPr/>
        </p:nvSpPr>
        <p:spPr bwMode="auto">
          <a:xfrm>
            <a:off x="4653746" y="2562049"/>
            <a:ext cx="539404" cy="447528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 100"/>
          <p:cNvSpPr>
            <a:spLocks/>
          </p:cNvSpPr>
          <p:nvPr/>
        </p:nvSpPr>
        <p:spPr bwMode="auto">
          <a:xfrm>
            <a:off x="4713020" y="4914136"/>
            <a:ext cx="420855" cy="474202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reeform 107"/>
          <p:cNvSpPr>
            <a:spLocks noEditPoints="1"/>
          </p:cNvSpPr>
          <p:nvPr/>
        </p:nvSpPr>
        <p:spPr bwMode="auto">
          <a:xfrm>
            <a:off x="7037506" y="4933401"/>
            <a:ext cx="506803" cy="435672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AutoShape 115"/>
          <p:cNvSpPr>
            <a:spLocks/>
          </p:cNvSpPr>
          <p:nvPr/>
        </p:nvSpPr>
        <p:spPr bwMode="auto">
          <a:xfrm>
            <a:off x="7102050" y="2533714"/>
            <a:ext cx="377717" cy="5041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3404" y="1266093"/>
            <a:ext cx="2128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A5C3BD"/>
                </a:solidFill>
              </a:rPr>
              <a:t> b) </a:t>
            </a:r>
            <a:r>
              <a:rPr lang="zh-CN" altLang="en-US" sz="2400" b="1" smtClean="0">
                <a:solidFill>
                  <a:srgbClr val="A5C3BD"/>
                </a:solidFill>
              </a:rPr>
              <a:t>虚机</a:t>
            </a:r>
            <a:endParaRPr lang="zh-CN" altLang="en-US" sz="2400" b="1">
              <a:solidFill>
                <a:srgbClr val="A5C3B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3550" y="1727758"/>
            <a:ext cx="9706708" cy="444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mtClean="0"/>
              <a:t>虚机经常在物理机用</a:t>
            </a:r>
            <a:r>
              <a:rPr lang="en-US" altLang="zh-CN" smtClean="0"/>
              <a:t>xml</a:t>
            </a:r>
            <a:r>
              <a:rPr lang="zh-CN" altLang="en-US" smtClean="0"/>
              <a:t>文件创建。先获取系统镜像，再修改</a:t>
            </a:r>
            <a:r>
              <a:rPr lang="en-US" altLang="zh-CN" smtClean="0"/>
              <a:t>xml</a:t>
            </a:r>
            <a:r>
              <a:rPr lang="zh-CN" altLang="en-US" smtClean="0"/>
              <a:t>模板文件。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zh-CN" altLang="en-US" b="1" smtClean="0"/>
              <a:t>常用命令：</a:t>
            </a:r>
            <a:endParaRPr lang="en-US" altLang="zh-CN" b="1" smtClean="0"/>
          </a:p>
          <a:p>
            <a:pPr>
              <a:lnSpc>
                <a:spcPct val="200000"/>
              </a:lnSpc>
            </a:pPr>
            <a:r>
              <a:rPr lang="en-US" altLang="zh-CN" err="1"/>
              <a:t>virsh</a:t>
            </a:r>
            <a:r>
              <a:rPr lang="en-US" altLang="zh-CN"/>
              <a:t> list </a:t>
            </a:r>
            <a:r>
              <a:rPr lang="en-US" altLang="zh-CN" smtClean="0"/>
              <a:t>–all                                   </a:t>
            </a:r>
            <a:r>
              <a:rPr lang="zh-CN" altLang="en-US" smtClean="0"/>
              <a:t>查看虚机列表</a:t>
            </a:r>
            <a:endParaRPr lang="en-US" altLang="zh-CN" b="1" smtClean="0"/>
          </a:p>
          <a:p>
            <a:pPr>
              <a:lnSpc>
                <a:spcPct val="200000"/>
              </a:lnSpc>
            </a:pPr>
            <a:r>
              <a:rPr lang="en-US" altLang="zh-CN" err="1"/>
              <a:t>virsh</a:t>
            </a:r>
            <a:r>
              <a:rPr lang="en-US" altLang="zh-CN"/>
              <a:t> </a:t>
            </a:r>
            <a:r>
              <a:rPr lang="en-US" altLang="zh-CN" smtClean="0"/>
              <a:t>create  xx.xml                        </a:t>
            </a:r>
            <a:r>
              <a:rPr lang="zh-CN" altLang="en-US" smtClean="0"/>
              <a:t>创建并启动虚机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en-US" altLang="zh-CN" err="1"/>
              <a:t>virsh</a:t>
            </a:r>
            <a:r>
              <a:rPr lang="en-US" altLang="zh-CN"/>
              <a:t> destroy  </a:t>
            </a:r>
            <a:r>
              <a:rPr lang="zh-CN" altLang="en-US"/>
              <a:t>虚机名                     彻底删除虚机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en-US" altLang="zh-CN" err="1"/>
              <a:t>virsh</a:t>
            </a:r>
            <a:r>
              <a:rPr lang="en-US" altLang="zh-CN"/>
              <a:t>  start    </a:t>
            </a:r>
            <a:r>
              <a:rPr lang="zh-CN" altLang="en-US"/>
              <a:t>虚机名                       开启虚机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en-US" altLang="zh-CN" err="1"/>
              <a:t>virsh</a:t>
            </a:r>
            <a:r>
              <a:rPr lang="en-US" altLang="zh-CN"/>
              <a:t> shutdown  </a:t>
            </a:r>
            <a:r>
              <a:rPr lang="zh-CN" altLang="en-US"/>
              <a:t>虚机名                 关闭虚机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en-US" altLang="zh-CN" err="1"/>
              <a:t>virsh</a:t>
            </a:r>
            <a:r>
              <a:rPr lang="en-US" altLang="zh-CN"/>
              <a:t> reboot   </a:t>
            </a:r>
            <a:r>
              <a:rPr lang="zh-CN" altLang="en-US"/>
              <a:t>虚机名                     重启虚机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08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239" y="121920"/>
            <a:ext cx="36082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主要职责</a:t>
            </a:r>
          </a:p>
          <a:p>
            <a:r>
              <a:rPr lang="en-US" altLang="zh-CN" sz="24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Main Responsibilities</a:t>
            </a:r>
          </a:p>
        </p:txBody>
      </p:sp>
      <p:sp>
        <p:nvSpPr>
          <p:cNvPr id="18" name="Freeform 23"/>
          <p:cNvSpPr>
            <a:spLocks noEditPoints="1"/>
          </p:cNvSpPr>
          <p:nvPr/>
        </p:nvSpPr>
        <p:spPr bwMode="auto">
          <a:xfrm>
            <a:off x="4653746" y="2562049"/>
            <a:ext cx="539404" cy="447528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 100"/>
          <p:cNvSpPr>
            <a:spLocks/>
          </p:cNvSpPr>
          <p:nvPr/>
        </p:nvSpPr>
        <p:spPr bwMode="auto">
          <a:xfrm>
            <a:off x="4713020" y="4914136"/>
            <a:ext cx="420855" cy="474202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reeform 107"/>
          <p:cNvSpPr>
            <a:spLocks noEditPoints="1"/>
          </p:cNvSpPr>
          <p:nvPr/>
        </p:nvSpPr>
        <p:spPr bwMode="auto">
          <a:xfrm>
            <a:off x="7037506" y="4933401"/>
            <a:ext cx="506803" cy="435672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AutoShape 115"/>
          <p:cNvSpPr>
            <a:spLocks/>
          </p:cNvSpPr>
          <p:nvPr/>
        </p:nvSpPr>
        <p:spPr bwMode="auto">
          <a:xfrm>
            <a:off x="7102050" y="2533714"/>
            <a:ext cx="377717" cy="5041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3404" y="1266093"/>
            <a:ext cx="2128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A5C3BD"/>
                </a:solidFill>
              </a:rPr>
              <a:t> c) </a:t>
            </a:r>
            <a:r>
              <a:rPr lang="zh-CN" altLang="en-US" sz="2400" b="1" smtClean="0">
                <a:solidFill>
                  <a:srgbClr val="A5C3BD"/>
                </a:solidFill>
              </a:rPr>
              <a:t>交换机</a:t>
            </a:r>
            <a:endParaRPr lang="zh-CN" altLang="en-US" sz="2400" b="1">
              <a:solidFill>
                <a:srgbClr val="A5C3B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3550" y="1727758"/>
            <a:ext cx="970670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交换机是</a:t>
            </a:r>
            <a:r>
              <a:rPr lang="zh-CN" altLang="en-US"/>
              <a:t>一个扩大网络的器材，能为子网络中提供更多的连接端口，以便连接更多的计算机</a:t>
            </a:r>
            <a:r>
              <a:rPr lang="zh-CN" altLang="en-US" smtClean="0"/>
              <a:t>。把端口配到一个</a:t>
            </a:r>
            <a:r>
              <a:rPr lang="en-US" altLang="zh-CN" err="1" smtClean="0"/>
              <a:t>vlan</a:t>
            </a:r>
            <a:r>
              <a:rPr lang="zh-CN" altLang="en-US" smtClean="0"/>
              <a:t>后，连线相应端口的主机之间就可以网络互通了。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b="1" smtClean="0"/>
              <a:t>常用命令：</a:t>
            </a:r>
            <a:endParaRPr lang="en-US" altLang="zh-CN" b="1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system-view                                  </a:t>
            </a:r>
            <a:r>
              <a:rPr lang="zh-CN" altLang="en-US" smtClean="0"/>
              <a:t>进入</a:t>
            </a:r>
            <a:r>
              <a:rPr lang="zh-CN" altLang="en-US"/>
              <a:t>系统</a:t>
            </a:r>
            <a:r>
              <a:rPr lang="zh-CN" altLang="en-US" smtClean="0"/>
              <a:t>视图</a:t>
            </a:r>
            <a:endParaRPr lang="en-US" altLang="zh-CN" b="1" smtClean="0"/>
          </a:p>
          <a:p>
            <a:pPr>
              <a:lnSpc>
                <a:spcPct val="150000"/>
              </a:lnSpc>
            </a:pPr>
            <a:r>
              <a:rPr lang="en-US" altLang="zh-CN"/>
              <a:t>quit </a:t>
            </a:r>
            <a:r>
              <a:rPr lang="en-US" altLang="zh-CN" smtClean="0"/>
              <a:t>                                               </a:t>
            </a:r>
            <a:r>
              <a:rPr lang="zh-CN" altLang="en-US" smtClean="0"/>
              <a:t>退出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err="1"/>
              <a:t>disp</a:t>
            </a:r>
            <a:r>
              <a:rPr lang="en-US" altLang="zh-CN"/>
              <a:t> </a:t>
            </a:r>
            <a:r>
              <a:rPr lang="en-US" altLang="zh-CN" err="1" smtClean="0"/>
              <a:t>vlan</a:t>
            </a:r>
            <a:r>
              <a:rPr lang="en-US" altLang="zh-CN" smtClean="0"/>
              <a:t>  </a:t>
            </a:r>
            <a:r>
              <a:rPr lang="zh-CN" altLang="en-US"/>
              <a:t> </a:t>
            </a:r>
            <a:r>
              <a:rPr lang="zh-CN" altLang="en-US" smtClean="0"/>
              <a:t>                                     显示</a:t>
            </a:r>
            <a:r>
              <a:rPr lang="en-US" altLang="zh-CN" err="1" smtClean="0"/>
              <a:t>vlan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 err="1"/>
              <a:t>vlan</a:t>
            </a:r>
            <a:r>
              <a:rPr lang="en-US" altLang="zh-CN"/>
              <a:t> </a:t>
            </a:r>
            <a:r>
              <a:rPr lang="en-US" altLang="zh-CN" smtClean="0"/>
              <a:t>xx                                           </a:t>
            </a:r>
            <a:r>
              <a:rPr lang="zh-CN" altLang="en-US" smtClean="0"/>
              <a:t>进入</a:t>
            </a:r>
            <a:r>
              <a:rPr lang="en-US" altLang="zh-CN" err="1" smtClean="0"/>
              <a:t>vlanxx</a:t>
            </a:r>
            <a:r>
              <a:rPr lang="zh-CN" altLang="en-US" smtClean="0"/>
              <a:t>，如果不存在则创建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 err="1"/>
              <a:t>int</a:t>
            </a:r>
            <a:r>
              <a:rPr lang="en-US" altLang="zh-CN"/>
              <a:t> </a:t>
            </a:r>
            <a:r>
              <a:rPr lang="en-US" altLang="zh-CN" smtClean="0"/>
              <a:t>e1/0/10                                     </a:t>
            </a:r>
            <a:r>
              <a:rPr lang="zh-CN" altLang="en-US" smtClean="0"/>
              <a:t>进入</a:t>
            </a:r>
            <a:r>
              <a:rPr lang="zh-CN" altLang="en-US"/>
              <a:t>端口</a:t>
            </a:r>
            <a:r>
              <a:rPr lang="en-US" altLang="zh-CN" smtClean="0"/>
              <a:t>10</a:t>
            </a:r>
            <a:r>
              <a:rPr lang="zh-CN" altLang="en-US" smtClean="0"/>
              <a:t>（交换机</a:t>
            </a:r>
            <a:r>
              <a:rPr lang="en-US" altLang="zh-CN" smtClean="0"/>
              <a:t>id/</a:t>
            </a:r>
            <a:r>
              <a:rPr lang="zh-CN" altLang="en-US" smtClean="0"/>
              <a:t>交换机插槽位</a:t>
            </a:r>
            <a:r>
              <a:rPr lang="en-US" altLang="zh-CN" smtClean="0"/>
              <a:t>/</a:t>
            </a:r>
            <a:r>
              <a:rPr lang="zh-CN" altLang="en-US" smtClean="0"/>
              <a:t>第</a:t>
            </a:r>
            <a:r>
              <a:rPr lang="en-US" altLang="zh-CN" smtClean="0"/>
              <a:t>10</a:t>
            </a:r>
            <a:r>
              <a:rPr lang="zh-CN" altLang="en-US" smtClean="0"/>
              <a:t>个口）</a:t>
            </a:r>
            <a:r>
              <a:rPr lang="en-US" altLang="zh-CN" smtClean="0"/>
              <a:t>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port access </a:t>
            </a:r>
            <a:r>
              <a:rPr lang="en-US" altLang="zh-CN" err="1"/>
              <a:t>vlan</a:t>
            </a:r>
            <a:r>
              <a:rPr lang="en-US" altLang="zh-CN"/>
              <a:t> </a:t>
            </a:r>
            <a:r>
              <a:rPr lang="en-US" altLang="zh-CN" smtClean="0"/>
              <a:t>xx                         </a:t>
            </a:r>
            <a:r>
              <a:rPr lang="zh-CN" altLang="en-US"/>
              <a:t>把当前端口放入</a:t>
            </a:r>
            <a:r>
              <a:rPr lang="en-US" altLang="zh-CN" err="1" smtClean="0"/>
              <a:t>vlanxx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undo port e1/0/10 </a:t>
            </a:r>
            <a:r>
              <a:rPr lang="en-US" altLang="zh-CN" smtClean="0"/>
              <a:t>                        </a:t>
            </a:r>
            <a:r>
              <a:rPr lang="zh-CN" altLang="en-US" smtClean="0"/>
              <a:t>删除</a:t>
            </a:r>
            <a:r>
              <a:rPr lang="zh-CN" altLang="en-US"/>
              <a:t>当前</a:t>
            </a:r>
            <a:r>
              <a:rPr lang="en-US" altLang="zh-CN"/>
              <a:t>VLAN</a:t>
            </a:r>
            <a:r>
              <a:rPr lang="zh-CN" altLang="en-US"/>
              <a:t>端口</a:t>
            </a:r>
            <a:r>
              <a:rPr lang="en-US" altLang="zh-CN" smtClean="0"/>
              <a:t>10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commit                                          </a:t>
            </a:r>
            <a:r>
              <a:rPr lang="zh-CN" altLang="en-US" smtClean="0"/>
              <a:t>提交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817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239" y="121920"/>
            <a:ext cx="36082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主要职责</a:t>
            </a:r>
          </a:p>
          <a:p>
            <a:r>
              <a:rPr lang="en-US" altLang="zh-CN" sz="24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Main Responsibilities</a:t>
            </a:r>
          </a:p>
        </p:txBody>
      </p:sp>
      <p:sp>
        <p:nvSpPr>
          <p:cNvPr id="18" name="Freeform 23"/>
          <p:cNvSpPr>
            <a:spLocks noEditPoints="1"/>
          </p:cNvSpPr>
          <p:nvPr/>
        </p:nvSpPr>
        <p:spPr bwMode="auto">
          <a:xfrm>
            <a:off x="4653746" y="2562049"/>
            <a:ext cx="539404" cy="447528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 100"/>
          <p:cNvSpPr>
            <a:spLocks/>
          </p:cNvSpPr>
          <p:nvPr/>
        </p:nvSpPr>
        <p:spPr bwMode="auto">
          <a:xfrm>
            <a:off x="4713020" y="4914136"/>
            <a:ext cx="420855" cy="474202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reeform 107"/>
          <p:cNvSpPr>
            <a:spLocks noEditPoints="1"/>
          </p:cNvSpPr>
          <p:nvPr/>
        </p:nvSpPr>
        <p:spPr bwMode="auto">
          <a:xfrm>
            <a:off x="7037506" y="4933401"/>
            <a:ext cx="506803" cy="435672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AutoShape 115"/>
          <p:cNvSpPr>
            <a:spLocks/>
          </p:cNvSpPr>
          <p:nvPr/>
        </p:nvSpPr>
        <p:spPr bwMode="auto">
          <a:xfrm>
            <a:off x="7102050" y="2533714"/>
            <a:ext cx="377717" cy="5041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50239" y="1920501"/>
            <a:ext cx="9344224" cy="3410609"/>
            <a:chOff x="650239" y="1198437"/>
            <a:chExt cx="9344224" cy="3410609"/>
          </a:xfrm>
        </p:grpSpPr>
        <p:sp>
          <p:nvSpPr>
            <p:cNvPr id="24" name="矩形 23"/>
            <p:cNvSpPr/>
            <p:nvPr/>
          </p:nvSpPr>
          <p:spPr>
            <a:xfrm>
              <a:off x="2351314" y="2622412"/>
              <a:ext cx="7643149" cy="19866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组件本来是手动装，后来需要对接到某些自动化部署平台进行自动化安装等一系列操作，控制面主要用</a:t>
              </a:r>
              <a:r>
                <a:rPr lang="en-US" altLang="zh-CN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python</a:t>
              </a: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实现，数据面用</a:t>
              </a:r>
              <a:r>
                <a:rPr lang="en-US" altLang="zh-CN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shell</a:t>
              </a: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和</a:t>
              </a:r>
              <a:r>
                <a:rPr lang="en-US" altLang="zh-CN" sz="1600" err="1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ansible</a:t>
              </a: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实现。这一过程熟悉了</a:t>
              </a:r>
              <a:r>
                <a:rPr lang="en-US" altLang="zh-CN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python</a:t>
              </a: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的基本用法、类与对象的关系、类的继承原理等；还熟悉了</a:t>
              </a:r>
              <a:r>
                <a:rPr lang="en-US" altLang="zh-CN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rpm</a:t>
              </a: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的打包流程及打包配置文件</a:t>
              </a:r>
              <a:r>
                <a:rPr lang="en-US" altLang="zh-CN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spec</a:t>
              </a: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的配置原理、</a:t>
              </a:r>
              <a:r>
                <a:rPr lang="en-US" altLang="zh-CN" sz="1600" err="1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ansible</a:t>
              </a: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语言的基本语法及各模块的用法。</a:t>
              </a:r>
              <a:endParaRPr lang="en-US" altLang="zh-CN" sz="1600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endParaRPr>
            </a:p>
          </p:txBody>
        </p:sp>
        <p:sp>
          <p:nvSpPr>
            <p:cNvPr id="25" name="Freeform 9"/>
            <p:cNvSpPr/>
            <p:nvPr/>
          </p:nvSpPr>
          <p:spPr>
            <a:xfrm>
              <a:off x="650239" y="1198437"/>
              <a:ext cx="1363612" cy="1363612"/>
            </a:xfrm>
            <a:custGeom>
              <a:avLst/>
              <a:gdLst>
                <a:gd name="connsiteX0" fmla="*/ 0 w 1363612"/>
                <a:gd name="connsiteY0" fmla="*/ 681806 h 1363612"/>
                <a:gd name="connsiteX1" fmla="*/ 681806 w 1363612"/>
                <a:gd name="connsiteY1" fmla="*/ 0 h 1363612"/>
                <a:gd name="connsiteX2" fmla="*/ 1363612 w 1363612"/>
                <a:gd name="connsiteY2" fmla="*/ 681806 h 1363612"/>
                <a:gd name="connsiteX3" fmla="*/ 681806 w 1363612"/>
                <a:gd name="connsiteY3" fmla="*/ 1363612 h 1363612"/>
                <a:gd name="connsiteX4" fmla="*/ 0 w 1363612"/>
                <a:gd name="connsiteY4" fmla="*/ 681806 h 136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3612" h="1363612">
                  <a:moveTo>
                    <a:pt x="0" y="681806"/>
                  </a:moveTo>
                  <a:cubicBezTo>
                    <a:pt x="0" y="305255"/>
                    <a:pt x="305255" y="0"/>
                    <a:pt x="681806" y="0"/>
                  </a:cubicBezTo>
                  <a:cubicBezTo>
                    <a:pt x="1058357" y="0"/>
                    <a:pt x="1363612" y="305255"/>
                    <a:pt x="1363612" y="681806"/>
                  </a:cubicBezTo>
                  <a:cubicBezTo>
                    <a:pt x="1363612" y="1058357"/>
                    <a:pt x="1058357" y="1363612"/>
                    <a:pt x="681806" y="1363612"/>
                  </a:cubicBezTo>
                  <a:cubicBezTo>
                    <a:pt x="305255" y="1363612"/>
                    <a:pt x="0" y="1058357"/>
                    <a:pt x="0" y="681806"/>
                  </a:cubicBezTo>
                  <a:close/>
                </a:path>
              </a:pathLst>
            </a:custGeom>
            <a:solidFill>
              <a:srgbClr val="93B5B7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90415" tIns="160799" rIns="386971" bIns="16080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b="1" kern="1200" smtClean="0">
                  <a:solidFill>
                    <a:schemeClr val="bg1"/>
                  </a:solidFill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 2</a:t>
              </a:r>
              <a:endParaRPr lang="id-ID" sz="4000" b="1" kern="1200">
                <a:solidFill>
                  <a:schemeClr val="bg1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351314" y="1480153"/>
              <a:ext cx="7643149" cy="800180"/>
            </a:xfrm>
            <a:prstGeom prst="rect">
              <a:avLst/>
            </a:prstGeom>
            <a:solidFill>
              <a:srgbClr val="A5C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454364" y="1563706"/>
              <a:ext cx="74099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写私有云产品组件的自动化部署脚本，包括心跳，部署，升级，回退，入参等。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51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239" y="121920"/>
            <a:ext cx="36082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主要职责</a:t>
            </a:r>
          </a:p>
          <a:p>
            <a:r>
              <a:rPr lang="en-US" altLang="zh-CN" sz="24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Main Responsibilities</a:t>
            </a:r>
          </a:p>
        </p:txBody>
      </p:sp>
      <p:sp>
        <p:nvSpPr>
          <p:cNvPr id="18" name="Freeform 23"/>
          <p:cNvSpPr>
            <a:spLocks noEditPoints="1"/>
          </p:cNvSpPr>
          <p:nvPr/>
        </p:nvSpPr>
        <p:spPr bwMode="auto">
          <a:xfrm>
            <a:off x="4653746" y="2562049"/>
            <a:ext cx="539404" cy="447528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 100"/>
          <p:cNvSpPr>
            <a:spLocks/>
          </p:cNvSpPr>
          <p:nvPr/>
        </p:nvSpPr>
        <p:spPr bwMode="auto">
          <a:xfrm>
            <a:off x="4713020" y="4914136"/>
            <a:ext cx="420855" cy="474202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reeform 107"/>
          <p:cNvSpPr>
            <a:spLocks noEditPoints="1"/>
          </p:cNvSpPr>
          <p:nvPr/>
        </p:nvSpPr>
        <p:spPr bwMode="auto">
          <a:xfrm>
            <a:off x="7037506" y="4933401"/>
            <a:ext cx="506803" cy="435672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AutoShape 115"/>
          <p:cNvSpPr>
            <a:spLocks/>
          </p:cNvSpPr>
          <p:nvPr/>
        </p:nvSpPr>
        <p:spPr bwMode="auto">
          <a:xfrm>
            <a:off x="7102050" y="2533714"/>
            <a:ext cx="377717" cy="5041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3403" y="1266093"/>
            <a:ext cx="502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A5C3BD"/>
                </a:solidFill>
              </a:rPr>
              <a:t> d)rpm</a:t>
            </a:r>
            <a:endParaRPr lang="zh-CN" altLang="en-US" sz="2400" b="1">
              <a:solidFill>
                <a:srgbClr val="A5C3B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95753" y="2120152"/>
            <a:ext cx="9706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mtClean="0"/>
              <a:t>Rpm</a:t>
            </a:r>
            <a:r>
              <a:rPr lang="zh-CN" altLang="en-US" smtClean="0"/>
              <a:t>包用</a:t>
            </a:r>
            <a:r>
              <a:rPr lang="en-US" altLang="zh-CN" err="1" smtClean="0"/>
              <a:t>rpmbuild</a:t>
            </a:r>
            <a:r>
              <a:rPr lang="zh-CN" altLang="en-US" smtClean="0"/>
              <a:t>构建。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zh-CN" altLang="en-US" b="1" smtClean="0"/>
              <a:t>常用命令</a:t>
            </a:r>
            <a:r>
              <a:rPr lang="zh-CN" altLang="en-US" smtClean="0"/>
              <a:t>：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en-US" altLang="zh-CN" smtClean="0"/>
              <a:t>rpm –</a:t>
            </a:r>
            <a:r>
              <a:rPr lang="en-US" altLang="zh-CN" err="1" smtClean="0"/>
              <a:t>ivh</a:t>
            </a:r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en-US" altLang="zh-CN" err="1" smtClean="0"/>
              <a:t>xxx.rpm</a:t>
            </a:r>
            <a:r>
              <a:rPr lang="en-US" altLang="zh-CN"/>
              <a:t> </a:t>
            </a:r>
            <a:r>
              <a:rPr lang="en-US" altLang="zh-CN" smtClean="0"/>
              <a:t>                                     </a:t>
            </a:r>
            <a:r>
              <a:rPr lang="zh-CN" altLang="en-US" smtClean="0"/>
              <a:t>安装</a:t>
            </a:r>
            <a:r>
              <a:rPr lang="en-US" altLang="zh-CN" smtClean="0"/>
              <a:t>rpm</a:t>
            </a:r>
            <a:r>
              <a:rPr lang="zh-CN" altLang="en-US" smtClean="0"/>
              <a:t>包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en-US" altLang="zh-CN" smtClean="0"/>
              <a:t>rpm  -</a:t>
            </a:r>
            <a:r>
              <a:rPr lang="en-US" altLang="zh-CN" err="1" smtClean="0"/>
              <a:t>qa</a:t>
            </a:r>
            <a:r>
              <a:rPr lang="en-US" altLang="zh-CN" smtClean="0"/>
              <a:t>                                                    </a:t>
            </a:r>
            <a:r>
              <a:rPr lang="zh-CN" altLang="en-US" smtClean="0"/>
              <a:t>查看已安装的</a:t>
            </a:r>
            <a:r>
              <a:rPr lang="en-US" altLang="zh-CN" smtClean="0"/>
              <a:t>rpm</a:t>
            </a:r>
            <a:r>
              <a:rPr lang="zh-CN" altLang="en-US" smtClean="0"/>
              <a:t>包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en-US" altLang="zh-CN" err="1" smtClean="0"/>
              <a:t>rpmbuild</a:t>
            </a:r>
            <a:r>
              <a:rPr lang="en-US" altLang="zh-CN" smtClean="0"/>
              <a:t>  -bb  </a:t>
            </a:r>
            <a:r>
              <a:rPr lang="en-US" altLang="zh-CN" err="1" smtClean="0"/>
              <a:t>xx.spec</a:t>
            </a:r>
            <a:r>
              <a:rPr lang="en-US" altLang="zh-CN" smtClean="0"/>
              <a:t>                               </a:t>
            </a:r>
            <a:r>
              <a:rPr lang="zh-CN" altLang="en-US" smtClean="0"/>
              <a:t>构建</a:t>
            </a:r>
            <a:r>
              <a:rPr lang="en-US" altLang="zh-CN" smtClean="0"/>
              <a:t>rpm</a:t>
            </a:r>
            <a:r>
              <a:rPr lang="zh-CN" altLang="en-US" smtClean="0"/>
              <a:t>包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en-US" altLang="zh-CN" smtClean="0"/>
              <a:t>rpm  -e  xxx                                               </a:t>
            </a:r>
            <a:r>
              <a:rPr lang="zh-CN" altLang="en-US" smtClean="0"/>
              <a:t>卸载</a:t>
            </a:r>
            <a:r>
              <a:rPr lang="en-US" altLang="zh-CN" smtClean="0"/>
              <a:t>xxx</a:t>
            </a:r>
            <a:r>
              <a:rPr lang="zh-CN" altLang="en-US" smtClean="0"/>
              <a:t>组件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58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239" y="121920"/>
            <a:ext cx="36082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主要职责</a:t>
            </a:r>
          </a:p>
          <a:p>
            <a:r>
              <a:rPr lang="en-US" altLang="zh-CN" sz="24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Main Responsibilities</a:t>
            </a:r>
          </a:p>
        </p:txBody>
      </p:sp>
      <p:pic>
        <p:nvPicPr>
          <p:cNvPr id="7170" name="Picture 2" descr="https://img-blog.csdn.net/20170614233829765?watermark/2/text/aHR0cDovL2Jsb2cuY3Nkbi5uZXQvdTAxMjM3MzgxNQ=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56" y="1216689"/>
            <a:ext cx="8763342" cy="212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671305" y="3390202"/>
            <a:ext cx="52863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/>
              <a:t>Spec</a:t>
            </a:r>
            <a:r>
              <a:rPr lang="zh-CN" altLang="en-US" sz="1400" b="1" smtClean="0"/>
              <a:t>文件</a:t>
            </a:r>
            <a:endParaRPr lang="en-US" altLang="zh-CN" sz="1400" b="1" smtClean="0"/>
          </a:p>
          <a:p>
            <a:r>
              <a:rPr lang="en-US" altLang="zh-CN" sz="1400" b="1"/>
              <a:t>%description</a:t>
            </a:r>
          </a:p>
          <a:p>
            <a:r>
              <a:rPr lang="en-US" altLang="zh-CN" sz="1400" b="1"/>
              <a:t>#</a:t>
            </a:r>
            <a:r>
              <a:rPr lang="zh-CN" altLang="en-US" sz="1400" b="1"/>
              <a:t>关于软件包的详细说明</a:t>
            </a:r>
          </a:p>
          <a:p>
            <a:r>
              <a:rPr lang="en-US" altLang="zh-CN" sz="1400" b="1"/>
              <a:t>%prep</a:t>
            </a:r>
          </a:p>
          <a:p>
            <a:r>
              <a:rPr lang="en-US" altLang="zh-CN" sz="1400" b="1"/>
              <a:t>#</a:t>
            </a:r>
            <a:r>
              <a:rPr lang="zh-CN" altLang="en-US" sz="1400" b="1"/>
              <a:t>主要是对源代码包的解压和打补丁，而解压常用的指令就是</a:t>
            </a:r>
            <a:r>
              <a:rPr lang="en-US" altLang="zh-CN" sz="1400" b="1"/>
              <a:t>%setup -q</a:t>
            </a:r>
          </a:p>
          <a:p>
            <a:r>
              <a:rPr lang="en-US" altLang="zh-CN" sz="1400" b="1"/>
              <a:t>%build</a:t>
            </a:r>
          </a:p>
          <a:p>
            <a:r>
              <a:rPr lang="en-US" altLang="zh-CN" sz="1400" b="1"/>
              <a:t>#</a:t>
            </a:r>
            <a:r>
              <a:rPr lang="zh-CN" altLang="en-US" sz="1400" b="1"/>
              <a:t>该阶段执行常见的</a:t>
            </a:r>
            <a:r>
              <a:rPr lang="en-US" altLang="zh-CN" sz="1400" b="1"/>
              <a:t>configure</a:t>
            </a:r>
            <a:r>
              <a:rPr lang="zh-CN" altLang="en-US" sz="1400" b="1"/>
              <a:t>和</a:t>
            </a:r>
            <a:r>
              <a:rPr lang="en-US" altLang="zh-CN" sz="1400" b="1"/>
              <a:t>make</a:t>
            </a:r>
            <a:r>
              <a:rPr lang="zh-CN" altLang="en-US" sz="1400" b="1"/>
              <a:t>操作，常见指令如</a:t>
            </a:r>
            <a:r>
              <a:rPr lang="en-US" altLang="zh-CN" sz="1400" b="1"/>
              <a:t>:</a:t>
            </a:r>
          </a:p>
          <a:p>
            <a:r>
              <a:rPr lang="en-US" altLang="zh-CN" sz="1400" b="1"/>
              <a:t>#%configure</a:t>
            </a:r>
          </a:p>
          <a:p>
            <a:r>
              <a:rPr lang="en-US" altLang="zh-CN" sz="1400" b="1"/>
              <a:t>#make %{?_</a:t>
            </a:r>
            <a:r>
              <a:rPr lang="en-US" altLang="zh-CN" sz="1400" b="1" err="1"/>
              <a:t>smp_flags</a:t>
            </a:r>
            <a:r>
              <a:rPr lang="en-US" altLang="zh-CN" sz="1400" b="1"/>
              <a:t>}</a:t>
            </a:r>
          </a:p>
          <a:p>
            <a:r>
              <a:rPr lang="en-US" altLang="zh-CN" sz="1400" b="1"/>
              <a:t>%install</a:t>
            </a:r>
          </a:p>
          <a:p>
            <a:r>
              <a:rPr lang="en-US" altLang="zh-CN" sz="1400" b="1"/>
              <a:t>#</a:t>
            </a:r>
            <a:r>
              <a:rPr lang="zh-CN" altLang="en-US" sz="1400" b="1"/>
              <a:t>该阶段执行</a:t>
            </a:r>
            <a:r>
              <a:rPr lang="en-US" altLang="zh-CN" sz="1400" b="1"/>
              <a:t>make install</a:t>
            </a:r>
            <a:r>
              <a:rPr lang="zh-CN" altLang="en-US" sz="1400" b="1"/>
              <a:t>操作，它会在</a:t>
            </a:r>
            <a:r>
              <a:rPr lang="en-US" altLang="zh-CN" sz="1400" b="1"/>
              <a:t>%_</a:t>
            </a:r>
            <a:r>
              <a:rPr lang="en-US" altLang="zh-CN" sz="1400" b="1" err="1"/>
              <a:t>buildrootdir</a:t>
            </a:r>
            <a:r>
              <a:rPr lang="zh-CN" altLang="en-US" sz="1400" b="1"/>
              <a:t>目录里建好目录结构，然后将需要打包到</a:t>
            </a:r>
            <a:r>
              <a:rPr lang="en-US" altLang="zh-CN" sz="1400" b="1"/>
              <a:t>rpm</a:t>
            </a:r>
            <a:r>
              <a:rPr lang="zh-CN" altLang="en-US" sz="1400" b="1"/>
              <a:t>软件包里的文件从</a:t>
            </a:r>
            <a:r>
              <a:rPr lang="en-US" altLang="zh-CN" sz="1400" b="1"/>
              <a:t>%_</a:t>
            </a:r>
            <a:r>
              <a:rPr lang="en-US" altLang="zh-CN" sz="1400" b="1" err="1"/>
              <a:t>builddir</a:t>
            </a:r>
            <a:r>
              <a:rPr lang="zh-CN" altLang="en-US" sz="1400" b="1"/>
              <a:t>里拷贝到</a:t>
            </a:r>
            <a:r>
              <a:rPr lang="en-US" altLang="zh-CN" sz="1400" b="1"/>
              <a:t>%_</a:t>
            </a:r>
            <a:r>
              <a:rPr lang="en-US" altLang="zh-CN" sz="1400" b="1" err="1"/>
              <a:t>buildrootdir</a:t>
            </a:r>
            <a:r>
              <a:rPr lang="zh-CN" altLang="en-US" sz="1400" b="1"/>
              <a:t>里对应的目录里。最常见到的指令就是：</a:t>
            </a:r>
          </a:p>
          <a:p>
            <a:r>
              <a:rPr lang="en-US" altLang="zh-CN" sz="1400" b="1"/>
              <a:t>#</a:t>
            </a:r>
            <a:r>
              <a:rPr lang="en-US" altLang="zh-CN" sz="1400" b="1" err="1"/>
              <a:t>rm</a:t>
            </a:r>
            <a:r>
              <a:rPr lang="en-US" altLang="zh-CN" sz="1400" b="1"/>
              <a:t> -</a:t>
            </a:r>
            <a:r>
              <a:rPr lang="en-US" altLang="zh-CN" sz="1400" b="1" err="1"/>
              <a:t>rf</a:t>
            </a:r>
            <a:r>
              <a:rPr lang="en-US" altLang="zh-CN" sz="1400" b="1"/>
              <a:t> %{</a:t>
            </a:r>
            <a:r>
              <a:rPr lang="en-US" altLang="zh-CN" sz="1400" b="1" err="1"/>
              <a:t>buildroot</a:t>
            </a:r>
            <a:r>
              <a:rPr lang="en-US" altLang="zh-CN" sz="1400" b="1" smtClean="0"/>
              <a:t>}</a:t>
            </a:r>
            <a:endParaRPr lang="en-US" altLang="zh-CN" sz="1400" b="1"/>
          </a:p>
        </p:txBody>
      </p:sp>
      <p:sp>
        <p:nvSpPr>
          <p:cNvPr id="2" name="文本框 1"/>
          <p:cNvSpPr txBox="1"/>
          <p:nvPr/>
        </p:nvSpPr>
        <p:spPr>
          <a:xfrm>
            <a:off x="5957632" y="3390202"/>
            <a:ext cx="61637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%clean</a:t>
            </a:r>
          </a:p>
          <a:p>
            <a:r>
              <a:rPr lang="en-US" altLang="zh-CN" sz="1400" b="1"/>
              <a:t>#</a:t>
            </a:r>
            <a:r>
              <a:rPr lang="zh-CN" altLang="en-US" sz="1400" b="1"/>
              <a:t>编译完成后一些清理工作，主要包括对</a:t>
            </a:r>
            <a:r>
              <a:rPr lang="en-US" altLang="zh-CN" sz="1400" b="1"/>
              <a:t>%{</a:t>
            </a:r>
            <a:r>
              <a:rPr lang="en-US" altLang="zh-CN" sz="1400" b="1" err="1"/>
              <a:t>buildroot</a:t>
            </a:r>
            <a:r>
              <a:rPr lang="en-US" altLang="zh-CN" sz="1400" b="1"/>
              <a:t>}</a:t>
            </a:r>
            <a:r>
              <a:rPr lang="zh-CN" altLang="en-US" sz="1400" b="1"/>
              <a:t>目录的清空</a:t>
            </a:r>
            <a:r>
              <a:rPr lang="en-US" altLang="zh-CN" sz="1400" b="1"/>
              <a:t>(</a:t>
            </a:r>
            <a:r>
              <a:rPr lang="zh-CN" altLang="en-US" sz="1400" b="1"/>
              <a:t>当然这不是必须的</a:t>
            </a:r>
            <a:r>
              <a:rPr lang="en-US" altLang="zh-CN" sz="1400" b="1"/>
              <a:t>)</a:t>
            </a:r>
            <a:r>
              <a:rPr lang="zh-CN" altLang="en-US" sz="1400" b="1"/>
              <a:t>，通常执行诸如</a:t>
            </a:r>
            <a:r>
              <a:rPr lang="en-US" altLang="zh-CN" sz="1400" b="1"/>
              <a:t>make clean</a:t>
            </a:r>
            <a:r>
              <a:rPr lang="zh-CN" altLang="en-US" sz="1400" b="1"/>
              <a:t>之类的命令。 </a:t>
            </a:r>
          </a:p>
          <a:p>
            <a:r>
              <a:rPr lang="en-US" altLang="zh-CN" sz="1400" b="1"/>
              <a:t>#</a:t>
            </a:r>
            <a:r>
              <a:rPr lang="en-US" altLang="zh-CN" sz="1400" b="1" err="1"/>
              <a:t>rm</a:t>
            </a:r>
            <a:r>
              <a:rPr lang="en-US" altLang="zh-CN" sz="1400" b="1"/>
              <a:t> -</a:t>
            </a:r>
            <a:r>
              <a:rPr lang="en-US" altLang="zh-CN" sz="1400" b="1" err="1"/>
              <a:t>rf</a:t>
            </a:r>
            <a:r>
              <a:rPr lang="en-US" altLang="zh-CN" sz="1400" b="1"/>
              <a:t> %{</a:t>
            </a:r>
            <a:r>
              <a:rPr lang="en-US" altLang="zh-CN" sz="1400" b="1" err="1"/>
              <a:t>buildroot</a:t>
            </a:r>
            <a:r>
              <a:rPr lang="en-US" altLang="zh-CN" sz="1400" b="1"/>
              <a:t>}</a:t>
            </a:r>
          </a:p>
          <a:p>
            <a:r>
              <a:rPr lang="en-US" altLang="zh-CN" sz="1400" b="1"/>
              <a:t>%files</a:t>
            </a:r>
          </a:p>
          <a:p>
            <a:r>
              <a:rPr lang="en-US" altLang="zh-CN" sz="1400" b="1"/>
              <a:t>#</a:t>
            </a:r>
            <a:r>
              <a:rPr lang="zh-CN" altLang="en-US" sz="1400" b="1"/>
              <a:t>主要用来说明会将</a:t>
            </a:r>
            <a:r>
              <a:rPr lang="en-US" altLang="zh-CN" sz="1400" b="1"/>
              <a:t>%{</a:t>
            </a:r>
            <a:r>
              <a:rPr lang="en-US" altLang="zh-CN" sz="1400" b="1" err="1"/>
              <a:t>buildroot</a:t>
            </a:r>
            <a:r>
              <a:rPr lang="en-US" altLang="zh-CN" sz="1400" b="1"/>
              <a:t>}</a:t>
            </a:r>
            <a:r>
              <a:rPr lang="zh-CN" altLang="en-US" sz="1400" b="1"/>
              <a:t>目录下的哪些文件和目录最终打包到</a:t>
            </a:r>
            <a:r>
              <a:rPr lang="en-US" altLang="zh-CN" sz="1400" b="1"/>
              <a:t>rpm</a:t>
            </a:r>
            <a:r>
              <a:rPr lang="zh-CN" altLang="en-US" sz="1400" b="1"/>
              <a:t>包里，需要打包的文件在此列出。</a:t>
            </a:r>
          </a:p>
          <a:p>
            <a:r>
              <a:rPr lang="en-US" altLang="zh-CN" sz="1400" b="1"/>
              <a:t>#</a:t>
            </a:r>
            <a:r>
              <a:rPr lang="zh-CN" altLang="en-US" sz="1400" b="1"/>
              <a:t>另外，</a:t>
            </a:r>
            <a:r>
              <a:rPr lang="en-US" altLang="zh-CN" sz="1400" b="1" err="1"/>
              <a:t>defattr</a:t>
            </a:r>
            <a:r>
              <a:rPr lang="en-US" altLang="zh-CN" sz="1400" b="1"/>
              <a:t>(</a:t>
            </a:r>
            <a:r>
              <a:rPr lang="zh-CN" altLang="en-US" sz="1400" b="1"/>
              <a:t>文件权限，用户名，组名，目录权限</a:t>
            </a:r>
            <a:r>
              <a:rPr lang="en-US" altLang="zh-CN" sz="1400" b="1"/>
              <a:t>)</a:t>
            </a:r>
            <a:r>
              <a:rPr lang="zh-CN" altLang="en-US" sz="1400" b="1"/>
              <a:t>用来指定权限，如</a:t>
            </a:r>
            <a:r>
              <a:rPr lang="en-US" altLang="zh-CN" sz="1400" b="1"/>
              <a:t>: %</a:t>
            </a:r>
            <a:r>
              <a:rPr lang="en-US" altLang="zh-CN" sz="1400" b="1" err="1"/>
              <a:t>defattr</a:t>
            </a:r>
            <a:r>
              <a:rPr lang="en-US" altLang="zh-CN" sz="1400" b="1"/>
              <a:t>(-,</a:t>
            </a:r>
            <a:r>
              <a:rPr lang="en-US" altLang="zh-CN" sz="1400" b="1" err="1"/>
              <a:t>root,root</a:t>
            </a:r>
            <a:r>
              <a:rPr lang="en-US" altLang="zh-CN" sz="1400" b="1"/>
              <a:t>,-)</a:t>
            </a:r>
            <a:r>
              <a:rPr lang="zh-CN" altLang="en-US" sz="1400" b="1"/>
              <a:t>，这条指令设置缺省权限。</a:t>
            </a:r>
          </a:p>
          <a:p>
            <a:r>
              <a:rPr lang="en-US" altLang="zh-CN" sz="1400" b="1"/>
              <a:t>%pre</a:t>
            </a:r>
          </a:p>
          <a:p>
            <a:r>
              <a:rPr lang="en-US" altLang="zh-CN" sz="1400" b="1"/>
              <a:t>#</a:t>
            </a:r>
            <a:r>
              <a:rPr lang="zh-CN" altLang="en-US" sz="1400" b="1"/>
              <a:t>安装前的准备工作</a:t>
            </a:r>
          </a:p>
          <a:p>
            <a:r>
              <a:rPr lang="en-US" altLang="zh-CN" sz="1400" b="1"/>
              <a:t>%post</a:t>
            </a:r>
          </a:p>
          <a:p>
            <a:r>
              <a:rPr lang="en-US" altLang="zh-CN" sz="1400" b="1"/>
              <a:t>#</a:t>
            </a:r>
            <a:r>
              <a:rPr lang="zh-CN" altLang="en-US" sz="1400" b="1"/>
              <a:t>安装后的工作，如设置服务的开机启动，定时任务的设定，启动服务等等</a:t>
            </a:r>
          </a:p>
          <a:p>
            <a:r>
              <a:rPr lang="en-US" altLang="zh-CN" sz="1400" b="1"/>
              <a:t>%</a:t>
            </a:r>
            <a:r>
              <a:rPr lang="en-US" altLang="zh-CN" sz="1400" b="1" err="1"/>
              <a:t>preun</a:t>
            </a:r>
            <a:endParaRPr lang="en-US" altLang="zh-CN" sz="1400" b="1"/>
          </a:p>
          <a:p>
            <a:r>
              <a:rPr lang="en-US" altLang="zh-CN" sz="1400" b="1"/>
              <a:t>#</a:t>
            </a:r>
            <a:r>
              <a:rPr lang="zh-CN" altLang="en-US" sz="1400" b="1"/>
              <a:t>卸载前的工作，例如停止服务，关闭服务的开机启动，删除定时任务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89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239" y="121920"/>
            <a:ext cx="36082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主要职责</a:t>
            </a:r>
          </a:p>
          <a:p>
            <a:r>
              <a:rPr lang="en-US" altLang="zh-CN" sz="24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Main Responsibilities</a:t>
            </a:r>
          </a:p>
        </p:txBody>
      </p:sp>
      <p:sp>
        <p:nvSpPr>
          <p:cNvPr id="18" name="Freeform 23"/>
          <p:cNvSpPr>
            <a:spLocks noEditPoints="1"/>
          </p:cNvSpPr>
          <p:nvPr/>
        </p:nvSpPr>
        <p:spPr bwMode="auto">
          <a:xfrm>
            <a:off x="4653746" y="2562049"/>
            <a:ext cx="539404" cy="447528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 100"/>
          <p:cNvSpPr>
            <a:spLocks/>
          </p:cNvSpPr>
          <p:nvPr/>
        </p:nvSpPr>
        <p:spPr bwMode="auto">
          <a:xfrm>
            <a:off x="4713020" y="4914136"/>
            <a:ext cx="420855" cy="474202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reeform 107"/>
          <p:cNvSpPr>
            <a:spLocks noEditPoints="1"/>
          </p:cNvSpPr>
          <p:nvPr/>
        </p:nvSpPr>
        <p:spPr bwMode="auto">
          <a:xfrm>
            <a:off x="7037506" y="4933401"/>
            <a:ext cx="506803" cy="435672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AutoShape 115"/>
          <p:cNvSpPr>
            <a:spLocks/>
          </p:cNvSpPr>
          <p:nvPr/>
        </p:nvSpPr>
        <p:spPr bwMode="auto">
          <a:xfrm>
            <a:off x="7102050" y="2533714"/>
            <a:ext cx="377717" cy="5041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3403" y="1266093"/>
            <a:ext cx="502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A5C3BD"/>
                </a:solidFill>
              </a:rPr>
              <a:t> e) </a:t>
            </a:r>
            <a:r>
              <a:rPr lang="en-US" altLang="zh-CN" sz="2400" b="1" err="1" smtClean="0">
                <a:solidFill>
                  <a:srgbClr val="A5C3BD"/>
                </a:solidFill>
              </a:rPr>
              <a:t>ansible</a:t>
            </a:r>
            <a:endParaRPr lang="zh-CN" altLang="en-US" sz="2400" b="1">
              <a:solidFill>
                <a:srgbClr val="A5C3B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95753" y="1824730"/>
            <a:ext cx="97067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ansible</a:t>
            </a:r>
            <a:r>
              <a:rPr lang="en-US" altLang="zh-CN"/>
              <a:t> &lt;host-pattern&gt; [-m </a:t>
            </a:r>
            <a:r>
              <a:rPr lang="en-US" altLang="zh-CN" err="1"/>
              <a:t>module_name</a:t>
            </a:r>
            <a:r>
              <a:rPr lang="en-US" altLang="zh-CN"/>
              <a:t>] [-a </a:t>
            </a:r>
            <a:r>
              <a:rPr lang="en-US" altLang="zh-CN" err="1"/>
              <a:t>args</a:t>
            </a:r>
            <a:r>
              <a:rPr lang="en-US" altLang="zh-CN"/>
              <a:t>] [options]</a:t>
            </a:r>
          </a:p>
          <a:p>
            <a:r>
              <a:rPr lang="en-US" altLang="zh-CN"/>
              <a:t>&lt;host-pattern&gt; </a:t>
            </a:r>
            <a:r>
              <a:rPr lang="zh-CN" altLang="en-US"/>
              <a:t>自己定义的主机组</a:t>
            </a:r>
          </a:p>
          <a:p>
            <a:r>
              <a:rPr lang="en-US" altLang="zh-CN"/>
              <a:t>[-m </a:t>
            </a:r>
            <a:r>
              <a:rPr lang="en-US" altLang="zh-CN" err="1"/>
              <a:t>module_name</a:t>
            </a:r>
            <a:r>
              <a:rPr lang="en-US" altLang="zh-CN"/>
              <a:t>] </a:t>
            </a:r>
            <a:r>
              <a:rPr lang="zh-CN" altLang="en-US"/>
              <a:t>指定模块</a:t>
            </a:r>
          </a:p>
          <a:p>
            <a:r>
              <a:rPr lang="en-US" altLang="zh-CN"/>
              <a:t>[-a </a:t>
            </a:r>
            <a:r>
              <a:rPr lang="en-US" altLang="zh-CN" err="1"/>
              <a:t>args</a:t>
            </a:r>
            <a:r>
              <a:rPr lang="en-US" altLang="zh-CN"/>
              <a:t>] </a:t>
            </a:r>
            <a:r>
              <a:rPr lang="zh-CN" altLang="en-US"/>
              <a:t>指定要执行的</a:t>
            </a:r>
            <a:r>
              <a:rPr lang="zh-CN" altLang="en-US" smtClean="0"/>
              <a:t>动作</a:t>
            </a:r>
            <a:endParaRPr lang="en-US" altLang="zh-CN" smtClean="0"/>
          </a:p>
          <a:p>
            <a:r>
              <a:rPr lang="zh-CN" altLang="en-US" smtClean="0"/>
              <a:t>例子：</a:t>
            </a:r>
            <a:r>
              <a:rPr lang="en-US" altLang="zh-CN" err="1"/>
              <a:t>ansible</a:t>
            </a:r>
            <a:r>
              <a:rPr lang="en-US" altLang="zh-CN"/>
              <a:t> test -m script -a "/</a:t>
            </a:r>
            <a:r>
              <a:rPr lang="en-US" altLang="zh-CN" err="1" smtClean="0"/>
              <a:t>sh</a:t>
            </a:r>
            <a:r>
              <a:rPr lang="en-US" altLang="zh-CN" smtClean="0"/>
              <a:t>/test.sh“</a:t>
            </a:r>
          </a:p>
          <a:p>
            <a:endParaRPr lang="en-US" altLang="zh-CN"/>
          </a:p>
          <a:p>
            <a:endParaRPr lang="en-US" altLang="zh-CN" smtClean="0"/>
          </a:p>
          <a:p>
            <a:r>
              <a:rPr lang="en-US" altLang="zh-CN"/>
              <a:t>tasks:</a:t>
            </a:r>
          </a:p>
          <a:p>
            <a:r>
              <a:rPr lang="en-US" altLang="zh-CN"/>
              <a:t>  - name: Copy </a:t>
            </a:r>
            <a:r>
              <a:rPr lang="en-US" altLang="zh-CN" err="1"/>
              <a:t>ansible</a:t>
            </a:r>
            <a:r>
              <a:rPr lang="en-US" altLang="zh-CN"/>
              <a:t> inventory file to client</a:t>
            </a:r>
          </a:p>
          <a:p>
            <a:r>
              <a:rPr lang="en-US" altLang="zh-CN"/>
              <a:t>    copy:</a:t>
            </a:r>
          </a:p>
          <a:p>
            <a:r>
              <a:rPr lang="en-US" altLang="zh-CN"/>
              <a:t>      </a:t>
            </a:r>
            <a:r>
              <a:rPr lang="en-US" altLang="zh-CN" err="1"/>
              <a:t>src</a:t>
            </a:r>
            <a:r>
              <a:rPr lang="en-US" altLang="zh-CN"/>
              <a:t>: /</a:t>
            </a:r>
            <a:r>
              <a:rPr lang="en-US" altLang="zh-CN" err="1"/>
              <a:t>etc</a:t>
            </a:r>
            <a:r>
              <a:rPr lang="en-US" altLang="zh-CN"/>
              <a:t>/</a:t>
            </a:r>
            <a:r>
              <a:rPr lang="en-US" altLang="zh-CN" err="1"/>
              <a:t>ansible</a:t>
            </a:r>
            <a:r>
              <a:rPr lang="en-US" altLang="zh-CN"/>
              <a:t>/hosts</a:t>
            </a:r>
          </a:p>
          <a:p>
            <a:r>
              <a:rPr lang="en-US" altLang="zh-CN"/>
              <a:t>      </a:t>
            </a:r>
            <a:r>
              <a:rPr lang="en-US" altLang="zh-CN" err="1"/>
              <a:t>dest</a:t>
            </a:r>
            <a:r>
              <a:rPr lang="en-US" altLang="zh-CN"/>
              <a:t>: /</a:t>
            </a:r>
            <a:r>
              <a:rPr lang="en-US" altLang="zh-CN" err="1"/>
              <a:t>etc</a:t>
            </a:r>
            <a:r>
              <a:rPr lang="en-US" altLang="zh-CN"/>
              <a:t>/</a:t>
            </a:r>
            <a:r>
              <a:rPr lang="en-US" altLang="zh-CN" err="1"/>
              <a:t>ansible</a:t>
            </a:r>
            <a:r>
              <a:rPr lang="en-US" altLang="zh-CN"/>
              <a:t>/hosts</a:t>
            </a:r>
          </a:p>
          <a:p>
            <a:r>
              <a:rPr lang="en-US" altLang="zh-CN"/>
              <a:t>      owner: root</a:t>
            </a:r>
          </a:p>
          <a:p>
            <a:r>
              <a:rPr lang="en-US" altLang="zh-CN"/>
              <a:t>      group: root</a:t>
            </a:r>
          </a:p>
          <a:p>
            <a:r>
              <a:rPr lang="en-US" altLang="zh-CN"/>
              <a:t>      mode: 0644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1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239" y="121920"/>
            <a:ext cx="36082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主要职责</a:t>
            </a:r>
          </a:p>
          <a:p>
            <a:r>
              <a:rPr lang="en-US" altLang="zh-CN" sz="24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Main Responsibilities</a:t>
            </a:r>
          </a:p>
        </p:txBody>
      </p:sp>
      <p:sp>
        <p:nvSpPr>
          <p:cNvPr id="18" name="Freeform 23"/>
          <p:cNvSpPr>
            <a:spLocks noEditPoints="1"/>
          </p:cNvSpPr>
          <p:nvPr/>
        </p:nvSpPr>
        <p:spPr bwMode="auto">
          <a:xfrm>
            <a:off x="4653746" y="2562049"/>
            <a:ext cx="539404" cy="447528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 100"/>
          <p:cNvSpPr>
            <a:spLocks/>
          </p:cNvSpPr>
          <p:nvPr/>
        </p:nvSpPr>
        <p:spPr bwMode="auto">
          <a:xfrm>
            <a:off x="4713020" y="4914136"/>
            <a:ext cx="420855" cy="474202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reeform 107"/>
          <p:cNvSpPr>
            <a:spLocks noEditPoints="1"/>
          </p:cNvSpPr>
          <p:nvPr/>
        </p:nvSpPr>
        <p:spPr bwMode="auto">
          <a:xfrm>
            <a:off x="7037506" y="4933401"/>
            <a:ext cx="506803" cy="435672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AutoShape 115"/>
          <p:cNvSpPr>
            <a:spLocks/>
          </p:cNvSpPr>
          <p:nvPr/>
        </p:nvSpPr>
        <p:spPr bwMode="auto">
          <a:xfrm>
            <a:off x="7102050" y="2533714"/>
            <a:ext cx="377717" cy="5041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3403" y="1266093"/>
            <a:ext cx="502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A5C3BD"/>
                </a:solidFill>
              </a:rPr>
              <a:t> f) python</a:t>
            </a:r>
            <a:r>
              <a:rPr lang="zh-CN" altLang="en-US" sz="2400" b="1" smtClean="0">
                <a:solidFill>
                  <a:srgbClr val="A5C3BD"/>
                </a:solidFill>
              </a:rPr>
              <a:t>基本语法及继承关系</a:t>
            </a:r>
            <a:endParaRPr lang="zh-CN" altLang="en-US" sz="2400" b="1">
              <a:solidFill>
                <a:srgbClr val="A5C3B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95753" y="1824730"/>
            <a:ext cx="9706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mtClean="0"/>
              <a:t>Python</a:t>
            </a:r>
            <a:r>
              <a:rPr lang="zh-CN" altLang="en-US" smtClean="0"/>
              <a:t>是面向对象语言，很多功能都已经写好在库里了，用的时候只需要调用相应的包就行。如果自己写的代码重复度很高，可以把这段代码封装在类里，然后用的时候调用类里的具体方法。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en-US" altLang="zh-CN" smtClean="0"/>
              <a:t>Python</a:t>
            </a:r>
            <a:r>
              <a:rPr lang="zh-CN" altLang="en-US" smtClean="0"/>
              <a:t>里的类可以相互一直调用，比如我要用类</a:t>
            </a:r>
            <a:r>
              <a:rPr lang="en-US" altLang="zh-CN"/>
              <a:t>A</a:t>
            </a:r>
            <a:r>
              <a:rPr lang="zh-CN" altLang="en-US" smtClean="0"/>
              <a:t>里的方法实现某个功能，</a:t>
            </a:r>
            <a:r>
              <a:rPr lang="en-US" altLang="zh-CN" smtClean="0"/>
              <a:t>A</a:t>
            </a:r>
            <a:r>
              <a:rPr lang="zh-CN" altLang="en-US" smtClean="0"/>
              <a:t>的父类即是类</a:t>
            </a:r>
            <a:r>
              <a:rPr lang="en-US" altLang="zh-CN" smtClean="0"/>
              <a:t>B</a:t>
            </a:r>
            <a:r>
              <a:rPr lang="zh-CN" altLang="en-US" smtClean="0"/>
              <a:t>又是类</a:t>
            </a:r>
            <a:r>
              <a:rPr lang="en-US" altLang="zh-CN" smtClean="0"/>
              <a:t>C</a:t>
            </a:r>
            <a:r>
              <a:rPr lang="zh-CN" altLang="en-US" smtClean="0"/>
              <a:t>，但是</a:t>
            </a:r>
            <a:r>
              <a:rPr lang="en-US" altLang="zh-CN" smtClean="0"/>
              <a:t>B</a:t>
            </a:r>
            <a:r>
              <a:rPr lang="zh-CN" altLang="en-US" smtClean="0"/>
              <a:t>和</a:t>
            </a:r>
            <a:r>
              <a:rPr lang="en-US" altLang="zh-CN" smtClean="0"/>
              <a:t>C</a:t>
            </a:r>
            <a:r>
              <a:rPr lang="zh-CN" altLang="en-US" smtClean="0"/>
              <a:t>又有同一个父类</a:t>
            </a:r>
            <a:r>
              <a:rPr lang="en-US" altLang="zh-CN" smtClean="0"/>
              <a:t>D</a:t>
            </a:r>
            <a:r>
              <a:rPr lang="zh-CN" altLang="en-US" smtClean="0"/>
              <a:t>，所以如果我调用类</a:t>
            </a:r>
            <a:r>
              <a:rPr lang="en-US" altLang="zh-CN" smtClean="0"/>
              <a:t>A</a:t>
            </a:r>
            <a:r>
              <a:rPr lang="zh-CN" altLang="en-US" smtClean="0"/>
              <a:t>，类</a:t>
            </a:r>
            <a:r>
              <a:rPr lang="en-US" altLang="zh-CN" smtClean="0"/>
              <a:t>D</a:t>
            </a:r>
            <a:r>
              <a:rPr lang="zh-CN" altLang="en-US" smtClean="0"/>
              <a:t>可能执行两次，为了避免这种情况发生，可以使用</a:t>
            </a:r>
            <a:r>
              <a:rPr lang="en-US" altLang="zh-CN" smtClean="0"/>
              <a:t>super</a:t>
            </a:r>
            <a:r>
              <a:rPr lang="zh-CN" altLang="en-US" smtClean="0"/>
              <a:t>（）来继承。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8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239" y="121920"/>
            <a:ext cx="36082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主要职责</a:t>
            </a:r>
          </a:p>
          <a:p>
            <a:r>
              <a:rPr lang="en-US" altLang="zh-CN" sz="24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Main Responsibilities</a:t>
            </a:r>
          </a:p>
        </p:txBody>
      </p:sp>
      <p:sp>
        <p:nvSpPr>
          <p:cNvPr id="18" name="Freeform 23"/>
          <p:cNvSpPr>
            <a:spLocks noEditPoints="1"/>
          </p:cNvSpPr>
          <p:nvPr/>
        </p:nvSpPr>
        <p:spPr bwMode="auto">
          <a:xfrm>
            <a:off x="4653746" y="2562049"/>
            <a:ext cx="539404" cy="447528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 100"/>
          <p:cNvSpPr>
            <a:spLocks/>
          </p:cNvSpPr>
          <p:nvPr/>
        </p:nvSpPr>
        <p:spPr bwMode="auto">
          <a:xfrm>
            <a:off x="4713020" y="4914136"/>
            <a:ext cx="420855" cy="474202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reeform 107"/>
          <p:cNvSpPr>
            <a:spLocks noEditPoints="1"/>
          </p:cNvSpPr>
          <p:nvPr/>
        </p:nvSpPr>
        <p:spPr bwMode="auto">
          <a:xfrm>
            <a:off x="7037506" y="4933401"/>
            <a:ext cx="506803" cy="435672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AutoShape 115"/>
          <p:cNvSpPr>
            <a:spLocks/>
          </p:cNvSpPr>
          <p:nvPr/>
        </p:nvSpPr>
        <p:spPr bwMode="auto">
          <a:xfrm>
            <a:off x="7102050" y="2533714"/>
            <a:ext cx="377717" cy="5041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47" y="1154240"/>
            <a:ext cx="8668960" cy="511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239" y="121920"/>
            <a:ext cx="36082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主要职责</a:t>
            </a:r>
          </a:p>
          <a:p>
            <a:r>
              <a:rPr lang="en-US" altLang="zh-CN" sz="24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Main Responsibilities</a:t>
            </a:r>
          </a:p>
        </p:txBody>
      </p:sp>
      <p:sp>
        <p:nvSpPr>
          <p:cNvPr id="18" name="Freeform 23"/>
          <p:cNvSpPr>
            <a:spLocks noEditPoints="1"/>
          </p:cNvSpPr>
          <p:nvPr/>
        </p:nvSpPr>
        <p:spPr bwMode="auto">
          <a:xfrm>
            <a:off x="4653746" y="2562049"/>
            <a:ext cx="539404" cy="447528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 100"/>
          <p:cNvSpPr>
            <a:spLocks/>
          </p:cNvSpPr>
          <p:nvPr/>
        </p:nvSpPr>
        <p:spPr bwMode="auto">
          <a:xfrm>
            <a:off x="4713020" y="4914136"/>
            <a:ext cx="420855" cy="474202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reeform 107"/>
          <p:cNvSpPr>
            <a:spLocks noEditPoints="1"/>
          </p:cNvSpPr>
          <p:nvPr/>
        </p:nvSpPr>
        <p:spPr bwMode="auto">
          <a:xfrm>
            <a:off x="7037506" y="4933401"/>
            <a:ext cx="506803" cy="435672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AutoShape 115"/>
          <p:cNvSpPr>
            <a:spLocks/>
          </p:cNvSpPr>
          <p:nvPr/>
        </p:nvSpPr>
        <p:spPr bwMode="auto">
          <a:xfrm>
            <a:off x="7102050" y="2533714"/>
            <a:ext cx="377717" cy="5041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0239" y="2042499"/>
            <a:ext cx="9344224" cy="3405543"/>
            <a:chOff x="650239" y="1198437"/>
            <a:chExt cx="9344224" cy="3405543"/>
          </a:xfrm>
        </p:grpSpPr>
        <p:sp>
          <p:nvSpPr>
            <p:cNvPr id="16" name="矩形 15"/>
            <p:cNvSpPr/>
            <p:nvPr/>
          </p:nvSpPr>
          <p:spPr>
            <a:xfrm>
              <a:off x="2351314" y="2622412"/>
              <a:ext cx="7643149" cy="1981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熟悉了</a:t>
              </a:r>
              <a:r>
                <a:rPr lang="en-US" altLang="zh-CN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Jenkins</a:t>
              </a: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的基本操作方法；熟悉了从库上</a:t>
              </a:r>
              <a:r>
                <a:rPr lang="en-US" altLang="zh-CN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pull</a:t>
              </a: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及向库</a:t>
              </a:r>
              <a:r>
                <a:rPr lang="en-US" altLang="zh-CN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push</a:t>
              </a: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代码等</a:t>
              </a:r>
              <a:r>
                <a:rPr lang="en-US" altLang="zh-CN" sz="1600" err="1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Git</a:t>
              </a: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操作命令、自动化出包用</a:t>
              </a:r>
              <a:r>
                <a:rPr lang="en-US" altLang="zh-CN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shell</a:t>
              </a: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实现，熟悉了</a:t>
              </a:r>
              <a:r>
                <a:rPr lang="en-US" altLang="zh-CN" sz="1600" err="1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sed</a:t>
              </a: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，</a:t>
              </a:r>
              <a:r>
                <a:rPr lang="en-US" altLang="zh-CN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cut</a:t>
              </a: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，</a:t>
              </a:r>
              <a:r>
                <a:rPr lang="en-US" altLang="zh-CN" sz="1600" err="1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mkdir</a:t>
              </a: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，</a:t>
              </a:r>
              <a:r>
                <a:rPr lang="en-US" altLang="zh-CN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tar</a:t>
              </a: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，</a:t>
              </a:r>
              <a:r>
                <a:rPr lang="en-US" altLang="zh-CN" sz="1600" err="1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chmod</a:t>
              </a: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，</a:t>
              </a:r>
              <a:r>
                <a:rPr lang="en-US" altLang="zh-CN" sz="1600" err="1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chown</a:t>
              </a: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，</a:t>
              </a:r>
              <a:r>
                <a:rPr lang="en-US" altLang="zh-CN" sz="1600" err="1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scp</a:t>
              </a: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，</a:t>
              </a:r>
              <a:r>
                <a:rPr lang="en-US" altLang="zh-CN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mv</a:t>
              </a: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等</a:t>
              </a:r>
              <a:r>
                <a:rPr lang="en-US" altLang="zh-CN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shell</a:t>
              </a: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操作命令。</a:t>
              </a:r>
              <a:endParaRPr lang="en-US" altLang="zh-CN" sz="1600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endParaRPr>
            </a:p>
            <a:p>
              <a:pPr>
                <a:lnSpc>
                  <a:spcPct val="200000"/>
                </a:lnSpc>
              </a:pPr>
              <a:endParaRPr lang="zh-CN" altLang="en-US" sz="16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endParaRPr>
            </a:p>
          </p:txBody>
        </p:sp>
        <p:sp>
          <p:nvSpPr>
            <p:cNvPr id="22" name="Freeform 9"/>
            <p:cNvSpPr/>
            <p:nvPr/>
          </p:nvSpPr>
          <p:spPr>
            <a:xfrm>
              <a:off x="650239" y="1198437"/>
              <a:ext cx="1363612" cy="1363612"/>
            </a:xfrm>
            <a:custGeom>
              <a:avLst/>
              <a:gdLst>
                <a:gd name="connsiteX0" fmla="*/ 0 w 1363612"/>
                <a:gd name="connsiteY0" fmla="*/ 681806 h 1363612"/>
                <a:gd name="connsiteX1" fmla="*/ 681806 w 1363612"/>
                <a:gd name="connsiteY1" fmla="*/ 0 h 1363612"/>
                <a:gd name="connsiteX2" fmla="*/ 1363612 w 1363612"/>
                <a:gd name="connsiteY2" fmla="*/ 681806 h 1363612"/>
                <a:gd name="connsiteX3" fmla="*/ 681806 w 1363612"/>
                <a:gd name="connsiteY3" fmla="*/ 1363612 h 1363612"/>
                <a:gd name="connsiteX4" fmla="*/ 0 w 1363612"/>
                <a:gd name="connsiteY4" fmla="*/ 681806 h 136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3612" h="1363612">
                  <a:moveTo>
                    <a:pt x="0" y="681806"/>
                  </a:moveTo>
                  <a:cubicBezTo>
                    <a:pt x="0" y="305255"/>
                    <a:pt x="305255" y="0"/>
                    <a:pt x="681806" y="0"/>
                  </a:cubicBezTo>
                  <a:cubicBezTo>
                    <a:pt x="1058357" y="0"/>
                    <a:pt x="1363612" y="305255"/>
                    <a:pt x="1363612" y="681806"/>
                  </a:cubicBezTo>
                  <a:cubicBezTo>
                    <a:pt x="1363612" y="1058357"/>
                    <a:pt x="1058357" y="1363612"/>
                    <a:pt x="681806" y="1363612"/>
                  </a:cubicBezTo>
                  <a:cubicBezTo>
                    <a:pt x="305255" y="1363612"/>
                    <a:pt x="0" y="1058357"/>
                    <a:pt x="0" y="681806"/>
                  </a:cubicBezTo>
                  <a:close/>
                </a:path>
              </a:pathLst>
            </a:custGeom>
            <a:solidFill>
              <a:srgbClr val="93B5B7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90415" tIns="160799" rIns="386971" bIns="16080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b="1" kern="1200" smtClean="0">
                  <a:solidFill>
                    <a:schemeClr val="bg1"/>
                  </a:solidFill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 3</a:t>
              </a:r>
              <a:endParaRPr lang="id-ID" sz="4000" b="1" kern="1200">
                <a:solidFill>
                  <a:schemeClr val="bg1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51314" y="1480153"/>
              <a:ext cx="7643149" cy="800180"/>
            </a:xfrm>
            <a:prstGeom prst="rect">
              <a:avLst/>
            </a:prstGeom>
            <a:solidFill>
              <a:srgbClr val="A5C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454364" y="1674055"/>
              <a:ext cx="6591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CI</a:t>
              </a:r>
              <a:r>
                <a:rPr lang="zh-CN" altLang="en-US" smtClean="0"/>
                <a:t>的维护、产品组件自动化出包。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24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9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31920" y="6790"/>
            <a:ext cx="82600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5" name="矩形 64"/>
          <p:cNvSpPr/>
          <p:nvPr/>
        </p:nvSpPr>
        <p:spPr>
          <a:xfrm>
            <a:off x="1160780" y="1879429"/>
            <a:ext cx="1610360" cy="3098800"/>
          </a:xfrm>
          <a:prstGeom prst="rect">
            <a:avLst/>
          </a:prstGeom>
          <a:ln w="25400">
            <a:gradFill>
              <a:gsLst>
                <a:gs pos="0">
                  <a:srgbClr val="BCABA8"/>
                </a:gs>
                <a:gs pos="100000">
                  <a:srgbClr val="B19C99">
                    <a:alpha val="50000"/>
                  </a:srgbClr>
                </a:gs>
              </a:gsLst>
              <a:lin ang="81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247222" y="388655"/>
            <a:ext cx="5369888" cy="905682"/>
            <a:chOff x="5278447" y="710280"/>
            <a:chExt cx="5369888" cy="905682"/>
          </a:xfrm>
        </p:grpSpPr>
        <p:sp>
          <p:nvSpPr>
            <p:cNvPr id="67" name="圆角矩形 66"/>
            <p:cNvSpPr/>
            <p:nvPr/>
          </p:nvSpPr>
          <p:spPr>
            <a:xfrm>
              <a:off x="5278447" y="822383"/>
              <a:ext cx="5369888" cy="680720"/>
            </a:xfrm>
            <a:prstGeom prst="roundRect">
              <a:avLst/>
            </a:prstGeom>
            <a:noFill/>
            <a:ln>
              <a:solidFill>
                <a:srgbClr val="7284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锐字工房云字库细圆GBK" panose="02010604000000000000" pitchFamily="2" charset="-122"/>
                <a:ea typeface="锐字工房云字库细圆GBK" panose="02010604000000000000" pitchFamily="2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5568487" y="710280"/>
              <a:ext cx="1019285" cy="905682"/>
              <a:chOff x="5883120" y="1086606"/>
              <a:chExt cx="1019285" cy="905682"/>
            </a:xfrm>
            <a:solidFill>
              <a:srgbClr val="316C80"/>
            </a:solidFill>
          </p:grpSpPr>
          <p:sp>
            <p:nvSpPr>
              <p:cNvPr id="69" name="矩形 68"/>
              <p:cNvSpPr/>
              <p:nvPr/>
            </p:nvSpPr>
            <p:spPr>
              <a:xfrm>
                <a:off x="5985325" y="1086949"/>
                <a:ext cx="814875" cy="904240"/>
              </a:xfrm>
              <a:prstGeom prst="rect">
                <a:avLst/>
              </a:prstGeom>
              <a:solidFill>
                <a:srgbClr val="93B5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smtClean="0">
                    <a:solidFill>
                      <a:schemeClr val="bg1"/>
                    </a:solidFill>
                    <a:latin typeface="锐字工房云字库细圆GBK" panose="02010604000000000000" pitchFamily="2" charset="-122"/>
                    <a:ea typeface="锐字工房云字库细圆GBK" panose="02010604000000000000" pitchFamily="2" charset="-122"/>
                  </a:rPr>
                  <a:t>01</a:t>
                </a:r>
                <a:endParaRPr lang="zh-CN" altLang="en-US" sz="2800">
                  <a:solidFill>
                    <a:schemeClr val="bg1"/>
                  </a:solidFill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endParaRPr>
              </a:p>
            </p:txBody>
          </p:sp>
          <p:sp>
            <p:nvSpPr>
              <p:cNvPr id="70" name="直角三角形 69"/>
              <p:cNvSpPr/>
              <p:nvPr/>
            </p:nvSpPr>
            <p:spPr>
              <a:xfrm>
                <a:off x="6800200" y="1086607"/>
                <a:ext cx="102205" cy="111589"/>
              </a:xfrm>
              <a:prstGeom prst="rtTriangle">
                <a:avLst/>
              </a:prstGeom>
              <a:solidFill>
                <a:srgbClr val="739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endParaRPr>
              </a:p>
            </p:txBody>
          </p:sp>
          <p:sp>
            <p:nvSpPr>
              <p:cNvPr id="71" name="直角三角形 70"/>
              <p:cNvSpPr/>
              <p:nvPr/>
            </p:nvSpPr>
            <p:spPr>
              <a:xfrm flipH="1">
                <a:off x="5883120" y="1086606"/>
                <a:ext cx="102205" cy="111589"/>
              </a:xfrm>
              <a:prstGeom prst="rtTriangle">
                <a:avLst/>
              </a:prstGeom>
              <a:solidFill>
                <a:srgbClr val="739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endParaRPr>
              </a:p>
            </p:txBody>
          </p:sp>
          <p:sp>
            <p:nvSpPr>
              <p:cNvPr id="72" name="直角三角形 71"/>
              <p:cNvSpPr/>
              <p:nvPr/>
            </p:nvSpPr>
            <p:spPr>
              <a:xfrm flipV="1">
                <a:off x="6793493" y="1880699"/>
                <a:ext cx="102205" cy="111589"/>
              </a:xfrm>
              <a:prstGeom prst="rtTriangle">
                <a:avLst/>
              </a:prstGeom>
              <a:solidFill>
                <a:srgbClr val="739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endParaRPr>
              </a:p>
            </p:txBody>
          </p:sp>
          <p:sp>
            <p:nvSpPr>
              <p:cNvPr id="73" name="直角三角形 72"/>
              <p:cNvSpPr/>
              <p:nvPr/>
            </p:nvSpPr>
            <p:spPr>
              <a:xfrm flipH="1" flipV="1">
                <a:off x="5886573" y="1880698"/>
                <a:ext cx="102205" cy="111589"/>
              </a:xfrm>
              <a:prstGeom prst="rtTriangle">
                <a:avLst/>
              </a:prstGeom>
              <a:solidFill>
                <a:srgbClr val="739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endParaRPr>
              </a:p>
            </p:txBody>
          </p:sp>
        </p:grpSp>
        <p:sp>
          <p:nvSpPr>
            <p:cNvPr id="98" name="文本框 97"/>
            <p:cNvSpPr txBox="1"/>
            <p:nvPr/>
          </p:nvSpPr>
          <p:spPr>
            <a:xfrm>
              <a:off x="6969436" y="931910"/>
              <a:ext cx="2293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pc="600" smtClean="0">
                  <a:solidFill>
                    <a:srgbClr val="234C5B"/>
                  </a:solidFill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自我介绍</a:t>
              </a:r>
              <a:endParaRPr lang="zh-CN" altLang="en-US" sz="2000" spc="600">
                <a:solidFill>
                  <a:srgbClr val="234C5B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47222" y="4239245"/>
            <a:ext cx="5369888" cy="905682"/>
            <a:chOff x="5278447" y="5443536"/>
            <a:chExt cx="5369888" cy="905682"/>
          </a:xfrm>
        </p:grpSpPr>
        <p:sp>
          <p:nvSpPr>
            <p:cNvPr id="91" name="圆角矩形 90"/>
            <p:cNvSpPr/>
            <p:nvPr/>
          </p:nvSpPr>
          <p:spPr>
            <a:xfrm>
              <a:off x="5278447" y="5555639"/>
              <a:ext cx="5369888" cy="680720"/>
            </a:xfrm>
            <a:prstGeom prst="roundRect">
              <a:avLst/>
            </a:prstGeom>
            <a:noFill/>
            <a:ln>
              <a:solidFill>
                <a:srgbClr val="7284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锐字工房云字库细圆GBK" panose="02010604000000000000" pitchFamily="2" charset="-122"/>
                <a:ea typeface="锐字工房云字库细圆GBK" panose="02010604000000000000" pitchFamily="2" charset="-122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5568487" y="5443536"/>
              <a:ext cx="1019285" cy="905682"/>
              <a:chOff x="5883120" y="1086606"/>
              <a:chExt cx="1019285" cy="905682"/>
            </a:xfrm>
            <a:solidFill>
              <a:srgbClr val="316C80"/>
            </a:solidFill>
          </p:grpSpPr>
          <p:sp>
            <p:nvSpPr>
              <p:cNvPr id="93" name="矩形 92"/>
              <p:cNvSpPr/>
              <p:nvPr/>
            </p:nvSpPr>
            <p:spPr>
              <a:xfrm>
                <a:off x="5985325" y="1086949"/>
                <a:ext cx="814875" cy="904240"/>
              </a:xfrm>
              <a:prstGeom prst="rect">
                <a:avLst/>
              </a:prstGeom>
              <a:solidFill>
                <a:srgbClr val="D0E0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smtClean="0">
                    <a:solidFill>
                      <a:schemeClr val="bg1"/>
                    </a:solidFill>
                    <a:latin typeface="锐字工房云字库细圆GBK" panose="02010604000000000000" pitchFamily="2" charset="-122"/>
                    <a:ea typeface="锐字工房云字库细圆GBK" panose="02010604000000000000" pitchFamily="2" charset="-122"/>
                  </a:rPr>
                  <a:t>04</a:t>
                </a:r>
                <a:endParaRPr lang="zh-CN" altLang="en-US" sz="2800">
                  <a:solidFill>
                    <a:schemeClr val="bg1"/>
                  </a:solidFill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endParaRPr>
              </a:p>
            </p:txBody>
          </p:sp>
          <p:sp>
            <p:nvSpPr>
              <p:cNvPr id="94" name="直角三角形 93"/>
              <p:cNvSpPr/>
              <p:nvPr/>
            </p:nvSpPr>
            <p:spPr>
              <a:xfrm>
                <a:off x="6800200" y="1086607"/>
                <a:ext cx="102205" cy="111589"/>
              </a:xfrm>
              <a:prstGeom prst="rtTriangle">
                <a:avLst/>
              </a:prstGeom>
              <a:solidFill>
                <a:srgbClr val="A5C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endParaRPr>
              </a:p>
            </p:txBody>
          </p:sp>
          <p:sp>
            <p:nvSpPr>
              <p:cNvPr id="95" name="直角三角形 94"/>
              <p:cNvSpPr/>
              <p:nvPr/>
            </p:nvSpPr>
            <p:spPr>
              <a:xfrm flipH="1">
                <a:off x="5883120" y="1086606"/>
                <a:ext cx="102205" cy="111589"/>
              </a:xfrm>
              <a:prstGeom prst="rtTriangle">
                <a:avLst/>
              </a:prstGeom>
              <a:solidFill>
                <a:srgbClr val="A5C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endParaRPr>
              </a:p>
            </p:txBody>
          </p:sp>
          <p:sp>
            <p:nvSpPr>
              <p:cNvPr id="96" name="直角三角形 95"/>
              <p:cNvSpPr/>
              <p:nvPr/>
            </p:nvSpPr>
            <p:spPr>
              <a:xfrm flipV="1">
                <a:off x="6793493" y="1880699"/>
                <a:ext cx="102205" cy="111589"/>
              </a:xfrm>
              <a:prstGeom prst="rtTriangle">
                <a:avLst/>
              </a:prstGeom>
              <a:solidFill>
                <a:srgbClr val="A5C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endParaRPr>
              </a:p>
            </p:txBody>
          </p:sp>
          <p:sp>
            <p:nvSpPr>
              <p:cNvPr id="97" name="直角三角形 96"/>
              <p:cNvSpPr/>
              <p:nvPr/>
            </p:nvSpPr>
            <p:spPr>
              <a:xfrm flipH="1" flipV="1">
                <a:off x="5886573" y="1880698"/>
                <a:ext cx="102205" cy="111589"/>
              </a:xfrm>
              <a:prstGeom prst="rtTriangle">
                <a:avLst/>
              </a:prstGeom>
              <a:solidFill>
                <a:srgbClr val="A5C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endParaRPr>
              </a:p>
            </p:txBody>
          </p:sp>
        </p:grpSp>
        <p:sp>
          <p:nvSpPr>
            <p:cNvPr id="99" name="文本框 98"/>
            <p:cNvSpPr txBox="1"/>
            <p:nvPr/>
          </p:nvSpPr>
          <p:spPr>
            <a:xfrm>
              <a:off x="6969437" y="5665166"/>
              <a:ext cx="2976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pc="600" smtClean="0">
                  <a:solidFill>
                    <a:srgbClr val="234C5B"/>
                  </a:solidFill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自我评价</a:t>
              </a:r>
              <a:endParaRPr lang="en-US" altLang="zh-CN" sz="2000" spc="600">
                <a:solidFill>
                  <a:srgbClr val="234C5B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47222" y="1672185"/>
            <a:ext cx="5369888" cy="905682"/>
            <a:chOff x="5278447" y="2215116"/>
            <a:chExt cx="5369888" cy="905682"/>
          </a:xfrm>
        </p:grpSpPr>
        <p:sp>
          <p:nvSpPr>
            <p:cNvPr id="75" name="圆角矩形 74"/>
            <p:cNvSpPr/>
            <p:nvPr/>
          </p:nvSpPr>
          <p:spPr>
            <a:xfrm>
              <a:off x="5278447" y="2327219"/>
              <a:ext cx="5369888" cy="680720"/>
            </a:xfrm>
            <a:prstGeom prst="roundRect">
              <a:avLst/>
            </a:prstGeom>
            <a:noFill/>
            <a:ln>
              <a:solidFill>
                <a:srgbClr val="7284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锐字工房云字库细圆GBK" panose="02010604000000000000" pitchFamily="2" charset="-122"/>
                <a:ea typeface="锐字工房云字库细圆GBK" panose="02010604000000000000" pitchFamily="2" charset="-122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5568487" y="2215116"/>
              <a:ext cx="1019285" cy="905682"/>
              <a:chOff x="5883120" y="1086606"/>
              <a:chExt cx="1019285" cy="905682"/>
            </a:xfrm>
            <a:solidFill>
              <a:srgbClr val="316C80"/>
            </a:solidFill>
          </p:grpSpPr>
          <p:sp>
            <p:nvSpPr>
              <p:cNvPr id="77" name="矩形 76"/>
              <p:cNvSpPr/>
              <p:nvPr/>
            </p:nvSpPr>
            <p:spPr>
              <a:xfrm>
                <a:off x="5985325" y="1086949"/>
                <a:ext cx="814875" cy="904240"/>
              </a:xfrm>
              <a:prstGeom prst="rect">
                <a:avLst/>
              </a:prstGeom>
              <a:solidFill>
                <a:srgbClr val="D0E0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smtClean="0">
                    <a:solidFill>
                      <a:schemeClr val="bg1"/>
                    </a:solidFill>
                    <a:latin typeface="锐字工房云字库细圆GBK" panose="02010604000000000000" pitchFamily="2" charset="-122"/>
                    <a:ea typeface="锐字工房云字库细圆GBK" panose="02010604000000000000" pitchFamily="2" charset="-122"/>
                  </a:rPr>
                  <a:t>02</a:t>
                </a:r>
                <a:endParaRPr lang="zh-CN" altLang="en-US" sz="2800">
                  <a:solidFill>
                    <a:schemeClr val="bg1"/>
                  </a:solidFill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endParaRPr>
              </a:p>
            </p:txBody>
          </p:sp>
          <p:sp>
            <p:nvSpPr>
              <p:cNvPr id="78" name="直角三角形 77"/>
              <p:cNvSpPr/>
              <p:nvPr/>
            </p:nvSpPr>
            <p:spPr>
              <a:xfrm>
                <a:off x="6800200" y="1086607"/>
                <a:ext cx="102205" cy="111589"/>
              </a:xfrm>
              <a:prstGeom prst="rtTriangle">
                <a:avLst/>
              </a:prstGeom>
              <a:solidFill>
                <a:srgbClr val="A5C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endParaRPr>
              </a:p>
            </p:txBody>
          </p:sp>
          <p:sp>
            <p:nvSpPr>
              <p:cNvPr id="79" name="直角三角形 78"/>
              <p:cNvSpPr/>
              <p:nvPr/>
            </p:nvSpPr>
            <p:spPr>
              <a:xfrm flipH="1">
                <a:off x="5883120" y="1086606"/>
                <a:ext cx="102205" cy="111589"/>
              </a:xfrm>
              <a:prstGeom prst="rtTriangle">
                <a:avLst/>
              </a:prstGeom>
              <a:solidFill>
                <a:srgbClr val="A5C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endParaRPr>
              </a:p>
            </p:txBody>
          </p:sp>
          <p:sp>
            <p:nvSpPr>
              <p:cNvPr id="80" name="直角三角形 79"/>
              <p:cNvSpPr/>
              <p:nvPr/>
            </p:nvSpPr>
            <p:spPr>
              <a:xfrm flipV="1">
                <a:off x="6793493" y="1880699"/>
                <a:ext cx="102205" cy="111589"/>
              </a:xfrm>
              <a:prstGeom prst="rtTriangle">
                <a:avLst/>
              </a:prstGeom>
              <a:solidFill>
                <a:srgbClr val="A5C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endParaRPr>
              </a:p>
            </p:txBody>
          </p:sp>
          <p:sp>
            <p:nvSpPr>
              <p:cNvPr id="81" name="直角三角形 80"/>
              <p:cNvSpPr/>
              <p:nvPr/>
            </p:nvSpPr>
            <p:spPr>
              <a:xfrm flipH="1" flipV="1">
                <a:off x="5886573" y="1880698"/>
                <a:ext cx="102205" cy="111589"/>
              </a:xfrm>
              <a:prstGeom prst="rtTriangle">
                <a:avLst/>
              </a:prstGeom>
              <a:solidFill>
                <a:srgbClr val="A5C3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endParaRPr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69437" y="2433108"/>
              <a:ext cx="22939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pc="600">
                  <a:solidFill>
                    <a:srgbClr val="234C5B"/>
                  </a:solidFill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项目简介</a:t>
              </a:r>
              <a:endParaRPr lang="en-US" altLang="zh-CN" sz="2000" spc="600">
                <a:solidFill>
                  <a:srgbClr val="234C5B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47222" y="2955715"/>
            <a:ext cx="5369888" cy="905682"/>
            <a:chOff x="5278447" y="3943815"/>
            <a:chExt cx="5369888" cy="905682"/>
          </a:xfrm>
        </p:grpSpPr>
        <p:sp>
          <p:nvSpPr>
            <p:cNvPr id="83" name="圆角矩形 82"/>
            <p:cNvSpPr/>
            <p:nvPr/>
          </p:nvSpPr>
          <p:spPr>
            <a:xfrm>
              <a:off x="5278447" y="4055918"/>
              <a:ext cx="5369888" cy="680720"/>
            </a:xfrm>
            <a:prstGeom prst="roundRect">
              <a:avLst/>
            </a:prstGeom>
            <a:noFill/>
            <a:ln>
              <a:solidFill>
                <a:srgbClr val="7284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锐字工房云字库细圆GBK" panose="02010604000000000000" pitchFamily="2" charset="-122"/>
                <a:ea typeface="锐字工房云字库细圆GBK" panose="02010604000000000000" pitchFamily="2" charset="-122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5568487" y="3943815"/>
              <a:ext cx="1019285" cy="905682"/>
              <a:chOff x="5883120" y="1086606"/>
              <a:chExt cx="1019285" cy="905682"/>
            </a:xfrm>
            <a:solidFill>
              <a:srgbClr val="316C80"/>
            </a:solidFill>
          </p:grpSpPr>
          <p:sp>
            <p:nvSpPr>
              <p:cNvPr id="85" name="矩形 84"/>
              <p:cNvSpPr/>
              <p:nvPr/>
            </p:nvSpPr>
            <p:spPr>
              <a:xfrm>
                <a:off x="5985325" y="1086949"/>
                <a:ext cx="814875" cy="904240"/>
              </a:xfrm>
              <a:prstGeom prst="rect">
                <a:avLst/>
              </a:prstGeom>
              <a:solidFill>
                <a:srgbClr val="93B5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smtClean="0">
                    <a:solidFill>
                      <a:schemeClr val="bg1"/>
                    </a:solidFill>
                    <a:latin typeface="锐字工房云字库细圆GBK" panose="02010604000000000000" pitchFamily="2" charset="-122"/>
                    <a:ea typeface="锐字工房云字库细圆GBK" panose="02010604000000000000" pitchFamily="2" charset="-122"/>
                  </a:rPr>
                  <a:t>03</a:t>
                </a:r>
                <a:endParaRPr lang="zh-CN" altLang="en-US" sz="2800">
                  <a:solidFill>
                    <a:schemeClr val="bg1"/>
                  </a:solidFill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endParaRPr>
              </a:p>
            </p:txBody>
          </p:sp>
          <p:sp>
            <p:nvSpPr>
              <p:cNvPr id="86" name="直角三角形 85"/>
              <p:cNvSpPr/>
              <p:nvPr/>
            </p:nvSpPr>
            <p:spPr>
              <a:xfrm>
                <a:off x="6800200" y="1086607"/>
                <a:ext cx="102205" cy="111589"/>
              </a:xfrm>
              <a:prstGeom prst="rtTriangle">
                <a:avLst/>
              </a:prstGeom>
              <a:solidFill>
                <a:srgbClr val="739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endParaRPr>
              </a:p>
            </p:txBody>
          </p:sp>
          <p:sp>
            <p:nvSpPr>
              <p:cNvPr id="87" name="直角三角形 86"/>
              <p:cNvSpPr/>
              <p:nvPr/>
            </p:nvSpPr>
            <p:spPr>
              <a:xfrm flipH="1">
                <a:off x="5883120" y="1086606"/>
                <a:ext cx="102205" cy="111589"/>
              </a:xfrm>
              <a:prstGeom prst="rtTriangle">
                <a:avLst/>
              </a:prstGeom>
              <a:solidFill>
                <a:srgbClr val="739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endParaRPr>
              </a:p>
            </p:txBody>
          </p:sp>
          <p:sp>
            <p:nvSpPr>
              <p:cNvPr id="88" name="直角三角形 87"/>
              <p:cNvSpPr/>
              <p:nvPr/>
            </p:nvSpPr>
            <p:spPr>
              <a:xfrm flipV="1">
                <a:off x="6793493" y="1880699"/>
                <a:ext cx="102205" cy="111589"/>
              </a:xfrm>
              <a:prstGeom prst="rtTriangle">
                <a:avLst/>
              </a:prstGeom>
              <a:solidFill>
                <a:srgbClr val="739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endParaRPr>
              </a:p>
            </p:txBody>
          </p:sp>
          <p:sp>
            <p:nvSpPr>
              <p:cNvPr id="89" name="直角三角形 88"/>
              <p:cNvSpPr/>
              <p:nvPr/>
            </p:nvSpPr>
            <p:spPr>
              <a:xfrm flipH="1" flipV="1">
                <a:off x="5886573" y="1880698"/>
                <a:ext cx="102205" cy="111589"/>
              </a:xfrm>
              <a:prstGeom prst="rtTriangle">
                <a:avLst/>
              </a:prstGeom>
              <a:solidFill>
                <a:srgbClr val="739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endParaRPr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>
              <a:off x="6969436" y="4169866"/>
              <a:ext cx="32637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pc="600" smtClean="0">
                  <a:solidFill>
                    <a:srgbClr val="234C5B"/>
                  </a:solidFill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主要职责</a:t>
              </a:r>
              <a:endParaRPr lang="en-US" altLang="zh-CN" sz="2000" spc="600">
                <a:solidFill>
                  <a:srgbClr val="234C5B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endParaRPr>
            </a:p>
          </p:txBody>
        </p:sp>
      </p:grpSp>
      <p:sp>
        <p:nvSpPr>
          <p:cNvPr id="102" name="矩形 101"/>
          <p:cNvSpPr/>
          <p:nvPr/>
        </p:nvSpPr>
        <p:spPr>
          <a:xfrm>
            <a:off x="1160780" y="1886390"/>
            <a:ext cx="1610360" cy="30988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630680" y="2274838"/>
            <a:ext cx="670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chemeClr val="bg1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目   </a:t>
            </a:r>
            <a:endParaRPr lang="en-US" altLang="zh-CN" sz="3600" smtClean="0">
              <a:solidFill>
                <a:schemeClr val="bg1"/>
              </a:solidFill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  <a:p>
            <a:pPr algn="ctr"/>
            <a:endParaRPr lang="en-US" altLang="zh-CN" sz="3600">
              <a:solidFill>
                <a:schemeClr val="bg1"/>
              </a:solidFill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  <a:p>
            <a:pPr algn="ctr"/>
            <a:endParaRPr lang="en-US" altLang="zh-CN" sz="3600" smtClean="0">
              <a:solidFill>
                <a:schemeClr val="bg1"/>
              </a:solidFill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录</a:t>
            </a:r>
            <a:endParaRPr lang="zh-CN" altLang="en-US" sz="3600">
              <a:solidFill>
                <a:schemeClr val="bg1"/>
              </a:solidFill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247222" y="5522019"/>
            <a:ext cx="5369888" cy="905682"/>
            <a:chOff x="5278447" y="3943815"/>
            <a:chExt cx="5369888" cy="905682"/>
          </a:xfrm>
        </p:grpSpPr>
        <p:sp>
          <p:nvSpPr>
            <p:cNvPr id="57" name="圆角矩形 56"/>
            <p:cNvSpPr/>
            <p:nvPr/>
          </p:nvSpPr>
          <p:spPr>
            <a:xfrm>
              <a:off x="5278447" y="4055918"/>
              <a:ext cx="5369888" cy="680720"/>
            </a:xfrm>
            <a:prstGeom prst="roundRect">
              <a:avLst/>
            </a:prstGeom>
            <a:noFill/>
            <a:ln>
              <a:solidFill>
                <a:srgbClr val="7284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锐字工房云字库细圆GBK" panose="02010604000000000000" pitchFamily="2" charset="-122"/>
                <a:ea typeface="锐字工房云字库细圆GBK" panose="02010604000000000000" pitchFamily="2" charset="-122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5568487" y="3943815"/>
              <a:ext cx="1019285" cy="905682"/>
              <a:chOff x="5883120" y="1086606"/>
              <a:chExt cx="1019285" cy="905682"/>
            </a:xfrm>
            <a:solidFill>
              <a:srgbClr val="316C80"/>
            </a:solidFill>
          </p:grpSpPr>
          <p:sp>
            <p:nvSpPr>
              <p:cNvPr id="60" name="矩形 59"/>
              <p:cNvSpPr/>
              <p:nvPr/>
            </p:nvSpPr>
            <p:spPr>
              <a:xfrm>
                <a:off x="5985325" y="1086949"/>
                <a:ext cx="814875" cy="904240"/>
              </a:xfrm>
              <a:prstGeom prst="rect">
                <a:avLst/>
              </a:prstGeom>
              <a:solidFill>
                <a:srgbClr val="93B5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smtClean="0">
                    <a:solidFill>
                      <a:schemeClr val="bg1"/>
                    </a:solidFill>
                    <a:latin typeface="锐字工房云字库细圆GBK" panose="02010604000000000000" pitchFamily="2" charset="-122"/>
                    <a:ea typeface="锐字工房云字库细圆GBK" panose="02010604000000000000" pitchFamily="2" charset="-122"/>
                  </a:rPr>
                  <a:t>06</a:t>
                </a:r>
                <a:endParaRPr lang="zh-CN" altLang="en-US" sz="2800">
                  <a:solidFill>
                    <a:schemeClr val="bg1"/>
                  </a:solidFill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endParaRPr>
              </a:p>
            </p:txBody>
          </p:sp>
          <p:sp>
            <p:nvSpPr>
              <p:cNvPr id="61" name="直角三角形 60"/>
              <p:cNvSpPr/>
              <p:nvPr/>
            </p:nvSpPr>
            <p:spPr>
              <a:xfrm>
                <a:off x="6800200" y="1086607"/>
                <a:ext cx="102205" cy="111589"/>
              </a:xfrm>
              <a:prstGeom prst="rtTriangle">
                <a:avLst/>
              </a:prstGeom>
              <a:solidFill>
                <a:srgbClr val="739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endParaRPr>
              </a:p>
            </p:txBody>
          </p:sp>
          <p:sp>
            <p:nvSpPr>
              <p:cNvPr id="62" name="直角三角形 61"/>
              <p:cNvSpPr/>
              <p:nvPr/>
            </p:nvSpPr>
            <p:spPr>
              <a:xfrm flipH="1">
                <a:off x="5883120" y="1086606"/>
                <a:ext cx="102205" cy="111589"/>
              </a:xfrm>
              <a:prstGeom prst="rtTriangle">
                <a:avLst/>
              </a:prstGeom>
              <a:solidFill>
                <a:srgbClr val="739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endParaRPr>
              </a:p>
            </p:txBody>
          </p:sp>
          <p:sp>
            <p:nvSpPr>
              <p:cNvPr id="63" name="直角三角形 62"/>
              <p:cNvSpPr/>
              <p:nvPr/>
            </p:nvSpPr>
            <p:spPr>
              <a:xfrm flipV="1">
                <a:off x="6793493" y="1880699"/>
                <a:ext cx="102205" cy="111589"/>
              </a:xfrm>
              <a:prstGeom prst="rtTriangle">
                <a:avLst/>
              </a:prstGeom>
              <a:solidFill>
                <a:srgbClr val="739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endParaRPr>
              </a:p>
            </p:txBody>
          </p:sp>
          <p:sp>
            <p:nvSpPr>
              <p:cNvPr id="64" name="直角三角形 63"/>
              <p:cNvSpPr/>
              <p:nvPr/>
            </p:nvSpPr>
            <p:spPr>
              <a:xfrm flipH="1" flipV="1">
                <a:off x="5886573" y="1880698"/>
                <a:ext cx="102205" cy="111589"/>
              </a:xfrm>
              <a:prstGeom prst="rtTriangle">
                <a:avLst/>
              </a:prstGeom>
              <a:solidFill>
                <a:srgbClr val="739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endParaRPr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6969436" y="4169866"/>
              <a:ext cx="32637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pc="600" smtClean="0">
                  <a:solidFill>
                    <a:srgbClr val="234C5B"/>
                  </a:solidFill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新项目学习</a:t>
              </a:r>
              <a:endParaRPr lang="en-US" altLang="zh-CN" sz="2000" spc="600">
                <a:solidFill>
                  <a:srgbClr val="234C5B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6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239" y="121920"/>
            <a:ext cx="36082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主要职责</a:t>
            </a:r>
          </a:p>
          <a:p>
            <a:r>
              <a:rPr lang="en-US" altLang="zh-CN" sz="24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Main Responsibilities</a:t>
            </a:r>
          </a:p>
        </p:txBody>
      </p:sp>
      <p:sp>
        <p:nvSpPr>
          <p:cNvPr id="18" name="Freeform 23"/>
          <p:cNvSpPr>
            <a:spLocks noEditPoints="1"/>
          </p:cNvSpPr>
          <p:nvPr/>
        </p:nvSpPr>
        <p:spPr bwMode="auto">
          <a:xfrm>
            <a:off x="4653746" y="2562049"/>
            <a:ext cx="539404" cy="447528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 100"/>
          <p:cNvSpPr>
            <a:spLocks/>
          </p:cNvSpPr>
          <p:nvPr/>
        </p:nvSpPr>
        <p:spPr bwMode="auto">
          <a:xfrm>
            <a:off x="4713020" y="4914136"/>
            <a:ext cx="420855" cy="474202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reeform 107"/>
          <p:cNvSpPr>
            <a:spLocks noEditPoints="1"/>
          </p:cNvSpPr>
          <p:nvPr/>
        </p:nvSpPr>
        <p:spPr bwMode="auto">
          <a:xfrm>
            <a:off x="7037506" y="4933401"/>
            <a:ext cx="506803" cy="435672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AutoShape 115"/>
          <p:cNvSpPr>
            <a:spLocks/>
          </p:cNvSpPr>
          <p:nvPr/>
        </p:nvSpPr>
        <p:spPr bwMode="auto">
          <a:xfrm>
            <a:off x="7102050" y="2533714"/>
            <a:ext cx="377717" cy="5041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3404" y="1266093"/>
            <a:ext cx="2128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A5C3BD"/>
                </a:solidFill>
              </a:rPr>
              <a:t> g) </a:t>
            </a:r>
            <a:r>
              <a:rPr lang="en-US" altLang="zh-CN" sz="2400" b="1" err="1" smtClean="0">
                <a:solidFill>
                  <a:srgbClr val="A5C3BD"/>
                </a:solidFill>
              </a:rPr>
              <a:t>git</a:t>
            </a:r>
            <a:endParaRPr lang="zh-CN" altLang="en-US" sz="2400" b="1">
              <a:solidFill>
                <a:srgbClr val="A5C3B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3550" y="1727758"/>
            <a:ext cx="97067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mtClean="0"/>
              <a:t>常用命令：</a:t>
            </a:r>
            <a:endParaRPr lang="en-US" altLang="zh-CN" b="1" smtClean="0"/>
          </a:p>
          <a:p>
            <a:pPr>
              <a:lnSpc>
                <a:spcPct val="150000"/>
              </a:lnSpc>
            </a:pPr>
            <a:r>
              <a:rPr lang="en-US" altLang="zh-CN" err="1"/>
              <a:t>git</a:t>
            </a:r>
            <a:r>
              <a:rPr lang="en-US" altLang="zh-CN"/>
              <a:t> </a:t>
            </a:r>
            <a:r>
              <a:rPr lang="en-US" altLang="zh-CN" smtClean="0"/>
              <a:t>clone  </a:t>
            </a:r>
            <a:r>
              <a:rPr lang="en-US" altLang="zh-CN" err="1" smtClean="0"/>
              <a:t>url</a:t>
            </a:r>
            <a:r>
              <a:rPr lang="en-US" altLang="zh-CN" smtClean="0"/>
              <a:t>                                 </a:t>
            </a:r>
            <a:r>
              <a:rPr lang="zh-CN" altLang="en-US" smtClean="0"/>
              <a:t>下载代码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err="1"/>
              <a:t>git</a:t>
            </a:r>
            <a:r>
              <a:rPr lang="en-US" altLang="zh-CN"/>
              <a:t> add .</a:t>
            </a:r>
            <a:r>
              <a:rPr lang="en-US" altLang="zh-CN" smtClean="0"/>
              <a:t>                                        </a:t>
            </a:r>
            <a:r>
              <a:rPr lang="zh-CN" altLang="en-US" smtClean="0"/>
              <a:t>添加当前目录下所有文件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err="1" smtClean="0"/>
              <a:t>git</a:t>
            </a:r>
            <a:r>
              <a:rPr lang="en-US" altLang="zh-CN" smtClean="0"/>
              <a:t>  </a:t>
            </a:r>
            <a:r>
              <a:rPr lang="en-US" altLang="zh-CN"/>
              <a:t>status                                   </a:t>
            </a:r>
            <a:r>
              <a:rPr lang="en-US" altLang="zh-CN" smtClean="0"/>
              <a:t>   </a:t>
            </a:r>
            <a:r>
              <a:rPr lang="zh-CN" altLang="en-US" smtClean="0"/>
              <a:t>查看</a:t>
            </a:r>
            <a:r>
              <a:rPr lang="zh-CN" altLang="en-US"/>
              <a:t>提交文件缓存区文件</a:t>
            </a:r>
            <a:r>
              <a:rPr lang="zh-CN" altLang="en-US" smtClean="0"/>
              <a:t>列表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err="1" smtClean="0"/>
              <a:t>git</a:t>
            </a:r>
            <a:r>
              <a:rPr lang="en-US" altLang="zh-CN" smtClean="0"/>
              <a:t>  </a:t>
            </a:r>
            <a:r>
              <a:rPr lang="en-US" altLang="zh-CN"/>
              <a:t>pull                                         </a:t>
            </a:r>
            <a:r>
              <a:rPr lang="zh-CN" altLang="en-US"/>
              <a:t>拉取当前分支代码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 err="1"/>
              <a:t>git</a:t>
            </a:r>
            <a:r>
              <a:rPr lang="en-US" altLang="zh-CN"/>
              <a:t> commit -m [message]            </a:t>
            </a:r>
            <a:r>
              <a:rPr lang="en-US" altLang="zh-CN" smtClean="0"/>
              <a:t> </a:t>
            </a:r>
            <a:r>
              <a:rPr lang="zh-CN" altLang="en-US" smtClean="0"/>
              <a:t>提交</a:t>
            </a:r>
            <a:r>
              <a:rPr lang="zh-CN" altLang="en-US"/>
              <a:t>暂存区到仓库区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 err="1"/>
              <a:t>git</a:t>
            </a:r>
            <a:r>
              <a:rPr lang="en-US" altLang="zh-CN"/>
              <a:t> branch                                     </a:t>
            </a:r>
            <a:r>
              <a:rPr lang="zh-CN" altLang="en-US"/>
              <a:t>查看分支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 err="1" smtClean="0"/>
              <a:t>git</a:t>
            </a:r>
            <a:r>
              <a:rPr lang="en-US" altLang="zh-CN" smtClean="0"/>
              <a:t> </a:t>
            </a:r>
            <a:r>
              <a:rPr lang="en-US" altLang="zh-CN"/>
              <a:t>checkout  </a:t>
            </a:r>
            <a:r>
              <a:rPr lang="zh-CN" altLang="en-US"/>
              <a:t>分支名                    切换分支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 err="1" smtClean="0"/>
              <a:t>git</a:t>
            </a:r>
            <a:r>
              <a:rPr lang="en-US" altLang="zh-CN" smtClean="0"/>
              <a:t> </a:t>
            </a:r>
            <a:r>
              <a:rPr lang="en-US" altLang="zh-CN"/>
              <a:t>branch  -b  </a:t>
            </a:r>
            <a:r>
              <a:rPr lang="zh-CN" altLang="en-US"/>
              <a:t>分支名                 </a:t>
            </a:r>
            <a:r>
              <a:rPr lang="zh-CN" altLang="en-US" smtClean="0"/>
              <a:t> 新建</a:t>
            </a:r>
            <a:r>
              <a:rPr lang="zh-CN" altLang="en-US"/>
              <a:t>分支并切换到此分支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 err="1" smtClean="0"/>
              <a:t>git</a:t>
            </a:r>
            <a:r>
              <a:rPr lang="en-US" altLang="zh-CN" smtClean="0"/>
              <a:t> </a:t>
            </a:r>
            <a:r>
              <a:rPr lang="en-US" altLang="zh-CN"/>
              <a:t>push  origin  </a:t>
            </a:r>
            <a:r>
              <a:rPr lang="zh-CN" altLang="en-US"/>
              <a:t>分支名               </a:t>
            </a:r>
            <a:r>
              <a:rPr lang="zh-CN" altLang="en-US" smtClean="0"/>
              <a:t> 提交</a:t>
            </a:r>
            <a:r>
              <a:rPr lang="zh-CN" altLang="en-US"/>
              <a:t>当前分支代码到库上分支名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8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239" y="121920"/>
            <a:ext cx="36082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主要职责</a:t>
            </a:r>
          </a:p>
          <a:p>
            <a:r>
              <a:rPr lang="en-US" altLang="zh-CN" sz="24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Main Responsibilities</a:t>
            </a:r>
          </a:p>
        </p:txBody>
      </p:sp>
      <p:sp>
        <p:nvSpPr>
          <p:cNvPr id="18" name="Freeform 23"/>
          <p:cNvSpPr>
            <a:spLocks noEditPoints="1"/>
          </p:cNvSpPr>
          <p:nvPr/>
        </p:nvSpPr>
        <p:spPr bwMode="auto">
          <a:xfrm>
            <a:off x="4653746" y="2562049"/>
            <a:ext cx="539404" cy="447528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 100"/>
          <p:cNvSpPr>
            <a:spLocks/>
          </p:cNvSpPr>
          <p:nvPr/>
        </p:nvSpPr>
        <p:spPr bwMode="auto">
          <a:xfrm>
            <a:off x="4713020" y="4914136"/>
            <a:ext cx="420855" cy="474202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reeform 107"/>
          <p:cNvSpPr>
            <a:spLocks noEditPoints="1"/>
          </p:cNvSpPr>
          <p:nvPr/>
        </p:nvSpPr>
        <p:spPr bwMode="auto">
          <a:xfrm>
            <a:off x="7037506" y="4933401"/>
            <a:ext cx="506803" cy="435672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AutoShape 115"/>
          <p:cNvSpPr>
            <a:spLocks/>
          </p:cNvSpPr>
          <p:nvPr/>
        </p:nvSpPr>
        <p:spPr bwMode="auto">
          <a:xfrm>
            <a:off x="7102050" y="2533714"/>
            <a:ext cx="377717" cy="5041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50239" y="2216764"/>
            <a:ext cx="9344224" cy="3036981"/>
            <a:chOff x="650239" y="1198437"/>
            <a:chExt cx="9344224" cy="3036981"/>
          </a:xfrm>
        </p:grpSpPr>
        <p:sp>
          <p:nvSpPr>
            <p:cNvPr id="24" name="矩形 23"/>
            <p:cNvSpPr/>
            <p:nvPr/>
          </p:nvSpPr>
          <p:spPr>
            <a:xfrm>
              <a:off x="2351314" y="2622412"/>
              <a:ext cx="7643149" cy="16130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熟悉了测试的一整套流程及测试所要涵盖的点。熟悉了</a:t>
              </a:r>
              <a:r>
                <a:rPr lang="en-US" altLang="zh-CN" sz="1600" err="1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xmind</a:t>
              </a: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，</a:t>
              </a:r>
              <a:r>
                <a:rPr lang="en-US" altLang="zh-CN" sz="1600" err="1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tmss</a:t>
              </a: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等工具的用法。熟悉了</a:t>
              </a:r>
              <a:r>
                <a:rPr lang="en-US" altLang="zh-CN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python</a:t>
              </a: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的</a:t>
              </a:r>
              <a:r>
                <a:rPr lang="en-US" altLang="zh-CN" err="1" smtClean="0"/>
                <a:t>unittest</a:t>
              </a:r>
              <a:r>
                <a:rPr lang="zh-CN" altLang="en-US" smtClean="0"/>
                <a:t>，</a:t>
              </a:r>
              <a:r>
                <a:rPr lang="en-US" altLang="zh-CN" smtClean="0"/>
                <a:t>selenium</a:t>
              </a:r>
              <a:r>
                <a:rPr lang="zh-CN" altLang="en-US" smtClean="0"/>
                <a:t>包。熟悉了</a:t>
              </a:r>
              <a:r>
                <a:rPr lang="en-US" altLang="zh-CN" err="1" smtClean="0"/>
                <a:t>jmeter</a:t>
              </a:r>
              <a:r>
                <a:rPr lang="zh-CN" altLang="en-US" smtClean="0"/>
                <a:t>的基本操作、正则表达式。</a:t>
              </a:r>
              <a:endParaRPr lang="en-US" altLang="zh-CN" sz="1600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endParaRPr>
            </a:p>
          </p:txBody>
        </p:sp>
        <p:sp>
          <p:nvSpPr>
            <p:cNvPr id="25" name="Freeform 9"/>
            <p:cNvSpPr/>
            <p:nvPr/>
          </p:nvSpPr>
          <p:spPr>
            <a:xfrm>
              <a:off x="650239" y="1198437"/>
              <a:ext cx="1363612" cy="1363612"/>
            </a:xfrm>
            <a:custGeom>
              <a:avLst/>
              <a:gdLst>
                <a:gd name="connsiteX0" fmla="*/ 0 w 1363612"/>
                <a:gd name="connsiteY0" fmla="*/ 681806 h 1363612"/>
                <a:gd name="connsiteX1" fmla="*/ 681806 w 1363612"/>
                <a:gd name="connsiteY1" fmla="*/ 0 h 1363612"/>
                <a:gd name="connsiteX2" fmla="*/ 1363612 w 1363612"/>
                <a:gd name="connsiteY2" fmla="*/ 681806 h 1363612"/>
                <a:gd name="connsiteX3" fmla="*/ 681806 w 1363612"/>
                <a:gd name="connsiteY3" fmla="*/ 1363612 h 1363612"/>
                <a:gd name="connsiteX4" fmla="*/ 0 w 1363612"/>
                <a:gd name="connsiteY4" fmla="*/ 681806 h 136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3612" h="1363612">
                  <a:moveTo>
                    <a:pt x="0" y="681806"/>
                  </a:moveTo>
                  <a:cubicBezTo>
                    <a:pt x="0" y="305255"/>
                    <a:pt x="305255" y="0"/>
                    <a:pt x="681806" y="0"/>
                  </a:cubicBezTo>
                  <a:cubicBezTo>
                    <a:pt x="1058357" y="0"/>
                    <a:pt x="1363612" y="305255"/>
                    <a:pt x="1363612" y="681806"/>
                  </a:cubicBezTo>
                  <a:cubicBezTo>
                    <a:pt x="1363612" y="1058357"/>
                    <a:pt x="1058357" y="1363612"/>
                    <a:pt x="681806" y="1363612"/>
                  </a:cubicBezTo>
                  <a:cubicBezTo>
                    <a:pt x="305255" y="1363612"/>
                    <a:pt x="0" y="1058357"/>
                    <a:pt x="0" y="681806"/>
                  </a:cubicBezTo>
                  <a:close/>
                </a:path>
              </a:pathLst>
            </a:custGeom>
            <a:solidFill>
              <a:srgbClr val="93B5B7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90415" tIns="160799" rIns="386971" bIns="16080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b="1" kern="1200" smtClean="0">
                  <a:solidFill>
                    <a:schemeClr val="bg1"/>
                  </a:solidFill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 4</a:t>
              </a:r>
              <a:endParaRPr lang="id-ID" sz="4000" b="1" kern="1200">
                <a:solidFill>
                  <a:schemeClr val="bg1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351314" y="1480153"/>
              <a:ext cx="7643149" cy="800180"/>
            </a:xfrm>
            <a:prstGeom prst="rect">
              <a:avLst/>
            </a:prstGeom>
            <a:solidFill>
              <a:srgbClr val="A5C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454364" y="1695577"/>
              <a:ext cx="7409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编写产品的测试设计，文本用例，自动化用例并进行测试。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26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239" y="121920"/>
            <a:ext cx="36082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主要职责</a:t>
            </a:r>
          </a:p>
          <a:p>
            <a:r>
              <a:rPr lang="en-US" altLang="zh-CN" sz="24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Main Responsibilities</a:t>
            </a:r>
          </a:p>
        </p:txBody>
      </p:sp>
      <p:sp>
        <p:nvSpPr>
          <p:cNvPr id="18" name="Freeform 23"/>
          <p:cNvSpPr>
            <a:spLocks noEditPoints="1"/>
          </p:cNvSpPr>
          <p:nvPr/>
        </p:nvSpPr>
        <p:spPr bwMode="auto">
          <a:xfrm>
            <a:off x="4653746" y="2562049"/>
            <a:ext cx="539404" cy="447528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 100"/>
          <p:cNvSpPr>
            <a:spLocks/>
          </p:cNvSpPr>
          <p:nvPr/>
        </p:nvSpPr>
        <p:spPr bwMode="auto">
          <a:xfrm>
            <a:off x="4713020" y="4914136"/>
            <a:ext cx="420855" cy="474202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reeform 107"/>
          <p:cNvSpPr>
            <a:spLocks noEditPoints="1"/>
          </p:cNvSpPr>
          <p:nvPr/>
        </p:nvSpPr>
        <p:spPr bwMode="auto">
          <a:xfrm>
            <a:off x="7037506" y="4933401"/>
            <a:ext cx="506803" cy="435672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AutoShape 115"/>
          <p:cNvSpPr>
            <a:spLocks/>
          </p:cNvSpPr>
          <p:nvPr/>
        </p:nvSpPr>
        <p:spPr bwMode="auto">
          <a:xfrm>
            <a:off x="7102050" y="2533714"/>
            <a:ext cx="377717" cy="5041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3404" y="1266093"/>
            <a:ext cx="298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A5C3BD"/>
                </a:solidFill>
              </a:rPr>
              <a:t> f) </a:t>
            </a:r>
            <a:r>
              <a:rPr lang="en-US" altLang="zh-CN" sz="2400" b="1" err="1" smtClean="0">
                <a:solidFill>
                  <a:srgbClr val="A5C3BD"/>
                </a:solidFill>
              </a:rPr>
              <a:t>unittest</a:t>
            </a:r>
            <a:r>
              <a:rPr lang="zh-CN" altLang="en-US" sz="2400" b="1" smtClean="0">
                <a:solidFill>
                  <a:srgbClr val="A5C3BD"/>
                </a:solidFill>
              </a:rPr>
              <a:t>测试套</a:t>
            </a:r>
            <a:endParaRPr lang="zh-CN" altLang="en-US" sz="2400" b="1">
              <a:solidFill>
                <a:srgbClr val="A5C3B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67618" y="2004946"/>
            <a:ext cx="97067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import </a:t>
            </a:r>
            <a:r>
              <a:rPr lang="en-US" altLang="zh-CN" err="1" smtClean="0"/>
              <a:t>unittest</a:t>
            </a:r>
            <a:endParaRPr lang="en-US" altLang="zh-CN"/>
          </a:p>
          <a:p>
            <a:r>
              <a:rPr lang="en-US" altLang="zh-CN"/>
              <a:t>class </a:t>
            </a:r>
            <a:r>
              <a:rPr lang="en-US" altLang="zh-CN" err="1"/>
              <a:t>MyTest</a:t>
            </a:r>
            <a:r>
              <a:rPr lang="en-US" altLang="zh-CN"/>
              <a:t>(</a:t>
            </a:r>
            <a:r>
              <a:rPr lang="en-US" altLang="zh-CN" err="1"/>
              <a:t>unittest.TestCase</a:t>
            </a:r>
            <a:r>
              <a:rPr lang="en-US" altLang="zh-CN"/>
              <a:t>): </a:t>
            </a:r>
            <a:endParaRPr lang="en-US" altLang="zh-CN" smtClean="0"/>
          </a:p>
          <a:p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en-US" altLang="zh-CN" err="1" smtClean="0"/>
              <a:t>def</a:t>
            </a:r>
            <a:r>
              <a:rPr lang="en-US" altLang="zh-CN" smtClean="0"/>
              <a:t> </a:t>
            </a:r>
            <a:r>
              <a:rPr lang="en-US" altLang="zh-CN" err="1"/>
              <a:t>setUp</a:t>
            </a:r>
            <a:r>
              <a:rPr lang="en-US" altLang="zh-CN"/>
              <a:t>(self):</a:t>
            </a:r>
          </a:p>
          <a:p>
            <a:r>
              <a:rPr lang="en-US" altLang="zh-CN"/>
              <a:t>        # </a:t>
            </a:r>
            <a:r>
              <a:rPr lang="zh-CN" altLang="en-US"/>
              <a:t>每个测试用例执行之前做操</a:t>
            </a:r>
            <a:r>
              <a:rPr lang="zh-CN" altLang="en-US" smtClean="0"/>
              <a:t>作</a:t>
            </a:r>
            <a:endParaRPr lang="en-US" altLang="zh-CN" smtClean="0"/>
          </a:p>
          <a:p>
            <a:r>
              <a:rPr lang="en-US" altLang="zh-CN" smtClean="0"/>
              <a:t>    </a:t>
            </a:r>
            <a:r>
              <a:rPr lang="en-US" altLang="zh-CN" err="1" smtClean="0"/>
              <a:t>def</a:t>
            </a:r>
            <a:r>
              <a:rPr lang="en-US" altLang="zh-CN" smtClean="0"/>
              <a:t> </a:t>
            </a:r>
            <a:r>
              <a:rPr lang="en-US" altLang="zh-CN" err="1" smtClean="0"/>
              <a:t>test_xxx</a:t>
            </a:r>
            <a:r>
              <a:rPr lang="en-US" altLang="zh-CN" smtClean="0"/>
              <a:t>(self):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#</a:t>
            </a:r>
            <a:r>
              <a:rPr lang="zh-CN" altLang="en-US" smtClean="0"/>
              <a:t>具体测试操作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en-US" altLang="zh-CN" err="1"/>
              <a:t>def</a:t>
            </a:r>
            <a:r>
              <a:rPr lang="en-US" altLang="zh-CN"/>
              <a:t> </a:t>
            </a:r>
            <a:r>
              <a:rPr lang="en-US" altLang="zh-CN" err="1"/>
              <a:t>tearDown</a:t>
            </a:r>
            <a:r>
              <a:rPr lang="en-US" altLang="zh-CN"/>
              <a:t>(self):</a:t>
            </a:r>
          </a:p>
          <a:p>
            <a:r>
              <a:rPr lang="en-US" altLang="zh-CN"/>
              <a:t>        # </a:t>
            </a:r>
            <a:r>
              <a:rPr lang="zh-CN" altLang="en-US"/>
              <a:t>每个测试用例执行之后做操</a:t>
            </a:r>
            <a:r>
              <a:rPr lang="zh-CN" altLang="en-US" smtClean="0"/>
              <a:t>作</a:t>
            </a:r>
            <a:endParaRPr lang="en-US" altLang="zh-CN" smtClean="0"/>
          </a:p>
          <a:p>
            <a:r>
              <a:rPr lang="en-US" altLang="zh-CN" smtClean="0"/>
              <a:t>if __name__=='__main__':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en-US" altLang="zh-CN" err="1" smtClean="0"/>
              <a:t>test_suite</a:t>
            </a:r>
            <a:r>
              <a:rPr lang="en-US" altLang="zh-CN" smtClean="0"/>
              <a:t> </a:t>
            </a:r>
            <a:r>
              <a:rPr lang="en-US" altLang="zh-CN"/>
              <a:t>= </a:t>
            </a:r>
            <a:r>
              <a:rPr lang="en-US" altLang="zh-CN" err="1"/>
              <a:t>unittest.TestSuite</a:t>
            </a:r>
            <a:r>
              <a:rPr lang="en-US" altLang="zh-CN"/>
              <a:t>()</a:t>
            </a:r>
          </a:p>
          <a:p>
            <a:r>
              <a:rPr lang="en-US" altLang="zh-CN"/>
              <a:t>    </a:t>
            </a:r>
            <a:r>
              <a:rPr lang="en-US" altLang="zh-CN" err="1" smtClean="0"/>
              <a:t>test_suite.addTest</a:t>
            </a:r>
            <a:r>
              <a:rPr lang="en-US" altLang="zh-CN" smtClean="0"/>
              <a:t>(</a:t>
            </a:r>
            <a:r>
              <a:rPr lang="en-US" altLang="zh-CN" err="1" smtClean="0"/>
              <a:t>unittest.makeSuite</a:t>
            </a:r>
            <a:r>
              <a:rPr lang="en-US" altLang="zh-CN" smtClean="0"/>
              <a:t>(</a:t>
            </a:r>
            <a:r>
              <a:rPr lang="en-US" altLang="zh-CN" err="1"/>
              <a:t>MyTest</a:t>
            </a:r>
            <a:r>
              <a:rPr lang="en-US" altLang="zh-CN" smtClean="0"/>
              <a:t>))</a:t>
            </a:r>
            <a:endParaRPr lang="en-US" altLang="zh-CN"/>
          </a:p>
          <a:p>
            <a:r>
              <a:rPr lang="en-US" altLang="zh-CN"/>
              <a:t>    runner = </a:t>
            </a:r>
            <a:r>
              <a:rPr lang="en-US" altLang="zh-CN" err="1"/>
              <a:t>xmlrunner.XMLTestRunner</a:t>
            </a:r>
            <a:r>
              <a:rPr lang="en-US" altLang="zh-CN"/>
              <a:t>(output='report')#</a:t>
            </a:r>
            <a:r>
              <a:rPr lang="zh-CN" altLang="en-US"/>
              <a:t>指定报告放的目录</a:t>
            </a:r>
          </a:p>
          <a:p>
            <a:r>
              <a:rPr lang="zh-CN" altLang="en-US"/>
              <a:t>    </a:t>
            </a:r>
            <a:r>
              <a:rPr lang="en-US" altLang="zh-CN" err="1"/>
              <a:t>runner.run</a:t>
            </a:r>
            <a:r>
              <a:rPr lang="en-US" altLang="zh-CN"/>
              <a:t>(</a:t>
            </a:r>
            <a:r>
              <a:rPr lang="en-US" altLang="zh-CN" err="1"/>
              <a:t>test_suite</a:t>
            </a:r>
            <a:r>
              <a:rPr lang="en-US" altLang="zh-CN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3891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239" y="121920"/>
            <a:ext cx="36082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主要职责</a:t>
            </a:r>
          </a:p>
          <a:p>
            <a:r>
              <a:rPr lang="en-US" altLang="zh-CN" sz="24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Main Responsibilities</a:t>
            </a:r>
          </a:p>
        </p:txBody>
      </p:sp>
      <p:sp>
        <p:nvSpPr>
          <p:cNvPr id="18" name="Freeform 23"/>
          <p:cNvSpPr>
            <a:spLocks noEditPoints="1"/>
          </p:cNvSpPr>
          <p:nvPr/>
        </p:nvSpPr>
        <p:spPr bwMode="auto">
          <a:xfrm>
            <a:off x="4653746" y="2562049"/>
            <a:ext cx="539404" cy="447528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 100"/>
          <p:cNvSpPr>
            <a:spLocks/>
          </p:cNvSpPr>
          <p:nvPr/>
        </p:nvSpPr>
        <p:spPr bwMode="auto">
          <a:xfrm>
            <a:off x="4713020" y="4914136"/>
            <a:ext cx="420855" cy="474202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reeform 107"/>
          <p:cNvSpPr>
            <a:spLocks noEditPoints="1"/>
          </p:cNvSpPr>
          <p:nvPr/>
        </p:nvSpPr>
        <p:spPr bwMode="auto">
          <a:xfrm>
            <a:off x="7037506" y="4933401"/>
            <a:ext cx="506803" cy="435672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AutoShape 115"/>
          <p:cNvSpPr>
            <a:spLocks/>
          </p:cNvSpPr>
          <p:nvPr/>
        </p:nvSpPr>
        <p:spPr bwMode="auto">
          <a:xfrm>
            <a:off x="7102050" y="2533714"/>
            <a:ext cx="377717" cy="5041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3404" y="1266093"/>
            <a:ext cx="478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A5C3BD"/>
                </a:solidFill>
              </a:rPr>
              <a:t> h) web</a:t>
            </a:r>
            <a:r>
              <a:rPr lang="zh-CN" altLang="en-US" sz="2400" b="1" smtClean="0">
                <a:solidFill>
                  <a:srgbClr val="A5C3BD"/>
                </a:solidFill>
              </a:rPr>
              <a:t>自动化测试包</a:t>
            </a:r>
            <a:r>
              <a:rPr lang="en-US" altLang="zh-CN" sz="2400" b="1">
                <a:solidFill>
                  <a:srgbClr val="A5C3BD"/>
                </a:solidFill>
              </a:rPr>
              <a:t>selenium</a:t>
            </a:r>
            <a:endParaRPr lang="zh-CN" altLang="en-US" sz="2400" b="1">
              <a:solidFill>
                <a:srgbClr val="A5C3BD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14" y="1729287"/>
            <a:ext cx="8471426" cy="487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1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239" y="121920"/>
            <a:ext cx="36082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主要职责</a:t>
            </a:r>
          </a:p>
          <a:p>
            <a:r>
              <a:rPr lang="en-US" altLang="zh-CN" sz="24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Main Responsibilities</a:t>
            </a:r>
          </a:p>
        </p:txBody>
      </p:sp>
      <p:sp>
        <p:nvSpPr>
          <p:cNvPr id="18" name="Freeform 23"/>
          <p:cNvSpPr>
            <a:spLocks noEditPoints="1"/>
          </p:cNvSpPr>
          <p:nvPr/>
        </p:nvSpPr>
        <p:spPr bwMode="auto">
          <a:xfrm>
            <a:off x="4653746" y="2562049"/>
            <a:ext cx="539404" cy="447528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 100"/>
          <p:cNvSpPr>
            <a:spLocks/>
          </p:cNvSpPr>
          <p:nvPr/>
        </p:nvSpPr>
        <p:spPr bwMode="auto">
          <a:xfrm>
            <a:off x="4713020" y="4914136"/>
            <a:ext cx="420855" cy="474202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reeform 107"/>
          <p:cNvSpPr>
            <a:spLocks noEditPoints="1"/>
          </p:cNvSpPr>
          <p:nvPr/>
        </p:nvSpPr>
        <p:spPr bwMode="auto">
          <a:xfrm>
            <a:off x="7037506" y="4933401"/>
            <a:ext cx="506803" cy="435672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AutoShape 115"/>
          <p:cNvSpPr>
            <a:spLocks/>
          </p:cNvSpPr>
          <p:nvPr/>
        </p:nvSpPr>
        <p:spPr bwMode="auto">
          <a:xfrm>
            <a:off x="7102050" y="2533714"/>
            <a:ext cx="377717" cy="5041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96" y="1014472"/>
            <a:ext cx="8989182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8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239" y="121920"/>
            <a:ext cx="36082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主要职责</a:t>
            </a:r>
          </a:p>
          <a:p>
            <a:r>
              <a:rPr lang="en-US" altLang="zh-CN" sz="24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Main Responsibilities</a:t>
            </a:r>
          </a:p>
        </p:txBody>
      </p:sp>
      <p:sp>
        <p:nvSpPr>
          <p:cNvPr id="18" name="Freeform 23"/>
          <p:cNvSpPr>
            <a:spLocks noEditPoints="1"/>
          </p:cNvSpPr>
          <p:nvPr/>
        </p:nvSpPr>
        <p:spPr bwMode="auto">
          <a:xfrm>
            <a:off x="4653746" y="2562049"/>
            <a:ext cx="539404" cy="447528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 100"/>
          <p:cNvSpPr>
            <a:spLocks/>
          </p:cNvSpPr>
          <p:nvPr/>
        </p:nvSpPr>
        <p:spPr bwMode="auto">
          <a:xfrm>
            <a:off x="4713020" y="4914136"/>
            <a:ext cx="420855" cy="474202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reeform 107"/>
          <p:cNvSpPr>
            <a:spLocks noEditPoints="1"/>
          </p:cNvSpPr>
          <p:nvPr/>
        </p:nvSpPr>
        <p:spPr bwMode="auto">
          <a:xfrm>
            <a:off x="7037506" y="4933401"/>
            <a:ext cx="506803" cy="435672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AutoShape 115"/>
          <p:cNvSpPr>
            <a:spLocks/>
          </p:cNvSpPr>
          <p:nvPr/>
        </p:nvSpPr>
        <p:spPr bwMode="auto">
          <a:xfrm>
            <a:off x="7102050" y="2533714"/>
            <a:ext cx="377717" cy="5041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0239" y="2438285"/>
            <a:ext cx="9344224" cy="1840949"/>
            <a:chOff x="650239" y="1198437"/>
            <a:chExt cx="9344224" cy="1840949"/>
          </a:xfrm>
        </p:grpSpPr>
        <p:sp>
          <p:nvSpPr>
            <p:cNvPr id="16" name="矩形 15"/>
            <p:cNvSpPr/>
            <p:nvPr/>
          </p:nvSpPr>
          <p:spPr>
            <a:xfrm>
              <a:off x="2351314" y="2622412"/>
              <a:ext cx="7643149" cy="4169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锻炼沟通能力。</a:t>
              </a:r>
              <a:endParaRPr lang="zh-CN" altLang="en-US" sz="16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endParaRPr>
            </a:p>
          </p:txBody>
        </p:sp>
        <p:sp>
          <p:nvSpPr>
            <p:cNvPr id="22" name="Freeform 9"/>
            <p:cNvSpPr/>
            <p:nvPr/>
          </p:nvSpPr>
          <p:spPr>
            <a:xfrm>
              <a:off x="650239" y="1198437"/>
              <a:ext cx="1363612" cy="1363612"/>
            </a:xfrm>
            <a:custGeom>
              <a:avLst/>
              <a:gdLst>
                <a:gd name="connsiteX0" fmla="*/ 0 w 1363612"/>
                <a:gd name="connsiteY0" fmla="*/ 681806 h 1363612"/>
                <a:gd name="connsiteX1" fmla="*/ 681806 w 1363612"/>
                <a:gd name="connsiteY1" fmla="*/ 0 h 1363612"/>
                <a:gd name="connsiteX2" fmla="*/ 1363612 w 1363612"/>
                <a:gd name="connsiteY2" fmla="*/ 681806 h 1363612"/>
                <a:gd name="connsiteX3" fmla="*/ 681806 w 1363612"/>
                <a:gd name="connsiteY3" fmla="*/ 1363612 h 1363612"/>
                <a:gd name="connsiteX4" fmla="*/ 0 w 1363612"/>
                <a:gd name="connsiteY4" fmla="*/ 681806 h 136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3612" h="1363612">
                  <a:moveTo>
                    <a:pt x="0" y="681806"/>
                  </a:moveTo>
                  <a:cubicBezTo>
                    <a:pt x="0" y="305255"/>
                    <a:pt x="305255" y="0"/>
                    <a:pt x="681806" y="0"/>
                  </a:cubicBezTo>
                  <a:cubicBezTo>
                    <a:pt x="1058357" y="0"/>
                    <a:pt x="1363612" y="305255"/>
                    <a:pt x="1363612" y="681806"/>
                  </a:cubicBezTo>
                  <a:cubicBezTo>
                    <a:pt x="1363612" y="1058357"/>
                    <a:pt x="1058357" y="1363612"/>
                    <a:pt x="681806" y="1363612"/>
                  </a:cubicBezTo>
                  <a:cubicBezTo>
                    <a:pt x="305255" y="1363612"/>
                    <a:pt x="0" y="1058357"/>
                    <a:pt x="0" y="681806"/>
                  </a:cubicBezTo>
                  <a:close/>
                </a:path>
              </a:pathLst>
            </a:custGeom>
            <a:solidFill>
              <a:srgbClr val="93B5B7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90415" tIns="160799" rIns="386971" bIns="16080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b="1" kern="1200" smtClean="0">
                  <a:solidFill>
                    <a:schemeClr val="bg1"/>
                  </a:solidFill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 5</a:t>
              </a:r>
              <a:endParaRPr lang="id-ID" sz="4000" b="1" kern="1200">
                <a:solidFill>
                  <a:schemeClr val="bg1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51314" y="1480153"/>
              <a:ext cx="7643149" cy="800180"/>
            </a:xfrm>
            <a:prstGeom prst="rect">
              <a:avLst/>
            </a:prstGeom>
            <a:solidFill>
              <a:srgbClr val="A5C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454364" y="1674055"/>
              <a:ext cx="6591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处理上下游客户遇到的问题。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517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239" y="121920"/>
            <a:ext cx="36082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主要职责</a:t>
            </a:r>
          </a:p>
          <a:p>
            <a:r>
              <a:rPr lang="en-US" altLang="zh-CN" sz="24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Main Responsibilities</a:t>
            </a:r>
          </a:p>
        </p:txBody>
      </p:sp>
      <p:sp>
        <p:nvSpPr>
          <p:cNvPr id="18" name="Freeform 23"/>
          <p:cNvSpPr>
            <a:spLocks noEditPoints="1"/>
          </p:cNvSpPr>
          <p:nvPr/>
        </p:nvSpPr>
        <p:spPr bwMode="auto">
          <a:xfrm>
            <a:off x="4653746" y="2562049"/>
            <a:ext cx="539404" cy="447528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 100"/>
          <p:cNvSpPr>
            <a:spLocks/>
          </p:cNvSpPr>
          <p:nvPr/>
        </p:nvSpPr>
        <p:spPr bwMode="auto">
          <a:xfrm>
            <a:off x="4713020" y="4914136"/>
            <a:ext cx="420855" cy="474202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reeform 107"/>
          <p:cNvSpPr>
            <a:spLocks noEditPoints="1"/>
          </p:cNvSpPr>
          <p:nvPr/>
        </p:nvSpPr>
        <p:spPr bwMode="auto">
          <a:xfrm>
            <a:off x="7037506" y="4933401"/>
            <a:ext cx="506803" cy="435672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AutoShape 115"/>
          <p:cNvSpPr>
            <a:spLocks/>
          </p:cNvSpPr>
          <p:nvPr/>
        </p:nvSpPr>
        <p:spPr bwMode="auto">
          <a:xfrm>
            <a:off x="7102050" y="2533714"/>
            <a:ext cx="377717" cy="5041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50239" y="2562049"/>
            <a:ext cx="9344224" cy="1931806"/>
            <a:chOff x="650239" y="1198437"/>
            <a:chExt cx="9344224" cy="1931806"/>
          </a:xfrm>
        </p:grpSpPr>
        <p:sp>
          <p:nvSpPr>
            <p:cNvPr id="24" name="矩形 23"/>
            <p:cNvSpPr/>
            <p:nvPr/>
          </p:nvSpPr>
          <p:spPr>
            <a:xfrm>
              <a:off x="2351314" y="2622412"/>
              <a:ext cx="7643149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熟悉了</a:t>
              </a:r>
              <a:r>
                <a:rPr lang="en-US" altLang="zh-CN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go</a:t>
              </a: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语言的基本语法，</a:t>
              </a:r>
              <a:r>
                <a:rPr lang="en-US" altLang="zh-CN" smtClean="0"/>
                <a:t>channel</a:t>
              </a:r>
              <a:r>
                <a:rPr lang="zh-CN" altLang="en-US" smtClean="0"/>
                <a:t>原理、并发。</a:t>
              </a:r>
              <a:endParaRPr lang="en-US" altLang="zh-CN" sz="1600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endParaRPr>
            </a:p>
          </p:txBody>
        </p:sp>
        <p:sp>
          <p:nvSpPr>
            <p:cNvPr id="25" name="Freeform 9"/>
            <p:cNvSpPr/>
            <p:nvPr/>
          </p:nvSpPr>
          <p:spPr>
            <a:xfrm>
              <a:off x="650239" y="1198437"/>
              <a:ext cx="1363612" cy="1363612"/>
            </a:xfrm>
            <a:custGeom>
              <a:avLst/>
              <a:gdLst>
                <a:gd name="connsiteX0" fmla="*/ 0 w 1363612"/>
                <a:gd name="connsiteY0" fmla="*/ 681806 h 1363612"/>
                <a:gd name="connsiteX1" fmla="*/ 681806 w 1363612"/>
                <a:gd name="connsiteY1" fmla="*/ 0 h 1363612"/>
                <a:gd name="connsiteX2" fmla="*/ 1363612 w 1363612"/>
                <a:gd name="connsiteY2" fmla="*/ 681806 h 1363612"/>
                <a:gd name="connsiteX3" fmla="*/ 681806 w 1363612"/>
                <a:gd name="connsiteY3" fmla="*/ 1363612 h 1363612"/>
                <a:gd name="connsiteX4" fmla="*/ 0 w 1363612"/>
                <a:gd name="connsiteY4" fmla="*/ 681806 h 136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3612" h="1363612">
                  <a:moveTo>
                    <a:pt x="0" y="681806"/>
                  </a:moveTo>
                  <a:cubicBezTo>
                    <a:pt x="0" y="305255"/>
                    <a:pt x="305255" y="0"/>
                    <a:pt x="681806" y="0"/>
                  </a:cubicBezTo>
                  <a:cubicBezTo>
                    <a:pt x="1058357" y="0"/>
                    <a:pt x="1363612" y="305255"/>
                    <a:pt x="1363612" y="681806"/>
                  </a:cubicBezTo>
                  <a:cubicBezTo>
                    <a:pt x="1363612" y="1058357"/>
                    <a:pt x="1058357" y="1363612"/>
                    <a:pt x="681806" y="1363612"/>
                  </a:cubicBezTo>
                  <a:cubicBezTo>
                    <a:pt x="305255" y="1363612"/>
                    <a:pt x="0" y="1058357"/>
                    <a:pt x="0" y="681806"/>
                  </a:cubicBezTo>
                  <a:close/>
                </a:path>
              </a:pathLst>
            </a:custGeom>
            <a:solidFill>
              <a:srgbClr val="93B5B7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90415" tIns="160799" rIns="386971" bIns="16080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b="1" kern="1200" smtClean="0">
                  <a:solidFill>
                    <a:schemeClr val="bg1"/>
                  </a:solidFill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 6</a:t>
              </a:r>
              <a:endParaRPr lang="id-ID" sz="4000" b="1" kern="1200">
                <a:solidFill>
                  <a:schemeClr val="bg1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351314" y="1480153"/>
              <a:ext cx="7643149" cy="800180"/>
            </a:xfrm>
            <a:prstGeom prst="rect">
              <a:avLst/>
            </a:prstGeom>
            <a:solidFill>
              <a:srgbClr val="A5C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454364" y="1695577"/>
              <a:ext cx="7409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开发添加报文标志位，日志防爆功能。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983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239" y="121920"/>
            <a:ext cx="36082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主要职责</a:t>
            </a:r>
          </a:p>
          <a:p>
            <a:r>
              <a:rPr lang="en-US" altLang="zh-CN" sz="24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Main Responsibilities</a:t>
            </a:r>
          </a:p>
        </p:txBody>
      </p:sp>
      <p:sp>
        <p:nvSpPr>
          <p:cNvPr id="18" name="Freeform 23"/>
          <p:cNvSpPr>
            <a:spLocks noEditPoints="1"/>
          </p:cNvSpPr>
          <p:nvPr/>
        </p:nvSpPr>
        <p:spPr bwMode="auto">
          <a:xfrm>
            <a:off x="4653746" y="2562049"/>
            <a:ext cx="539404" cy="447528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 100"/>
          <p:cNvSpPr>
            <a:spLocks/>
          </p:cNvSpPr>
          <p:nvPr/>
        </p:nvSpPr>
        <p:spPr bwMode="auto">
          <a:xfrm>
            <a:off x="4713020" y="4914136"/>
            <a:ext cx="420855" cy="474202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reeform 107"/>
          <p:cNvSpPr>
            <a:spLocks noEditPoints="1"/>
          </p:cNvSpPr>
          <p:nvPr/>
        </p:nvSpPr>
        <p:spPr bwMode="auto">
          <a:xfrm>
            <a:off x="7037506" y="4933401"/>
            <a:ext cx="506803" cy="435672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AutoShape 115"/>
          <p:cNvSpPr>
            <a:spLocks/>
          </p:cNvSpPr>
          <p:nvPr/>
        </p:nvSpPr>
        <p:spPr bwMode="auto">
          <a:xfrm>
            <a:off x="7102050" y="2533714"/>
            <a:ext cx="377717" cy="5041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3404" y="1266093"/>
            <a:ext cx="298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solidFill>
                  <a:srgbClr val="A5C3BD"/>
                </a:solidFill>
              </a:rPr>
              <a:t> </a:t>
            </a:r>
            <a:r>
              <a:rPr lang="en-US" altLang="zh-CN" sz="2400" b="1" err="1" smtClean="0">
                <a:solidFill>
                  <a:srgbClr val="A5C3BD"/>
                </a:solidFill>
              </a:rPr>
              <a:t>i</a:t>
            </a:r>
            <a:r>
              <a:rPr lang="en-US" altLang="zh-CN" sz="2400" b="1" smtClean="0">
                <a:solidFill>
                  <a:srgbClr val="A5C3BD"/>
                </a:solidFill>
              </a:rPr>
              <a:t>) </a:t>
            </a:r>
            <a:r>
              <a:rPr lang="en-US" altLang="zh-CN" sz="2400" b="1" err="1" smtClean="0">
                <a:solidFill>
                  <a:srgbClr val="A5C3BD"/>
                </a:solidFill>
              </a:rPr>
              <a:t>golang</a:t>
            </a:r>
            <a:endParaRPr lang="zh-CN" altLang="en-US" sz="2400" b="1">
              <a:solidFill>
                <a:srgbClr val="A5C3B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67618" y="2004946"/>
            <a:ext cx="97067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所有可执行的</a:t>
            </a:r>
            <a:r>
              <a:rPr lang="en-US" altLang="zh-CN" smtClean="0"/>
              <a:t>go</a:t>
            </a:r>
            <a:r>
              <a:rPr lang="zh-CN" altLang="en-US" smtClean="0"/>
              <a:t>程序都必须包含一个</a:t>
            </a:r>
            <a:r>
              <a:rPr lang="en-US" altLang="zh-CN" smtClean="0"/>
              <a:t>main</a:t>
            </a:r>
            <a:r>
              <a:rPr lang="zh-CN" altLang="en-US" smtClean="0"/>
              <a:t>函数，是程序的入口，</a:t>
            </a:r>
            <a:r>
              <a:rPr lang="en-US" altLang="zh-CN" err="1" smtClean="0"/>
              <a:t>mian</a:t>
            </a:r>
            <a:r>
              <a:rPr lang="zh-CN" altLang="en-US" smtClean="0"/>
              <a:t>函数包含在</a:t>
            </a:r>
            <a:r>
              <a:rPr lang="en-US" altLang="zh-CN" err="1" smtClean="0"/>
              <a:t>mian</a:t>
            </a:r>
            <a:r>
              <a:rPr lang="zh-CN" altLang="en-US" smtClean="0"/>
              <a:t>包中。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go run</a:t>
            </a:r>
            <a:r>
              <a:rPr lang="zh-CN" altLang="en-US"/>
              <a:t>：</a:t>
            </a:r>
            <a:r>
              <a:rPr lang="en-US" altLang="zh-CN"/>
              <a:t>go run </a:t>
            </a:r>
            <a:r>
              <a:rPr lang="zh-CN" altLang="en-US"/>
              <a:t>编译并直接运行程序，它会产生一个临时文件（但不会生成 </a:t>
            </a:r>
            <a:r>
              <a:rPr lang="en-US" altLang="zh-CN"/>
              <a:t>.exe </a:t>
            </a:r>
            <a:r>
              <a:rPr lang="zh-CN" altLang="en-US"/>
              <a:t>文件），直接在命令行输出程序执行结果，方便用户调试</a:t>
            </a:r>
            <a:r>
              <a:rPr lang="zh-CN" altLang="en-US" smtClean="0"/>
              <a:t>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go build</a:t>
            </a:r>
            <a:r>
              <a:rPr lang="zh-CN" altLang="en-US"/>
              <a:t>：</a:t>
            </a:r>
            <a:r>
              <a:rPr lang="en-US" altLang="zh-CN"/>
              <a:t>go build </a:t>
            </a:r>
            <a:r>
              <a:rPr lang="zh-CN" altLang="en-US"/>
              <a:t>用于测试编译包，主要检查是否会有编译错误，如果是一个可执行文件的源码（即是 </a:t>
            </a:r>
            <a:r>
              <a:rPr lang="en-US" altLang="zh-CN"/>
              <a:t>main </a:t>
            </a:r>
            <a:r>
              <a:rPr lang="zh-CN" altLang="en-US"/>
              <a:t>包），就会直接生成一个可执行文件</a:t>
            </a:r>
            <a:r>
              <a:rPr lang="zh-CN" altLang="en-US" smtClean="0"/>
              <a:t>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go install</a:t>
            </a:r>
            <a:r>
              <a:rPr lang="zh-CN" altLang="en-US"/>
              <a:t>：</a:t>
            </a:r>
            <a:r>
              <a:rPr lang="en-US" altLang="zh-CN"/>
              <a:t>go install </a:t>
            </a:r>
            <a:r>
              <a:rPr lang="zh-CN" altLang="en-US"/>
              <a:t>的作用有两步：第一步是编译导入的包文件，所有导入的包文件编译完才会编译主程序；第二步是将编译后生成的可执行文件放到 </a:t>
            </a:r>
            <a:r>
              <a:rPr lang="en-US" altLang="zh-CN"/>
              <a:t>bin </a:t>
            </a:r>
            <a:r>
              <a:rPr lang="zh-CN" altLang="en-US"/>
              <a:t>目录下（</a:t>
            </a:r>
            <a:r>
              <a:rPr lang="en-US" altLang="zh-CN"/>
              <a:t>$GOPATH/bin</a:t>
            </a:r>
            <a:r>
              <a:rPr lang="zh-CN" altLang="en-US"/>
              <a:t>），编译后的包文件放到 </a:t>
            </a:r>
            <a:r>
              <a:rPr lang="en-US" altLang="zh-CN" err="1"/>
              <a:t>pkg</a:t>
            </a:r>
            <a:r>
              <a:rPr lang="en-US" altLang="zh-CN"/>
              <a:t> </a:t>
            </a:r>
            <a:r>
              <a:rPr lang="zh-CN" altLang="en-US"/>
              <a:t>目录下</a:t>
            </a:r>
          </a:p>
          <a:p>
            <a:endParaRPr lang="en-US" altLang="zh-CN" smtClean="0"/>
          </a:p>
          <a:p>
            <a:r>
              <a:rPr lang="en-US" altLang="zh-CN" smtClean="0"/>
              <a:t>package main</a:t>
            </a:r>
            <a:endParaRPr lang="en-US" altLang="zh-CN"/>
          </a:p>
          <a:p>
            <a:r>
              <a:rPr lang="en-US" altLang="zh-CN"/>
              <a:t>import "</a:t>
            </a:r>
            <a:r>
              <a:rPr lang="en-US" altLang="zh-CN" err="1"/>
              <a:t>fmt</a:t>
            </a:r>
            <a:r>
              <a:rPr lang="en-US" altLang="zh-CN" smtClean="0"/>
              <a:t>"</a:t>
            </a:r>
            <a:endParaRPr lang="en-US" altLang="zh-CN"/>
          </a:p>
          <a:p>
            <a:r>
              <a:rPr lang="en-US" altLang="zh-CN" err="1"/>
              <a:t>func</a:t>
            </a:r>
            <a:r>
              <a:rPr lang="en-US" altLang="zh-CN"/>
              <a:t> main() {</a:t>
            </a:r>
          </a:p>
          <a:p>
            <a:r>
              <a:rPr lang="en-US" altLang="zh-CN"/>
              <a:t>   /* </a:t>
            </a:r>
            <a:r>
              <a:rPr lang="zh-CN" altLang="en-US" smtClean="0"/>
              <a:t>哈哈哈哈 </a:t>
            </a:r>
            <a:r>
              <a:rPr lang="zh-CN" altLang="en-US"/>
              <a:t>*</a:t>
            </a:r>
            <a:r>
              <a:rPr lang="en-US" altLang="zh-CN"/>
              <a:t>/</a:t>
            </a:r>
          </a:p>
          <a:p>
            <a:r>
              <a:rPr lang="en-US" altLang="zh-CN"/>
              <a:t>   </a:t>
            </a:r>
            <a:r>
              <a:rPr lang="en-US" altLang="zh-CN" err="1"/>
              <a:t>fmt.Println</a:t>
            </a:r>
            <a:r>
              <a:rPr lang="en-US" altLang="zh-CN"/>
              <a:t>("Hello, World!")</a:t>
            </a:r>
          </a:p>
          <a:p>
            <a:r>
              <a:rPr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00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239" y="121920"/>
            <a:ext cx="36082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主要职责</a:t>
            </a:r>
          </a:p>
          <a:p>
            <a:r>
              <a:rPr lang="en-US" altLang="zh-CN" sz="24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Main Responsibilities</a:t>
            </a:r>
          </a:p>
        </p:txBody>
      </p:sp>
      <p:sp>
        <p:nvSpPr>
          <p:cNvPr id="18" name="Freeform 23"/>
          <p:cNvSpPr>
            <a:spLocks noEditPoints="1"/>
          </p:cNvSpPr>
          <p:nvPr/>
        </p:nvSpPr>
        <p:spPr bwMode="auto">
          <a:xfrm>
            <a:off x="4653746" y="2562049"/>
            <a:ext cx="539404" cy="447528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 100"/>
          <p:cNvSpPr>
            <a:spLocks/>
          </p:cNvSpPr>
          <p:nvPr/>
        </p:nvSpPr>
        <p:spPr bwMode="auto">
          <a:xfrm>
            <a:off x="4713020" y="4914136"/>
            <a:ext cx="420855" cy="474202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reeform 107"/>
          <p:cNvSpPr>
            <a:spLocks noEditPoints="1"/>
          </p:cNvSpPr>
          <p:nvPr/>
        </p:nvSpPr>
        <p:spPr bwMode="auto">
          <a:xfrm>
            <a:off x="7037506" y="4933401"/>
            <a:ext cx="506803" cy="435672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AutoShape 115"/>
          <p:cNvSpPr>
            <a:spLocks/>
          </p:cNvSpPr>
          <p:nvPr/>
        </p:nvSpPr>
        <p:spPr bwMode="auto">
          <a:xfrm>
            <a:off x="7102050" y="2533714"/>
            <a:ext cx="377717" cy="5041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79458" y="1418020"/>
            <a:ext cx="29401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&lt;</a:t>
            </a:r>
            <a:r>
              <a:rPr lang="en-US" altLang="zh-CN" err="1"/>
              <a:t>proj</a:t>
            </a:r>
            <a:r>
              <a:rPr lang="en-US" altLang="zh-CN"/>
              <a:t>&gt;</a:t>
            </a:r>
          </a:p>
          <a:p>
            <a:r>
              <a:rPr lang="en-US" altLang="zh-CN"/>
              <a:t>   |--&lt;</a:t>
            </a:r>
            <a:r>
              <a:rPr lang="en-US" altLang="zh-CN" err="1"/>
              <a:t>src</a:t>
            </a:r>
            <a:r>
              <a:rPr lang="en-US" altLang="zh-CN"/>
              <a:t>&gt;</a:t>
            </a:r>
          </a:p>
          <a:p>
            <a:r>
              <a:rPr lang="en-US" altLang="zh-CN"/>
              <a:t>       |--&lt;a&gt;</a:t>
            </a:r>
          </a:p>
          <a:p>
            <a:r>
              <a:rPr lang="en-US" altLang="zh-CN"/>
              <a:t>           |--&lt;a1&gt;</a:t>
            </a:r>
          </a:p>
          <a:p>
            <a:r>
              <a:rPr lang="en-US" altLang="zh-CN"/>
              <a:t>               |--</a:t>
            </a:r>
            <a:r>
              <a:rPr lang="en-US" altLang="zh-CN" err="1"/>
              <a:t>al.go</a:t>
            </a:r>
            <a:endParaRPr lang="en-US" altLang="zh-CN"/>
          </a:p>
          <a:p>
            <a:r>
              <a:rPr lang="en-US" altLang="zh-CN"/>
              <a:t>           |--&lt;a2&gt;</a:t>
            </a:r>
          </a:p>
          <a:p>
            <a:r>
              <a:rPr lang="en-US" altLang="zh-CN"/>
              <a:t>               |--a2.go</a:t>
            </a:r>
          </a:p>
          <a:p>
            <a:r>
              <a:rPr lang="en-US" altLang="zh-CN"/>
              <a:t>       |--&lt;b&gt;</a:t>
            </a:r>
          </a:p>
          <a:p>
            <a:r>
              <a:rPr lang="en-US" altLang="zh-CN"/>
              <a:t>           |--b1.go</a:t>
            </a:r>
          </a:p>
          <a:p>
            <a:r>
              <a:rPr lang="en-US" altLang="zh-CN"/>
              <a:t>           |--b2.go</a:t>
            </a:r>
          </a:p>
          <a:p>
            <a:r>
              <a:rPr lang="en-US" altLang="zh-CN"/>
              <a:t>       |--&lt;c&gt;</a:t>
            </a:r>
          </a:p>
          <a:p>
            <a:r>
              <a:rPr lang="en-US" altLang="zh-CN"/>
              <a:t>           |--</a:t>
            </a:r>
            <a:r>
              <a:rPr lang="en-US" altLang="zh-CN" err="1"/>
              <a:t>c.go</a:t>
            </a:r>
            <a:endParaRPr lang="en-US" altLang="zh-CN"/>
          </a:p>
          <a:p>
            <a:r>
              <a:rPr lang="en-US" altLang="zh-CN"/>
              <a:t>   |--&lt;</a:t>
            </a:r>
            <a:r>
              <a:rPr lang="en-US" altLang="zh-CN" err="1"/>
              <a:t>pkg</a:t>
            </a:r>
            <a:r>
              <a:rPr lang="en-US" altLang="zh-CN"/>
              <a:t>&gt;</a:t>
            </a:r>
          </a:p>
          <a:p>
            <a:r>
              <a:rPr lang="en-US" altLang="zh-CN"/>
              <a:t>   |--&lt;bin&gt;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24517" y="1556519"/>
            <a:ext cx="19550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 smtClean="0"/>
              <a:t>c.go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/>
              <a:t> package </a:t>
            </a:r>
            <a:r>
              <a:rPr lang="en-US" altLang="zh-CN" smtClean="0"/>
              <a:t>main</a:t>
            </a:r>
            <a:endParaRPr lang="en-US" altLang="zh-CN"/>
          </a:p>
          <a:p>
            <a:r>
              <a:rPr lang="en-US" altLang="zh-CN"/>
              <a:t> import(</a:t>
            </a:r>
          </a:p>
          <a:p>
            <a:r>
              <a:rPr lang="en-US" altLang="zh-CN"/>
              <a:t>    "a/a1"</a:t>
            </a:r>
          </a:p>
          <a:p>
            <a:r>
              <a:rPr lang="en-US" altLang="zh-CN"/>
              <a:t>    "a/a2"</a:t>
            </a:r>
          </a:p>
          <a:p>
            <a:r>
              <a:rPr lang="en-US" altLang="zh-CN"/>
              <a:t>    "b"</a:t>
            </a:r>
          </a:p>
          <a:p>
            <a:r>
              <a:rPr lang="en-US" altLang="zh-CN"/>
              <a:t> )</a:t>
            </a:r>
          </a:p>
          <a:p>
            <a:r>
              <a:rPr lang="en-US" altLang="zh-CN"/>
              <a:t> </a:t>
            </a:r>
            <a:r>
              <a:rPr lang="en-US" altLang="zh-CN" err="1"/>
              <a:t>func</a:t>
            </a:r>
            <a:r>
              <a:rPr lang="en-US" altLang="zh-CN"/>
              <a:t> main(){</a:t>
            </a:r>
          </a:p>
          <a:p>
            <a:r>
              <a:rPr lang="en-US" altLang="zh-CN"/>
              <a:t>    a1.PrintA1()</a:t>
            </a:r>
          </a:p>
          <a:p>
            <a:r>
              <a:rPr lang="en-US" altLang="zh-CN"/>
              <a:t>    a2.PrintA2()</a:t>
            </a:r>
          </a:p>
          <a:p>
            <a:r>
              <a:rPr lang="en-US" altLang="zh-CN"/>
              <a:t>    </a:t>
            </a:r>
            <a:r>
              <a:rPr lang="en-US" altLang="zh-CN" err="1"/>
              <a:t>b.PrintB</a:t>
            </a:r>
            <a:r>
              <a:rPr lang="en-US" altLang="zh-CN"/>
              <a:t>()</a:t>
            </a:r>
          </a:p>
          <a:p>
            <a:r>
              <a:rPr lang="en-US" altLang="zh-CN"/>
              <a:t> 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3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剪去对角的矩形 20"/>
          <p:cNvSpPr/>
          <p:nvPr/>
        </p:nvSpPr>
        <p:spPr>
          <a:xfrm>
            <a:off x="574616" y="475508"/>
            <a:ext cx="11042768" cy="3158744"/>
          </a:xfrm>
          <a:prstGeom prst="snip2DiagRect">
            <a:avLst/>
          </a:prstGeom>
          <a:ln w="25400">
            <a:solidFill>
              <a:srgbClr val="AEA2A0">
                <a:alpha val="85000"/>
              </a:srgb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剪去对角的矩形 21"/>
          <p:cNvSpPr/>
          <p:nvPr/>
        </p:nvSpPr>
        <p:spPr>
          <a:xfrm>
            <a:off x="574616" y="475510"/>
            <a:ext cx="11042768" cy="3158742"/>
          </a:xfrm>
          <a:prstGeom prst="snip2DiagRect">
            <a:avLst/>
          </a:prstGeom>
          <a:noFill/>
          <a:ln w="25400">
            <a:solidFill>
              <a:srgbClr val="323A2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rot="16200000">
            <a:off x="11100432" y="3117300"/>
            <a:ext cx="302289" cy="731615"/>
          </a:xfrm>
          <a:prstGeom prst="rtTriangle">
            <a:avLst/>
          </a:prstGeom>
          <a:solidFill>
            <a:srgbClr val="323A2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 rot="5400000">
            <a:off x="789277" y="260846"/>
            <a:ext cx="302289" cy="731615"/>
          </a:xfrm>
          <a:prstGeom prst="rtTriangle">
            <a:avLst/>
          </a:prstGeom>
          <a:solidFill>
            <a:srgbClr val="323A2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358640" y="891731"/>
            <a:ext cx="347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PART FOUR</a:t>
            </a:r>
            <a:endParaRPr lang="zh-CN" altLang="en-US" sz="280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474629" y="1747465"/>
            <a:ext cx="72525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自我评价</a:t>
            </a:r>
            <a:endParaRPr lang="en-US" altLang="zh-CN" sz="540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  <a:p>
            <a:pPr algn="ctr"/>
            <a:r>
              <a:rPr lang="en-US" altLang="zh-CN" sz="2400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Self-assessment</a:t>
            </a:r>
            <a:endParaRPr lang="zh-CN" altLang="en-US" sz="240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386320" y="1150493"/>
            <a:ext cx="3037840" cy="18924"/>
          </a:xfrm>
          <a:prstGeom prst="line">
            <a:avLst/>
          </a:prstGeom>
          <a:ln>
            <a:solidFill>
              <a:srgbClr val="323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778000" y="1153341"/>
            <a:ext cx="3037840" cy="0"/>
          </a:xfrm>
          <a:prstGeom prst="line">
            <a:avLst/>
          </a:prstGeom>
          <a:ln>
            <a:solidFill>
              <a:srgbClr val="323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9820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剪去对角的矩形 20"/>
          <p:cNvSpPr/>
          <p:nvPr/>
        </p:nvSpPr>
        <p:spPr>
          <a:xfrm>
            <a:off x="574616" y="475508"/>
            <a:ext cx="11042768" cy="3158744"/>
          </a:xfrm>
          <a:prstGeom prst="snip2DiagRect">
            <a:avLst/>
          </a:prstGeom>
          <a:ln w="25400">
            <a:solidFill>
              <a:srgbClr val="AEA2A0">
                <a:alpha val="85000"/>
              </a:srgb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剪去对角的矩形 21"/>
          <p:cNvSpPr/>
          <p:nvPr/>
        </p:nvSpPr>
        <p:spPr>
          <a:xfrm>
            <a:off x="574616" y="475510"/>
            <a:ext cx="11042768" cy="3158742"/>
          </a:xfrm>
          <a:prstGeom prst="snip2DiagRect">
            <a:avLst/>
          </a:prstGeom>
          <a:noFill/>
          <a:ln w="25400">
            <a:solidFill>
              <a:srgbClr val="323A2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直角三角形 22"/>
          <p:cNvSpPr/>
          <p:nvPr/>
        </p:nvSpPr>
        <p:spPr>
          <a:xfrm rot="16200000">
            <a:off x="11100432" y="3117300"/>
            <a:ext cx="302289" cy="731615"/>
          </a:xfrm>
          <a:prstGeom prst="rtTriangle">
            <a:avLst/>
          </a:prstGeom>
          <a:solidFill>
            <a:srgbClr val="323A2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直角三角形 23"/>
          <p:cNvSpPr/>
          <p:nvPr/>
        </p:nvSpPr>
        <p:spPr>
          <a:xfrm rot="5400000">
            <a:off x="789277" y="260846"/>
            <a:ext cx="302289" cy="731615"/>
          </a:xfrm>
          <a:prstGeom prst="rtTriangle">
            <a:avLst/>
          </a:prstGeom>
          <a:solidFill>
            <a:srgbClr val="323A2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58640" y="891731"/>
            <a:ext cx="347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锐字工房云字库细圆GBK" panose="02010604000000000000" pitchFamily="2" charset="-122"/>
                <a:ea typeface="锐字工房云字库细圆GBK" panose="02010604000000000000" pitchFamily="2" charset="-122"/>
                <a:cs typeface="+mn-cs"/>
              </a:rPr>
              <a:t>PART ONE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锐字工房云字库细圆GBK" panose="02010604000000000000" pitchFamily="2" charset="-122"/>
              <a:ea typeface="锐字工房云字库细圆GBK" panose="02010604000000000000" pitchFamily="2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633186" y="1747465"/>
            <a:ext cx="49256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25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锐字工房云字库细圆GBK" panose="02010604000000000000" pitchFamily="2" charset="-122"/>
                <a:ea typeface="锐字工房云字库细圆GBK" panose="02010604000000000000" pitchFamily="2" charset="-122"/>
                <a:cs typeface="+mn-cs"/>
              </a:rPr>
              <a:t>自我介绍</a:t>
            </a:r>
            <a:endParaRPr kumimoji="0" lang="en-US" altLang="zh-CN" sz="5400" b="0" i="0" u="none" strike="noStrike" kern="25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锐字工房云字库细圆GBK" panose="02010604000000000000" pitchFamily="2" charset="-122"/>
              <a:ea typeface="锐字工房云字库细圆GBK" panose="02010604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spc="300" smtClean="0">
                <a:solidFill>
                  <a:prstClr val="black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Self-introduction</a:t>
            </a:r>
            <a:endParaRPr kumimoji="0" lang="zh-CN" altLang="en-US" sz="2400" b="0" i="0" u="none" strike="noStrike" kern="1200" cap="none" spc="30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锐字工房云字库细圆GBK" panose="02010604000000000000" pitchFamily="2" charset="-122"/>
              <a:ea typeface="锐字工房云字库细圆GBK" panose="02010604000000000000" pitchFamily="2" charset="-122"/>
              <a:cs typeface="+mn-cs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386320" y="1150493"/>
            <a:ext cx="3037840" cy="18924"/>
          </a:xfrm>
          <a:prstGeom prst="line">
            <a:avLst/>
          </a:prstGeom>
          <a:ln>
            <a:solidFill>
              <a:srgbClr val="323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778000" y="1153341"/>
            <a:ext cx="3037840" cy="0"/>
          </a:xfrm>
          <a:prstGeom prst="line">
            <a:avLst/>
          </a:prstGeom>
          <a:ln>
            <a:solidFill>
              <a:srgbClr val="323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5479589" y="6107861"/>
            <a:ext cx="1232822" cy="223520"/>
            <a:chOff x="3198784" y="1942528"/>
            <a:chExt cx="1232822" cy="223520"/>
          </a:xfrm>
          <a:solidFill>
            <a:srgbClr val="93B5B7">
              <a:alpha val="50000"/>
            </a:srgbClr>
          </a:solidFill>
        </p:grpSpPr>
        <p:sp>
          <p:nvSpPr>
            <p:cNvPr id="11" name="菱形 10"/>
            <p:cNvSpPr/>
            <p:nvPr/>
          </p:nvSpPr>
          <p:spPr>
            <a:xfrm>
              <a:off x="3198784" y="1942528"/>
              <a:ext cx="223520" cy="22352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菱形 11"/>
            <p:cNvSpPr/>
            <p:nvPr/>
          </p:nvSpPr>
          <p:spPr>
            <a:xfrm>
              <a:off x="3703435" y="1942528"/>
              <a:ext cx="223520" cy="22352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4208086" y="1942528"/>
              <a:ext cx="223520" cy="22352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2454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240" y="121920"/>
            <a:ext cx="33488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自 我 评 价</a:t>
            </a:r>
            <a:endParaRPr lang="zh-CN" altLang="en-US" sz="280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  <a:p>
            <a:r>
              <a:rPr lang="en-US" altLang="zh-CN" sz="24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Self-assessment</a:t>
            </a:r>
          </a:p>
        </p:txBody>
      </p:sp>
      <p:sp>
        <p:nvSpPr>
          <p:cNvPr id="19" name="Freeform 100"/>
          <p:cNvSpPr>
            <a:spLocks/>
          </p:cNvSpPr>
          <p:nvPr/>
        </p:nvSpPr>
        <p:spPr bwMode="auto">
          <a:xfrm>
            <a:off x="4713020" y="4914136"/>
            <a:ext cx="420855" cy="474202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AutoShape 115"/>
          <p:cNvSpPr>
            <a:spLocks/>
          </p:cNvSpPr>
          <p:nvPr/>
        </p:nvSpPr>
        <p:spPr bwMode="auto">
          <a:xfrm>
            <a:off x="7102050" y="2533714"/>
            <a:ext cx="377717" cy="5041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6023" y="1828800"/>
            <a:ext cx="98493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工作积极上进，力求在保持质量的同时最高效的完成任务；</a:t>
            </a:r>
            <a:endParaRPr lang="en-US" altLang="zh-CN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和</a:t>
            </a:r>
            <a:r>
              <a:rPr lang="zh-CN" altLang="en-US"/>
              <a:t>领导</a:t>
            </a:r>
            <a:r>
              <a:rPr lang="zh-CN" altLang="en-US" smtClean="0"/>
              <a:t>同事相处融洽，一起学习讨论，一起娱乐八卦；</a:t>
            </a:r>
            <a:endParaRPr lang="en-US" altLang="zh-CN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乐于学习，工作中遇到的新知识点及时去充电赋能。</a:t>
            </a:r>
            <a:endParaRPr lang="en-US" altLang="zh-CN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有责任心，上下游客户遇到的问题尽量当时当天解决，问题太多当天没时间解决的分清紧急程度及时和客户沟通。</a:t>
            </a:r>
            <a:endParaRPr lang="en-US" altLang="zh-CN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mtClean="0"/>
              <a:t>深度不够，有时光顾着做任务而忽略了技能点的深挖，对有些不太重要的点含糊不清。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3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90"/>
            <a:ext cx="12192000" cy="6858000"/>
          </a:xfrm>
          <a:prstGeom prst="rect">
            <a:avLst/>
          </a:prstGeom>
        </p:spPr>
      </p:pic>
      <p:sp>
        <p:nvSpPr>
          <p:cNvPr id="21" name="剪去对角的矩形 20"/>
          <p:cNvSpPr/>
          <p:nvPr/>
        </p:nvSpPr>
        <p:spPr>
          <a:xfrm>
            <a:off x="574616" y="475508"/>
            <a:ext cx="11042768" cy="3158744"/>
          </a:xfrm>
          <a:prstGeom prst="snip2DiagRect">
            <a:avLst/>
          </a:prstGeom>
          <a:noFill/>
          <a:ln w="25400">
            <a:solidFill>
              <a:srgbClr val="AEA2A0">
                <a:alpha val="85000"/>
              </a:srgb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剪去对角的矩形 21"/>
          <p:cNvSpPr/>
          <p:nvPr/>
        </p:nvSpPr>
        <p:spPr>
          <a:xfrm>
            <a:off x="574616" y="475510"/>
            <a:ext cx="11042768" cy="3158742"/>
          </a:xfrm>
          <a:prstGeom prst="snip2DiagRect">
            <a:avLst/>
          </a:prstGeom>
          <a:noFill/>
          <a:ln w="25400">
            <a:solidFill>
              <a:srgbClr val="323A2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rot="16200000">
            <a:off x="11100432" y="3117300"/>
            <a:ext cx="302289" cy="731615"/>
          </a:xfrm>
          <a:prstGeom prst="rtTriangle">
            <a:avLst/>
          </a:prstGeom>
          <a:solidFill>
            <a:srgbClr val="323A2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 rot="5400000">
            <a:off x="789277" y="260846"/>
            <a:ext cx="302289" cy="731615"/>
          </a:xfrm>
          <a:prstGeom prst="rtTriangle">
            <a:avLst/>
          </a:prstGeom>
          <a:solidFill>
            <a:srgbClr val="323A2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358640" y="891731"/>
            <a:ext cx="347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PART FOUR</a:t>
            </a:r>
            <a:endParaRPr lang="zh-CN" altLang="en-US" sz="280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474629" y="1747465"/>
            <a:ext cx="7252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新项目学习</a:t>
            </a:r>
            <a:endParaRPr lang="en-US" altLang="zh-CN" sz="540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386320" y="1150493"/>
            <a:ext cx="3037840" cy="18924"/>
          </a:xfrm>
          <a:prstGeom prst="line">
            <a:avLst/>
          </a:prstGeom>
          <a:ln>
            <a:solidFill>
              <a:srgbClr val="323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778000" y="1153341"/>
            <a:ext cx="3037840" cy="0"/>
          </a:xfrm>
          <a:prstGeom prst="line">
            <a:avLst/>
          </a:prstGeom>
          <a:ln>
            <a:solidFill>
              <a:srgbClr val="323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5149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4680" y="302270"/>
            <a:ext cx="3608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新项目学习</a:t>
            </a:r>
            <a:endParaRPr lang="zh-CN" altLang="en-US" sz="280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7791" y="1237957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err="1" smtClean="0">
                <a:solidFill>
                  <a:srgbClr val="A5C3BD"/>
                </a:solidFill>
              </a:rPr>
              <a:t>hadoop</a:t>
            </a:r>
            <a:endParaRPr lang="zh-CN" altLang="en-US" sz="2400" b="1">
              <a:solidFill>
                <a:srgbClr val="A5C3BD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6431" y="2112089"/>
            <a:ext cx="7934178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HDFS                         </a:t>
            </a:r>
            <a:r>
              <a:rPr lang="zh-CN" altLang="en-US" smtClean="0"/>
              <a:t>分布式文件系统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err="1" smtClean="0"/>
              <a:t>Hbase</a:t>
            </a:r>
            <a:r>
              <a:rPr lang="en-US" altLang="zh-CN" smtClean="0"/>
              <a:t>                        </a:t>
            </a:r>
            <a:r>
              <a:rPr lang="zh-CN" altLang="en-US" smtClean="0"/>
              <a:t>分布式列式数据库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err="1" smtClean="0"/>
              <a:t>MapReduce</a:t>
            </a:r>
            <a:r>
              <a:rPr lang="en-US" altLang="zh-CN" smtClean="0"/>
              <a:t>               </a:t>
            </a:r>
            <a:r>
              <a:rPr lang="zh-CN" altLang="en-US" smtClean="0"/>
              <a:t>编程模型，大规模数据集并行运算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Hive                           </a:t>
            </a:r>
            <a:r>
              <a:rPr lang="zh-CN" altLang="en-US" smtClean="0"/>
              <a:t>数据仓库工具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Zookeeper                 </a:t>
            </a:r>
            <a:r>
              <a:rPr lang="zh-CN" altLang="en-US" smtClean="0"/>
              <a:t>协同工作系统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err="1" smtClean="0"/>
              <a:t>Ambari</a:t>
            </a:r>
            <a:r>
              <a:rPr lang="en-US" altLang="zh-CN" smtClean="0"/>
              <a:t>                      </a:t>
            </a:r>
            <a:r>
              <a:rPr lang="zh-CN" altLang="en-US" smtClean="0"/>
              <a:t>安装</a:t>
            </a:r>
            <a:r>
              <a:rPr lang="en-US" altLang="zh-CN" smtClean="0"/>
              <a:t>Hadoop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YARN	                   </a:t>
            </a:r>
            <a:r>
              <a:rPr lang="zh-CN" altLang="en-US" smtClean="0"/>
              <a:t>资源调度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Kafka                          </a:t>
            </a:r>
            <a:r>
              <a:rPr lang="zh-CN" altLang="en-US" smtClean="0"/>
              <a:t>分布式发布订阅消息系统</a:t>
            </a:r>
            <a:r>
              <a:rPr lang="en-US" altLang="zh-CN" smtClean="0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9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4680" y="302270"/>
            <a:ext cx="3608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新项目学习</a:t>
            </a:r>
            <a:endParaRPr lang="zh-CN" altLang="en-US" sz="280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7791" y="1237957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A5C3BD"/>
                </a:solidFill>
              </a:rPr>
              <a:t>c</a:t>
            </a:r>
            <a:r>
              <a:rPr lang="en-US" altLang="zh-CN" sz="2400" b="1" smtClean="0">
                <a:solidFill>
                  <a:srgbClr val="A5C3BD"/>
                </a:solidFill>
              </a:rPr>
              <a:t>ypher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97243" y="1981461"/>
            <a:ext cx="79341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/>
              <a:t>增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create  (</a:t>
            </a:r>
            <a:r>
              <a:rPr lang="en-US" altLang="zh-CN" err="1" smtClean="0"/>
              <a:t>p:Person</a:t>
            </a:r>
            <a:r>
              <a:rPr lang="en-US" altLang="zh-CN" smtClean="0"/>
              <a:t>{name:”zhouchao”,age:24})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create (</a:t>
            </a:r>
            <a:r>
              <a:rPr lang="en-US" altLang="zh-CN" err="1" smtClean="0"/>
              <a:t>a:Person</a:t>
            </a:r>
            <a:r>
              <a:rPr lang="en-US" altLang="zh-CN" smtClean="0"/>
              <a:t>{name:’</a:t>
            </a:r>
            <a:r>
              <a:rPr lang="zh-CN" altLang="en-US" smtClean="0"/>
              <a:t>小明</a:t>
            </a:r>
            <a:r>
              <a:rPr lang="en-US" altLang="zh-CN" smtClean="0"/>
              <a:t>’})-[r:</a:t>
            </a:r>
            <a:r>
              <a:rPr lang="zh-CN" altLang="en-US" smtClean="0"/>
              <a:t>同学</a:t>
            </a:r>
            <a:r>
              <a:rPr lang="en-US" altLang="zh-CN" smtClean="0"/>
              <a:t>]-&gt;(</a:t>
            </a:r>
            <a:r>
              <a:rPr lang="en-US" altLang="zh-CN" err="1" smtClean="0"/>
              <a:t>b:Person</a:t>
            </a:r>
            <a:r>
              <a:rPr lang="en-US" altLang="zh-CN" smtClean="0"/>
              <a:t>{name:’</a:t>
            </a:r>
            <a:r>
              <a:rPr lang="zh-CN" altLang="en-US" smtClean="0"/>
              <a:t>小强</a:t>
            </a:r>
            <a:r>
              <a:rPr lang="en-US" altLang="zh-CN" smtClean="0"/>
              <a:t>’})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删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match (</a:t>
            </a:r>
            <a:r>
              <a:rPr lang="en-US" altLang="zh-CN" err="1"/>
              <a:t>p:Person</a:t>
            </a:r>
            <a:r>
              <a:rPr lang="en-US" altLang="zh-CN"/>
              <a:t>)   where p.name=‘</a:t>
            </a:r>
            <a:r>
              <a:rPr lang="zh-CN" altLang="en-US"/>
              <a:t>小强</a:t>
            </a:r>
            <a:r>
              <a:rPr lang="en-US" altLang="zh-CN"/>
              <a:t>’ </a:t>
            </a:r>
            <a:r>
              <a:rPr lang="en-US" altLang="zh-CN" smtClean="0"/>
              <a:t>delete  </a:t>
            </a:r>
            <a:r>
              <a:rPr lang="en-US" altLang="zh-CN"/>
              <a:t>p</a:t>
            </a:r>
          </a:p>
          <a:p>
            <a:pPr>
              <a:lnSpc>
                <a:spcPct val="150000"/>
              </a:lnSpc>
            </a:pPr>
            <a:r>
              <a:rPr lang="en-US" altLang="zh-CN"/>
              <a:t>match (</a:t>
            </a:r>
            <a:r>
              <a:rPr lang="en-US" altLang="zh-CN" err="1"/>
              <a:t>p:Person</a:t>
            </a:r>
            <a:r>
              <a:rPr lang="en-US" altLang="zh-CN"/>
              <a:t>)   where p.name=‘</a:t>
            </a:r>
            <a:r>
              <a:rPr lang="zh-CN" altLang="en-US"/>
              <a:t>小强</a:t>
            </a:r>
            <a:r>
              <a:rPr lang="en-US" altLang="zh-CN"/>
              <a:t>’ </a:t>
            </a:r>
            <a:r>
              <a:rPr lang="en-US" altLang="zh-CN" smtClean="0"/>
              <a:t>remove  </a:t>
            </a:r>
            <a:r>
              <a:rPr lang="en-US" altLang="zh-CN" err="1" smtClean="0"/>
              <a:t>p.age</a:t>
            </a:r>
            <a:r>
              <a:rPr lang="en-US" altLang="zh-CN" smtClean="0"/>
              <a:t> return p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改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match (</a:t>
            </a:r>
            <a:r>
              <a:rPr lang="en-US" altLang="zh-CN" err="1"/>
              <a:t>p:Person</a:t>
            </a:r>
            <a:r>
              <a:rPr lang="en-US" altLang="zh-CN"/>
              <a:t>)   where p.name=‘</a:t>
            </a:r>
            <a:r>
              <a:rPr lang="zh-CN" altLang="en-US"/>
              <a:t>小强</a:t>
            </a:r>
            <a:r>
              <a:rPr lang="en-US" altLang="zh-CN"/>
              <a:t>’ </a:t>
            </a:r>
            <a:r>
              <a:rPr lang="en-US" altLang="zh-CN" smtClean="0"/>
              <a:t>set  </a:t>
            </a:r>
            <a:r>
              <a:rPr lang="en-US" altLang="zh-CN" err="1" smtClean="0"/>
              <a:t>p.age</a:t>
            </a:r>
            <a:r>
              <a:rPr lang="en-US" altLang="zh-CN" smtClean="0"/>
              <a:t> = 24 return p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查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match (</a:t>
            </a:r>
            <a:r>
              <a:rPr lang="en-US" altLang="zh-CN" err="1"/>
              <a:t>p:Person</a:t>
            </a:r>
            <a:r>
              <a:rPr lang="en-US" altLang="zh-CN"/>
              <a:t>)   where p.name=‘</a:t>
            </a:r>
            <a:r>
              <a:rPr lang="zh-CN" altLang="en-US"/>
              <a:t>小强</a:t>
            </a:r>
            <a:r>
              <a:rPr lang="en-US" altLang="zh-CN"/>
              <a:t>’ return </a:t>
            </a:r>
            <a:r>
              <a:rPr lang="en-US" altLang="zh-CN" smtClean="0"/>
              <a:t>p</a:t>
            </a:r>
            <a:endParaRPr lang="en-US" altLang="zh-CN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55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4680" y="302270"/>
            <a:ext cx="3608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新项目学习</a:t>
            </a:r>
            <a:endParaRPr lang="zh-CN" altLang="en-US" sz="280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18" name="Freeform 23"/>
          <p:cNvSpPr>
            <a:spLocks noEditPoints="1"/>
          </p:cNvSpPr>
          <p:nvPr/>
        </p:nvSpPr>
        <p:spPr bwMode="auto">
          <a:xfrm>
            <a:off x="4653746" y="2562049"/>
            <a:ext cx="539404" cy="447528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 100"/>
          <p:cNvSpPr>
            <a:spLocks/>
          </p:cNvSpPr>
          <p:nvPr/>
        </p:nvSpPr>
        <p:spPr bwMode="auto">
          <a:xfrm>
            <a:off x="4713020" y="4914136"/>
            <a:ext cx="420855" cy="474202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reeform 107"/>
          <p:cNvSpPr>
            <a:spLocks noEditPoints="1"/>
          </p:cNvSpPr>
          <p:nvPr/>
        </p:nvSpPr>
        <p:spPr bwMode="auto">
          <a:xfrm>
            <a:off x="7037506" y="4933401"/>
            <a:ext cx="506803" cy="435672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AutoShape 115"/>
          <p:cNvSpPr>
            <a:spLocks/>
          </p:cNvSpPr>
          <p:nvPr/>
        </p:nvSpPr>
        <p:spPr bwMode="auto">
          <a:xfrm>
            <a:off x="7102050" y="2533714"/>
            <a:ext cx="377717" cy="5041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937005" y="1625593"/>
            <a:ext cx="4522955" cy="4256225"/>
            <a:chOff x="3557175" y="2047625"/>
            <a:chExt cx="4522955" cy="4256225"/>
          </a:xfrm>
        </p:grpSpPr>
        <p:sp>
          <p:nvSpPr>
            <p:cNvPr id="22" name="椭圆 21"/>
            <p:cNvSpPr/>
            <p:nvPr/>
          </p:nvSpPr>
          <p:spPr>
            <a:xfrm>
              <a:off x="4833615" y="3950875"/>
              <a:ext cx="2352975" cy="2352975"/>
            </a:xfrm>
            <a:prstGeom prst="ellipse">
              <a:avLst/>
            </a:prstGeom>
            <a:solidFill>
              <a:srgbClr val="7284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锐字工房云字库细圆GBK" panose="02010604000000000000" pitchFamily="2" charset="-122"/>
                <a:ea typeface="锐字工房云字库细圆GBK" panose="02010604000000000000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557175" y="3064641"/>
              <a:ext cx="2278966" cy="2278966"/>
            </a:xfrm>
            <a:prstGeom prst="ellipse">
              <a:avLst/>
            </a:prstGeom>
            <a:solidFill>
              <a:srgbClr val="93B5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锐字工房云字库细圆GBK" panose="02010604000000000000" pitchFamily="2" charset="-122"/>
                <a:ea typeface="锐字工房云字库细圆GBK" panose="02010604000000000000" pitchFamily="2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893795" y="2047625"/>
              <a:ext cx="3186335" cy="3186335"/>
            </a:xfrm>
            <a:prstGeom prst="ellipse">
              <a:avLst/>
            </a:prstGeom>
            <a:solidFill>
              <a:srgbClr val="D0E0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锐字工房云字库细圆GBK" panose="02010604000000000000" pitchFamily="2" charset="-122"/>
                <a:ea typeface="锐字工房云字库细圆GBK" panose="02010604000000000000" pitchFamily="2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67304" y="3574176"/>
            <a:ext cx="3395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相当于</a:t>
            </a:r>
            <a:r>
              <a:rPr lang="en-US" altLang="zh-CN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Web</a:t>
            </a:r>
            <a:r>
              <a:rPr lang="zh-CN" altLang="en-US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的个性定制化平台，可以通过</a:t>
            </a:r>
            <a:r>
              <a:rPr lang="en-US" altLang="zh-CN" err="1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oceanming</a:t>
            </a:r>
            <a:r>
              <a:rPr lang="zh-CN" altLang="en-US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提供的接口显示数据。</a:t>
            </a:r>
            <a:endParaRPr lang="zh-CN" altLang="en-US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66616" y="2943157"/>
            <a:ext cx="3395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相当于</a:t>
            </a:r>
            <a:r>
              <a:rPr lang="en-US" altLang="zh-CN" err="1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Oceanmind</a:t>
            </a:r>
            <a:r>
              <a:rPr lang="zh-CN" altLang="en-US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的流程可视化平台，新建库后，分为原始层、标准层、结果层。在它们之间建立流程，实现数据清洗，转换，监控等功能。</a:t>
            </a:r>
            <a:endParaRPr lang="zh-CN" altLang="en-US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44309" y="5421456"/>
            <a:ext cx="3395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相当于底层核心平台，可以通过算子实现各种想要的大数据的功能。可以新建应用，定义设计流程。</a:t>
            </a:r>
            <a:endParaRPr lang="zh-CN" altLang="en-US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369884" y="2666158"/>
            <a:ext cx="3125656" cy="811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err="1" smtClean="0">
                <a:solidFill>
                  <a:schemeClr val="bg1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oceansource</a:t>
            </a:r>
            <a:endParaRPr lang="zh-CN" altLang="en-US" sz="3600">
              <a:solidFill>
                <a:schemeClr val="bg1"/>
              </a:solidFill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703001" y="3740777"/>
            <a:ext cx="2110536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err="1" smtClean="0">
                <a:solidFill>
                  <a:schemeClr val="bg1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oceaneye</a:t>
            </a:r>
            <a:endParaRPr lang="zh-CN" altLang="en-US" sz="2400">
              <a:solidFill>
                <a:schemeClr val="bg1"/>
              </a:solidFill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516360" y="4881018"/>
            <a:ext cx="195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err="1" smtClean="0">
                <a:solidFill>
                  <a:schemeClr val="bg1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oceanmind</a:t>
            </a:r>
            <a:endParaRPr lang="zh-CN" altLang="en-US" sz="2400">
              <a:solidFill>
                <a:schemeClr val="bg1"/>
              </a:solidFill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017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6" grpId="0"/>
      <p:bldP spid="28" grpId="0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4680" y="302270"/>
            <a:ext cx="3608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新项目学习</a:t>
            </a:r>
            <a:endParaRPr lang="zh-CN" altLang="en-US" sz="280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7791" y="1237957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A5C3BD"/>
                </a:solidFill>
              </a:rPr>
              <a:t>操作流程</a:t>
            </a:r>
            <a:r>
              <a:rPr lang="en-US" altLang="zh-CN" sz="2400" b="1" smtClean="0">
                <a:solidFill>
                  <a:srgbClr val="A5C3BD"/>
                </a:solidFill>
              </a:rPr>
              <a:t>1</a:t>
            </a:r>
            <a:endParaRPr lang="zh-CN" altLang="en-US" sz="2400" b="1">
              <a:solidFill>
                <a:srgbClr val="A5C3BD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11348" y="2039815"/>
            <a:ext cx="1547446" cy="562708"/>
            <a:chOff x="1111348" y="2039815"/>
            <a:chExt cx="1547446" cy="562708"/>
          </a:xfrm>
        </p:grpSpPr>
        <p:sp>
          <p:nvSpPr>
            <p:cNvPr id="4" name="矩形 3"/>
            <p:cNvSpPr/>
            <p:nvPr/>
          </p:nvSpPr>
          <p:spPr>
            <a:xfrm>
              <a:off x="1111348" y="2039815"/>
              <a:ext cx="1547446" cy="56270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280161" y="2136503"/>
              <a:ext cx="1378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添加应用</a:t>
              </a:r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207434" y="2039815"/>
            <a:ext cx="1547446" cy="562708"/>
            <a:chOff x="1111348" y="2039815"/>
            <a:chExt cx="1547446" cy="562708"/>
          </a:xfrm>
        </p:grpSpPr>
        <p:sp>
          <p:nvSpPr>
            <p:cNvPr id="29" name="矩形 28"/>
            <p:cNvSpPr/>
            <p:nvPr/>
          </p:nvSpPr>
          <p:spPr>
            <a:xfrm>
              <a:off x="1111348" y="2039815"/>
              <a:ext cx="1547446" cy="56270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80161" y="2136503"/>
              <a:ext cx="1378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分配应用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303520" y="2039815"/>
            <a:ext cx="1547446" cy="562708"/>
            <a:chOff x="1111348" y="2039815"/>
            <a:chExt cx="1547446" cy="562708"/>
          </a:xfrm>
        </p:grpSpPr>
        <p:sp>
          <p:nvSpPr>
            <p:cNvPr id="36" name="矩形 35"/>
            <p:cNvSpPr/>
            <p:nvPr/>
          </p:nvSpPr>
          <p:spPr>
            <a:xfrm>
              <a:off x="1111348" y="2039815"/>
              <a:ext cx="1547446" cy="56270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80161" y="2136503"/>
              <a:ext cx="1378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新建流程</a:t>
              </a:r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399605" y="2039815"/>
            <a:ext cx="2096087" cy="562708"/>
            <a:chOff x="1111347" y="2039815"/>
            <a:chExt cx="2096087" cy="562708"/>
          </a:xfrm>
        </p:grpSpPr>
        <p:sp>
          <p:nvSpPr>
            <p:cNvPr id="39" name="矩形 38"/>
            <p:cNvSpPr/>
            <p:nvPr/>
          </p:nvSpPr>
          <p:spPr>
            <a:xfrm>
              <a:off x="1111347" y="2039815"/>
              <a:ext cx="1871003" cy="56270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280161" y="2136503"/>
              <a:ext cx="1927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为应用添加流程</a:t>
              </a:r>
              <a:endParaRPr lang="zh-CN" altLang="en-US"/>
            </a:p>
          </p:txBody>
        </p:sp>
      </p:grpSp>
      <p:sp>
        <p:nvSpPr>
          <p:cNvPr id="9" name="右箭头 8"/>
          <p:cNvSpPr/>
          <p:nvPr/>
        </p:nvSpPr>
        <p:spPr>
          <a:xfrm>
            <a:off x="2658793" y="2213876"/>
            <a:ext cx="548640" cy="226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6850966" y="2213876"/>
            <a:ext cx="548640" cy="226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757225" y="2213876"/>
            <a:ext cx="548640" cy="226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650240" y="3376246"/>
            <a:ext cx="9633243" cy="281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989254" y="2910226"/>
            <a:ext cx="129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 smtClean="0"/>
              <a:t>oceanmind</a:t>
            </a:r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7561383" y="4492283"/>
            <a:ext cx="1547446" cy="562708"/>
            <a:chOff x="1111348" y="2039815"/>
            <a:chExt cx="1547446" cy="562708"/>
          </a:xfrm>
        </p:grpSpPr>
        <p:sp>
          <p:nvSpPr>
            <p:cNvPr id="45" name="矩形 44"/>
            <p:cNvSpPr/>
            <p:nvPr/>
          </p:nvSpPr>
          <p:spPr>
            <a:xfrm>
              <a:off x="1111348" y="2039815"/>
              <a:ext cx="1547446" cy="56270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280161" y="2136503"/>
              <a:ext cx="1378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添加子应用</a:t>
              </a:r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828801" y="4492283"/>
            <a:ext cx="1547446" cy="562708"/>
            <a:chOff x="1111348" y="2039815"/>
            <a:chExt cx="1547446" cy="562708"/>
          </a:xfrm>
        </p:grpSpPr>
        <p:sp>
          <p:nvSpPr>
            <p:cNvPr id="48" name="矩形 47"/>
            <p:cNvSpPr/>
            <p:nvPr/>
          </p:nvSpPr>
          <p:spPr>
            <a:xfrm>
              <a:off x="1111348" y="2039815"/>
              <a:ext cx="1547446" cy="56270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280161" y="2136503"/>
              <a:ext cx="1378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设计子应用</a:t>
              </a:r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845538" y="4492283"/>
            <a:ext cx="1547446" cy="562708"/>
            <a:chOff x="1111348" y="2039815"/>
            <a:chExt cx="1547446" cy="562708"/>
          </a:xfrm>
        </p:grpSpPr>
        <p:sp>
          <p:nvSpPr>
            <p:cNvPr id="51" name="矩形 50"/>
            <p:cNvSpPr/>
            <p:nvPr/>
          </p:nvSpPr>
          <p:spPr>
            <a:xfrm>
              <a:off x="1111348" y="2039815"/>
              <a:ext cx="1547446" cy="56270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280161" y="2136503"/>
              <a:ext cx="1378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编辑应用</a:t>
              </a:r>
              <a:endParaRPr lang="zh-CN" altLang="en-US"/>
            </a:p>
          </p:txBody>
        </p:sp>
      </p:grpSp>
      <p:sp>
        <p:nvSpPr>
          <p:cNvPr id="13" name="下箭头 12"/>
          <p:cNvSpPr/>
          <p:nvPr/>
        </p:nvSpPr>
        <p:spPr>
          <a:xfrm>
            <a:off x="8335106" y="2602523"/>
            <a:ext cx="196949" cy="1889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6392984" y="4662213"/>
            <a:ext cx="1168399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箭头 15"/>
          <p:cNvSpPr/>
          <p:nvPr/>
        </p:nvSpPr>
        <p:spPr>
          <a:xfrm>
            <a:off x="3376247" y="4662213"/>
            <a:ext cx="1469291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8989254" y="3432517"/>
            <a:ext cx="129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 smtClean="0"/>
              <a:t>oceaneye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8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4680" y="302270"/>
            <a:ext cx="3608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新项目学习</a:t>
            </a:r>
            <a:endParaRPr lang="zh-CN" altLang="en-US" sz="280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7791" y="1237957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A5C3BD"/>
                </a:solidFill>
              </a:rPr>
              <a:t>操作流程</a:t>
            </a:r>
            <a:r>
              <a:rPr lang="en-US" altLang="zh-CN" sz="2400" b="1">
                <a:solidFill>
                  <a:srgbClr val="A5C3BD"/>
                </a:solidFill>
              </a:rPr>
              <a:t>2</a:t>
            </a:r>
            <a:endParaRPr lang="zh-CN" altLang="en-US" sz="2400" b="1">
              <a:solidFill>
                <a:srgbClr val="A5C3BD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11348" y="2039815"/>
            <a:ext cx="1547446" cy="562708"/>
            <a:chOff x="1111348" y="2039815"/>
            <a:chExt cx="1547446" cy="562708"/>
          </a:xfrm>
        </p:grpSpPr>
        <p:sp>
          <p:nvSpPr>
            <p:cNvPr id="4" name="矩形 3"/>
            <p:cNvSpPr/>
            <p:nvPr/>
          </p:nvSpPr>
          <p:spPr>
            <a:xfrm>
              <a:off x="1111348" y="2039815"/>
              <a:ext cx="1547446" cy="56270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280161" y="2136503"/>
              <a:ext cx="1378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创建数据库</a:t>
              </a:r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207434" y="2039815"/>
            <a:ext cx="1547446" cy="562708"/>
            <a:chOff x="1111348" y="2039815"/>
            <a:chExt cx="1547446" cy="562708"/>
          </a:xfrm>
        </p:grpSpPr>
        <p:sp>
          <p:nvSpPr>
            <p:cNvPr id="29" name="矩形 28"/>
            <p:cNvSpPr/>
            <p:nvPr/>
          </p:nvSpPr>
          <p:spPr>
            <a:xfrm>
              <a:off x="1111348" y="2039815"/>
              <a:ext cx="1547446" cy="56270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80161" y="2136503"/>
              <a:ext cx="1378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创建库表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303520" y="2039815"/>
            <a:ext cx="1547446" cy="562708"/>
            <a:chOff x="1111348" y="2039815"/>
            <a:chExt cx="1547446" cy="562708"/>
          </a:xfrm>
        </p:grpSpPr>
        <p:sp>
          <p:nvSpPr>
            <p:cNvPr id="36" name="矩形 35"/>
            <p:cNvSpPr/>
            <p:nvPr/>
          </p:nvSpPr>
          <p:spPr>
            <a:xfrm>
              <a:off x="1111348" y="2039815"/>
              <a:ext cx="1547446" cy="56270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80161" y="2136503"/>
              <a:ext cx="1378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新增表结构</a:t>
              </a:r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399605" y="2039815"/>
            <a:ext cx="2096087" cy="562708"/>
            <a:chOff x="1111347" y="2039815"/>
            <a:chExt cx="2096087" cy="562708"/>
          </a:xfrm>
        </p:grpSpPr>
        <p:sp>
          <p:nvSpPr>
            <p:cNvPr id="39" name="矩形 38"/>
            <p:cNvSpPr/>
            <p:nvPr/>
          </p:nvSpPr>
          <p:spPr>
            <a:xfrm>
              <a:off x="1111347" y="2039815"/>
              <a:ext cx="1871003" cy="56270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280161" y="2136503"/>
              <a:ext cx="1927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关联库表</a:t>
              </a:r>
              <a:endParaRPr lang="zh-CN" altLang="en-US"/>
            </a:p>
          </p:txBody>
        </p:sp>
      </p:grpSp>
      <p:sp>
        <p:nvSpPr>
          <p:cNvPr id="9" name="右箭头 8"/>
          <p:cNvSpPr/>
          <p:nvPr/>
        </p:nvSpPr>
        <p:spPr>
          <a:xfrm>
            <a:off x="2658793" y="2213876"/>
            <a:ext cx="548640" cy="226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6850966" y="2213876"/>
            <a:ext cx="548640" cy="226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757225" y="2213876"/>
            <a:ext cx="548640" cy="226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6640731" y="4492283"/>
            <a:ext cx="2314138" cy="743019"/>
            <a:chOff x="1111348" y="2039815"/>
            <a:chExt cx="1547446" cy="743019"/>
          </a:xfrm>
        </p:grpSpPr>
        <p:sp>
          <p:nvSpPr>
            <p:cNvPr id="45" name="矩形 44"/>
            <p:cNvSpPr/>
            <p:nvPr/>
          </p:nvSpPr>
          <p:spPr>
            <a:xfrm>
              <a:off x="1111348" y="2039815"/>
              <a:ext cx="1547446" cy="56270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280161" y="2136503"/>
              <a:ext cx="13786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关联导入导出算子</a:t>
              </a:r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665417" y="4492283"/>
            <a:ext cx="1806916" cy="743019"/>
            <a:chOff x="1111348" y="2039815"/>
            <a:chExt cx="1547446" cy="743019"/>
          </a:xfrm>
        </p:grpSpPr>
        <p:sp>
          <p:nvSpPr>
            <p:cNvPr id="51" name="矩形 50"/>
            <p:cNvSpPr/>
            <p:nvPr/>
          </p:nvSpPr>
          <p:spPr>
            <a:xfrm>
              <a:off x="1111348" y="2039815"/>
              <a:ext cx="1547446" cy="56270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280161" y="2136503"/>
              <a:ext cx="13786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定义设计流程</a:t>
              </a:r>
              <a:endParaRPr lang="zh-CN" altLang="en-US"/>
            </a:p>
          </p:txBody>
        </p:sp>
      </p:grpSp>
      <p:sp>
        <p:nvSpPr>
          <p:cNvPr id="13" name="下箭头 12"/>
          <p:cNvSpPr/>
          <p:nvPr/>
        </p:nvSpPr>
        <p:spPr>
          <a:xfrm>
            <a:off x="8335106" y="2602523"/>
            <a:ext cx="196949" cy="1889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5472333" y="4662213"/>
            <a:ext cx="1168399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4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4680" y="302270"/>
            <a:ext cx="3608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新项目学习情况</a:t>
            </a:r>
            <a:endParaRPr lang="zh-CN" altLang="en-US" sz="280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7791" y="1237957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err="1" smtClean="0">
                <a:solidFill>
                  <a:srgbClr val="A5C3BD"/>
                </a:solidFill>
              </a:rPr>
              <a:t>Json</a:t>
            </a:r>
            <a:r>
              <a:rPr lang="zh-CN" altLang="en-US" sz="2400" b="1" smtClean="0">
                <a:solidFill>
                  <a:srgbClr val="A5C3BD"/>
                </a:solidFill>
              </a:rPr>
              <a:t>简单架构</a:t>
            </a:r>
            <a:endParaRPr lang="zh-CN" altLang="en-US" sz="2400" b="1">
              <a:solidFill>
                <a:srgbClr val="A5C3BD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6431" y="1955334"/>
            <a:ext cx="79341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{</a:t>
            </a:r>
          </a:p>
          <a:p>
            <a:r>
              <a:rPr lang="en-US" altLang="zh-CN"/>
              <a:t>    "properties":{</a:t>
            </a:r>
          </a:p>
          <a:p>
            <a:r>
              <a:rPr lang="en-US" altLang="zh-CN"/>
              <a:t>        id,</a:t>
            </a:r>
            <a:r>
              <a:rPr lang="zh-CN" altLang="en-US"/>
              <a:t>类型</a:t>
            </a:r>
            <a:r>
              <a:rPr lang="zh-CN" altLang="en-US" smtClean="0"/>
              <a:t>等控件的基本属性，</a:t>
            </a:r>
            <a:r>
              <a:rPr lang="zh-CN" altLang="en-US"/>
              <a:t>控件所要显示的内容。</a:t>
            </a:r>
          </a:p>
          <a:p>
            <a:r>
              <a:rPr lang="zh-CN" altLang="en-US"/>
              <a:t>    </a:t>
            </a:r>
            <a:r>
              <a:rPr lang="en-US" altLang="zh-CN"/>
              <a:t>},</a:t>
            </a:r>
          </a:p>
          <a:p>
            <a:r>
              <a:rPr lang="en-US" altLang="zh-CN"/>
              <a:t>    "events</a:t>
            </a:r>
            <a:r>
              <a:rPr lang="en-US" altLang="zh-CN" smtClean="0"/>
              <a:t>":{</a:t>
            </a:r>
          </a:p>
          <a:p>
            <a:r>
              <a:rPr lang="en-US" altLang="zh-CN"/>
              <a:t>	</a:t>
            </a:r>
            <a:r>
              <a:rPr lang="zh-CN" altLang="en-US" smtClean="0"/>
              <a:t>事件</a:t>
            </a:r>
            <a:r>
              <a:rPr lang="en-US" altLang="zh-CN" smtClean="0"/>
              <a:t>:{</a:t>
            </a:r>
          </a:p>
          <a:p>
            <a:r>
              <a:rPr lang="en-US" altLang="zh-CN"/>
              <a:t>	</a:t>
            </a:r>
            <a:r>
              <a:rPr lang="en-US" altLang="zh-CN" smtClean="0"/>
              <a:t>	</a:t>
            </a:r>
            <a:r>
              <a:rPr lang="zh-CN" altLang="en-US" smtClean="0"/>
              <a:t>动作</a:t>
            </a:r>
            <a:r>
              <a:rPr lang="en-US" altLang="zh-CN" smtClean="0"/>
              <a:t>:{</a:t>
            </a:r>
          </a:p>
          <a:p>
            <a:r>
              <a:rPr lang="en-US" altLang="zh-CN"/>
              <a:t>	</a:t>
            </a:r>
            <a:r>
              <a:rPr lang="en-US" altLang="zh-CN" smtClean="0"/>
              <a:t>		</a:t>
            </a:r>
            <a:r>
              <a:rPr lang="zh-CN" altLang="en-US" smtClean="0"/>
              <a:t>临时对象</a:t>
            </a:r>
            <a:r>
              <a:rPr lang="en-US" altLang="zh-CN" smtClean="0"/>
              <a:t>:{</a:t>
            </a:r>
          </a:p>
          <a:p>
            <a:r>
              <a:rPr lang="en-US" altLang="zh-CN"/>
              <a:t>	</a:t>
            </a:r>
            <a:r>
              <a:rPr lang="en-US" altLang="zh-CN" smtClean="0"/>
              <a:t>		},</a:t>
            </a:r>
          </a:p>
          <a:p>
            <a:r>
              <a:rPr lang="en-US" altLang="zh-CN"/>
              <a:t>	</a:t>
            </a:r>
            <a:r>
              <a:rPr lang="en-US" altLang="zh-CN" smtClean="0"/>
              <a:t>		</a:t>
            </a:r>
            <a:r>
              <a:rPr lang="zh-CN" altLang="en-US" smtClean="0"/>
              <a:t>临时变量</a:t>
            </a:r>
            <a:r>
              <a:rPr lang="en-US" altLang="zh-CN" smtClean="0"/>
              <a:t>,</a:t>
            </a:r>
          </a:p>
          <a:p>
            <a:r>
              <a:rPr lang="en-US" altLang="zh-CN"/>
              <a:t>	</a:t>
            </a:r>
            <a:r>
              <a:rPr lang="en-US" altLang="zh-CN" smtClean="0"/>
              <a:t>		method,</a:t>
            </a:r>
          </a:p>
          <a:p>
            <a:r>
              <a:rPr lang="en-US" altLang="zh-CN"/>
              <a:t>	</a:t>
            </a:r>
            <a:r>
              <a:rPr lang="en-US" altLang="zh-CN" smtClean="0"/>
              <a:t>		return,</a:t>
            </a:r>
          </a:p>
          <a:p>
            <a:r>
              <a:rPr lang="en-US" altLang="zh-CN"/>
              <a:t>	</a:t>
            </a:r>
            <a:r>
              <a:rPr lang="en-US" altLang="zh-CN" smtClean="0"/>
              <a:t>	}</a:t>
            </a:r>
          </a:p>
          <a:p>
            <a:r>
              <a:rPr lang="en-US" altLang="zh-CN"/>
              <a:t>	</a:t>
            </a:r>
            <a:r>
              <a:rPr lang="en-US" altLang="zh-CN" smtClean="0"/>
              <a:t>}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}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26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90"/>
            <a:ext cx="12192000" cy="6858000"/>
          </a:xfrm>
          <a:prstGeom prst="rect">
            <a:avLst/>
          </a:prstGeom>
        </p:spPr>
      </p:pic>
      <p:sp useBgFill="1">
        <p:nvSpPr>
          <p:cNvPr id="11" name="剪去对角的矩形 10"/>
          <p:cNvSpPr/>
          <p:nvPr/>
        </p:nvSpPr>
        <p:spPr>
          <a:xfrm>
            <a:off x="580133" y="894080"/>
            <a:ext cx="11042768" cy="5090133"/>
          </a:xfrm>
          <a:prstGeom prst="snip2DiagRect">
            <a:avLst/>
          </a:prstGeom>
          <a:ln w="25400">
            <a:solidFill>
              <a:srgbClr val="AEA2A0">
                <a:alpha val="85000"/>
              </a:srgb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剪去对角的矩形 26"/>
          <p:cNvSpPr/>
          <p:nvPr/>
        </p:nvSpPr>
        <p:spPr>
          <a:xfrm>
            <a:off x="580133" y="894080"/>
            <a:ext cx="11042768" cy="5090133"/>
          </a:xfrm>
          <a:prstGeom prst="snip2DiagRect">
            <a:avLst/>
          </a:prstGeom>
          <a:noFill/>
          <a:ln w="25400">
            <a:solidFill>
              <a:srgbClr val="323A2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 rot="16200000">
            <a:off x="10972614" y="5333925"/>
            <a:ext cx="568960" cy="731615"/>
          </a:xfrm>
          <a:prstGeom prst="rtTriangle">
            <a:avLst/>
          </a:prstGeom>
          <a:solidFill>
            <a:srgbClr val="323A2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5400000">
            <a:off x="661460" y="812752"/>
            <a:ext cx="568960" cy="731615"/>
          </a:xfrm>
          <a:prstGeom prst="rtTriangle">
            <a:avLst/>
          </a:prstGeom>
          <a:solidFill>
            <a:srgbClr val="323A2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5467807" y="1322087"/>
            <a:ext cx="1273400" cy="1273400"/>
            <a:chOff x="3413760" y="741680"/>
            <a:chExt cx="5374640" cy="5374640"/>
          </a:xfrm>
        </p:grpSpPr>
        <p:sp>
          <p:nvSpPr>
            <p:cNvPr id="33" name="菱形 32"/>
            <p:cNvSpPr/>
            <p:nvPr/>
          </p:nvSpPr>
          <p:spPr>
            <a:xfrm>
              <a:off x="3413760" y="741680"/>
              <a:ext cx="5374640" cy="5374640"/>
            </a:xfrm>
            <a:prstGeom prst="diamond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菱形 33"/>
            <p:cNvSpPr/>
            <p:nvPr/>
          </p:nvSpPr>
          <p:spPr>
            <a:xfrm>
              <a:off x="3627120" y="955040"/>
              <a:ext cx="4947920" cy="4947920"/>
            </a:xfrm>
            <a:prstGeom prst="diamond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outerShdw blurRad="50800" dist="38100" dir="8100000" algn="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2341880" y="2728166"/>
            <a:ext cx="7508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感 谢 您 的 聆 听</a:t>
            </a:r>
            <a:endParaRPr lang="en-US" altLang="zh-CN" sz="4000" smtClean="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43930" y="1719820"/>
            <a:ext cx="1921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2019.7</a:t>
            </a:r>
            <a:endParaRPr lang="zh-CN" altLang="en-US" sz="28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剪去对角的矩形 36"/>
          <p:cNvSpPr/>
          <p:nvPr/>
        </p:nvSpPr>
        <p:spPr>
          <a:xfrm>
            <a:off x="4525991" y="3571097"/>
            <a:ext cx="3157033" cy="579330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2499360" y="3444240"/>
            <a:ext cx="7193280" cy="0"/>
          </a:xfrm>
          <a:prstGeom prst="line">
            <a:avLst/>
          </a:prstGeom>
          <a:ln>
            <a:solidFill>
              <a:srgbClr val="323A2E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5488821" y="5159065"/>
            <a:ext cx="1232822" cy="223520"/>
            <a:chOff x="3198784" y="1942528"/>
            <a:chExt cx="1232822" cy="223520"/>
          </a:xfrm>
          <a:solidFill>
            <a:schemeClr val="bg1">
              <a:alpha val="50000"/>
            </a:schemeClr>
          </a:solidFill>
        </p:grpSpPr>
        <p:sp>
          <p:nvSpPr>
            <p:cNvPr id="41" name="菱形 40"/>
            <p:cNvSpPr/>
            <p:nvPr/>
          </p:nvSpPr>
          <p:spPr>
            <a:xfrm>
              <a:off x="3198784" y="1942528"/>
              <a:ext cx="223520" cy="22352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菱形 41"/>
            <p:cNvSpPr/>
            <p:nvPr/>
          </p:nvSpPr>
          <p:spPr>
            <a:xfrm>
              <a:off x="3703435" y="1942528"/>
              <a:ext cx="223520" cy="22352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菱形 42"/>
            <p:cNvSpPr/>
            <p:nvPr/>
          </p:nvSpPr>
          <p:spPr>
            <a:xfrm>
              <a:off x="4208086" y="1942528"/>
              <a:ext cx="223520" cy="22352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456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0240" y="121920"/>
            <a:ext cx="33488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锐字工房云字库细圆GBK" panose="02010604000000000000" pitchFamily="2" charset="-122"/>
                <a:ea typeface="锐字工房云字库细圆GBK" panose="02010604000000000000" pitchFamily="2" charset="-122"/>
                <a:cs typeface="+mn-cs"/>
              </a:rPr>
              <a:t>自</a:t>
            </a:r>
            <a:r>
              <a:rPr lang="en-US" altLang="zh-CN" sz="2800">
                <a:solidFill>
                  <a:prstClr val="black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 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锐字工房云字库细圆GBK" panose="02010604000000000000" pitchFamily="2" charset="-122"/>
                <a:ea typeface="锐字工房云字库细圆GBK" panose="02010604000000000000" pitchFamily="2" charset="-122"/>
                <a:cs typeface="+mn-cs"/>
              </a:rPr>
              <a:t>我 介 绍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锐字工房云字库细圆GBK" panose="02010604000000000000" pitchFamily="2" charset="-122"/>
              <a:ea typeface="锐字工房云字库细圆GBK" panose="02010604000000000000" pitchFamily="2" charset="-122"/>
              <a:cs typeface="+mn-cs"/>
            </a:endParaRPr>
          </a:p>
          <a:p>
            <a:pPr lvl="0"/>
            <a:r>
              <a:rPr lang="en-US" altLang="zh-CN" sz="2400">
                <a:solidFill>
                  <a:prstClr val="black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Self-introduction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351164" y="2460625"/>
            <a:ext cx="9493250" cy="2647950"/>
            <a:chOff x="1762125" y="2460625"/>
            <a:chExt cx="9493250" cy="2647950"/>
          </a:xfrm>
        </p:grpSpPr>
        <p:sp>
          <p:nvSpPr>
            <p:cNvPr id="8" name="任意多边形 33"/>
            <p:cNvSpPr>
              <a:spLocks noChangeAspect="1" noChangeArrowheads="1"/>
            </p:cNvSpPr>
            <p:nvPr/>
          </p:nvSpPr>
          <p:spPr bwMode="auto">
            <a:xfrm rot="10800000">
              <a:off x="1762125" y="2460625"/>
              <a:ext cx="2447925" cy="2647950"/>
            </a:xfrm>
            <a:custGeom>
              <a:avLst/>
              <a:gdLst>
                <a:gd name="T0" fmla="*/ 1998447 w 2836097"/>
                <a:gd name="T1" fmla="*/ 2285630 h 3067706"/>
                <a:gd name="T2" fmla="*/ 652650 w 2836097"/>
                <a:gd name="T3" fmla="*/ 2285630 h 3067706"/>
                <a:gd name="T4" fmla="*/ 0 w 2836097"/>
                <a:gd name="T5" fmla="*/ 1142815 h 3067706"/>
                <a:gd name="T6" fmla="*/ 652650 w 2836097"/>
                <a:gd name="T7" fmla="*/ 0 h 3067706"/>
                <a:gd name="T8" fmla="*/ 1998447 w 2836097"/>
                <a:gd name="T9" fmla="*/ 0 h 3067706"/>
                <a:gd name="T10" fmla="*/ 2112881 w 2836097"/>
                <a:gd name="T11" fmla="*/ 200378 h 3067706"/>
                <a:gd name="T12" fmla="*/ 1097666 w 2836097"/>
                <a:gd name="T13" fmla="*/ 200378 h 3067706"/>
                <a:gd name="T14" fmla="*/ 556778 w 2836097"/>
                <a:gd name="T15" fmla="*/ 1147493 h 3067706"/>
                <a:gd name="T16" fmla="*/ 1097666 w 2836097"/>
                <a:gd name="T17" fmla="*/ 2094607 h 3067706"/>
                <a:gd name="T18" fmla="*/ 2107539 w 2836097"/>
                <a:gd name="T19" fmla="*/ 2094607 h 30677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36097"/>
                <a:gd name="T31" fmla="*/ 0 h 3067706"/>
                <a:gd name="T32" fmla="*/ 2836097 w 2836097"/>
                <a:gd name="T33" fmla="*/ 3067706 h 30677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36097" h="3067706">
                  <a:moveTo>
                    <a:pt x="2682494" y="3067706"/>
                  </a:moveTo>
                  <a:lnTo>
                    <a:pt x="876045" y="3067706"/>
                  </a:lnTo>
                  <a:lnTo>
                    <a:pt x="0" y="1533853"/>
                  </a:lnTo>
                  <a:lnTo>
                    <a:pt x="876045" y="0"/>
                  </a:lnTo>
                  <a:lnTo>
                    <a:pt x="2682494" y="0"/>
                  </a:lnTo>
                  <a:lnTo>
                    <a:pt x="2836097" y="268941"/>
                  </a:lnTo>
                  <a:lnTo>
                    <a:pt x="1473384" y="268941"/>
                  </a:lnTo>
                  <a:lnTo>
                    <a:pt x="747356" y="1540132"/>
                  </a:lnTo>
                  <a:lnTo>
                    <a:pt x="1473384" y="2811322"/>
                  </a:lnTo>
                  <a:lnTo>
                    <a:pt x="2828925" y="2811322"/>
                  </a:lnTo>
                  <a:lnTo>
                    <a:pt x="2682494" y="3067706"/>
                  </a:lnTo>
                  <a:close/>
                </a:path>
              </a:pathLst>
            </a:custGeom>
            <a:solidFill>
              <a:srgbClr val="728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锐字工房云字库细圆GBK" panose="02010604000000000000" pitchFamily="2" charset="-122"/>
                <a:ea typeface="锐字工房云字库细圆GBK" panose="02010604000000000000" pitchFamily="2" charset="-122"/>
                <a:cs typeface="+mn-cs"/>
              </a:endParaRPr>
            </a:p>
          </p:txBody>
        </p:sp>
        <p:sp>
          <p:nvSpPr>
            <p:cNvPr id="9" name="任意多边形 34"/>
            <p:cNvSpPr>
              <a:spLocks noChangeAspect="1" noChangeArrowheads="1"/>
            </p:cNvSpPr>
            <p:nvPr/>
          </p:nvSpPr>
          <p:spPr bwMode="auto">
            <a:xfrm rot="10800000">
              <a:off x="5283200" y="2460625"/>
              <a:ext cx="2449513" cy="2647950"/>
            </a:xfrm>
            <a:custGeom>
              <a:avLst/>
              <a:gdLst>
                <a:gd name="T0" fmla="*/ 2001041 w 2836097"/>
                <a:gd name="T1" fmla="*/ 2285630 h 3067706"/>
                <a:gd name="T2" fmla="*/ 653498 w 2836097"/>
                <a:gd name="T3" fmla="*/ 2285630 h 3067706"/>
                <a:gd name="T4" fmla="*/ 0 w 2836097"/>
                <a:gd name="T5" fmla="*/ 1142815 h 3067706"/>
                <a:gd name="T6" fmla="*/ 653498 w 2836097"/>
                <a:gd name="T7" fmla="*/ 0 h 3067706"/>
                <a:gd name="T8" fmla="*/ 2001041 w 2836097"/>
                <a:gd name="T9" fmla="*/ 0 h 3067706"/>
                <a:gd name="T10" fmla="*/ 2115624 w 2836097"/>
                <a:gd name="T11" fmla="*/ 200378 h 3067706"/>
                <a:gd name="T12" fmla="*/ 1099090 w 2836097"/>
                <a:gd name="T13" fmla="*/ 200378 h 3067706"/>
                <a:gd name="T14" fmla="*/ 557500 w 2836097"/>
                <a:gd name="T15" fmla="*/ 1147493 h 3067706"/>
                <a:gd name="T16" fmla="*/ 1099090 w 2836097"/>
                <a:gd name="T17" fmla="*/ 2094607 h 3067706"/>
                <a:gd name="T18" fmla="*/ 2110274 w 2836097"/>
                <a:gd name="T19" fmla="*/ 2094607 h 30677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36097"/>
                <a:gd name="T31" fmla="*/ 0 h 3067706"/>
                <a:gd name="T32" fmla="*/ 2836097 w 2836097"/>
                <a:gd name="T33" fmla="*/ 3067706 h 30677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36097" h="3067706">
                  <a:moveTo>
                    <a:pt x="2682494" y="3067706"/>
                  </a:moveTo>
                  <a:lnTo>
                    <a:pt x="876045" y="3067706"/>
                  </a:lnTo>
                  <a:lnTo>
                    <a:pt x="0" y="1533853"/>
                  </a:lnTo>
                  <a:lnTo>
                    <a:pt x="876045" y="0"/>
                  </a:lnTo>
                  <a:lnTo>
                    <a:pt x="2682494" y="0"/>
                  </a:lnTo>
                  <a:lnTo>
                    <a:pt x="2836097" y="268941"/>
                  </a:lnTo>
                  <a:lnTo>
                    <a:pt x="1473384" y="268941"/>
                  </a:lnTo>
                  <a:lnTo>
                    <a:pt x="747356" y="1540132"/>
                  </a:lnTo>
                  <a:lnTo>
                    <a:pt x="1473384" y="2811322"/>
                  </a:lnTo>
                  <a:lnTo>
                    <a:pt x="2828925" y="2811322"/>
                  </a:lnTo>
                  <a:lnTo>
                    <a:pt x="2682494" y="3067706"/>
                  </a:lnTo>
                  <a:close/>
                </a:path>
              </a:pathLst>
            </a:custGeom>
            <a:solidFill>
              <a:srgbClr val="93B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锐字工房云字库细圆GBK" panose="02010604000000000000" pitchFamily="2" charset="-122"/>
                <a:ea typeface="锐字工房云字库细圆GBK" panose="02010604000000000000" pitchFamily="2" charset="-122"/>
                <a:cs typeface="+mn-cs"/>
              </a:endParaRPr>
            </a:p>
          </p:txBody>
        </p:sp>
        <p:sp>
          <p:nvSpPr>
            <p:cNvPr id="10" name="任意多边形 35"/>
            <p:cNvSpPr>
              <a:spLocks noChangeAspect="1" noChangeArrowheads="1"/>
            </p:cNvSpPr>
            <p:nvPr/>
          </p:nvSpPr>
          <p:spPr bwMode="auto">
            <a:xfrm rot="10800000">
              <a:off x="8805863" y="2460625"/>
              <a:ext cx="2449512" cy="2647950"/>
            </a:xfrm>
            <a:custGeom>
              <a:avLst/>
              <a:gdLst>
                <a:gd name="T0" fmla="*/ 2001040 w 2836097"/>
                <a:gd name="T1" fmla="*/ 2285630 h 3067706"/>
                <a:gd name="T2" fmla="*/ 653497 w 2836097"/>
                <a:gd name="T3" fmla="*/ 2285630 h 3067706"/>
                <a:gd name="T4" fmla="*/ 0 w 2836097"/>
                <a:gd name="T5" fmla="*/ 1142815 h 3067706"/>
                <a:gd name="T6" fmla="*/ 653497 w 2836097"/>
                <a:gd name="T7" fmla="*/ 0 h 3067706"/>
                <a:gd name="T8" fmla="*/ 2001040 w 2836097"/>
                <a:gd name="T9" fmla="*/ 0 h 3067706"/>
                <a:gd name="T10" fmla="*/ 2115623 w 2836097"/>
                <a:gd name="T11" fmla="*/ 200378 h 3067706"/>
                <a:gd name="T12" fmla="*/ 1099090 w 2836097"/>
                <a:gd name="T13" fmla="*/ 200378 h 3067706"/>
                <a:gd name="T14" fmla="*/ 557500 w 2836097"/>
                <a:gd name="T15" fmla="*/ 1147493 h 3067706"/>
                <a:gd name="T16" fmla="*/ 1099090 w 2836097"/>
                <a:gd name="T17" fmla="*/ 2094607 h 3067706"/>
                <a:gd name="T18" fmla="*/ 2110273 w 2836097"/>
                <a:gd name="T19" fmla="*/ 2094607 h 30677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836097"/>
                <a:gd name="T31" fmla="*/ 0 h 3067706"/>
                <a:gd name="T32" fmla="*/ 2836097 w 2836097"/>
                <a:gd name="T33" fmla="*/ 3067706 h 30677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836097" h="3067706">
                  <a:moveTo>
                    <a:pt x="2682494" y="3067706"/>
                  </a:moveTo>
                  <a:lnTo>
                    <a:pt x="876045" y="3067706"/>
                  </a:lnTo>
                  <a:lnTo>
                    <a:pt x="0" y="1533853"/>
                  </a:lnTo>
                  <a:lnTo>
                    <a:pt x="876045" y="0"/>
                  </a:lnTo>
                  <a:lnTo>
                    <a:pt x="2682494" y="0"/>
                  </a:lnTo>
                  <a:lnTo>
                    <a:pt x="2836097" y="268941"/>
                  </a:lnTo>
                  <a:lnTo>
                    <a:pt x="1473384" y="268941"/>
                  </a:lnTo>
                  <a:lnTo>
                    <a:pt x="747356" y="1540132"/>
                  </a:lnTo>
                  <a:lnTo>
                    <a:pt x="1473384" y="2811322"/>
                  </a:lnTo>
                  <a:lnTo>
                    <a:pt x="2828925" y="2811322"/>
                  </a:lnTo>
                  <a:lnTo>
                    <a:pt x="2682494" y="3067706"/>
                  </a:lnTo>
                  <a:close/>
                </a:path>
              </a:pathLst>
            </a:custGeom>
            <a:solidFill>
              <a:srgbClr val="D0E0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锐字工房云字库细圆GBK" panose="02010604000000000000" pitchFamily="2" charset="-122"/>
                <a:ea typeface="锐字工房云字库细圆GBK" panose="02010604000000000000" pitchFamily="2" charset="-122"/>
                <a:cs typeface="+mn-cs"/>
              </a:endParaRPr>
            </a:p>
          </p:txBody>
        </p:sp>
        <p:sp>
          <p:nvSpPr>
            <p:cNvPr id="11" name="文本框 36"/>
            <p:cNvSpPr>
              <a:spLocks noChangeArrowheads="1"/>
            </p:cNvSpPr>
            <p:nvPr/>
          </p:nvSpPr>
          <p:spPr bwMode="auto">
            <a:xfrm>
              <a:off x="3554413" y="3486150"/>
              <a:ext cx="57099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Impact" panose="020B0806030902050204" pitchFamily="34" charset="0"/>
                </a:rPr>
                <a:t>01</a:t>
              </a: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Impact" panose="020B0806030902050204" pitchFamily="34" charset="0"/>
              </a:endParaRPr>
            </a:p>
          </p:txBody>
        </p:sp>
        <p:sp>
          <p:nvSpPr>
            <p:cNvPr id="12" name="文本框 37"/>
            <p:cNvSpPr>
              <a:spLocks noChangeArrowheads="1"/>
            </p:cNvSpPr>
            <p:nvPr/>
          </p:nvSpPr>
          <p:spPr bwMode="auto">
            <a:xfrm>
              <a:off x="7054850" y="3486150"/>
              <a:ext cx="63991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Impact" panose="020B0806030902050204" pitchFamily="34" charset="0"/>
                </a:rPr>
                <a:t>02</a:t>
              </a: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Impact" panose="020B0806030902050204" pitchFamily="34" charset="0"/>
              </a:endParaRPr>
            </a:p>
          </p:txBody>
        </p:sp>
        <p:sp>
          <p:nvSpPr>
            <p:cNvPr id="13" name="文本框 38"/>
            <p:cNvSpPr>
              <a:spLocks noChangeArrowheads="1"/>
            </p:cNvSpPr>
            <p:nvPr/>
          </p:nvSpPr>
          <p:spPr bwMode="auto">
            <a:xfrm>
              <a:off x="10588625" y="3502025"/>
              <a:ext cx="63991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Impact" panose="020B0806030902050204" pitchFamily="34" charset="0"/>
                </a:rPr>
                <a:t>03</a:t>
              </a: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Impact" panose="020B0806030902050204" pitchFamily="34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591100" y="3363038"/>
            <a:ext cx="2399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锐字工房云字库细圆GBK" panose="02010604000000000000" pitchFamily="2" charset="-122"/>
                <a:ea typeface="锐字工房云字库细圆GBK" panose="02010604000000000000" pitchFamily="2" charset="-122"/>
                <a:cs typeface="+mn-cs"/>
              </a:rPr>
              <a:t>周超，</a:t>
            </a: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锐字工房云字库细圆GBK" panose="02010604000000000000" pitchFamily="2" charset="-122"/>
                <a:ea typeface="锐字工房云字库细圆GBK" panose="02010604000000000000" pitchFamily="2" charset="-122"/>
                <a:cs typeface="+mn-cs"/>
              </a:rPr>
              <a:t>2017</a:t>
            </a:r>
            <a:r>
              <a:rPr lang="en-US" altLang="zh-CN" sz="1600" smtClean="0">
                <a:solidFill>
                  <a:prstClr val="black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.</a:t>
            </a: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锐字工房云字库细圆GBK" panose="02010604000000000000" pitchFamily="2" charset="-122"/>
                <a:ea typeface="锐字工房云字库细圆GBK" panose="02010604000000000000" pitchFamily="2" charset="-122"/>
                <a:cs typeface="+mn-cs"/>
              </a:rPr>
              <a:t>6</a:t>
            </a: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锐字工房云字库细圆GBK" panose="02010604000000000000" pitchFamily="2" charset="-122"/>
                <a:ea typeface="锐字工房云字库细圆GBK" panose="02010604000000000000" pitchFamily="2" charset="-122"/>
                <a:cs typeface="+mn-cs"/>
              </a:rPr>
              <a:t>毕业于河海大学</a:t>
            </a:r>
            <a:r>
              <a:rPr lang="en-US" altLang="zh-CN" sz="1600" noProof="0" smtClean="0">
                <a:solidFill>
                  <a:prstClr val="black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,</a:t>
            </a:r>
            <a:r>
              <a:rPr lang="zh-CN" altLang="en-US" sz="1600" noProof="0" smtClean="0">
                <a:solidFill>
                  <a:prstClr val="black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通信工程专业。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锐字工房云字库细圆GBK" panose="02010604000000000000" pitchFamily="2" charset="-122"/>
              <a:ea typeface="锐字工房云字库细圆GBK" panose="02010604000000000000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06454" y="3378913"/>
            <a:ext cx="2399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锐字工房云字库细圆GBK" panose="02010604000000000000" pitchFamily="2" charset="-122"/>
                <a:ea typeface="锐字工房云字库细圆GBK" panose="02010604000000000000" pitchFamily="2" charset="-122"/>
                <a:cs typeface="+mn-cs"/>
              </a:rPr>
              <a:t>2017</a:t>
            </a:r>
            <a:r>
              <a:rPr lang="en-US" altLang="zh-CN" sz="1600" smtClean="0">
                <a:solidFill>
                  <a:prstClr val="black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.7</a:t>
            </a:r>
            <a:r>
              <a:rPr lang="zh-CN" altLang="en-US" sz="1600" smtClean="0">
                <a:solidFill>
                  <a:prstClr val="black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就职于华苏科技，职位通信工程师。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锐字工房云字库细圆GBK" panose="02010604000000000000" pitchFamily="2" charset="-122"/>
              <a:ea typeface="锐字工房云字库细圆GBK" panose="02010604000000000000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51342" y="3378913"/>
            <a:ext cx="2399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smtClean="0">
                <a:solidFill>
                  <a:prstClr val="black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2018.2</a:t>
            </a:r>
            <a:r>
              <a:rPr lang="zh-CN" altLang="en-US" sz="1600" smtClean="0">
                <a:solidFill>
                  <a:prstClr val="black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就职于中软国际，职位软件测试。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锐字工房云字库细圆GBK" panose="02010604000000000000" pitchFamily="2" charset="-122"/>
              <a:ea typeface="锐字工房云字库细圆GBK" panose="02010604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59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479589" y="6107861"/>
            <a:ext cx="1232822" cy="223520"/>
            <a:chOff x="3198784" y="1942528"/>
            <a:chExt cx="1232822" cy="223520"/>
          </a:xfrm>
          <a:solidFill>
            <a:srgbClr val="93B5B7">
              <a:alpha val="50000"/>
            </a:srgbClr>
          </a:solidFill>
        </p:grpSpPr>
        <p:sp>
          <p:nvSpPr>
            <p:cNvPr id="7" name="菱形 6"/>
            <p:cNvSpPr/>
            <p:nvPr/>
          </p:nvSpPr>
          <p:spPr>
            <a:xfrm>
              <a:off x="3198784" y="1942528"/>
              <a:ext cx="223520" cy="22352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菱形 7"/>
            <p:cNvSpPr/>
            <p:nvPr/>
          </p:nvSpPr>
          <p:spPr>
            <a:xfrm>
              <a:off x="3703435" y="1942528"/>
              <a:ext cx="223520" cy="22352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4208086" y="1942528"/>
              <a:ext cx="223520" cy="22352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 useBgFill="1">
        <p:nvSpPr>
          <p:cNvPr id="21" name="剪去对角的矩形 20"/>
          <p:cNvSpPr/>
          <p:nvPr/>
        </p:nvSpPr>
        <p:spPr>
          <a:xfrm>
            <a:off x="574616" y="475508"/>
            <a:ext cx="11042768" cy="3158744"/>
          </a:xfrm>
          <a:prstGeom prst="snip2DiagRect">
            <a:avLst/>
          </a:prstGeom>
          <a:ln w="25400">
            <a:solidFill>
              <a:srgbClr val="AEA2A0">
                <a:alpha val="85000"/>
              </a:srgb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剪去对角的矩形 21"/>
          <p:cNvSpPr/>
          <p:nvPr/>
        </p:nvSpPr>
        <p:spPr>
          <a:xfrm>
            <a:off x="574616" y="475510"/>
            <a:ext cx="11042768" cy="3158742"/>
          </a:xfrm>
          <a:prstGeom prst="snip2DiagRect">
            <a:avLst/>
          </a:prstGeom>
          <a:noFill/>
          <a:ln w="25400">
            <a:solidFill>
              <a:srgbClr val="323A2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直角三角形 22"/>
          <p:cNvSpPr/>
          <p:nvPr/>
        </p:nvSpPr>
        <p:spPr>
          <a:xfrm rot="16200000">
            <a:off x="11100432" y="3117300"/>
            <a:ext cx="302289" cy="731615"/>
          </a:xfrm>
          <a:prstGeom prst="rtTriangle">
            <a:avLst/>
          </a:prstGeom>
          <a:solidFill>
            <a:srgbClr val="323A2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直角三角形 23"/>
          <p:cNvSpPr/>
          <p:nvPr/>
        </p:nvSpPr>
        <p:spPr>
          <a:xfrm rot="5400000">
            <a:off x="789277" y="260846"/>
            <a:ext cx="302289" cy="731615"/>
          </a:xfrm>
          <a:prstGeom prst="rtTriangle">
            <a:avLst/>
          </a:prstGeom>
          <a:solidFill>
            <a:srgbClr val="323A2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58640" y="891731"/>
            <a:ext cx="347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锐字工房云字库细圆GBK" panose="02010604000000000000" pitchFamily="2" charset="-122"/>
                <a:ea typeface="锐字工房云字库细圆GBK" panose="02010604000000000000" pitchFamily="2" charset="-122"/>
                <a:cs typeface="+mn-cs"/>
              </a:rPr>
              <a:t>PART TWO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锐字工房云字库细圆GBK" panose="02010604000000000000" pitchFamily="2" charset="-122"/>
              <a:ea typeface="锐字工房云字库细圆GBK" panose="02010604000000000000" pitchFamily="2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633186" y="1747465"/>
            <a:ext cx="49256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锐字工房云字库细圆GBK" panose="02010604000000000000" pitchFamily="2" charset="-122"/>
                <a:ea typeface="锐字工房云字库细圆GBK" panose="02010604000000000000" pitchFamily="2" charset="-122"/>
                <a:cs typeface="+mn-cs"/>
              </a:rPr>
              <a:t>项目简介</a:t>
            </a:r>
            <a:endParaRPr kumimoji="0" lang="en-US" altLang="zh-CN" sz="5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锐字工房云字库细圆GBK" panose="02010604000000000000" pitchFamily="2" charset="-122"/>
              <a:ea typeface="锐字工房云字库细圆GBK" panose="02010604000000000000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smtClean="0">
                <a:solidFill>
                  <a:prstClr val="black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Project Brief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锐字工房云字库细圆GBK" panose="02010604000000000000" pitchFamily="2" charset="-122"/>
              <a:ea typeface="锐字工房云字库细圆GBK" panose="02010604000000000000" pitchFamily="2" charset="-122"/>
              <a:cs typeface="+mn-cs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386320" y="1150493"/>
            <a:ext cx="3037840" cy="18924"/>
          </a:xfrm>
          <a:prstGeom prst="line">
            <a:avLst/>
          </a:prstGeom>
          <a:ln>
            <a:solidFill>
              <a:srgbClr val="323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778000" y="1153341"/>
            <a:ext cx="3037840" cy="0"/>
          </a:xfrm>
          <a:prstGeom prst="line">
            <a:avLst/>
          </a:prstGeom>
          <a:ln>
            <a:solidFill>
              <a:srgbClr val="323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1473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0240" y="121920"/>
            <a:ext cx="33488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项 目 简 介</a:t>
            </a:r>
            <a:endParaRPr lang="en-US" altLang="zh-CN" sz="2800" smtClean="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  <a:p>
            <a:r>
              <a:rPr lang="en-US" altLang="zh-CN" sz="2400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Project </a:t>
            </a:r>
            <a:r>
              <a:rPr lang="en-US" altLang="zh-CN" sz="24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Brief</a:t>
            </a:r>
          </a:p>
        </p:txBody>
      </p:sp>
      <p:sp>
        <p:nvSpPr>
          <p:cNvPr id="14" name="Freeform 100"/>
          <p:cNvSpPr>
            <a:spLocks/>
          </p:cNvSpPr>
          <p:nvPr/>
        </p:nvSpPr>
        <p:spPr bwMode="auto">
          <a:xfrm>
            <a:off x="4713020" y="4914136"/>
            <a:ext cx="420855" cy="474202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reeform 107"/>
          <p:cNvSpPr>
            <a:spLocks noEditPoints="1"/>
          </p:cNvSpPr>
          <p:nvPr/>
        </p:nvSpPr>
        <p:spPr bwMode="auto">
          <a:xfrm>
            <a:off x="7037506" y="4933401"/>
            <a:ext cx="506803" cy="435672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AutoShape 115"/>
          <p:cNvSpPr>
            <a:spLocks/>
          </p:cNvSpPr>
          <p:nvPr/>
        </p:nvSpPr>
        <p:spPr bwMode="auto">
          <a:xfrm>
            <a:off x="7102050" y="2533714"/>
            <a:ext cx="377717" cy="5041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3120" y="1039977"/>
            <a:ext cx="9953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项目名称：云监控系统</a:t>
            </a:r>
            <a:endParaRPr lang="en-US" altLang="zh-CN" smtClean="0"/>
          </a:p>
          <a:p>
            <a:r>
              <a:rPr lang="zh-CN" altLang="en-US"/>
              <a:t>项目描述：实现抓包及拨测功能，实时稳定地监控云中的数据流信息、</a:t>
            </a:r>
          </a:p>
          <a:p>
            <a:r>
              <a:rPr lang="zh-CN" altLang="en-US"/>
              <a:t>高效地定位各种云网络场景的异常。</a:t>
            </a: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833120" y="5501149"/>
            <a:ext cx="10239447" cy="21767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1358537" y="3256928"/>
            <a:ext cx="4275909" cy="923330"/>
            <a:chOff x="1201783" y="3392356"/>
            <a:chExt cx="4275909" cy="923330"/>
          </a:xfrm>
        </p:grpSpPr>
        <p:grpSp>
          <p:nvGrpSpPr>
            <p:cNvPr id="34" name="组合 33"/>
            <p:cNvGrpSpPr/>
            <p:nvPr/>
          </p:nvGrpSpPr>
          <p:grpSpPr>
            <a:xfrm>
              <a:off x="1201783" y="3474240"/>
              <a:ext cx="1776548" cy="745063"/>
              <a:chOff x="1201783" y="3517222"/>
              <a:chExt cx="1776548" cy="745063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201783" y="3517222"/>
                <a:ext cx="1776548" cy="745063"/>
              </a:xfrm>
              <a:prstGeom prst="rect">
                <a:avLst/>
              </a:prstGeom>
              <a:solidFill>
                <a:srgbClr val="93B5B7"/>
              </a:solidFill>
              <a:ln>
                <a:solidFill>
                  <a:srgbClr val="93B5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541417" y="3705087"/>
                <a:ext cx="1097281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mtClean="0"/>
                  <a:t>Analyzer</a:t>
                </a: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3087189" y="3392356"/>
              <a:ext cx="2390503" cy="92333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mtClean="0"/>
                <a:t>三台负载均衡。分析从</a:t>
              </a:r>
              <a:r>
                <a:rPr lang="en-US" altLang="zh-CN" smtClean="0"/>
                <a:t>agent</a:t>
              </a:r>
              <a:r>
                <a:rPr lang="zh-CN" altLang="en-US" smtClean="0"/>
                <a:t>镜像过来的报文，将结果写入</a:t>
              </a:r>
              <a:r>
                <a:rPr lang="en-US" altLang="zh-CN" err="1" smtClean="0"/>
                <a:t>redis</a:t>
              </a:r>
              <a:r>
                <a:rPr lang="zh-CN" altLang="en-US" smtClean="0"/>
                <a:t>。</a:t>
              </a:r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974079" y="2058925"/>
            <a:ext cx="4256524" cy="923330"/>
            <a:chOff x="5817325" y="2194353"/>
            <a:chExt cx="4256524" cy="923330"/>
          </a:xfrm>
        </p:grpSpPr>
        <p:grpSp>
          <p:nvGrpSpPr>
            <p:cNvPr id="32" name="组合 31"/>
            <p:cNvGrpSpPr/>
            <p:nvPr/>
          </p:nvGrpSpPr>
          <p:grpSpPr>
            <a:xfrm>
              <a:off x="5817325" y="2282220"/>
              <a:ext cx="1776548" cy="745063"/>
              <a:chOff x="5817325" y="2507588"/>
              <a:chExt cx="1776548" cy="745063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5817325" y="2507588"/>
                <a:ext cx="1776548" cy="745063"/>
              </a:xfrm>
              <a:prstGeom prst="rect">
                <a:avLst/>
              </a:prstGeom>
              <a:solidFill>
                <a:srgbClr val="93B5B7"/>
              </a:solidFill>
              <a:ln>
                <a:solidFill>
                  <a:srgbClr val="93B5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301356" y="2695453"/>
                <a:ext cx="808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ETCD</a:t>
                </a:r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7683346" y="2194353"/>
              <a:ext cx="23905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三台负载均衡。存储公共配置，管控</a:t>
              </a:r>
              <a:r>
                <a:rPr lang="en-US" altLang="zh-CN" smtClean="0"/>
                <a:t>Analyzer</a:t>
              </a:r>
              <a:r>
                <a:rPr lang="zh-CN" altLang="en-US" smtClean="0"/>
                <a:t>集群。</a:t>
              </a:r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974079" y="3346062"/>
            <a:ext cx="4256523" cy="745063"/>
            <a:chOff x="5817325" y="3474240"/>
            <a:chExt cx="4256523" cy="745063"/>
          </a:xfrm>
        </p:grpSpPr>
        <p:grpSp>
          <p:nvGrpSpPr>
            <p:cNvPr id="31" name="组合 30"/>
            <p:cNvGrpSpPr/>
            <p:nvPr/>
          </p:nvGrpSpPr>
          <p:grpSpPr>
            <a:xfrm>
              <a:off x="5817325" y="3474240"/>
              <a:ext cx="1776548" cy="745063"/>
              <a:chOff x="5817325" y="3474240"/>
              <a:chExt cx="1776548" cy="745063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5817325" y="3474240"/>
                <a:ext cx="1776548" cy="745063"/>
              </a:xfrm>
              <a:prstGeom prst="rect">
                <a:avLst/>
              </a:prstGeom>
              <a:solidFill>
                <a:srgbClr val="93B5B7"/>
              </a:solidFill>
              <a:ln>
                <a:solidFill>
                  <a:srgbClr val="93B5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301356" y="3662105"/>
                <a:ext cx="808486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err="1" smtClean="0"/>
                  <a:t>Redis</a:t>
                </a:r>
                <a:endParaRPr lang="en-US" altLang="zh-CN" smtClean="0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7683345" y="3474240"/>
              <a:ext cx="2390503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mtClean="0"/>
                <a:t>三台负载均衡。存储拨测结果。</a:t>
              </a:r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366480" y="4458542"/>
            <a:ext cx="4254988" cy="745063"/>
            <a:chOff x="1209726" y="4593970"/>
            <a:chExt cx="4254988" cy="745063"/>
          </a:xfrm>
        </p:grpSpPr>
        <p:grpSp>
          <p:nvGrpSpPr>
            <p:cNvPr id="54" name="组合 53"/>
            <p:cNvGrpSpPr/>
            <p:nvPr/>
          </p:nvGrpSpPr>
          <p:grpSpPr>
            <a:xfrm>
              <a:off x="1209726" y="4593970"/>
              <a:ext cx="1776548" cy="745063"/>
              <a:chOff x="1201783" y="3517222"/>
              <a:chExt cx="1776548" cy="745063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1201783" y="3517222"/>
                <a:ext cx="1776548" cy="745063"/>
              </a:xfrm>
              <a:prstGeom prst="rect">
                <a:avLst/>
              </a:prstGeom>
              <a:solidFill>
                <a:srgbClr val="93B5B7"/>
              </a:solidFill>
              <a:ln>
                <a:solidFill>
                  <a:srgbClr val="93B5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541417" y="3705087"/>
                <a:ext cx="1097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err="1"/>
                  <a:t>G</a:t>
                </a:r>
                <a:r>
                  <a:rPr lang="en-US" altLang="zh-CN" err="1" smtClean="0"/>
                  <a:t>aussdb</a:t>
                </a:r>
                <a:endParaRPr lang="en-US" altLang="zh-CN" smtClean="0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3074211" y="4637322"/>
              <a:ext cx="2390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主备模式。存储抓包结果。</a:t>
              </a:r>
              <a:endParaRPr lang="zh-CN" altLang="en-US"/>
            </a:p>
          </p:txBody>
        </p:sp>
      </p:grpSp>
      <p:sp>
        <p:nvSpPr>
          <p:cNvPr id="58" name="矩形 57"/>
          <p:cNvSpPr/>
          <p:nvPr/>
        </p:nvSpPr>
        <p:spPr>
          <a:xfrm>
            <a:off x="942359" y="1978117"/>
            <a:ext cx="9993086" cy="3410221"/>
          </a:xfrm>
          <a:prstGeom prst="rect">
            <a:avLst/>
          </a:prstGeom>
          <a:noFill/>
          <a:ln w="19050">
            <a:solidFill>
              <a:srgbClr val="93B5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5935622" y="4356200"/>
            <a:ext cx="4304669" cy="923330"/>
            <a:chOff x="5795554" y="4465008"/>
            <a:chExt cx="4304669" cy="923330"/>
          </a:xfrm>
        </p:grpSpPr>
        <p:grpSp>
          <p:nvGrpSpPr>
            <p:cNvPr id="59" name="组合 58"/>
            <p:cNvGrpSpPr/>
            <p:nvPr/>
          </p:nvGrpSpPr>
          <p:grpSpPr>
            <a:xfrm>
              <a:off x="5795554" y="4554142"/>
              <a:ext cx="1776548" cy="745063"/>
              <a:chOff x="1201783" y="2533714"/>
              <a:chExt cx="1776548" cy="745063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1201783" y="2533714"/>
                <a:ext cx="1776548" cy="745063"/>
              </a:xfrm>
              <a:prstGeom prst="rect">
                <a:avLst/>
              </a:prstGeom>
              <a:solidFill>
                <a:srgbClr val="93B5B7"/>
              </a:solidFill>
              <a:ln>
                <a:solidFill>
                  <a:srgbClr val="93B5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449977" y="2721579"/>
                <a:ext cx="1296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Controller</a:t>
                </a:r>
                <a:endParaRPr lang="zh-CN" altLang="en-US"/>
              </a:p>
            </p:txBody>
          </p:sp>
        </p:grpSp>
        <p:sp>
          <p:nvSpPr>
            <p:cNvPr id="62" name="文本框 61"/>
            <p:cNvSpPr txBox="1"/>
            <p:nvPr/>
          </p:nvSpPr>
          <p:spPr>
            <a:xfrm>
              <a:off x="7709720" y="4465008"/>
              <a:ext cx="23905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主备模式。下发任务，下发公共配置，管控</a:t>
              </a:r>
              <a:r>
                <a:rPr lang="en-US" altLang="zh-CN" smtClean="0"/>
                <a:t>agent</a:t>
              </a:r>
              <a:r>
                <a:rPr lang="zh-CN" altLang="en-US" smtClean="0"/>
                <a:t>等。</a:t>
              </a:r>
              <a:endParaRPr lang="zh-CN" altLang="en-US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9897820" y="4959564"/>
            <a:ext cx="1433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93B5B7"/>
                </a:solidFill>
              </a:rPr>
              <a:t>控制面</a:t>
            </a:r>
            <a:endParaRPr lang="zh-CN" altLang="en-US" sz="2400">
              <a:solidFill>
                <a:srgbClr val="93B5B7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42359" y="5617029"/>
            <a:ext cx="9993086" cy="1058091"/>
          </a:xfrm>
          <a:prstGeom prst="rect">
            <a:avLst/>
          </a:prstGeom>
          <a:noFill/>
          <a:ln w="19050">
            <a:solidFill>
              <a:srgbClr val="93B5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9880560" y="5601809"/>
            <a:ext cx="118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93B5B7"/>
                </a:solidFill>
              </a:rPr>
              <a:t>数据面</a:t>
            </a:r>
            <a:endParaRPr lang="zh-CN" altLang="en-US" sz="2400">
              <a:solidFill>
                <a:srgbClr val="93B5B7"/>
              </a:solidFill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358537" y="2181352"/>
            <a:ext cx="4267009" cy="745063"/>
            <a:chOff x="5817325" y="2282220"/>
            <a:chExt cx="4267009" cy="745063"/>
          </a:xfrm>
        </p:grpSpPr>
        <p:grpSp>
          <p:nvGrpSpPr>
            <p:cNvPr id="73" name="组合 72"/>
            <p:cNvGrpSpPr/>
            <p:nvPr/>
          </p:nvGrpSpPr>
          <p:grpSpPr>
            <a:xfrm>
              <a:off x="5817325" y="2282220"/>
              <a:ext cx="1776548" cy="745063"/>
              <a:chOff x="5817325" y="2507588"/>
              <a:chExt cx="1776548" cy="745063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5817325" y="2507588"/>
                <a:ext cx="1776548" cy="745063"/>
              </a:xfrm>
              <a:prstGeom prst="rect">
                <a:avLst/>
              </a:prstGeom>
              <a:solidFill>
                <a:srgbClr val="93B5B7"/>
              </a:solidFill>
              <a:ln>
                <a:solidFill>
                  <a:srgbClr val="93B5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6301356" y="2695453"/>
                <a:ext cx="808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web</a:t>
                </a:r>
              </a:p>
            </p:txBody>
          </p:sp>
        </p:grpSp>
        <p:sp>
          <p:nvSpPr>
            <p:cNvPr id="74" name="文本框 73"/>
            <p:cNvSpPr txBox="1"/>
            <p:nvPr/>
          </p:nvSpPr>
          <p:spPr>
            <a:xfrm>
              <a:off x="7693831" y="2510676"/>
              <a:ext cx="2390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云监控平台页面。</a:t>
              </a:r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1206196" y="5758937"/>
            <a:ext cx="1589256" cy="705320"/>
          </a:xfrm>
          <a:prstGeom prst="rect">
            <a:avLst/>
          </a:prstGeom>
          <a:solidFill>
            <a:srgbClr val="93B5B7"/>
          </a:solidFill>
          <a:ln w="19050">
            <a:solidFill>
              <a:srgbClr val="93B5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1206196" y="5742265"/>
            <a:ext cx="128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内核</a:t>
            </a:r>
            <a:r>
              <a:rPr lang="en-US" altLang="zh-CN" smtClean="0"/>
              <a:t>CNA</a:t>
            </a:r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682990" y="6063473"/>
            <a:ext cx="1112462" cy="40078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1785568" y="6079198"/>
            <a:ext cx="90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agent</a:t>
            </a:r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3116024" y="5784765"/>
            <a:ext cx="1589256" cy="705320"/>
          </a:xfrm>
          <a:prstGeom prst="rect">
            <a:avLst/>
          </a:prstGeom>
          <a:solidFill>
            <a:srgbClr val="93B5B7"/>
          </a:solidFill>
          <a:ln w="19050">
            <a:solidFill>
              <a:srgbClr val="93B5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3116024" y="5768093"/>
            <a:ext cx="140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用户态</a:t>
            </a:r>
            <a:r>
              <a:rPr lang="en-US" altLang="zh-CN" smtClean="0"/>
              <a:t>CNA</a:t>
            </a:r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3579383" y="6103823"/>
            <a:ext cx="1112462" cy="40078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3670382" y="6103823"/>
            <a:ext cx="86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agent</a:t>
            </a: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5026276" y="5776245"/>
            <a:ext cx="1589256" cy="705320"/>
          </a:xfrm>
          <a:prstGeom prst="rect">
            <a:avLst/>
          </a:prstGeom>
          <a:solidFill>
            <a:srgbClr val="93B5B7"/>
          </a:solidFill>
          <a:ln w="19050">
            <a:solidFill>
              <a:srgbClr val="93B5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5026276" y="5759573"/>
            <a:ext cx="95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 smtClean="0"/>
              <a:t>Vrouter</a:t>
            </a:r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5524638" y="6080009"/>
            <a:ext cx="1125897" cy="40078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5580634" y="6095303"/>
            <a:ext cx="86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agent</a:t>
            </a:r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6949962" y="5775472"/>
            <a:ext cx="1589256" cy="705320"/>
          </a:xfrm>
          <a:prstGeom prst="rect">
            <a:avLst/>
          </a:prstGeom>
          <a:solidFill>
            <a:srgbClr val="93B5B7"/>
          </a:solidFill>
          <a:ln w="19050">
            <a:solidFill>
              <a:srgbClr val="93B5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6949962" y="5758800"/>
            <a:ext cx="95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L2GW</a:t>
            </a:r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7426756" y="6089302"/>
            <a:ext cx="1125897" cy="40078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7504320" y="6094530"/>
            <a:ext cx="86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agent</a:t>
            </a:r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8809303" y="5742065"/>
            <a:ext cx="1125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mtClean="0"/>
              <a:t>……</a:t>
            </a:r>
            <a:endParaRPr lang="zh-CN" altLang="en-US" sz="4400"/>
          </a:p>
        </p:txBody>
      </p:sp>
    </p:spTree>
    <p:extLst>
      <p:ext uri="{BB962C8B-B14F-4D97-AF65-F5344CB8AC3E}">
        <p14:creationId xmlns:p14="http://schemas.microsoft.com/office/powerpoint/2010/main" val="150162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240" y="121920"/>
            <a:ext cx="33488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项 目 简 介</a:t>
            </a:r>
            <a:endParaRPr lang="en-US" altLang="zh-CN" sz="2800" smtClean="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  <a:p>
            <a:r>
              <a:rPr lang="en-US" altLang="zh-CN" sz="2400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Project </a:t>
            </a:r>
            <a:r>
              <a:rPr lang="en-US" altLang="zh-CN" sz="24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Brief</a:t>
            </a:r>
          </a:p>
        </p:txBody>
      </p:sp>
      <p:sp>
        <p:nvSpPr>
          <p:cNvPr id="21" name="AutoShape 115"/>
          <p:cNvSpPr>
            <a:spLocks/>
          </p:cNvSpPr>
          <p:nvPr/>
        </p:nvSpPr>
        <p:spPr bwMode="auto">
          <a:xfrm>
            <a:off x="7102050" y="2533714"/>
            <a:ext cx="377717" cy="5041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33120" y="1255231"/>
            <a:ext cx="9669417" cy="5123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93B5B7"/>
                </a:solidFill>
              </a:rPr>
              <a:t>拨测：</a:t>
            </a:r>
            <a:endParaRPr lang="en-US" altLang="zh-CN" sz="2000" smtClean="0">
              <a:solidFill>
                <a:srgbClr val="93B5B7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/>
              <a:t>数据面不同类型的节点组合成各种不同的网络场景，由</a:t>
            </a:r>
            <a:r>
              <a:rPr lang="en-US" altLang="zh-CN" sz="2000" smtClean="0"/>
              <a:t>controller</a:t>
            </a:r>
            <a:r>
              <a:rPr lang="zh-CN" altLang="en-US" sz="2000" smtClean="0"/>
              <a:t>通过</a:t>
            </a:r>
            <a:r>
              <a:rPr lang="en-US" altLang="zh-CN" sz="2000" smtClean="0"/>
              <a:t>post</a:t>
            </a:r>
            <a:r>
              <a:rPr lang="zh-CN" altLang="en-US" sz="2000" smtClean="0"/>
              <a:t>方式下发任务，起点节点的</a:t>
            </a:r>
            <a:r>
              <a:rPr lang="en-US" altLang="zh-CN" sz="2000" smtClean="0"/>
              <a:t>agent</a:t>
            </a:r>
            <a:r>
              <a:rPr lang="zh-CN" altLang="en-US" sz="2000" smtClean="0"/>
              <a:t>构造报文，并根据</a:t>
            </a:r>
            <a:r>
              <a:rPr lang="en-US" altLang="zh-CN" sz="2000" err="1" smtClean="0"/>
              <a:t>controler</a:t>
            </a:r>
            <a:r>
              <a:rPr lang="zh-CN" altLang="en-US" sz="2000" smtClean="0"/>
              <a:t>下发的配置将报文传递给场景的下一节点，途经报文节点的</a:t>
            </a:r>
            <a:r>
              <a:rPr lang="en-US" altLang="zh-CN" sz="2000" smtClean="0"/>
              <a:t>agent</a:t>
            </a:r>
            <a:r>
              <a:rPr lang="zh-CN" altLang="en-US" sz="2000" smtClean="0"/>
              <a:t>将报文镜像给</a:t>
            </a:r>
            <a:r>
              <a:rPr lang="en-US" altLang="zh-CN" sz="2000" smtClean="0"/>
              <a:t>analyzer</a:t>
            </a:r>
            <a:r>
              <a:rPr lang="zh-CN" altLang="en-US" sz="2000" smtClean="0"/>
              <a:t>进行分析。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93B5B7"/>
                </a:solidFill>
              </a:rPr>
              <a:t>抓包：</a:t>
            </a:r>
            <a:endParaRPr lang="en-US" altLang="zh-CN" sz="2000">
              <a:solidFill>
                <a:srgbClr val="93B5B7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/>
              <a:t>由</a:t>
            </a:r>
            <a:r>
              <a:rPr lang="en-US" altLang="zh-CN" sz="2000"/>
              <a:t>controller</a:t>
            </a:r>
            <a:r>
              <a:rPr lang="zh-CN" altLang="en-US" sz="2000"/>
              <a:t>下发抓包任务，相关</a:t>
            </a:r>
            <a:r>
              <a:rPr lang="en-US" altLang="zh-CN" sz="2000"/>
              <a:t>agent</a:t>
            </a:r>
            <a:r>
              <a:rPr lang="zh-CN" altLang="en-US" sz="2000"/>
              <a:t>节点执行抓包任务，并将结果写入到</a:t>
            </a:r>
            <a:r>
              <a:rPr lang="en-US" altLang="zh-CN" sz="2000" err="1"/>
              <a:t>gaussdb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93B5B7"/>
                </a:solidFill>
              </a:rPr>
              <a:t>流检测：</a:t>
            </a:r>
            <a:endParaRPr lang="en-US" altLang="zh-CN" sz="2000">
              <a:solidFill>
                <a:srgbClr val="93B5B7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/>
              <a:t>数据流在网络中走不同的流向，如果遇到数据传输遇阻，自动拉起相关拨测任务。</a:t>
            </a:r>
            <a:endParaRPr lang="en-US" altLang="zh-CN" sz="2000"/>
          </a:p>
          <a:p>
            <a:pPr>
              <a:lnSpc>
                <a:spcPct val="150000"/>
              </a:lnSpc>
            </a:pP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36386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剪去对角的矩形 20"/>
          <p:cNvSpPr/>
          <p:nvPr/>
        </p:nvSpPr>
        <p:spPr>
          <a:xfrm>
            <a:off x="574616" y="475508"/>
            <a:ext cx="11042768" cy="3158744"/>
          </a:xfrm>
          <a:prstGeom prst="snip2DiagRect">
            <a:avLst/>
          </a:prstGeom>
          <a:ln w="25400">
            <a:solidFill>
              <a:srgbClr val="AEA2A0">
                <a:alpha val="85000"/>
              </a:srgb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剪去对角的矩形 21"/>
          <p:cNvSpPr/>
          <p:nvPr/>
        </p:nvSpPr>
        <p:spPr>
          <a:xfrm>
            <a:off x="574616" y="475510"/>
            <a:ext cx="11042768" cy="3158742"/>
          </a:xfrm>
          <a:prstGeom prst="snip2DiagRect">
            <a:avLst/>
          </a:prstGeom>
          <a:noFill/>
          <a:ln w="25400">
            <a:solidFill>
              <a:srgbClr val="323A2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rot="16200000">
            <a:off x="11100432" y="3117300"/>
            <a:ext cx="302289" cy="731615"/>
          </a:xfrm>
          <a:prstGeom prst="rtTriangle">
            <a:avLst/>
          </a:prstGeom>
          <a:solidFill>
            <a:srgbClr val="323A2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 rot="5400000">
            <a:off x="789277" y="260846"/>
            <a:ext cx="302289" cy="731615"/>
          </a:xfrm>
          <a:prstGeom prst="rtTriangle">
            <a:avLst/>
          </a:prstGeom>
          <a:solidFill>
            <a:srgbClr val="323A2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358640" y="891731"/>
            <a:ext cx="347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PART THREE</a:t>
            </a:r>
            <a:endParaRPr lang="zh-CN" altLang="en-US" sz="280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633186" y="1747465"/>
            <a:ext cx="49256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主要职责</a:t>
            </a:r>
            <a:endParaRPr lang="en-US" altLang="zh-CN" sz="540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  <a:p>
            <a:pPr algn="ctr"/>
            <a:r>
              <a:rPr lang="en-US" altLang="zh-CN" sz="2400" smtClean="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Main Responsibilities</a:t>
            </a:r>
            <a:endParaRPr lang="en-US" altLang="zh-CN" sz="2400"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386320" y="1150493"/>
            <a:ext cx="3037840" cy="18924"/>
          </a:xfrm>
          <a:prstGeom prst="line">
            <a:avLst/>
          </a:prstGeom>
          <a:ln>
            <a:solidFill>
              <a:srgbClr val="323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778000" y="1153341"/>
            <a:ext cx="3037840" cy="0"/>
          </a:xfrm>
          <a:prstGeom prst="line">
            <a:avLst/>
          </a:prstGeom>
          <a:ln>
            <a:solidFill>
              <a:srgbClr val="323A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22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79120" y="121920"/>
            <a:ext cx="71120" cy="883920"/>
          </a:xfrm>
          <a:prstGeom prst="rect">
            <a:avLst/>
          </a:prstGeom>
          <a:solidFill>
            <a:srgbClr val="323A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239" y="121920"/>
            <a:ext cx="36082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主要职责</a:t>
            </a:r>
          </a:p>
          <a:p>
            <a:r>
              <a:rPr lang="en-US" altLang="zh-CN" sz="24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Main Responsibilities</a:t>
            </a:r>
          </a:p>
        </p:txBody>
      </p:sp>
      <p:sp>
        <p:nvSpPr>
          <p:cNvPr id="18" name="Freeform 23"/>
          <p:cNvSpPr>
            <a:spLocks noEditPoints="1"/>
          </p:cNvSpPr>
          <p:nvPr/>
        </p:nvSpPr>
        <p:spPr bwMode="auto">
          <a:xfrm>
            <a:off x="4653746" y="2562049"/>
            <a:ext cx="539404" cy="447528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reeform 100"/>
          <p:cNvSpPr>
            <a:spLocks/>
          </p:cNvSpPr>
          <p:nvPr/>
        </p:nvSpPr>
        <p:spPr bwMode="auto">
          <a:xfrm>
            <a:off x="4713020" y="4914136"/>
            <a:ext cx="420855" cy="474202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reeform 107"/>
          <p:cNvSpPr>
            <a:spLocks noEditPoints="1"/>
          </p:cNvSpPr>
          <p:nvPr/>
        </p:nvSpPr>
        <p:spPr bwMode="auto">
          <a:xfrm>
            <a:off x="7037506" y="4933401"/>
            <a:ext cx="506803" cy="435672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AutoShape 115"/>
          <p:cNvSpPr>
            <a:spLocks/>
          </p:cNvSpPr>
          <p:nvPr/>
        </p:nvSpPr>
        <p:spPr bwMode="auto">
          <a:xfrm>
            <a:off x="7102050" y="2533714"/>
            <a:ext cx="377717" cy="5041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defTabSz="457200"/>
            <a:endParaRPr lang="en-US" sz="3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4680" y="1899893"/>
            <a:ext cx="9344224" cy="2887457"/>
            <a:chOff x="650239" y="1198437"/>
            <a:chExt cx="9344224" cy="2887457"/>
          </a:xfrm>
        </p:grpSpPr>
        <p:sp>
          <p:nvSpPr>
            <p:cNvPr id="16" name="矩形 15"/>
            <p:cNvSpPr/>
            <p:nvPr/>
          </p:nvSpPr>
          <p:spPr>
            <a:xfrm>
              <a:off x="2351313" y="2868701"/>
              <a:ext cx="7643149" cy="1217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zh-CN" altLang="en-US" sz="1600" smtClean="0"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熟悉了安装操作系统的流程，配置相关网卡，挂载磁盘等。熟悉了虚拟机相关操作命令及网桥流表的相关配置。熟悉了交换机的简单命令。</a:t>
              </a:r>
              <a:endParaRPr lang="zh-CN" altLang="en-US" sz="1600">
                <a:latin typeface="锐字工房云字库细圆GBK" panose="02010604000000000000" pitchFamily="2" charset="-122"/>
                <a:ea typeface="锐字工房云字库细圆GBK" panose="02010604000000000000" pitchFamily="2" charset="-122"/>
              </a:endParaRPr>
            </a:p>
          </p:txBody>
        </p:sp>
        <p:sp>
          <p:nvSpPr>
            <p:cNvPr id="22" name="Freeform 9"/>
            <p:cNvSpPr/>
            <p:nvPr/>
          </p:nvSpPr>
          <p:spPr>
            <a:xfrm>
              <a:off x="650239" y="1198437"/>
              <a:ext cx="1363612" cy="1363612"/>
            </a:xfrm>
            <a:custGeom>
              <a:avLst/>
              <a:gdLst>
                <a:gd name="connsiteX0" fmla="*/ 0 w 1363612"/>
                <a:gd name="connsiteY0" fmla="*/ 681806 h 1363612"/>
                <a:gd name="connsiteX1" fmla="*/ 681806 w 1363612"/>
                <a:gd name="connsiteY1" fmla="*/ 0 h 1363612"/>
                <a:gd name="connsiteX2" fmla="*/ 1363612 w 1363612"/>
                <a:gd name="connsiteY2" fmla="*/ 681806 h 1363612"/>
                <a:gd name="connsiteX3" fmla="*/ 681806 w 1363612"/>
                <a:gd name="connsiteY3" fmla="*/ 1363612 h 1363612"/>
                <a:gd name="connsiteX4" fmla="*/ 0 w 1363612"/>
                <a:gd name="connsiteY4" fmla="*/ 681806 h 136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3612" h="1363612">
                  <a:moveTo>
                    <a:pt x="0" y="681806"/>
                  </a:moveTo>
                  <a:cubicBezTo>
                    <a:pt x="0" y="305255"/>
                    <a:pt x="305255" y="0"/>
                    <a:pt x="681806" y="0"/>
                  </a:cubicBezTo>
                  <a:cubicBezTo>
                    <a:pt x="1058357" y="0"/>
                    <a:pt x="1363612" y="305255"/>
                    <a:pt x="1363612" y="681806"/>
                  </a:cubicBezTo>
                  <a:cubicBezTo>
                    <a:pt x="1363612" y="1058357"/>
                    <a:pt x="1058357" y="1363612"/>
                    <a:pt x="681806" y="1363612"/>
                  </a:cubicBezTo>
                  <a:cubicBezTo>
                    <a:pt x="305255" y="1363612"/>
                    <a:pt x="0" y="1058357"/>
                    <a:pt x="0" y="681806"/>
                  </a:cubicBezTo>
                  <a:close/>
                </a:path>
              </a:pathLst>
            </a:custGeom>
            <a:solidFill>
              <a:srgbClr val="93B5B7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90415" tIns="160799" rIns="386971" bIns="16080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b="1" kern="1200" smtClean="0">
                  <a:solidFill>
                    <a:schemeClr val="bg1"/>
                  </a:solidFill>
                  <a:latin typeface="锐字工房云字库细圆GBK" panose="02010604000000000000" pitchFamily="2" charset="-122"/>
                  <a:ea typeface="锐字工房云字库细圆GBK" panose="02010604000000000000" pitchFamily="2" charset="-122"/>
                </a:rPr>
                <a:t> 1</a:t>
              </a:r>
              <a:endParaRPr lang="id-ID" sz="4000" b="1" kern="1200">
                <a:solidFill>
                  <a:schemeClr val="bg1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2351314" y="1480153"/>
              <a:ext cx="7643149" cy="800180"/>
            </a:xfrm>
            <a:prstGeom prst="rect">
              <a:avLst/>
            </a:prstGeom>
            <a:solidFill>
              <a:srgbClr val="A5C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454364" y="1674055"/>
              <a:ext cx="6591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物理环境及虚拟环境的手动及自动化搭建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892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意述职报告PPT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2485</Words>
  <Application>Microsoft Office PowerPoint</Application>
  <PresentationFormat>宽屏</PresentationFormat>
  <Paragraphs>390</Paragraphs>
  <Slides>38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等线</vt:lpstr>
      <vt:lpstr>等线 Light</vt:lpstr>
      <vt:lpstr>汉仪中圆简</vt:lpstr>
      <vt:lpstr>锐字工房云字库细圆GBK</vt:lpstr>
      <vt:lpstr>宋体</vt:lpstr>
      <vt:lpstr>微软雅黑 Light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第一PPT</dc:creator>
  <cp:keywords>www.1ppt.com</cp:keywords>
  <dc:description>www.1ppt.com</dc:description>
  <cp:lastModifiedBy>一 步</cp:lastModifiedBy>
  <cp:revision>158</cp:revision>
  <dcterms:created xsi:type="dcterms:W3CDTF">2017-07-12T06:15:57Z</dcterms:created>
  <dcterms:modified xsi:type="dcterms:W3CDTF">2021-07-25T07:00:03Z</dcterms:modified>
</cp:coreProperties>
</file>