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5" r:id="rId4"/>
    <p:sldId id="266" r:id="rId5"/>
    <p:sldId id="287" r:id="rId6"/>
    <p:sldId id="267" r:id="rId7"/>
    <p:sldId id="288" r:id="rId8"/>
    <p:sldId id="289" r:id="rId9"/>
    <p:sldId id="290" r:id="rId10"/>
    <p:sldId id="291" r:id="rId11"/>
    <p:sldId id="270" r:id="rId12"/>
    <p:sldId id="292" r:id="rId13"/>
    <p:sldId id="298" r:id="rId14"/>
    <p:sldId id="293" r:id="rId15"/>
    <p:sldId id="299" r:id="rId16"/>
    <p:sldId id="272" r:id="rId17"/>
    <p:sldId id="294" r:id="rId18"/>
    <p:sldId id="295" r:id="rId19"/>
    <p:sldId id="296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F7E"/>
    <a:srgbClr val="7481A1"/>
    <a:srgbClr val="E8EBFA"/>
    <a:srgbClr val="E6E6E6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17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3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1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9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7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55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5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87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9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4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9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0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7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AB08-D03A-4FEF-8092-001CB785BBAB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meter.apache.org/usermanual/component_reference.html#Module_Controll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meter.apache.org/usermanual/component_reference.html#Include_Controll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93A0F6-2B07-47F9-89FE-0EC4A0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:a16="http://schemas.microsoft.com/office/drawing/2014/main" id="{E07645F1-9166-4175-8FE0-6C313C77F12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941307" y="2291324"/>
            <a:ext cx="6152424" cy="11376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6000" b="1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ApacheJMeter</a:t>
            </a:r>
            <a:endParaRPr lang="zh-CN" altLang="en-US" sz="6000" b="1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D12D4B32-B257-411E-944A-391AB07B5F4F}"/>
              </a:ext>
            </a:extLst>
          </p:cNvPr>
          <p:cNvSpPr txBox="1"/>
          <p:nvPr/>
        </p:nvSpPr>
        <p:spPr>
          <a:xfrm>
            <a:off x="7404296" y="3294816"/>
            <a:ext cx="2651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600" smtClean="0">
                <a:solidFill>
                  <a:srgbClr val="7481A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hakuyoxingshu7000" panose="02000600000000000000" pitchFamily="2" charset="-122"/>
              </a:rPr>
              <a:t>SHARE</a:t>
            </a:r>
            <a:endParaRPr lang="en-US" sz="6600" spc="600" dirty="0">
              <a:solidFill>
                <a:srgbClr val="7481A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hakuyoxingshu7000" panose="020006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CFCFFB-2FC9-493E-B3B9-BE43A7A207E9}"/>
              </a:ext>
            </a:extLst>
          </p:cNvPr>
          <p:cNvGrpSpPr/>
          <p:nvPr/>
        </p:nvGrpSpPr>
        <p:grpSpPr>
          <a:xfrm>
            <a:off x="10218432" y="6111240"/>
            <a:ext cx="1373291" cy="217075"/>
            <a:chOff x="5488849" y="4448992"/>
            <a:chExt cx="1184825" cy="187284"/>
          </a:xfrm>
          <a:solidFill>
            <a:srgbClr val="7481A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150ED7B-9019-49E4-8354-0EDE70A41CBE}"/>
                </a:ext>
              </a:extLst>
            </p:cNvPr>
            <p:cNvSpPr/>
            <p:nvPr/>
          </p:nvSpPr>
          <p:spPr>
            <a:xfrm>
              <a:off x="5488849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876289-3F43-42C0-A492-697EE38B1CD3}"/>
                </a:ext>
              </a:extLst>
            </p:cNvPr>
            <p:cNvSpPr/>
            <p:nvPr/>
          </p:nvSpPr>
          <p:spPr>
            <a:xfrm>
              <a:off x="5819616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958422E-D768-4408-B141-740F6DEFCC8E}"/>
                </a:ext>
              </a:extLst>
            </p:cNvPr>
            <p:cNvSpPr/>
            <p:nvPr/>
          </p:nvSpPr>
          <p:spPr>
            <a:xfrm>
              <a:off x="6150383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906B30-48C9-4973-9C82-A7D8BE2016AA}"/>
                </a:ext>
              </a:extLst>
            </p:cNvPr>
            <p:cNvSpPr/>
            <p:nvPr/>
          </p:nvSpPr>
          <p:spPr>
            <a:xfrm>
              <a:off x="6486390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01" y="328575"/>
            <a:ext cx="434219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Jmeter-Threads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332" y="1617785"/>
            <a:ext cx="10297551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/>
              <a:t>继续</a:t>
            </a:r>
            <a:r>
              <a:rPr lang="zh-CN" altLang="en-US" smtClean="0"/>
              <a:t>：</a:t>
            </a:r>
            <a:r>
              <a:rPr lang="zh-CN" altLang="en-US"/>
              <a:t>忽略错误，继续</a:t>
            </a:r>
            <a:r>
              <a:rPr lang="zh-CN" altLang="en-US" smtClean="0"/>
              <a:t>执行。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 smtClean="0"/>
              <a:t>启动下一进程循环</a:t>
            </a:r>
            <a:r>
              <a:rPr lang="zh-CN" altLang="en-US" smtClean="0"/>
              <a:t>：</a:t>
            </a:r>
            <a:r>
              <a:rPr lang="zh-CN" altLang="en-US"/>
              <a:t>忽略错误，线程当前循环终止，执行下一个循环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/>
              <a:t>停止线程</a:t>
            </a:r>
            <a:r>
              <a:rPr lang="zh-CN" altLang="en-US"/>
              <a:t>：当前线程停止执行，不影响其他线程正常执行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/>
              <a:t>停止测试</a:t>
            </a:r>
            <a:r>
              <a:rPr lang="zh-CN" altLang="en-US"/>
              <a:t>：整个测试会在所有当前正在执行的线程执行完毕后</a:t>
            </a:r>
            <a:r>
              <a:rPr lang="zh-CN" altLang="en-US" smtClean="0"/>
              <a:t>停止。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 smtClean="0"/>
              <a:t>立即停止测试</a:t>
            </a:r>
            <a:r>
              <a:rPr lang="zh-CN" altLang="en-US" smtClean="0"/>
              <a:t>：</a:t>
            </a:r>
            <a:r>
              <a:rPr lang="zh-CN" altLang="en-US"/>
              <a:t>整个测试会立即停止执行，当前正在执行的取样器可能会被中断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 smtClean="0"/>
              <a:t>持续时间</a:t>
            </a:r>
            <a:r>
              <a:rPr lang="zh-CN" altLang="en-US" smtClean="0"/>
              <a:t>：</a:t>
            </a:r>
            <a:r>
              <a:rPr lang="zh-CN" altLang="en-US"/>
              <a:t>控制测试执行的</a:t>
            </a:r>
            <a:r>
              <a:rPr lang="zh-CN" altLang="en-US" smtClean="0"/>
              <a:t>持续时间，</a:t>
            </a:r>
            <a:r>
              <a:rPr lang="zh-CN" altLang="en-US"/>
              <a:t>在每个周期结束，</a:t>
            </a:r>
            <a:r>
              <a:rPr lang="en-US" altLang="zh-CN"/>
              <a:t>JMeter</a:t>
            </a:r>
            <a:r>
              <a:rPr lang="zh-CN" altLang="en-US"/>
              <a:t>将会检查是否到达结束时间，如果达到，停止运行；否则测试继续运行直到达到了重复限制。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 smtClean="0"/>
              <a:t>启动延时</a:t>
            </a:r>
            <a:r>
              <a:rPr lang="zh-CN" altLang="en-US" smtClean="0"/>
              <a:t>：</a:t>
            </a:r>
            <a:r>
              <a:rPr lang="zh-CN" altLang="en-US"/>
              <a:t>控制测试在多久后启动</a:t>
            </a:r>
            <a:r>
              <a:rPr lang="zh-CN" altLang="en-US" smtClean="0"/>
              <a:t>执行。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0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794" y="296223"/>
            <a:ext cx="5167654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类可执行元件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141" y="2001825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取样器用来模拟用户操作向服务器发送请求，它告诉</a:t>
            </a:r>
            <a:r>
              <a:rPr lang="en-US" altLang="zh-CN"/>
              <a:t>JMeter</a:t>
            </a:r>
            <a:r>
              <a:rPr lang="zh-CN" altLang="en-US"/>
              <a:t>发送怎样的请求到服务器，并等待响应。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69144" y="1533378"/>
            <a:ext cx="157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取样器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69143" y="2761454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逻辑控制器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9140" y="3235233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逻辑控制</a:t>
            </a:r>
            <a:r>
              <a:rPr lang="zh-CN" altLang="en-US" smtClean="0"/>
              <a:t>器控制采样器的执行顺序，需要</a:t>
            </a:r>
            <a:r>
              <a:rPr lang="zh-CN" altLang="en-US"/>
              <a:t>和采样器一起使用，否则控制器就没有什么意义了。放在控制器下面的所有的采样器都会当做一个整体，执行时也会一起被执行。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69140" y="4001644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前置处理器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69140" y="4463309"/>
            <a:ext cx="958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前置取样器主要用于在取样器执行前修改它，或者更新那些不能从响应文本中提取的变量；</a:t>
            </a:r>
            <a:br>
              <a:rPr lang="zh-CN" altLang="en-US"/>
            </a:br>
            <a:r>
              <a:rPr lang="zh-CN" altLang="en-US"/>
              <a:t>若前置处理器在一个控制器之下，那么它会在控制器下的每个取样器运行前执行。若前置处理器在一个取样器之下，那么它会在那个取样器运行前执行。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69140" y="6083495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对响应数据进行处理。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69140" y="550671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后置处理器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7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794" y="296223"/>
            <a:ext cx="5167654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类可执行元件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8805" y="1497317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断言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8804" y="1981760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用于检查测试中得到的响应数据等是否符合预期，用以保证性能测试过程中的数据交互与预期一致。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98804" y="2710714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定时器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8804" y="3250423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定时器是在每个</a:t>
            </a:r>
            <a:r>
              <a:rPr lang="en-US" altLang="zh-CN"/>
              <a:t>sampler</a:t>
            </a:r>
            <a:r>
              <a:rPr lang="zh-CN" altLang="en-US"/>
              <a:t>（采样器）之前执行的，而不是之后（无论定时器位置在</a:t>
            </a:r>
            <a:r>
              <a:rPr lang="en-US" altLang="zh-CN"/>
              <a:t>sampler</a:t>
            </a:r>
            <a:r>
              <a:rPr lang="zh-CN" altLang="en-US"/>
              <a:t>之前还是下面</a:t>
            </a:r>
            <a:r>
              <a:rPr lang="zh-CN" altLang="en-US" smtClean="0"/>
              <a:t>）。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8804" y="4057421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配置元件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8804" y="4597130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读取文件数据，设置公共请求参数，赋予变量值等，以便后续采样器使用。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8804" y="5159013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监听器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8804" y="5698722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以表格，图形，树或简单文本的形式查看采样器</a:t>
            </a:r>
            <a:r>
              <a:rPr lang="zh-CN" altLang="en-US" smtClean="0"/>
              <a:t>结果。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794" y="296223"/>
            <a:ext cx="5167654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299" b="1" spc="30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类可执行元件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8805" y="1497317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测试片段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8805" y="2727347"/>
            <a:ext cx="9580099" cy="13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mtClean="0"/>
              <a:t>测试片段是</a:t>
            </a:r>
            <a:r>
              <a:rPr lang="zh-CN" altLang="en-US"/>
              <a:t>一种特殊的控制器，和线程组是同级别的。若不使用模块控制器</a:t>
            </a:r>
            <a:r>
              <a:rPr lang="en-US" altLang="zh-CN"/>
              <a:t>(</a:t>
            </a:r>
            <a:r>
              <a:rPr lang="en-US" altLang="zh-CN">
                <a:hlinkClick r:id="rId3"/>
              </a:rPr>
              <a:t>Module Controller</a:t>
            </a:r>
            <a:r>
              <a:rPr lang="en-US" altLang="zh-CN"/>
              <a:t>)</a:t>
            </a:r>
            <a:r>
              <a:rPr lang="zh-CN" altLang="en-US"/>
              <a:t>或</a:t>
            </a:r>
            <a:r>
              <a:rPr lang="en-US" altLang="zh-CN">
                <a:hlinkClick r:id="rId4"/>
              </a:rPr>
              <a:t>Include_Controller</a:t>
            </a:r>
            <a:r>
              <a:rPr lang="zh-CN" altLang="en-US"/>
              <a:t>调用，</a:t>
            </a:r>
            <a:r>
              <a:rPr lang="en-US" altLang="zh-CN"/>
              <a:t>Test Fragment</a:t>
            </a:r>
            <a:r>
              <a:rPr lang="zh-CN" altLang="en-US"/>
              <a:t>是不执行的。</a:t>
            </a:r>
          </a:p>
        </p:txBody>
      </p:sp>
    </p:spTree>
    <p:extLst>
      <p:ext uri="{BB962C8B-B14F-4D97-AF65-F5344CB8AC3E}">
        <p14:creationId xmlns:p14="http://schemas.microsoft.com/office/powerpoint/2010/main" val="312400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2A1C81-B243-424D-AC31-1169A980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4">
            <a:extLst>
              <a:ext uri="{FF2B5EF4-FFF2-40B4-BE49-F238E27FC236}">
                <a16:creationId xmlns:a16="http://schemas.microsoft.com/office/drawing/2014/main" id="{3E278A51-47E0-455F-85CB-3EFD6CA80D10}"/>
              </a:ext>
            </a:extLst>
          </p:cNvPr>
          <p:cNvSpPr txBox="1"/>
          <p:nvPr/>
        </p:nvSpPr>
        <p:spPr>
          <a:xfrm>
            <a:off x="284354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:a16="http://schemas.microsoft.com/office/drawing/2014/main" id="{E70B303D-76B9-4584-B143-1C12128C05BF}"/>
              </a:ext>
            </a:extLst>
          </p:cNvPr>
          <p:cNvSpPr txBox="1"/>
          <p:nvPr/>
        </p:nvSpPr>
        <p:spPr>
          <a:xfrm>
            <a:off x="5177174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4AAB4B5E-5F29-4866-B734-ADBA42E18F39}"/>
              </a:ext>
            </a:extLst>
          </p:cNvPr>
          <p:cNvSpPr txBox="1"/>
          <p:nvPr/>
        </p:nvSpPr>
        <p:spPr>
          <a:xfrm>
            <a:off x="751079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0D815-06DB-47BA-BF4B-A9AC74739463}"/>
              </a:ext>
            </a:extLst>
          </p:cNvPr>
          <p:cNvSpPr/>
          <p:nvPr/>
        </p:nvSpPr>
        <p:spPr>
          <a:xfrm>
            <a:off x="2266950" y="4902428"/>
            <a:ext cx="7824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spc="600" smtClean="0">
                <a:solidFill>
                  <a:schemeClr val="bg1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METHOD OF APPLICATION</a:t>
            </a:r>
            <a:endParaRPr lang="zh-CN" altLang="en-US" sz="2800" spc="600" dirty="0">
              <a:solidFill>
                <a:schemeClr val="bg1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26B2E3-D0DD-48D1-B707-858F5BC6E72F}"/>
              </a:ext>
            </a:extLst>
          </p:cNvPr>
          <p:cNvSpPr/>
          <p:nvPr/>
        </p:nvSpPr>
        <p:spPr>
          <a:xfrm>
            <a:off x="2381250" y="3632195"/>
            <a:ext cx="78243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b="1" spc="2200" smtClean="0">
                <a:solidFill>
                  <a:srgbClr val="7481A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6200" b="1" spc="2200" dirty="0">
              <a:solidFill>
                <a:srgbClr val="7481A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15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 用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5B8049-8773-4D95-9DFC-361FEDEF473B}"/>
              </a:ext>
            </a:extLst>
          </p:cNvPr>
          <p:cNvSpPr/>
          <p:nvPr/>
        </p:nvSpPr>
        <p:spPr>
          <a:xfrm>
            <a:off x="1398037" y="2687982"/>
            <a:ext cx="1958736" cy="1958736"/>
          </a:xfrm>
          <a:prstGeom prst="ellipse">
            <a:avLst/>
          </a:pr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72494" y="3335976"/>
            <a:ext cx="12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代理</a:t>
            </a:r>
            <a:endParaRPr lang="zh-CN" altLang="en-US" sz="3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5B8049-8773-4D95-9DFC-361FEDEF473B}"/>
              </a:ext>
            </a:extLst>
          </p:cNvPr>
          <p:cNvSpPr/>
          <p:nvPr/>
        </p:nvSpPr>
        <p:spPr>
          <a:xfrm>
            <a:off x="5081428" y="2687982"/>
            <a:ext cx="1958736" cy="1958736"/>
          </a:xfrm>
          <a:prstGeom prst="ellipse">
            <a:avLst/>
          </a:pr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1428" y="3344184"/>
            <a:ext cx="202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登录网页</a:t>
            </a:r>
            <a:endParaRPr lang="zh-CN" altLang="en-US" sz="360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B5B8049-8773-4D95-9DFC-361FEDEF473B}"/>
              </a:ext>
            </a:extLst>
          </p:cNvPr>
          <p:cNvSpPr/>
          <p:nvPr/>
        </p:nvSpPr>
        <p:spPr>
          <a:xfrm>
            <a:off x="8735633" y="2687982"/>
            <a:ext cx="1958736" cy="1958736"/>
          </a:xfrm>
          <a:prstGeom prst="ellipse">
            <a:avLst/>
          </a:pr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21274" y="3058976"/>
            <a:ext cx="253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连接</a:t>
            </a:r>
            <a:endParaRPr lang="en-US" altLang="zh-CN" sz="3600" smtClean="0"/>
          </a:p>
          <a:p>
            <a:r>
              <a:rPr lang="zh-CN" altLang="en-US" sz="3600" smtClean="0"/>
              <a:t>数据库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2470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482" y="300440"/>
            <a:ext cx="449346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录制脚本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8805" y="1497317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录制方式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8804" y="1981760"/>
            <a:ext cx="958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目前市面上最常用的录制方式有两种：</a:t>
            </a:r>
            <a:endParaRPr lang="en-US" altLang="zh-CN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smtClean="0"/>
              <a:t>Jmeter</a:t>
            </a:r>
            <a:r>
              <a:rPr lang="zh-CN" altLang="en-US" sz="2400" smtClean="0"/>
              <a:t>自带的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代理服务器</a:t>
            </a:r>
            <a:endParaRPr lang="en-US" altLang="zh-CN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smtClean="0"/>
              <a:t>Badboy</a:t>
            </a:r>
            <a:r>
              <a:rPr lang="zh-CN" altLang="en-US" sz="2400" smtClean="0"/>
              <a:t>软件</a:t>
            </a:r>
            <a:endParaRPr lang="en-US" alt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998804" y="3422246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录制原理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86597" y="4290646"/>
            <a:ext cx="1223888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578944" y="4161692"/>
            <a:ext cx="1223888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5127671" y="5317588"/>
            <a:ext cx="2011680" cy="1209821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86597" y="4573284"/>
            <a:ext cx="128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客户端</a:t>
            </a:r>
            <a:endParaRPr lang="zh-CN" altLang="en-US" sz="2400"/>
          </a:p>
        </p:txBody>
      </p:sp>
      <p:sp>
        <p:nvSpPr>
          <p:cNvPr id="40" name="文本框 39"/>
          <p:cNvSpPr txBox="1"/>
          <p:nvPr/>
        </p:nvSpPr>
        <p:spPr>
          <a:xfrm>
            <a:off x="8578944" y="4444330"/>
            <a:ext cx="128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服务端</a:t>
            </a:r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5127671" y="572244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Jmeter/Badboy</a:t>
            </a:r>
            <a:endParaRPr lang="zh-CN" altLang="en-US" sz="20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112475" y="4573284"/>
            <a:ext cx="5352755" cy="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112475" y="4804116"/>
            <a:ext cx="5352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112475" y="5188634"/>
            <a:ext cx="2015196" cy="53380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7207346" y="5188633"/>
            <a:ext cx="1257884" cy="66701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2998761" y="5455538"/>
            <a:ext cx="2002298" cy="53593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265963" y="5368457"/>
            <a:ext cx="1199267" cy="6230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7359746" y="5341033"/>
            <a:ext cx="1257884" cy="66701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6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482" y="300440"/>
            <a:ext cx="449346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录制脚本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8805" y="1497317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2D9F7E"/>
                </a:solidFill>
              </a:rPr>
              <a:t>录制注意事项</a:t>
            </a:r>
            <a:endParaRPr lang="zh-CN" altLang="en-US" sz="2400" b="1">
              <a:solidFill>
                <a:srgbClr val="2D9F7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8805" y="2206843"/>
            <a:ext cx="10761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一定要把代理打开，地址为</a:t>
            </a:r>
            <a:r>
              <a:rPr lang="en-US" altLang="zh-CN" sz="2400" smtClean="0"/>
              <a:t>127.0.0.1(localhost)</a:t>
            </a:r>
            <a:r>
              <a:rPr lang="zh-CN" altLang="en-US" sz="2400" smtClean="0"/>
              <a:t>，端口随意只要不冲突。</a:t>
            </a:r>
            <a:endParaRPr lang="en-US" altLang="zh-CN" sz="240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录制</a:t>
            </a:r>
            <a:r>
              <a:rPr lang="en-US" altLang="zh-CN" sz="2400" smtClean="0"/>
              <a:t>https</a:t>
            </a:r>
            <a:r>
              <a:rPr lang="zh-CN" altLang="en-US" sz="2400" smtClean="0"/>
              <a:t>页面需要在</a:t>
            </a:r>
            <a:r>
              <a:rPr lang="en-US" altLang="zh-CN" sz="2400" smtClean="0"/>
              <a:t>”chrome://net-internals#hsts”</a:t>
            </a:r>
            <a:r>
              <a:rPr lang="zh-CN" altLang="en-US" sz="2400" smtClean="0"/>
              <a:t>的</a:t>
            </a:r>
            <a:r>
              <a:rPr lang="en-US" altLang="zh-CN" sz="2400" smtClean="0"/>
              <a:t>Delete *  policies</a:t>
            </a:r>
            <a:r>
              <a:rPr lang="zh-CN" altLang="en-US" sz="2400" smtClean="0"/>
              <a:t>把要</a:t>
            </a:r>
            <a:r>
              <a:rPr lang="en-US" altLang="zh-CN" sz="2400" smtClean="0"/>
              <a:t>https</a:t>
            </a:r>
            <a:r>
              <a:rPr lang="zh-CN" altLang="en-US" sz="2400" smtClean="0"/>
              <a:t>页面删掉，且把</a:t>
            </a:r>
            <a:r>
              <a:rPr lang="en-US" altLang="zh-CN" sz="2400" smtClean="0"/>
              <a:t>bin</a:t>
            </a:r>
            <a:r>
              <a:rPr lang="zh-CN" altLang="en-US" sz="2400" smtClean="0"/>
              <a:t>下的“</a:t>
            </a:r>
            <a:r>
              <a:rPr lang="en-US" altLang="zh-CN" sz="2400"/>
              <a:t>ApacheJMeterTemporaryRootCA</a:t>
            </a:r>
            <a:r>
              <a:rPr lang="zh-CN" altLang="en-US" sz="2400" smtClean="0"/>
              <a:t>”证书导入页面。</a:t>
            </a:r>
            <a:endParaRPr lang="en-US" altLang="zh-CN" sz="240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录制</a:t>
            </a:r>
            <a:r>
              <a:rPr lang="en-US" altLang="zh-CN" sz="2400" smtClean="0"/>
              <a:t>https</a:t>
            </a:r>
            <a:r>
              <a:rPr lang="zh-CN" altLang="en-US" sz="2400" smtClean="0"/>
              <a:t>页面初始密码：</a:t>
            </a:r>
            <a:r>
              <a:rPr lang="en-US" altLang="zh-CN" sz="2400" smtClean="0"/>
              <a:t>password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录制完成记得及时关闭代理及改回代理设置。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04659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878" y="272305"/>
            <a:ext cx="6648167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登录页面及线程间传参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8806" y="1814732"/>
            <a:ext cx="10536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登录页面一般需要往服务器发送账户、密码等信息，所以一般采用</a:t>
            </a:r>
            <a:r>
              <a:rPr lang="en-US" altLang="zh-CN" smtClean="0"/>
              <a:t>post</a:t>
            </a:r>
            <a:r>
              <a:rPr lang="zh-CN" altLang="en-US" smtClean="0"/>
              <a:t>请求方式。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在需要登录的页面按</a:t>
            </a:r>
            <a:r>
              <a:rPr lang="en-US" altLang="zh-CN" smtClean="0"/>
              <a:t>F12</a:t>
            </a:r>
            <a:r>
              <a:rPr lang="zh-CN" altLang="en-US" smtClean="0"/>
              <a:t>找到</a:t>
            </a:r>
            <a:r>
              <a:rPr lang="en-US" altLang="zh-CN" smtClean="0"/>
              <a:t>form data</a:t>
            </a:r>
            <a:r>
              <a:rPr lang="zh-CN" altLang="en-US" smtClean="0"/>
              <a:t>，里面的内容就是需要</a:t>
            </a:r>
            <a:r>
              <a:rPr lang="en-US" altLang="zh-CN" smtClean="0"/>
              <a:t>post</a:t>
            </a:r>
            <a:r>
              <a:rPr lang="zh-CN" altLang="en-US" smtClean="0"/>
              <a:t>到服务器的参数，每个页面都不一样。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Jmeter</a:t>
            </a:r>
            <a:r>
              <a:rPr lang="zh-CN" altLang="en-US" smtClean="0"/>
              <a:t>登录一个页面后，又向一个页面发送请求，服务器怎么知道你这个用户</a:t>
            </a:r>
            <a:r>
              <a:rPr lang="en-US" altLang="zh-CN" smtClean="0"/>
              <a:t>(</a:t>
            </a:r>
            <a:r>
              <a:rPr lang="zh-CN" altLang="en-US" smtClean="0"/>
              <a:t>线程</a:t>
            </a:r>
            <a:r>
              <a:rPr lang="en-US" altLang="zh-CN" smtClean="0"/>
              <a:t>)</a:t>
            </a:r>
            <a:r>
              <a:rPr lang="zh-CN" altLang="en-US" smtClean="0"/>
              <a:t>第二次请求是登录状态？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有时候一个计划任务里有好多个线程，如果一个线程组里的一个线程已经进行了登录操作，那么只能通过往另一个线程组传参共享账户密码进行访问。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0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540" y="314508"/>
            <a:ext cx="7126469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导入插件包及数据库操作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64" y="1336430"/>
            <a:ext cx="10536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mtClean="0"/>
              <a:t>Jmeter</a:t>
            </a:r>
            <a:r>
              <a:rPr lang="zh-CN" altLang="en-US" smtClean="0"/>
              <a:t>连接数据库需要在</a:t>
            </a:r>
            <a:r>
              <a:rPr lang="en-US" altLang="zh-CN" smtClean="0"/>
              <a:t>bin</a:t>
            </a:r>
            <a:r>
              <a:rPr lang="zh-CN" altLang="en-US" smtClean="0"/>
              <a:t>下导入</a:t>
            </a:r>
            <a:r>
              <a:rPr lang="en-US" altLang="zh-CN" smtClean="0"/>
              <a:t>mysql-connector-java-</a:t>
            </a:r>
            <a:r>
              <a:rPr lang="zh-CN" altLang="en-US" smtClean="0"/>
              <a:t>*</a:t>
            </a:r>
            <a:r>
              <a:rPr lang="en-US" altLang="zh-CN" smtClean="0"/>
              <a:t>-bin.jar</a:t>
            </a:r>
            <a:r>
              <a:rPr lang="zh-CN" altLang="en-US" smtClean="0"/>
              <a:t>包。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用配置元件里的“</a:t>
            </a:r>
            <a:r>
              <a:rPr lang="en-US" altLang="zh-CN"/>
              <a:t>JDBC Connection Configuration</a:t>
            </a:r>
            <a:r>
              <a:rPr lang="zh-CN" altLang="en-US" smtClean="0"/>
              <a:t>”进行登录。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用取样器里的“</a:t>
            </a:r>
            <a:r>
              <a:rPr lang="en-US" altLang="zh-CN"/>
              <a:t>JDBC Request</a:t>
            </a:r>
            <a:r>
              <a:rPr lang="zh-CN" altLang="en-US" smtClean="0"/>
              <a:t>”进行</a:t>
            </a:r>
            <a:r>
              <a:rPr lang="en-US" altLang="zh-CN" smtClean="0"/>
              <a:t>sql</a:t>
            </a:r>
            <a:r>
              <a:rPr lang="zh-CN" altLang="en-US" smtClean="0"/>
              <a:t>命令的操作。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3197100"/>
            <a:ext cx="5137649" cy="29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2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A9AA7F8-2EB9-4463-ABCE-F8BCEBDB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EEBD819C-0E81-4871-8059-D08CAC126980}"/>
              </a:ext>
            </a:extLst>
          </p:cNvPr>
          <p:cNvSpPr txBox="1"/>
          <p:nvPr/>
        </p:nvSpPr>
        <p:spPr>
          <a:xfrm>
            <a:off x="1776749" y="1475126"/>
            <a:ext cx="1938002" cy="101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目 </a:t>
            </a:r>
            <a:endParaRPr lang="en-US" altLang="zh-CN" sz="5999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B0579D1F-C186-4B5F-B398-9F2D321A900D}"/>
              </a:ext>
            </a:extLst>
          </p:cNvPr>
          <p:cNvSpPr txBox="1"/>
          <p:nvPr/>
        </p:nvSpPr>
        <p:spPr>
          <a:xfrm>
            <a:off x="1776749" y="4370726"/>
            <a:ext cx="1938002" cy="101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en-US" altLang="zh-CN" sz="5999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0D2754-BE69-4DC5-B63D-8836E6D1E425}"/>
              </a:ext>
            </a:extLst>
          </p:cNvPr>
          <p:cNvGrpSpPr/>
          <p:nvPr/>
        </p:nvGrpSpPr>
        <p:grpSpPr>
          <a:xfrm>
            <a:off x="6540245" y="1982840"/>
            <a:ext cx="4267037" cy="4103388"/>
            <a:chOff x="7301769" y="2518001"/>
            <a:chExt cx="3267034" cy="3141736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C38934-81CC-420B-87D9-830F60A4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770" y="2518001"/>
              <a:ext cx="522368" cy="535234"/>
            </a:xfrm>
            <a:prstGeom prst="rect">
              <a:avLst/>
            </a:prstGeom>
            <a:solidFill>
              <a:srgbClr val="2D9F7E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EF2375F6-1915-4E8B-8349-D7CCE74A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769" y="3405105"/>
              <a:ext cx="522368" cy="535234"/>
            </a:xfrm>
            <a:prstGeom prst="rect">
              <a:avLst/>
            </a:prstGeom>
            <a:solidFill>
              <a:srgbClr val="7481A1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43D3826-919E-439A-A04C-AD65CC690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172" y="4279760"/>
              <a:ext cx="522368" cy="535234"/>
            </a:xfrm>
            <a:prstGeom prst="rect">
              <a:avLst/>
            </a:prstGeom>
            <a:solidFill>
              <a:srgbClr val="2D9F7E"/>
            </a:solidFill>
            <a:ln>
              <a:noFill/>
            </a:ln>
          </p:spPr>
          <p:txBody>
            <a:bodyPr lIns="68546" tIns="34273" rIns="68546" bIns="34273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105">
              <a:extLst>
                <a:ext uri="{FF2B5EF4-FFF2-40B4-BE49-F238E27FC236}">
                  <a16:creationId xmlns:a16="http://schemas.microsoft.com/office/drawing/2014/main" id="{DF29CC09-217B-4EA6-9E3C-12BAE5D39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031" y="2585596"/>
              <a:ext cx="2374096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背          景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06">
              <a:extLst>
                <a:ext uri="{FF2B5EF4-FFF2-40B4-BE49-F238E27FC236}">
                  <a16:creationId xmlns:a16="http://schemas.microsoft.com/office/drawing/2014/main" id="{B483EFF0-1012-482A-847C-219FDDDD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687" y="2545297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08">
              <a:extLst>
                <a:ext uri="{FF2B5EF4-FFF2-40B4-BE49-F238E27FC236}">
                  <a16:creationId xmlns:a16="http://schemas.microsoft.com/office/drawing/2014/main" id="{0B31FF9D-B53D-4207-A302-464EE805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031" y="3483421"/>
              <a:ext cx="2359368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 块  简  介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09">
              <a:extLst>
                <a:ext uri="{FF2B5EF4-FFF2-40B4-BE49-F238E27FC236}">
                  <a16:creationId xmlns:a16="http://schemas.microsoft.com/office/drawing/2014/main" id="{B0633162-81DB-45E8-96A5-E2668614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687" y="3446884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115">
              <a:extLst>
                <a:ext uri="{FF2B5EF4-FFF2-40B4-BE49-F238E27FC236}">
                  <a16:creationId xmlns:a16="http://schemas.microsoft.com/office/drawing/2014/main" id="{EBE63D20-589C-4766-8825-DFC64E24D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4707" y="4332321"/>
              <a:ext cx="2374096" cy="43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spc="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  </a:t>
              </a:r>
              <a:r>
                <a:rPr lang="zh-CN" altLang="en-US" sz="3200" b="1" spc="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用</a:t>
              </a:r>
              <a:endParaRPr lang="zh-CN" altLang="en-US" sz="32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:a16="http://schemas.microsoft.com/office/drawing/2014/main" id="{4927CB1B-5E60-4EF4-A4AC-FCD360990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364" y="4307055"/>
              <a:ext cx="359326" cy="52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118">
              <a:extLst>
                <a:ext uri="{FF2B5EF4-FFF2-40B4-BE49-F238E27FC236}">
                  <a16:creationId xmlns:a16="http://schemas.microsoft.com/office/drawing/2014/main" id="{08BB70B0-F686-4589-87E3-765C921F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364" y="5182577"/>
              <a:ext cx="106038" cy="47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49A7254-4962-4B9A-9EB6-6C49872FD069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3175880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7D0AE68-5AA7-42FF-9A27-FE56C7417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4061705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9008340-7EC9-4E87-B16D-C68EC2581C4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769" y="4928480"/>
              <a:ext cx="3248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07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93A0F6-2B07-47F9-89FE-0EC4A0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:a16="http://schemas.microsoft.com/office/drawing/2014/main" id="{E07645F1-9166-4175-8FE0-6C313C77F12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10698" y="2270640"/>
            <a:ext cx="6657451" cy="11376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="1" spc="300" dirty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spc="300" dirty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D12D4B32-B257-411E-944A-391AB07B5F4F}"/>
              </a:ext>
            </a:extLst>
          </p:cNvPr>
          <p:cNvSpPr txBox="1"/>
          <p:nvPr/>
        </p:nvSpPr>
        <p:spPr>
          <a:xfrm>
            <a:off x="5140029" y="1238844"/>
            <a:ext cx="5293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600" dirty="0">
                <a:solidFill>
                  <a:srgbClr val="7481A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hakuyoxingshu7000" panose="02000600000000000000" pitchFamily="2" charset="-122"/>
              </a:rPr>
              <a:t>TRAINING</a:t>
            </a:r>
            <a:endParaRPr lang="en-US" sz="6600" spc="600" dirty="0">
              <a:solidFill>
                <a:srgbClr val="7481A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hakuyoxingshu7000" panose="020006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CFCFFB-2FC9-493E-B3B9-BE43A7A207E9}"/>
              </a:ext>
            </a:extLst>
          </p:cNvPr>
          <p:cNvGrpSpPr/>
          <p:nvPr/>
        </p:nvGrpSpPr>
        <p:grpSpPr>
          <a:xfrm>
            <a:off x="10218432" y="6111240"/>
            <a:ext cx="1373291" cy="217075"/>
            <a:chOff x="5488849" y="4448992"/>
            <a:chExt cx="1184825" cy="187284"/>
          </a:xfrm>
          <a:solidFill>
            <a:srgbClr val="7481A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150ED7B-9019-49E4-8354-0EDE70A41CBE}"/>
                </a:ext>
              </a:extLst>
            </p:cNvPr>
            <p:cNvSpPr/>
            <p:nvPr/>
          </p:nvSpPr>
          <p:spPr>
            <a:xfrm>
              <a:off x="5488849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876289-3F43-42C0-A492-697EE38B1CD3}"/>
                </a:ext>
              </a:extLst>
            </p:cNvPr>
            <p:cNvSpPr/>
            <p:nvPr/>
          </p:nvSpPr>
          <p:spPr>
            <a:xfrm>
              <a:off x="5819616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958422E-D768-4408-B141-740F6DEFCC8E}"/>
                </a:ext>
              </a:extLst>
            </p:cNvPr>
            <p:cNvSpPr/>
            <p:nvPr/>
          </p:nvSpPr>
          <p:spPr>
            <a:xfrm>
              <a:off x="6150383" y="4448992"/>
              <a:ext cx="187284" cy="187284"/>
            </a:xfrm>
            <a:prstGeom prst="ellipse">
              <a:avLst/>
            </a:prstGeom>
            <a:solidFill>
              <a:srgbClr val="2D9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906B30-48C9-4973-9C82-A7D8BE2016AA}"/>
                </a:ext>
              </a:extLst>
            </p:cNvPr>
            <p:cNvSpPr/>
            <p:nvPr/>
          </p:nvSpPr>
          <p:spPr>
            <a:xfrm>
              <a:off x="6486390" y="4448992"/>
              <a:ext cx="187284" cy="187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65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2A1C81-B243-424D-AC31-1169A980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4">
            <a:extLst>
              <a:ext uri="{FF2B5EF4-FFF2-40B4-BE49-F238E27FC236}">
                <a16:creationId xmlns:a16="http://schemas.microsoft.com/office/drawing/2014/main" id="{3E278A51-47E0-455F-85CB-3EFD6CA80D10}"/>
              </a:ext>
            </a:extLst>
          </p:cNvPr>
          <p:cNvSpPr txBox="1"/>
          <p:nvPr/>
        </p:nvSpPr>
        <p:spPr>
          <a:xfrm>
            <a:off x="284354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:a16="http://schemas.microsoft.com/office/drawing/2014/main" id="{E70B303D-76B9-4584-B143-1C12128C05BF}"/>
              </a:ext>
            </a:extLst>
          </p:cNvPr>
          <p:cNvSpPr txBox="1"/>
          <p:nvPr/>
        </p:nvSpPr>
        <p:spPr>
          <a:xfrm>
            <a:off x="5177174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4AAB4B5E-5F29-4866-B734-ADBA42E18F39}"/>
              </a:ext>
            </a:extLst>
          </p:cNvPr>
          <p:cNvSpPr txBox="1"/>
          <p:nvPr/>
        </p:nvSpPr>
        <p:spPr>
          <a:xfrm>
            <a:off x="751079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0D815-06DB-47BA-BF4B-A9AC74739463}"/>
              </a:ext>
            </a:extLst>
          </p:cNvPr>
          <p:cNvSpPr/>
          <p:nvPr/>
        </p:nvSpPr>
        <p:spPr>
          <a:xfrm>
            <a:off x="2266950" y="4902428"/>
            <a:ext cx="7824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spc="600" smtClean="0">
                <a:solidFill>
                  <a:schemeClr val="bg1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BACKGROUND</a:t>
            </a:r>
            <a:endParaRPr lang="zh-CN" altLang="en-US" sz="2800" spc="600" dirty="0">
              <a:solidFill>
                <a:schemeClr val="bg1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26B2E3-D0DD-48D1-B707-858F5BC6E72F}"/>
              </a:ext>
            </a:extLst>
          </p:cNvPr>
          <p:cNvSpPr/>
          <p:nvPr/>
        </p:nvSpPr>
        <p:spPr>
          <a:xfrm>
            <a:off x="2381250" y="3632195"/>
            <a:ext cx="78243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b="1" spc="2200" smtClean="0">
                <a:solidFill>
                  <a:srgbClr val="7481A1"/>
                </a:solidFill>
                <a:latin typeface="微软雅黑" pitchFamily="34" charset="-122"/>
                <a:ea typeface="微软雅黑" pitchFamily="34" charset="-122"/>
              </a:rPr>
              <a:t>背 景</a:t>
            </a:r>
            <a:endParaRPr lang="zh-CN" altLang="en-US" sz="6200" b="1" spc="2200" dirty="0">
              <a:solidFill>
                <a:srgbClr val="7481A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82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729F95-0861-4E7E-A9AC-8079050EEA42}"/>
              </a:ext>
            </a:extLst>
          </p:cNvPr>
          <p:cNvSpPr/>
          <p:nvPr/>
        </p:nvSpPr>
        <p:spPr>
          <a:xfrm>
            <a:off x="6342524" y="1666781"/>
            <a:ext cx="4744254" cy="4540238"/>
          </a:xfrm>
          <a:prstGeom prst="rect">
            <a:avLst/>
          </a:prstGeom>
          <a:noFill/>
          <a:ln>
            <a:solidFill>
              <a:srgbClr val="748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FABF6-C55C-49D4-BE2C-976B668F0F26}"/>
              </a:ext>
            </a:extLst>
          </p:cNvPr>
          <p:cNvSpPr/>
          <p:nvPr/>
        </p:nvSpPr>
        <p:spPr>
          <a:xfrm>
            <a:off x="991754" y="5030431"/>
            <a:ext cx="5104246" cy="1176588"/>
          </a:xfrm>
          <a:prstGeom prst="rect">
            <a:avLst/>
          </a:prstGeom>
          <a:solidFill>
            <a:srgbClr val="2D9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0684E40-7AB2-45F7-82C5-18FF2879E2C9}"/>
              </a:ext>
            </a:extLst>
          </p:cNvPr>
          <p:cNvSpPr txBox="1"/>
          <p:nvPr/>
        </p:nvSpPr>
        <p:spPr>
          <a:xfrm>
            <a:off x="6751623" y="2509132"/>
            <a:ext cx="3926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ApacheJMeter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可以用于对静态的和动态的资源（文件，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perl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对象，数据库和查询，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服务器或其它资源）的性能进行测试。也可以使用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jmeter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提供的图形化界面，分析性能指标或者在高负载情况下测试服务器，脚本或对象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FCEE1E7-4496-4945-BFF3-26D0451E4AB1}"/>
              </a:ext>
            </a:extLst>
          </p:cNvPr>
          <p:cNvSpPr txBox="1"/>
          <p:nvPr/>
        </p:nvSpPr>
        <p:spPr>
          <a:xfrm>
            <a:off x="6448940" y="1666780"/>
            <a:ext cx="1002226" cy="11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zh-CN" altLang="en-US" sz="6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F7656711-DF82-4C1D-BB87-E26508C4EC7E}"/>
              </a:ext>
            </a:extLst>
          </p:cNvPr>
          <p:cNvSpPr txBox="1"/>
          <p:nvPr/>
        </p:nvSpPr>
        <p:spPr>
          <a:xfrm>
            <a:off x="1469578" y="5121498"/>
            <a:ext cx="4346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Apache JMeter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组织开发的基于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的压力测试工具。用于对软件做压力测试，它最初被设计用于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应用测试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，后来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扩展到其他测试领域。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BCF9C0-308E-4B6D-97A6-301E8367EA92}"/>
              </a:ext>
            </a:extLst>
          </p:cNvPr>
          <p:cNvCxnSpPr/>
          <p:nvPr/>
        </p:nvCxnSpPr>
        <p:spPr>
          <a:xfrm>
            <a:off x="6585340" y="5660107"/>
            <a:ext cx="4501438" cy="0"/>
          </a:xfrm>
          <a:prstGeom prst="line">
            <a:avLst/>
          </a:prstGeom>
          <a:ln>
            <a:solidFill>
              <a:srgbClr val="7481A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4" y="1666780"/>
            <a:ext cx="5104246" cy="31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5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15" y="286372"/>
            <a:ext cx="325457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优缺点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551" y="1828800"/>
            <a:ext cx="9580098" cy="262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利用</a:t>
            </a:r>
            <a:r>
              <a:rPr lang="en-US" altLang="zh-CN"/>
              <a:t>badboy</a:t>
            </a:r>
            <a:r>
              <a:rPr lang="zh-CN" altLang="en-US"/>
              <a:t>录制测试脚本，可以快速的形成测试</a:t>
            </a:r>
            <a:r>
              <a:rPr lang="zh-CN" altLang="en-US" smtClean="0"/>
              <a:t>脚本。</a:t>
            </a:r>
            <a:endParaRPr lang="en-US" altLang="zh-CN" smtClean="0"/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完全的多线程框架，允许多线程并发采样，同时通过不同的线程组进行不同功能的同时采样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可以生成生成漂亮</a:t>
            </a:r>
            <a:r>
              <a:rPr lang="zh-CN" altLang="en-US"/>
              <a:t>专业、图文并茂的</a:t>
            </a:r>
            <a:r>
              <a:rPr lang="zh-CN" altLang="en-US" smtClean="0"/>
              <a:t>测试报告。</a:t>
            </a:r>
            <a:endParaRPr lang="en-US" altLang="zh-CN" smtClean="0"/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支持多种</a:t>
            </a:r>
            <a:r>
              <a:rPr lang="zh-CN" altLang="en-US"/>
              <a:t>应用</a:t>
            </a:r>
            <a:r>
              <a:rPr lang="en-US" altLang="zh-CN"/>
              <a:t>/</a:t>
            </a:r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 smtClean="0"/>
              <a:t>协议。例：</a:t>
            </a:r>
            <a:r>
              <a:rPr lang="en-US" altLang="zh-CN"/>
              <a:t>Web </a:t>
            </a:r>
            <a:r>
              <a:rPr lang="en-US" altLang="zh-CN" smtClean="0"/>
              <a:t>– HTTP</a:t>
            </a:r>
            <a:r>
              <a:rPr lang="en-US" altLang="zh-CN"/>
              <a:t>,</a:t>
            </a:r>
            <a:r>
              <a:rPr lang="en-US" altLang="zh-CN" smtClean="0"/>
              <a:t>HTTPS</a:t>
            </a:r>
            <a:r>
              <a:rPr lang="zh-CN" altLang="en-US" smtClean="0"/>
              <a:t>、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LDAP</a:t>
            </a:r>
            <a:r>
              <a:rPr lang="zh-CN" altLang="en-US" smtClean="0"/>
              <a:t>、</a:t>
            </a:r>
            <a:r>
              <a:rPr lang="en-US" altLang="zh-CN" smtClean="0"/>
              <a:t>TCP</a:t>
            </a:r>
            <a:r>
              <a:rPr lang="zh-CN" altLang="en-US" smtClean="0"/>
              <a:t>、</a:t>
            </a:r>
            <a:r>
              <a:rPr lang="en-US" altLang="zh-CN"/>
              <a:t>Mail - SMTP(S), </a:t>
            </a:r>
            <a:r>
              <a:rPr lang="en-US" altLang="zh-CN" smtClean="0"/>
              <a:t>POP3(S</a:t>
            </a:r>
            <a:r>
              <a:rPr lang="en-US" altLang="zh-CN"/>
              <a:t>) and IMAP(S</a:t>
            </a:r>
            <a:r>
              <a:rPr lang="en-US" altLang="zh-CN" smtClean="0"/>
              <a:t>)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不依赖于界面，如果服务正常启动，传递参数明确就可以添加测试用例，执行</a:t>
            </a:r>
            <a:r>
              <a:rPr lang="zh-CN" altLang="en-US" smtClean="0"/>
              <a:t>测试。</a:t>
            </a:r>
            <a:endParaRPr lang="en-US" altLang="zh-CN" smtClean="0"/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高可扩展性。</a:t>
            </a:r>
            <a:endParaRPr lang="en-US" altLang="zh-CN" smtClean="0"/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测试脚本维护方便，可以将测试脚本复制，并且可以将某一部分单独</a:t>
            </a:r>
            <a:r>
              <a:rPr lang="zh-CN" altLang="en-US" smtClean="0"/>
              <a:t>保存，应用比较灵活。</a:t>
            </a:r>
            <a:endParaRPr lang="zh-CN" altLang="en-US"/>
          </a:p>
        </p:txBody>
      </p:sp>
      <p:sp>
        <p:nvSpPr>
          <p:cNvPr id="63" name="椭圆 134">
            <a:extLst>
              <a:ext uri="{FF2B5EF4-FFF2-40B4-BE49-F238E27FC236}">
                <a16:creationId xmlns:a16="http://schemas.microsoft.com/office/drawing/2014/main" id="{C3FBD8D8-D2A4-49CA-B048-5850F20C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59" y="4552148"/>
            <a:ext cx="422448" cy="422007"/>
          </a:xfrm>
          <a:prstGeom prst="ellipse">
            <a:avLst/>
          </a:prstGeom>
          <a:solidFill>
            <a:srgbClr val="7481A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椭圆 155">
            <a:extLst>
              <a:ext uri="{FF2B5EF4-FFF2-40B4-BE49-F238E27FC236}">
                <a16:creationId xmlns:a16="http://schemas.microsoft.com/office/drawing/2014/main" id="{E7ABEA60-2101-4B25-9784-C0575A99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59" y="1406292"/>
            <a:ext cx="422448" cy="422508"/>
          </a:xfrm>
          <a:prstGeom prst="ellipse">
            <a:avLst/>
          </a:prstGeom>
          <a:solidFill>
            <a:srgbClr val="2D9F7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53551" y="4837847"/>
            <a:ext cx="958009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就算是</a:t>
            </a:r>
            <a:r>
              <a:rPr lang="en-US" altLang="zh-CN"/>
              <a:t>jmeter</a:t>
            </a:r>
            <a:r>
              <a:rPr lang="zh-CN" altLang="en-US"/>
              <a:t>脚本顺利执行，依旧无法确定程序是否正确执行，有时候需要进入程序查看，或者查看</a:t>
            </a:r>
            <a:r>
              <a:rPr lang="en-US" altLang="zh-CN"/>
              <a:t>Jmeter</a:t>
            </a:r>
            <a:r>
              <a:rPr lang="zh-CN" altLang="en-US"/>
              <a:t>的响应数据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Jmeter</a:t>
            </a:r>
            <a:r>
              <a:rPr lang="zh-CN" altLang="en-US"/>
              <a:t>脚本的维护需要保存为本地文件</a:t>
            </a:r>
            <a:r>
              <a:rPr lang="zh-CN" altLang="en-US" smtClean="0"/>
              <a:t>，不利于大型项目的维护。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4861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2A1C81-B243-424D-AC31-1169A980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4">
            <a:extLst>
              <a:ext uri="{FF2B5EF4-FFF2-40B4-BE49-F238E27FC236}">
                <a16:creationId xmlns:a16="http://schemas.microsoft.com/office/drawing/2014/main" id="{3E278A51-47E0-455F-85CB-3EFD6CA80D10}"/>
              </a:ext>
            </a:extLst>
          </p:cNvPr>
          <p:cNvSpPr txBox="1"/>
          <p:nvPr/>
        </p:nvSpPr>
        <p:spPr>
          <a:xfrm>
            <a:off x="284354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:a16="http://schemas.microsoft.com/office/drawing/2014/main" id="{E70B303D-76B9-4584-B143-1C12128C05BF}"/>
              </a:ext>
            </a:extLst>
          </p:cNvPr>
          <p:cNvSpPr txBox="1"/>
          <p:nvPr/>
        </p:nvSpPr>
        <p:spPr>
          <a:xfrm>
            <a:off x="5177174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4AAB4B5E-5F29-4866-B734-ADBA42E18F39}"/>
              </a:ext>
            </a:extLst>
          </p:cNvPr>
          <p:cNvSpPr txBox="1"/>
          <p:nvPr/>
        </p:nvSpPr>
        <p:spPr>
          <a:xfrm>
            <a:off x="7510799" y="1475126"/>
            <a:ext cx="19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D9F7E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4800" b="1" dirty="0">
              <a:solidFill>
                <a:srgbClr val="2D9F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0D815-06DB-47BA-BF4B-A9AC74739463}"/>
              </a:ext>
            </a:extLst>
          </p:cNvPr>
          <p:cNvSpPr/>
          <p:nvPr/>
        </p:nvSpPr>
        <p:spPr>
          <a:xfrm>
            <a:off x="2266950" y="4902428"/>
            <a:ext cx="7824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spc="600" smtClean="0">
                <a:solidFill>
                  <a:schemeClr val="bg1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INTRODUCTION OF THE MODULE</a:t>
            </a:r>
            <a:endParaRPr lang="zh-CN" altLang="en-US" sz="2800" spc="600" dirty="0">
              <a:solidFill>
                <a:schemeClr val="bg1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26B2E3-D0DD-48D1-B707-858F5BC6E72F}"/>
              </a:ext>
            </a:extLst>
          </p:cNvPr>
          <p:cNvSpPr/>
          <p:nvPr/>
        </p:nvSpPr>
        <p:spPr>
          <a:xfrm>
            <a:off x="2381250" y="3632195"/>
            <a:ext cx="782431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b="1" spc="2200" smtClean="0">
                <a:solidFill>
                  <a:srgbClr val="7481A1"/>
                </a:solidFill>
                <a:latin typeface="微软雅黑" pitchFamily="34" charset="-122"/>
                <a:ea typeface="微软雅黑" pitchFamily="34" charset="-122"/>
              </a:rPr>
              <a:t>模块简介</a:t>
            </a:r>
            <a:endParaRPr lang="zh-CN" altLang="en-US" sz="6200" b="1" spc="2200" dirty="0">
              <a:solidFill>
                <a:srgbClr val="7481A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48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01" y="328575"/>
            <a:ext cx="434219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Jmeter-</a:t>
            </a:r>
            <a:r>
              <a:rPr lang="zh-CN" altLang="en-US" sz="3299" b="1" spc="300" smtClean="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测试计划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96" y="1252024"/>
            <a:ext cx="9578998" cy="53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9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01" y="328575"/>
            <a:ext cx="434219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Jmeter-Threads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93" y="1419444"/>
            <a:ext cx="6422340" cy="51815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40284" y="1748067"/>
            <a:ext cx="4135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/>
              <a:t>setup thread group </a:t>
            </a:r>
            <a:endParaRPr lang="en-US" altLang="zh-CN" b="1" smtClean="0"/>
          </a:p>
          <a:p>
            <a:r>
              <a:rPr lang="zh-CN" altLang="en-US"/>
              <a:t>在普通线程组执行之前被</a:t>
            </a:r>
            <a:r>
              <a:rPr lang="zh-CN" altLang="en-US" smtClean="0"/>
              <a:t>触发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/>
              <a:t>teardown thread group </a:t>
            </a:r>
            <a:endParaRPr lang="en-US" altLang="zh-CN" b="1" smtClean="0"/>
          </a:p>
          <a:p>
            <a:r>
              <a:rPr lang="zh-CN" altLang="en-US" smtClean="0"/>
              <a:t>在</a:t>
            </a:r>
            <a:r>
              <a:rPr lang="zh-CN" altLang="en-US"/>
              <a:t>普通线程组执行</a:t>
            </a:r>
            <a:r>
              <a:rPr lang="zh-CN" altLang="en-US" smtClean="0"/>
              <a:t>之后被触发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/>
              <a:t>thread </a:t>
            </a:r>
            <a:r>
              <a:rPr lang="en-US" altLang="zh-CN" b="1" smtClean="0"/>
              <a:t>group</a:t>
            </a:r>
          </a:p>
          <a:p>
            <a:r>
              <a:rPr lang="zh-CN" altLang="en-US"/>
              <a:t>一个线程组可以看做一个虚拟用户组，线程组中的每个线程都可以理解为一个虚拟用户。多个用户同时去执行相同的一批次任务。每个线程之间都是隔离的，互不影响的。一个线程的执行过程中，操作的变量，不会影响其他线程的变量值。</a:t>
            </a:r>
            <a:endParaRPr lang="en-US" altLang="zh-CN" b="1"/>
          </a:p>
          <a:p>
            <a:pPr marL="342900" indent="-342900"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9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">
            <a:extLst>
              <a:ext uri="{FF2B5EF4-FFF2-40B4-BE49-F238E27FC236}">
                <a16:creationId xmlns:a16="http://schemas.microsoft.com/office/drawing/2014/main" id="{68C1F875-F385-4BCB-91EE-E0E6FE15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01" y="328575"/>
            <a:ext cx="4342192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3299" b="1" spc="300">
                <a:solidFill>
                  <a:srgbClr val="2D9F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Jmeter-Threads</a:t>
            </a:r>
            <a:endParaRPr lang="zh-CN" altLang="en-US" sz="3299" b="1" spc="300" dirty="0">
              <a:solidFill>
                <a:srgbClr val="2D9F7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7" y="1288000"/>
            <a:ext cx="10698993" cy="48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2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18557</TotalTime>
  <Words>1019</Words>
  <Application>Microsoft Office PowerPoint</Application>
  <PresentationFormat>宽屏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hakuyoxingshu7000</vt:lpstr>
      <vt:lpstr>等线</vt:lpstr>
      <vt:lpstr>等线 Light</vt:lpstr>
      <vt:lpstr>方正兰亭超细黑简体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>第一PPT</dc:creator>
  <cp:keywords>www.1ppt.com</cp:keywords>
  <dc:description>www.1ppt.com</dc:description>
  <cp:lastModifiedBy>一 步</cp:lastModifiedBy>
  <cp:revision>265</cp:revision>
  <dcterms:created xsi:type="dcterms:W3CDTF">2018-02-23T07:21:57Z</dcterms:created>
  <dcterms:modified xsi:type="dcterms:W3CDTF">2019-08-26T13:29:36Z</dcterms:modified>
</cp:coreProperties>
</file>