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/>
    <p:restoredTop sz="94704"/>
  </p:normalViewPr>
  <p:slideViewPr>
    <p:cSldViewPr snapToGrid="0">
      <p:cViewPr varScale="1">
        <p:scale>
          <a:sx n="135" d="100"/>
          <a:sy n="135" d="100"/>
        </p:scale>
        <p:origin x="4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lnSpc>
                <a:spcPct val="114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7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8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0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1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5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2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9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4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6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13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8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8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8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8464FC-BA67-4F51-9FF7-DBE25BC1B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7E03DB2-550B-4724-AED9-6CDD8791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6465A54-5573-484E-B100-DD573A200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3FE72B0-EFA3-4014-8CDC-1C287601B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760997-975D-4B2C-8156-B7D50D00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6F8662-B246-4822-9C58-17B716C15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34A646E-FE31-4A4B-8671-F7388A435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733733-B757-4917-8037-20B16E42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78D03B-F6D8-4A21-A4B8-5B61F420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4D19C5-78BE-416D-93DE-D9D3C66A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885153-0E8D-4E9D-84C9-72B30A898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E6907E2-1D55-4C28-BFEB-D3DED31F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3A6CF01-1EE4-4AED-917E-A399E29E8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3D3E530-D97C-46B7-807C-65B63CD0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7659DC-F17B-46DE-AC6E-E17E8365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EAA8CC2-E19B-4B07-BA97-B5C7B978D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29C9D14-88FE-4F59-9041-7FC5FD646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E061BF0-EF9F-44AF-A8CD-67A63ADAE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D26BEE-06B3-412E-B8E6-6DD4A15EB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2D99D3C-C411-4362-A855-0407BAB58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D83338-69DA-4BD2-9B7B-CF1BC2B6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ADBF0E-FFEA-499B-A3EE-61D967143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1F6D47-BE03-40C8-93D7-3727C345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8BB3A57-69CE-4A24-9F7D-4C04DDA62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86F159E-685A-4FE9-8883-D9C23B14E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DB9DB7-21A5-4A0C-9F59-79571BAF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3893421-FD38-4970-90EF-FBF4E7F7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5253162-5698-4B03-BAB7-2034949EE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3DA1941-59E5-4945-8CF8-FE50F0197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399BEA3-F0ED-4CE7-BE3D-FD9BF7772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1AE72F-67C2-48F4-BF50-DD80CF4AA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804CC83-E412-4E00-9849-9C2A12D58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32FE619E-19C4-42B9-AB51-CA7CBE37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995623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形用户界面&#10;&#10;中度可信度描述已自动生成">
            <a:extLst>
              <a:ext uri="{FF2B5EF4-FFF2-40B4-BE49-F238E27FC236}">
                <a16:creationId xmlns:a16="http://schemas.microsoft.com/office/drawing/2014/main" id="{1CF32AF5-9D54-CAE1-8AB2-82CD134CB3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3099" r="1" b="14153"/>
          <a:stretch/>
        </p:blipFill>
        <p:spPr>
          <a:xfrm>
            <a:off x="0" y="24094"/>
            <a:ext cx="12185128" cy="3944686"/>
          </a:xfrm>
          <a:custGeom>
            <a:avLst/>
            <a:gdLst/>
            <a:ahLst/>
            <a:cxnLst/>
            <a:rect l="l" t="t" r="r" b="b"/>
            <a:pathLst>
              <a:path w="12185148" h="3944696">
                <a:moveTo>
                  <a:pt x="0" y="0"/>
                </a:moveTo>
                <a:lnTo>
                  <a:pt x="12185148" y="0"/>
                </a:lnTo>
                <a:lnTo>
                  <a:pt x="12185148" y="3204268"/>
                </a:lnTo>
                <a:cubicBezTo>
                  <a:pt x="6279648" y="3204268"/>
                  <a:pt x="6095102" y="4350040"/>
                  <a:pt x="547161" y="3790988"/>
                </a:cubicBezTo>
                <a:lnTo>
                  <a:pt x="0" y="3732204"/>
                </a:ln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25F2FDC-0DD4-B524-C785-31D8DED7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668980"/>
            <a:ext cx="10809844" cy="1874384"/>
          </a:xfrm>
        </p:spPr>
        <p:txBody>
          <a:bodyPr anchor="t">
            <a:normAutofit/>
          </a:bodyPr>
          <a:lstStyle/>
          <a:p>
            <a:r>
              <a:rPr kumimoji="1" lang="en-US" altLang="zh-CN" dirty="0" err="1">
                <a:solidFill>
                  <a:srgbClr val="00B0F0"/>
                </a:solidFill>
              </a:rPr>
              <a:t>Suikemon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EFF6EC-2CD4-3B4E-5A76-416BB7D1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4536953"/>
            <a:ext cx="7379062" cy="1633637"/>
          </a:xfrm>
        </p:spPr>
        <p:txBody>
          <a:bodyPr anchor="t">
            <a:normAutofit fontScale="62500" lnSpcReduction="20000"/>
          </a:bodyPr>
          <a:lstStyle/>
          <a:p>
            <a:r>
              <a:rPr lang="en" altLang="zh-CN" b="0" i="0" u="none" strike="noStrike" dirty="0">
                <a:solidFill>
                  <a:srgbClr val="FFC000"/>
                </a:solidFill>
                <a:effectLst/>
                <a:latin typeface="Helvetica Neue" panose="02000503000000020004" pitchFamily="2" charset="0"/>
              </a:rPr>
              <a:t>This is a simple card drawing and selling platform. The card contents are all Pokémon with the main attribute or secondary attribute being water, so it is called </a:t>
            </a:r>
            <a:r>
              <a:rPr lang="en" altLang="zh-CN" b="0" i="0" u="none" strike="noStrike" dirty="0" err="1">
                <a:solidFill>
                  <a:srgbClr val="FFC000"/>
                </a:solidFill>
                <a:effectLst/>
                <a:latin typeface="Helvetica Neue" panose="02000503000000020004" pitchFamily="2" charset="0"/>
              </a:rPr>
              <a:t>Suikemon</a:t>
            </a:r>
            <a:r>
              <a:rPr lang="en" altLang="zh-CN" b="0" i="0" u="none" strike="noStrike" dirty="0">
                <a:solidFill>
                  <a:srgbClr val="FFC000"/>
                </a:solidFill>
                <a:effectLst/>
                <a:latin typeface="Helvetica Neue" panose="02000503000000020004" pitchFamily="2" charset="0"/>
              </a:rPr>
              <a:t>. Here, you can extract </a:t>
            </a:r>
            <a:r>
              <a:rPr lang="en" altLang="zh-CN" b="0" i="0" u="none" strike="noStrike" dirty="0" err="1">
                <a:solidFill>
                  <a:srgbClr val="FFC000"/>
                </a:solidFill>
                <a:effectLst/>
                <a:latin typeface="Helvetica Neue" panose="02000503000000020004" pitchFamily="2" charset="0"/>
              </a:rPr>
              <a:t>suikemon</a:t>
            </a:r>
            <a:r>
              <a:rPr lang="en" altLang="zh-CN" b="0" i="0" u="none" strike="noStrike" dirty="0">
                <a:solidFill>
                  <a:srgbClr val="FFC000"/>
                </a:solidFill>
                <a:effectLst/>
                <a:latin typeface="Helvetica Neue" panose="02000503000000020004" pitchFamily="2" charset="0"/>
              </a:rPr>
              <a:t> and sell them at a customized price. It also provides a picture book collection function. Believe in yourself, you can become a </a:t>
            </a:r>
            <a:r>
              <a:rPr lang="en" altLang="zh-CN" b="0" i="0" u="none" strike="noStrike" dirty="0" err="1">
                <a:solidFill>
                  <a:srgbClr val="FFC000"/>
                </a:solidFill>
                <a:effectLst/>
                <a:latin typeface="Helvetica Neue" panose="02000503000000020004" pitchFamily="2" charset="0"/>
              </a:rPr>
              <a:t>Suikémon</a:t>
            </a:r>
            <a:r>
              <a:rPr lang="en" altLang="zh-CN" b="0" i="0" u="none" strike="noStrike" dirty="0">
                <a:solidFill>
                  <a:srgbClr val="FFC000"/>
                </a:solidFill>
                <a:effectLst/>
                <a:latin typeface="Helvetica Neue" panose="02000503000000020004" pitchFamily="2" charset="0"/>
              </a:rPr>
              <a:t> training master!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9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6DCAA85-498A-403D-9B78-5CCBD1090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C929204-F980-484D-8655-730F1B727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4AA9E8-0640-456D-9848-62D4B61E4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441337F-52E8-47F0-BE05-22B9546B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A2DF1D8-3C43-493B-81AB-F884A1AC2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C936AE0-5857-4E83-9FBF-0DF0AF7D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36A29DB-28F7-484B-99D4-7E87455E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56A04A1-DCC2-47B8-8D5F-2FBCDFEDB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F8231EB-A54F-4957-8BD8-E09CF6D39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0D1D56A-9AA0-4252-83CA-007900F7D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ACB8F62-27AD-449A-9672-CF1606EF1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1B8E8DD-78E3-4D21-9D97-1E8853D1C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C220D24-A0B4-47A2-BB5A-B6ABA10ED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83FC849-1B32-469B-B356-6BB73B5EC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750050C-BD87-4421-8AF5-D4436257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ADD4106-749A-4CFF-8200-A538FF2CF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18D6102-2C43-4536-94B6-3F2019891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DA4A991-2B53-4FCA-A902-988C73FB4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AC82C70-BA0E-4EE5-8BD1-86BE0F028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76FAE23-3A27-481D-B71A-87F5B8544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4AF4835-A99A-4CC2-A6E4-86EB56985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957E9B9-6479-47C7-B61A-B53AFE4BF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5D469BB-F55D-4219-8418-546B245E6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DEC9E81-2D66-47F9-B4BE-FE06E7B77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DA5F6DC-345D-4A6D-8724-76CAA824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1211B08-57AE-4D57-855B-125A73E5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3DB6EC5-BA1C-4572-B46B-8459807DF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DBA9824-38B3-4502-A8D3-970A14DFF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22FCB05-90E9-44F3-8C1B-8C0F54E06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25384D3-980A-4770-AA07-E69D5FF0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474BF91-F9D9-4FAD-8398-B8D21501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D34BA63-E3AC-41DA-BE9A-FF9EFB5A2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C06E4552-68A6-4116-A498-EAB3BF2A2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95733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Content Placeholder 79">
            <a:extLst>
              <a:ext uri="{FF2B5EF4-FFF2-40B4-BE49-F238E27FC236}">
                <a16:creationId xmlns:a16="http://schemas.microsoft.com/office/drawing/2014/main" id="{5EBD39BA-8507-F581-2DD3-9D1991612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7" y="168613"/>
            <a:ext cx="5409303" cy="2874555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Sui Move</a:t>
            </a:r>
          </a:p>
          <a:p>
            <a:r>
              <a:rPr lang="en-US" dirty="0">
                <a:solidFill>
                  <a:srgbClr val="00B0F0"/>
                </a:solidFill>
              </a:rPr>
              <a:t>Obelisk engine</a:t>
            </a:r>
          </a:p>
          <a:p>
            <a:r>
              <a:rPr lang="en-US" dirty="0" err="1">
                <a:solidFill>
                  <a:srgbClr val="00B0F0"/>
                </a:solidFill>
              </a:rPr>
              <a:t>Next.js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Redux</a:t>
            </a:r>
          </a:p>
          <a:p>
            <a:r>
              <a:rPr lang="en-US" dirty="0">
                <a:solidFill>
                  <a:srgbClr val="00B0F0"/>
                </a:solidFill>
              </a:rPr>
              <a:t>Typescript</a:t>
            </a:r>
          </a:p>
          <a:p>
            <a:r>
              <a:rPr lang="en-US" dirty="0" err="1">
                <a:solidFill>
                  <a:srgbClr val="00B0F0"/>
                </a:solidFill>
              </a:rPr>
              <a:t>Tailwindcss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…</a:t>
            </a:r>
          </a:p>
        </p:txBody>
      </p:sp>
      <p:pic>
        <p:nvPicPr>
          <p:cNvPr id="9" name="内容占位符 8" descr="图形用户界面&#10;&#10;中度可信度描述已自动生成">
            <a:extLst>
              <a:ext uri="{FF2B5EF4-FFF2-40B4-BE49-F238E27FC236}">
                <a16:creationId xmlns:a16="http://schemas.microsoft.com/office/drawing/2014/main" id="{1408266A-34ED-9073-A3E8-ED316BD2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312" b="17365"/>
          <a:stretch/>
        </p:blipFill>
        <p:spPr>
          <a:xfrm>
            <a:off x="20" y="3271957"/>
            <a:ext cx="12195587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sp>
        <p:nvSpPr>
          <p:cNvPr id="42" name="Content Placeholder 79">
            <a:extLst>
              <a:ext uri="{FF2B5EF4-FFF2-40B4-BE49-F238E27FC236}">
                <a16:creationId xmlns:a16="http://schemas.microsoft.com/office/drawing/2014/main" id="{F09BCE49-0FD0-C272-51BF-ECEB53D35595}"/>
              </a:ext>
            </a:extLst>
          </p:cNvPr>
          <p:cNvSpPr txBox="1">
            <a:spLocks/>
          </p:cNvSpPr>
          <p:nvPr/>
        </p:nvSpPr>
        <p:spPr>
          <a:xfrm>
            <a:off x="6112613" y="1327668"/>
            <a:ext cx="5409303" cy="1556901"/>
          </a:xfrm>
          <a:prstGeom prst="rect">
            <a:avLst/>
          </a:prstGeom>
        </p:spPr>
        <p:txBody>
          <a:bodyPr lIns="109728" tIns="109728" rIns="109728" bIns="9144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 spc="8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 spc="8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 spc="8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 spc="8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 spc="8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rgbClr val="00B0F0"/>
                </a:solidFill>
              </a:rPr>
              <a:t>Next.js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Pages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Router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-&gt;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App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Router</a:t>
            </a:r>
          </a:p>
          <a:p>
            <a:r>
              <a:rPr lang="en-US" dirty="0">
                <a:solidFill>
                  <a:srgbClr val="00B0F0"/>
                </a:solidFill>
              </a:rPr>
              <a:t>Optimization and improvement of trading functions</a:t>
            </a:r>
          </a:p>
          <a:p>
            <a:r>
              <a:rPr lang="en-US" dirty="0">
                <a:solidFill>
                  <a:srgbClr val="00B0F0"/>
                </a:solidFill>
              </a:rPr>
              <a:t>Publish to Walrus </a:t>
            </a:r>
            <a:r>
              <a:rPr lang="en-US" dirty="0" err="1">
                <a:solidFill>
                  <a:srgbClr val="00B0F0"/>
                </a:solidFill>
              </a:rPr>
              <a:t>testnet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4" name="Content Placeholder 79">
            <a:extLst>
              <a:ext uri="{FF2B5EF4-FFF2-40B4-BE49-F238E27FC236}">
                <a16:creationId xmlns:a16="http://schemas.microsoft.com/office/drawing/2014/main" id="{3D5FCE7F-5499-D604-831A-419906DA52F7}"/>
              </a:ext>
            </a:extLst>
          </p:cNvPr>
          <p:cNvSpPr txBox="1">
            <a:spLocks/>
          </p:cNvSpPr>
          <p:nvPr/>
        </p:nvSpPr>
        <p:spPr>
          <a:xfrm>
            <a:off x="6132333" y="-63853"/>
            <a:ext cx="5409303" cy="1556901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 spc="8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 spc="8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 spc="8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 spc="8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 spc="8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FFC000"/>
                </a:solidFill>
                <a:latin typeface="+mj-lt"/>
              </a:rPr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286880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uiExpand="1" build="p"/>
      <p:bldP spid="42" grpId="0" build="p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A5D44B-70C7-4559-CA2A-6C75CA58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400" dirty="0">
                <a:solidFill>
                  <a:srgbClr val="FFC000"/>
                </a:solidFill>
              </a:rPr>
              <a:t>Thanks</a:t>
            </a:r>
          </a:p>
        </p:txBody>
      </p:sp>
      <p:pic>
        <p:nvPicPr>
          <p:cNvPr id="5" name="内容占位符 4" descr="图形用户界面&#10;&#10;中度可信度描述已自动生成">
            <a:extLst>
              <a:ext uri="{FF2B5EF4-FFF2-40B4-BE49-F238E27FC236}">
                <a16:creationId xmlns:a16="http://schemas.microsoft.com/office/drawing/2014/main" id="{86DF545D-4788-49BE-AA87-F3AF515A2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990" y="2884564"/>
            <a:ext cx="7319756" cy="3257291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D564427-7CC9-4829-78E7-EDA3BAABF5AB}"/>
              </a:ext>
            </a:extLst>
          </p:cNvPr>
          <p:cNvSpPr txBox="1">
            <a:spLocks/>
          </p:cNvSpPr>
          <p:nvPr/>
        </p:nvSpPr>
        <p:spPr>
          <a:xfrm>
            <a:off x="1188732" y="-112539"/>
            <a:ext cx="9821130" cy="32428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 spc="13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itchFamily="2" charset="2"/>
              <a:buChar char="Ø"/>
            </a:pPr>
            <a:r>
              <a:rPr lang="en" altLang="zh-CN" sz="8800" dirty="0">
                <a:solidFill>
                  <a:srgbClr val="00B0F0"/>
                </a:solidFill>
              </a:rPr>
              <a:t>Through the cross-chain token transfer technology provided by Wormhole, multiple payment methods are supported to randomize </a:t>
            </a:r>
            <a:r>
              <a:rPr lang="en" altLang="zh-CN" sz="8800" dirty="0" err="1">
                <a:solidFill>
                  <a:srgbClr val="00B0F0"/>
                </a:solidFill>
              </a:rPr>
              <a:t>Suikemon</a:t>
            </a:r>
            <a:r>
              <a:rPr lang="en" altLang="zh-CN" sz="8800" dirty="0">
                <a:solidFill>
                  <a:srgbClr val="00B0F0"/>
                </a:solidFill>
              </a:rPr>
              <a:t> cards in future.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" altLang="zh-CN" sz="8800" dirty="0">
                <a:solidFill>
                  <a:srgbClr val="00B0F0"/>
                </a:solidFill>
              </a:rPr>
              <a:t>In the current project, the card is just a simple object. In the future, you can consider making it into an NFT, and then use Wormhole to give the extracted NFT across the chain.</a:t>
            </a:r>
            <a:endParaRPr lang="en-US" altLang="zh-CN" sz="8800" dirty="0">
              <a:solidFill>
                <a:srgbClr val="00B0F0"/>
              </a:solidFill>
            </a:endParaRPr>
          </a:p>
          <a:p>
            <a:pPr marL="571500" indent="-571500">
              <a:buFont typeface="Wingdings" pitchFamily="2" charset="2"/>
              <a:buChar char="Ø"/>
            </a:pPr>
            <a:endParaRPr lang="en" altLang="zh-CN" dirty="0">
              <a:solidFill>
                <a:srgbClr val="00B0F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673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160</Words>
  <Application>Microsoft Macintosh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Helvetica Neue</vt:lpstr>
      <vt:lpstr>Segoe UI</vt:lpstr>
      <vt:lpstr>Wingdings</vt:lpstr>
      <vt:lpstr>CosineVTI</vt:lpstr>
      <vt:lpstr>Suikemon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超熠 张</dc:creator>
  <cp:lastModifiedBy>超熠 张</cp:lastModifiedBy>
  <cp:revision>31</cp:revision>
  <dcterms:created xsi:type="dcterms:W3CDTF">2024-10-25T12:19:16Z</dcterms:created>
  <dcterms:modified xsi:type="dcterms:W3CDTF">2024-10-25T13:15:16Z</dcterms:modified>
</cp:coreProperties>
</file>