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51"/>
  </p:notesMasterIdLst>
  <p:handoutMasterIdLst>
    <p:handoutMasterId r:id="rId52"/>
  </p:handoutMasterIdLst>
  <p:sldIdLst>
    <p:sldId id="853" r:id="rId5"/>
    <p:sldId id="845" r:id="rId6"/>
    <p:sldId id="838" r:id="rId7"/>
    <p:sldId id="839" r:id="rId8"/>
    <p:sldId id="840" r:id="rId9"/>
    <p:sldId id="841" r:id="rId10"/>
    <p:sldId id="606" r:id="rId11"/>
    <p:sldId id="737" r:id="rId12"/>
    <p:sldId id="712" r:id="rId13"/>
    <p:sldId id="738" r:id="rId14"/>
    <p:sldId id="755" r:id="rId15"/>
    <p:sldId id="758" r:id="rId16"/>
    <p:sldId id="847" r:id="rId17"/>
    <p:sldId id="848" r:id="rId18"/>
    <p:sldId id="849" r:id="rId19"/>
    <p:sldId id="846" r:id="rId20"/>
    <p:sldId id="756" r:id="rId21"/>
    <p:sldId id="757" r:id="rId22"/>
    <p:sldId id="742" r:id="rId23"/>
    <p:sldId id="835" r:id="rId24"/>
    <p:sldId id="766" r:id="rId25"/>
    <p:sldId id="767" r:id="rId26"/>
    <p:sldId id="811" r:id="rId27"/>
    <p:sldId id="812" r:id="rId28"/>
    <p:sldId id="843" r:id="rId29"/>
    <p:sldId id="819" r:id="rId30"/>
    <p:sldId id="825" r:id="rId31"/>
    <p:sldId id="828" r:id="rId32"/>
    <p:sldId id="829" r:id="rId33"/>
    <p:sldId id="830" r:id="rId34"/>
    <p:sldId id="831" r:id="rId35"/>
    <p:sldId id="832" r:id="rId36"/>
    <p:sldId id="833" r:id="rId37"/>
    <p:sldId id="827" r:id="rId38"/>
    <p:sldId id="817" r:id="rId39"/>
    <p:sldId id="814" r:id="rId40"/>
    <p:sldId id="850" r:id="rId41"/>
    <p:sldId id="851" r:id="rId42"/>
    <p:sldId id="795" r:id="rId43"/>
    <p:sldId id="852" r:id="rId44"/>
    <p:sldId id="818" r:id="rId45"/>
    <p:sldId id="815" r:id="rId46"/>
    <p:sldId id="834" r:id="rId47"/>
    <p:sldId id="715" r:id="rId48"/>
    <p:sldId id="854" r:id="rId49"/>
    <p:sldId id="855" r:id="rId50"/>
  </p:sldIdLst>
  <p:sldSz cx="9144000" cy="6858000" type="screen4x3"/>
  <p:notesSz cx="6797675" cy="9928225"/>
  <p:defaultTextStyle>
    <a:defPPr>
      <a:defRPr lang="zh-CN"/>
    </a:defPPr>
    <a:lvl1pPr algn="l" rtl="0" fontAlgn="base">
      <a:spcBef>
        <a:spcPct val="0"/>
      </a:spcBef>
      <a:spcAft>
        <a:spcPct val="0"/>
      </a:spcAft>
      <a:defRPr sz="3200" kern="1200">
        <a:solidFill>
          <a:schemeClr val="tx1"/>
        </a:solidFill>
        <a:latin typeface="Arial" charset="0"/>
        <a:ea typeface="宋体" charset="-122"/>
        <a:cs typeface="+mn-cs"/>
      </a:defRPr>
    </a:lvl1pPr>
    <a:lvl2pPr marL="457200" algn="l" rtl="0" fontAlgn="base">
      <a:spcBef>
        <a:spcPct val="0"/>
      </a:spcBef>
      <a:spcAft>
        <a:spcPct val="0"/>
      </a:spcAft>
      <a:defRPr sz="3200" kern="1200">
        <a:solidFill>
          <a:schemeClr val="tx1"/>
        </a:solidFill>
        <a:latin typeface="Arial" charset="0"/>
        <a:ea typeface="宋体" charset="-122"/>
        <a:cs typeface="+mn-cs"/>
      </a:defRPr>
    </a:lvl2pPr>
    <a:lvl3pPr marL="914400" algn="l" rtl="0" fontAlgn="base">
      <a:spcBef>
        <a:spcPct val="0"/>
      </a:spcBef>
      <a:spcAft>
        <a:spcPct val="0"/>
      </a:spcAft>
      <a:defRPr sz="3200" kern="1200">
        <a:solidFill>
          <a:schemeClr val="tx1"/>
        </a:solidFill>
        <a:latin typeface="Arial" charset="0"/>
        <a:ea typeface="宋体" charset="-122"/>
        <a:cs typeface="+mn-cs"/>
      </a:defRPr>
    </a:lvl3pPr>
    <a:lvl4pPr marL="1371600" algn="l" rtl="0" fontAlgn="base">
      <a:spcBef>
        <a:spcPct val="0"/>
      </a:spcBef>
      <a:spcAft>
        <a:spcPct val="0"/>
      </a:spcAft>
      <a:defRPr sz="3200" kern="1200">
        <a:solidFill>
          <a:schemeClr val="tx1"/>
        </a:solidFill>
        <a:latin typeface="Arial" charset="0"/>
        <a:ea typeface="宋体" charset="-122"/>
        <a:cs typeface="+mn-cs"/>
      </a:defRPr>
    </a:lvl4pPr>
    <a:lvl5pPr marL="1828800" algn="l" rtl="0" fontAlgn="base">
      <a:spcBef>
        <a:spcPct val="0"/>
      </a:spcBef>
      <a:spcAft>
        <a:spcPct val="0"/>
      </a:spcAft>
      <a:defRPr sz="3200" kern="1200">
        <a:solidFill>
          <a:schemeClr val="tx1"/>
        </a:solidFill>
        <a:latin typeface="Arial" charset="0"/>
        <a:ea typeface="宋体" charset="-122"/>
        <a:cs typeface="+mn-cs"/>
      </a:defRPr>
    </a:lvl5pPr>
    <a:lvl6pPr marL="2286000" algn="l" defTabSz="914400" rtl="0" eaLnBrk="1" latinLnBrk="0" hangingPunct="1">
      <a:defRPr sz="3200" kern="1200">
        <a:solidFill>
          <a:schemeClr val="tx1"/>
        </a:solidFill>
        <a:latin typeface="Arial" charset="0"/>
        <a:ea typeface="宋体" charset="-122"/>
        <a:cs typeface="+mn-cs"/>
      </a:defRPr>
    </a:lvl6pPr>
    <a:lvl7pPr marL="2743200" algn="l" defTabSz="914400" rtl="0" eaLnBrk="1" latinLnBrk="0" hangingPunct="1">
      <a:defRPr sz="3200" kern="1200">
        <a:solidFill>
          <a:schemeClr val="tx1"/>
        </a:solidFill>
        <a:latin typeface="Arial" charset="0"/>
        <a:ea typeface="宋体" charset="-122"/>
        <a:cs typeface="+mn-cs"/>
      </a:defRPr>
    </a:lvl7pPr>
    <a:lvl8pPr marL="3200400" algn="l" defTabSz="914400" rtl="0" eaLnBrk="1" latinLnBrk="0" hangingPunct="1">
      <a:defRPr sz="3200" kern="1200">
        <a:solidFill>
          <a:schemeClr val="tx1"/>
        </a:solidFill>
        <a:latin typeface="Arial" charset="0"/>
        <a:ea typeface="宋体" charset="-122"/>
        <a:cs typeface="+mn-cs"/>
      </a:defRPr>
    </a:lvl8pPr>
    <a:lvl9pPr marL="3657600" algn="l" defTabSz="914400" rtl="0" eaLnBrk="1" latinLnBrk="0" hangingPunct="1">
      <a:defRPr sz="32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F2C2"/>
    <a:srgbClr val="C1F8A6"/>
    <a:srgbClr val="0000CC"/>
    <a:srgbClr val="22DC5C"/>
    <a:srgbClr val="660033"/>
    <a:srgbClr val="FF99FF"/>
    <a:srgbClr val="4F15E1"/>
    <a:srgbClr val="6C6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4" autoAdjust="0"/>
    <p:restoredTop sz="89347" autoAdjust="0"/>
  </p:normalViewPr>
  <p:slideViewPr>
    <p:cSldViewPr>
      <p:cViewPr>
        <p:scale>
          <a:sx n="75" d="100"/>
          <a:sy n="75" d="100"/>
        </p:scale>
        <p:origin x="-107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04"/>
    </p:cViewPr>
  </p:sorterViewPr>
  <p:notesViewPr>
    <p:cSldViewPr>
      <p:cViewPr varScale="1">
        <p:scale>
          <a:sx n="49" d="100"/>
          <a:sy n="49" d="100"/>
        </p:scale>
        <p:origin x="-2796"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163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49688" y="0"/>
            <a:ext cx="2946400" cy="495300"/>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4582" name="Rectangle 6"/>
          <p:cNvSpPr>
            <a:spLocks noGrp="1" noChangeArrowheads="1"/>
          </p:cNvSpPr>
          <p:nvPr>
            <p:ph type="ftr" sz="quarter" idx="4"/>
          </p:nvPr>
        </p:nvSpPr>
        <p:spPr bwMode="auto">
          <a:xfrm>
            <a:off x="0" y="9431338"/>
            <a:ext cx="2946400" cy="495300"/>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49688" y="9431338"/>
            <a:ext cx="2946400" cy="495300"/>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a:defRPr sz="1300">
                <a:latin typeface="Arial" charset="0"/>
                <a:ea typeface="宋体" pitchFamily="2" charset="-122"/>
              </a:defRPr>
            </a:lvl1pPr>
          </a:lstStyle>
          <a:p>
            <a:pPr>
              <a:defRPr/>
            </a:pPr>
            <a:fld id="{E2FC7E37-FF4C-4838-83FD-C0F600E8D3AF}" type="slidenum">
              <a:rPr lang="en-US" altLang="zh-CN"/>
              <a:pPr>
                <a:defRPr/>
              </a:pPr>
              <a:t>‹#›</a:t>
            </a:fld>
            <a:endParaRPr lang="en-US" altLang="zh-CN"/>
          </a:p>
        </p:txBody>
      </p:sp>
    </p:spTree>
    <p:extLst>
      <p:ext uri="{BB962C8B-B14F-4D97-AF65-F5344CB8AC3E}">
        <p14:creationId xmlns:p14="http://schemas.microsoft.com/office/powerpoint/2010/main" val="32365989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50000"/>
              </a:lnSpc>
              <a:buClr>
                <a:srgbClr val="FFC000"/>
              </a:buClr>
              <a:buSzPct val="80000"/>
            </a:pPr>
            <a:r>
              <a:rPr lang="zh-CN" altLang="en-US" sz="2000" b="1" smtClean="0">
                <a:solidFill>
                  <a:srgbClr val="0070C0"/>
                </a:solidFill>
                <a:latin typeface="微软雅黑" pitchFamily="34" charset="-122"/>
                <a:ea typeface="微软雅黑" pitchFamily="34" charset="-122"/>
                <a:cs typeface="Times New Roman" pitchFamily="18" charset="0"/>
              </a:rPr>
              <a:t>帮助我们认清存储类型的大小，却不能保证可移植性。</a:t>
            </a:r>
            <a:endParaRPr lang="en-US" altLang="zh-CN" sz="2000" b="1" smtClean="0">
              <a:solidFill>
                <a:srgbClr val="0070C0"/>
              </a:solidFill>
              <a:latin typeface="微软雅黑" pitchFamily="34" charset="-122"/>
              <a:ea typeface="微软雅黑" pitchFamily="34" charset="-122"/>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虽然函数、变量的声明都可以重复，所以同一个声明出现多次也不会影响程序的运行，但它会增加编译时间，所以重复引用头文件会使浪费编译时间；而且，当头文件中包含结构的定义、枚举定义等一些定义时，这些定义是不可以重复的，必须通过一定措施防止重复引用</a:t>
            </a:r>
            <a:r>
              <a:rPr lang="en-US" altLang="zh-CN" smtClean="0">
                <a:ea typeface="宋体" charset="-122"/>
              </a:rPr>
              <a:t>.</a:t>
            </a:r>
            <a:endParaRPr lang="zh-CN" altLang="en-US"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dirty="0" smtClean="0">
                <a:latin typeface="+mn-lt"/>
                <a:ea typeface="+mn-ea"/>
              </a:rPr>
              <a:t>在其他文件中只要包含了</a:t>
            </a:r>
            <a:r>
              <a:rPr lang="en-US" altLang="zh-CN" dirty="0" err="1" smtClean="0">
                <a:latin typeface="+mn-lt"/>
                <a:ea typeface="+mn-ea"/>
              </a:rPr>
              <a:t>header.h</a:t>
            </a:r>
            <a:r>
              <a:rPr lang="zh-CN" altLang="en-US" dirty="0" smtClean="0">
                <a:latin typeface="+mn-lt"/>
                <a:ea typeface="+mn-ea"/>
              </a:rPr>
              <a:t>就会独立的解释</a:t>
            </a:r>
            <a:r>
              <a:rPr lang="en-US" altLang="zh-CN" dirty="0" smtClean="0">
                <a:latin typeface="+mn-lt"/>
                <a:ea typeface="+mn-ea"/>
              </a:rPr>
              <a:t>,</a:t>
            </a:r>
            <a:r>
              <a:rPr lang="zh-CN" altLang="en-US" dirty="0" smtClean="0">
                <a:latin typeface="+mn-lt"/>
                <a:ea typeface="+mn-ea"/>
              </a:rPr>
              <a:t>然后每个</a:t>
            </a:r>
            <a:r>
              <a:rPr lang="en-US" altLang="zh-CN" dirty="0" smtClean="0">
                <a:latin typeface="+mn-lt"/>
                <a:ea typeface="+mn-ea"/>
              </a:rPr>
              <a:t>.c</a:t>
            </a:r>
            <a:r>
              <a:rPr lang="zh-CN" altLang="en-US" dirty="0" smtClean="0">
                <a:latin typeface="+mn-lt"/>
                <a:ea typeface="+mn-ea"/>
              </a:rPr>
              <a:t>文件生成独立的标示符。在编译器链接时，就会将工程中所有的符号整合在一起，由于文件中有重名变量，于是就出现了重复定义的错误。</a:t>
            </a:r>
            <a:endParaRPr lang="zh-CN" altLang="en-US" dirty="0"/>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fld id="{73C8CFA6-BF67-41CB-8522-C550CF5D1953}" type="slidenum">
              <a:rPr lang="zh-CN" altLang="en-US" sz="1300" smtClean="0"/>
              <a:pPr eaLnBrk="1" hangingPunct="1"/>
              <a:t>19</a:t>
            </a:fld>
            <a:endParaRPr lang="zh-CN" altLang="en-US" sz="13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IBM</a:t>
            </a:r>
            <a:r>
              <a:rPr lang="zh-CN" altLang="en-US" smtClean="0">
                <a:ea typeface="宋体" charset="-122"/>
              </a:rPr>
              <a:t>所做的一项研究发现：平均长度为</a:t>
            </a:r>
            <a:r>
              <a:rPr lang="en-US" altLang="zh-CN" smtClean="0">
                <a:ea typeface="宋体" charset="-122"/>
              </a:rPr>
              <a:t>100~150</a:t>
            </a:r>
            <a:r>
              <a:rPr lang="zh-CN" altLang="en-US" smtClean="0">
                <a:ea typeface="宋体" charset="-122"/>
              </a:rPr>
              <a:t>行代码的子程序需要修改的几率最低。</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IBM</a:t>
            </a:r>
            <a:r>
              <a:rPr lang="zh-CN" altLang="en-US" smtClean="0">
                <a:ea typeface="宋体" charset="-122"/>
              </a:rPr>
              <a:t>所做的一项研究发现：平均长度为</a:t>
            </a:r>
            <a:r>
              <a:rPr lang="en-US" altLang="zh-CN" smtClean="0">
                <a:ea typeface="宋体" charset="-122"/>
              </a:rPr>
              <a:t>100~150</a:t>
            </a:r>
            <a:r>
              <a:rPr lang="zh-CN" altLang="en-US" smtClean="0">
                <a:ea typeface="宋体" charset="-122"/>
              </a:rPr>
              <a:t>行代码的子程序需要修改的几率最低。</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IBM</a:t>
            </a:r>
            <a:r>
              <a:rPr lang="zh-CN" altLang="en-US" smtClean="0">
                <a:ea typeface="宋体" charset="-122"/>
              </a:rPr>
              <a:t>所做的一项研究发现：平均长度为</a:t>
            </a:r>
            <a:r>
              <a:rPr lang="en-US" altLang="zh-CN" smtClean="0">
                <a:ea typeface="宋体" charset="-122"/>
              </a:rPr>
              <a:t>100~150</a:t>
            </a:r>
            <a:r>
              <a:rPr lang="zh-CN" altLang="en-US" smtClean="0">
                <a:ea typeface="宋体" charset="-122"/>
              </a:rPr>
              <a:t>行代码的子程序需要修改的几率最低。</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fld id="{BE108352-D21C-4D9D-9860-D952F3AE48C6}" type="slidenum">
              <a:rPr lang="zh-CN" altLang="en-US" sz="1300" smtClean="0"/>
              <a:pPr eaLnBrk="1" hangingPunct="1"/>
              <a:t>24</a:t>
            </a:fld>
            <a:endParaRPr lang="zh-CN" altLang="en-US" sz="13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fld id="{2B38D6A8-DC64-44F3-8ECA-BCFD38475EF0}" type="slidenum">
              <a:rPr lang="zh-CN" altLang="en-US" sz="1300" smtClean="0"/>
              <a:pPr eaLnBrk="1" hangingPunct="1"/>
              <a:t>25</a:t>
            </a:fld>
            <a:endParaRPr lang="zh-CN" altLang="en-US" sz="13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45</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46</a:t>
            </a:fld>
            <a:endParaRPr lang="en-US" altLang="zh-CN" sz="1200" b="0"/>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IBM</a:t>
            </a:r>
            <a:r>
              <a:rPr lang="zh-CN" altLang="en-US" smtClean="0">
                <a:ea typeface="宋体" charset="-122"/>
              </a:rPr>
              <a:t>所做的一项研究发现：平均长度为</a:t>
            </a:r>
            <a:r>
              <a:rPr lang="en-US" altLang="zh-CN" smtClean="0">
                <a:ea typeface="宋体" charset="-122"/>
              </a:rPr>
              <a:t>100~150</a:t>
            </a:r>
            <a:r>
              <a:rPr lang="zh-CN" altLang="en-US" smtClean="0">
                <a:ea typeface="宋体" charset="-122"/>
              </a:rPr>
              <a:t>行代码的子程序需要修改的几率最低。</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fld id="{27D92D48-5BCE-4FD6-99BF-E6B7AA479CDD}" type="slidenum">
              <a:rPr lang="zh-CN" altLang="en-US" sz="1300" smtClean="0"/>
              <a:pPr eaLnBrk="1" hangingPunct="1"/>
              <a:t>9</a:t>
            </a:fld>
            <a:endParaRPr lang="zh-CN" altLang="en-US" sz="13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IBM</a:t>
            </a:r>
            <a:r>
              <a:rPr lang="zh-CN" altLang="en-US" smtClean="0">
                <a:ea typeface="宋体" charset="-122"/>
              </a:rPr>
              <a:t>所做的一项研究发现：平均长度为</a:t>
            </a:r>
            <a:r>
              <a:rPr lang="en-US" altLang="zh-CN" smtClean="0">
                <a:ea typeface="宋体" charset="-122"/>
              </a:rPr>
              <a:t>100~150</a:t>
            </a:r>
            <a:r>
              <a:rPr lang="zh-CN" altLang="en-US" smtClean="0">
                <a:ea typeface="宋体" charset="-122"/>
              </a:rPr>
              <a:t>行代码的子程序需要修改的几率最低。</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IBM</a:t>
            </a:r>
            <a:r>
              <a:rPr lang="zh-CN" altLang="en-US" smtClean="0">
                <a:ea typeface="宋体" charset="-122"/>
              </a:rPr>
              <a:t>所做的一项研究发现：平均长度为</a:t>
            </a:r>
            <a:r>
              <a:rPr lang="en-US" altLang="zh-CN" smtClean="0">
                <a:ea typeface="宋体" charset="-122"/>
              </a:rPr>
              <a:t>100~150</a:t>
            </a:r>
            <a:r>
              <a:rPr lang="zh-CN" altLang="en-US" smtClean="0">
                <a:ea typeface="宋体" charset="-122"/>
              </a:rPr>
              <a:t>行代码的子程序需要修改的几率最低。</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虽然函数、变量的声明都可以重复，所以同一个声明出现多次也不会影响程序的运行，但它会增加编译时间，所以重复引用头文件会使浪费编译时间；而且，当头文件中包含结构的定义、枚举定义等一些定义时，这些定义是不可以重复的，必须通过一定措施防止重复引用</a:t>
            </a:r>
            <a:r>
              <a:rPr lang="en-US" altLang="zh-CN" smtClean="0">
                <a:ea typeface="宋体" charset="-122"/>
              </a:rPr>
              <a:t>.</a:t>
            </a:r>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《MISRA-C-:2004》</a:t>
            </a:r>
          </a:p>
          <a:p>
            <a:r>
              <a:rPr lang="zh-CN" altLang="en-US" smtClean="0">
                <a:ea typeface="宋体" charset="-122"/>
              </a:rPr>
              <a:t>规则</a:t>
            </a:r>
            <a:r>
              <a:rPr lang="en-US" altLang="zh-CN" smtClean="0">
                <a:ea typeface="宋体" charset="-122"/>
              </a:rPr>
              <a:t>2.4</a:t>
            </a:r>
            <a:r>
              <a:rPr lang="zh-CN" altLang="en-US" smtClean="0">
                <a:ea typeface="宋体" charset="-122"/>
              </a:rPr>
              <a:t>（建议）： 代码段不应被“注释掉”（</a:t>
            </a:r>
            <a:r>
              <a:rPr lang="en-US" altLang="zh-CN" smtClean="0">
                <a:ea typeface="宋体" charset="-122"/>
              </a:rPr>
              <a:t>comment out</a:t>
            </a:r>
            <a:r>
              <a:rPr lang="zh-CN" altLang="en-US" smtClean="0">
                <a:ea typeface="宋体" charset="-122"/>
              </a:rPr>
              <a:t>）。 当源代码段不需要被编译时，应该使用条件编译来完成（如带有注释的</a:t>
            </a:r>
            <a:r>
              <a:rPr lang="en-US" altLang="zh-CN" smtClean="0">
                <a:ea typeface="宋体" charset="-122"/>
              </a:rPr>
              <a:t>#if</a:t>
            </a:r>
            <a:r>
              <a:rPr lang="zh-CN" altLang="en-US" smtClean="0">
                <a:ea typeface="宋体" charset="-122"/>
              </a:rPr>
              <a:t>或</a:t>
            </a:r>
            <a:r>
              <a:rPr lang="en-US" altLang="zh-CN" smtClean="0">
                <a:ea typeface="宋体" charset="-122"/>
              </a:rPr>
              <a:t>#ifdef</a:t>
            </a:r>
            <a:r>
              <a:rPr lang="zh-CN" altLang="en-US" smtClean="0">
                <a:ea typeface="宋体" charset="-122"/>
              </a:rPr>
              <a:t>结构）。为这种目的使用注释的开始和结束标记是危险的，因为</a:t>
            </a:r>
            <a:r>
              <a:rPr lang="en-US" altLang="zh-CN" smtClean="0">
                <a:ea typeface="宋体" charset="-122"/>
              </a:rPr>
              <a:t>C</a:t>
            </a:r>
            <a:r>
              <a:rPr lang="zh-CN" altLang="en-US" smtClean="0">
                <a:ea typeface="宋体" charset="-122"/>
              </a:rPr>
              <a:t>不支持嵌套的注释，而且已经存在于代码段中的任何注释将影响执行的结果。</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ctrTitle"/>
          </p:nvPr>
        </p:nvSpPr>
        <p:spPr>
          <a:xfrm>
            <a:off x="642910" y="2928933"/>
            <a:ext cx="7772400" cy="1000133"/>
          </a:xfrm>
          <a:prstGeom prst="rect">
            <a:avLst/>
          </a:prstGeom>
        </p:spPr>
        <p:txBody>
          <a:bodyPr/>
          <a:lstStyle>
            <a:lvl1pPr>
              <a:defRPr sz="3600">
                <a:solidFill>
                  <a:schemeClr val="tx1"/>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2753007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buNone/>
              <a:defRPr sz="2000"/>
            </a:lvl4pPr>
            <a:lvl5pPr>
              <a:buNone/>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extLst>
      <p:ext uri="{BB962C8B-B14F-4D97-AF65-F5344CB8AC3E}">
        <p14:creationId xmlns:p14="http://schemas.microsoft.com/office/powerpoint/2010/main" val="254105125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8313" y="1643050"/>
            <a:ext cx="3889373" cy="4738700"/>
          </a:xfrm>
        </p:spPr>
        <p:txBody>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buNone/>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6" name="标题 1"/>
          <p:cNvSpPr>
            <a:spLocks noGrp="1"/>
          </p:cNvSpPr>
          <p:nvPr>
            <p:ph type="title" idx="13"/>
          </p:nvPr>
        </p:nvSpPr>
        <p:spPr>
          <a:xfrm>
            <a:off x="396875" y="188913"/>
            <a:ext cx="8389967" cy="720725"/>
          </a:xfrm>
          <a:prstGeom prst="rect">
            <a:avLst/>
          </a:prstGeom>
        </p:spPr>
        <p:txBody>
          <a:bodyPr/>
          <a:lstStyle/>
          <a:p>
            <a:r>
              <a:rPr lang="zh-CN" altLang="en-US" dirty="0" smtClean="0"/>
              <a:t>单击此处编辑母版标题样式</a:t>
            </a:r>
            <a:endParaRPr lang="zh-CN" altLang="en-US" dirty="0"/>
          </a:p>
        </p:txBody>
      </p:sp>
      <p:sp>
        <p:nvSpPr>
          <p:cNvPr id="8" name="内容占位符 1"/>
          <p:cNvSpPr>
            <a:spLocks noGrp="1"/>
          </p:cNvSpPr>
          <p:nvPr>
            <p:ph idx="14"/>
          </p:nvPr>
        </p:nvSpPr>
        <p:spPr>
          <a:xfrm>
            <a:off x="4786314" y="1643050"/>
            <a:ext cx="3889373" cy="4738700"/>
          </a:xfrm>
        </p:spPr>
        <p:txBody>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buNone/>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extLst>
      <p:ext uri="{BB962C8B-B14F-4D97-AF65-F5344CB8AC3E}">
        <p14:creationId xmlns:p14="http://schemas.microsoft.com/office/powerpoint/2010/main" val="216544073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aphicFrame>
        <p:nvGraphicFramePr>
          <p:cNvPr id="4" name="对象 1"/>
          <p:cNvGraphicFramePr>
            <a:graphicFrameLocks noChangeAspect="1"/>
          </p:cNvGraphicFramePr>
          <p:nvPr userDrawn="1"/>
        </p:nvGraphicFramePr>
        <p:xfrm>
          <a:off x="8248650" y="6051550"/>
          <a:ext cx="819150" cy="776288"/>
        </p:xfrm>
        <a:graphic>
          <a:graphicData uri="http://schemas.openxmlformats.org/presentationml/2006/ole">
            <mc:AlternateContent xmlns:mc="http://schemas.openxmlformats.org/markup-compatibility/2006">
              <mc:Choice xmlns:v="urn:schemas-microsoft-com:vml" Requires="v">
                <p:oleObj spid="_x0000_s78861" r:id="rId3" imgW="3421677" imgH="3421677" progId="">
                  <p:embed/>
                </p:oleObj>
              </mc:Choice>
              <mc:Fallback>
                <p:oleObj r:id="rId3" imgW="3421677" imgH="34216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6051550"/>
                        <a:ext cx="8191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2"/>
          <p:cNvSpPr txBox="1">
            <a:spLocks noChangeArrowheads="1"/>
          </p:cNvSpPr>
          <p:nvPr userDrawn="1"/>
        </p:nvSpPr>
        <p:spPr bwMode="auto">
          <a:xfrm>
            <a:off x="61913" y="6426200"/>
            <a:ext cx="298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zh-CN" altLang="en-US" sz="1800" smtClean="0">
                <a:solidFill>
                  <a:srgbClr val="FF0000"/>
                </a:solidFill>
                <a:latin typeface="微软雅黑" pitchFamily="34" charset="-122"/>
                <a:ea typeface="微软雅黑" pitchFamily="34" charset="-122"/>
              </a:rPr>
              <a:t>程序设计专题</a:t>
            </a:r>
          </a:p>
        </p:txBody>
      </p:sp>
      <p:sp>
        <p:nvSpPr>
          <p:cNvPr id="6" name="标题 1"/>
          <p:cNvSpPr txBox="1">
            <a:spLocks/>
          </p:cNvSpPr>
          <p:nvPr userDrawn="1"/>
        </p:nvSpPr>
        <p:spPr bwMode="auto">
          <a:xfrm>
            <a:off x="428625" y="214313"/>
            <a:ext cx="58578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endParaRPr lang="zh-CN" altLang="en-US" sz="4400" b="1" smtClean="0">
              <a:solidFill>
                <a:srgbClr val="0000CC"/>
              </a:solidFill>
              <a:latin typeface="Arial Unicode MS" pitchFamily="34" charset="-122"/>
              <a:ea typeface="Arial Unicode MS" pitchFamily="34" charset="-122"/>
              <a:cs typeface="Arial Unicode MS" pitchFamily="34" charset="-122"/>
            </a:endParaRPr>
          </a:p>
        </p:txBody>
      </p:sp>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23945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1_空白">
    <p:spTree>
      <p:nvGrpSpPr>
        <p:cNvPr id="1" name=""/>
        <p:cNvGrpSpPr/>
        <p:nvPr/>
      </p:nvGrpSpPr>
      <p:grpSpPr>
        <a:xfrm>
          <a:off x="0" y="0"/>
          <a:ext cx="0" cy="0"/>
          <a:chOff x="0" y="0"/>
          <a:chExt cx="0" cy="0"/>
        </a:xfrm>
      </p:grpSpPr>
      <p:graphicFrame>
        <p:nvGraphicFramePr>
          <p:cNvPr id="2" name="对象 4"/>
          <p:cNvGraphicFramePr>
            <a:graphicFrameLocks noChangeAspect="1"/>
          </p:cNvGraphicFramePr>
          <p:nvPr userDrawn="1"/>
        </p:nvGraphicFramePr>
        <p:xfrm>
          <a:off x="8185150" y="5949950"/>
          <a:ext cx="819150" cy="776288"/>
        </p:xfrm>
        <a:graphic>
          <a:graphicData uri="http://schemas.openxmlformats.org/presentationml/2006/ole">
            <mc:AlternateContent xmlns:mc="http://schemas.openxmlformats.org/markup-compatibility/2006">
              <mc:Choice xmlns:v="urn:schemas-microsoft-com:vml" Requires="v">
                <p:oleObj spid="_x0000_s79885" r:id="rId3" imgW="3421677" imgH="3421677" progId="">
                  <p:embed/>
                </p:oleObj>
              </mc:Choice>
              <mc:Fallback>
                <p:oleObj r:id="rId3" imgW="3421677" imgH="342167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5150" y="5949950"/>
                        <a:ext cx="8191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a:spLocks noChangeArrowheads="1"/>
          </p:cNvSpPr>
          <p:nvPr userDrawn="1"/>
        </p:nvSpPr>
        <p:spPr bwMode="auto">
          <a:xfrm>
            <a:off x="61913" y="6426200"/>
            <a:ext cx="298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zh-CN" altLang="en-US" sz="1800" smtClean="0">
                <a:solidFill>
                  <a:srgbClr val="FF0000"/>
                </a:solidFill>
                <a:latin typeface="微软雅黑" pitchFamily="34" charset="-122"/>
                <a:ea typeface="微软雅黑" pitchFamily="34" charset="-122"/>
              </a:rPr>
              <a:t>程序设计专题</a:t>
            </a:r>
          </a:p>
        </p:txBody>
      </p:sp>
    </p:spTree>
    <p:extLst>
      <p:ext uri="{BB962C8B-B14F-4D97-AF65-F5344CB8AC3E}">
        <p14:creationId xmlns:p14="http://schemas.microsoft.com/office/powerpoint/2010/main" val="235235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5ECDB6FF-40C1-B643-AE46-37D85F5A128C}" type="slidenum">
              <a:rPr lang="en-US" altLang="zh-CN"/>
              <a:pPr/>
              <a:t>‹#›</a:t>
            </a:fld>
            <a:endParaRPr lang="en-US" altLang="zh-CN"/>
          </a:p>
        </p:txBody>
      </p:sp>
    </p:spTree>
    <p:extLst>
      <p:ext uri="{BB962C8B-B14F-4D97-AF65-F5344CB8AC3E}">
        <p14:creationId xmlns:p14="http://schemas.microsoft.com/office/powerpoint/2010/main" val="210322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68313" y="1628775"/>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p:txBody>
      </p:sp>
      <p:graphicFrame>
        <p:nvGraphicFramePr>
          <p:cNvPr id="1027" name="对象 1"/>
          <p:cNvGraphicFramePr>
            <a:graphicFrameLocks noChangeAspect="1"/>
          </p:cNvGraphicFramePr>
          <p:nvPr userDrawn="1"/>
        </p:nvGraphicFramePr>
        <p:xfrm>
          <a:off x="8248650" y="6038850"/>
          <a:ext cx="819150" cy="776288"/>
        </p:xfrm>
        <a:graphic>
          <a:graphicData uri="http://schemas.openxmlformats.org/presentationml/2006/ole">
            <mc:AlternateContent xmlns:mc="http://schemas.openxmlformats.org/markup-compatibility/2006">
              <mc:Choice xmlns:v="urn:schemas-microsoft-com:vml" Requires="v">
                <p:oleObj spid="_x0000_s1040" r:id="rId9" imgW="3421677" imgH="3421677" progId="">
                  <p:embed/>
                </p:oleObj>
              </mc:Choice>
              <mc:Fallback>
                <p:oleObj r:id="rId9" imgW="3421677" imgH="3421677" progId="">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8650" y="6038850"/>
                        <a:ext cx="8191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8" name="TextBox 2"/>
          <p:cNvSpPr txBox="1">
            <a:spLocks noChangeArrowheads="1"/>
          </p:cNvSpPr>
          <p:nvPr userDrawn="1"/>
        </p:nvSpPr>
        <p:spPr bwMode="auto">
          <a:xfrm>
            <a:off x="61913" y="6426200"/>
            <a:ext cx="298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zh-CN" altLang="en-US" sz="1800" smtClean="0">
                <a:solidFill>
                  <a:srgbClr val="FF0000"/>
                </a:solidFill>
                <a:latin typeface="微软雅黑" pitchFamily="34" charset="-122"/>
                <a:ea typeface="微软雅黑" pitchFamily="34" charset="-122"/>
              </a:rPr>
              <a:t>程序设计专题</a:t>
            </a:r>
          </a:p>
        </p:txBody>
      </p:sp>
    </p:spTree>
  </p:cSld>
  <p:clrMap bg1="lt1" tx1="dk1" bg2="lt2" tx2="dk2" accent1="accent1" accent2="accent2" accent3="accent3" accent4="accent4" accent5="accent5" accent6="accent6" hlink="hlink" folHlink="folHlink"/>
  <p:sldLayoutIdLst>
    <p:sldLayoutId id="2147484642" r:id="rId1"/>
    <p:sldLayoutId id="2147484643" r:id="rId2"/>
    <p:sldLayoutId id="2147484644" r:id="rId3"/>
    <p:sldLayoutId id="2147484645" r:id="rId4"/>
    <p:sldLayoutId id="2147484646" r:id="rId5"/>
    <p:sldLayoutId id="2147484647" r:id="rId6"/>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1pPr>
      <a:lvl2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9pPr>
    </p:titleStyle>
    <p:bodyStyle>
      <a:lvl1pPr marL="342900" indent="-342900" algn="l"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1pPr>
      <a:lvl2pPr marL="536575" indent="6350" algn="l"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2pPr>
      <a:lvl3pPr marL="1395413" indent="-228600" algn="l" rtl="0" eaLnBrk="0" fontAlgn="base" hangingPunct="0">
        <a:spcBef>
          <a:spcPct val="20000"/>
        </a:spcBef>
        <a:spcAft>
          <a:spcPct val="0"/>
        </a:spcAft>
        <a:buChar char="•"/>
        <a:defRPr sz="2400">
          <a:solidFill>
            <a:schemeClr val="tx1"/>
          </a:solidFill>
          <a:latin typeface="Arial" charset="0"/>
          <a:ea typeface="+mn-ea"/>
        </a:defRPr>
      </a:lvl3pPr>
      <a:lvl4pPr marL="1803400" indent="-228600" algn="l" rtl="0" eaLnBrk="0" fontAlgn="base" hangingPunct="0">
        <a:spcBef>
          <a:spcPct val="20000"/>
        </a:spcBef>
        <a:spcAft>
          <a:spcPct val="0"/>
        </a:spcAft>
        <a:buChar char="–"/>
        <a:defRPr sz="2000">
          <a:solidFill>
            <a:schemeClr val="tx1"/>
          </a:solidFill>
          <a:latin typeface="Arial" charset="0"/>
          <a:ea typeface="+mn-ea"/>
        </a:defRPr>
      </a:lvl4pPr>
      <a:lvl5pPr marL="2211388" indent="-228600" algn="l" rtl="0" eaLnBrk="0" fontAlgn="base" hangingPunct="0">
        <a:spcBef>
          <a:spcPct val="20000"/>
        </a:spcBef>
        <a:spcAft>
          <a:spcPct val="0"/>
        </a:spcAft>
        <a:buChar char="»"/>
        <a:defRPr sz="2000">
          <a:solidFill>
            <a:schemeClr val="tx1"/>
          </a:solidFill>
          <a:latin typeface="Arial" charset="0"/>
          <a:ea typeface="+mn-ea"/>
        </a:defRPr>
      </a:lvl5pPr>
      <a:lvl6pPr marL="2668588" indent="-228600" algn="l" rtl="0" fontAlgn="base">
        <a:spcBef>
          <a:spcPct val="20000"/>
        </a:spcBef>
        <a:spcAft>
          <a:spcPct val="0"/>
        </a:spcAft>
        <a:buChar char="»"/>
        <a:defRPr sz="2000">
          <a:solidFill>
            <a:schemeClr val="tx1"/>
          </a:solidFill>
          <a:latin typeface="Arial" charset="0"/>
          <a:ea typeface="+mn-ea"/>
        </a:defRPr>
      </a:lvl6pPr>
      <a:lvl7pPr marL="3125788" indent="-228600" algn="l" rtl="0" fontAlgn="base">
        <a:spcBef>
          <a:spcPct val="20000"/>
        </a:spcBef>
        <a:spcAft>
          <a:spcPct val="0"/>
        </a:spcAft>
        <a:buChar char="»"/>
        <a:defRPr sz="2000">
          <a:solidFill>
            <a:schemeClr val="tx1"/>
          </a:solidFill>
          <a:latin typeface="Arial" charset="0"/>
          <a:ea typeface="+mn-ea"/>
        </a:defRPr>
      </a:lvl7pPr>
      <a:lvl8pPr marL="3582988" indent="-228600" algn="l" rtl="0" fontAlgn="base">
        <a:spcBef>
          <a:spcPct val="20000"/>
        </a:spcBef>
        <a:spcAft>
          <a:spcPct val="0"/>
        </a:spcAft>
        <a:buChar char="»"/>
        <a:defRPr sz="2000">
          <a:solidFill>
            <a:schemeClr val="tx1"/>
          </a:solidFill>
          <a:latin typeface="Arial" charset="0"/>
          <a:ea typeface="+mn-ea"/>
        </a:defRPr>
      </a:lvl8pPr>
      <a:lvl9pPr marL="4040188"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1800" y="214313"/>
            <a:ext cx="7772400" cy="784225"/>
          </a:xfrm>
        </p:spPr>
        <p:txBody>
          <a:bodyPr>
            <a:normAutofit/>
          </a:bodyPr>
          <a:lstStyle/>
          <a:p>
            <a:pPr>
              <a:defRPr/>
            </a:pPr>
            <a:r>
              <a:rPr lang="zh-CN" altLang="en-US" kern="1200" dirty="0">
                <a:solidFill>
                  <a:schemeClr val="tx1">
                    <a:lumMod val="95000"/>
                    <a:lumOff val="5000"/>
                  </a:schemeClr>
                </a:solidFill>
                <a:latin typeface="微软雅黑" pitchFamily="34" charset="-122"/>
                <a:ea typeface="微软雅黑" pitchFamily="34" charset="-122"/>
                <a:cs typeface="+mn-cs"/>
              </a:rPr>
              <a:t>内容大纲</a:t>
            </a:r>
          </a:p>
        </p:txBody>
      </p:sp>
      <p:sp>
        <p:nvSpPr>
          <p:cNvPr id="5" name="TextBox 4"/>
          <p:cNvSpPr txBox="1"/>
          <p:nvPr/>
        </p:nvSpPr>
        <p:spPr>
          <a:xfrm>
            <a:off x="1316038" y="1008063"/>
            <a:ext cx="5081587" cy="4247317"/>
          </a:xfrm>
          <a:prstGeom prst="rect">
            <a:avLst/>
          </a:prstGeom>
          <a:noFill/>
        </p:spPr>
        <p:txBody>
          <a:bodyPr>
            <a:spAutoFit/>
          </a:bodyPr>
          <a:lstStyle/>
          <a:p>
            <a:pPr>
              <a:lnSpc>
                <a:spcPct val="150000"/>
              </a:lnSpc>
              <a:defRPr/>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专题一</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 </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模块化程序设计与递归函数</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lvl="2" eaLnBrk="0" hangingPunct="0">
              <a:lnSpc>
                <a:spcPct val="150000"/>
              </a:lnSpc>
              <a:defRPr/>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1.1 </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编码规范</a:t>
            </a:r>
          </a:p>
          <a:p>
            <a:pPr lvl="2" eaLnBrk="0" hangingPunct="0">
              <a:lnSpc>
                <a:spcPct val="150000"/>
              </a:lnSpc>
              <a:buFont typeface="Arial" pitchFamily="34" charset="0"/>
              <a:buNone/>
              <a:defRPr/>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1.2 </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模块化开发</a:t>
            </a:r>
          </a:p>
          <a:p>
            <a:pPr lvl="2" eaLnBrk="0" hangingPunct="0">
              <a:lnSpc>
                <a:spcPct val="150000"/>
              </a:lnSpc>
              <a:buFont typeface="Arial" pitchFamily="34" charset="0"/>
              <a:buNone/>
              <a:defRPr/>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1.3 </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递归函数</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a:lnSpc>
                <a:spcPct val="150000"/>
              </a:lnSpc>
              <a:defRPr/>
            </a:pPr>
            <a:r>
              <a:rPr lang="zh-CN" altLang="en-US" sz="2400" b="1" dirty="0" smtClean="0">
                <a:solidFill>
                  <a:schemeClr val="bg1">
                    <a:lumMod val="75000"/>
                  </a:schemeClr>
                </a:solidFill>
                <a:latin typeface="微软雅黑" pitchFamily="34" charset="-122"/>
                <a:ea typeface="微软雅黑" pitchFamily="34" charset="-122"/>
              </a:rPr>
              <a:t>专题二 </a:t>
            </a:r>
            <a:r>
              <a:rPr lang="zh-CN" altLang="zh-CN" sz="2400" b="1" dirty="0">
                <a:solidFill>
                  <a:schemeClr val="bg1">
                    <a:lumMod val="75000"/>
                  </a:schemeClr>
                </a:solidFill>
                <a:latin typeface="微软雅黑" pitchFamily="34" charset="-122"/>
                <a:ea typeface="微软雅黑" pitchFamily="34" charset="-122"/>
              </a:rPr>
              <a:t>结构</a:t>
            </a:r>
            <a:r>
              <a:rPr lang="en-US" altLang="zh-CN" sz="2400" b="1" dirty="0">
                <a:solidFill>
                  <a:schemeClr val="bg1">
                    <a:lumMod val="75000"/>
                  </a:schemeClr>
                </a:solidFill>
                <a:latin typeface="微软雅黑" pitchFamily="34" charset="-122"/>
                <a:ea typeface="微软雅黑" pitchFamily="34" charset="-122"/>
              </a:rPr>
              <a:t>/</a:t>
            </a:r>
            <a:r>
              <a:rPr lang="zh-CN" altLang="zh-CN" sz="2400" b="1" dirty="0">
                <a:solidFill>
                  <a:schemeClr val="bg1">
                    <a:lumMod val="75000"/>
                  </a:schemeClr>
                </a:solidFill>
                <a:latin typeface="微软雅黑" pitchFamily="34" charset="-122"/>
                <a:ea typeface="微软雅黑" pitchFamily="34" charset="-122"/>
              </a:rPr>
              <a:t>链表与</a:t>
            </a:r>
            <a:r>
              <a:rPr lang="zh-CN" altLang="zh-CN" sz="2400" b="1" dirty="0" smtClean="0">
                <a:solidFill>
                  <a:schemeClr val="bg1">
                    <a:lumMod val="75000"/>
                  </a:schemeClr>
                </a:solidFill>
                <a:latin typeface="微软雅黑" pitchFamily="34" charset="-122"/>
                <a:ea typeface="微软雅黑" pitchFamily="34" charset="-122"/>
              </a:rPr>
              <a:t>堆栈</a:t>
            </a:r>
            <a:endParaRPr lang="en-US" altLang="zh-CN" sz="2400" b="1" dirty="0" smtClean="0">
              <a:solidFill>
                <a:schemeClr val="bg1">
                  <a:lumMod val="75000"/>
                </a:schemeClr>
              </a:solidFill>
              <a:latin typeface="微软雅黑" pitchFamily="34" charset="-122"/>
              <a:ea typeface="微软雅黑" pitchFamily="34" charset="-122"/>
            </a:endParaRPr>
          </a:p>
          <a:p>
            <a:pPr>
              <a:lnSpc>
                <a:spcPct val="150000"/>
              </a:lnSpc>
              <a:defRPr/>
            </a:pPr>
            <a:r>
              <a:rPr lang="zh-CN" altLang="en-US" sz="2400" b="1" dirty="0" smtClean="0">
                <a:solidFill>
                  <a:schemeClr val="bg1">
                    <a:lumMod val="75000"/>
                  </a:schemeClr>
                </a:solidFill>
                <a:latin typeface="微软雅黑" pitchFamily="34" charset="-122"/>
                <a:ea typeface="微软雅黑" pitchFamily="34" charset="-122"/>
              </a:rPr>
              <a:t>专题三 </a:t>
            </a:r>
            <a:r>
              <a:rPr lang="zh-CN" altLang="zh-CN" sz="2400" b="1" dirty="0">
                <a:solidFill>
                  <a:schemeClr val="bg1">
                    <a:lumMod val="75000"/>
                  </a:schemeClr>
                </a:solidFill>
                <a:latin typeface="微软雅黑" pitchFamily="34" charset="-122"/>
                <a:ea typeface="微软雅黑" pitchFamily="34" charset="-122"/>
              </a:rPr>
              <a:t>图形程序设计基础</a:t>
            </a:r>
            <a:endParaRPr lang="en-US" altLang="zh-CN" sz="2400" b="1" dirty="0">
              <a:solidFill>
                <a:schemeClr val="bg1">
                  <a:lumMod val="75000"/>
                </a:schemeClr>
              </a:solidFill>
              <a:latin typeface="微软雅黑" pitchFamily="34" charset="-122"/>
              <a:ea typeface="微软雅黑" pitchFamily="34" charset="-122"/>
            </a:endParaRPr>
          </a:p>
          <a:p>
            <a:pPr>
              <a:lnSpc>
                <a:spcPct val="150000"/>
              </a:lnSpc>
              <a:defRPr/>
            </a:pPr>
            <a:r>
              <a:rPr lang="zh-CN" altLang="en-US" sz="2400" b="1" dirty="0" smtClean="0">
                <a:solidFill>
                  <a:schemeClr val="bg1">
                    <a:lumMod val="75000"/>
                  </a:schemeClr>
                </a:solidFill>
                <a:latin typeface="微软雅黑" pitchFamily="34" charset="-122"/>
                <a:ea typeface="微软雅黑" pitchFamily="34" charset="-122"/>
              </a:rPr>
              <a:t>专题四 </a:t>
            </a:r>
            <a:r>
              <a:rPr lang="zh-CN" altLang="zh-CN" sz="2400" b="1" dirty="0" smtClean="0">
                <a:solidFill>
                  <a:schemeClr val="bg1">
                    <a:lumMod val="75000"/>
                  </a:schemeClr>
                </a:solidFill>
                <a:latin typeface="微软雅黑" pitchFamily="34" charset="-122"/>
                <a:ea typeface="微软雅黑" pitchFamily="34" charset="-122"/>
              </a:rPr>
              <a:t>查找</a:t>
            </a:r>
            <a:r>
              <a:rPr lang="en-US" altLang="zh-CN" sz="2400" b="1" dirty="0">
                <a:solidFill>
                  <a:schemeClr val="bg1">
                    <a:lumMod val="75000"/>
                  </a:schemeClr>
                </a:solidFill>
                <a:latin typeface="微软雅黑" pitchFamily="34" charset="-122"/>
                <a:ea typeface="微软雅黑" pitchFamily="34" charset="-122"/>
              </a:rPr>
              <a:t>/</a:t>
            </a:r>
            <a:r>
              <a:rPr lang="zh-CN" altLang="zh-CN" sz="2400" b="1" dirty="0">
                <a:solidFill>
                  <a:schemeClr val="bg1">
                    <a:lumMod val="75000"/>
                  </a:schemeClr>
                </a:solidFill>
                <a:latin typeface="微软雅黑" pitchFamily="34" charset="-122"/>
                <a:ea typeface="微软雅黑" pitchFamily="34" charset="-122"/>
              </a:rPr>
              <a:t>排序与算法分析</a:t>
            </a:r>
            <a:endParaRPr lang="en-US" altLang="zh-CN" sz="2400" b="1" dirty="0">
              <a:solidFill>
                <a:schemeClr val="bg1">
                  <a:lumMod val="75000"/>
                </a:schemeClr>
              </a:solidFill>
              <a:latin typeface="微软雅黑" pitchFamily="34" charset="-122"/>
              <a:ea typeface="微软雅黑" pitchFamily="34" charset="-122"/>
            </a:endParaRPr>
          </a:p>
          <a:p>
            <a:pPr>
              <a:lnSpc>
                <a:spcPct val="150000"/>
              </a:lnSpc>
              <a:defRPr/>
            </a:pPr>
            <a:r>
              <a:rPr lang="zh-CN" altLang="zh-CN" sz="2400" b="1" dirty="0" smtClean="0">
                <a:solidFill>
                  <a:schemeClr val="bg1">
                    <a:lumMod val="75000"/>
                  </a:schemeClr>
                </a:solidFill>
                <a:latin typeface="微软雅黑" pitchFamily="34" charset="-122"/>
                <a:ea typeface="微软雅黑" pitchFamily="34" charset="-122"/>
              </a:rPr>
              <a:t>课程</a:t>
            </a:r>
            <a:r>
              <a:rPr lang="zh-CN" altLang="zh-CN" sz="2400" b="1" dirty="0">
                <a:solidFill>
                  <a:schemeClr val="bg1">
                    <a:lumMod val="75000"/>
                  </a:schemeClr>
                </a:solidFill>
                <a:latin typeface="微软雅黑" pitchFamily="34" charset="-122"/>
                <a:ea typeface="微软雅黑" pitchFamily="34" charset="-122"/>
              </a:rPr>
              <a:t>综合总结</a:t>
            </a:r>
            <a:endParaRPr lang="en-US" altLang="zh-CN" sz="2400" b="1" dirty="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48390229"/>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310563" cy="4438650"/>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pPr>
            <a:r>
              <a:rPr lang="zh-CN" altLang="en-US" sz="2000">
                <a:latin typeface="微软雅黑" pitchFamily="34" charset="-122"/>
                <a:ea typeface="微软雅黑" pitchFamily="34" charset="-122"/>
                <a:cs typeface="Times New Roman" pitchFamily="18" charset="0"/>
              </a:rPr>
              <a:t>好的函数名字：描述函数所做的所有事情。如：</a:t>
            </a:r>
            <a:r>
              <a:rPr lang="en-US" altLang="zh-CN" sz="2000">
                <a:latin typeface="微软雅黑" pitchFamily="34" charset="-122"/>
                <a:ea typeface="微软雅黑" pitchFamily="34" charset="-122"/>
                <a:cs typeface="Times New Roman" pitchFamily="18" charset="0"/>
              </a:rPr>
              <a:t>checkOrderInfo(...)</a:t>
            </a:r>
            <a:r>
              <a:rPr lang="zh-CN" altLang="en-US" sz="2000">
                <a:latin typeface="微软雅黑" pitchFamily="34" charset="-122"/>
                <a:ea typeface="微软雅黑" pitchFamily="34" charset="-122"/>
                <a:cs typeface="Times New Roman" pitchFamily="18" charset="0"/>
              </a:rPr>
              <a:t>、</a:t>
            </a:r>
            <a:r>
              <a:rPr lang="en-US" altLang="zh-CN" sz="2000">
                <a:latin typeface="微软雅黑" pitchFamily="34" charset="-122"/>
                <a:ea typeface="微软雅黑" pitchFamily="34" charset="-122"/>
                <a:cs typeface="Times New Roman" pitchFamily="18" charset="0"/>
              </a:rPr>
              <a:t>calcMonthlyRevenues(...)</a:t>
            </a:r>
          </a:p>
          <a:p>
            <a:pPr marL="285750" indent="-285750" eaLnBrk="0" hangingPunct="0">
              <a:lnSpc>
                <a:spcPct val="150000"/>
              </a:lnSpc>
              <a:buClr>
                <a:srgbClr val="FFC000"/>
              </a:buClr>
              <a:buSzPct val="80000"/>
              <a:buFont typeface="Wingdings" pitchFamily="2" charset="2"/>
              <a:buChar char="u"/>
            </a:pPr>
            <a:r>
              <a:rPr lang="zh-CN" altLang="en-US" sz="2000" b="1">
                <a:solidFill>
                  <a:srgbClr val="0070C0"/>
                </a:solidFill>
                <a:latin typeface="微软雅黑" pitchFamily="34" charset="-122"/>
                <a:ea typeface="微软雅黑" pitchFamily="34" charset="-122"/>
                <a:cs typeface="Times New Roman" pitchFamily="18" charset="0"/>
              </a:rPr>
              <a:t>内聚性高，</a:t>
            </a:r>
            <a:r>
              <a:rPr lang="zh-CN" altLang="en-US" sz="2000">
                <a:latin typeface="微软雅黑" pitchFamily="34" charset="-122"/>
                <a:ea typeface="微软雅黑" pitchFamily="34" charset="-122"/>
                <a:cs typeface="Times New Roman" pitchFamily="18" charset="0"/>
              </a:rPr>
              <a:t>一个函数只实现一个功能</a:t>
            </a:r>
            <a:endParaRPr lang="en-US" altLang="zh-CN" sz="2000">
              <a:latin typeface="微软雅黑" pitchFamily="34" charset="-122"/>
              <a:ea typeface="微软雅黑" pitchFamily="34" charset="-122"/>
              <a:cs typeface="Times New Roman" pitchFamily="18" charset="0"/>
            </a:endParaRPr>
          </a:p>
          <a:p>
            <a:pPr marL="285750" indent="-285750" eaLnBrk="0" hangingPunct="0">
              <a:lnSpc>
                <a:spcPct val="150000"/>
              </a:lnSpc>
              <a:buClr>
                <a:srgbClr val="FFC000"/>
              </a:buClr>
              <a:buSzPct val="80000"/>
              <a:buFont typeface="Wingdings" pitchFamily="2" charset="2"/>
              <a:buChar char="u"/>
            </a:pPr>
            <a:r>
              <a:rPr lang="zh-CN" altLang="en-US" sz="2000" b="1">
                <a:solidFill>
                  <a:srgbClr val="0070C0"/>
                </a:solidFill>
                <a:latin typeface="微软雅黑" pitchFamily="34" charset="-122"/>
                <a:ea typeface="微软雅黑" pitchFamily="34" charset="-122"/>
                <a:cs typeface="Times New Roman" pitchFamily="18" charset="0"/>
              </a:rPr>
              <a:t>函数参数：</a:t>
            </a:r>
            <a:endParaRPr lang="en-US" altLang="zh-CN" sz="2000" b="1">
              <a:solidFill>
                <a:srgbClr val="0070C0"/>
              </a:solidFill>
              <a:latin typeface="微软雅黑" pitchFamily="34" charset="-122"/>
              <a:ea typeface="微软雅黑" pitchFamily="34" charset="-122"/>
              <a:cs typeface="Times New Roman" pitchFamily="18" charset="0"/>
            </a:endParaRPr>
          </a:p>
          <a:p>
            <a:pPr marL="800100" lvl="1" indent="-342900" eaLnBrk="0" hangingPunct="0">
              <a:lnSpc>
                <a:spcPts val="3000"/>
              </a:lnSpc>
              <a:buClr>
                <a:srgbClr val="FFC000"/>
              </a:buClr>
              <a:buSzPct val="80000"/>
              <a:buFont typeface="Wingdings" pitchFamily="2" charset="2"/>
              <a:buChar char="Ø"/>
            </a:pPr>
            <a:r>
              <a:rPr lang="zh-CN" altLang="en-US" sz="2000">
                <a:latin typeface="华文细黑" pitchFamily="2" charset="-122"/>
                <a:ea typeface="华文细黑" pitchFamily="2" charset="-122"/>
                <a:cs typeface="Times New Roman" pitchFamily="18" charset="0"/>
              </a:rPr>
              <a:t>按照输入</a:t>
            </a:r>
            <a:r>
              <a:rPr lang="en-US" altLang="zh-CN" sz="2000">
                <a:latin typeface="华文细黑" pitchFamily="2" charset="-122"/>
                <a:ea typeface="华文细黑" pitchFamily="2" charset="-122"/>
                <a:cs typeface="Times New Roman" pitchFamily="18" charset="0"/>
              </a:rPr>
              <a:t>-</a:t>
            </a:r>
            <a:r>
              <a:rPr lang="zh-CN" altLang="en-US" sz="2000">
                <a:latin typeface="华文细黑" pitchFamily="2" charset="-122"/>
                <a:ea typeface="华文细黑" pitchFamily="2" charset="-122"/>
                <a:cs typeface="Times New Roman" pitchFamily="18" charset="0"/>
              </a:rPr>
              <a:t>修改</a:t>
            </a:r>
            <a:r>
              <a:rPr lang="en-US" altLang="zh-CN" sz="2000">
                <a:latin typeface="华文细黑" pitchFamily="2" charset="-122"/>
                <a:ea typeface="华文细黑" pitchFamily="2" charset="-122"/>
                <a:cs typeface="Times New Roman" pitchFamily="18" charset="0"/>
              </a:rPr>
              <a:t>-</a:t>
            </a:r>
            <a:r>
              <a:rPr lang="zh-CN" altLang="en-US" sz="2000">
                <a:latin typeface="华文细黑" pitchFamily="2" charset="-122"/>
                <a:ea typeface="华文细黑" pitchFamily="2" charset="-122"/>
                <a:cs typeface="Times New Roman" pitchFamily="18" charset="0"/>
              </a:rPr>
              <a:t>输出的顺序排列参数</a:t>
            </a:r>
          </a:p>
          <a:p>
            <a:pPr marL="1257300" lvl="2" indent="-342900" eaLnBrk="0" hangingPunct="0">
              <a:lnSpc>
                <a:spcPts val="3000"/>
              </a:lnSpc>
              <a:buClr>
                <a:srgbClr val="FFC000"/>
              </a:buClr>
              <a:buSzPct val="80000"/>
              <a:buFont typeface="Wingdings" pitchFamily="2" charset="2"/>
              <a:buChar char="p"/>
            </a:pPr>
            <a:r>
              <a:rPr lang="zh-CN" altLang="en-US" sz="2000">
                <a:latin typeface="华文细黑" pitchFamily="2" charset="-122"/>
                <a:ea typeface="华文细黑" pitchFamily="2" charset="-122"/>
                <a:cs typeface="Times New Roman" pitchFamily="18" charset="0"/>
              </a:rPr>
              <a:t>    考虑对参数采用某种表示输入、修改、输出的命名规则</a:t>
            </a:r>
          </a:p>
          <a:p>
            <a:pPr marL="800100" lvl="1" indent="-342900" eaLnBrk="0" hangingPunct="0">
              <a:lnSpc>
                <a:spcPts val="3000"/>
              </a:lnSpc>
              <a:buClr>
                <a:srgbClr val="FFC000"/>
              </a:buClr>
              <a:buSzPct val="80000"/>
              <a:buFont typeface="Wingdings" pitchFamily="2" charset="2"/>
              <a:buChar char="Ø"/>
            </a:pPr>
            <a:r>
              <a:rPr lang="zh-CN" altLang="en-US" sz="2000">
                <a:latin typeface="华文细黑" pitchFamily="2" charset="-122"/>
                <a:ea typeface="华文细黑" pitchFamily="2" charset="-122"/>
                <a:cs typeface="Times New Roman" pitchFamily="18" charset="0"/>
              </a:rPr>
              <a:t>使用所有的参数</a:t>
            </a:r>
          </a:p>
          <a:p>
            <a:pPr marL="800100" lvl="1" indent="-342900" eaLnBrk="0" hangingPunct="0">
              <a:lnSpc>
                <a:spcPts val="3000"/>
              </a:lnSpc>
              <a:buClr>
                <a:srgbClr val="FFC000"/>
              </a:buClr>
              <a:buSzPct val="80000"/>
              <a:buFont typeface="Wingdings" pitchFamily="2" charset="2"/>
              <a:buChar char="Ø"/>
            </a:pPr>
            <a:r>
              <a:rPr lang="zh-CN" altLang="en-US" sz="2000">
                <a:latin typeface="华文细黑" pitchFamily="2" charset="-122"/>
                <a:ea typeface="华文细黑" pitchFamily="2" charset="-122"/>
                <a:cs typeface="Times New Roman" pitchFamily="18" charset="0"/>
              </a:rPr>
              <a:t>把状态或出错变量放在最后</a:t>
            </a:r>
          </a:p>
          <a:p>
            <a:pPr marL="800100" lvl="1" indent="-342900" eaLnBrk="0" hangingPunct="0">
              <a:lnSpc>
                <a:spcPts val="3000"/>
              </a:lnSpc>
              <a:buClr>
                <a:srgbClr val="FFC000"/>
              </a:buClr>
              <a:buSzPct val="80000"/>
              <a:buFont typeface="Wingdings" pitchFamily="2" charset="2"/>
              <a:buChar char="Ø"/>
            </a:pPr>
            <a:r>
              <a:rPr lang="zh-CN" altLang="en-US" sz="2000">
                <a:latin typeface="华文细黑" pitchFamily="2" charset="-122"/>
                <a:ea typeface="华文细黑" pitchFamily="2" charset="-122"/>
                <a:cs typeface="Times New Roman" pitchFamily="18" charset="0"/>
              </a:rPr>
              <a:t>不要把函数的参数用作工作变量</a:t>
            </a:r>
          </a:p>
          <a:p>
            <a:pPr marL="800100" lvl="1" indent="-342900" eaLnBrk="0" hangingPunct="0">
              <a:lnSpc>
                <a:spcPts val="3000"/>
              </a:lnSpc>
              <a:buClr>
                <a:srgbClr val="FFC000"/>
              </a:buClr>
              <a:buSzPct val="80000"/>
              <a:buFont typeface="Wingdings" pitchFamily="2" charset="2"/>
              <a:buChar char="Ø"/>
            </a:pPr>
            <a:r>
              <a:rPr lang="zh-CN" altLang="en-US" sz="2000">
                <a:latin typeface="华文细黑" pitchFamily="2" charset="-122"/>
                <a:ea typeface="华文细黑" pitchFamily="2" charset="-122"/>
                <a:cs typeface="Times New Roman" pitchFamily="18" charset="0"/>
              </a:rPr>
              <a:t>在接口中对参数的假定加以说明</a:t>
            </a:r>
          </a:p>
          <a:p>
            <a:pPr marL="800100" lvl="1" indent="-342900" eaLnBrk="0" hangingPunct="0">
              <a:lnSpc>
                <a:spcPts val="3000"/>
              </a:lnSpc>
              <a:buClr>
                <a:srgbClr val="FFC000"/>
              </a:buClr>
              <a:buSzPct val="80000"/>
              <a:buFont typeface="Wingdings" pitchFamily="2" charset="2"/>
              <a:buChar char="Ø"/>
            </a:pPr>
            <a:r>
              <a:rPr lang="zh-CN" altLang="en-US" sz="2000">
                <a:latin typeface="华文细黑" pitchFamily="2" charset="-122"/>
                <a:ea typeface="华文细黑" pitchFamily="2" charset="-122"/>
                <a:cs typeface="Times New Roman" pitchFamily="18" charset="0"/>
              </a:rPr>
              <a:t>把函数的参数个数限制在大约</a:t>
            </a:r>
            <a:r>
              <a:rPr lang="en-US" altLang="zh-CN" sz="2000">
                <a:latin typeface="华文细黑" pitchFamily="2" charset="-122"/>
                <a:ea typeface="华文细黑" pitchFamily="2" charset="-122"/>
                <a:cs typeface="Times New Roman" pitchFamily="18" charset="0"/>
              </a:rPr>
              <a:t>7</a:t>
            </a:r>
            <a:r>
              <a:rPr lang="zh-CN" altLang="en-US" sz="2000">
                <a:latin typeface="华文细黑" pitchFamily="2" charset="-122"/>
                <a:ea typeface="华文细黑" pitchFamily="2" charset="-122"/>
                <a:cs typeface="Times New Roman" pitchFamily="18" charset="0"/>
              </a:rPr>
              <a:t>个以内</a:t>
            </a:r>
            <a:endParaRPr lang="en-US" altLang="zh-CN" sz="2000">
              <a:latin typeface="华文细黑" pitchFamily="2" charset="-122"/>
              <a:ea typeface="华文细黑" pitchFamily="2" charset="-122"/>
              <a:cs typeface="Times New Roman" pitchFamily="18" charset="0"/>
            </a:endParaRPr>
          </a:p>
        </p:txBody>
      </p:sp>
      <p:sp>
        <p:nvSpPr>
          <p:cNvPr id="6" name="内容占位符 2"/>
          <p:cNvSpPr>
            <a:spLocks noChangeArrowheads="1"/>
          </p:cNvSpPr>
          <p:nvPr/>
        </p:nvSpPr>
        <p:spPr bwMode="auto">
          <a:xfrm>
            <a:off x="4787900" y="2205038"/>
            <a:ext cx="2736850" cy="2879725"/>
          </a:xfrm>
          <a:prstGeom prst="rect">
            <a:avLst/>
          </a:prstGeom>
          <a:noFill/>
          <a:ln w="9525">
            <a:noFill/>
            <a:miter lim="800000"/>
            <a:headEnd/>
            <a:tailEnd/>
          </a:ln>
        </p:spPr>
        <p:txBody>
          <a:bodyPr/>
          <a:lstStyle/>
          <a:p>
            <a:pPr marL="342900" indent="-342900" eaLnBrk="0" hangingPunct="0">
              <a:lnSpc>
                <a:spcPct val="150000"/>
              </a:lnSpc>
              <a:spcBef>
                <a:spcPct val="20000"/>
              </a:spcBef>
              <a:defRPr/>
            </a:pPr>
            <a:endParaRPr lang="zh-CN" sz="2400" b="1" dirty="0">
              <a:solidFill>
                <a:srgbClr val="3366CC"/>
              </a:solidFill>
              <a:effectLst>
                <a:outerShdw blurRad="38100" dist="38100" dir="2700000" algn="tl">
                  <a:srgbClr val="C0C0C0"/>
                </a:outerShdw>
              </a:effectLst>
              <a:latin typeface="微软雅黑" pitchFamily="34" charset="-122"/>
              <a:ea typeface="微软雅黑" pitchFamily="34" charset="-122"/>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高质量的函数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1000"/>
                                        <p:tgtEl>
                                          <p:spTgt spid="5">
                                            <p:txEl>
                                              <p:pRg st="6" end="6"/>
                                            </p:txEl>
                                          </p:spTgt>
                                        </p:tgtEl>
                                      </p:cBhvr>
                                    </p:animEffect>
                                    <p:anim calcmode="lin" valueType="num">
                                      <p:cBhvr>
                                        <p:cTn id="4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1000"/>
                                        <p:tgtEl>
                                          <p:spTgt spid="5">
                                            <p:txEl>
                                              <p:pRg st="7" end="7"/>
                                            </p:txEl>
                                          </p:spTgt>
                                        </p:tgtEl>
                                      </p:cBhvr>
                                    </p:animEffect>
                                    <p:anim calcmode="lin" valueType="num">
                                      <p:cBhvr>
                                        <p:cTn id="4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fade">
                                      <p:cBhvr>
                                        <p:cTn id="53" dur="1000"/>
                                        <p:tgtEl>
                                          <p:spTgt spid="5">
                                            <p:txEl>
                                              <p:pRg st="8" end="8"/>
                                            </p:txEl>
                                          </p:spTgt>
                                        </p:tgtEl>
                                      </p:cBhvr>
                                    </p:animEffect>
                                    <p:anim calcmode="lin" valueType="num">
                                      <p:cBhvr>
                                        <p:cTn id="5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fade">
                                      <p:cBhvr>
                                        <p:cTn id="58" dur="1000"/>
                                        <p:tgtEl>
                                          <p:spTgt spid="5">
                                            <p:txEl>
                                              <p:pRg st="9" end="9"/>
                                            </p:txEl>
                                          </p:spTgt>
                                        </p:tgtEl>
                                      </p:cBhvr>
                                    </p:animEffect>
                                    <p:anim calcmode="lin" valueType="num">
                                      <p:cBhvr>
                                        <p:cTn id="5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455025" cy="4006850"/>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头文件由三部分内容组成：</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头文件开头处的版权和版本声明</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预处理块</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函数、结构和枚举类型声明、外部变量声明、具名常量定义、</a:t>
            </a:r>
            <a:r>
              <a:rPr lang="en-US" altLang="zh-CN" sz="2400" dirty="0">
                <a:latin typeface="华文细黑" panose="02010600040101010101" pitchFamily="2" charset="-122"/>
                <a:ea typeface="华文细黑" panose="02010600040101010101" pitchFamily="2" charset="-122"/>
                <a:cs typeface="Times New Roman" pitchFamily="18" charset="0"/>
              </a:rPr>
              <a:t> </a:t>
            </a:r>
            <a:r>
              <a:rPr lang="en-US" altLang="zh-CN" sz="2400" dirty="0" err="1">
                <a:latin typeface="华文细黑" panose="02010600040101010101" pitchFamily="2" charset="-122"/>
                <a:ea typeface="华文细黑" panose="02010600040101010101" pitchFamily="2" charset="-122"/>
                <a:cs typeface="Times New Roman" pitchFamily="18" charset="0"/>
              </a:rPr>
              <a:t>typedef</a:t>
            </a:r>
            <a:r>
              <a:rPr lang="zh-CN" altLang="en-US" sz="2400" dirty="0">
                <a:latin typeface="华文细黑" panose="02010600040101010101" pitchFamily="2" charset="-122"/>
                <a:ea typeface="华文细黑" panose="02010600040101010101" pitchFamily="2" charset="-122"/>
                <a:cs typeface="Times New Roman" pitchFamily="18" charset="0"/>
              </a:rPr>
              <a:t>和</a:t>
            </a:r>
            <a:r>
              <a:rPr lang="zh-CN" altLang="zh-CN" sz="2400" dirty="0">
                <a:latin typeface="华文细黑" panose="02010600040101010101" pitchFamily="2" charset="-122"/>
                <a:ea typeface="华文细黑" panose="02010600040101010101" pitchFamily="2" charset="-122"/>
                <a:cs typeface="Times New Roman" pitchFamily="18" charset="0"/>
              </a:rPr>
              <a:t>宏</a:t>
            </a:r>
            <a:r>
              <a:rPr lang="zh-CN" altLang="en-US" sz="2400" dirty="0">
                <a:latin typeface="华文细黑" panose="02010600040101010101" pitchFamily="2" charset="-122"/>
                <a:ea typeface="华文细黑" panose="02010600040101010101" pitchFamily="2" charset="-122"/>
                <a:cs typeface="Times New Roman" pitchFamily="18" charset="0"/>
              </a:rPr>
              <a:t>等。</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285750" lvl="1" indent="-285750" eaLnBrk="0" hangingPunct="0">
              <a:lnSpc>
                <a:spcPct val="150000"/>
              </a:lnSpc>
              <a:buClr>
                <a:srgbClr val="FFC000"/>
              </a:buClr>
              <a:buSzPct val="80000"/>
              <a:buFont typeface="Wingdings" pitchFamily="2" charset="2"/>
              <a:buChar char="u"/>
              <a:defRPr/>
            </a:pP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头文件应该只用于</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声明</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a:t>
            </a:r>
            <a:r>
              <a:rPr lang="zh-CN" altLang="zh-CN" sz="2400" dirty="0">
                <a:latin typeface="华文细黑" panose="02010600040101010101" pitchFamily="2" charset="-122"/>
                <a:ea typeface="华文细黑" panose="02010600040101010101" pitchFamily="2" charset="-122"/>
                <a:cs typeface="Times New Roman" pitchFamily="18" charset="0"/>
              </a:rPr>
              <a:t>而</a:t>
            </a:r>
            <a:r>
              <a:rPr lang="zh-CN" altLang="en-US" sz="2400" dirty="0">
                <a:latin typeface="华文细黑" panose="02010600040101010101" pitchFamily="2" charset="-122"/>
                <a:ea typeface="华文细黑" panose="02010600040101010101" pitchFamily="2" charset="-122"/>
                <a:cs typeface="Times New Roman" pitchFamily="18" charset="0"/>
              </a:rPr>
              <a:t>不应该包含或生成占据存储空间的变量或函数的定义。</a:t>
            </a:r>
            <a:endParaRPr lang="en-US" altLang="zh-CN" sz="2400" dirty="0">
              <a:latin typeface="华文细黑" pitchFamily="2" charset="-122"/>
              <a:ea typeface="华文细黑" pitchFamily="2" charset="-122"/>
              <a:cs typeface="Times New Roman" pitchFamily="18" charset="0"/>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如何写头文件</a:t>
            </a:r>
          </a:p>
        </p:txBody>
      </p:sp>
      <p:sp>
        <p:nvSpPr>
          <p:cNvPr id="6" name="Text Box 6"/>
          <p:cNvSpPr txBox="1">
            <a:spLocks noChangeArrowheads="1"/>
          </p:cNvSpPr>
          <p:nvPr/>
        </p:nvSpPr>
        <p:spPr bwMode="auto">
          <a:xfrm>
            <a:off x="3348038" y="6384925"/>
            <a:ext cx="3024187" cy="438150"/>
          </a:xfrm>
          <a:prstGeom prst="rect">
            <a:avLst/>
          </a:prstGeom>
          <a:solidFill>
            <a:schemeClr val="bg1">
              <a:lumMod val="85000"/>
            </a:schemeClr>
          </a:solidFill>
          <a:ln>
            <a:noFill/>
          </a:ln>
          <a:extLst/>
        </p:spPr>
        <p:txBody>
          <a:bodyPr lIns="129598" tIns="64799" rIns="129598" bIns="64799">
            <a:spAutoFit/>
          </a:bodyPr>
          <a:lstStyle>
            <a:defPPr>
              <a:defRPr lang="zh-CN"/>
            </a:defPPr>
            <a:lvl1pPr marL="0" defTabSz="1172535" eaLnBrk="1" latinLnBrk="0" hangingPunct="1">
              <a:spcBef>
                <a:spcPct val="50000"/>
              </a:spcBef>
              <a:defRPr kumimoji="0" sz="2000" b="1">
                <a:solidFill>
                  <a:schemeClr val="tx1">
                    <a:lumMod val="65000"/>
                    <a:lumOff val="35000"/>
                  </a:schemeClr>
                </a:solidFill>
                <a:latin typeface="+mj-ea"/>
                <a:ea typeface="+mj-ea"/>
              </a:defRPr>
            </a:lvl1pPr>
            <a:lvl2pPr marL="742950" indent="-285750" defTabSz="1172535" eaLnBrk="0" latinLnBrk="0" hangingPunct="0">
              <a:defRPr kumimoji="1" sz="6600" b="1">
                <a:solidFill>
                  <a:srgbClr val="FF3300"/>
                </a:solidFill>
                <a:latin typeface="Verdana" pitchFamily="34" charset="0"/>
                <a:ea typeface="隶书" pitchFamily="49" charset="-122"/>
              </a:defRPr>
            </a:lvl2pPr>
            <a:lvl3pPr marL="1143000" indent="-228600" defTabSz="1172535" eaLnBrk="0" latinLnBrk="0" hangingPunct="0">
              <a:defRPr kumimoji="1" sz="6600" b="1">
                <a:solidFill>
                  <a:srgbClr val="FF3300"/>
                </a:solidFill>
                <a:latin typeface="Verdana" pitchFamily="34" charset="0"/>
                <a:ea typeface="隶书" pitchFamily="49" charset="-122"/>
              </a:defRPr>
            </a:lvl3pPr>
            <a:lvl4pPr marL="1600200" indent="-228600" defTabSz="1172535" eaLnBrk="0" latinLnBrk="0" hangingPunct="0">
              <a:defRPr kumimoji="1" sz="6600" b="1">
                <a:solidFill>
                  <a:srgbClr val="FF3300"/>
                </a:solidFill>
                <a:latin typeface="Verdana" pitchFamily="34" charset="0"/>
                <a:ea typeface="隶书" pitchFamily="49" charset="-122"/>
              </a:defRPr>
            </a:lvl4pPr>
            <a:lvl5pPr marL="2057400" indent="-228600" defTabSz="1172535" eaLnBrk="0" latin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defRPr/>
            </a:pPr>
            <a:r>
              <a:rPr lang="en-US" altLang="zh-CN" dirty="0" smtClean="0"/>
              <a:t>to see </a:t>
            </a:r>
            <a:r>
              <a:rPr lang="zh-CN" altLang="en-US" dirty="0" smtClean="0"/>
              <a:t>某工程</a:t>
            </a:r>
            <a:r>
              <a:rPr lang="en-US" altLang="zh-CN" dirty="0" smtClean="0"/>
              <a:t>C</a:t>
            </a:r>
            <a:r>
              <a:rPr lang="zh-CN" altLang="en-US" dirty="0" smtClean="0"/>
              <a:t>代码</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597900" cy="3143250"/>
          </a:xfrm>
          <a:prstGeom prst="rect">
            <a:avLst/>
          </a:prstGeom>
          <a:solidFill>
            <a:schemeClr val="bg1"/>
          </a:solidFill>
          <a:ln w="9525">
            <a:solidFill>
              <a:schemeClr val="bg1"/>
            </a:solidFill>
            <a:miter lim="800000"/>
            <a:headEnd/>
            <a:tailEnd/>
          </a:ln>
        </p:spPr>
        <p:txBody>
          <a:bodyPr/>
          <a:lstStyle/>
          <a:p>
            <a:pPr marL="285750" indent="-285750" eaLnBrk="0" hangingPunct="0">
              <a:lnSpc>
                <a:spcPts val="3900"/>
              </a:lnSpc>
              <a:buClr>
                <a:srgbClr val="FFC000"/>
              </a:buClr>
              <a:buSzPct val="80000"/>
              <a:buFont typeface="Wingdings" pitchFamily="2" charset="2"/>
              <a:buChar char="u"/>
              <a:defRPr/>
            </a:pPr>
            <a:r>
              <a:rPr lang="zh-CN" altLang="en-US" sz="2400" dirty="0">
                <a:latin typeface="华文细黑" panose="02010600040101010101" pitchFamily="2" charset="-122"/>
                <a:ea typeface="华文细黑" panose="02010600040101010101" pitchFamily="2" charset="-122"/>
                <a:cs typeface="Times New Roman" pitchFamily="18" charset="0"/>
              </a:rPr>
              <a:t>所有头文件都应该使用</a:t>
            </a:r>
            <a:r>
              <a:rPr lang="en-US" altLang="zh-CN" sz="2400" dirty="0">
                <a:latin typeface="Arial Rounded MT Bold" panose="020F0704030504030204" pitchFamily="34" charset="0"/>
                <a:ea typeface="华文细黑" panose="02010600040101010101" pitchFamily="2" charset="-122"/>
                <a:cs typeface="Times New Roman" pitchFamily="18" charset="0"/>
              </a:rPr>
              <a:t>#define </a:t>
            </a:r>
            <a:r>
              <a:rPr lang="zh-CN" altLang="en-US" sz="2400" dirty="0">
                <a:latin typeface="华文细黑" panose="02010600040101010101" pitchFamily="2" charset="-122"/>
                <a:ea typeface="华文细黑" panose="02010600040101010101" pitchFamily="2" charset="-122"/>
                <a:cs typeface="Times New Roman" pitchFamily="18" charset="0"/>
              </a:rPr>
              <a:t>防止头文件被多重包含</a:t>
            </a:r>
            <a:r>
              <a:rPr lang="en-US" altLang="zh-CN" sz="2400" dirty="0">
                <a:latin typeface="华文细黑" panose="02010600040101010101" pitchFamily="2" charset="-122"/>
                <a:ea typeface="华文细黑" panose="02010600040101010101" pitchFamily="2" charset="-122"/>
                <a:cs typeface="Times New Roman" pitchFamily="18" charset="0"/>
              </a:rPr>
              <a:t>(multiple inclusion)</a:t>
            </a:r>
          </a:p>
          <a:p>
            <a:pPr eaLnBrk="0" hangingPunct="0">
              <a:lnSpc>
                <a:spcPts val="3900"/>
              </a:lnSpc>
              <a:buClr>
                <a:srgbClr val="FFC000"/>
              </a:buClr>
              <a:buSzPct val="80000"/>
              <a:defRPr/>
            </a:pPr>
            <a:r>
              <a:rPr lang="zh-CN" altLang="en-US" sz="2000" dirty="0">
                <a:latin typeface="华文细黑" panose="02010600040101010101" pitchFamily="2" charset="-122"/>
                <a:ea typeface="华文细黑" panose="02010600040101010101" pitchFamily="2" charset="-122"/>
              </a:rPr>
              <a:t>    虽然函数、变量的声明都可以重复，所以同一个声明出现多次也不会影响程序的运行，但它会增加编译时间，所以重复引用头文件会使浪费编译时间；而且，当头文件中包含结构的定义、枚举定义等一些定义时，这些定义是不可以重复的，必须通过一定措施防止重复引用。</a:t>
            </a:r>
            <a:endParaRPr lang="en-US" altLang="zh-CN" sz="2000" dirty="0">
              <a:latin typeface="华文细黑" panose="02010600040101010101" pitchFamily="2" charset="-122"/>
              <a:ea typeface="华文细黑" panose="02010600040101010101" pitchFamily="2" charset="-122"/>
              <a:cs typeface="Times New Roman" pitchFamily="18" charset="0"/>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en-US" altLang="zh-CN" dirty="0" smtClean="0">
                <a:latin typeface="Arial Rounded MT Bold" panose="020F0704030504030204" pitchFamily="34" charset="0"/>
              </a:rPr>
              <a:t>#define</a:t>
            </a:r>
            <a:r>
              <a:rPr lang="zh-CN" altLang="en-US" dirty="0" smtClean="0"/>
              <a:t>保护</a:t>
            </a:r>
          </a:p>
        </p:txBody>
      </p:sp>
      <p:sp>
        <p:nvSpPr>
          <p:cNvPr id="6" name="TextBox 5"/>
          <p:cNvSpPr txBox="1"/>
          <p:nvPr/>
        </p:nvSpPr>
        <p:spPr>
          <a:xfrm>
            <a:off x="5041900" y="4365625"/>
            <a:ext cx="3959225" cy="1938338"/>
          </a:xfrm>
          <a:prstGeom prst="rect">
            <a:avLst/>
          </a:prstGeom>
          <a:solidFill>
            <a:schemeClr val="bg2">
              <a:lumMod val="20000"/>
              <a:lumOff val="80000"/>
            </a:schemeClr>
          </a:solidFill>
          <a:ln>
            <a:noFill/>
          </a:ln>
        </p:spPr>
        <p:txBody>
          <a:bodyPr>
            <a:spAutoFit/>
          </a:bodyPr>
          <a:lstStyle/>
          <a:p>
            <a:pPr>
              <a:lnSpc>
                <a:spcPct val="150000"/>
              </a:lnSpc>
              <a:defRPr/>
            </a:pPr>
            <a:r>
              <a:rPr lang="en-US" altLang="zh-CN" sz="2000" dirty="0">
                <a:latin typeface="Frutiger LT 55 Roman" panose="02000503040000020004" pitchFamily="2" charset="0"/>
              </a:rPr>
              <a:t>#</a:t>
            </a:r>
            <a:r>
              <a:rPr lang="en-US" altLang="zh-CN" sz="2000" dirty="0" err="1">
                <a:latin typeface="Frutiger LT 55 Roman" panose="02000503040000020004" pitchFamily="2" charset="0"/>
              </a:rPr>
              <a:t>ifndef</a:t>
            </a:r>
            <a:r>
              <a:rPr lang="en-US" altLang="zh-CN" sz="2000" dirty="0">
                <a:latin typeface="Frutiger LT 55 Roman" panose="02000503040000020004" pitchFamily="2" charset="0"/>
              </a:rPr>
              <a:t> </a:t>
            </a:r>
            <a:r>
              <a:rPr lang="en-US" altLang="zh-CN" sz="2000" dirty="0">
                <a:solidFill>
                  <a:srgbClr val="0070C0"/>
                </a:solidFill>
                <a:latin typeface="Arial Rounded MT Bold" panose="020F0704030504030204" pitchFamily="34" charset="0"/>
                <a:ea typeface="微软雅黑" panose="020B0503020204020204" pitchFamily="34" charset="-122"/>
                <a:cs typeface="Times New Roman" pitchFamily="18" charset="0"/>
              </a:rPr>
              <a:t>_HEADERNAME_H</a:t>
            </a:r>
            <a:r>
              <a:rPr lang="en-US" altLang="zh-CN" sz="2000" dirty="0">
                <a:latin typeface="Frutiger LT 55 Roman" panose="02000503040000020004" pitchFamily="2" charset="0"/>
              </a:rPr>
              <a:t/>
            </a:r>
            <a:br>
              <a:rPr lang="en-US" altLang="zh-CN" sz="2000" dirty="0">
                <a:latin typeface="Frutiger LT 55 Roman" panose="02000503040000020004" pitchFamily="2" charset="0"/>
              </a:rPr>
            </a:br>
            <a:r>
              <a:rPr lang="en-US" altLang="zh-CN" sz="2000" dirty="0">
                <a:latin typeface="Frutiger LT 55 Roman" panose="02000503040000020004" pitchFamily="2" charset="0"/>
              </a:rPr>
              <a:t>#define </a:t>
            </a:r>
            <a:r>
              <a:rPr lang="en-US" altLang="zh-CN" sz="2000" dirty="0">
                <a:solidFill>
                  <a:srgbClr val="0070C0"/>
                </a:solidFill>
                <a:latin typeface="Arial Rounded MT Bold" panose="020F0704030504030204" pitchFamily="34" charset="0"/>
                <a:ea typeface="微软雅黑" panose="020B0503020204020204" pitchFamily="34" charset="-122"/>
                <a:cs typeface="Times New Roman" pitchFamily="18" charset="0"/>
              </a:rPr>
              <a:t>_HEADERNAME_H</a:t>
            </a:r>
            <a:r>
              <a:rPr lang="en-US" altLang="zh-CN" sz="2000" dirty="0">
                <a:latin typeface="Frutiger LT 55 Roman" panose="02000503040000020004" pitchFamily="2" charset="0"/>
              </a:rPr>
              <a:t/>
            </a:r>
            <a:br>
              <a:rPr lang="en-US" altLang="zh-CN" sz="2000" dirty="0">
                <a:latin typeface="Frutiger LT 55 Roman" panose="02000503040000020004" pitchFamily="2" charset="0"/>
              </a:rPr>
            </a:b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头文件内容</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b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br>
            <a:r>
              <a:rPr lang="en-US" altLang="zh-CN" sz="2000" dirty="0">
                <a:latin typeface="Frutiger LT 55 Roman" panose="02000503040000020004" pitchFamily="2" charset="0"/>
              </a:rPr>
              <a:t>#</a:t>
            </a:r>
            <a:r>
              <a:rPr lang="en-US" altLang="zh-CN" sz="2000" dirty="0" err="1">
                <a:latin typeface="Frutiger LT 55 Roman" panose="02000503040000020004" pitchFamily="2" charset="0"/>
              </a:rPr>
              <a:t>endif</a:t>
            </a:r>
            <a:endParaRPr lang="zh-CN" altLang="en-US" sz="2000" dirty="0">
              <a:latin typeface="Frutiger LT 55 Roman" panose="020005030400000200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en-US" altLang="zh-CN" dirty="0" smtClean="0">
                <a:latin typeface="Arial Rounded MT Bold" panose="020F0704030504030204" pitchFamily="34" charset="0"/>
              </a:rPr>
              <a:t>C</a:t>
            </a:r>
            <a:r>
              <a:rPr lang="zh-CN" altLang="en-US" dirty="0" smtClean="0"/>
              <a:t>语言条件编译</a:t>
            </a:r>
          </a:p>
        </p:txBody>
      </p:sp>
      <p:sp>
        <p:nvSpPr>
          <p:cNvPr id="3" name="内容占位符 2"/>
          <p:cNvSpPr>
            <a:spLocks noChangeArrowheads="1"/>
          </p:cNvSpPr>
          <p:nvPr/>
        </p:nvSpPr>
        <p:spPr bwMode="auto">
          <a:xfrm>
            <a:off x="438150" y="1006475"/>
            <a:ext cx="8597900" cy="5086350"/>
          </a:xfrm>
          <a:prstGeom prst="rect">
            <a:avLst/>
          </a:prstGeom>
          <a:solidFill>
            <a:schemeClr val="bg1"/>
          </a:solidFill>
          <a:ln w="9525">
            <a:solidFill>
              <a:schemeClr val="bg1"/>
            </a:solidFill>
            <a:miter lim="800000"/>
            <a:headEnd/>
            <a:tailEnd/>
          </a:ln>
        </p:spPr>
        <p:txBody>
          <a:bodyPr/>
          <a:lstStyle/>
          <a:p>
            <a:pPr marL="285750" indent="-285750" eaLnBrk="0" hangingPunct="0">
              <a:lnSpc>
                <a:spcPts val="3500"/>
              </a:lnSpc>
              <a:buClr>
                <a:srgbClr val="FFC000"/>
              </a:buClr>
              <a:buSzPct val="80000"/>
              <a:buFont typeface="Wingdings" pitchFamily="2" charset="2"/>
              <a:buChar char="u"/>
              <a:defRPr/>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C</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语言由源代码生成的各阶段</a:t>
            </a:r>
            <a:r>
              <a:rPr lang="zh-CN" altLang="en-US" sz="2400" dirty="0">
                <a:latin typeface="华文细黑" panose="02010600040101010101" pitchFamily="2" charset="-122"/>
                <a:ea typeface="华文细黑" panose="02010600040101010101" pitchFamily="2" charset="-122"/>
              </a:rPr>
              <a:t>如下：</a:t>
            </a:r>
            <a:endParaRPr lang="en-US" altLang="zh-CN" sz="2400" dirty="0">
              <a:latin typeface="华文细黑" panose="02010600040101010101" pitchFamily="2" charset="-122"/>
              <a:ea typeface="华文细黑" panose="02010600040101010101" pitchFamily="2" charset="-122"/>
            </a:endParaRPr>
          </a:p>
          <a:p>
            <a:pPr marL="285750" indent="-285750" eaLnBrk="0" hangingPunct="0">
              <a:lnSpc>
                <a:spcPts val="3500"/>
              </a:lnSpc>
              <a:buClr>
                <a:srgbClr val="FFC000"/>
              </a:buClr>
              <a:buSzPct val="80000"/>
              <a:buFont typeface="Wingdings" pitchFamily="2" charset="2"/>
              <a:buChar char="u"/>
              <a:defRPr/>
            </a:pPr>
            <a:endParaRPr lang="en-US" altLang="zh-CN" sz="2400" dirty="0"/>
          </a:p>
          <a:p>
            <a:pPr marL="285750" indent="-285750" eaLnBrk="0" hangingPunct="0">
              <a:lnSpc>
                <a:spcPts val="3500"/>
              </a:lnSpc>
              <a:buClr>
                <a:srgbClr val="FFC000"/>
              </a:buClr>
              <a:buSzPct val="80000"/>
              <a:buFont typeface="Wingdings" pitchFamily="2" charset="2"/>
              <a:buChar char="u"/>
              <a:defRPr/>
            </a:pPr>
            <a:endParaRPr lang="en-US" altLang="zh-CN" sz="2400" dirty="0"/>
          </a:p>
          <a:p>
            <a:pPr eaLnBrk="0" hangingPunct="0">
              <a:lnSpc>
                <a:spcPts val="3500"/>
              </a:lnSpc>
              <a:buClr>
                <a:srgbClr val="FFC000"/>
              </a:buClr>
              <a:buSzPct val="80000"/>
              <a:defRPr/>
            </a:pPr>
            <a:r>
              <a:rPr lang="zh-CN" altLang="en-US" sz="2000" dirty="0">
                <a:latin typeface="华文细黑" panose="02010600040101010101" pitchFamily="2" charset="-122"/>
                <a:ea typeface="华文细黑" panose="02010600040101010101" pitchFamily="2" charset="-122"/>
              </a:rPr>
              <a:t>     其中编译预处理阶段，读取</a:t>
            </a:r>
            <a:r>
              <a:rPr lang="en-US" altLang="zh-CN" sz="2000" dirty="0">
                <a:latin typeface="华文细黑" panose="02010600040101010101" pitchFamily="2" charset="-122"/>
                <a:ea typeface="华文细黑" panose="02010600040101010101" pitchFamily="2" charset="-122"/>
              </a:rPr>
              <a:t>c</a:t>
            </a:r>
            <a:r>
              <a:rPr lang="zh-CN" altLang="en-US" sz="2000" dirty="0">
                <a:latin typeface="华文细黑" panose="02010600040101010101" pitchFamily="2" charset="-122"/>
                <a:ea typeface="华文细黑" panose="02010600040101010101" pitchFamily="2" charset="-122"/>
              </a:rPr>
              <a:t>源程序，对其中的伪指令（以</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开头的指令）和特殊符号进行处理。或者说是扫描源代码，对其进行初步的转换，产生新的源代码提供给编译器。预处理过程先于编译器对源代码进行处理。</a:t>
            </a:r>
            <a:endParaRPr lang="en-US" altLang="zh-CN" sz="2000" dirty="0">
              <a:latin typeface="华文细黑" panose="02010600040101010101" pitchFamily="2" charset="-122"/>
              <a:ea typeface="华文细黑" panose="02010600040101010101" pitchFamily="2" charset="-122"/>
            </a:endParaRPr>
          </a:p>
          <a:p>
            <a:pPr marL="285750" indent="-285750" eaLnBrk="0" hangingPunct="0">
              <a:lnSpc>
                <a:spcPts val="35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伪指令（或预处理指令）定义</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eaLnBrk="0" hangingPunct="0">
              <a:lnSpc>
                <a:spcPts val="3500"/>
              </a:lnSpc>
              <a:buClr>
                <a:srgbClr val="FFC000"/>
              </a:buClr>
              <a:buSzPct val="80000"/>
              <a:defRPr/>
            </a:pPr>
            <a:r>
              <a:rPr lang="zh-CN" altLang="en-US" sz="2000" dirty="0">
                <a:latin typeface="华文细黑" panose="02010600040101010101" pitchFamily="2" charset="-122"/>
                <a:ea typeface="华文细黑" panose="02010600040101010101" pitchFamily="2" charset="-122"/>
              </a:rPr>
              <a:t>    预处理指令是以</a:t>
            </a:r>
            <a:r>
              <a:rPr lang="en-US" altLang="zh-CN" sz="2000" b="1" dirty="0">
                <a:solidFill>
                  <a:srgbClr val="F37021"/>
                </a:solidFill>
                <a:latin typeface="Arial Rounded MT Bold" panose="020F0704030504030204" pitchFamily="34" charset="0"/>
                <a:ea typeface="华文细黑" panose="02010600040101010101" pitchFamily="2" charset="-122"/>
                <a:cs typeface="Times New Roman" pitchFamily="18" charset="0"/>
              </a:rPr>
              <a:t>#</a:t>
            </a:r>
            <a:r>
              <a:rPr lang="zh-CN" altLang="en-US" sz="2000" dirty="0">
                <a:latin typeface="华文细黑" panose="02010600040101010101" pitchFamily="2" charset="-122"/>
                <a:ea typeface="华文细黑" panose="02010600040101010101" pitchFamily="2" charset="-122"/>
              </a:rPr>
              <a:t>号开头的代码行。</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号必须是该行除了任何空白字符外的第一个字符。</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后是</a:t>
            </a:r>
            <a:r>
              <a:rPr lang="zh-CN" altLang="en-US" sz="2000" b="1" dirty="0">
                <a:solidFill>
                  <a:srgbClr val="F37021"/>
                </a:solidFill>
                <a:latin typeface="微软雅黑" panose="020B0503020204020204" pitchFamily="34" charset="-122"/>
                <a:ea typeface="微软雅黑" panose="020B0503020204020204" pitchFamily="34" charset="-122"/>
                <a:cs typeface="Times New Roman" pitchFamily="18" charset="0"/>
              </a:rPr>
              <a:t>指令关键字</a:t>
            </a:r>
            <a:r>
              <a:rPr lang="zh-CN" altLang="en-US" sz="2000" dirty="0">
                <a:latin typeface="华文细黑" panose="02010600040101010101" pitchFamily="2" charset="-122"/>
                <a:ea typeface="华文细黑" panose="02010600040101010101" pitchFamily="2" charset="-122"/>
              </a:rPr>
              <a:t>，在关键字和</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号之间允许存在任意个数的空白字符。整行语句构成了一条预处理指令，该指令将在编译器进行编译之前对源代码做某些转换。</a:t>
            </a:r>
          </a:p>
          <a:p>
            <a:pPr marL="285750" indent="-285750" eaLnBrk="0" hangingPunct="0">
              <a:lnSpc>
                <a:spcPts val="3500"/>
              </a:lnSpc>
              <a:buClr>
                <a:srgbClr val="FFC000"/>
              </a:buClr>
              <a:buSzPct val="80000"/>
              <a:buFont typeface="Wingdings" pitchFamily="2" charset="2"/>
              <a:buChar char="u"/>
              <a:defRPr/>
            </a:pPr>
            <a:endParaRPr lang="zh-CN" altLang="en-US" sz="2400" dirty="0">
              <a:latin typeface="华文细黑" panose="02010600040101010101" pitchFamily="2" charset="-122"/>
              <a:ea typeface="华文细黑" panose="02010600040101010101" pitchFamily="2" charset="-122"/>
            </a:endParaRPr>
          </a:p>
          <a:p>
            <a:pPr marL="285750" indent="-285750" eaLnBrk="0" hangingPunct="0">
              <a:lnSpc>
                <a:spcPts val="3500"/>
              </a:lnSpc>
              <a:buClr>
                <a:srgbClr val="FFC000"/>
              </a:buClr>
              <a:buSzPct val="80000"/>
              <a:buFont typeface="Wingdings" pitchFamily="2" charset="2"/>
              <a:buChar char="u"/>
              <a:defRPr/>
            </a:pPr>
            <a:endParaRPr lang="zh-CN" altLang="en-US" sz="2400" dirty="0"/>
          </a:p>
          <a:p>
            <a:pPr marL="285750" indent="-285750" eaLnBrk="0" hangingPunct="0">
              <a:lnSpc>
                <a:spcPts val="3500"/>
              </a:lnSpc>
              <a:buClr>
                <a:srgbClr val="FFC000"/>
              </a:buClr>
              <a:buSzPct val="80000"/>
              <a:buFont typeface="Wingdings" pitchFamily="2" charset="2"/>
              <a:buChar char="u"/>
              <a:defRPr/>
            </a:pPr>
            <a:endParaRPr lang="en-US" altLang="zh-CN" sz="2400" dirty="0">
              <a:latin typeface="华文细黑" panose="02010600040101010101" pitchFamily="2" charset="-122"/>
              <a:ea typeface="华文细黑" panose="02010600040101010101" pitchFamily="2" charset="-122"/>
              <a:cs typeface="Times New Roman" pitchFamily="18" charset="0"/>
            </a:endParaRPr>
          </a:p>
        </p:txBody>
      </p:sp>
      <p:pic>
        <p:nvPicPr>
          <p:cNvPr id="74754" name="Picture 2"/>
          <p:cNvPicPr>
            <a:picLocks noChangeAspect="1" noChangeArrowheads="1"/>
          </p:cNvPicPr>
          <p:nvPr/>
        </p:nvPicPr>
        <p:blipFill>
          <a:blip r:embed="rId2"/>
          <a:srcRect/>
          <a:stretch>
            <a:fillRect/>
          </a:stretch>
        </p:blipFill>
        <p:spPr bwMode="auto">
          <a:xfrm>
            <a:off x="2505075" y="1709738"/>
            <a:ext cx="6027738" cy="5969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4754"/>
                                        </p:tgtEl>
                                        <p:attrNameLst>
                                          <p:attrName>style.visibility</p:attrName>
                                        </p:attrNameLst>
                                      </p:cBhvr>
                                      <p:to>
                                        <p:strVal val="visible"/>
                                      </p:to>
                                    </p:set>
                                    <p:animEffect transition="in" filter="fade">
                                      <p:cBhvr>
                                        <p:cTn id="14" dur="1000"/>
                                        <p:tgtEl>
                                          <p:spTgt spid="74754"/>
                                        </p:tgtEl>
                                      </p:cBhvr>
                                    </p:animEffect>
                                    <p:anim calcmode="lin" valueType="num">
                                      <p:cBhvr>
                                        <p:cTn id="15" dur="1000" fill="hold"/>
                                        <p:tgtEl>
                                          <p:spTgt spid="74754"/>
                                        </p:tgtEl>
                                        <p:attrNameLst>
                                          <p:attrName>ppt_x</p:attrName>
                                        </p:attrNameLst>
                                      </p:cBhvr>
                                      <p:tavLst>
                                        <p:tav tm="0">
                                          <p:val>
                                            <p:strVal val="#ppt_x"/>
                                          </p:val>
                                        </p:tav>
                                        <p:tav tm="100000">
                                          <p:val>
                                            <p:strVal val="#ppt_x"/>
                                          </p:val>
                                        </p:tav>
                                      </p:tavLst>
                                    </p:anim>
                                    <p:anim calcmode="lin" valueType="num">
                                      <p:cBhvr>
                                        <p:cTn id="16" dur="1000" fill="hold"/>
                                        <p:tgtEl>
                                          <p:spTgt spid="7475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438150" y="1006475"/>
            <a:ext cx="8597900" cy="909638"/>
          </a:xfrm>
          <a:prstGeom prst="rect">
            <a:avLst/>
          </a:prstGeom>
          <a:solidFill>
            <a:schemeClr val="bg1"/>
          </a:solidFill>
          <a:ln w="9525">
            <a:solidFill>
              <a:schemeClr val="bg1"/>
            </a:solidFill>
            <a:miter lim="800000"/>
            <a:headEnd/>
            <a:tailEnd/>
          </a:ln>
        </p:spPr>
        <p:txBody>
          <a:bodyPr/>
          <a:lstStyle/>
          <a:p>
            <a:pPr marL="285750" indent="-285750" eaLnBrk="0" hangingPunct="0">
              <a:lnSpc>
                <a:spcPts val="39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部分预处理指令</a:t>
            </a:r>
          </a:p>
          <a:p>
            <a:pPr marL="285750" indent="-285750" eaLnBrk="0" hangingPunct="0">
              <a:lnSpc>
                <a:spcPts val="3900"/>
              </a:lnSpc>
              <a:buClr>
                <a:srgbClr val="FFC000"/>
              </a:buClr>
              <a:buSzPct val="80000"/>
              <a:buFont typeface="Wingdings" pitchFamily="2" charset="2"/>
              <a:buChar char="u"/>
              <a:defRPr/>
            </a:pPr>
            <a:endParaRPr lang="zh-CN" altLang="en-US" sz="2400" dirty="0">
              <a:latin typeface="华文细黑" panose="02010600040101010101" pitchFamily="2" charset="-122"/>
              <a:ea typeface="华文细黑" panose="02010600040101010101" pitchFamily="2" charset="-122"/>
            </a:endParaRPr>
          </a:p>
          <a:p>
            <a:pPr marL="285750" indent="-285750" eaLnBrk="0" hangingPunct="0">
              <a:lnSpc>
                <a:spcPts val="3900"/>
              </a:lnSpc>
              <a:buClr>
                <a:srgbClr val="FFC000"/>
              </a:buClr>
              <a:buSzPct val="80000"/>
              <a:buFont typeface="Wingdings" pitchFamily="2" charset="2"/>
              <a:buChar char="u"/>
              <a:defRPr/>
            </a:pPr>
            <a:endParaRPr lang="zh-CN" altLang="en-US" sz="2400" dirty="0"/>
          </a:p>
          <a:p>
            <a:pPr marL="285750" indent="-285750" eaLnBrk="0" hangingPunct="0">
              <a:lnSpc>
                <a:spcPts val="3900"/>
              </a:lnSpc>
              <a:buClr>
                <a:srgbClr val="FFC000"/>
              </a:buClr>
              <a:buSzPct val="80000"/>
              <a:buFont typeface="Wingdings" pitchFamily="2" charset="2"/>
              <a:buChar char="u"/>
              <a:defRPr/>
            </a:pPr>
            <a:endParaRPr lang="en-US" altLang="zh-CN" sz="2400" dirty="0">
              <a:latin typeface="华文细黑" panose="02010600040101010101" pitchFamily="2" charset="-122"/>
              <a:ea typeface="华文细黑" panose="02010600040101010101" pitchFamily="2" charset="-122"/>
              <a:cs typeface="Times New Roman" pitchFamily="18" charset="0"/>
            </a:endParaRPr>
          </a:p>
        </p:txBody>
      </p:sp>
      <p:pic>
        <p:nvPicPr>
          <p:cNvPr id="75778" name="Picture 2"/>
          <p:cNvPicPr>
            <a:picLocks noChangeAspect="1" noChangeArrowheads="1"/>
          </p:cNvPicPr>
          <p:nvPr/>
        </p:nvPicPr>
        <p:blipFill>
          <a:blip r:embed="rId2"/>
          <a:srcRect/>
          <a:stretch>
            <a:fillRect/>
          </a:stretch>
        </p:blipFill>
        <p:spPr bwMode="auto">
          <a:xfrm>
            <a:off x="438150" y="1628775"/>
            <a:ext cx="8310563" cy="36004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438150" y="1006475"/>
            <a:ext cx="5429250" cy="5159375"/>
          </a:xfrm>
          <a:prstGeom prst="rect">
            <a:avLst/>
          </a:prstGeom>
          <a:solidFill>
            <a:schemeClr val="accent5">
              <a:lumMod val="90000"/>
            </a:schemeClr>
          </a:solidFill>
          <a:ln w="9525">
            <a:solidFill>
              <a:schemeClr val="bg1"/>
            </a:solidFill>
            <a:miter lim="800000"/>
            <a:headEnd/>
            <a:tailEnd/>
          </a:ln>
        </p:spPr>
        <p:txBody>
          <a:bodyPr/>
          <a:lstStyle/>
          <a:p>
            <a:pPr eaLnBrk="0" hangingPunct="0">
              <a:lnSpc>
                <a:spcPts val="3300"/>
              </a:lnSpc>
              <a:buClr>
                <a:srgbClr val="FFC000"/>
              </a:buClr>
              <a:buSzPct val="80000"/>
              <a:defRPr/>
            </a:pPr>
            <a:r>
              <a:rPr lang="en-US" altLang="zh-CN" sz="2000" dirty="0">
                <a:latin typeface="Frutiger CE 45 Light" panose="02000403040000020004" pitchFamily="2" charset="0"/>
                <a:cs typeface="Times New Roman" pitchFamily="18" charset="0"/>
              </a:rPr>
              <a:t>#define DEBUG      </a:t>
            </a:r>
            <a:r>
              <a:rPr lang="en-US" altLang="zh-CN" sz="18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zh-CN" altLang="en-US" sz="1800" b="1" dirty="0">
                <a:solidFill>
                  <a:srgbClr val="00B16A"/>
                </a:solidFill>
                <a:latin typeface="Frutiger LT 55 Roman" panose="02000503040000020004" pitchFamily="2" charset="0"/>
                <a:ea typeface="微软雅黑" panose="020B0503020204020204" pitchFamily="34" charset="-122"/>
                <a:cs typeface="Arial Unicode MS" pitchFamily="34" charset="-122"/>
              </a:rPr>
              <a:t>*此时</a:t>
            </a:r>
            <a:r>
              <a:rPr lang="en-US" altLang="zh-CN" sz="18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en-US" altLang="zh-CN" sz="1800" b="1" dirty="0" err="1">
                <a:solidFill>
                  <a:srgbClr val="00B16A"/>
                </a:solidFill>
                <a:latin typeface="Frutiger LT 55 Roman" panose="02000503040000020004" pitchFamily="2" charset="0"/>
                <a:ea typeface="微软雅黑" panose="020B0503020204020204" pitchFamily="34" charset="-122"/>
                <a:cs typeface="Arial Unicode MS" pitchFamily="34" charset="-122"/>
              </a:rPr>
              <a:t>ifdef</a:t>
            </a:r>
            <a:r>
              <a:rPr lang="en-US" altLang="zh-CN" sz="1800" b="1" dirty="0">
                <a:solidFill>
                  <a:srgbClr val="00B16A"/>
                </a:solidFill>
                <a:latin typeface="Frutiger LT 55 Roman" panose="02000503040000020004" pitchFamily="2" charset="0"/>
                <a:ea typeface="微软雅黑" panose="020B0503020204020204" pitchFamily="34" charset="-122"/>
                <a:cs typeface="Arial Unicode MS" pitchFamily="34" charset="-122"/>
              </a:rPr>
              <a:t> DEBUG</a:t>
            </a:r>
            <a:r>
              <a:rPr lang="zh-CN" altLang="en-US" sz="1800" b="1" dirty="0">
                <a:solidFill>
                  <a:srgbClr val="00B16A"/>
                </a:solidFill>
                <a:latin typeface="Frutiger LT 55 Roman" panose="02000503040000020004" pitchFamily="2" charset="0"/>
                <a:ea typeface="微软雅黑" panose="020B0503020204020204" pitchFamily="34" charset="-122"/>
                <a:cs typeface="Arial Unicode MS" pitchFamily="34" charset="-122"/>
              </a:rPr>
              <a:t>为真*</a:t>
            </a:r>
            <a:r>
              <a:rPr lang="en-US" altLang="zh-CN" sz="18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zh-CN" altLang="en-US" sz="1800" b="1" dirty="0">
                <a:solidFill>
                  <a:srgbClr val="00B16A"/>
                </a:solidFill>
                <a:latin typeface="Frutiger LT 55 Roman" panose="02000503040000020004" pitchFamily="2" charset="0"/>
                <a:ea typeface="微软雅黑" panose="020B0503020204020204" pitchFamily="34" charset="-122"/>
                <a:cs typeface="Arial Unicode MS" pitchFamily="34" charset="-122"/>
              </a:rPr>
              <a:t/>
            </a:r>
            <a:br>
              <a:rPr lang="zh-CN" altLang="en-US" sz="1800" b="1" dirty="0">
                <a:solidFill>
                  <a:srgbClr val="00B16A"/>
                </a:solidFill>
                <a:latin typeface="Frutiger LT 55 Roman" panose="02000503040000020004" pitchFamily="2" charset="0"/>
                <a:ea typeface="微软雅黑" panose="020B0503020204020204" pitchFamily="34" charset="-122"/>
                <a:cs typeface="Arial Unicode MS" pitchFamily="34" charset="-122"/>
              </a:rPr>
            </a:br>
            <a:r>
              <a:rPr lang="en-US" altLang="zh-CN" sz="2000" dirty="0">
                <a:solidFill>
                  <a:schemeClr val="tx1">
                    <a:lumMod val="50000"/>
                    <a:lumOff val="50000"/>
                  </a:schemeClr>
                </a:solidFill>
                <a:latin typeface="Frutiger CE 45 Light" panose="02000403040000020004" pitchFamily="2" charset="0"/>
                <a:cs typeface="Times New Roman" pitchFamily="18" charset="0"/>
              </a:rPr>
              <a:t>//#define DEBUG 0 //</a:t>
            </a:r>
            <a:r>
              <a:rPr lang="zh-CN" altLang="en-US" sz="2000" dirty="0">
                <a:solidFill>
                  <a:schemeClr val="tx1">
                    <a:lumMod val="50000"/>
                    <a:lumOff val="50000"/>
                  </a:schemeClr>
                </a:solidFill>
                <a:latin typeface="Frutiger CE 45 Light" panose="02000403040000020004" pitchFamily="2" charset="0"/>
                <a:cs typeface="Times New Roman" pitchFamily="18" charset="0"/>
              </a:rPr>
              <a:t>此时为假</a:t>
            </a:r>
            <a:br>
              <a:rPr lang="zh-CN" altLang="en-US" sz="2000" dirty="0">
                <a:solidFill>
                  <a:schemeClr val="tx1">
                    <a:lumMod val="50000"/>
                    <a:lumOff val="50000"/>
                  </a:schemeClr>
                </a:solidFill>
                <a:latin typeface="Frutiger CE 45 Light" panose="02000403040000020004" pitchFamily="2" charset="0"/>
                <a:cs typeface="Times New Roman" pitchFamily="18" charset="0"/>
              </a:rPr>
            </a:br>
            <a:r>
              <a:rPr lang="en-US" altLang="zh-CN" sz="2000" dirty="0" err="1">
                <a:latin typeface="Frutiger CE 45 Light" panose="02000403040000020004" pitchFamily="2" charset="0"/>
                <a:cs typeface="Times New Roman" pitchFamily="18" charset="0"/>
              </a:rPr>
              <a:t>int</a:t>
            </a:r>
            <a:r>
              <a:rPr lang="en-US" altLang="zh-CN" sz="2000" dirty="0">
                <a:latin typeface="Frutiger CE 45 Light" panose="02000403040000020004" pitchFamily="2" charset="0"/>
                <a:cs typeface="Times New Roman" pitchFamily="18" charset="0"/>
              </a:rPr>
              <a:t> main()</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    #</a:t>
            </a:r>
            <a:r>
              <a:rPr lang="en-US" altLang="zh-CN" sz="2000" dirty="0" err="1">
                <a:latin typeface="Frutiger CE 45 Light" panose="02000403040000020004" pitchFamily="2" charset="0"/>
                <a:cs typeface="Times New Roman" pitchFamily="18" charset="0"/>
              </a:rPr>
              <a:t>ifdef</a:t>
            </a:r>
            <a:r>
              <a:rPr lang="en-US" altLang="zh-CN" sz="2000" dirty="0">
                <a:latin typeface="Frutiger CE 45 Light" panose="02000403040000020004" pitchFamily="2" charset="0"/>
                <a:cs typeface="Times New Roman" pitchFamily="18" charset="0"/>
              </a:rPr>
              <a:t> DEBUG</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        </a:t>
            </a:r>
            <a:r>
              <a:rPr lang="zh-CN" altLang="en-US" sz="2000" dirty="0">
                <a:latin typeface="Frutiger CE 45 Light" panose="02000403040000020004" pitchFamily="2" charset="0"/>
                <a:cs typeface="Times New Roman" pitchFamily="18" charset="0"/>
              </a:rPr>
              <a:t>代码段</a:t>
            </a:r>
            <a:r>
              <a:rPr lang="en-US" altLang="zh-CN" sz="2000" dirty="0">
                <a:latin typeface="Frutiger CE 45 Light" panose="02000403040000020004" pitchFamily="2" charset="0"/>
                <a:cs typeface="Times New Roman" pitchFamily="18" charset="0"/>
              </a:rPr>
              <a:t>A;</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    #else</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       </a:t>
            </a:r>
            <a:r>
              <a:rPr lang="zh-CN" altLang="en-US" sz="2000" dirty="0">
                <a:latin typeface="Frutiger CE 45 Light" panose="02000403040000020004" pitchFamily="2" charset="0"/>
                <a:cs typeface="Times New Roman" pitchFamily="18" charset="0"/>
              </a:rPr>
              <a:t>代码段</a:t>
            </a:r>
            <a:r>
              <a:rPr lang="en-US" altLang="zh-CN" sz="2000" dirty="0">
                <a:latin typeface="Frutiger CE 45 Light" panose="02000403040000020004" pitchFamily="2" charset="0"/>
                <a:cs typeface="Times New Roman" pitchFamily="18" charset="0"/>
              </a:rPr>
              <a:t>B;</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    #</a:t>
            </a:r>
            <a:r>
              <a:rPr lang="en-US" altLang="zh-CN" sz="2000" dirty="0" err="1">
                <a:latin typeface="Frutiger CE 45 Light" panose="02000403040000020004" pitchFamily="2" charset="0"/>
                <a:cs typeface="Times New Roman" pitchFamily="18" charset="0"/>
              </a:rPr>
              <a:t>endif</a:t>
            </a:r>
            <a:r>
              <a:rPr lang="en-US" altLang="zh-CN" sz="2000" dirty="0">
                <a:latin typeface="Frutiger CE 45 Light" panose="02000403040000020004" pitchFamily="2" charset="0"/>
                <a:cs typeface="Times New Roman" pitchFamily="18" charset="0"/>
              </a:rPr>
              <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    </a:t>
            </a:r>
            <a:r>
              <a:rPr lang="zh-CN" altLang="en-US" sz="2000" dirty="0">
                <a:latin typeface="Frutiger CE 45 Light" panose="02000403040000020004" pitchFamily="2" charset="0"/>
                <a:cs typeface="Times New Roman" pitchFamily="18" charset="0"/>
              </a:rPr>
              <a:t>代码段</a:t>
            </a:r>
            <a:r>
              <a:rPr lang="en-US" altLang="zh-CN" sz="2000" dirty="0">
                <a:latin typeface="Frutiger CE 45 Light" panose="02000403040000020004" pitchFamily="2" charset="0"/>
                <a:cs typeface="Times New Roman" pitchFamily="18" charset="0"/>
              </a:rPr>
              <a:t>C;</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    return 0;</a:t>
            </a:r>
            <a:br>
              <a:rPr lang="en-US" altLang="zh-CN" sz="2000" dirty="0">
                <a:latin typeface="Frutiger CE 45 Light" panose="02000403040000020004" pitchFamily="2" charset="0"/>
                <a:cs typeface="Times New Roman" pitchFamily="18" charset="0"/>
              </a:rPr>
            </a:br>
            <a:r>
              <a:rPr lang="en-US" altLang="zh-CN" sz="2000" dirty="0">
                <a:latin typeface="Frutiger CE 45 Light" panose="02000403040000020004" pitchFamily="2" charset="0"/>
                <a:cs typeface="Times New Roman" pitchFamily="18" charset="0"/>
              </a:rPr>
              <a:t>}</a:t>
            </a:r>
            <a:endParaRPr lang="zh-CN" altLang="en-US" sz="2000" dirty="0">
              <a:latin typeface="Frutiger CE 45 Light" panose="02000403040000020004" pitchFamily="2" charset="0"/>
              <a:cs typeface="Times New Roman" pitchFamily="18" charset="0"/>
            </a:endParaRPr>
          </a:p>
          <a:p>
            <a:pPr marL="285750" indent="-285750" eaLnBrk="0" hangingPunct="0">
              <a:lnSpc>
                <a:spcPts val="3300"/>
              </a:lnSpc>
              <a:buClr>
                <a:srgbClr val="FFC000"/>
              </a:buClr>
              <a:buSzPct val="80000"/>
              <a:buFont typeface="Wingdings" pitchFamily="2" charset="2"/>
              <a:buChar char="u"/>
              <a:defRPr/>
            </a:pPr>
            <a:endParaRPr lang="en-US" altLang="zh-CN" sz="2400" dirty="0">
              <a:latin typeface="华文细黑" panose="02010600040101010101" pitchFamily="2" charset="-122"/>
              <a:ea typeface="华文细黑" panose="02010600040101010101" pitchFamily="2" charset="-122"/>
              <a:cs typeface="Times New Roman" pitchFamily="18" charset="0"/>
            </a:endParaRPr>
          </a:p>
        </p:txBody>
      </p:sp>
      <p:sp>
        <p:nvSpPr>
          <p:cNvPr id="3"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条件编译指令</a:t>
            </a:r>
          </a:p>
        </p:txBody>
      </p:sp>
      <p:sp>
        <p:nvSpPr>
          <p:cNvPr id="19460" name="TextBox 3"/>
          <p:cNvSpPr txBox="1">
            <a:spLocks noChangeArrowheads="1"/>
          </p:cNvSpPr>
          <p:nvPr/>
        </p:nvSpPr>
        <p:spPr bwMode="auto">
          <a:xfrm>
            <a:off x="6011863" y="1035050"/>
            <a:ext cx="29495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zh-CN" altLang="en-US" sz="2000">
                <a:latin typeface="华文细黑" pitchFamily="2" charset="-122"/>
                <a:ea typeface="华文细黑" pitchFamily="2" charset="-122"/>
              </a:rPr>
              <a:t>这样就可以实现</a:t>
            </a:r>
            <a:r>
              <a:rPr lang="en-US" altLang="zh-CN" sz="2000">
                <a:latin typeface="华文细黑" pitchFamily="2" charset="-122"/>
                <a:ea typeface="华文细黑" pitchFamily="2" charset="-122"/>
              </a:rPr>
              <a:t>debug</a:t>
            </a:r>
            <a:r>
              <a:rPr lang="zh-CN" altLang="en-US" sz="2000">
                <a:latin typeface="华文细黑" pitchFamily="2" charset="-122"/>
                <a:ea typeface="华文细黑" pitchFamily="2" charset="-122"/>
              </a:rPr>
              <a:t>功能，每次要输出调试信息前，只需要</a:t>
            </a:r>
            <a:r>
              <a:rPr lang="en-US" altLang="zh-CN" sz="2000">
                <a:latin typeface="华文细黑" pitchFamily="2" charset="-122"/>
                <a:ea typeface="华文细黑" pitchFamily="2" charset="-122"/>
              </a:rPr>
              <a:t>#ifdef DEBUG</a:t>
            </a:r>
            <a:r>
              <a:rPr lang="zh-CN" altLang="en-US" sz="2000">
                <a:latin typeface="华文细黑" pitchFamily="2" charset="-122"/>
                <a:ea typeface="华文细黑" pitchFamily="2" charset="-122"/>
              </a:rPr>
              <a:t>判断一次。不需要了就在文件开始定义</a:t>
            </a:r>
            <a:r>
              <a:rPr lang="en-US" altLang="zh-CN" sz="2000">
                <a:latin typeface="华文细黑" pitchFamily="2" charset="-122"/>
                <a:ea typeface="华文细黑" pitchFamily="2" charset="-122"/>
              </a:rPr>
              <a:t>#define DEBUG 0</a:t>
            </a:r>
          </a:p>
        </p:txBody>
      </p:sp>
      <p:sp>
        <p:nvSpPr>
          <p:cNvPr id="5" name="圆角矩形标注 4"/>
          <p:cNvSpPr/>
          <p:nvPr/>
        </p:nvSpPr>
        <p:spPr>
          <a:xfrm>
            <a:off x="6156325" y="3141663"/>
            <a:ext cx="2805113" cy="2159000"/>
          </a:xfrm>
          <a:prstGeom prst="wedgeRoundRectCallout">
            <a:avLst>
              <a:gd name="adj1" fmla="val -55693"/>
              <a:gd name="adj2" fmla="val 18408"/>
              <a:gd name="adj3" fmla="val 16667"/>
            </a:avLst>
          </a:prstGeom>
          <a:solidFill>
            <a:srgbClr val="C1F8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dirty="0">
                <a:solidFill>
                  <a:schemeClr val="tx1"/>
                </a:solidFill>
              </a:rPr>
              <a:t>规则</a:t>
            </a:r>
            <a:r>
              <a:rPr lang="en-US" altLang="zh-CN" sz="2000" dirty="0">
                <a:solidFill>
                  <a:schemeClr val="tx1"/>
                </a:solidFill>
              </a:rPr>
              <a:t>2.4</a:t>
            </a:r>
            <a:r>
              <a:rPr lang="zh-CN" altLang="en-US" sz="2000" dirty="0">
                <a:solidFill>
                  <a:schemeClr val="tx1"/>
                </a:solidFill>
              </a:rPr>
              <a:t>（建议）： 代码段不应被“注释掉”（</a:t>
            </a:r>
            <a:r>
              <a:rPr lang="en-US" altLang="zh-CN" sz="2000" dirty="0">
                <a:solidFill>
                  <a:schemeClr val="tx1"/>
                </a:solidFill>
              </a:rPr>
              <a:t>comment out</a:t>
            </a:r>
            <a:r>
              <a:rPr lang="zh-CN" altLang="en-US" sz="2000" dirty="0">
                <a:solidFill>
                  <a:schemeClr val="tx1"/>
                </a:solidFill>
              </a:rPr>
              <a:t>）。 当源代码段不需要被编译时，应该使用条件编译来完成</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597900" cy="2493963"/>
          </a:xfrm>
          <a:prstGeom prst="rect">
            <a:avLst/>
          </a:prstGeom>
          <a:solidFill>
            <a:schemeClr val="bg1"/>
          </a:solidFill>
          <a:ln w="9525">
            <a:solidFill>
              <a:schemeClr val="bg1"/>
            </a:solidFill>
            <a:miter lim="800000"/>
            <a:headEnd/>
            <a:tailEnd/>
          </a:ln>
        </p:spPr>
        <p:txBody>
          <a:bodyPr/>
          <a:lstStyle/>
          <a:p>
            <a:pPr marL="285750" indent="-285750" eaLnBrk="0" hangingPunct="0">
              <a:lnSpc>
                <a:spcPts val="3900"/>
              </a:lnSpc>
              <a:buClr>
                <a:srgbClr val="FFC000"/>
              </a:buClr>
              <a:buSzPct val="80000"/>
              <a:buFont typeface="Wingdings" pitchFamily="2" charset="2"/>
              <a:buChar char="u"/>
              <a:defRPr/>
            </a:pPr>
            <a:r>
              <a:rPr lang="zh-CN" altLang="en-US" sz="2400" dirty="0">
                <a:latin typeface="华文细黑" pitchFamily="2" charset="-122"/>
                <a:ea typeface="华文细黑" pitchFamily="2" charset="-122"/>
                <a:cs typeface="Times New Roman" pitchFamily="18" charset="0"/>
              </a:rPr>
              <a:t>当头文件第一次被包含时，它被正常处理，符号</a:t>
            </a:r>
            <a:r>
              <a:rPr lang="en-US" altLang="zh-CN" sz="2400" dirty="0">
                <a:solidFill>
                  <a:schemeClr val="bg1">
                    <a:lumMod val="50000"/>
                  </a:schemeClr>
                </a:solidFill>
                <a:latin typeface="Arial Rounded MT Bold" panose="020F0704030504030204" pitchFamily="34" charset="0"/>
                <a:ea typeface="华文细黑" pitchFamily="2" charset="-122"/>
                <a:cs typeface="Times New Roman" pitchFamily="18" charset="0"/>
              </a:rPr>
              <a:t>_HEADERNAME_H</a:t>
            </a:r>
            <a:r>
              <a:rPr lang="zh-CN" altLang="en-US" sz="2400" dirty="0">
                <a:latin typeface="华文细黑" pitchFamily="2" charset="-122"/>
                <a:ea typeface="华文细黑" pitchFamily="2" charset="-122"/>
                <a:cs typeface="Times New Roman" pitchFamily="18" charset="0"/>
              </a:rPr>
              <a:t>被定义。如果头文件被再次包含，通过条件编译，它的内容被忽略。符号</a:t>
            </a:r>
            <a:r>
              <a:rPr lang="en-US" altLang="zh-CN" sz="2400" dirty="0">
                <a:solidFill>
                  <a:schemeClr val="bg1">
                    <a:lumMod val="50000"/>
                  </a:schemeClr>
                </a:solidFill>
                <a:latin typeface="Arial Rounded MT Bold" panose="020F0704030504030204" pitchFamily="34" charset="0"/>
                <a:ea typeface="华文细黑" pitchFamily="2" charset="-122"/>
                <a:cs typeface="Times New Roman" pitchFamily="18" charset="0"/>
              </a:rPr>
              <a:t>_HEADERNAME_H</a:t>
            </a:r>
            <a:r>
              <a:rPr lang="zh-CN" altLang="en-US" sz="2400" dirty="0">
                <a:latin typeface="华文细黑" pitchFamily="2" charset="-122"/>
                <a:ea typeface="华文细黑" pitchFamily="2" charset="-122"/>
                <a:cs typeface="Times New Roman" pitchFamily="18" charset="0"/>
              </a:rPr>
              <a:t>按照被包含头文件的文件名进行取名，以避免由于其他头文件使用相同的符号而引起的冲突。</a:t>
            </a: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en-US" altLang="zh-CN" dirty="0" smtClean="0">
                <a:latin typeface="Arial Rounded MT Bold" panose="020F0704030504030204" pitchFamily="34" charset="0"/>
              </a:rPr>
              <a:t>#define</a:t>
            </a:r>
            <a:r>
              <a:rPr lang="zh-CN" altLang="en-US" dirty="0" smtClean="0"/>
              <a:t>保护</a:t>
            </a:r>
          </a:p>
        </p:txBody>
      </p:sp>
      <p:sp>
        <p:nvSpPr>
          <p:cNvPr id="6" name="TextBox 5"/>
          <p:cNvSpPr txBox="1"/>
          <p:nvPr/>
        </p:nvSpPr>
        <p:spPr>
          <a:xfrm>
            <a:off x="4859338" y="3573463"/>
            <a:ext cx="3959225" cy="1938337"/>
          </a:xfrm>
          <a:prstGeom prst="rect">
            <a:avLst/>
          </a:prstGeom>
          <a:solidFill>
            <a:schemeClr val="bg2">
              <a:lumMod val="20000"/>
              <a:lumOff val="80000"/>
            </a:schemeClr>
          </a:solidFill>
          <a:ln>
            <a:noFill/>
          </a:ln>
        </p:spPr>
        <p:txBody>
          <a:bodyPr>
            <a:spAutoFit/>
          </a:bodyPr>
          <a:lstStyle/>
          <a:p>
            <a:pPr>
              <a:lnSpc>
                <a:spcPct val="150000"/>
              </a:lnSpc>
              <a:defRPr/>
            </a:pPr>
            <a:r>
              <a:rPr lang="en-US" altLang="zh-CN" sz="2000" dirty="0">
                <a:latin typeface="Frutiger LT 55 Roman" panose="02000503040000020004" pitchFamily="2" charset="0"/>
              </a:rPr>
              <a:t>#</a:t>
            </a:r>
            <a:r>
              <a:rPr lang="en-US" altLang="zh-CN" sz="2000" dirty="0" err="1">
                <a:latin typeface="Frutiger LT 55 Roman" panose="02000503040000020004" pitchFamily="2" charset="0"/>
              </a:rPr>
              <a:t>ifndef</a:t>
            </a:r>
            <a:r>
              <a:rPr lang="en-US" altLang="zh-CN" sz="2000" dirty="0">
                <a:latin typeface="Frutiger LT 55 Roman" panose="02000503040000020004" pitchFamily="2" charset="0"/>
              </a:rPr>
              <a:t> </a:t>
            </a:r>
            <a:r>
              <a:rPr lang="en-US" altLang="zh-CN" sz="2000" dirty="0">
                <a:solidFill>
                  <a:srgbClr val="0070C0"/>
                </a:solidFill>
                <a:latin typeface="Arial Rounded MT Bold" panose="020F0704030504030204" pitchFamily="34" charset="0"/>
                <a:ea typeface="微软雅黑" panose="020B0503020204020204" pitchFamily="34" charset="-122"/>
                <a:cs typeface="Times New Roman" pitchFamily="18" charset="0"/>
              </a:rPr>
              <a:t>_HEADERNAME_H</a:t>
            </a:r>
            <a:r>
              <a:rPr lang="en-US" altLang="zh-CN" sz="2000" dirty="0">
                <a:latin typeface="Frutiger LT 55 Roman" panose="02000503040000020004" pitchFamily="2" charset="0"/>
              </a:rPr>
              <a:t/>
            </a:r>
            <a:br>
              <a:rPr lang="en-US" altLang="zh-CN" sz="2000" dirty="0">
                <a:latin typeface="Frutiger LT 55 Roman" panose="02000503040000020004" pitchFamily="2" charset="0"/>
              </a:rPr>
            </a:br>
            <a:r>
              <a:rPr lang="en-US" altLang="zh-CN" sz="2000" dirty="0">
                <a:latin typeface="Frutiger LT 55 Roman" panose="02000503040000020004" pitchFamily="2" charset="0"/>
              </a:rPr>
              <a:t>#define </a:t>
            </a:r>
            <a:r>
              <a:rPr lang="en-US" altLang="zh-CN" sz="2000" dirty="0">
                <a:solidFill>
                  <a:srgbClr val="0070C0"/>
                </a:solidFill>
                <a:latin typeface="Arial Rounded MT Bold" panose="020F0704030504030204" pitchFamily="34" charset="0"/>
                <a:ea typeface="微软雅黑" panose="020B0503020204020204" pitchFamily="34" charset="-122"/>
                <a:cs typeface="Times New Roman" pitchFamily="18" charset="0"/>
              </a:rPr>
              <a:t>_HEADERNAME_H</a:t>
            </a:r>
            <a:r>
              <a:rPr lang="en-US" altLang="zh-CN" sz="2000" dirty="0">
                <a:latin typeface="Frutiger LT 55 Roman" panose="02000503040000020004" pitchFamily="2" charset="0"/>
              </a:rPr>
              <a:t/>
            </a:r>
            <a:br>
              <a:rPr lang="en-US" altLang="zh-CN" sz="2000" dirty="0">
                <a:latin typeface="Frutiger LT 55 Roman" panose="02000503040000020004" pitchFamily="2" charset="0"/>
              </a:rPr>
            </a:b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头文件内容</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b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br>
            <a:r>
              <a:rPr lang="en-US" altLang="zh-CN" sz="2000" dirty="0">
                <a:latin typeface="Frutiger LT 55 Roman" panose="02000503040000020004" pitchFamily="2" charset="0"/>
              </a:rPr>
              <a:t>#</a:t>
            </a:r>
            <a:r>
              <a:rPr lang="en-US" altLang="zh-CN" sz="2000" dirty="0" err="1">
                <a:latin typeface="Frutiger LT 55 Roman" panose="02000503040000020004" pitchFamily="2" charset="0"/>
              </a:rPr>
              <a:t>endif</a:t>
            </a:r>
            <a:endParaRPr lang="zh-CN" altLang="en-US" sz="2000" dirty="0">
              <a:latin typeface="Frutiger LT 55 Roman" panose="020005030400000200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1390650" y="188913"/>
            <a:ext cx="6364288" cy="6408737"/>
          </a:xfrm>
          <a:prstGeom prst="rect">
            <a:avLst/>
          </a:prstGeom>
          <a:solidFill>
            <a:schemeClr val="bg2">
              <a:lumMod val="20000"/>
              <a:lumOff val="80000"/>
            </a:schemeClr>
          </a:solidFill>
          <a:ln w="9525">
            <a:noFill/>
            <a:miter lim="800000"/>
            <a:headEnd/>
            <a:tailEnd/>
          </a:ln>
        </p:spPr>
        <p:txBody>
          <a:bodyPr/>
          <a:lstStyle/>
          <a:p>
            <a:pPr>
              <a:lnSpc>
                <a:spcPts val="3500"/>
              </a:lnSpc>
              <a:defRPr/>
            </a:pPr>
            <a:r>
              <a:rPr lang="en-US" altLang="zh-CN" sz="2400" b="1" dirty="0">
                <a:solidFill>
                  <a:srgbClr val="0000CC"/>
                </a:solidFill>
                <a:latin typeface="Frutiger LT 55 Roman" panose="02000503040000020004" pitchFamily="2" charset="0"/>
              </a:rPr>
              <a:t>// in </a:t>
            </a:r>
            <a:r>
              <a:rPr lang="en-US" altLang="zh-CN" sz="2400" b="1" dirty="0" err="1">
                <a:solidFill>
                  <a:srgbClr val="0000CC"/>
                </a:solidFill>
                <a:latin typeface="Frutiger LT 55 Roman" panose="02000503040000020004" pitchFamily="2" charset="0"/>
              </a:rPr>
              <a:t>header.h</a:t>
            </a:r>
            <a:endParaRPr lang="en-US" altLang="zh-CN" sz="2400" b="1" dirty="0">
              <a:solidFill>
                <a:srgbClr val="0000CC"/>
              </a:solidFill>
              <a:latin typeface="Frutiger LT 55 Roman" panose="02000503040000020004" pitchFamily="2" charset="0"/>
            </a:endParaRPr>
          </a:p>
          <a:p>
            <a:pPr>
              <a:lnSpc>
                <a:spcPts val="3500"/>
              </a:lnSpc>
              <a:defRPr/>
            </a:pPr>
            <a:r>
              <a:rPr lang="en-US" altLang="zh-CN" sz="2400" dirty="0">
                <a:latin typeface="Frutiger LT 55 Roman" panose="02000503040000020004" pitchFamily="2" charset="0"/>
                <a:ea typeface="Arial Unicode MS" pitchFamily="34" charset="-122"/>
                <a:cs typeface="Arial Unicode MS" pitchFamily="34" charset="-122"/>
              </a:rPr>
              <a:t>#</a:t>
            </a:r>
            <a:r>
              <a:rPr lang="en-US" altLang="zh-CN" sz="2400" dirty="0" err="1">
                <a:latin typeface="Frutiger LT 55 Roman" panose="02000503040000020004" pitchFamily="2" charset="0"/>
                <a:ea typeface="Arial Unicode MS" pitchFamily="34" charset="-122"/>
                <a:cs typeface="Arial Unicode MS" pitchFamily="34" charset="-122"/>
              </a:rPr>
              <a:t>ifndef</a:t>
            </a:r>
            <a:r>
              <a:rPr lang="en-US" altLang="zh-CN" sz="2400" dirty="0">
                <a:latin typeface="Frutiger LT 55 Roman" panose="02000503040000020004" pitchFamily="2" charset="0"/>
                <a:ea typeface="Arial Unicode MS" pitchFamily="34" charset="-122"/>
                <a:cs typeface="Arial Unicode MS" pitchFamily="34" charset="-122"/>
              </a:rPr>
              <a:t> _HEADER_H</a:t>
            </a:r>
          </a:p>
          <a:p>
            <a:pPr>
              <a:lnSpc>
                <a:spcPts val="3500"/>
              </a:lnSpc>
              <a:defRPr/>
            </a:pPr>
            <a:r>
              <a:rPr lang="en-US" altLang="zh-CN" sz="2400" dirty="0">
                <a:latin typeface="Frutiger LT 55 Roman" panose="02000503040000020004" pitchFamily="2" charset="0"/>
                <a:ea typeface="Arial Unicode MS" pitchFamily="34" charset="-122"/>
                <a:cs typeface="Arial Unicode MS" pitchFamily="34" charset="-122"/>
              </a:rPr>
              <a:t>#define _HEADER_H</a:t>
            </a:r>
            <a:endParaRPr lang="zh-CN" altLang="zh-CN" sz="2400" dirty="0">
              <a:latin typeface="Frutiger LT 55 Roman" panose="02000503040000020004" pitchFamily="2" charset="0"/>
              <a:ea typeface="Arial Unicode MS" pitchFamily="34" charset="-122"/>
              <a:cs typeface="Arial Unicode MS" pitchFamily="34" charset="-122"/>
            </a:endParaRPr>
          </a:p>
          <a:p>
            <a:pPr>
              <a:lnSpc>
                <a:spcPts val="3500"/>
              </a:lnSpc>
              <a:defRPr/>
            </a:pPr>
            <a:r>
              <a:rPr lang="en-US" altLang="zh-CN" sz="2400" dirty="0">
                <a:latin typeface="Frutiger LT 55 Roman" panose="02000503040000020004" pitchFamily="2" charset="0"/>
                <a:ea typeface="Arial Unicode MS" pitchFamily="34" charset="-122"/>
                <a:cs typeface="Arial Unicode MS" pitchFamily="34" charset="-122"/>
              </a:rPr>
              <a:t>extern void Foo1();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*函数声明*</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p>
          <a:p>
            <a:pPr>
              <a:lnSpc>
                <a:spcPts val="3500"/>
              </a:lnSpc>
              <a:defRPr/>
            </a:pPr>
            <a:r>
              <a:rPr lang="en-US" altLang="zh-CN" sz="2400" dirty="0">
                <a:latin typeface="Frutiger LT 55 Roman" panose="02000503040000020004" pitchFamily="2" charset="0"/>
                <a:ea typeface="Arial Unicode MS" pitchFamily="34" charset="-122"/>
                <a:cs typeface="Arial Unicode MS" pitchFamily="34" charset="-122"/>
              </a:rPr>
              <a:t>extern </a:t>
            </a:r>
            <a:r>
              <a:rPr lang="en-US" altLang="zh-CN" sz="2400" dirty="0" err="1">
                <a:latin typeface="Frutiger LT 55 Roman" panose="02000503040000020004" pitchFamily="2" charset="0"/>
                <a:ea typeface="Arial Unicode MS" pitchFamily="34" charset="-122"/>
                <a:cs typeface="Arial Unicode MS" pitchFamily="34" charset="-122"/>
              </a:rPr>
              <a:t>int</a:t>
            </a:r>
            <a:r>
              <a:rPr lang="en-US" altLang="zh-CN" sz="2400" dirty="0">
                <a:latin typeface="Frutiger LT 55 Roman" panose="02000503040000020004" pitchFamily="2" charset="0"/>
                <a:ea typeface="Arial Unicode MS" pitchFamily="34" charset="-122"/>
                <a:cs typeface="Arial Unicode MS" pitchFamily="34" charset="-122"/>
              </a:rPr>
              <a:t> a1;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外部变量声明</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p>
          <a:p>
            <a:pPr>
              <a:lnSpc>
                <a:spcPts val="3500"/>
              </a:lnSpc>
              <a:defRPr/>
            </a:pPr>
            <a:r>
              <a:rPr lang="en-US" altLang="zh-CN" sz="2400" dirty="0" err="1">
                <a:latin typeface="Frutiger LT 55 Roman" panose="02000503040000020004" pitchFamily="2" charset="0"/>
                <a:ea typeface="Arial Unicode MS" pitchFamily="34" charset="-122"/>
                <a:cs typeface="Arial Unicode MS" pitchFamily="34" charset="-122"/>
              </a:rPr>
              <a:t>struct</a:t>
            </a:r>
            <a:r>
              <a:rPr lang="en-US" altLang="zh-CN" sz="2400" dirty="0">
                <a:latin typeface="Frutiger LT 55 Roman" panose="02000503040000020004" pitchFamily="2" charset="0"/>
                <a:ea typeface="Arial Unicode MS" pitchFamily="34" charset="-122"/>
                <a:cs typeface="Arial Unicode MS" pitchFamily="34" charset="-122"/>
              </a:rPr>
              <a:t> A;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前置声明</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p>
          <a:p>
            <a:pPr>
              <a:lnSpc>
                <a:spcPts val="3500"/>
              </a:lnSpc>
              <a:defRPr/>
            </a:pPr>
            <a:r>
              <a:rPr lang="en-US" altLang="zh-CN" sz="2400" dirty="0" err="1">
                <a:latin typeface="Frutiger LT 55 Roman" panose="02000503040000020004" pitchFamily="2" charset="0"/>
                <a:ea typeface="Arial Unicode MS" pitchFamily="34" charset="-122"/>
                <a:cs typeface="Arial Unicode MS" pitchFamily="34" charset="-122"/>
              </a:rPr>
              <a:t>typedef</a:t>
            </a:r>
            <a:r>
              <a:rPr lang="en-US" altLang="zh-CN" sz="2400" dirty="0">
                <a:latin typeface="Frutiger LT 55 Roman" panose="02000503040000020004" pitchFamily="2" charset="0"/>
                <a:ea typeface="Arial Unicode MS" pitchFamily="34" charset="-122"/>
                <a:cs typeface="Arial Unicode MS" pitchFamily="34" charset="-122"/>
              </a:rPr>
              <a:t> </a:t>
            </a:r>
            <a:r>
              <a:rPr lang="en-US" altLang="zh-CN" sz="2400" dirty="0" err="1">
                <a:latin typeface="Frutiger LT 55 Roman" panose="02000503040000020004" pitchFamily="2" charset="0"/>
                <a:ea typeface="Arial Unicode MS" pitchFamily="34" charset="-122"/>
                <a:cs typeface="Arial Unicode MS" pitchFamily="34" charset="-122"/>
              </a:rPr>
              <a:t>struct</a:t>
            </a:r>
            <a:r>
              <a:rPr lang="en-US" altLang="zh-CN" sz="2400" dirty="0">
                <a:latin typeface="Frutiger LT 55 Roman" panose="02000503040000020004" pitchFamily="2" charset="0"/>
                <a:ea typeface="Arial Unicode MS" pitchFamily="34" charset="-122"/>
                <a:cs typeface="Arial Unicode MS" pitchFamily="34" charset="-122"/>
              </a:rPr>
              <a:t> ;</a:t>
            </a:r>
          </a:p>
          <a:p>
            <a:pPr>
              <a:lnSpc>
                <a:spcPts val="3500"/>
              </a:lnSpc>
              <a:defRPr/>
            </a:pPr>
            <a:r>
              <a:rPr lang="en-US" altLang="zh-CN" sz="2400" dirty="0">
                <a:latin typeface="Frutiger LT 55 Roman" panose="02000503040000020004" pitchFamily="2" charset="0"/>
                <a:ea typeface="Arial Unicode MS" pitchFamily="34" charset="-122"/>
                <a:cs typeface="Arial Unicode MS" pitchFamily="34" charset="-122"/>
              </a:rPr>
              <a:t>{   </a:t>
            </a:r>
            <a:r>
              <a:rPr lang="en-US" altLang="zh-CN" sz="2400" dirty="0" err="1">
                <a:latin typeface="Frutiger LT 55 Roman" panose="02000503040000020004" pitchFamily="2" charset="0"/>
                <a:ea typeface="Arial Unicode MS" pitchFamily="34" charset="-122"/>
                <a:cs typeface="Arial Unicode MS" pitchFamily="34" charset="-122"/>
              </a:rPr>
              <a:t>int</a:t>
            </a:r>
            <a:r>
              <a:rPr lang="en-US" altLang="zh-CN" sz="2400" dirty="0">
                <a:latin typeface="Frutiger LT 55 Roman" panose="02000503040000020004" pitchFamily="2" charset="0"/>
                <a:ea typeface="Arial Unicode MS" pitchFamily="34" charset="-122"/>
                <a:cs typeface="Arial Unicode MS" pitchFamily="34" charset="-122"/>
              </a:rPr>
              <a:t> </a:t>
            </a:r>
            <a:r>
              <a:rPr lang="en-US" altLang="zh-CN" sz="2400" dirty="0" err="1">
                <a:latin typeface="Frutiger LT 55 Roman" panose="02000503040000020004" pitchFamily="2" charset="0"/>
                <a:ea typeface="Arial Unicode MS" pitchFamily="34" charset="-122"/>
                <a:cs typeface="Arial Unicode MS" pitchFamily="34" charset="-122"/>
              </a:rPr>
              <a:t>i</a:t>
            </a:r>
            <a:r>
              <a:rPr lang="en-US" altLang="zh-CN" sz="2400" dirty="0">
                <a:latin typeface="Frutiger LT 55 Roman" panose="02000503040000020004" pitchFamily="2" charset="0"/>
                <a:ea typeface="Arial Unicode MS" pitchFamily="34" charset="-122"/>
                <a:cs typeface="Arial Unicode MS" pitchFamily="34" charset="-122"/>
              </a:rPr>
              <a:t>;</a:t>
            </a:r>
          </a:p>
          <a:p>
            <a:pPr>
              <a:lnSpc>
                <a:spcPts val="3500"/>
              </a:lnSpc>
              <a:defRPr/>
            </a:pPr>
            <a:r>
              <a:rPr lang="en-US" altLang="zh-CN" sz="2400" dirty="0">
                <a:latin typeface="Frutiger LT 55 Roman" panose="02000503040000020004" pitchFamily="2" charset="0"/>
                <a:ea typeface="Arial Unicode MS" pitchFamily="34" charset="-122"/>
                <a:cs typeface="Arial Unicode MS" pitchFamily="34" charset="-122"/>
              </a:rPr>
              <a:t>    </a:t>
            </a:r>
            <a:r>
              <a:rPr lang="en-US" altLang="zh-CN" sz="2400" dirty="0" err="1">
                <a:latin typeface="Frutiger LT 55 Roman" panose="02000503040000020004" pitchFamily="2" charset="0"/>
                <a:ea typeface="Arial Unicode MS" pitchFamily="34" charset="-122"/>
                <a:cs typeface="Arial Unicode MS" pitchFamily="34" charset="-122"/>
              </a:rPr>
              <a:t>struct</a:t>
            </a:r>
            <a:r>
              <a:rPr lang="en-US" altLang="zh-CN" sz="2400" dirty="0">
                <a:latin typeface="Frutiger LT 55 Roman" panose="02000503040000020004" pitchFamily="2" charset="0"/>
                <a:ea typeface="Arial Unicode MS" pitchFamily="34" charset="-122"/>
                <a:cs typeface="Arial Unicode MS" pitchFamily="34" charset="-122"/>
              </a:rPr>
              <a:t> A m;</a:t>
            </a:r>
          </a:p>
          <a:p>
            <a:pPr>
              <a:lnSpc>
                <a:spcPts val="3500"/>
              </a:lnSpc>
              <a:defRPr/>
            </a:pPr>
            <a:r>
              <a:rPr lang="en-US" altLang="zh-CN" sz="2400" dirty="0">
                <a:latin typeface="Frutiger LT 55 Roman" panose="02000503040000020004" pitchFamily="2" charset="0"/>
                <a:ea typeface="Arial Unicode MS" pitchFamily="34" charset="-122"/>
                <a:cs typeface="Arial Unicode MS" pitchFamily="34" charset="-122"/>
              </a:rPr>
              <a:t>}B;</a:t>
            </a:r>
            <a:endParaRPr lang="zh-CN" altLang="zh-CN" sz="2400" dirty="0">
              <a:latin typeface="Frutiger LT 55 Roman" panose="02000503040000020004" pitchFamily="2" charset="0"/>
              <a:ea typeface="Arial Unicode MS" pitchFamily="34" charset="-122"/>
              <a:cs typeface="Arial Unicode MS" pitchFamily="34" charset="-122"/>
            </a:endParaRPr>
          </a:p>
          <a:p>
            <a:pPr>
              <a:lnSpc>
                <a:spcPts val="3500"/>
              </a:lnSpc>
              <a:defRPr/>
            </a:pPr>
            <a:r>
              <a:rPr lang="en-US" altLang="zh-CN" sz="2400" b="1" dirty="0">
                <a:solidFill>
                  <a:srgbClr val="FF0000"/>
                </a:solidFill>
                <a:latin typeface="Frutiger LT 55 Roman" panose="02000503040000020004" pitchFamily="2" charset="0"/>
                <a:ea typeface="Arial Unicode MS" pitchFamily="34" charset="-122"/>
                <a:cs typeface="Arial Unicode MS" pitchFamily="34" charset="-122"/>
              </a:rPr>
              <a:t>void Foo2()           //</a:t>
            </a:r>
            <a:r>
              <a:rPr lang="zh-CN" altLang="en-US" sz="2400" b="1" dirty="0">
                <a:solidFill>
                  <a:srgbClr val="FF0000"/>
                </a:solidFill>
                <a:latin typeface="Frutiger LT 55 Roman" panose="02000503040000020004" pitchFamily="2" charset="0"/>
                <a:ea typeface="Arial Unicode MS" pitchFamily="34" charset="-122"/>
                <a:cs typeface="Arial Unicode MS" pitchFamily="34" charset="-122"/>
              </a:rPr>
              <a:t>函数定义，</a:t>
            </a:r>
            <a:r>
              <a:rPr lang="en-US" altLang="zh-CN" sz="2400" b="1" dirty="0">
                <a:solidFill>
                  <a:srgbClr val="FF0000"/>
                </a:solidFill>
                <a:latin typeface="Frutiger LT 55 Roman" panose="02000503040000020004" pitchFamily="2" charset="0"/>
                <a:ea typeface="Arial Unicode MS" pitchFamily="34" charset="-122"/>
                <a:cs typeface="Arial Unicode MS" pitchFamily="34" charset="-122"/>
              </a:rPr>
              <a:t>error</a:t>
            </a:r>
          </a:p>
          <a:p>
            <a:pPr>
              <a:lnSpc>
                <a:spcPts val="3500"/>
              </a:lnSpc>
              <a:defRPr/>
            </a:pPr>
            <a:r>
              <a:rPr lang="zh-CN" altLang="zh-CN" sz="2400" b="1" dirty="0">
                <a:solidFill>
                  <a:srgbClr val="FF0000"/>
                </a:solidFill>
                <a:latin typeface="Frutiger LT 55 Roman" panose="02000503040000020004" pitchFamily="2" charset="0"/>
                <a:ea typeface="Arial Unicode MS" pitchFamily="34" charset="-122"/>
                <a:cs typeface="Arial Unicode MS" pitchFamily="34" charset="-122"/>
              </a:rPr>
              <a:t> </a:t>
            </a:r>
            <a:r>
              <a:rPr lang="en-US" altLang="zh-CN" sz="2400" b="1" dirty="0">
                <a:solidFill>
                  <a:srgbClr val="FF0000"/>
                </a:solidFill>
                <a:latin typeface="Frutiger LT 55 Roman" panose="02000503040000020004" pitchFamily="2" charset="0"/>
                <a:ea typeface="Arial Unicode MS" pitchFamily="34" charset="-122"/>
                <a:cs typeface="Arial Unicode MS" pitchFamily="34" charset="-122"/>
              </a:rPr>
              <a:t>{   }              </a:t>
            </a:r>
            <a:endParaRPr lang="zh-CN" altLang="zh-CN" sz="2400" b="1" dirty="0">
              <a:solidFill>
                <a:srgbClr val="FF0000"/>
              </a:solidFill>
              <a:latin typeface="Frutiger LT 55 Roman" panose="02000503040000020004" pitchFamily="2" charset="0"/>
              <a:ea typeface="Arial Unicode MS" pitchFamily="34" charset="-122"/>
              <a:cs typeface="Arial Unicode MS" pitchFamily="34" charset="-122"/>
            </a:endParaRPr>
          </a:p>
          <a:p>
            <a:pPr>
              <a:lnSpc>
                <a:spcPts val="3500"/>
              </a:lnSpc>
              <a:defRPr/>
            </a:pPr>
            <a:r>
              <a:rPr lang="en-US" altLang="zh-CN" sz="2400" b="1" dirty="0" err="1">
                <a:solidFill>
                  <a:srgbClr val="FF0000"/>
                </a:solidFill>
                <a:latin typeface="Frutiger LT 55 Roman" panose="02000503040000020004" pitchFamily="2" charset="0"/>
                <a:ea typeface="Arial Unicode MS" pitchFamily="34" charset="-122"/>
                <a:cs typeface="Arial Unicode MS" pitchFamily="34" charset="-122"/>
              </a:rPr>
              <a:t>int</a:t>
            </a:r>
            <a:r>
              <a:rPr lang="en-US" altLang="zh-CN" sz="2400" b="1" dirty="0">
                <a:solidFill>
                  <a:srgbClr val="FF0000"/>
                </a:solidFill>
                <a:latin typeface="Frutiger LT 55 Roman" panose="02000503040000020004" pitchFamily="2" charset="0"/>
                <a:ea typeface="Arial Unicode MS" pitchFamily="34" charset="-122"/>
                <a:cs typeface="Arial Unicode MS" pitchFamily="34" charset="-122"/>
              </a:rPr>
              <a:t> a2;                   //</a:t>
            </a:r>
            <a:r>
              <a:rPr lang="zh-CN" altLang="en-US" sz="2400" b="1" dirty="0">
                <a:solidFill>
                  <a:srgbClr val="FF0000"/>
                </a:solidFill>
                <a:latin typeface="Frutiger LT 55 Roman" panose="02000503040000020004" pitchFamily="2" charset="0"/>
                <a:ea typeface="Arial Unicode MS" pitchFamily="34" charset="-122"/>
                <a:cs typeface="Arial Unicode MS" pitchFamily="34" charset="-122"/>
              </a:rPr>
              <a:t>全局变量定义，</a:t>
            </a:r>
            <a:r>
              <a:rPr lang="en-US" altLang="zh-CN" sz="2400" b="1" dirty="0">
                <a:solidFill>
                  <a:srgbClr val="FF0000"/>
                </a:solidFill>
                <a:latin typeface="Frutiger LT 55 Roman" panose="02000503040000020004" pitchFamily="2" charset="0"/>
                <a:ea typeface="Arial Unicode MS" pitchFamily="34" charset="-122"/>
                <a:cs typeface="Arial Unicode MS" pitchFamily="34" charset="-122"/>
              </a:rPr>
              <a:t>error</a:t>
            </a:r>
          </a:p>
          <a:p>
            <a:pPr>
              <a:lnSpc>
                <a:spcPts val="3500"/>
              </a:lnSpc>
              <a:defRPr/>
            </a:pPr>
            <a:r>
              <a:rPr lang="en-US" altLang="zh-CN" sz="2400" dirty="0">
                <a:latin typeface="Frutiger LT 55 Roman" panose="02000503040000020004" pitchFamily="2" charset="0"/>
                <a:ea typeface="Arial Unicode MS" pitchFamily="34" charset="-122"/>
                <a:cs typeface="Arial Unicode MS" pitchFamily="34" charset="-122"/>
              </a:rPr>
              <a:t>#</a:t>
            </a:r>
            <a:r>
              <a:rPr lang="en-US" altLang="zh-CN" sz="2400" dirty="0" err="1">
                <a:latin typeface="Frutiger LT 55 Roman" panose="02000503040000020004" pitchFamily="2" charset="0"/>
                <a:ea typeface="Arial Unicode MS" pitchFamily="34" charset="-122"/>
                <a:cs typeface="Arial Unicode MS" pitchFamily="34" charset="-122"/>
              </a:rPr>
              <a:t>endif</a:t>
            </a:r>
            <a:endParaRPr lang="en-US" altLang="zh-CN" sz="2400" dirty="0">
              <a:latin typeface="Frutiger LT 55 Roman" panose="02000503040000020004" pitchFamily="2" charset="0"/>
              <a:ea typeface="Arial Unicode MS" pitchFamily="34" charset="-122"/>
              <a:cs typeface="Arial Unicode MS" pitchFamily="34" charset="-122"/>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438150" y="1006475"/>
            <a:ext cx="8310563" cy="5230813"/>
          </a:xfrm>
          <a:prstGeom prst="rect">
            <a:avLst/>
          </a:prstGeom>
          <a:solidFill>
            <a:schemeClr val="bg2">
              <a:lumMod val="20000"/>
              <a:lumOff val="80000"/>
            </a:schemeClr>
          </a:solidFill>
          <a:ln w="9525">
            <a:noFill/>
            <a:miter lim="800000"/>
            <a:headEnd/>
            <a:tailEnd/>
          </a:ln>
        </p:spPr>
        <p:txBody>
          <a:bodyPr/>
          <a:lstStyle/>
          <a:p>
            <a:pPr>
              <a:lnSpc>
                <a:spcPct val="150000"/>
              </a:lnSpc>
              <a:defRPr/>
            </a:pPr>
            <a:r>
              <a:rPr lang="en-US" altLang="zh-CN" sz="2400" b="1" dirty="0">
                <a:solidFill>
                  <a:srgbClr val="0000CC"/>
                </a:solidFill>
                <a:latin typeface="Frutiger LT 55 Roman" panose="02000503040000020004" pitchFamily="2" charset="0"/>
              </a:rPr>
              <a:t>//</a:t>
            </a:r>
            <a:r>
              <a:rPr lang="en-US" altLang="zh-CN" sz="2400" b="1" dirty="0" err="1">
                <a:solidFill>
                  <a:srgbClr val="0000CC"/>
                </a:solidFill>
                <a:latin typeface="Frutiger LT 55 Roman" panose="02000503040000020004" pitchFamily="2" charset="0"/>
              </a:rPr>
              <a:t>oneFile.c</a:t>
            </a:r>
            <a:endParaRPr lang="en-US" altLang="zh-CN" sz="2400" b="1" dirty="0">
              <a:solidFill>
                <a:srgbClr val="0000CC"/>
              </a:solidFill>
              <a:latin typeface="Frutiger LT 55 Roman" panose="02000503040000020004" pitchFamily="2" charset="0"/>
            </a:endParaRPr>
          </a:p>
          <a:p>
            <a:pPr>
              <a:lnSpc>
                <a:spcPct val="150000"/>
              </a:lnSpc>
              <a:defRPr/>
            </a:pPr>
            <a:r>
              <a:rPr lang="en-US" altLang="zh-CN" sz="2400" dirty="0">
                <a:latin typeface="Frutiger LT 55 Roman" panose="02000503040000020004" pitchFamily="2" charset="0"/>
                <a:ea typeface="Arial Unicode MS" pitchFamily="34" charset="-122"/>
                <a:cs typeface="Arial Unicode MS" pitchFamily="34" charset="-122"/>
              </a:rPr>
              <a:t>#include "</a:t>
            </a:r>
            <a:r>
              <a:rPr lang="en-US" altLang="zh-CN" sz="2400" dirty="0" err="1">
                <a:latin typeface="Frutiger LT 55 Roman" panose="02000503040000020004" pitchFamily="2" charset="0"/>
                <a:ea typeface="Arial Unicode MS" pitchFamily="34" charset="-122"/>
                <a:cs typeface="Arial Unicode MS" pitchFamily="34" charset="-122"/>
              </a:rPr>
              <a:t>header.h</a:t>
            </a:r>
            <a:r>
              <a:rPr lang="en-US" altLang="zh-CN" sz="2400" dirty="0">
                <a:latin typeface="Frutiger LT 55 Roman" panose="02000503040000020004" pitchFamily="2" charset="0"/>
                <a:ea typeface="Arial Unicode MS" pitchFamily="34" charset="-122"/>
                <a:cs typeface="Arial Unicode MS" pitchFamily="34" charset="-122"/>
              </a:rPr>
              <a:t>"</a:t>
            </a:r>
          </a:p>
          <a:p>
            <a:pPr>
              <a:lnSpc>
                <a:spcPct val="150000"/>
              </a:lnSpc>
              <a:defRPr/>
            </a:pPr>
            <a:r>
              <a:rPr lang="en-US" altLang="zh-CN" sz="2400" dirty="0" err="1">
                <a:latin typeface="Frutiger LT 55 Roman" panose="02000503040000020004" pitchFamily="2" charset="0"/>
                <a:ea typeface="Arial Unicode MS" pitchFamily="34" charset="-122"/>
                <a:cs typeface="Arial Unicode MS" pitchFamily="34" charset="-122"/>
              </a:rPr>
              <a:t>int</a:t>
            </a:r>
            <a:r>
              <a:rPr lang="en-US" altLang="zh-CN" sz="2400" dirty="0">
                <a:latin typeface="Frutiger LT 55 Roman" panose="02000503040000020004" pitchFamily="2" charset="0"/>
                <a:ea typeface="Arial Unicode MS" pitchFamily="34" charset="-122"/>
                <a:cs typeface="Arial Unicode MS" pitchFamily="34" charset="-122"/>
              </a:rPr>
              <a:t> a1 = 0;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en-US" altLang="zh-CN" sz="2400" b="1" dirty="0" err="1">
                <a:solidFill>
                  <a:srgbClr val="00B16A"/>
                </a:solidFill>
                <a:latin typeface="华文细黑" panose="02010600040101010101" pitchFamily="2" charset="-122"/>
                <a:ea typeface="华文细黑" panose="02010600040101010101" pitchFamily="2" charset="-122"/>
                <a:cs typeface="Arial Unicode MS" pitchFamily="34" charset="-122"/>
              </a:rPr>
              <a:t>defination</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 </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正确，在头文件中声明了*</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endPar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a:lnSpc>
                <a:spcPct val="150000"/>
              </a:lnSpc>
              <a:defRPr/>
            </a:pPr>
            <a:r>
              <a:rPr lang="en-US" altLang="zh-CN" sz="2400" dirty="0" err="1">
                <a:latin typeface="Frutiger LT 55 Roman" panose="02000503040000020004" pitchFamily="2" charset="0"/>
                <a:ea typeface="Arial Unicode MS" pitchFamily="34" charset="-122"/>
                <a:cs typeface="Arial Unicode MS" pitchFamily="34" charset="-122"/>
              </a:rPr>
              <a:t>int</a:t>
            </a:r>
            <a:r>
              <a:rPr lang="en-US" altLang="zh-CN" sz="2400" dirty="0">
                <a:latin typeface="Frutiger LT 55 Roman" panose="02000503040000020004" pitchFamily="2" charset="0"/>
                <a:ea typeface="Arial Unicode MS" pitchFamily="34" charset="-122"/>
                <a:cs typeface="Arial Unicode MS" pitchFamily="34" charset="-122"/>
              </a:rPr>
              <a:t> a2 = 0;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不合规则</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endPar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a:lnSpc>
                <a:spcPct val="150000"/>
              </a:lnSpc>
              <a:defRPr/>
            </a:pPr>
            <a:r>
              <a:rPr lang="en-US" altLang="zh-CN" sz="2400" dirty="0">
                <a:latin typeface="Frutiger LT 55 Roman" panose="02000503040000020004" pitchFamily="2" charset="0"/>
                <a:ea typeface="Arial Unicode MS" pitchFamily="34" charset="-122"/>
                <a:cs typeface="Arial Unicode MS" pitchFamily="34" charset="-122"/>
              </a:rPr>
              <a:t>static </a:t>
            </a:r>
            <a:r>
              <a:rPr lang="en-US" altLang="zh-CN" sz="2400" dirty="0" err="1">
                <a:latin typeface="Frutiger LT 55 Roman" panose="02000503040000020004" pitchFamily="2" charset="0"/>
                <a:ea typeface="Arial Unicode MS" pitchFamily="34" charset="-122"/>
                <a:cs typeface="Arial Unicode MS" pitchFamily="34" charset="-122"/>
              </a:rPr>
              <a:t>int</a:t>
            </a:r>
            <a:r>
              <a:rPr lang="en-US" altLang="zh-CN" sz="2400" dirty="0">
                <a:latin typeface="Frutiger LT 55 Roman" panose="02000503040000020004" pitchFamily="2" charset="0"/>
                <a:ea typeface="Arial Unicode MS" pitchFamily="34" charset="-122"/>
                <a:cs typeface="Arial Unicode MS" pitchFamily="34" charset="-122"/>
              </a:rPr>
              <a:t> a3 = 0;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正确，是静态的</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endPar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a:lnSpc>
                <a:spcPct val="150000"/>
              </a:lnSpc>
              <a:defRPr/>
            </a:pPr>
            <a:r>
              <a:rPr lang="en-US" altLang="zh-CN" sz="2400" dirty="0">
                <a:latin typeface="Frutiger LT 55 Roman" panose="02000503040000020004" pitchFamily="2" charset="0"/>
                <a:ea typeface="Arial Unicode MS" pitchFamily="34" charset="-122"/>
                <a:cs typeface="Arial Unicode MS" pitchFamily="34" charset="-122"/>
              </a:rPr>
              <a:t>static void Foo2()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正确，是静态的</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endParaRPr lang="en-US" altLang="zh-CN" sz="2400" dirty="0">
              <a:latin typeface="Frutiger LT 55 Roman" panose="02000503040000020004" pitchFamily="2" charset="0"/>
              <a:ea typeface="Arial Unicode MS" pitchFamily="34" charset="-122"/>
              <a:cs typeface="Arial Unicode MS" pitchFamily="34" charset="-122"/>
            </a:endParaRPr>
          </a:p>
          <a:p>
            <a:pPr>
              <a:lnSpc>
                <a:spcPct val="150000"/>
              </a:lnSpc>
              <a:defRPr/>
            </a:pPr>
            <a:r>
              <a:rPr lang="en-US" altLang="zh-CN" sz="2400" dirty="0">
                <a:latin typeface="Frutiger LT 55 Roman" panose="02000503040000020004" pitchFamily="2" charset="0"/>
                <a:ea typeface="Arial Unicode MS" pitchFamily="34" charset="-122"/>
                <a:cs typeface="Arial Unicode MS" pitchFamily="34" charset="-122"/>
              </a:rPr>
              <a:t>{//…} </a:t>
            </a:r>
          </a:p>
          <a:p>
            <a:pPr>
              <a:lnSpc>
                <a:spcPct val="150000"/>
              </a:lnSpc>
              <a:defRPr/>
            </a:pPr>
            <a:r>
              <a:rPr lang="en-US" altLang="zh-CN" sz="2400" dirty="0">
                <a:latin typeface="Frutiger LT 55 Roman" panose="02000503040000020004" pitchFamily="2" charset="0"/>
                <a:ea typeface="Arial Unicode MS" pitchFamily="34" charset="-122"/>
                <a:cs typeface="Arial Unicode MS" pitchFamily="34" charset="-122"/>
              </a:rPr>
              <a:t>void Foo1()</a:t>
            </a:r>
          </a:p>
          <a:p>
            <a:pPr>
              <a:lnSpc>
                <a:spcPct val="150000"/>
              </a:lnSpc>
              <a:defRPr/>
            </a:pPr>
            <a:r>
              <a:rPr lang="en-US" altLang="zh-CN" sz="2400" dirty="0">
                <a:latin typeface="Frutiger LT 55 Roman" panose="02000503040000020004" pitchFamily="2" charset="0"/>
                <a:ea typeface="Arial Unicode MS" pitchFamily="34" charset="-122"/>
                <a:cs typeface="Arial Unicode MS" pitchFamily="34" charset="-122"/>
              </a:rPr>
              <a:t>{//…}                  </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rPr>
              <a:t>正确，在头文件中声明了</a:t>
            </a:r>
            <a:r>
              <a:rPr lang="en-US" altLang="zh-CN" sz="2400" b="1" dirty="0">
                <a:solidFill>
                  <a:srgbClr val="00B16A"/>
                </a:solidFill>
                <a:latin typeface="华文细黑" panose="02010600040101010101" pitchFamily="2" charset="-122"/>
                <a:ea typeface="华文细黑" panose="02010600040101010101" pitchFamily="2" charset="-122"/>
                <a:cs typeface="Arial Unicode MS" pitchFamily="34" charset="-122"/>
              </a:rPr>
              <a:t>*/</a:t>
            </a:r>
            <a:endParaRPr lang="zh-CN" altLang="en-US" sz="2400" b="1" dirty="0">
              <a:solidFill>
                <a:srgbClr val="00B16A"/>
              </a:solidFill>
              <a:latin typeface="华文细黑" panose="02010600040101010101" pitchFamily="2" charset="-122"/>
              <a:ea typeface="华文细黑" panose="02010600040101010101" pitchFamily="2" charset="-122"/>
              <a:cs typeface="Arial Unicode MS" pitchFamily="34" charset="-122"/>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388" y="1008063"/>
            <a:ext cx="5184775" cy="2862262"/>
          </a:xfrm>
          <a:prstGeom prst="rect">
            <a:avLst/>
          </a:prstGeom>
          <a:solidFill>
            <a:schemeClr val="bg1">
              <a:lumMod val="95000"/>
            </a:schemeClr>
          </a:solidFill>
          <a:ln>
            <a:noFill/>
          </a:ln>
        </p:spPr>
        <p:txBody>
          <a:bodyPr>
            <a:spAutoFit/>
          </a:bodyPr>
          <a:lstStyle/>
          <a:p>
            <a:pPr>
              <a:lnSpc>
                <a:spcPct val="150000"/>
              </a:lnSpc>
              <a:defRPr/>
            </a:pPr>
            <a:r>
              <a:rPr lang="en-US" altLang="zh-CN" sz="2400" b="1" dirty="0">
                <a:solidFill>
                  <a:srgbClr val="0000CC"/>
                </a:solidFill>
                <a:latin typeface="Frutiger LT 55 Roman" panose="02000503040000020004" pitchFamily="2" charset="0"/>
              </a:rPr>
              <a:t>// </a:t>
            </a:r>
            <a:r>
              <a:rPr lang="zh-CN" altLang="zh-CN" sz="2400" b="1" dirty="0">
                <a:solidFill>
                  <a:srgbClr val="0000CC"/>
                </a:solidFill>
                <a:latin typeface="Frutiger LT 55 Roman" panose="02000503040000020004" pitchFamily="2" charset="0"/>
              </a:rPr>
              <a:t>头文件</a:t>
            </a:r>
            <a:r>
              <a:rPr lang="en-US" altLang="zh-CN" sz="2400" b="1" dirty="0" err="1">
                <a:solidFill>
                  <a:srgbClr val="0000CC"/>
                </a:solidFill>
                <a:latin typeface="Frutiger LT 55 Roman" panose="02000503040000020004" pitchFamily="2" charset="0"/>
              </a:rPr>
              <a:t>header.h</a:t>
            </a:r>
            <a:endParaRPr lang="en-US" altLang="zh-CN" sz="2400" b="1" dirty="0">
              <a:solidFill>
                <a:srgbClr val="0000CC"/>
              </a:solidFill>
              <a:latin typeface="Frutiger LT 55 Roman" panose="02000503040000020004" pitchFamily="2" charset="0"/>
            </a:endParaRPr>
          </a:p>
          <a:p>
            <a:pPr>
              <a:lnSpc>
                <a:spcPct val="150000"/>
              </a:lnSpc>
              <a:defRPr/>
            </a:pPr>
            <a:r>
              <a:rPr lang="en-US" altLang="zh-CN" sz="2400" dirty="0">
                <a:latin typeface="Frutiger LT 55 Roman" panose="02000503040000020004" pitchFamily="2" charset="0"/>
              </a:rPr>
              <a:t>#</a:t>
            </a:r>
            <a:r>
              <a:rPr lang="en-US" altLang="zh-CN" sz="2400" dirty="0" err="1">
                <a:latin typeface="Frutiger LT 55 Roman" panose="02000503040000020004" pitchFamily="2" charset="0"/>
              </a:rPr>
              <a:t>ifndef</a:t>
            </a:r>
            <a:r>
              <a:rPr lang="en-US" altLang="zh-CN" sz="2400" dirty="0">
                <a:latin typeface="Frutiger LT 55 Roman" panose="02000503040000020004" pitchFamily="2" charset="0"/>
              </a:rPr>
              <a:t> _HEADER_H</a:t>
            </a:r>
          </a:p>
          <a:p>
            <a:pPr>
              <a:lnSpc>
                <a:spcPct val="150000"/>
              </a:lnSpc>
              <a:defRPr/>
            </a:pPr>
            <a:r>
              <a:rPr lang="en-US" altLang="zh-CN" sz="2400" dirty="0">
                <a:latin typeface="Frutiger LT 55 Roman" panose="02000503040000020004" pitchFamily="2" charset="0"/>
              </a:rPr>
              <a:t>#define _HEADER_H</a:t>
            </a:r>
          </a:p>
          <a:p>
            <a:pPr>
              <a:lnSpc>
                <a:spcPct val="150000"/>
              </a:lnSpc>
              <a:defRPr/>
            </a:pPr>
            <a:r>
              <a:rPr lang="en-US" altLang="zh-CN" sz="2400" dirty="0">
                <a:latin typeface="Frutiger LT 55 Roman" panose="02000503040000020004" pitchFamily="2" charset="0"/>
              </a:rPr>
              <a:t>char school[] = “</a:t>
            </a:r>
            <a:r>
              <a:rPr lang="zh-CN" altLang="en-US" sz="2400" dirty="0">
                <a:latin typeface="Frutiger LT 55 Roman" panose="02000503040000020004" pitchFamily="2" charset="0"/>
              </a:rPr>
              <a:t>浙江大学</a:t>
            </a:r>
            <a:r>
              <a:rPr lang="en-US" altLang="zh-CN" sz="2400" dirty="0">
                <a:latin typeface="Frutiger LT 55 Roman" panose="02000503040000020004" pitchFamily="2" charset="0"/>
              </a:rPr>
              <a:t>”;   </a:t>
            </a:r>
            <a:endParaRPr lang="en-US" altLang="zh-CN" sz="2400" dirty="0">
              <a:solidFill>
                <a:srgbClr val="FF0000"/>
              </a:solidFill>
              <a:latin typeface="Frutiger LT 55 Roman" panose="02000503040000020004" pitchFamily="2" charset="0"/>
            </a:endParaRPr>
          </a:p>
          <a:p>
            <a:pPr>
              <a:lnSpc>
                <a:spcPct val="150000"/>
              </a:lnSpc>
              <a:defRPr/>
            </a:pPr>
            <a:r>
              <a:rPr lang="en-US" altLang="zh-CN" sz="2400" dirty="0">
                <a:latin typeface="Frutiger LT 55 Roman" panose="02000503040000020004" pitchFamily="2" charset="0"/>
              </a:rPr>
              <a:t>#</a:t>
            </a:r>
            <a:r>
              <a:rPr lang="en-US" altLang="zh-CN" sz="2400" dirty="0" err="1">
                <a:latin typeface="Frutiger LT 55 Roman" panose="02000503040000020004" pitchFamily="2" charset="0"/>
              </a:rPr>
              <a:t>endif</a:t>
            </a:r>
            <a:r>
              <a:rPr lang="en-US" altLang="zh-CN" sz="2400" dirty="0">
                <a:latin typeface="Frutiger LT 55 Roman" panose="02000503040000020004" pitchFamily="2" charset="0"/>
              </a:rPr>
              <a:t> </a:t>
            </a:r>
          </a:p>
        </p:txBody>
      </p:sp>
      <p:sp>
        <p:nvSpPr>
          <p:cNvPr id="4" name="TextBox 3"/>
          <p:cNvSpPr txBox="1"/>
          <p:nvPr/>
        </p:nvSpPr>
        <p:spPr>
          <a:xfrm>
            <a:off x="5399088" y="1006475"/>
            <a:ext cx="3671887" cy="1200150"/>
          </a:xfrm>
          <a:prstGeom prst="rect">
            <a:avLst/>
          </a:prstGeom>
          <a:solidFill>
            <a:schemeClr val="bg1">
              <a:lumMod val="85000"/>
            </a:schemeClr>
          </a:solidFill>
          <a:ln>
            <a:noFill/>
          </a:ln>
        </p:spPr>
        <p:txBody>
          <a:bodyPr>
            <a:spAutoFit/>
          </a:bodyPr>
          <a:lstStyle/>
          <a:p>
            <a:pPr>
              <a:lnSpc>
                <a:spcPct val="150000"/>
              </a:lnSpc>
              <a:defRPr/>
            </a:pPr>
            <a:r>
              <a:rPr lang="en-US" altLang="zh-CN" sz="2400" dirty="0">
                <a:solidFill>
                  <a:srgbClr val="0000CC"/>
                </a:solidFill>
                <a:latin typeface="Frutiger LT 55 Roman" panose="02000503040000020004" pitchFamily="2" charset="0"/>
                <a:ea typeface="Arial Unicode MS" pitchFamily="34" charset="-122"/>
                <a:cs typeface="Arial Unicode MS" pitchFamily="34" charset="-122"/>
              </a:rPr>
              <a:t>//</a:t>
            </a:r>
            <a:r>
              <a:rPr lang="en-US" altLang="zh-CN" sz="2400" dirty="0" err="1">
                <a:solidFill>
                  <a:srgbClr val="0000CC"/>
                </a:solidFill>
                <a:latin typeface="Frutiger LT 55 Roman" panose="02000503040000020004" pitchFamily="2" charset="0"/>
                <a:ea typeface="Arial Unicode MS" pitchFamily="34" charset="-122"/>
                <a:cs typeface="Arial Unicode MS" pitchFamily="34" charset="-122"/>
              </a:rPr>
              <a:t>oneFile.c</a:t>
            </a:r>
            <a:endParaRPr lang="en-US" altLang="zh-CN" sz="2400" dirty="0">
              <a:solidFill>
                <a:srgbClr val="0000CC"/>
              </a:solidFill>
              <a:latin typeface="Frutiger LT 55 Roman" panose="02000503040000020004" pitchFamily="2" charset="0"/>
              <a:ea typeface="Arial Unicode MS" pitchFamily="34" charset="-122"/>
              <a:cs typeface="Arial Unicode MS" pitchFamily="34" charset="-122"/>
            </a:endParaRPr>
          </a:p>
          <a:p>
            <a:pPr>
              <a:lnSpc>
                <a:spcPct val="150000"/>
              </a:lnSpc>
              <a:defRPr/>
            </a:pPr>
            <a:r>
              <a:rPr lang="en-US" altLang="zh-CN" sz="2400" dirty="0">
                <a:latin typeface="Frutiger LT 55 Roman" panose="02000503040000020004" pitchFamily="2" charset="0"/>
                <a:ea typeface="Arial Unicode MS" pitchFamily="34" charset="-122"/>
                <a:cs typeface="Arial Unicode MS" pitchFamily="34" charset="-122"/>
              </a:rPr>
              <a:t>#include "</a:t>
            </a:r>
            <a:r>
              <a:rPr lang="en-US" altLang="zh-CN" sz="2400" dirty="0" err="1">
                <a:latin typeface="Frutiger LT 55 Roman" panose="02000503040000020004" pitchFamily="2" charset="0"/>
                <a:ea typeface="Arial Unicode MS" pitchFamily="34" charset="-122"/>
                <a:cs typeface="Arial Unicode MS" pitchFamily="34" charset="-122"/>
              </a:rPr>
              <a:t>header.h</a:t>
            </a:r>
            <a:r>
              <a:rPr lang="en-US" altLang="zh-CN" sz="2400" dirty="0">
                <a:latin typeface="Frutiger LT 55 Roman" panose="02000503040000020004" pitchFamily="2" charset="0"/>
                <a:ea typeface="Arial Unicode MS" pitchFamily="34" charset="-122"/>
                <a:cs typeface="Arial Unicode MS" pitchFamily="34" charset="-122"/>
              </a:rPr>
              <a:t>"</a:t>
            </a:r>
          </a:p>
        </p:txBody>
      </p:sp>
      <p:sp>
        <p:nvSpPr>
          <p:cNvPr id="5" name="TextBox 4"/>
          <p:cNvSpPr txBox="1"/>
          <p:nvPr/>
        </p:nvSpPr>
        <p:spPr>
          <a:xfrm>
            <a:off x="5364163" y="2601913"/>
            <a:ext cx="3706812" cy="1201737"/>
          </a:xfrm>
          <a:prstGeom prst="rect">
            <a:avLst/>
          </a:prstGeom>
          <a:solidFill>
            <a:schemeClr val="bg1">
              <a:lumMod val="85000"/>
            </a:schemeClr>
          </a:solidFill>
          <a:ln>
            <a:noFill/>
          </a:ln>
        </p:spPr>
        <p:txBody>
          <a:bodyPr>
            <a:spAutoFit/>
          </a:bodyPr>
          <a:lstStyle/>
          <a:p>
            <a:pPr>
              <a:lnSpc>
                <a:spcPct val="150000"/>
              </a:lnSpc>
              <a:defRPr/>
            </a:pPr>
            <a:r>
              <a:rPr lang="en-US" altLang="zh-CN" sz="2400" dirty="0">
                <a:solidFill>
                  <a:srgbClr val="0000CC"/>
                </a:solidFill>
                <a:latin typeface="Frutiger LT 55 Roman" panose="02000503040000020004" pitchFamily="2" charset="0"/>
                <a:ea typeface="Arial Unicode MS" pitchFamily="34" charset="-122"/>
                <a:cs typeface="Arial Unicode MS" pitchFamily="34" charset="-122"/>
              </a:rPr>
              <a:t>//</a:t>
            </a:r>
            <a:r>
              <a:rPr lang="en-US" altLang="zh-CN" sz="2400" dirty="0" err="1">
                <a:solidFill>
                  <a:srgbClr val="0000CC"/>
                </a:solidFill>
                <a:latin typeface="Frutiger LT 55 Roman" panose="02000503040000020004" pitchFamily="2" charset="0"/>
                <a:ea typeface="Arial Unicode MS" pitchFamily="34" charset="-122"/>
                <a:cs typeface="Arial Unicode MS" pitchFamily="34" charset="-122"/>
              </a:rPr>
              <a:t>otherFile.c</a:t>
            </a:r>
            <a:endParaRPr lang="en-US" altLang="zh-CN" sz="2400" dirty="0">
              <a:solidFill>
                <a:srgbClr val="0000CC"/>
              </a:solidFill>
              <a:latin typeface="Frutiger LT 55 Roman" panose="02000503040000020004" pitchFamily="2" charset="0"/>
              <a:ea typeface="Arial Unicode MS" pitchFamily="34" charset="-122"/>
              <a:cs typeface="Arial Unicode MS" pitchFamily="34" charset="-122"/>
            </a:endParaRPr>
          </a:p>
          <a:p>
            <a:pPr>
              <a:lnSpc>
                <a:spcPct val="150000"/>
              </a:lnSpc>
              <a:defRPr/>
            </a:pPr>
            <a:r>
              <a:rPr lang="en-US" altLang="zh-CN" sz="2400" dirty="0">
                <a:latin typeface="Frutiger LT 55 Roman" panose="02000503040000020004" pitchFamily="2" charset="0"/>
                <a:ea typeface="Arial Unicode MS" pitchFamily="34" charset="-122"/>
                <a:cs typeface="Arial Unicode MS" pitchFamily="34" charset="-122"/>
              </a:rPr>
              <a:t>#include "</a:t>
            </a:r>
            <a:r>
              <a:rPr lang="en-US" altLang="zh-CN" sz="2400" dirty="0" err="1">
                <a:latin typeface="Frutiger LT 55 Roman" panose="02000503040000020004" pitchFamily="2" charset="0"/>
                <a:ea typeface="Arial Unicode MS" pitchFamily="34" charset="-122"/>
                <a:cs typeface="Arial Unicode MS" pitchFamily="34" charset="-122"/>
              </a:rPr>
              <a:t>header.h</a:t>
            </a:r>
            <a:r>
              <a:rPr lang="en-US" altLang="zh-CN" sz="2400" dirty="0">
                <a:latin typeface="Frutiger LT 55 Roman" panose="02000503040000020004" pitchFamily="2" charset="0"/>
                <a:ea typeface="Arial Unicode MS" pitchFamily="34" charset="-122"/>
                <a:cs typeface="Arial Unicode MS" pitchFamily="34" charset="-122"/>
              </a:rPr>
              <a:t>"</a:t>
            </a:r>
          </a:p>
        </p:txBody>
      </p:sp>
      <p:sp>
        <p:nvSpPr>
          <p:cNvPr id="18437" name="TextBox 5"/>
          <p:cNvSpPr txBox="1">
            <a:spLocks noChangeArrowheads="1"/>
          </p:cNvSpPr>
          <p:nvPr/>
        </p:nvSpPr>
        <p:spPr bwMode="auto">
          <a:xfrm>
            <a:off x="3059113" y="4149725"/>
            <a:ext cx="4033837" cy="1076325"/>
          </a:xfrm>
          <a:prstGeom prst="rect">
            <a:avLst/>
          </a:prstGeom>
          <a:solidFill>
            <a:schemeClr val="bg1">
              <a:lumMod val="75000"/>
            </a:schemeClr>
          </a:solidFill>
          <a:ln w="9525">
            <a:noFill/>
            <a:miter lim="800000"/>
            <a:headEnd/>
            <a:tailEnd/>
          </a:ln>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en-US" altLang="zh-CN" dirty="0" smtClean="0">
                <a:solidFill>
                  <a:srgbClr val="FF0000"/>
                </a:solidFill>
              </a:rPr>
              <a:t>link-time error</a:t>
            </a:r>
            <a:r>
              <a:rPr lang="zh-CN" altLang="en-US" dirty="0" smtClean="0">
                <a:solidFill>
                  <a:srgbClr val="FF0000"/>
                </a:solidFill>
              </a:rPr>
              <a:t>：</a:t>
            </a:r>
            <a:endParaRPr lang="en-US" altLang="zh-CN" dirty="0" smtClean="0">
              <a:solidFill>
                <a:srgbClr val="FF0000"/>
              </a:solidFill>
            </a:endParaRPr>
          </a:p>
          <a:p>
            <a:pPr eaLnBrk="1" hangingPunct="1">
              <a:defRPr/>
            </a:pPr>
            <a:r>
              <a:rPr lang="en-US" altLang="zh-CN" dirty="0" smtClean="0">
                <a:solidFill>
                  <a:srgbClr val="FF0000"/>
                </a:solidFill>
              </a:rPr>
              <a:t>"multiple definition of</a:t>
            </a:r>
            <a:endParaRPr lang="zh-CN" altLang="en-US" dirty="0" smtClean="0">
              <a:solidFill>
                <a:srgbClr val="FF0000"/>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1800" y="214313"/>
            <a:ext cx="7772400" cy="784225"/>
          </a:xfrm>
        </p:spPr>
        <p:txBody>
          <a:bodyPr>
            <a:normAutofit/>
          </a:bodyPr>
          <a:lstStyle/>
          <a:p>
            <a:pPr>
              <a:defRPr/>
            </a:pPr>
            <a:r>
              <a:rPr lang="zh-CN" altLang="en-US" kern="1200" dirty="0" smtClean="0">
                <a:solidFill>
                  <a:schemeClr val="tx1">
                    <a:lumMod val="95000"/>
                    <a:lumOff val="5000"/>
                  </a:schemeClr>
                </a:solidFill>
                <a:latin typeface="微软雅黑" pitchFamily="34" charset="-122"/>
                <a:ea typeface="微软雅黑" pitchFamily="34" charset="-122"/>
                <a:cs typeface="+mn-cs"/>
              </a:rPr>
              <a:t>第</a:t>
            </a:r>
            <a:r>
              <a:rPr lang="en-US" altLang="zh-CN" kern="1200" dirty="0" smtClean="0">
                <a:solidFill>
                  <a:schemeClr val="tx1">
                    <a:lumMod val="95000"/>
                    <a:lumOff val="5000"/>
                  </a:schemeClr>
                </a:solidFill>
                <a:latin typeface="Arial Rounded MT Bold" panose="020F0704030504030204" pitchFamily="34" charset="0"/>
                <a:ea typeface="微软雅黑" pitchFamily="34" charset="-122"/>
                <a:cs typeface="+mn-cs"/>
              </a:rPr>
              <a:t>2</a:t>
            </a:r>
            <a:r>
              <a:rPr lang="zh-CN" altLang="en-US" kern="1200" dirty="0" smtClean="0">
                <a:solidFill>
                  <a:schemeClr val="tx1">
                    <a:lumMod val="95000"/>
                    <a:lumOff val="5000"/>
                  </a:schemeClr>
                </a:solidFill>
                <a:latin typeface="微软雅黑" pitchFamily="34" charset="-122"/>
                <a:ea typeface="微软雅黑" pitchFamily="34" charset="-122"/>
                <a:cs typeface="+mn-cs"/>
              </a:rPr>
              <a:t>章 学习</a:t>
            </a:r>
            <a:r>
              <a:rPr lang="zh-CN" altLang="en-US" kern="1200" dirty="0">
                <a:solidFill>
                  <a:schemeClr val="tx1">
                    <a:lumMod val="95000"/>
                    <a:lumOff val="5000"/>
                  </a:schemeClr>
                </a:solidFill>
                <a:latin typeface="微软雅黑" pitchFamily="34" charset="-122"/>
                <a:ea typeface="微软雅黑" pitchFamily="34" charset="-122"/>
                <a:cs typeface="+mn-cs"/>
              </a:rPr>
              <a:t>目标</a:t>
            </a:r>
          </a:p>
        </p:txBody>
      </p:sp>
      <p:sp>
        <p:nvSpPr>
          <p:cNvPr id="4" name="内容占位符 2"/>
          <p:cNvSpPr>
            <a:spLocks noChangeArrowheads="1"/>
          </p:cNvSpPr>
          <p:nvPr/>
        </p:nvSpPr>
        <p:spPr bwMode="auto">
          <a:xfrm>
            <a:off x="438150" y="1006475"/>
            <a:ext cx="8310563" cy="4222750"/>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Times New Roman" pitchFamily="18" charset="0"/>
              </a:rPr>
              <a:t>认识把单个程序分为多个单独模块的重要性</a:t>
            </a:r>
          </a:p>
          <a:p>
            <a:pPr marL="285750" indent="-285750" eaLnBrk="0" hangingPunct="0">
              <a:lnSpc>
                <a:spcPct val="150000"/>
              </a:lnSpc>
              <a:buClr>
                <a:srgbClr val="FFC000"/>
              </a:buClr>
              <a:buSzPct val="80000"/>
              <a:buFont typeface="Wingdings" pitchFamily="2" charset="2"/>
              <a:buChar char="u"/>
              <a:defRPr/>
            </a:pP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Times New Roman" pitchFamily="18" charset="0"/>
              </a:rPr>
              <a:t>理解在一个模块里需要在多个函数调用之间保存状态信息</a:t>
            </a:r>
          </a:p>
          <a:p>
            <a:pPr marL="285750" indent="-285750" eaLnBrk="0" hangingPunct="0">
              <a:lnSpc>
                <a:spcPct val="150000"/>
              </a:lnSpc>
              <a:buClr>
                <a:srgbClr val="FFC000"/>
              </a:buClr>
              <a:buSzPct val="80000"/>
              <a:buFont typeface="Wingdings" pitchFamily="2" charset="2"/>
              <a:buChar char="u"/>
              <a:defRPr/>
            </a:pP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Times New Roman" pitchFamily="18" charset="0"/>
              </a:rPr>
              <a:t>能够使用全局变量来表示在跨函数调用中所需维护的状态信息</a:t>
            </a:r>
          </a:p>
          <a:p>
            <a:pPr marL="285750" indent="-285750" eaLnBrk="0" hangingPunct="0">
              <a:lnSpc>
                <a:spcPct val="150000"/>
              </a:lnSpc>
              <a:buClr>
                <a:srgbClr val="FFC000"/>
              </a:buClr>
              <a:buSzPct val="80000"/>
              <a:buFont typeface="Wingdings" pitchFamily="2" charset="2"/>
              <a:buChar char="u"/>
              <a:defRPr/>
            </a:pP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Times New Roman" pitchFamily="18" charset="0"/>
              </a:rPr>
              <a:t>认识到过度使用全局变量的危险性</a:t>
            </a:r>
          </a:p>
          <a:p>
            <a:pPr marL="285750" indent="-285750" eaLnBrk="0" hangingPunct="0">
              <a:lnSpc>
                <a:spcPct val="150000"/>
              </a:lnSpc>
              <a:buClr>
                <a:srgbClr val="FFC000"/>
              </a:buClr>
              <a:buSzPct val="80000"/>
              <a:buFont typeface="Wingdings" pitchFamily="2" charset="2"/>
              <a:buChar char="u"/>
              <a:defRPr/>
            </a:pP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Times New Roman" pitchFamily="18" charset="0"/>
              </a:rPr>
              <a:t>能够使用</a:t>
            </a:r>
            <a:r>
              <a:rPr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Times New Roman" pitchFamily="18" charset="0"/>
              </a:rPr>
              <a:t>static</a:t>
            </a:r>
            <a:r>
              <a:rPr lang="zh-CN" altLang="en-US" sz="2400" dirty="0">
                <a:solidFill>
                  <a:schemeClr val="tx1">
                    <a:lumMod val="95000"/>
                    <a:lumOff val="5000"/>
                  </a:schemeClr>
                </a:solidFill>
                <a:latin typeface="华文细黑" panose="02010600040101010101" pitchFamily="2" charset="-122"/>
                <a:ea typeface="华文细黑" panose="02010600040101010101" pitchFamily="2" charset="-122"/>
                <a:cs typeface="Times New Roman" pitchFamily="18" charset="0"/>
              </a:rPr>
              <a:t>关键字来保证一个模块中的函数和全局变量的私有性</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310563" cy="4725988"/>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000" dirty="0">
                <a:latin typeface="微软雅黑" pitchFamily="34" charset="-122"/>
                <a:ea typeface="微软雅黑" pitchFamily="34" charset="-122"/>
                <a:cs typeface="Times New Roman" pitchFamily="18" charset="0"/>
              </a:rPr>
              <a:t>早期的编程语言如</a:t>
            </a:r>
            <a:r>
              <a:rPr lang="en-US" altLang="zh-CN" sz="2000" dirty="0">
                <a:latin typeface="微软雅黑" pitchFamily="34" charset="-122"/>
                <a:ea typeface="微软雅黑" pitchFamily="34" charset="-122"/>
                <a:cs typeface="Times New Roman" pitchFamily="18" charset="0"/>
              </a:rPr>
              <a:t>Basic</a:t>
            </a:r>
            <a:r>
              <a:rPr lang="zh-CN" altLang="en-US" sz="2000" dirty="0">
                <a:latin typeface="微软雅黑" pitchFamily="34" charset="-122"/>
                <a:ea typeface="微软雅黑" pitchFamily="34" charset="-122"/>
                <a:cs typeface="Times New Roman" pitchFamily="18" charset="0"/>
              </a:rPr>
              <a:t>、</a:t>
            </a:r>
            <a:r>
              <a:rPr lang="en-US" altLang="zh-CN" sz="2000" dirty="0">
                <a:latin typeface="微软雅黑" pitchFamily="34" charset="-122"/>
                <a:ea typeface="微软雅黑" pitchFamily="34" charset="-122"/>
                <a:cs typeface="Times New Roman" pitchFamily="18" charset="0"/>
              </a:rPr>
              <a:t>Fortran</a:t>
            </a:r>
            <a:r>
              <a:rPr lang="zh-CN" altLang="en-US" sz="2000" dirty="0">
                <a:latin typeface="微软雅黑" pitchFamily="34" charset="-122"/>
                <a:ea typeface="微软雅黑" pitchFamily="34" charset="-122"/>
                <a:cs typeface="Times New Roman" pitchFamily="18" charset="0"/>
              </a:rPr>
              <a:t>没有头文件的概念，</a:t>
            </a:r>
            <a:r>
              <a:rPr lang="en-US" altLang="zh-CN" sz="2000" dirty="0">
                <a:latin typeface="微软雅黑" pitchFamily="34" charset="-122"/>
                <a:ea typeface="微软雅黑" pitchFamily="34" charset="-122"/>
                <a:cs typeface="Times New Roman" pitchFamily="18" charset="0"/>
              </a:rPr>
              <a:t>C++/C</a:t>
            </a:r>
            <a:r>
              <a:rPr lang="zh-CN" altLang="en-US" sz="2000" dirty="0">
                <a:latin typeface="微软雅黑" pitchFamily="34" charset="-122"/>
                <a:ea typeface="微软雅黑" pitchFamily="34" charset="-122"/>
                <a:cs typeface="Times New Roman" pitchFamily="18" charset="0"/>
              </a:rPr>
              <a:t>语言的初学者虽然会用使用头文件，但常常不明其理。这里对头文件的作用略作解释：</a:t>
            </a:r>
            <a:endParaRPr lang="en-US" altLang="zh-CN" sz="2000" dirty="0">
              <a:latin typeface="微软雅黑" pitchFamily="34" charset="-122"/>
              <a:ea typeface="微软雅黑" pitchFamily="34" charset="-122"/>
              <a:cs typeface="Times New Roman" pitchFamily="18" charset="0"/>
            </a:endParaRPr>
          </a:p>
          <a:p>
            <a:pPr marL="285750" indent="-285750" eaLnBrk="0" hangingPunct="0">
              <a:lnSpc>
                <a:spcPct val="150000"/>
              </a:lnSpc>
              <a:buClr>
                <a:srgbClr val="FFC000"/>
              </a:buClr>
              <a:buSzPct val="80000"/>
              <a:buFont typeface="Wingdings"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通过头文件来调用函数功能</a:t>
            </a:r>
            <a:r>
              <a:rPr lang="zh-CN" altLang="en-US" sz="2000" dirty="0">
                <a:latin typeface="华文细黑" pitchFamily="2" charset="-122"/>
                <a:ea typeface="华文细黑" pitchFamily="2" charset="-122"/>
                <a:cs typeface="Times New Roman" pitchFamily="18" charset="0"/>
              </a:rPr>
              <a:t>。在很多场合，源代码不便（或不准）向用户公布，只要向用户提供头文件和二进制的库即可。用户只需要按照头文件中的接口声明来调用库功能，而不必关心接口怎么实现的。编译器会从库中提取相应的代码。</a:t>
            </a:r>
            <a:endParaRPr lang="en-US" altLang="zh-CN" sz="2000" dirty="0">
              <a:latin typeface="华文细黑" pitchFamily="2" charset="-122"/>
              <a:ea typeface="华文细黑" pitchFamily="2" charset="-122"/>
              <a:cs typeface="Times New Roman" pitchFamily="18" charset="0"/>
            </a:endParaRPr>
          </a:p>
          <a:p>
            <a:pPr marL="285750" indent="-285750" eaLnBrk="0" hangingPunct="0">
              <a:lnSpc>
                <a:spcPct val="150000"/>
              </a:lnSpc>
              <a:buClr>
                <a:srgbClr val="FFC000"/>
              </a:buClr>
              <a:buSzPct val="80000"/>
              <a:buFont typeface="Wingdings"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头文件能加强类型安全检查</a:t>
            </a:r>
            <a:r>
              <a:rPr lang="zh-CN" altLang="en-US" sz="2000" dirty="0">
                <a:latin typeface="华文细黑" pitchFamily="2" charset="-122"/>
                <a:ea typeface="华文细黑" pitchFamily="2" charset="-122"/>
                <a:cs typeface="Times New Roman" pitchFamily="18" charset="0"/>
              </a:rPr>
              <a:t>。如果某个接口被实现或被使用时，其方式与头文件中的声明不一致，编译器就会指出错误，这一简单的规则能大大减轻程序员调试、改错的负担</a:t>
            </a:r>
            <a:endParaRPr lang="en-US" altLang="zh-CN" sz="2000" dirty="0">
              <a:latin typeface="华文细黑" pitchFamily="2" charset="-122"/>
              <a:ea typeface="华文细黑" pitchFamily="2" charset="-122"/>
              <a:cs typeface="Times New Roman" pitchFamily="18" charset="0"/>
            </a:endParaRPr>
          </a:p>
          <a:p>
            <a:pPr marL="285750" indent="-285750" eaLnBrk="0" hangingPunct="0">
              <a:lnSpc>
                <a:spcPct val="150000"/>
              </a:lnSpc>
              <a:buClr>
                <a:srgbClr val="FFC000"/>
              </a:buClr>
              <a:buSzPct val="80000"/>
              <a:buFont typeface="Wingdings" pitchFamily="2" charset="2"/>
              <a:buChar char="u"/>
              <a:defRPr/>
            </a:pPr>
            <a:endParaRPr lang="zh-CN" altLang="en-US" sz="2000" dirty="0">
              <a:latin typeface="微软雅黑" pitchFamily="34" charset="-122"/>
              <a:ea typeface="微软雅黑" pitchFamily="34" charset="-122"/>
              <a:cs typeface="Times New Roman" pitchFamily="18" charset="0"/>
            </a:endParaRPr>
          </a:p>
          <a:p>
            <a:pPr marL="285750" indent="-285750" eaLnBrk="0" hangingPunct="0">
              <a:lnSpc>
                <a:spcPct val="150000"/>
              </a:lnSpc>
              <a:buClr>
                <a:srgbClr val="FFC000"/>
              </a:buClr>
              <a:buSzPct val="80000"/>
              <a:buFont typeface="Wingdings" pitchFamily="2" charset="2"/>
              <a:buChar char="u"/>
              <a:defRPr/>
            </a:pPr>
            <a:endParaRPr lang="en-US" altLang="zh-CN" sz="2000" dirty="0">
              <a:latin typeface="华文细黑" pitchFamily="2" charset="-122"/>
              <a:ea typeface="华文细黑" pitchFamily="2" charset="-122"/>
              <a:cs typeface="Times New Roman" pitchFamily="18" charset="0"/>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头文件的作用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310563" cy="2782888"/>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实现文件由三部分内容组成：</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定义文件开头处的版权和版本声明 </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对一些头文件的引用</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457200" lvl="2" eaLnBrk="0" hangingPunct="0">
              <a:lnSpc>
                <a:spcPct val="150000"/>
              </a:lnSpc>
              <a:buClr>
                <a:srgbClr val="FFC000"/>
              </a:buClr>
              <a:buSzPct val="80000"/>
              <a:defRPr/>
            </a:pP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程序的实现体（包括数据和代码）</a:t>
            </a:r>
          </a:p>
          <a:p>
            <a:pPr marL="285750" indent="-285750" eaLnBrk="0" hangingPunct="0">
              <a:lnSpc>
                <a:spcPct val="150000"/>
              </a:lnSpc>
              <a:buClr>
                <a:srgbClr val="FFC000"/>
              </a:buClr>
              <a:buSzPct val="80000"/>
              <a:buFont typeface="Wingdings" pitchFamily="2" charset="2"/>
              <a:buChar char="u"/>
              <a:defRPr/>
            </a:pPr>
            <a:endParaRPr lang="en-US" altLang="zh-CN" sz="2400" dirty="0">
              <a:latin typeface="微软雅黑" pitchFamily="34" charset="-122"/>
              <a:ea typeface="微软雅黑" pitchFamily="34" charset="-122"/>
              <a:cs typeface="Times New Roman" pitchFamily="18" charset="0"/>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如何写实现文件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310563" cy="4367213"/>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模块代码</a:t>
            </a:r>
            <a:r>
              <a:rPr lang="en-US" altLang="zh-CN" sz="2400" dirty="0">
                <a:solidFill>
                  <a:schemeClr val="tx1">
                    <a:lumMod val="65000"/>
                    <a:lumOff val="35000"/>
                  </a:schemeClr>
                </a:solidFill>
                <a:latin typeface="Arial Rounded MT Bold" panose="020F0704030504030204" pitchFamily="34" charset="0"/>
                <a:ea typeface="微软雅黑" pitchFamily="34" charset="-122"/>
                <a:cs typeface="Times New Roman" pitchFamily="18" charset="0"/>
              </a:rPr>
              <a:t>(</a:t>
            </a:r>
            <a:r>
              <a:rPr lang="en-US" altLang="zh-CN" sz="2400" dirty="0" err="1">
                <a:solidFill>
                  <a:schemeClr val="tx1">
                    <a:lumMod val="65000"/>
                    <a:lumOff val="35000"/>
                  </a:schemeClr>
                </a:solidFill>
                <a:latin typeface="Arial Rounded MT Bold" panose="020F0704030504030204" pitchFamily="34" charset="0"/>
                <a:ea typeface="微软雅黑" pitchFamily="34" charset="-122"/>
                <a:cs typeface="Times New Roman" pitchFamily="18" charset="0"/>
              </a:rPr>
              <a:t>train.h</a:t>
            </a:r>
            <a:r>
              <a:rPr lang="en-US" altLang="zh-CN" sz="2400" dirty="0">
                <a:solidFill>
                  <a:schemeClr val="tx1">
                    <a:lumMod val="65000"/>
                    <a:lumOff val="35000"/>
                  </a:schemeClr>
                </a:solidFill>
                <a:latin typeface="Arial Rounded MT Bold" panose="020F0704030504030204" pitchFamily="34" charset="0"/>
                <a:ea typeface="微软雅黑" pitchFamily="34" charset="-122"/>
                <a:cs typeface="Times New Roman" pitchFamily="18" charset="0"/>
              </a:rPr>
              <a:t>/</a:t>
            </a:r>
            <a:r>
              <a:rPr lang="en-US" altLang="zh-CN" sz="2400" dirty="0" err="1">
                <a:solidFill>
                  <a:schemeClr val="tx1">
                    <a:lumMod val="65000"/>
                    <a:lumOff val="35000"/>
                  </a:schemeClr>
                </a:solidFill>
                <a:latin typeface="Arial Rounded MT Bold" panose="020F0704030504030204" pitchFamily="34" charset="0"/>
                <a:ea typeface="微软雅黑" pitchFamily="34" charset="-122"/>
                <a:cs typeface="Times New Roman" pitchFamily="18" charset="0"/>
              </a:rPr>
              <a:t>train.c</a:t>
            </a:r>
            <a:r>
              <a:rPr lang="en-US" altLang="zh-CN" sz="2400" dirty="0">
                <a:solidFill>
                  <a:schemeClr val="tx1">
                    <a:lumMod val="65000"/>
                    <a:lumOff val="35000"/>
                  </a:schemeClr>
                </a:solidFill>
                <a:latin typeface="Arial Rounded MT Bold" panose="020F0704030504030204" pitchFamily="34" charset="0"/>
                <a:ea typeface="微软雅黑" pitchFamily="34" charset="-122"/>
                <a:cs typeface="Times New Roman" pitchFamily="18" charset="0"/>
              </a:rPr>
              <a:t>)</a:t>
            </a:r>
          </a:p>
          <a:p>
            <a:pPr eaLnBrk="0" hangingPunct="0">
              <a:lnSpc>
                <a:spcPct val="150000"/>
              </a:lnSpc>
              <a:buClr>
                <a:srgbClr val="FFC000"/>
              </a:buClr>
              <a:buSzPct val="80000"/>
              <a:defRPr/>
            </a:pPr>
            <a:r>
              <a:rPr lang="zh-CN" altLang="en-US" sz="2400" dirty="0">
                <a:latin typeface="华文细黑" panose="02010600040101010101" pitchFamily="2" charset="-122"/>
                <a:ea typeface="华文细黑" panose="02010600040101010101" pitchFamily="2" charset="-122"/>
                <a:cs typeface="Times New Roman" pitchFamily="18" charset="0"/>
              </a:rPr>
              <a:t>通常，每一个</a:t>
            </a:r>
            <a:r>
              <a:rPr lang="en-US" altLang="zh-CN" sz="2400" dirty="0">
                <a:latin typeface="华文细黑" panose="02010600040101010101" pitchFamily="2" charset="-122"/>
                <a:ea typeface="华文细黑" panose="02010600040101010101" pitchFamily="2" charset="-122"/>
                <a:cs typeface="Times New Roman" pitchFamily="18" charset="0"/>
              </a:rPr>
              <a:t>.c</a:t>
            </a:r>
            <a:r>
              <a:rPr lang="zh-CN" altLang="en-US" sz="2400" dirty="0">
                <a:latin typeface="华文细黑" panose="02010600040101010101" pitchFamily="2" charset="-122"/>
                <a:ea typeface="华文细黑" panose="02010600040101010101" pitchFamily="2" charset="-122"/>
                <a:cs typeface="Times New Roman" pitchFamily="18" charset="0"/>
              </a:rPr>
              <a:t>文件（</a:t>
            </a:r>
            <a:r>
              <a:rPr lang="en-US" altLang="zh-CN" sz="2400" dirty="0">
                <a:latin typeface="华文细黑" panose="02010600040101010101" pitchFamily="2" charset="-122"/>
                <a:ea typeface="华文细黑" panose="02010600040101010101" pitchFamily="2" charset="-122"/>
                <a:cs typeface="Times New Roman" pitchFamily="18" charset="0"/>
              </a:rPr>
              <a:t>C</a:t>
            </a:r>
            <a:r>
              <a:rPr lang="zh-CN" altLang="en-US" sz="2400" dirty="0">
                <a:latin typeface="华文细黑" panose="02010600040101010101" pitchFamily="2" charset="-122"/>
                <a:ea typeface="华文细黑" panose="02010600040101010101" pitchFamily="2" charset="-122"/>
                <a:cs typeface="Times New Roman" pitchFamily="18" charset="0"/>
              </a:rPr>
              <a:t>源文件）都有一个对应的</a:t>
            </a:r>
            <a:r>
              <a:rPr lang="en-US" altLang="zh-CN" sz="2400" dirty="0">
                <a:latin typeface="华文细黑" panose="02010600040101010101" pitchFamily="2" charset="-122"/>
                <a:ea typeface="华文细黑" panose="02010600040101010101" pitchFamily="2" charset="-122"/>
                <a:cs typeface="Times New Roman" pitchFamily="18" charset="0"/>
              </a:rPr>
              <a:t>.h</a:t>
            </a:r>
            <a:r>
              <a:rPr lang="zh-CN" altLang="en-US" sz="2400" dirty="0">
                <a:latin typeface="华文细黑" panose="02010600040101010101" pitchFamily="2" charset="-122"/>
                <a:ea typeface="华文细黑" panose="02010600040101010101" pitchFamily="2" charset="-122"/>
                <a:cs typeface="Times New Roman" pitchFamily="18" charset="0"/>
              </a:rPr>
              <a:t>文件（头文件），也有一些例外，如单元测试代码和叧包含</a:t>
            </a:r>
            <a:r>
              <a:rPr lang="en-US" altLang="zh-CN" sz="2400" dirty="0">
                <a:latin typeface="华文细黑" panose="02010600040101010101" pitchFamily="2" charset="-122"/>
                <a:ea typeface="华文细黑" panose="02010600040101010101" pitchFamily="2" charset="-122"/>
                <a:cs typeface="Times New Roman" pitchFamily="18" charset="0"/>
              </a:rPr>
              <a:t>main()</a:t>
            </a:r>
            <a:r>
              <a:rPr lang="zh-CN" altLang="en-US" sz="2400" dirty="0">
                <a:latin typeface="华文细黑" panose="02010600040101010101" pitchFamily="2" charset="-122"/>
                <a:ea typeface="华文细黑" panose="02010600040101010101" pitchFamily="2" charset="-122"/>
                <a:cs typeface="Times New Roman" pitchFamily="18" charset="0"/>
              </a:rPr>
              <a:t>的</a:t>
            </a:r>
            <a:r>
              <a:rPr lang="en-US" altLang="zh-CN" sz="2400" dirty="0">
                <a:latin typeface="华文细黑" panose="02010600040101010101" pitchFamily="2" charset="-122"/>
                <a:ea typeface="华文细黑" panose="02010600040101010101" pitchFamily="2" charset="-122"/>
                <a:cs typeface="Times New Roman" pitchFamily="18" charset="0"/>
              </a:rPr>
              <a:t>.c</a:t>
            </a:r>
            <a:r>
              <a:rPr lang="zh-CN" altLang="en-US" sz="2400" dirty="0">
                <a:latin typeface="华文细黑" panose="02010600040101010101" pitchFamily="2" charset="-122"/>
                <a:ea typeface="华文细黑" panose="02010600040101010101" pitchFamily="2" charset="-122"/>
                <a:cs typeface="Times New Roman" pitchFamily="18" charset="0"/>
              </a:rPr>
              <a:t>文件。</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普通头文件</a:t>
            </a: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全局函数声明、全局变量声明、</a:t>
            </a:r>
            <a:r>
              <a:rPr lang="en-US" altLang="zh-CN" sz="2400" dirty="0" err="1">
                <a:solidFill>
                  <a:schemeClr val="tx1">
                    <a:lumMod val="65000"/>
                    <a:lumOff val="35000"/>
                  </a:schemeClr>
                </a:solidFill>
                <a:latin typeface="Arial Rounded MT Bold" panose="020F0704030504030204" pitchFamily="34" charset="0"/>
                <a:ea typeface="华文细黑" panose="02010600040101010101" pitchFamily="2" charset="-122"/>
                <a:cs typeface="Times New Roman" pitchFamily="18" charset="0"/>
              </a:rPr>
              <a:t>struct</a:t>
            </a:r>
            <a:r>
              <a:rPr lang="zh-CN" altLang="en-US" sz="2400" dirty="0">
                <a:latin typeface="华文细黑" panose="02010600040101010101" pitchFamily="2" charset="-122"/>
                <a:ea typeface="华文细黑" panose="02010600040101010101" pitchFamily="2" charset="-122"/>
                <a:cs typeface="Times New Roman" pitchFamily="18" charset="0"/>
              </a:rPr>
              <a:t>结构定义、符号常量定义、</a:t>
            </a:r>
            <a:r>
              <a:rPr lang="en-US" altLang="zh-CN" sz="2400" dirty="0" err="1">
                <a:solidFill>
                  <a:schemeClr val="tx1">
                    <a:lumMod val="65000"/>
                    <a:lumOff val="35000"/>
                  </a:schemeClr>
                </a:solidFill>
                <a:latin typeface="Arial Rounded MT Bold" panose="020F0704030504030204" pitchFamily="34" charset="0"/>
                <a:ea typeface="微软雅黑" pitchFamily="34" charset="-122"/>
                <a:cs typeface="Times New Roman" pitchFamily="18" charset="0"/>
              </a:rPr>
              <a:t>typedef</a:t>
            </a: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。如：</a:t>
            </a:r>
            <a:r>
              <a:rPr lang="en-US" altLang="zh-CN" sz="2400" dirty="0" err="1">
                <a:solidFill>
                  <a:schemeClr val="tx1">
                    <a:lumMod val="95000"/>
                    <a:lumOff val="5000"/>
                  </a:schemeClr>
                </a:solidFill>
                <a:latin typeface="Arial Rounded MT Bold" panose="020F0704030504030204" pitchFamily="34" charset="0"/>
                <a:ea typeface="华文细黑" panose="02010600040101010101" pitchFamily="2" charset="-122"/>
                <a:cs typeface="Times New Roman" pitchFamily="18" charset="0"/>
              </a:rPr>
              <a:t>baseType.h</a:t>
            </a:r>
            <a:endParaRPr lang="zh-CN" altLang="en-US" sz="2400" dirty="0">
              <a:solidFill>
                <a:schemeClr val="tx1">
                  <a:lumMod val="95000"/>
                  <a:lumOff val="5000"/>
                </a:schemeClr>
              </a:solidFill>
              <a:latin typeface="Arial Rounded MT Bold" panose="020F0704030504030204" pitchFamily="34" charset="0"/>
              <a:ea typeface="华文细黑" panose="02010600040101010101" pitchFamily="2" charset="-122"/>
              <a:cs typeface="Times New Roman" pitchFamily="18" charset="0"/>
            </a:endParaRPr>
          </a:p>
          <a:p>
            <a:pPr marL="285750" indent="-285750" eaLnBrk="0" hangingPunct="0">
              <a:lnSpc>
                <a:spcPct val="150000"/>
              </a:lnSpc>
              <a:buClr>
                <a:srgbClr val="FFC000"/>
              </a:buClr>
              <a:buSzPct val="80000"/>
              <a:buFont typeface="Wingdings" pitchFamily="2" charset="2"/>
              <a:buChar char="u"/>
              <a:defRPr/>
            </a:pPr>
            <a:endParaRPr lang="en-US" altLang="zh-CN" sz="2400" dirty="0">
              <a:latin typeface="微软雅黑" pitchFamily="34" charset="-122"/>
              <a:ea typeface="微软雅黑" pitchFamily="34" charset="-122"/>
              <a:cs typeface="Times New Roman" pitchFamily="18" charset="0"/>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en-US" altLang="zh-CN" dirty="0" smtClean="0">
                <a:latin typeface="Arial Rounded MT Bold" panose="020F0704030504030204" pitchFamily="34" charset="0"/>
              </a:rPr>
              <a:t>C</a:t>
            </a:r>
            <a:r>
              <a:rPr lang="zh-CN" altLang="en-US" dirty="0" smtClean="0"/>
              <a:t>程序架构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987425"/>
            <a:ext cx="8705850" cy="2657475"/>
          </a:xfrm>
          <a:prstGeom prst="rect">
            <a:avLst/>
          </a:prstGeom>
          <a:solidFill>
            <a:schemeClr val="bg1"/>
          </a:solidFill>
          <a:ln w="9525">
            <a:solidFill>
              <a:schemeClr val="bg1"/>
            </a:solidFill>
            <a:miter lim="800000"/>
            <a:headEnd/>
            <a:tailEnd/>
          </a:ln>
        </p:spPr>
        <p:txBody>
          <a:bodyPr/>
          <a:lstStyle/>
          <a:p>
            <a:pPr marL="285750" indent="-285750" eaLnBrk="0" hangingPunct="0">
              <a:lnSpc>
                <a:spcPts val="3500"/>
              </a:lnSpc>
              <a:buClr>
                <a:srgbClr val="FFC000"/>
              </a:buClr>
              <a:buSzPct val="80000"/>
              <a:buFont typeface="Wingdings" pitchFamily="2" charset="2"/>
              <a:buChar char="u"/>
              <a:defRPr/>
            </a:pPr>
            <a:r>
              <a:rPr lang="zh-CN" altLang="en-US" sz="2000" dirty="0">
                <a:latin typeface="华文细黑" pitchFamily="2" charset="-122"/>
                <a:ea typeface="华文细黑" pitchFamily="2" charset="-122"/>
                <a:cs typeface="Arial" charset="0"/>
              </a:rPr>
              <a:t>递归是指把一个</a:t>
            </a:r>
            <a:r>
              <a:rPr lang="zh-CN" altLang="en-US" sz="2000" b="1" dirty="0">
                <a:solidFill>
                  <a:srgbClr val="0070C0"/>
                </a:solidFill>
                <a:latin typeface="微软雅黑" pitchFamily="34" charset="-122"/>
                <a:ea typeface="微软雅黑" pitchFamily="34" charset="-122"/>
                <a:cs typeface="Times New Roman" pitchFamily="18" charset="0"/>
              </a:rPr>
              <a:t>大问题</a:t>
            </a:r>
            <a:r>
              <a:rPr lang="zh-CN" altLang="en-US" sz="2000" dirty="0">
                <a:latin typeface="华文细黑" pitchFamily="2" charset="-122"/>
                <a:ea typeface="华文细黑" pitchFamily="2" charset="-122"/>
                <a:cs typeface="Arial" charset="0"/>
              </a:rPr>
              <a:t>转化成</a:t>
            </a:r>
            <a:r>
              <a:rPr lang="zh-CN" altLang="en-US" sz="2000" b="1" dirty="0">
                <a:solidFill>
                  <a:srgbClr val="F37021"/>
                </a:solidFill>
                <a:latin typeface="微软雅黑" pitchFamily="34" charset="-122"/>
                <a:ea typeface="微软雅黑" pitchFamily="34" charset="-122"/>
                <a:cs typeface="Times New Roman" pitchFamily="18" charset="0"/>
              </a:rPr>
              <a:t>同样形式</a:t>
            </a:r>
            <a:r>
              <a:rPr lang="zh-CN" altLang="en-US" sz="2000" dirty="0">
                <a:latin typeface="华文细黑" pitchFamily="2" charset="-122"/>
                <a:ea typeface="华文细黑" pitchFamily="2" charset="-122"/>
                <a:cs typeface="Arial" charset="0"/>
              </a:rPr>
              <a:t>但小一些的问题加以解决。</a:t>
            </a:r>
            <a:endParaRPr lang="en-US" altLang="zh-CN" sz="2000" dirty="0">
              <a:latin typeface="华文细黑" pitchFamily="2" charset="-122"/>
              <a:ea typeface="华文细黑" pitchFamily="2" charset="-122"/>
              <a:cs typeface="Arial" charset="0"/>
            </a:endParaRPr>
          </a:p>
          <a:p>
            <a:pPr marL="285750" indent="-285750" eaLnBrk="0" hangingPunct="0">
              <a:lnSpc>
                <a:spcPts val="3500"/>
              </a:lnSpc>
              <a:buClr>
                <a:srgbClr val="FFC000"/>
              </a:buClr>
              <a:buSzPct val="80000"/>
              <a:buFont typeface="Wingdings"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问题：</a:t>
            </a:r>
            <a:r>
              <a:rPr lang="zh-CN" altLang="en-US" sz="2000" dirty="0">
                <a:latin typeface="华文细黑" pitchFamily="2" charset="-122"/>
                <a:ea typeface="华文细黑" pitchFamily="2" charset="-122"/>
                <a:cs typeface="Arial" charset="0"/>
              </a:rPr>
              <a:t>有５个人坐在一起，问第５个人多少岁？他说比第４个人大２岁。问第４个人岁数，他说比第３个人大２岁。问第３个人，又说比第２个人大２岁。问第２个人，说比第１个人大２岁。最后问第１个人，他说是１０岁。请问第５个人多大。</a:t>
            </a:r>
            <a:endParaRPr lang="en-US" altLang="zh-CN" sz="2000" dirty="0">
              <a:latin typeface="华文细黑" pitchFamily="2" charset="-122"/>
              <a:ea typeface="华文细黑" pitchFamily="2" charset="-122"/>
              <a:cs typeface="Arial" charset="0"/>
            </a:endParaRPr>
          </a:p>
          <a:p>
            <a:pPr marL="285750" indent="-285750" eaLnBrk="0" hangingPunct="0">
              <a:lnSpc>
                <a:spcPct val="150000"/>
              </a:lnSpc>
              <a:buClr>
                <a:srgbClr val="FFC000"/>
              </a:buClr>
              <a:buSzPct val="80000"/>
              <a:buFont typeface="Wingdings" pitchFamily="2" charset="2"/>
              <a:buChar char="u"/>
              <a:defRPr/>
            </a:pPr>
            <a:endParaRPr lang="en-US" altLang="zh-CN" sz="2000" i="1" dirty="0">
              <a:solidFill>
                <a:srgbClr val="FF0000"/>
              </a:solidFill>
              <a:latin typeface="微软雅黑" pitchFamily="34" charset="-122"/>
              <a:ea typeface="微软雅黑" pitchFamily="34" charset="-122"/>
              <a:cs typeface="Times New Roman" pitchFamily="18" charset="0"/>
            </a:endParaRPr>
          </a:p>
        </p:txBody>
      </p:sp>
      <p:sp>
        <p:nvSpPr>
          <p:cNvPr id="6" name="内容占位符 2"/>
          <p:cNvSpPr>
            <a:spLocks noChangeArrowheads="1"/>
          </p:cNvSpPr>
          <p:nvPr/>
        </p:nvSpPr>
        <p:spPr bwMode="auto">
          <a:xfrm>
            <a:off x="4787900" y="2205038"/>
            <a:ext cx="2736850" cy="2879725"/>
          </a:xfrm>
          <a:prstGeom prst="rect">
            <a:avLst/>
          </a:prstGeom>
          <a:noFill/>
          <a:ln w="9525">
            <a:noFill/>
            <a:miter lim="800000"/>
            <a:headEnd/>
            <a:tailEnd/>
          </a:ln>
        </p:spPr>
        <p:txBody>
          <a:bodyPr/>
          <a:lstStyle/>
          <a:p>
            <a:pPr marL="342900" indent="-342900" eaLnBrk="0" hangingPunct="0">
              <a:lnSpc>
                <a:spcPct val="150000"/>
              </a:lnSpc>
              <a:spcBef>
                <a:spcPct val="20000"/>
              </a:spcBef>
              <a:defRPr/>
            </a:pPr>
            <a:endParaRPr lang="zh-CN" sz="2400" b="1" dirty="0">
              <a:solidFill>
                <a:srgbClr val="3366CC"/>
              </a:solidFill>
              <a:effectLst>
                <a:outerShdw blurRad="38100" dist="38100" dir="2700000" algn="tl">
                  <a:srgbClr val="C0C0C0"/>
                </a:outerShdw>
              </a:effectLst>
              <a:latin typeface="微软雅黑" pitchFamily="34" charset="-122"/>
              <a:ea typeface="微软雅黑" pitchFamily="34" charset="-122"/>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en-US" altLang="zh-CN" dirty="0">
                <a:latin typeface="Arial Rounded MT Bold" panose="020F0704030504030204" pitchFamily="34" charset="0"/>
              </a:rPr>
              <a:t>2</a:t>
            </a:r>
            <a:r>
              <a:rPr lang="en-US" altLang="zh-CN" dirty="0" smtClean="0">
                <a:latin typeface="Arial Rounded MT Bold" panose="020F0704030504030204" pitchFamily="34" charset="0"/>
              </a:rPr>
              <a:t>.3 </a:t>
            </a:r>
            <a:r>
              <a:rPr lang="zh-CN" altLang="en-US" dirty="0" smtClean="0"/>
              <a:t>递归</a:t>
            </a:r>
          </a:p>
        </p:txBody>
      </p:sp>
      <p:sp>
        <p:nvSpPr>
          <p:cNvPr id="7" name="TextBox 6"/>
          <p:cNvSpPr txBox="1"/>
          <p:nvPr/>
        </p:nvSpPr>
        <p:spPr>
          <a:xfrm>
            <a:off x="251520" y="3501008"/>
            <a:ext cx="8463884" cy="1938992"/>
          </a:xfrm>
          <a:prstGeom prst="rect">
            <a:avLst/>
          </a:prstGeom>
          <a:noFill/>
        </p:spPr>
        <p:txBody>
          <a:bodyPr>
            <a:spAutoFit/>
          </a:bodyPr>
          <a:lstStyle/>
          <a:p>
            <a:pPr lvl="8">
              <a:defRPr/>
            </a:pPr>
            <a:r>
              <a:rPr lang="en-US" altLang="zh-CN" sz="2400" dirty="0">
                <a:latin typeface="Arial" pitchFamily="34" charset="0"/>
                <a:cs typeface="Arial" pitchFamily="34" charset="0"/>
              </a:rPr>
              <a:t>age</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5</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age </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4</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+ 2</a:t>
            </a:r>
          </a:p>
          <a:p>
            <a:pPr lvl="8">
              <a:defRPr/>
            </a:pPr>
            <a:r>
              <a:rPr lang="en-US" altLang="zh-CN" sz="2400" dirty="0">
                <a:latin typeface="Arial" pitchFamily="34" charset="0"/>
                <a:cs typeface="Arial" pitchFamily="34" charset="0"/>
              </a:rPr>
              <a:t>age</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4</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age </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3</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+ 2</a:t>
            </a:r>
          </a:p>
          <a:p>
            <a:pPr lvl="8">
              <a:defRPr/>
            </a:pPr>
            <a:r>
              <a:rPr lang="en-US" altLang="zh-CN" sz="2400" dirty="0">
                <a:latin typeface="Arial" pitchFamily="34" charset="0"/>
                <a:cs typeface="Arial" pitchFamily="34" charset="0"/>
              </a:rPr>
              <a:t>age</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3</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age </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2</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+ 2</a:t>
            </a:r>
          </a:p>
          <a:p>
            <a:pPr lvl="8">
              <a:defRPr/>
            </a:pPr>
            <a:r>
              <a:rPr lang="en-US" altLang="zh-CN" sz="2400" dirty="0">
                <a:latin typeface="Arial" pitchFamily="34" charset="0"/>
                <a:cs typeface="Arial" pitchFamily="34" charset="0"/>
              </a:rPr>
              <a:t>age</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2</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age </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1</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+ 2</a:t>
            </a:r>
          </a:p>
          <a:p>
            <a:pPr lvl="8">
              <a:defRPr/>
            </a:pPr>
            <a:r>
              <a:rPr lang="en-US" altLang="zh-CN" sz="2400" dirty="0">
                <a:latin typeface="Arial" pitchFamily="34" charset="0"/>
                <a:cs typeface="Arial" pitchFamily="34" charset="0"/>
              </a:rPr>
              <a:t>age</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1</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  10</a:t>
            </a:r>
            <a:r>
              <a:rPr lang="zh-CN" altLang="en-US" sz="2400" dirty="0">
                <a:latin typeface="华文细黑" pitchFamily="2" charset="-122"/>
                <a:ea typeface="华文细黑" pitchFamily="2" charset="-122"/>
                <a:cs typeface="Arial"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9200" y="986400"/>
            <a:ext cx="8463884" cy="2400657"/>
          </a:xfrm>
          <a:prstGeom prst="rect">
            <a:avLst/>
          </a:prstGeom>
          <a:noFill/>
        </p:spPr>
        <p:txBody>
          <a:bodyPr>
            <a:spAutoFit/>
          </a:bodyPr>
          <a:lstStyle/>
          <a:p>
            <a:pPr marL="285750" indent="-285750" eaLnBrk="0" hangingPunct="0">
              <a:lnSpc>
                <a:spcPct val="150000"/>
              </a:lnSpc>
              <a:buClr>
                <a:srgbClr val="FFC000"/>
              </a:buClr>
              <a:buSzPct val="80000"/>
              <a:buFont typeface="Wingdings" pitchFamily="2" charset="2"/>
              <a:buChar char="u"/>
              <a:defRPr/>
            </a:pPr>
            <a:r>
              <a:rPr lang="zh-CN" altLang="en-US" sz="2000" dirty="0">
                <a:latin typeface="微软雅黑" panose="020B0503020204020204" pitchFamily="34" charset="-122"/>
                <a:ea typeface="微软雅黑" panose="020B0503020204020204" pitchFamily="34" charset="-122"/>
                <a:cs typeface="Arial" pitchFamily="34" charset="0"/>
              </a:rPr>
              <a:t>用数学公式表述如下：</a:t>
            </a:r>
            <a:endParaRPr lang="en-US" altLang="zh-CN" sz="2000" dirty="0">
              <a:latin typeface="微软雅黑" panose="020B0503020204020204" pitchFamily="34" charset="-122"/>
              <a:ea typeface="微软雅黑" panose="020B0503020204020204" pitchFamily="34" charset="-122"/>
              <a:cs typeface="Arial" pitchFamily="34" charset="0"/>
            </a:endParaRPr>
          </a:p>
          <a:p>
            <a:pPr lvl="5">
              <a:lnSpc>
                <a:spcPct val="150000"/>
              </a:lnSpc>
              <a:defRPr/>
            </a:pPr>
            <a:r>
              <a:rPr lang="en-US" altLang="zh-CN" sz="2400" dirty="0"/>
              <a:t>   10                          </a:t>
            </a:r>
            <a:r>
              <a:rPr lang="zh-CN" altLang="en-US" sz="2400" dirty="0"/>
              <a:t>（ｎ＝１）</a:t>
            </a:r>
            <a:endParaRPr lang="zh-CN" altLang="en-US" sz="2400" dirty="0">
              <a:latin typeface="华文细黑" pitchFamily="2" charset="-122"/>
              <a:ea typeface="华文细黑" pitchFamily="2" charset="-122"/>
            </a:endParaRPr>
          </a:p>
          <a:p>
            <a:pPr lvl="1">
              <a:defRPr/>
            </a:pPr>
            <a:r>
              <a:rPr lang="en-US" altLang="zh-CN" sz="2400" dirty="0"/>
              <a:t>age</a:t>
            </a:r>
            <a:r>
              <a:rPr lang="zh-CN" altLang="en-US" sz="2400" dirty="0"/>
              <a:t>（</a:t>
            </a:r>
            <a:r>
              <a:rPr lang="en-US" altLang="zh-CN" sz="2400" dirty="0"/>
              <a:t>n</a:t>
            </a:r>
            <a:r>
              <a:rPr lang="zh-CN" altLang="en-US" sz="2400" dirty="0"/>
              <a:t>）</a:t>
            </a:r>
            <a:r>
              <a:rPr lang="en-US" altLang="zh-CN" sz="2400" dirty="0"/>
              <a:t>=</a:t>
            </a:r>
            <a:endParaRPr lang="zh-CN" altLang="en-US" sz="2400" dirty="0"/>
          </a:p>
          <a:p>
            <a:pPr lvl="1">
              <a:defRPr/>
            </a:pPr>
            <a:r>
              <a:rPr lang="en-US" altLang="zh-CN" sz="2400" dirty="0"/>
              <a:t>                         age</a:t>
            </a:r>
            <a:r>
              <a:rPr lang="zh-CN" altLang="en-US" sz="2400" dirty="0"/>
              <a:t>（</a:t>
            </a:r>
            <a:r>
              <a:rPr lang="en-US" altLang="zh-CN" sz="2400" dirty="0"/>
              <a:t>n-1</a:t>
            </a:r>
            <a:r>
              <a:rPr lang="zh-CN" altLang="en-US" sz="2400" dirty="0"/>
              <a:t>）</a:t>
            </a:r>
            <a:r>
              <a:rPr lang="en-US" altLang="zh-CN" sz="2400" dirty="0"/>
              <a:t>+  2 </a:t>
            </a:r>
            <a:r>
              <a:rPr lang="zh-CN" altLang="en-US" sz="2400" dirty="0"/>
              <a:t>    （ｎ</a:t>
            </a:r>
            <a:r>
              <a:rPr lang="en-US" altLang="zh-CN" sz="2400" dirty="0"/>
              <a:t>&gt;</a:t>
            </a:r>
            <a:r>
              <a:rPr lang="zh-CN" altLang="en-US" sz="2400" dirty="0"/>
              <a:t>１）</a:t>
            </a:r>
          </a:p>
          <a:p>
            <a:pPr>
              <a:lnSpc>
                <a:spcPct val="150000"/>
              </a:lnSpc>
              <a:buFont typeface="Arial" pitchFamily="34" charset="0"/>
              <a:buChar char="•"/>
              <a:defRPr/>
            </a:pPr>
            <a:endParaRPr lang="zh-CN" altLang="en-US" sz="2400" dirty="0">
              <a:latin typeface="华文细黑" pitchFamily="2" charset="-122"/>
              <a:ea typeface="华文细黑" pitchFamily="2" charset="-122"/>
              <a:cs typeface="Arial" pitchFamily="34" charset="0"/>
            </a:endParaRPr>
          </a:p>
        </p:txBody>
      </p:sp>
      <p:sp>
        <p:nvSpPr>
          <p:cNvPr id="4" name="左大括号 3"/>
          <p:cNvSpPr/>
          <p:nvPr/>
        </p:nvSpPr>
        <p:spPr>
          <a:xfrm>
            <a:off x="2725738" y="1690688"/>
            <a:ext cx="288925" cy="1008062"/>
          </a:xfrm>
          <a:prstGeom prst="leftBrac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 name="TextBox 5"/>
          <p:cNvSpPr txBox="1"/>
          <p:nvPr/>
        </p:nvSpPr>
        <p:spPr>
          <a:xfrm>
            <a:off x="1076325" y="2924175"/>
            <a:ext cx="7232650" cy="3940175"/>
          </a:xfrm>
          <a:prstGeom prst="rect">
            <a:avLst/>
          </a:prstGeom>
          <a:solidFill>
            <a:schemeClr val="accent5">
              <a:lumMod val="90000"/>
            </a:schemeClr>
          </a:solidFill>
        </p:spPr>
        <p:txBody>
          <a:bodyPr>
            <a:spAutoFit/>
          </a:bodyPr>
          <a:lstStyle/>
          <a:p>
            <a:pPr>
              <a:lnSpc>
                <a:spcPct val="150000"/>
              </a:lnSpc>
              <a:defRPr/>
            </a:pP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可以用一个函数来描述上述递归过程：</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p>
          <a:p>
            <a:pPr>
              <a:defRPr/>
            </a:pPr>
            <a:r>
              <a:rPr lang="en-US" altLang="zh-CN" sz="2000" dirty="0">
                <a:solidFill>
                  <a:srgbClr val="0000CC"/>
                </a:solidFill>
                <a:latin typeface="Arial" pitchFamily="34" charset="0"/>
                <a:cs typeface="Arial" pitchFamily="34"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calcAge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求年龄的递归函数</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endPar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if</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1 ==</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＝１０；</a:t>
            </a:r>
            <a:endPar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else {</a:t>
            </a: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calcAge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1</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）＋２；</a:t>
            </a:r>
            <a:endPar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return</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9200" y="986400"/>
            <a:ext cx="8463884" cy="2400657"/>
          </a:xfrm>
          <a:prstGeom prst="rect">
            <a:avLst/>
          </a:prstGeom>
          <a:noFill/>
        </p:spPr>
        <p:txBody>
          <a:bodyPr>
            <a:spAutoFit/>
          </a:bodyPr>
          <a:lstStyle/>
          <a:p>
            <a:pPr marL="285750" indent="-285750" eaLnBrk="0" hangingPunct="0">
              <a:lnSpc>
                <a:spcPct val="150000"/>
              </a:lnSpc>
              <a:buClr>
                <a:srgbClr val="FFC000"/>
              </a:buClr>
              <a:buSzPct val="80000"/>
              <a:buFont typeface="Wingdings" pitchFamily="2" charset="2"/>
              <a:buChar char="u"/>
              <a:defRPr/>
            </a:pPr>
            <a:r>
              <a:rPr lang="zh-CN" altLang="en-US" sz="2000" dirty="0">
                <a:latin typeface="微软雅黑" panose="020B0503020204020204" pitchFamily="34" charset="-122"/>
                <a:ea typeface="微软雅黑" panose="020B0503020204020204" pitchFamily="34" charset="-122"/>
                <a:cs typeface="Arial" pitchFamily="34" charset="0"/>
              </a:rPr>
              <a:t>用数学公式表述如下：</a:t>
            </a:r>
            <a:endParaRPr lang="en-US" altLang="zh-CN" sz="2000" dirty="0">
              <a:latin typeface="微软雅黑" panose="020B0503020204020204" pitchFamily="34" charset="-122"/>
              <a:ea typeface="微软雅黑" panose="020B0503020204020204" pitchFamily="34" charset="-122"/>
              <a:cs typeface="Arial" pitchFamily="34" charset="0"/>
            </a:endParaRPr>
          </a:p>
          <a:p>
            <a:pPr lvl="5">
              <a:lnSpc>
                <a:spcPct val="150000"/>
              </a:lnSpc>
              <a:defRPr/>
            </a:pPr>
            <a:r>
              <a:rPr lang="en-US" altLang="zh-CN" sz="2400" dirty="0"/>
              <a:t>   10                          </a:t>
            </a:r>
            <a:r>
              <a:rPr lang="zh-CN" altLang="en-US" sz="2400" dirty="0"/>
              <a:t>（ｎ＝１）</a:t>
            </a:r>
            <a:endParaRPr lang="zh-CN" altLang="en-US" sz="2400" dirty="0">
              <a:latin typeface="华文细黑" pitchFamily="2" charset="-122"/>
              <a:ea typeface="华文细黑" pitchFamily="2" charset="-122"/>
            </a:endParaRPr>
          </a:p>
          <a:p>
            <a:pPr lvl="1">
              <a:defRPr/>
            </a:pPr>
            <a:r>
              <a:rPr lang="en-US" altLang="zh-CN" sz="2400" dirty="0"/>
              <a:t>age</a:t>
            </a:r>
            <a:r>
              <a:rPr lang="zh-CN" altLang="en-US" sz="2400" dirty="0"/>
              <a:t>（</a:t>
            </a:r>
            <a:r>
              <a:rPr lang="en-US" altLang="zh-CN" sz="2400" dirty="0"/>
              <a:t>n</a:t>
            </a:r>
            <a:r>
              <a:rPr lang="zh-CN" altLang="en-US" sz="2400" dirty="0"/>
              <a:t>）</a:t>
            </a:r>
            <a:r>
              <a:rPr lang="en-US" altLang="zh-CN" sz="2400" dirty="0"/>
              <a:t>=</a:t>
            </a:r>
            <a:endParaRPr lang="zh-CN" altLang="en-US" sz="2400" dirty="0"/>
          </a:p>
          <a:p>
            <a:pPr lvl="1">
              <a:defRPr/>
            </a:pPr>
            <a:r>
              <a:rPr lang="en-US" altLang="zh-CN" sz="2400" dirty="0"/>
              <a:t>                         age</a:t>
            </a:r>
            <a:r>
              <a:rPr lang="zh-CN" altLang="en-US" sz="2400" dirty="0"/>
              <a:t>（</a:t>
            </a:r>
            <a:r>
              <a:rPr lang="en-US" altLang="zh-CN" sz="2400" dirty="0"/>
              <a:t>n-1</a:t>
            </a:r>
            <a:r>
              <a:rPr lang="zh-CN" altLang="en-US" sz="2400" dirty="0"/>
              <a:t>）</a:t>
            </a:r>
            <a:r>
              <a:rPr lang="en-US" altLang="zh-CN" sz="2400" dirty="0"/>
              <a:t>+  2 </a:t>
            </a:r>
            <a:r>
              <a:rPr lang="zh-CN" altLang="en-US" sz="2400" dirty="0"/>
              <a:t>    （ｎ</a:t>
            </a:r>
            <a:r>
              <a:rPr lang="en-US" altLang="zh-CN" sz="2400" dirty="0"/>
              <a:t>&gt;</a:t>
            </a:r>
            <a:r>
              <a:rPr lang="zh-CN" altLang="en-US" sz="2400" dirty="0"/>
              <a:t>１）</a:t>
            </a:r>
          </a:p>
          <a:p>
            <a:pPr>
              <a:lnSpc>
                <a:spcPct val="150000"/>
              </a:lnSpc>
              <a:buFont typeface="Arial" pitchFamily="34" charset="0"/>
              <a:buChar char="•"/>
              <a:defRPr/>
            </a:pPr>
            <a:endParaRPr lang="zh-CN" altLang="en-US" sz="2400" dirty="0">
              <a:latin typeface="华文细黑" pitchFamily="2" charset="-122"/>
              <a:ea typeface="华文细黑" pitchFamily="2" charset="-122"/>
              <a:cs typeface="Arial" pitchFamily="34" charset="0"/>
            </a:endParaRPr>
          </a:p>
        </p:txBody>
      </p:sp>
      <p:sp>
        <p:nvSpPr>
          <p:cNvPr id="4" name="左大括号 3"/>
          <p:cNvSpPr/>
          <p:nvPr/>
        </p:nvSpPr>
        <p:spPr>
          <a:xfrm>
            <a:off x="2725738" y="1690688"/>
            <a:ext cx="288925" cy="1008062"/>
          </a:xfrm>
          <a:prstGeom prst="leftBrac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 name="TextBox 5"/>
          <p:cNvSpPr txBox="1"/>
          <p:nvPr/>
        </p:nvSpPr>
        <p:spPr>
          <a:xfrm>
            <a:off x="1076325" y="2924175"/>
            <a:ext cx="7232650" cy="4002088"/>
          </a:xfrm>
          <a:prstGeom prst="rect">
            <a:avLst/>
          </a:prstGeom>
          <a:solidFill>
            <a:schemeClr val="accent5">
              <a:lumMod val="90000"/>
            </a:schemeClr>
          </a:solidFill>
        </p:spPr>
        <p:txBody>
          <a:bodyPr>
            <a:spAutoFit/>
          </a:bodyPr>
          <a:lstStyle/>
          <a:p>
            <a:pPr>
              <a:lnSpc>
                <a:spcPct val="150000"/>
              </a:lnSpc>
              <a:defRPr/>
            </a:pP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可以用一个函数来描述上述递归过程：</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p>
          <a:p>
            <a:pPr>
              <a:defRPr/>
            </a:pPr>
            <a:r>
              <a:rPr lang="en-US" altLang="zh-CN" sz="2000" dirty="0">
                <a:solidFill>
                  <a:srgbClr val="0000CC"/>
                </a:solidFill>
                <a:latin typeface="Arial" pitchFamily="34" charset="0"/>
                <a:cs typeface="Arial" pitchFamily="34"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calcAge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求年龄的递归函数</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endPar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b="1" dirty="0">
                <a:solidFill>
                  <a:srgbClr val="F37021"/>
                </a:solidFill>
                <a:latin typeface="Frutiger LT 55 Roman" panose="02000503040000020004" pitchFamily="2" charset="0"/>
                <a:ea typeface="华文细黑" panose="02010600040101010101" pitchFamily="2" charset="-122"/>
                <a:cs typeface="Times New Roman" pitchFamily="18" charset="0"/>
              </a:rPr>
              <a:t>if</a:t>
            </a:r>
            <a:r>
              <a:rPr lang="zh-CN" altLang="en-US" sz="2000" b="1" dirty="0">
                <a:solidFill>
                  <a:srgbClr val="F37021"/>
                </a:solidFill>
                <a:latin typeface="Frutiger LT 55 Roman" panose="02000503040000020004" pitchFamily="2" charset="0"/>
                <a:ea typeface="华文细黑" panose="02010600040101010101" pitchFamily="2" charset="-122"/>
                <a:cs typeface="Times New Roman" pitchFamily="18" charset="0"/>
              </a:rPr>
              <a:t>（</a:t>
            </a:r>
            <a:r>
              <a:rPr lang="en-US" altLang="zh-CN" sz="2000" b="1" dirty="0">
                <a:solidFill>
                  <a:srgbClr val="F37021"/>
                </a:solidFill>
                <a:latin typeface="Frutiger LT 55 Roman" panose="02000503040000020004" pitchFamily="2" charset="0"/>
                <a:ea typeface="华文细黑" panose="02010600040101010101" pitchFamily="2" charset="-122"/>
                <a:cs typeface="Times New Roman" pitchFamily="18" charset="0"/>
              </a:rPr>
              <a:t>1 ==</a:t>
            </a:r>
            <a:r>
              <a:rPr lang="zh-CN" altLang="en-US" sz="2000" b="1" dirty="0">
                <a:solidFill>
                  <a:srgbClr val="F37021"/>
                </a:solidFill>
                <a:latin typeface="Frutiger LT 55 Roman" panose="02000503040000020004" pitchFamily="2" charset="0"/>
                <a:ea typeface="华文细黑" panose="02010600040101010101" pitchFamily="2" charset="-122"/>
                <a:cs typeface="Times New Roman" pitchFamily="18" charset="0"/>
              </a:rPr>
              <a:t> </a:t>
            </a:r>
            <a:r>
              <a:rPr lang="en-US" altLang="zh-CN" sz="2000" b="1" dirty="0">
                <a:solidFill>
                  <a:srgbClr val="F37021"/>
                </a:solidFill>
                <a:latin typeface="Frutiger LT 55 Roman" panose="02000503040000020004" pitchFamily="2" charset="0"/>
                <a:ea typeface="华文细黑" panose="02010600040101010101" pitchFamily="2" charset="-122"/>
                <a:cs typeface="Times New Roman" pitchFamily="18" charset="0"/>
              </a:rPr>
              <a:t>age</a:t>
            </a:r>
            <a:r>
              <a:rPr lang="zh-CN" altLang="en-US" sz="2000" b="1" dirty="0">
                <a:solidFill>
                  <a:srgbClr val="F37021"/>
                </a:solidFill>
                <a:latin typeface="Frutiger LT 55 Roman" panose="02000503040000020004" pitchFamily="2" charset="0"/>
                <a:ea typeface="华文细黑" panose="02010600040101010101" pitchFamily="2" charset="-122"/>
                <a:cs typeface="Times New Roman"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＝１０；</a:t>
            </a:r>
            <a:endPar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else {</a:t>
            </a: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calcAge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age</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1</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）＋２；</a:t>
            </a:r>
            <a:endPar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return</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0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nResult</a:t>
            </a:r>
            <a:r>
              <a:rPr lang="en-US" altLang="zh-CN"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p>
          <a:p>
            <a:pPr>
              <a:defRPr/>
            </a:pPr>
            <a:r>
              <a:rPr lang="zh-CN" altLang="en-US" sz="20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a:t>
            </a:r>
          </a:p>
        </p:txBody>
      </p:sp>
      <p:sp>
        <p:nvSpPr>
          <p:cNvPr id="7" name="圆角矩形标注 6"/>
          <p:cNvSpPr/>
          <p:nvPr/>
        </p:nvSpPr>
        <p:spPr>
          <a:xfrm>
            <a:off x="4670425" y="4002088"/>
            <a:ext cx="1485900" cy="431800"/>
          </a:xfrm>
          <a:prstGeom prst="wedgeRoundRectCallout">
            <a:avLst>
              <a:gd name="adj1" fmla="val -78153"/>
              <a:gd name="adj2" fmla="val 65231"/>
              <a:gd name="adj3" fmla="val 16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cs typeface="Times New Roman" pitchFamily="18" charset="0"/>
              </a:rPr>
              <a:t>递归出口</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438150" y="987425"/>
            <a:ext cx="8705850" cy="1217613"/>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问题：</a:t>
            </a:r>
            <a:r>
              <a:rPr lang="zh-CN" altLang="en-US" sz="2400" dirty="0">
                <a:latin typeface="华文细黑" pitchFamily="2" charset="-122"/>
                <a:ea typeface="华文细黑" pitchFamily="2" charset="-122"/>
                <a:cs typeface="Arial" charset="0"/>
              </a:rPr>
              <a:t>计算整数</a:t>
            </a:r>
            <a:r>
              <a:rPr lang="en-US" altLang="zh-CN" sz="2400" dirty="0">
                <a:latin typeface="华文细黑" pitchFamily="2" charset="-122"/>
                <a:ea typeface="华文细黑" pitchFamily="2" charset="-122"/>
                <a:cs typeface="Arial" charset="0"/>
              </a:rPr>
              <a:t>n</a:t>
            </a:r>
            <a:r>
              <a:rPr lang="zh-CN" altLang="en-US" sz="2400" dirty="0">
                <a:latin typeface="华文细黑" pitchFamily="2" charset="-122"/>
                <a:ea typeface="华文细黑" pitchFamily="2" charset="-122"/>
                <a:cs typeface="Arial" charset="0"/>
              </a:rPr>
              <a:t>的阶层</a:t>
            </a:r>
            <a:r>
              <a:rPr lang="en-US" altLang="zh-CN" sz="2400" dirty="0">
                <a:latin typeface="华文细黑" pitchFamily="2" charset="-122"/>
                <a:ea typeface="华文细黑" pitchFamily="2" charset="-122"/>
                <a:cs typeface="Arial" charset="0"/>
              </a:rPr>
              <a:t>n!</a:t>
            </a:r>
          </a:p>
          <a:p>
            <a:pPr marL="285750" indent="-285750" eaLnBrk="0" hangingPunct="0">
              <a:lnSpc>
                <a:spcPct val="150000"/>
              </a:lnSpc>
              <a:buClr>
                <a:srgbClr val="FFC000"/>
              </a:buClr>
              <a:buSzPct val="80000"/>
              <a:buFont typeface="Wingdings" pitchFamily="2" charset="2"/>
              <a:buChar char="u"/>
              <a:defRPr/>
            </a:pPr>
            <a:r>
              <a:rPr lang="zh-CN" altLang="en-US" sz="2400" dirty="0">
                <a:latin typeface="华文细黑" pitchFamily="2" charset="-122"/>
                <a:ea typeface="华文细黑" pitchFamily="2" charset="-122"/>
                <a:cs typeface="Arial" charset="0"/>
              </a:rPr>
              <a:t>方法</a:t>
            </a:r>
            <a:r>
              <a:rPr lang="en-US" altLang="zh-CN" sz="2400" dirty="0">
                <a:latin typeface="华文细黑" pitchFamily="2" charset="-122"/>
                <a:ea typeface="华文细黑" pitchFamily="2" charset="-122"/>
                <a:cs typeface="Arial" charset="0"/>
              </a:rPr>
              <a:t>1(</a:t>
            </a:r>
            <a:r>
              <a:rPr lang="en-US" altLang="zh-CN" sz="2400" b="1" i="1" dirty="0">
                <a:latin typeface="Times New Roman" pitchFamily="18" charset="0"/>
                <a:ea typeface="华文细黑" pitchFamily="2" charset="-122"/>
                <a:cs typeface="Times New Roman" pitchFamily="18" charset="0"/>
              </a:rPr>
              <a:t>using loop</a:t>
            </a:r>
            <a:r>
              <a:rPr lang="en-US" altLang="zh-CN" sz="2400" dirty="0">
                <a:latin typeface="华文细黑" pitchFamily="2" charset="-122"/>
                <a:ea typeface="华文细黑" pitchFamily="2" charset="-122"/>
                <a:cs typeface="Arial" charset="0"/>
              </a:rPr>
              <a:t>):  </a:t>
            </a:r>
            <a:r>
              <a:rPr lang="en-US" altLang="zh-CN" sz="2400" b="1" i="1" dirty="0">
                <a:latin typeface="Times New Roman" pitchFamily="18" charset="0"/>
                <a:ea typeface="华文细黑" pitchFamily="2" charset="-122"/>
                <a:cs typeface="Times New Roman" pitchFamily="18" charset="0"/>
              </a:rPr>
              <a:t>n! = 1*2*3*……*(n-1)*n</a:t>
            </a:r>
          </a:p>
          <a:p>
            <a:pPr marL="285750" indent="-285750" eaLnBrk="0" hangingPunct="0">
              <a:lnSpc>
                <a:spcPct val="150000"/>
              </a:lnSpc>
              <a:buClr>
                <a:srgbClr val="FFC000"/>
              </a:buClr>
              <a:buSzPct val="80000"/>
              <a:buFont typeface="Wingdings" pitchFamily="2" charset="2"/>
              <a:buChar char="u"/>
              <a:defRPr/>
            </a:pPr>
            <a:endParaRPr lang="en-US" altLang="zh-CN" sz="2000" i="1" dirty="0">
              <a:solidFill>
                <a:srgbClr val="FF0000"/>
              </a:solidFill>
              <a:latin typeface="微软雅黑" pitchFamily="34" charset="-122"/>
              <a:ea typeface="微软雅黑" pitchFamily="34" charset="-122"/>
              <a:cs typeface="Times New Roman" pitchFamily="18" charset="0"/>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递归的调用过程</a:t>
            </a:r>
          </a:p>
        </p:txBody>
      </p:sp>
      <p:sp>
        <p:nvSpPr>
          <p:cNvPr id="5" name="TextBox 4"/>
          <p:cNvSpPr txBox="1"/>
          <p:nvPr/>
        </p:nvSpPr>
        <p:spPr>
          <a:xfrm>
            <a:off x="1835150" y="2238375"/>
            <a:ext cx="5327650" cy="3784600"/>
          </a:xfrm>
          <a:prstGeom prst="rect">
            <a:avLst/>
          </a:prstGeom>
          <a:solidFill>
            <a:schemeClr val="accent5">
              <a:lumMod val="90000"/>
            </a:schemeClr>
          </a:solidFill>
        </p:spPr>
        <p:txBody>
          <a:bodyPr>
            <a:spAutoFit/>
          </a:bodyPr>
          <a:lstStyle/>
          <a:p>
            <a:pPr>
              <a:defRPr/>
            </a:pPr>
            <a:r>
              <a:rPr lang="en-US" altLang="zh-CN" sz="2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factorial(</a:t>
            </a:r>
            <a:r>
              <a:rPr lang="en-US" altLang="zh-CN" sz="2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n) </a:t>
            </a:r>
          </a:p>
          <a:p>
            <a:pPr>
              <a:defRPr/>
            </a:pP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p>
          <a:p>
            <a:pPr>
              <a:defRPr/>
            </a:pP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r>
              <a:rPr lang="en-US" altLang="zh-CN" sz="2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a:t>
            </a: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product,  </a:t>
            </a:r>
            <a:r>
              <a:rPr lang="en-US" altLang="zh-CN" sz="2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a:t>
            </a: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p>
          <a:p>
            <a:pPr>
              <a:defRPr/>
            </a:pPr>
            <a:endParaRPr lang="zh-CN" altLang="en-US"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a:p>
            <a:pPr>
              <a:defRPr/>
            </a:pP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product = 1; </a:t>
            </a:r>
          </a:p>
          <a:p>
            <a:pPr>
              <a:defRPr/>
            </a:pPr>
            <a:r>
              <a:rPr lang="nn-NO"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for  (i = 1; i &lt;= n; i++) { </a:t>
            </a:r>
          </a:p>
          <a:p>
            <a:pPr>
              <a:defRPr/>
            </a:pP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product *= </a:t>
            </a:r>
            <a:r>
              <a:rPr lang="en-US" altLang="zh-CN" sz="2400" dirty="0" err="1">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a:t>
            </a: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p>
          <a:p>
            <a:pPr>
              <a:defRPr/>
            </a:pP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 </a:t>
            </a:r>
          </a:p>
          <a:p>
            <a:pPr>
              <a:defRPr/>
            </a:pP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return product; </a:t>
            </a:r>
          </a:p>
          <a:p>
            <a:pPr>
              <a:defRPr/>
            </a:pPr>
            <a:r>
              <a:rPr lang="en-US"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zh-CN" altLang="en-US"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438150" y="987425"/>
            <a:ext cx="8705850" cy="608013"/>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pPr>
            <a:r>
              <a:rPr lang="zh-CN" altLang="en-US" sz="2400">
                <a:latin typeface="华文细黑" pitchFamily="2" charset="-122"/>
                <a:ea typeface="华文细黑" pitchFamily="2" charset="-122"/>
                <a:cs typeface="Arial" charset="0"/>
              </a:rPr>
              <a:t>方法</a:t>
            </a:r>
            <a:r>
              <a:rPr lang="en-US" altLang="zh-CN" sz="2400">
                <a:latin typeface="华文细黑" pitchFamily="2" charset="-122"/>
                <a:ea typeface="华文细黑" pitchFamily="2" charset="-122"/>
                <a:cs typeface="Arial" charset="0"/>
              </a:rPr>
              <a:t>2(</a:t>
            </a:r>
            <a:r>
              <a:rPr lang="en-US" altLang="zh-CN" sz="2400" b="1" i="1">
                <a:latin typeface="Times New Roman" pitchFamily="18" charset="0"/>
                <a:ea typeface="华文细黑" pitchFamily="2" charset="-122"/>
                <a:cs typeface="Times New Roman" pitchFamily="18" charset="0"/>
              </a:rPr>
              <a:t>using</a:t>
            </a:r>
            <a:r>
              <a:rPr lang="en-US" altLang="zh-CN" sz="2400">
                <a:latin typeface="华文细黑" pitchFamily="2" charset="-122"/>
                <a:ea typeface="华文细黑" pitchFamily="2" charset="-122"/>
                <a:cs typeface="Arial" charset="0"/>
              </a:rPr>
              <a:t> </a:t>
            </a:r>
            <a:r>
              <a:rPr lang="en-US" altLang="zh-CN" sz="2400" b="1" i="1">
                <a:latin typeface="Times New Roman" pitchFamily="18" charset="0"/>
                <a:cs typeface="Times New Roman" pitchFamily="18" charset="0"/>
              </a:rPr>
              <a:t>recursion</a:t>
            </a:r>
            <a:r>
              <a:rPr lang="en-US" altLang="zh-CN" sz="2400">
                <a:latin typeface="华文细黑" pitchFamily="2" charset="-122"/>
                <a:ea typeface="华文细黑" pitchFamily="2" charset="-122"/>
              </a:rPr>
              <a:t>):</a:t>
            </a:r>
            <a:endParaRPr lang="en-US" altLang="zh-CN" sz="2400" i="1">
              <a:solidFill>
                <a:srgbClr val="FF0000"/>
              </a:solidFill>
              <a:latin typeface="微软雅黑" pitchFamily="34" charset="-122"/>
              <a:ea typeface="微软雅黑" pitchFamily="34" charset="-122"/>
            </a:endParaRPr>
          </a:p>
        </p:txBody>
      </p:sp>
      <p:sp>
        <p:nvSpPr>
          <p:cNvPr id="5" name="TextBox 4"/>
          <p:cNvSpPr txBox="1"/>
          <p:nvPr/>
        </p:nvSpPr>
        <p:spPr>
          <a:xfrm>
            <a:off x="1331913" y="2060575"/>
            <a:ext cx="6264275" cy="3786188"/>
          </a:xfrm>
          <a:prstGeom prst="rect">
            <a:avLst/>
          </a:prstGeom>
          <a:solidFill>
            <a:schemeClr val="accent5">
              <a:lumMod val="90000"/>
            </a:schemeClr>
          </a:solidFill>
        </p:spPr>
        <p:txBody>
          <a:bodyPr>
            <a:spAutoFit/>
          </a:bodyPr>
          <a:lstStyle>
            <a:lvl1pPr marL="342900" indent="-342900"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en-US" altLang="zh-CN" sz="2400" dirty="0" err="1"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int</a:t>
            </a: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factorial(</a:t>
            </a:r>
            <a:r>
              <a:rPr lang="en-US" altLang="zh-CN" sz="2400" dirty="0" err="1"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int</a:t>
            </a: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n) </a:t>
            </a:r>
          </a:p>
          <a:p>
            <a:pPr eaLnBrk="1" hangingPunct="1">
              <a:defRPr/>
            </a:pP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p>
          <a:p>
            <a:pPr eaLnBrk="1" hangingPunct="1">
              <a:defRPr/>
            </a:pP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r>
              <a:rPr lang="en-US" altLang="zh-CN" sz="2400" b="1" dirty="0">
                <a:solidFill>
                  <a:srgbClr val="F37021"/>
                </a:solidFill>
                <a:latin typeface="Frutiger LT 55 Roman" panose="02000503040000020004" pitchFamily="2" charset="0"/>
                <a:ea typeface="华文细黑" panose="02010600040101010101" pitchFamily="2" charset="-122"/>
                <a:cs typeface="Times New Roman" pitchFamily="18" charset="0"/>
              </a:rPr>
              <a:t>if (n == 0) </a:t>
            </a: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a:t>
            </a:r>
          </a:p>
          <a:p>
            <a:pPr eaLnBrk="1" hangingPunct="1">
              <a:defRPr/>
            </a:pP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return 1</a:t>
            </a:r>
            <a:r>
              <a:rPr lang="zh-CN" altLang="en-US"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a:t>
            </a: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p>
          <a:p>
            <a:pPr eaLnBrk="1" hangingPunct="1">
              <a:defRPr/>
            </a:pPr>
            <a:r>
              <a:rPr lang="nn-NO"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r>
              <a:rPr lang="zh-CN" altLang="en-US"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p>
          <a:p>
            <a:pPr eaLnBrk="1" hangingPunct="1">
              <a:defRPr/>
            </a:pP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else {</a:t>
            </a:r>
          </a:p>
          <a:p>
            <a:pPr eaLnBrk="1" hangingPunct="1">
              <a:defRPr/>
            </a:pP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r>
              <a:rPr lang="en-US" altLang="zh-CN" sz="2400" dirty="0" err="1"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int</a:t>
            </a: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r>
              <a:rPr lang="en-US" altLang="zh-CN" sz="2400" dirty="0" err="1"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nResult</a:t>
            </a: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 n * Factorial(n-1);</a:t>
            </a:r>
          </a:p>
          <a:p>
            <a:pPr eaLnBrk="1" hangingPunct="1">
              <a:defRPr/>
            </a:pP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result </a:t>
            </a:r>
            <a:r>
              <a:rPr lang="en-US" altLang="zh-CN" sz="2400" dirty="0" err="1"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nResult</a:t>
            </a: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p>
          <a:p>
            <a:pPr eaLnBrk="1" hangingPunct="1">
              <a:defRPr/>
            </a:pP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 </a:t>
            </a:r>
          </a:p>
          <a:p>
            <a:pPr eaLnBrk="1" hangingPunct="1">
              <a:defRPr/>
            </a:pPr>
            <a:r>
              <a:rPr lang="en-US" altLang="zh-CN"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rPr>
              <a:t>} </a:t>
            </a:r>
            <a:endParaRPr lang="zh-CN" altLang="en-US" sz="2400" dirty="0" smtClean="0">
              <a:solidFill>
                <a:schemeClr val="tx1">
                  <a:lumMod val="75000"/>
                  <a:lumOff val="25000"/>
                </a:schemeClr>
              </a:solidFill>
              <a:latin typeface="Frutiger LT 55 Roman" panose="02000503040000020004" pitchFamily="2" charset="0"/>
              <a:ea typeface="Arial Unicode MS" pitchFamily="34" charset="-122"/>
              <a:cs typeface="Times New Roman" pitchFamily="18" charset="0"/>
            </a:endParaRP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688975"/>
            <a:ext cx="3852863" cy="120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2"/>
                                        </p:tgtEl>
                                        <p:attrNameLst>
                                          <p:attrName>style.visibility</p:attrName>
                                        </p:attrNameLst>
                                      </p:cBhvr>
                                      <p:to>
                                        <p:strVal val="visible"/>
                                      </p:to>
                                    </p:set>
                                    <p:animEffect transition="in" filter="fade">
                                      <p:cBhvr>
                                        <p:cTn id="14" dur="1000"/>
                                        <p:tgtEl>
                                          <p:spTgt spid="22532"/>
                                        </p:tgtEl>
                                      </p:cBhvr>
                                    </p:animEffect>
                                    <p:anim calcmode="lin" valueType="num">
                                      <p:cBhvr>
                                        <p:cTn id="15" dur="1000" fill="hold"/>
                                        <p:tgtEl>
                                          <p:spTgt spid="22532"/>
                                        </p:tgtEl>
                                        <p:attrNameLst>
                                          <p:attrName>ppt_x</p:attrName>
                                        </p:attrNameLst>
                                      </p:cBhvr>
                                      <p:tavLst>
                                        <p:tav tm="0">
                                          <p:val>
                                            <p:strVal val="#ppt_x"/>
                                          </p:val>
                                        </p:tav>
                                        <p:tav tm="100000">
                                          <p:val>
                                            <p:strVal val="#ppt_x"/>
                                          </p:val>
                                        </p:tav>
                                      </p:tavLst>
                                    </p:anim>
                                    <p:anim calcmode="lin" valueType="num">
                                      <p:cBhvr>
                                        <p:cTn id="16" dur="1000" fill="hold"/>
                                        <p:tgtEl>
                                          <p:spTgt spid="2253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659563" y="446088"/>
            <a:ext cx="0" cy="265112"/>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0"/>
            <a:ext cx="3492500" cy="2308225"/>
          </a:xfrm>
          <a:prstGeom prst="rect">
            <a:avLst/>
          </a:prstGeom>
          <a:solidFill>
            <a:schemeClr val="accent5">
              <a:lumMod val="90000"/>
            </a:schemeClr>
          </a:solidFill>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en-US" altLang="zh-CN" sz="2400" smtClean="0">
                <a:solidFill>
                  <a:srgbClr val="FF0000"/>
                </a:solidFill>
                <a:latin typeface="华文细黑" pitchFamily="2" charset="-122"/>
                <a:ea typeface="华文细黑" pitchFamily="2" charset="-122"/>
                <a:cs typeface="Times New Roman" pitchFamily="18" charset="0"/>
              </a:rPr>
              <a:t>factorial(3)</a:t>
            </a:r>
            <a:r>
              <a:rPr lang="zh-CN" altLang="en-US" sz="2400" smtClean="0">
                <a:solidFill>
                  <a:srgbClr val="FF0000"/>
                </a:solidFill>
                <a:latin typeface="华文细黑" pitchFamily="2" charset="-122"/>
                <a:ea typeface="华文细黑" pitchFamily="2" charset="-122"/>
                <a:cs typeface="Times New Roman" pitchFamily="18" charset="0"/>
              </a:rPr>
              <a:t>的调用过程</a:t>
            </a:r>
          </a:p>
          <a:p>
            <a:pPr eaLnBrk="1" hangingPunct="1">
              <a:defRPr/>
            </a:pPr>
            <a:r>
              <a:rPr lang="en-US" altLang="zh-CN" sz="2000" smtClean="0">
                <a:latin typeface="Times New Roman" pitchFamily="18" charset="0"/>
                <a:ea typeface="华文细黑" pitchFamily="2" charset="-122"/>
                <a:cs typeface="Times New Roman" pitchFamily="18" charset="0"/>
              </a:rPr>
              <a:t>int main()</a:t>
            </a:r>
          </a:p>
          <a:p>
            <a:pPr eaLnBrk="1" hangingPunct="1">
              <a:defRPr/>
            </a:pPr>
            <a:r>
              <a:rPr lang="en-US" altLang="zh-CN" sz="2000" smtClean="0">
                <a:latin typeface="Times New Roman" pitchFamily="18" charset="0"/>
                <a:ea typeface="华文细黑" pitchFamily="2" charset="-122"/>
                <a:cs typeface="Times New Roman" pitchFamily="18" charset="0"/>
              </a:rPr>
              <a:t>{</a:t>
            </a:r>
          </a:p>
          <a:p>
            <a:pPr eaLnBrk="1" hangingPunct="1">
              <a:defRPr/>
            </a:pPr>
            <a:r>
              <a:rPr lang="en-US" altLang="zh-CN" sz="2000" smtClean="0">
                <a:latin typeface="Times New Roman" pitchFamily="18" charset="0"/>
                <a:ea typeface="华文细黑" pitchFamily="2" charset="-122"/>
                <a:cs typeface="Times New Roman" pitchFamily="18" charset="0"/>
              </a:rPr>
              <a:t>    int nResult = factorial(3);</a:t>
            </a:r>
          </a:p>
          <a:p>
            <a:pPr eaLnBrk="1" hangingPunct="1">
              <a:defRPr/>
            </a:pPr>
            <a:r>
              <a:rPr lang="en-US" altLang="zh-CN" sz="2000" smtClean="0">
                <a:latin typeface="Times New Roman" pitchFamily="18" charset="0"/>
                <a:ea typeface="华文细黑" pitchFamily="2" charset="-122"/>
                <a:cs typeface="Times New Roman" pitchFamily="18" charset="0"/>
              </a:rPr>
              <a:t>    printf("%d\n", nResult);</a:t>
            </a:r>
          </a:p>
          <a:p>
            <a:pPr eaLnBrk="1" hangingPunct="1">
              <a:defRPr/>
            </a:pPr>
            <a:r>
              <a:rPr lang="en-US" altLang="zh-CN" sz="2000" smtClean="0">
                <a:latin typeface="Times New Roman" pitchFamily="18" charset="0"/>
                <a:ea typeface="华文细黑" pitchFamily="2" charset="-122"/>
                <a:cs typeface="Times New Roman" pitchFamily="18" charset="0"/>
              </a:rPr>
              <a:t>    return 0;</a:t>
            </a:r>
          </a:p>
          <a:p>
            <a:pPr eaLnBrk="1" hangingPunct="1">
              <a:defRPr/>
            </a:pPr>
            <a:r>
              <a:rPr lang="en-US" altLang="zh-CN" sz="2000" smtClean="0">
                <a:latin typeface="Times New Roman" pitchFamily="18" charset="0"/>
                <a:ea typeface="华文细黑" pitchFamily="2" charset="-122"/>
                <a:cs typeface="Times New Roman" pitchFamily="18" charset="0"/>
              </a:rPr>
              <a:t>}</a:t>
            </a:r>
            <a:endParaRPr lang="zh-CN" altLang="en-US" sz="2000" smtClean="0">
              <a:latin typeface="Times New Roman" pitchFamily="18" charset="0"/>
              <a:ea typeface="华文细黑" pitchFamily="2" charset="-122"/>
              <a:cs typeface="Times New Roman" pitchFamily="18" charset="0"/>
            </a:endParaRPr>
          </a:p>
        </p:txBody>
      </p:sp>
      <p:sp>
        <p:nvSpPr>
          <p:cNvPr id="7" name="TextBox 6"/>
          <p:cNvSpPr txBox="1">
            <a:spLocks noChangeArrowheads="1"/>
          </p:cNvSpPr>
          <p:nvPr/>
        </p:nvSpPr>
        <p:spPr bwMode="auto">
          <a:xfrm>
            <a:off x="6099175" y="23813"/>
            <a:ext cx="136842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8" name="TextBox 7"/>
          <p:cNvSpPr txBox="1">
            <a:spLocks noChangeArrowheads="1"/>
          </p:cNvSpPr>
          <p:nvPr/>
        </p:nvSpPr>
        <p:spPr bwMode="auto">
          <a:xfrm>
            <a:off x="7467600" y="238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endParaRPr lang="zh-CN" altLang="en-US" sz="1800">
              <a:solidFill>
                <a:srgbClr val="0000CC"/>
              </a:solidFill>
              <a:cs typeface="Arial" charset="0"/>
            </a:endParaRPr>
          </a:p>
        </p:txBody>
      </p:sp>
      <p:sp>
        <p:nvSpPr>
          <p:cNvPr id="11" name="TextBox 10"/>
          <p:cNvSpPr txBox="1">
            <a:spLocks noChangeArrowheads="1"/>
          </p:cNvSpPr>
          <p:nvPr/>
        </p:nvSpPr>
        <p:spPr bwMode="auto">
          <a:xfrm>
            <a:off x="6110288" y="688975"/>
            <a:ext cx="1368425"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12" name="TextBox 11"/>
          <p:cNvSpPr txBox="1">
            <a:spLocks noChangeArrowheads="1"/>
          </p:cNvSpPr>
          <p:nvPr/>
        </p:nvSpPr>
        <p:spPr bwMode="auto">
          <a:xfrm>
            <a:off x="7478713" y="688975"/>
            <a:ext cx="1655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endParaRPr lang="zh-CN" altLang="en-US" sz="1800">
              <a:solidFill>
                <a:srgbClr val="0000CC"/>
              </a:solidFill>
              <a:cs typeface="Arial" charset="0"/>
            </a:endParaRPr>
          </a:p>
        </p:txBody>
      </p:sp>
      <p:cxnSp>
        <p:nvCxnSpPr>
          <p:cNvPr id="14" name="直接连接符 13"/>
          <p:cNvCxnSpPr/>
          <p:nvPr/>
        </p:nvCxnSpPr>
        <p:spPr>
          <a:xfrm>
            <a:off x="6110288" y="105886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6091238" y="1995488"/>
            <a:ext cx="1368425" cy="163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18" name="TextBox 17"/>
          <p:cNvSpPr txBox="1">
            <a:spLocks noChangeArrowheads="1"/>
          </p:cNvSpPr>
          <p:nvPr/>
        </p:nvSpPr>
        <p:spPr bwMode="auto">
          <a:xfrm>
            <a:off x="7459663" y="1995488"/>
            <a:ext cx="1655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p>
          <a:p>
            <a:pPr eaLnBrk="1" hangingPunct="1"/>
            <a:endParaRPr lang="en-US" altLang="zh-CN" sz="1800">
              <a:solidFill>
                <a:srgbClr val="0000CC"/>
              </a:solidFill>
              <a:cs typeface="Arial" charset="0"/>
            </a:endParaRPr>
          </a:p>
          <a:p>
            <a:pPr eaLnBrk="1" hangingPunct="1"/>
            <a:r>
              <a:rPr lang="en-US" altLang="zh-CN" sz="1800">
                <a:solidFill>
                  <a:srgbClr val="0000CC"/>
                </a:solidFill>
                <a:cs typeface="Arial" charset="0"/>
              </a:rPr>
              <a:t>factorial(2)</a:t>
            </a:r>
            <a:endParaRPr lang="zh-CN" altLang="en-US" sz="1800">
              <a:solidFill>
                <a:srgbClr val="0000CC"/>
              </a:solidFill>
              <a:cs typeface="Arial" charset="0"/>
            </a:endParaRPr>
          </a:p>
        </p:txBody>
      </p:sp>
      <p:cxnSp>
        <p:nvCxnSpPr>
          <p:cNvPr id="19" name="直接连接符 18"/>
          <p:cNvCxnSpPr/>
          <p:nvPr/>
        </p:nvCxnSpPr>
        <p:spPr>
          <a:xfrm>
            <a:off x="6091238" y="23653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91238" y="29495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4211638" y="2633663"/>
            <a:ext cx="1368425"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1</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27" name="TextBox 26"/>
          <p:cNvSpPr txBox="1">
            <a:spLocks noChangeArrowheads="1"/>
          </p:cNvSpPr>
          <p:nvPr/>
        </p:nvSpPr>
        <p:spPr bwMode="auto">
          <a:xfrm>
            <a:off x="2771775" y="2633663"/>
            <a:ext cx="14668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algn="r" eaLnBrk="1" hangingPunct="1"/>
            <a:r>
              <a:rPr lang="en-US" altLang="zh-CN" sz="1800">
                <a:solidFill>
                  <a:srgbClr val="0000CC"/>
                </a:solidFill>
                <a:cs typeface="Arial" charset="0"/>
              </a:rPr>
              <a:t>main()</a:t>
            </a:r>
          </a:p>
          <a:p>
            <a:pPr algn="r" eaLnBrk="1" hangingPunct="1"/>
            <a:r>
              <a:rPr lang="en-US" altLang="zh-CN" sz="1800">
                <a:solidFill>
                  <a:srgbClr val="0000CC"/>
                </a:solidFill>
                <a:cs typeface="Arial" charset="0"/>
              </a:rPr>
              <a:t>factorial(3)</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factorial(2)</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factorial(1)</a:t>
            </a:r>
            <a:endParaRPr lang="zh-CN" altLang="en-US" sz="1800">
              <a:solidFill>
                <a:srgbClr val="0000CC"/>
              </a:solidFill>
              <a:cs typeface="Arial" charset="0"/>
            </a:endParaRPr>
          </a:p>
        </p:txBody>
      </p:sp>
      <p:cxnSp>
        <p:nvCxnSpPr>
          <p:cNvPr id="28" name="直接连接符 27"/>
          <p:cNvCxnSpPr/>
          <p:nvPr/>
        </p:nvCxnSpPr>
        <p:spPr>
          <a:xfrm>
            <a:off x="4211638" y="300355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211638" y="358775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211638" y="42576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659563" y="1704975"/>
            <a:ext cx="0" cy="263525"/>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580063" y="3195638"/>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1187450" y="2616200"/>
            <a:ext cx="1368425" cy="2554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1</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0</a:t>
            </a:r>
          </a:p>
        </p:txBody>
      </p:sp>
      <p:sp>
        <p:nvSpPr>
          <p:cNvPr id="37" name="TextBox 36"/>
          <p:cNvSpPr txBox="1">
            <a:spLocks noChangeArrowheads="1"/>
          </p:cNvSpPr>
          <p:nvPr/>
        </p:nvSpPr>
        <p:spPr bwMode="auto">
          <a:xfrm>
            <a:off x="-252413" y="2616200"/>
            <a:ext cx="1466851"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algn="r" eaLnBrk="1" hangingPunct="1"/>
            <a:r>
              <a:rPr lang="en-US" altLang="zh-CN" sz="1800">
                <a:solidFill>
                  <a:srgbClr val="0000CC"/>
                </a:solidFill>
                <a:cs typeface="Arial" charset="0"/>
              </a:rPr>
              <a:t>main()</a:t>
            </a:r>
          </a:p>
          <a:p>
            <a:pPr algn="r" eaLnBrk="1" hangingPunct="1"/>
            <a:r>
              <a:rPr lang="en-US" altLang="zh-CN" sz="1800">
                <a:solidFill>
                  <a:srgbClr val="0000CC"/>
                </a:solidFill>
                <a:cs typeface="Arial" charset="0"/>
              </a:rPr>
              <a:t>factorial(3)</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factorial(2)</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factorial(1)</a:t>
            </a:r>
          </a:p>
          <a:p>
            <a:pPr algn="r" eaLnBrk="1" hangingPunct="1"/>
            <a:endParaRPr lang="en-US" altLang="zh-CN" sz="1800">
              <a:solidFill>
                <a:srgbClr val="0000CC"/>
              </a:solidFill>
              <a:cs typeface="Arial" charset="0"/>
            </a:endParaRP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factorial(0)</a:t>
            </a:r>
            <a:endParaRPr lang="zh-CN" altLang="en-US" sz="1800">
              <a:solidFill>
                <a:srgbClr val="0000CC"/>
              </a:solidFill>
              <a:cs typeface="Arial" charset="0"/>
            </a:endParaRPr>
          </a:p>
        </p:txBody>
      </p:sp>
      <p:cxnSp>
        <p:nvCxnSpPr>
          <p:cNvPr id="38" name="直接连接符 37"/>
          <p:cNvCxnSpPr/>
          <p:nvPr/>
        </p:nvCxnSpPr>
        <p:spPr>
          <a:xfrm>
            <a:off x="1187450" y="2986088"/>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7450" y="3570288"/>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87450" y="424021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555875" y="3179763"/>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7450" y="4878388"/>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1000"/>
                                        <p:tgtEl>
                                          <p:spTgt spid="28"/>
                                        </p:tgtEl>
                                      </p:cBhvr>
                                    </p:animEffect>
                                    <p:anim calcmode="lin" valueType="num">
                                      <p:cBhvr>
                                        <p:cTn id="79" dur="1000" fill="hold"/>
                                        <p:tgtEl>
                                          <p:spTgt spid="28"/>
                                        </p:tgtEl>
                                        <p:attrNameLst>
                                          <p:attrName>ppt_x</p:attrName>
                                        </p:attrNameLst>
                                      </p:cBhvr>
                                      <p:tavLst>
                                        <p:tav tm="0">
                                          <p:val>
                                            <p:strVal val="#ppt_x"/>
                                          </p:val>
                                        </p:tav>
                                        <p:tav tm="100000">
                                          <p:val>
                                            <p:strVal val="#ppt_x"/>
                                          </p:val>
                                        </p:tav>
                                      </p:tavLst>
                                    </p:anim>
                                    <p:anim calcmode="lin" valueType="num">
                                      <p:cBhvr>
                                        <p:cTn id="80" dur="1000" fill="hold"/>
                                        <p:tgtEl>
                                          <p:spTgt spid="2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1000"/>
                                        <p:tgtEl>
                                          <p:spTgt spid="29"/>
                                        </p:tgtEl>
                                      </p:cBhvr>
                                    </p:animEffect>
                                    <p:anim calcmode="lin" valueType="num">
                                      <p:cBhvr>
                                        <p:cTn id="84" dur="1000" fill="hold"/>
                                        <p:tgtEl>
                                          <p:spTgt spid="29"/>
                                        </p:tgtEl>
                                        <p:attrNameLst>
                                          <p:attrName>ppt_x</p:attrName>
                                        </p:attrNameLst>
                                      </p:cBhvr>
                                      <p:tavLst>
                                        <p:tav tm="0">
                                          <p:val>
                                            <p:strVal val="#ppt_x"/>
                                          </p:val>
                                        </p:tav>
                                        <p:tav tm="100000">
                                          <p:val>
                                            <p:strVal val="#ppt_x"/>
                                          </p:val>
                                        </p:tav>
                                      </p:tavLst>
                                    </p:anim>
                                    <p:anim calcmode="lin" valueType="num">
                                      <p:cBhvr>
                                        <p:cTn id="85" dur="1000" fill="hold"/>
                                        <p:tgtEl>
                                          <p:spTgt spid="2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1000"/>
                                        <p:tgtEl>
                                          <p:spTgt spid="30"/>
                                        </p:tgtEl>
                                      </p:cBhvr>
                                    </p:animEffect>
                                    <p:anim calcmode="lin" valueType="num">
                                      <p:cBhvr>
                                        <p:cTn id="89" dur="1000" fill="hold"/>
                                        <p:tgtEl>
                                          <p:spTgt spid="30"/>
                                        </p:tgtEl>
                                        <p:attrNameLst>
                                          <p:attrName>ppt_x</p:attrName>
                                        </p:attrNameLst>
                                      </p:cBhvr>
                                      <p:tavLst>
                                        <p:tav tm="0">
                                          <p:val>
                                            <p:strVal val="#ppt_x"/>
                                          </p:val>
                                        </p:tav>
                                        <p:tav tm="100000">
                                          <p:val>
                                            <p:strVal val="#ppt_x"/>
                                          </p:val>
                                        </p:tav>
                                      </p:tavLst>
                                    </p:anim>
                                    <p:anim calcmode="lin" valueType="num">
                                      <p:cBhvr>
                                        <p:cTn id="90" dur="1000" fill="hold"/>
                                        <p:tgtEl>
                                          <p:spTgt spid="30"/>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1000"/>
                                        <p:tgtEl>
                                          <p:spTgt spid="35"/>
                                        </p:tgtEl>
                                      </p:cBhvr>
                                    </p:animEffect>
                                    <p:anim calcmode="lin" valueType="num">
                                      <p:cBhvr>
                                        <p:cTn id="94" dur="1000" fill="hold"/>
                                        <p:tgtEl>
                                          <p:spTgt spid="35"/>
                                        </p:tgtEl>
                                        <p:attrNameLst>
                                          <p:attrName>ppt_x</p:attrName>
                                        </p:attrNameLst>
                                      </p:cBhvr>
                                      <p:tavLst>
                                        <p:tav tm="0">
                                          <p:val>
                                            <p:strVal val="#ppt_x"/>
                                          </p:val>
                                        </p:tav>
                                        <p:tav tm="100000">
                                          <p:val>
                                            <p:strVal val="#ppt_x"/>
                                          </p:val>
                                        </p:tav>
                                      </p:tavLst>
                                    </p:anim>
                                    <p:anim calcmode="lin" valueType="num">
                                      <p:cBhvr>
                                        <p:cTn id="9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1000"/>
                                        <p:tgtEl>
                                          <p:spTgt spid="37"/>
                                        </p:tgtEl>
                                      </p:cBhvr>
                                    </p:animEffect>
                                    <p:anim calcmode="lin" valueType="num">
                                      <p:cBhvr>
                                        <p:cTn id="101" dur="1000" fill="hold"/>
                                        <p:tgtEl>
                                          <p:spTgt spid="37"/>
                                        </p:tgtEl>
                                        <p:attrNameLst>
                                          <p:attrName>ppt_x</p:attrName>
                                        </p:attrNameLst>
                                      </p:cBhvr>
                                      <p:tavLst>
                                        <p:tav tm="0">
                                          <p:val>
                                            <p:strVal val="#ppt_x"/>
                                          </p:val>
                                        </p:tav>
                                        <p:tav tm="100000">
                                          <p:val>
                                            <p:strVal val="#ppt_x"/>
                                          </p:val>
                                        </p:tav>
                                      </p:tavLst>
                                    </p:anim>
                                    <p:anim calcmode="lin" valueType="num">
                                      <p:cBhvr>
                                        <p:cTn id="102" dur="1000" fill="hold"/>
                                        <p:tgtEl>
                                          <p:spTgt spid="3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anim calcmode="lin" valueType="num">
                                      <p:cBhvr>
                                        <p:cTn id="106" dur="1000" fill="hold"/>
                                        <p:tgtEl>
                                          <p:spTgt spid="36"/>
                                        </p:tgtEl>
                                        <p:attrNameLst>
                                          <p:attrName>ppt_x</p:attrName>
                                        </p:attrNameLst>
                                      </p:cBhvr>
                                      <p:tavLst>
                                        <p:tav tm="0">
                                          <p:val>
                                            <p:strVal val="#ppt_x"/>
                                          </p:val>
                                        </p:tav>
                                        <p:tav tm="100000">
                                          <p:val>
                                            <p:strVal val="#ppt_x"/>
                                          </p:val>
                                        </p:tav>
                                      </p:tavLst>
                                    </p:anim>
                                    <p:anim calcmode="lin" valueType="num">
                                      <p:cBhvr>
                                        <p:cTn id="107" dur="1000" fill="hold"/>
                                        <p:tgtEl>
                                          <p:spTgt spid="36"/>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1000"/>
                                        <p:tgtEl>
                                          <p:spTgt spid="38"/>
                                        </p:tgtEl>
                                      </p:cBhvr>
                                    </p:animEffect>
                                    <p:anim calcmode="lin" valueType="num">
                                      <p:cBhvr>
                                        <p:cTn id="111" dur="1000" fill="hold"/>
                                        <p:tgtEl>
                                          <p:spTgt spid="38"/>
                                        </p:tgtEl>
                                        <p:attrNameLst>
                                          <p:attrName>ppt_x</p:attrName>
                                        </p:attrNameLst>
                                      </p:cBhvr>
                                      <p:tavLst>
                                        <p:tav tm="0">
                                          <p:val>
                                            <p:strVal val="#ppt_x"/>
                                          </p:val>
                                        </p:tav>
                                        <p:tav tm="100000">
                                          <p:val>
                                            <p:strVal val="#ppt_x"/>
                                          </p:val>
                                        </p:tav>
                                      </p:tavLst>
                                    </p:anim>
                                    <p:anim calcmode="lin" valueType="num">
                                      <p:cBhvr>
                                        <p:cTn id="112" dur="1000" fill="hold"/>
                                        <p:tgtEl>
                                          <p:spTgt spid="38"/>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fade">
                                      <p:cBhvr>
                                        <p:cTn id="115" dur="1000"/>
                                        <p:tgtEl>
                                          <p:spTgt spid="39"/>
                                        </p:tgtEl>
                                      </p:cBhvr>
                                    </p:animEffect>
                                    <p:anim calcmode="lin" valueType="num">
                                      <p:cBhvr>
                                        <p:cTn id="116" dur="1000" fill="hold"/>
                                        <p:tgtEl>
                                          <p:spTgt spid="39"/>
                                        </p:tgtEl>
                                        <p:attrNameLst>
                                          <p:attrName>ppt_x</p:attrName>
                                        </p:attrNameLst>
                                      </p:cBhvr>
                                      <p:tavLst>
                                        <p:tav tm="0">
                                          <p:val>
                                            <p:strVal val="#ppt_x"/>
                                          </p:val>
                                        </p:tav>
                                        <p:tav tm="100000">
                                          <p:val>
                                            <p:strVal val="#ppt_x"/>
                                          </p:val>
                                        </p:tav>
                                      </p:tavLst>
                                    </p:anim>
                                    <p:anim calcmode="lin" valueType="num">
                                      <p:cBhvr>
                                        <p:cTn id="117" dur="1000" fill="hold"/>
                                        <p:tgtEl>
                                          <p:spTgt spid="39"/>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1000"/>
                                        <p:tgtEl>
                                          <p:spTgt spid="40"/>
                                        </p:tgtEl>
                                      </p:cBhvr>
                                    </p:animEffect>
                                    <p:anim calcmode="lin" valueType="num">
                                      <p:cBhvr>
                                        <p:cTn id="121" dur="1000" fill="hold"/>
                                        <p:tgtEl>
                                          <p:spTgt spid="40"/>
                                        </p:tgtEl>
                                        <p:attrNameLst>
                                          <p:attrName>ppt_x</p:attrName>
                                        </p:attrNameLst>
                                      </p:cBhvr>
                                      <p:tavLst>
                                        <p:tav tm="0">
                                          <p:val>
                                            <p:strVal val="#ppt_x"/>
                                          </p:val>
                                        </p:tav>
                                        <p:tav tm="100000">
                                          <p:val>
                                            <p:strVal val="#ppt_x"/>
                                          </p:val>
                                        </p:tav>
                                      </p:tavLst>
                                    </p:anim>
                                    <p:anim calcmode="lin" valueType="num">
                                      <p:cBhvr>
                                        <p:cTn id="122" dur="1000" fill="hold"/>
                                        <p:tgtEl>
                                          <p:spTgt spid="40"/>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fade">
                                      <p:cBhvr>
                                        <p:cTn id="125" dur="1000"/>
                                        <p:tgtEl>
                                          <p:spTgt spid="42"/>
                                        </p:tgtEl>
                                      </p:cBhvr>
                                    </p:animEffect>
                                    <p:anim calcmode="lin" valueType="num">
                                      <p:cBhvr>
                                        <p:cTn id="126" dur="1000" fill="hold"/>
                                        <p:tgtEl>
                                          <p:spTgt spid="42"/>
                                        </p:tgtEl>
                                        <p:attrNameLst>
                                          <p:attrName>ppt_x</p:attrName>
                                        </p:attrNameLst>
                                      </p:cBhvr>
                                      <p:tavLst>
                                        <p:tav tm="0">
                                          <p:val>
                                            <p:strVal val="#ppt_x"/>
                                          </p:val>
                                        </p:tav>
                                        <p:tav tm="100000">
                                          <p:val>
                                            <p:strVal val="#ppt_x"/>
                                          </p:val>
                                        </p:tav>
                                      </p:tavLst>
                                    </p:anim>
                                    <p:anim calcmode="lin" valueType="num">
                                      <p:cBhvr>
                                        <p:cTn id="127" dur="1000" fill="hold"/>
                                        <p:tgtEl>
                                          <p:spTgt spid="42"/>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1000"/>
                                        <p:tgtEl>
                                          <p:spTgt spid="41"/>
                                        </p:tgtEl>
                                      </p:cBhvr>
                                    </p:animEffect>
                                    <p:anim calcmode="lin" valueType="num">
                                      <p:cBhvr>
                                        <p:cTn id="131" dur="1000" fill="hold"/>
                                        <p:tgtEl>
                                          <p:spTgt spid="41"/>
                                        </p:tgtEl>
                                        <p:attrNameLst>
                                          <p:attrName>ppt_x</p:attrName>
                                        </p:attrNameLst>
                                      </p:cBhvr>
                                      <p:tavLst>
                                        <p:tav tm="0">
                                          <p:val>
                                            <p:strVal val="#ppt_x"/>
                                          </p:val>
                                        </p:tav>
                                        <p:tav tm="100000">
                                          <p:val>
                                            <p:strVal val="#ppt_x"/>
                                          </p:val>
                                        </p:tav>
                                      </p:tavLst>
                                    </p:anim>
                                    <p:anim calcmode="lin" valueType="num">
                                      <p:cBhvr>
                                        <p:cTn id="13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17" grpId="0" animBg="1"/>
      <p:bldP spid="18" grpId="0"/>
      <p:bldP spid="26" grpId="0" animBg="1"/>
      <p:bldP spid="27" grpId="0"/>
      <p:bldP spid="36" grpId="0" animBg="1"/>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659563" y="446088"/>
            <a:ext cx="0" cy="265112"/>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0"/>
            <a:ext cx="3492500" cy="2308225"/>
          </a:xfrm>
          <a:prstGeom prst="rect">
            <a:avLst/>
          </a:prstGeom>
          <a:solidFill>
            <a:schemeClr val="accent5">
              <a:lumMod val="90000"/>
            </a:schemeClr>
          </a:solidFill>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en-US" altLang="zh-CN" sz="2400" smtClean="0">
                <a:solidFill>
                  <a:srgbClr val="FF0000"/>
                </a:solidFill>
                <a:latin typeface="华文细黑" pitchFamily="2" charset="-122"/>
                <a:ea typeface="华文细黑" pitchFamily="2" charset="-122"/>
                <a:cs typeface="Times New Roman" pitchFamily="18" charset="0"/>
              </a:rPr>
              <a:t>factorial(3)</a:t>
            </a:r>
            <a:r>
              <a:rPr lang="zh-CN" altLang="en-US" sz="2400" smtClean="0">
                <a:solidFill>
                  <a:srgbClr val="FF0000"/>
                </a:solidFill>
                <a:latin typeface="华文细黑" pitchFamily="2" charset="-122"/>
                <a:ea typeface="华文细黑" pitchFamily="2" charset="-122"/>
                <a:cs typeface="Times New Roman" pitchFamily="18" charset="0"/>
              </a:rPr>
              <a:t>的调用过程</a:t>
            </a:r>
          </a:p>
          <a:p>
            <a:pPr eaLnBrk="1" hangingPunct="1">
              <a:defRPr/>
            </a:pPr>
            <a:r>
              <a:rPr lang="en-US" altLang="zh-CN" sz="2000" smtClean="0">
                <a:latin typeface="Times New Roman" pitchFamily="18" charset="0"/>
                <a:ea typeface="华文细黑" pitchFamily="2" charset="-122"/>
                <a:cs typeface="Times New Roman" pitchFamily="18" charset="0"/>
              </a:rPr>
              <a:t>int main()</a:t>
            </a:r>
          </a:p>
          <a:p>
            <a:pPr eaLnBrk="1" hangingPunct="1">
              <a:defRPr/>
            </a:pPr>
            <a:r>
              <a:rPr lang="en-US" altLang="zh-CN" sz="2000" smtClean="0">
                <a:latin typeface="Times New Roman" pitchFamily="18" charset="0"/>
                <a:ea typeface="华文细黑" pitchFamily="2" charset="-122"/>
                <a:cs typeface="Times New Roman" pitchFamily="18" charset="0"/>
              </a:rPr>
              <a:t>{</a:t>
            </a:r>
          </a:p>
          <a:p>
            <a:pPr eaLnBrk="1" hangingPunct="1">
              <a:defRPr/>
            </a:pPr>
            <a:r>
              <a:rPr lang="en-US" altLang="zh-CN" sz="2000" smtClean="0">
                <a:latin typeface="Times New Roman" pitchFamily="18" charset="0"/>
                <a:ea typeface="华文细黑" pitchFamily="2" charset="-122"/>
                <a:cs typeface="Times New Roman" pitchFamily="18" charset="0"/>
              </a:rPr>
              <a:t>    int nResult = factorial(3);</a:t>
            </a:r>
          </a:p>
          <a:p>
            <a:pPr eaLnBrk="1" hangingPunct="1">
              <a:defRPr/>
            </a:pPr>
            <a:r>
              <a:rPr lang="en-US" altLang="zh-CN" sz="2000" smtClean="0">
                <a:latin typeface="Times New Roman" pitchFamily="18" charset="0"/>
                <a:ea typeface="华文细黑" pitchFamily="2" charset="-122"/>
                <a:cs typeface="Times New Roman" pitchFamily="18" charset="0"/>
              </a:rPr>
              <a:t>    printf("%d\n", nResult);</a:t>
            </a:r>
          </a:p>
          <a:p>
            <a:pPr eaLnBrk="1" hangingPunct="1">
              <a:defRPr/>
            </a:pPr>
            <a:r>
              <a:rPr lang="en-US" altLang="zh-CN" sz="2000" smtClean="0">
                <a:latin typeface="Times New Roman" pitchFamily="18" charset="0"/>
                <a:ea typeface="华文细黑" pitchFamily="2" charset="-122"/>
                <a:cs typeface="Times New Roman" pitchFamily="18" charset="0"/>
              </a:rPr>
              <a:t>    return 0;</a:t>
            </a:r>
          </a:p>
          <a:p>
            <a:pPr eaLnBrk="1" hangingPunct="1">
              <a:defRPr/>
            </a:pPr>
            <a:r>
              <a:rPr lang="en-US" altLang="zh-CN" sz="2000" smtClean="0">
                <a:latin typeface="Times New Roman" pitchFamily="18" charset="0"/>
                <a:ea typeface="华文细黑" pitchFamily="2" charset="-122"/>
                <a:cs typeface="Times New Roman" pitchFamily="18" charset="0"/>
              </a:rPr>
              <a:t>}</a:t>
            </a:r>
            <a:endParaRPr lang="zh-CN" altLang="en-US" sz="2000" smtClean="0">
              <a:latin typeface="Times New Roman" pitchFamily="18" charset="0"/>
              <a:ea typeface="华文细黑" pitchFamily="2" charset="-122"/>
              <a:cs typeface="Times New Roman" pitchFamily="18" charset="0"/>
            </a:endParaRPr>
          </a:p>
        </p:txBody>
      </p:sp>
      <p:sp>
        <p:nvSpPr>
          <p:cNvPr id="33796" name="TextBox 6"/>
          <p:cNvSpPr txBox="1">
            <a:spLocks noChangeArrowheads="1"/>
          </p:cNvSpPr>
          <p:nvPr/>
        </p:nvSpPr>
        <p:spPr bwMode="auto">
          <a:xfrm>
            <a:off x="6099175" y="23813"/>
            <a:ext cx="136842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3797" name="TextBox 7"/>
          <p:cNvSpPr txBox="1">
            <a:spLocks noChangeArrowheads="1"/>
          </p:cNvSpPr>
          <p:nvPr/>
        </p:nvSpPr>
        <p:spPr bwMode="auto">
          <a:xfrm>
            <a:off x="7467600" y="238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endParaRPr lang="zh-CN" altLang="en-US" sz="1800">
              <a:solidFill>
                <a:srgbClr val="0000CC"/>
              </a:solidFill>
              <a:cs typeface="Arial" charset="0"/>
            </a:endParaRPr>
          </a:p>
        </p:txBody>
      </p:sp>
      <p:sp>
        <p:nvSpPr>
          <p:cNvPr id="33798" name="TextBox 10"/>
          <p:cNvSpPr txBox="1">
            <a:spLocks noChangeArrowheads="1"/>
          </p:cNvSpPr>
          <p:nvPr/>
        </p:nvSpPr>
        <p:spPr bwMode="auto">
          <a:xfrm>
            <a:off x="6110288" y="688975"/>
            <a:ext cx="1368425"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3799" name="TextBox 11"/>
          <p:cNvSpPr txBox="1">
            <a:spLocks noChangeArrowheads="1"/>
          </p:cNvSpPr>
          <p:nvPr/>
        </p:nvSpPr>
        <p:spPr bwMode="auto">
          <a:xfrm>
            <a:off x="7478713" y="688975"/>
            <a:ext cx="1655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endParaRPr lang="zh-CN" altLang="en-US" sz="1800">
              <a:solidFill>
                <a:srgbClr val="0000CC"/>
              </a:solidFill>
              <a:cs typeface="Arial" charset="0"/>
            </a:endParaRPr>
          </a:p>
        </p:txBody>
      </p:sp>
      <p:cxnSp>
        <p:nvCxnSpPr>
          <p:cNvPr id="14" name="直接连接符 13"/>
          <p:cNvCxnSpPr/>
          <p:nvPr/>
        </p:nvCxnSpPr>
        <p:spPr>
          <a:xfrm>
            <a:off x="6110288" y="105886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801" name="TextBox 16"/>
          <p:cNvSpPr txBox="1">
            <a:spLocks noChangeArrowheads="1"/>
          </p:cNvSpPr>
          <p:nvPr/>
        </p:nvSpPr>
        <p:spPr bwMode="auto">
          <a:xfrm>
            <a:off x="6091238" y="1995488"/>
            <a:ext cx="1368425" cy="163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3802" name="TextBox 17"/>
          <p:cNvSpPr txBox="1">
            <a:spLocks noChangeArrowheads="1"/>
          </p:cNvSpPr>
          <p:nvPr/>
        </p:nvSpPr>
        <p:spPr bwMode="auto">
          <a:xfrm>
            <a:off x="7459663" y="1995488"/>
            <a:ext cx="1655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p>
          <a:p>
            <a:pPr eaLnBrk="1" hangingPunct="1"/>
            <a:endParaRPr lang="en-US" altLang="zh-CN" sz="1800">
              <a:solidFill>
                <a:srgbClr val="0000CC"/>
              </a:solidFill>
              <a:cs typeface="Arial" charset="0"/>
            </a:endParaRPr>
          </a:p>
          <a:p>
            <a:pPr eaLnBrk="1" hangingPunct="1"/>
            <a:r>
              <a:rPr lang="en-US" altLang="zh-CN" sz="1800">
                <a:solidFill>
                  <a:srgbClr val="0000CC"/>
                </a:solidFill>
                <a:cs typeface="Arial" charset="0"/>
              </a:rPr>
              <a:t>factorial(2)</a:t>
            </a:r>
            <a:endParaRPr lang="zh-CN" altLang="en-US" sz="1800">
              <a:solidFill>
                <a:srgbClr val="0000CC"/>
              </a:solidFill>
              <a:cs typeface="Arial" charset="0"/>
            </a:endParaRPr>
          </a:p>
        </p:txBody>
      </p:sp>
      <p:cxnSp>
        <p:nvCxnSpPr>
          <p:cNvPr id="19" name="直接连接符 18"/>
          <p:cNvCxnSpPr/>
          <p:nvPr/>
        </p:nvCxnSpPr>
        <p:spPr>
          <a:xfrm>
            <a:off x="6091238" y="23653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91238" y="29495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805" name="TextBox 25"/>
          <p:cNvSpPr txBox="1">
            <a:spLocks noChangeArrowheads="1"/>
          </p:cNvSpPr>
          <p:nvPr/>
        </p:nvSpPr>
        <p:spPr bwMode="auto">
          <a:xfrm>
            <a:off x="4211638" y="2633663"/>
            <a:ext cx="1368425"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1</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3806" name="TextBox 26"/>
          <p:cNvSpPr txBox="1">
            <a:spLocks noChangeArrowheads="1"/>
          </p:cNvSpPr>
          <p:nvPr/>
        </p:nvSpPr>
        <p:spPr bwMode="auto">
          <a:xfrm>
            <a:off x="2771775" y="2633663"/>
            <a:ext cx="14668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algn="r" eaLnBrk="1" hangingPunct="1"/>
            <a:r>
              <a:rPr lang="en-US" altLang="zh-CN" sz="1800">
                <a:solidFill>
                  <a:srgbClr val="0000CC"/>
                </a:solidFill>
                <a:cs typeface="Arial" charset="0"/>
              </a:rPr>
              <a:t>main()</a:t>
            </a:r>
          </a:p>
          <a:p>
            <a:pPr algn="r" eaLnBrk="1" hangingPunct="1"/>
            <a:r>
              <a:rPr lang="en-US" altLang="zh-CN" sz="1800">
                <a:solidFill>
                  <a:srgbClr val="0000CC"/>
                </a:solidFill>
                <a:cs typeface="Arial" charset="0"/>
              </a:rPr>
              <a:t>factorial(3)</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factorial(2)</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factorial(1)</a:t>
            </a:r>
            <a:endParaRPr lang="zh-CN" altLang="en-US" sz="1800">
              <a:solidFill>
                <a:srgbClr val="0000CC"/>
              </a:solidFill>
              <a:cs typeface="Arial" charset="0"/>
            </a:endParaRPr>
          </a:p>
        </p:txBody>
      </p:sp>
      <p:cxnSp>
        <p:nvCxnSpPr>
          <p:cNvPr id="28" name="直接连接符 27"/>
          <p:cNvCxnSpPr/>
          <p:nvPr/>
        </p:nvCxnSpPr>
        <p:spPr>
          <a:xfrm>
            <a:off x="4211638" y="300355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211638" y="358775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211638" y="42576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659563" y="1704975"/>
            <a:ext cx="0" cy="263525"/>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580063" y="3195638"/>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1187450" y="2616200"/>
            <a:ext cx="1368425" cy="2554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1</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0</a:t>
            </a:r>
          </a:p>
        </p:txBody>
      </p:sp>
      <p:sp>
        <p:nvSpPr>
          <p:cNvPr id="37" name="TextBox 36"/>
          <p:cNvSpPr txBox="1">
            <a:spLocks noChangeArrowheads="1"/>
          </p:cNvSpPr>
          <p:nvPr/>
        </p:nvSpPr>
        <p:spPr bwMode="auto">
          <a:xfrm>
            <a:off x="-252413" y="2616200"/>
            <a:ext cx="1466851"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algn="r" eaLnBrk="1" hangingPunct="1"/>
            <a:r>
              <a:rPr lang="en-US" altLang="zh-CN" sz="1800">
                <a:solidFill>
                  <a:srgbClr val="0000CC"/>
                </a:solidFill>
                <a:cs typeface="Arial" charset="0"/>
              </a:rPr>
              <a:t>main()</a:t>
            </a:r>
          </a:p>
          <a:p>
            <a:pPr algn="r" eaLnBrk="1" hangingPunct="1"/>
            <a:r>
              <a:rPr lang="en-US" altLang="zh-CN" sz="1800">
                <a:solidFill>
                  <a:srgbClr val="0000CC"/>
                </a:solidFill>
                <a:cs typeface="Arial" charset="0"/>
              </a:rPr>
              <a:t>factorial(3)</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factorial(2)</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factorial(1)</a:t>
            </a:r>
          </a:p>
          <a:p>
            <a:pPr algn="r" eaLnBrk="1" hangingPunct="1"/>
            <a:endParaRPr lang="en-US" altLang="zh-CN" sz="1800">
              <a:solidFill>
                <a:srgbClr val="0000CC"/>
              </a:solidFill>
              <a:cs typeface="Arial" charset="0"/>
            </a:endParaRP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factorial(0)</a:t>
            </a:r>
            <a:endParaRPr lang="zh-CN" altLang="en-US" sz="1800">
              <a:solidFill>
                <a:srgbClr val="0000CC"/>
              </a:solidFill>
              <a:cs typeface="Arial" charset="0"/>
            </a:endParaRPr>
          </a:p>
        </p:txBody>
      </p:sp>
      <p:cxnSp>
        <p:nvCxnSpPr>
          <p:cNvPr id="38" name="直接连接符 37"/>
          <p:cNvCxnSpPr/>
          <p:nvPr/>
        </p:nvCxnSpPr>
        <p:spPr>
          <a:xfrm>
            <a:off x="1187450" y="2986088"/>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87450" y="3570288"/>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87450" y="424021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555875" y="3179763"/>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7450" y="4878388"/>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555875" y="4797425"/>
            <a:ext cx="1439863" cy="287338"/>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11463" y="4592638"/>
            <a:ext cx="928687" cy="400050"/>
          </a:xfrm>
          <a:prstGeom prst="rect">
            <a:avLst/>
          </a:prstGeom>
          <a:noFill/>
        </p:spPr>
        <p:txBody>
          <a:bodyPr>
            <a:spAutoFit/>
          </a:bodyPr>
          <a:lstStyle/>
          <a:p>
            <a:pPr>
              <a:defRPr/>
            </a:pPr>
            <a:r>
              <a:rPr lang="zh-CN" altLang="en-US" sz="2000" dirty="0">
                <a:latin typeface="+mj-ea"/>
                <a:ea typeface="+mj-ea"/>
              </a:rPr>
              <a:t>返回</a:t>
            </a:r>
            <a:r>
              <a:rPr lang="en-US" altLang="zh-CN" sz="2000" dirty="0">
                <a:latin typeface="+mj-ea"/>
                <a:ea typeface="+mj-ea"/>
              </a:rPr>
              <a:t>1</a:t>
            </a:r>
            <a:endParaRPr lang="zh-CN" altLang="en-US" sz="2000" dirty="0">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31800" y="214313"/>
            <a:ext cx="7772400" cy="784225"/>
          </a:xfrm>
          <a:prstGeom prst="rect">
            <a:avLst/>
          </a:prstGeom>
        </p:spPr>
        <p:txBody>
          <a:bodyPr>
            <a:normAutofit/>
          </a:bodyPr>
          <a:lstStyle>
            <a:lvl1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1pPr>
            <a:lvl2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en-US" altLang="zh-CN" dirty="0">
                <a:solidFill>
                  <a:schemeClr val="tx1">
                    <a:lumMod val="95000"/>
                    <a:lumOff val="5000"/>
                  </a:schemeClr>
                </a:solidFill>
                <a:latin typeface="Arial Rounded MT Bold" panose="020F0704030504030204" pitchFamily="34" charset="0"/>
                <a:ea typeface="微软雅黑" pitchFamily="34" charset="-122"/>
                <a:cs typeface="Times New Roman" pitchFamily="18" charset="0"/>
              </a:rPr>
              <a:t>2</a:t>
            </a:r>
            <a:r>
              <a:rPr lang="en-US" altLang="zh-CN" dirty="0" smtClean="0">
                <a:solidFill>
                  <a:schemeClr val="tx1">
                    <a:lumMod val="95000"/>
                    <a:lumOff val="5000"/>
                  </a:schemeClr>
                </a:solidFill>
                <a:latin typeface="Arial Rounded MT Bold" panose="020F0704030504030204" pitchFamily="34" charset="0"/>
                <a:ea typeface="微软雅黑" pitchFamily="34" charset="-122"/>
                <a:cs typeface="Times New Roman" pitchFamily="18" charset="0"/>
              </a:rPr>
              <a:t>.1 </a:t>
            </a:r>
            <a:r>
              <a:rPr lang="zh-CN" altLang="en-US" dirty="0" smtClean="0">
                <a:solidFill>
                  <a:schemeClr val="tx1">
                    <a:lumMod val="95000"/>
                    <a:lumOff val="5000"/>
                  </a:schemeClr>
                </a:solidFill>
                <a:latin typeface="微软雅黑" pitchFamily="34" charset="-122"/>
                <a:ea typeface="微软雅黑" pitchFamily="34" charset="-122"/>
                <a:cs typeface="Times New Roman" pitchFamily="18" charset="0"/>
              </a:rPr>
              <a:t>编码规范</a:t>
            </a:r>
            <a:endParaRPr lang="zh-CN" altLang="en-US" dirty="0">
              <a:solidFill>
                <a:schemeClr val="tx1">
                  <a:lumMod val="95000"/>
                  <a:lumOff val="5000"/>
                </a:schemeClr>
              </a:solidFill>
              <a:latin typeface="微软雅黑" pitchFamily="34" charset="-122"/>
              <a:ea typeface="微软雅黑" pitchFamily="34" charset="-122"/>
              <a:cs typeface="+mn-cs"/>
            </a:endParaRPr>
          </a:p>
        </p:txBody>
      </p:sp>
      <p:sp>
        <p:nvSpPr>
          <p:cNvPr id="4" name="内容占位符 2"/>
          <p:cNvSpPr>
            <a:spLocks noChangeArrowheads="1"/>
          </p:cNvSpPr>
          <p:nvPr/>
        </p:nvSpPr>
        <p:spPr bwMode="auto">
          <a:xfrm>
            <a:off x="438150" y="1006475"/>
            <a:ext cx="8310563" cy="3502025"/>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什么是高质量的程序</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marL="800100" lvl="1" indent="-342900" eaLnBrk="0" hangingPunct="0">
              <a:lnSpc>
                <a:spcPct val="150000"/>
              </a:lnSpc>
              <a:buClr>
                <a:srgbClr val="FFC000"/>
              </a:buClr>
              <a:buSzPct val="80000"/>
              <a:buFont typeface="Wingdings" pitchFamily="2" charset="2"/>
              <a:buChar char="Ø"/>
              <a:defRPr/>
            </a:pPr>
            <a:r>
              <a:rPr lang="zh-CN" altLang="en-US" sz="2400" dirty="0">
                <a:solidFill>
                  <a:schemeClr val="bg1">
                    <a:lumMod val="50000"/>
                  </a:schemeClr>
                </a:solidFill>
                <a:latin typeface="微软雅黑" pitchFamily="34" charset="-122"/>
                <a:ea typeface="微软雅黑" pitchFamily="34" charset="-122"/>
                <a:cs typeface="Times New Roman" pitchFamily="18" charset="0"/>
              </a:rPr>
              <a:t>正确性：语法正确、功能正确。</a:t>
            </a:r>
            <a:r>
              <a:rPr lang="zh-CN" altLang="en-US" sz="2400" b="1" dirty="0">
                <a:solidFill>
                  <a:srgbClr val="0070C0"/>
                </a:solidFill>
                <a:latin typeface="微软雅黑" pitchFamily="34" charset="-122"/>
                <a:ea typeface="微软雅黑" pitchFamily="34" charset="-122"/>
                <a:cs typeface="Times New Roman" pitchFamily="18" charset="0"/>
              </a:rPr>
              <a:t>使之可行</a:t>
            </a:r>
            <a:endParaRPr lang="en-US" altLang="zh-CN" sz="2400" b="1" dirty="0">
              <a:solidFill>
                <a:srgbClr val="0070C0"/>
              </a:solidFill>
              <a:latin typeface="微软雅黑" pitchFamily="34" charset="-122"/>
              <a:ea typeface="微软雅黑" pitchFamily="34" charset="-122"/>
              <a:cs typeface="Times New Roman" pitchFamily="18" charset="0"/>
            </a:endParaRPr>
          </a:p>
          <a:p>
            <a:pPr marL="800100" lvl="1" indent="-342900" eaLnBrk="0" hangingPunct="0">
              <a:lnSpc>
                <a:spcPct val="150000"/>
              </a:lnSpc>
              <a:buClr>
                <a:srgbClr val="FFC000"/>
              </a:buClr>
              <a:buSzPct val="80000"/>
              <a:buFont typeface="Wingdings" pitchFamily="2" charset="2"/>
              <a:buChar char="Ø"/>
              <a:defRPr/>
            </a:pPr>
            <a:r>
              <a:rPr lang="zh-CN" altLang="en-US" sz="2400" dirty="0">
                <a:solidFill>
                  <a:schemeClr val="bg1">
                    <a:lumMod val="50000"/>
                  </a:schemeClr>
                </a:solidFill>
                <a:latin typeface="微软雅黑" pitchFamily="34" charset="-122"/>
                <a:ea typeface="微软雅黑" pitchFamily="34" charset="-122"/>
                <a:cs typeface="Times New Roman" pitchFamily="18" charset="0"/>
              </a:rPr>
              <a:t>可读性：通用的、必需的</a:t>
            </a:r>
            <a:r>
              <a:rPr lang="zh-CN" altLang="en-US" sz="2400" b="1" dirty="0">
                <a:solidFill>
                  <a:srgbClr val="F37021"/>
                </a:solidFill>
                <a:latin typeface="微软雅黑" panose="020B0503020204020204" pitchFamily="34" charset="-122"/>
                <a:ea typeface="微软雅黑" panose="020B0503020204020204" pitchFamily="34" charset="-122"/>
                <a:cs typeface="Times New Roman" pitchFamily="18" charset="0"/>
              </a:rPr>
              <a:t>习惯用语和模式</a:t>
            </a:r>
            <a:r>
              <a:rPr lang="zh-CN" altLang="en-US" sz="2400" dirty="0">
                <a:solidFill>
                  <a:schemeClr val="bg1">
                    <a:lumMod val="50000"/>
                  </a:schemeClr>
                </a:solidFill>
                <a:latin typeface="微软雅黑" pitchFamily="34" charset="-122"/>
                <a:ea typeface="微软雅黑" pitchFamily="34" charset="-122"/>
                <a:cs typeface="Times New Roman" pitchFamily="18" charset="0"/>
              </a:rPr>
              <a:t>可以使代码更加容易理解。</a:t>
            </a:r>
            <a:r>
              <a:rPr lang="zh-CN" altLang="en-US" sz="2400" b="1" dirty="0">
                <a:solidFill>
                  <a:srgbClr val="0070C0"/>
                </a:solidFill>
                <a:latin typeface="微软雅黑" pitchFamily="34" charset="-122"/>
                <a:ea typeface="微软雅黑" pitchFamily="34" charset="-122"/>
                <a:cs typeface="Times New Roman" pitchFamily="18" charset="0"/>
              </a:rPr>
              <a:t>使之优雅</a:t>
            </a:r>
            <a:endParaRPr lang="en-US" altLang="zh-CN" sz="2400" b="1" dirty="0">
              <a:solidFill>
                <a:srgbClr val="0070C0"/>
              </a:solidFill>
              <a:latin typeface="微软雅黑" pitchFamily="34" charset="-122"/>
              <a:ea typeface="微软雅黑" pitchFamily="34" charset="-122"/>
              <a:cs typeface="Times New Roman" pitchFamily="18" charset="0"/>
            </a:endParaRPr>
          </a:p>
          <a:p>
            <a:pPr marL="800100" lvl="1" indent="-342900" eaLnBrk="0" hangingPunct="0">
              <a:lnSpc>
                <a:spcPct val="150000"/>
              </a:lnSpc>
              <a:buClr>
                <a:srgbClr val="FFC000"/>
              </a:buClr>
              <a:buSzPct val="80000"/>
              <a:buFont typeface="Wingdings" pitchFamily="2" charset="2"/>
              <a:buChar char="Ø"/>
              <a:defRPr/>
            </a:pPr>
            <a:r>
              <a:rPr lang="zh-CN" altLang="en-US" sz="2400" dirty="0">
                <a:solidFill>
                  <a:schemeClr val="bg1">
                    <a:lumMod val="50000"/>
                  </a:schemeClr>
                </a:solidFill>
                <a:latin typeface="微软雅黑" pitchFamily="34" charset="-122"/>
                <a:ea typeface="微软雅黑" pitchFamily="34" charset="-122"/>
                <a:cs typeface="Times New Roman" pitchFamily="18" charset="0"/>
              </a:rPr>
              <a:t>可维护性：程序应对变化的能力。</a:t>
            </a:r>
            <a:r>
              <a:rPr lang="zh-CN" altLang="en-US" sz="2400" b="1" dirty="0">
                <a:solidFill>
                  <a:srgbClr val="0070C0"/>
                </a:solidFill>
                <a:latin typeface="微软雅黑" pitchFamily="34" charset="-122"/>
                <a:ea typeface="微软雅黑" pitchFamily="34" charset="-122"/>
                <a:cs typeface="Times New Roman" pitchFamily="18" charset="0"/>
              </a:rPr>
              <a:t>使之优化</a:t>
            </a:r>
            <a:endParaRPr lang="en-US" altLang="zh-CN" sz="2400" b="1" dirty="0">
              <a:solidFill>
                <a:srgbClr val="0070C0"/>
              </a:solidFill>
              <a:latin typeface="微软雅黑" pitchFamily="34" charset="-122"/>
              <a:ea typeface="微软雅黑" pitchFamily="34" charset="-122"/>
              <a:cs typeface="Times New Roman" pitchFamily="18" charset="0"/>
            </a:endParaRPr>
          </a:p>
          <a:p>
            <a:pPr marL="800100" lvl="1" indent="-342900" eaLnBrk="0" hangingPunct="0">
              <a:lnSpc>
                <a:spcPct val="150000"/>
              </a:lnSpc>
              <a:buClr>
                <a:srgbClr val="FFC000"/>
              </a:buClr>
              <a:buSzPct val="80000"/>
              <a:buFont typeface="Wingdings" pitchFamily="2" charset="2"/>
              <a:buChar char="Ø"/>
              <a:defRPr/>
            </a:pPr>
            <a:r>
              <a:rPr lang="en-US" altLang="zh-CN" sz="2400" dirty="0">
                <a:solidFill>
                  <a:schemeClr val="bg1">
                    <a:lumMod val="50000"/>
                  </a:schemeClr>
                </a:solidFill>
                <a:latin typeface="微软雅黑" pitchFamily="34" charset="-122"/>
                <a:ea typeface="微软雅黑" pitchFamily="34" charset="-122"/>
                <a:cs typeface="Times New Roman" pitchFamily="18" charset="0"/>
              </a:rPr>
              <a:t>……</a:t>
            </a:r>
          </a:p>
        </p:txBody>
      </p:sp>
      <p:sp>
        <p:nvSpPr>
          <p:cNvPr id="5124" name="TextBox 4"/>
          <p:cNvSpPr txBox="1">
            <a:spLocks noChangeArrowheads="1"/>
          </p:cNvSpPr>
          <p:nvPr/>
        </p:nvSpPr>
        <p:spPr bwMode="auto">
          <a:xfrm>
            <a:off x="3492500" y="5508625"/>
            <a:ext cx="3743325" cy="900113"/>
          </a:xfrm>
          <a:prstGeom prst="rect">
            <a:avLst/>
          </a:prstGeom>
          <a:solidFill>
            <a:schemeClr val="bg1">
              <a:lumMod val="85000"/>
            </a:schemeClr>
          </a:solidFill>
          <a:ln>
            <a:noFill/>
          </a:ln>
        </p:spPr>
        <p:txBody>
          <a:bodyPr lIns="129598" tIns="64799" rIns="129598" bIns="64799">
            <a:spAutoFit/>
          </a:bodyPr>
          <a:lstStyle>
            <a:defPPr>
              <a:defRPr lang="zh-CN"/>
            </a:defPPr>
            <a:lvl1pPr marL="0" defTabSz="1172535" eaLnBrk="1" latinLnBrk="0" hangingPunct="1">
              <a:spcBef>
                <a:spcPct val="50000"/>
              </a:spcBef>
              <a:defRPr kumimoji="0" sz="2100" b="1">
                <a:solidFill>
                  <a:schemeClr val="tx1">
                    <a:lumMod val="50000"/>
                    <a:lumOff val="50000"/>
                  </a:schemeClr>
                </a:solidFill>
                <a:latin typeface="Diavlo Light" pitchFamily="50" charset="0"/>
              </a:defRPr>
            </a:lvl1pPr>
            <a:lvl2pPr marL="742950" indent="-285750" defTabSz="1172535" eaLnBrk="0" latinLnBrk="0" hangingPunct="0">
              <a:defRPr kumimoji="1" sz="6600" b="1">
                <a:solidFill>
                  <a:srgbClr val="FF3300"/>
                </a:solidFill>
                <a:latin typeface="Verdana" pitchFamily="34" charset="0"/>
                <a:ea typeface="隶书" pitchFamily="49" charset="-122"/>
              </a:defRPr>
            </a:lvl2pPr>
            <a:lvl3pPr marL="1143000" indent="-228600" defTabSz="1172535" eaLnBrk="0" latinLnBrk="0" hangingPunct="0">
              <a:defRPr kumimoji="1" sz="6600" b="1">
                <a:solidFill>
                  <a:srgbClr val="FF3300"/>
                </a:solidFill>
                <a:latin typeface="Verdana" pitchFamily="34" charset="0"/>
                <a:ea typeface="隶书" pitchFamily="49" charset="-122"/>
              </a:defRPr>
            </a:lvl3pPr>
            <a:lvl4pPr marL="1600200" indent="-228600" defTabSz="1172535" eaLnBrk="0" latinLnBrk="0" hangingPunct="0">
              <a:defRPr kumimoji="1" sz="6600" b="1">
                <a:solidFill>
                  <a:srgbClr val="FF3300"/>
                </a:solidFill>
                <a:latin typeface="Verdana" pitchFamily="34" charset="0"/>
                <a:ea typeface="隶书" pitchFamily="49" charset="-122"/>
              </a:defRPr>
            </a:lvl4pPr>
            <a:lvl5pPr marL="2057400" indent="-228600" defTabSz="1172535" eaLnBrk="0" latin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defRPr/>
            </a:pPr>
            <a:r>
              <a:rPr lang="en-US" altLang="zh-CN" sz="2000" dirty="0">
                <a:solidFill>
                  <a:schemeClr val="tx1">
                    <a:lumMod val="65000"/>
                    <a:lumOff val="35000"/>
                  </a:schemeClr>
                </a:solidFill>
                <a:latin typeface="+mj-ea"/>
                <a:ea typeface="+mj-ea"/>
              </a:rPr>
              <a:t>《C</a:t>
            </a:r>
            <a:r>
              <a:rPr lang="zh-CN" altLang="en-US" sz="2000" dirty="0">
                <a:solidFill>
                  <a:schemeClr val="tx1">
                    <a:lumMod val="65000"/>
                    <a:lumOff val="35000"/>
                  </a:schemeClr>
                </a:solidFill>
                <a:latin typeface="+mj-ea"/>
                <a:ea typeface="+mj-ea"/>
              </a:rPr>
              <a:t>编码规范</a:t>
            </a:r>
            <a:r>
              <a:rPr lang="en-US" altLang="zh-CN" sz="2000" dirty="0">
                <a:solidFill>
                  <a:schemeClr val="tx1">
                    <a:lumMod val="65000"/>
                    <a:lumOff val="35000"/>
                  </a:schemeClr>
                </a:solidFill>
                <a:latin typeface="+mj-ea"/>
                <a:ea typeface="+mj-ea"/>
              </a:rPr>
              <a:t>》</a:t>
            </a:r>
          </a:p>
          <a:p>
            <a:pPr>
              <a:defRPr/>
            </a:pPr>
            <a:r>
              <a:rPr lang="en-US" altLang="zh-CN" sz="2000" dirty="0">
                <a:solidFill>
                  <a:schemeClr val="tx1">
                    <a:lumMod val="65000"/>
                    <a:lumOff val="35000"/>
                  </a:schemeClr>
                </a:solidFill>
                <a:latin typeface="+mj-ea"/>
                <a:ea typeface="+mj-ea"/>
              </a:rPr>
              <a:t>《C</a:t>
            </a:r>
            <a:r>
              <a:rPr lang="zh-CN" altLang="en-US" sz="2000" dirty="0">
                <a:solidFill>
                  <a:schemeClr val="tx1">
                    <a:lumMod val="65000"/>
                    <a:lumOff val="35000"/>
                  </a:schemeClr>
                </a:solidFill>
                <a:latin typeface="+mj-ea"/>
                <a:ea typeface="+mj-ea"/>
              </a:rPr>
              <a:t>本学期作业代码自检规范</a:t>
            </a:r>
            <a:r>
              <a:rPr lang="en-US" altLang="zh-CN" sz="2000" dirty="0">
                <a:solidFill>
                  <a:schemeClr val="tx1">
                    <a:lumMod val="65000"/>
                    <a:lumOff val="35000"/>
                  </a:schemeClr>
                </a:solidFill>
                <a:latin typeface="+mj-ea"/>
                <a:ea typeface="+mj-ea"/>
              </a:rPr>
              <a:t>》</a:t>
            </a:r>
            <a:endParaRPr lang="zh-CN" altLang="en-US" sz="2000" dirty="0">
              <a:solidFill>
                <a:schemeClr val="tx1">
                  <a:lumMod val="65000"/>
                  <a:lumOff val="35000"/>
                </a:schemeClr>
              </a:solidFill>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24"/>
                                        </p:tgtEl>
                                        <p:attrNameLst>
                                          <p:attrName>style.visibility</p:attrName>
                                        </p:attrNameLst>
                                      </p:cBhvr>
                                      <p:to>
                                        <p:strVal val="visible"/>
                                      </p:to>
                                    </p:set>
                                    <p:animEffect transition="in" filter="fade">
                                      <p:cBhvr>
                                        <p:cTn id="42" dur="1000"/>
                                        <p:tgtEl>
                                          <p:spTgt spid="5124"/>
                                        </p:tgtEl>
                                      </p:cBhvr>
                                    </p:animEffect>
                                    <p:anim calcmode="lin" valueType="num">
                                      <p:cBhvr>
                                        <p:cTn id="43" dur="1000" fill="hold"/>
                                        <p:tgtEl>
                                          <p:spTgt spid="5124"/>
                                        </p:tgtEl>
                                        <p:attrNameLst>
                                          <p:attrName>ppt_x</p:attrName>
                                        </p:attrNameLst>
                                      </p:cBhvr>
                                      <p:tavLst>
                                        <p:tav tm="0">
                                          <p:val>
                                            <p:strVal val="#ppt_x"/>
                                          </p:val>
                                        </p:tav>
                                        <p:tav tm="100000">
                                          <p:val>
                                            <p:strVal val="#ppt_x"/>
                                          </p:val>
                                        </p:tav>
                                      </p:tavLst>
                                    </p:anim>
                                    <p:anim calcmode="lin" valueType="num">
                                      <p:cBhvr>
                                        <p:cTn id="44"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659563" y="446088"/>
            <a:ext cx="0" cy="265112"/>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0"/>
            <a:ext cx="3492500" cy="2308225"/>
          </a:xfrm>
          <a:prstGeom prst="rect">
            <a:avLst/>
          </a:prstGeom>
          <a:solidFill>
            <a:schemeClr val="accent5">
              <a:lumMod val="90000"/>
            </a:schemeClr>
          </a:solidFill>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en-US" altLang="zh-CN" sz="2400" smtClean="0">
                <a:solidFill>
                  <a:srgbClr val="FF0000"/>
                </a:solidFill>
                <a:latin typeface="华文细黑" pitchFamily="2" charset="-122"/>
                <a:ea typeface="华文细黑" pitchFamily="2" charset="-122"/>
                <a:cs typeface="Times New Roman" pitchFamily="18" charset="0"/>
              </a:rPr>
              <a:t>factorial(3)</a:t>
            </a:r>
            <a:r>
              <a:rPr lang="zh-CN" altLang="en-US" sz="2400" smtClean="0">
                <a:solidFill>
                  <a:srgbClr val="FF0000"/>
                </a:solidFill>
                <a:latin typeface="华文细黑" pitchFamily="2" charset="-122"/>
                <a:ea typeface="华文细黑" pitchFamily="2" charset="-122"/>
                <a:cs typeface="Times New Roman" pitchFamily="18" charset="0"/>
              </a:rPr>
              <a:t>的调用过程</a:t>
            </a:r>
          </a:p>
          <a:p>
            <a:pPr eaLnBrk="1" hangingPunct="1">
              <a:defRPr/>
            </a:pPr>
            <a:r>
              <a:rPr lang="en-US" altLang="zh-CN" sz="2000" smtClean="0">
                <a:latin typeface="Times New Roman" pitchFamily="18" charset="0"/>
                <a:ea typeface="华文细黑" pitchFamily="2" charset="-122"/>
                <a:cs typeface="Times New Roman" pitchFamily="18" charset="0"/>
              </a:rPr>
              <a:t>int main()</a:t>
            </a:r>
          </a:p>
          <a:p>
            <a:pPr eaLnBrk="1" hangingPunct="1">
              <a:defRPr/>
            </a:pPr>
            <a:r>
              <a:rPr lang="en-US" altLang="zh-CN" sz="2000" smtClean="0">
                <a:latin typeface="Times New Roman" pitchFamily="18" charset="0"/>
                <a:ea typeface="华文细黑" pitchFamily="2" charset="-122"/>
                <a:cs typeface="Times New Roman" pitchFamily="18" charset="0"/>
              </a:rPr>
              <a:t>{</a:t>
            </a:r>
          </a:p>
          <a:p>
            <a:pPr eaLnBrk="1" hangingPunct="1">
              <a:defRPr/>
            </a:pPr>
            <a:r>
              <a:rPr lang="en-US" altLang="zh-CN" sz="2000" smtClean="0">
                <a:latin typeface="Times New Roman" pitchFamily="18" charset="0"/>
                <a:ea typeface="华文细黑" pitchFamily="2" charset="-122"/>
                <a:cs typeface="Times New Roman" pitchFamily="18" charset="0"/>
              </a:rPr>
              <a:t>    int nResult = factorial(3);</a:t>
            </a:r>
          </a:p>
          <a:p>
            <a:pPr eaLnBrk="1" hangingPunct="1">
              <a:defRPr/>
            </a:pPr>
            <a:r>
              <a:rPr lang="en-US" altLang="zh-CN" sz="2000" smtClean="0">
                <a:latin typeface="Times New Roman" pitchFamily="18" charset="0"/>
                <a:ea typeface="华文细黑" pitchFamily="2" charset="-122"/>
                <a:cs typeface="Times New Roman" pitchFamily="18" charset="0"/>
              </a:rPr>
              <a:t>    printf("%d\n", nResult);</a:t>
            </a:r>
          </a:p>
          <a:p>
            <a:pPr eaLnBrk="1" hangingPunct="1">
              <a:defRPr/>
            </a:pPr>
            <a:r>
              <a:rPr lang="en-US" altLang="zh-CN" sz="2000" smtClean="0">
                <a:latin typeface="Times New Roman" pitchFamily="18" charset="0"/>
                <a:ea typeface="华文细黑" pitchFamily="2" charset="-122"/>
                <a:cs typeface="Times New Roman" pitchFamily="18" charset="0"/>
              </a:rPr>
              <a:t>    return 0;</a:t>
            </a:r>
          </a:p>
          <a:p>
            <a:pPr eaLnBrk="1" hangingPunct="1">
              <a:defRPr/>
            </a:pPr>
            <a:r>
              <a:rPr lang="en-US" altLang="zh-CN" sz="2000" smtClean="0">
                <a:latin typeface="Times New Roman" pitchFamily="18" charset="0"/>
                <a:ea typeface="华文细黑" pitchFamily="2" charset="-122"/>
                <a:cs typeface="Times New Roman" pitchFamily="18" charset="0"/>
              </a:rPr>
              <a:t>}</a:t>
            </a:r>
            <a:endParaRPr lang="zh-CN" altLang="en-US" sz="2000" smtClean="0">
              <a:latin typeface="Times New Roman" pitchFamily="18" charset="0"/>
              <a:ea typeface="华文细黑" pitchFamily="2" charset="-122"/>
              <a:cs typeface="Times New Roman" pitchFamily="18" charset="0"/>
            </a:endParaRPr>
          </a:p>
        </p:txBody>
      </p:sp>
      <p:sp>
        <p:nvSpPr>
          <p:cNvPr id="34820" name="TextBox 6"/>
          <p:cNvSpPr txBox="1">
            <a:spLocks noChangeArrowheads="1"/>
          </p:cNvSpPr>
          <p:nvPr/>
        </p:nvSpPr>
        <p:spPr bwMode="auto">
          <a:xfrm>
            <a:off x="6099175" y="23813"/>
            <a:ext cx="136842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4821" name="TextBox 7"/>
          <p:cNvSpPr txBox="1">
            <a:spLocks noChangeArrowheads="1"/>
          </p:cNvSpPr>
          <p:nvPr/>
        </p:nvSpPr>
        <p:spPr bwMode="auto">
          <a:xfrm>
            <a:off x="7467600" y="238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endParaRPr lang="zh-CN" altLang="en-US" sz="1800">
              <a:solidFill>
                <a:srgbClr val="0000CC"/>
              </a:solidFill>
              <a:cs typeface="Arial" charset="0"/>
            </a:endParaRPr>
          </a:p>
        </p:txBody>
      </p:sp>
      <p:sp>
        <p:nvSpPr>
          <p:cNvPr id="34822" name="TextBox 10"/>
          <p:cNvSpPr txBox="1">
            <a:spLocks noChangeArrowheads="1"/>
          </p:cNvSpPr>
          <p:nvPr/>
        </p:nvSpPr>
        <p:spPr bwMode="auto">
          <a:xfrm>
            <a:off x="6110288" y="688975"/>
            <a:ext cx="1368425"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4823" name="TextBox 11"/>
          <p:cNvSpPr txBox="1">
            <a:spLocks noChangeArrowheads="1"/>
          </p:cNvSpPr>
          <p:nvPr/>
        </p:nvSpPr>
        <p:spPr bwMode="auto">
          <a:xfrm>
            <a:off x="7478713" y="688975"/>
            <a:ext cx="1655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endParaRPr lang="zh-CN" altLang="en-US" sz="1800">
              <a:solidFill>
                <a:srgbClr val="0000CC"/>
              </a:solidFill>
              <a:cs typeface="Arial" charset="0"/>
            </a:endParaRPr>
          </a:p>
        </p:txBody>
      </p:sp>
      <p:cxnSp>
        <p:nvCxnSpPr>
          <p:cNvPr id="14" name="直接连接符 13"/>
          <p:cNvCxnSpPr/>
          <p:nvPr/>
        </p:nvCxnSpPr>
        <p:spPr>
          <a:xfrm>
            <a:off x="6110288" y="105886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825" name="TextBox 16"/>
          <p:cNvSpPr txBox="1">
            <a:spLocks noChangeArrowheads="1"/>
          </p:cNvSpPr>
          <p:nvPr/>
        </p:nvSpPr>
        <p:spPr bwMode="auto">
          <a:xfrm>
            <a:off x="6091238" y="1995488"/>
            <a:ext cx="1368425" cy="163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4826" name="TextBox 17"/>
          <p:cNvSpPr txBox="1">
            <a:spLocks noChangeArrowheads="1"/>
          </p:cNvSpPr>
          <p:nvPr/>
        </p:nvSpPr>
        <p:spPr bwMode="auto">
          <a:xfrm>
            <a:off x="7459663" y="1995488"/>
            <a:ext cx="1655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p>
          <a:p>
            <a:pPr eaLnBrk="1" hangingPunct="1"/>
            <a:endParaRPr lang="en-US" altLang="zh-CN" sz="1800">
              <a:solidFill>
                <a:srgbClr val="0000CC"/>
              </a:solidFill>
              <a:cs typeface="Arial" charset="0"/>
            </a:endParaRPr>
          </a:p>
          <a:p>
            <a:pPr eaLnBrk="1" hangingPunct="1"/>
            <a:r>
              <a:rPr lang="en-US" altLang="zh-CN" sz="1800">
                <a:solidFill>
                  <a:srgbClr val="0000CC"/>
                </a:solidFill>
                <a:cs typeface="Arial" charset="0"/>
              </a:rPr>
              <a:t>factorial(2)</a:t>
            </a:r>
            <a:endParaRPr lang="zh-CN" altLang="en-US" sz="1800">
              <a:solidFill>
                <a:srgbClr val="0000CC"/>
              </a:solidFill>
              <a:cs typeface="Arial" charset="0"/>
            </a:endParaRPr>
          </a:p>
        </p:txBody>
      </p:sp>
      <p:cxnSp>
        <p:nvCxnSpPr>
          <p:cNvPr id="19" name="直接连接符 18"/>
          <p:cNvCxnSpPr/>
          <p:nvPr/>
        </p:nvCxnSpPr>
        <p:spPr>
          <a:xfrm>
            <a:off x="6091238" y="23653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91238" y="29495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4211638" y="2633663"/>
            <a:ext cx="1368425"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1</a:t>
            </a:r>
          </a:p>
          <a:p>
            <a:pPr eaLnBrk="1" hangingPunct="1"/>
            <a:r>
              <a:rPr lang="en-US" altLang="zh-CN" sz="2000">
                <a:latin typeface="Times New Roman" pitchFamily="18" charset="0"/>
                <a:cs typeface="Times New Roman" pitchFamily="18" charset="0"/>
              </a:rPr>
              <a:t>nResult: 1</a:t>
            </a:r>
            <a:endParaRPr lang="zh-CN" altLang="en-US" sz="2000">
              <a:latin typeface="Times New Roman" pitchFamily="18" charset="0"/>
              <a:cs typeface="Times New Roman" pitchFamily="18" charset="0"/>
            </a:endParaRPr>
          </a:p>
        </p:txBody>
      </p:sp>
      <p:sp>
        <p:nvSpPr>
          <p:cNvPr id="27" name="TextBox 26"/>
          <p:cNvSpPr txBox="1">
            <a:spLocks noChangeArrowheads="1"/>
          </p:cNvSpPr>
          <p:nvPr/>
        </p:nvSpPr>
        <p:spPr bwMode="auto">
          <a:xfrm>
            <a:off x="2771775" y="2633663"/>
            <a:ext cx="14668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algn="r" eaLnBrk="1" hangingPunct="1"/>
            <a:r>
              <a:rPr lang="en-US" altLang="zh-CN" sz="1800">
                <a:solidFill>
                  <a:srgbClr val="0000CC"/>
                </a:solidFill>
                <a:cs typeface="Arial" charset="0"/>
              </a:rPr>
              <a:t>main()</a:t>
            </a:r>
          </a:p>
          <a:p>
            <a:pPr algn="r" eaLnBrk="1" hangingPunct="1"/>
            <a:r>
              <a:rPr lang="en-US" altLang="zh-CN" sz="1800">
                <a:solidFill>
                  <a:srgbClr val="0000CC"/>
                </a:solidFill>
                <a:cs typeface="Arial" charset="0"/>
              </a:rPr>
              <a:t>factorial(3)</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factorial(2)</a:t>
            </a:r>
          </a:p>
          <a:p>
            <a:pPr algn="r" eaLnBrk="1" hangingPunct="1"/>
            <a:endParaRPr lang="en-US" altLang="zh-CN" sz="1800">
              <a:solidFill>
                <a:srgbClr val="0000CC"/>
              </a:solidFill>
              <a:cs typeface="Arial" charset="0"/>
            </a:endParaRPr>
          </a:p>
          <a:p>
            <a:pPr algn="r" eaLnBrk="1" hangingPunct="1"/>
            <a:r>
              <a:rPr lang="en-US" altLang="zh-CN" sz="1800">
                <a:solidFill>
                  <a:srgbClr val="0000CC"/>
                </a:solidFill>
                <a:cs typeface="Arial" charset="0"/>
              </a:rPr>
              <a:t>factorial(1)</a:t>
            </a:r>
            <a:endParaRPr lang="zh-CN" altLang="en-US" sz="1800">
              <a:solidFill>
                <a:srgbClr val="0000CC"/>
              </a:solidFill>
              <a:cs typeface="Arial" charset="0"/>
            </a:endParaRPr>
          </a:p>
        </p:txBody>
      </p:sp>
      <p:cxnSp>
        <p:nvCxnSpPr>
          <p:cNvPr id="28" name="直接连接符 27"/>
          <p:cNvCxnSpPr/>
          <p:nvPr/>
        </p:nvCxnSpPr>
        <p:spPr>
          <a:xfrm>
            <a:off x="4211638" y="300355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211638" y="358775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211638" y="42576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659563" y="1704975"/>
            <a:ext cx="0" cy="263525"/>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580063" y="3195638"/>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5610225" y="3627438"/>
            <a:ext cx="1439863" cy="85248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08713" y="3937000"/>
            <a:ext cx="928687" cy="400050"/>
          </a:xfrm>
          <a:prstGeom prst="rect">
            <a:avLst/>
          </a:prstGeom>
          <a:noFill/>
        </p:spPr>
        <p:txBody>
          <a:bodyPr>
            <a:spAutoFit/>
          </a:bodyPr>
          <a:lstStyle/>
          <a:p>
            <a:pPr>
              <a:defRPr/>
            </a:pPr>
            <a:r>
              <a:rPr lang="zh-CN" altLang="en-US" sz="2000" dirty="0">
                <a:latin typeface="+mj-ea"/>
                <a:ea typeface="+mj-ea"/>
              </a:rPr>
              <a:t>返回</a:t>
            </a:r>
            <a:r>
              <a:rPr lang="en-US" altLang="zh-CN" sz="2000" dirty="0">
                <a:latin typeface="+mj-ea"/>
                <a:ea typeface="+mj-ea"/>
              </a:rPr>
              <a:t>1</a:t>
            </a:r>
            <a:endParaRPr lang="zh-CN" altLang="en-US" sz="2000" dirty="0">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659563" y="446088"/>
            <a:ext cx="0" cy="265112"/>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0"/>
            <a:ext cx="3492500" cy="2308225"/>
          </a:xfrm>
          <a:prstGeom prst="rect">
            <a:avLst/>
          </a:prstGeom>
          <a:solidFill>
            <a:schemeClr val="accent5">
              <a:lumMod val="90000"/>
            </a:schemeClr>
          </a:solidFill>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en-US" altLang="zh-CN" sz="2400" smtClean="0">
                <a:solidFill>
                  <a:srgbClr val="FF0000"/>
                </a:solidFill>
                <a:latin typeface="华文细黑" pitchFamily="2" charset="-122"/>
                <a:ea typeface="华文细黑" pitchFamily="2" charset="-122"/>
                <a:cs typeface="Times New Roman" pitchFamily="18" charset="0"/>
              </a:rPr>
              <a:t>factorial(3)</a:t>
            </a:r>
            <a:r>
              <a:rPr lang="zh-CN" altLang="en-US" sz="2400" smtClean="0">
                <a:solidFill>
                  <a:srgbClr val="FF0000"/>
                </a:solidFill>
                <a:latin typeface="华文细黑" pitchFamily="2" charset="-122"/>
                <a:ea typeface="华文细黑" pitchFamily="2" charset="-122"/>
                <a:cs typeface="Times New Roman" pitchFamily="18" charset="0"/>
              </a:rPr>
              <a:t>的调用过程</a:t>
            </a:r>
          </a:p>
          <a:p>
            <a:pPr eaLnBrk="1" hangingPunct="1">
              <a:defRPr/>
            </a:pPr>
            <a:r>
              <a:rPr lang="en-US" altLang="zh-CN" sz="2000" smtClean="0">
                <a:latin typeface="Times New Roman" pitchFamily="18" charset="0"/>
                <a:ea typeface="华文细黑" pitchFamily="2" charset="-122"/>
                <a:cs typeface="Times New Roman" pitchFamily="18" charset="0"/>
              </a:rPr>
              <a:t>int main()</a:t>
            </a:r>
          </a:p>
          <a:p>
            <a:pPr eaLnBrk="1" hangingPunct="1">
              <a:defRPr/>
            </a:pPr>
            <a:r>
              <a:rPr lang="en-US" altLang="zh-CN" sz="2000" smtClean="0">
                <a:latin typeface="Times New Roman" pitchFamily="18" charset="0"/>
                <a:ea typeface="华文细黑" pitchFamily="2" charset="-122"/>
                <a:cs typeface="Times New Roman" pitchFamily="18" charset="0"/>
              </a:rPr>
              <a:t>{</a:t>
            </a:r>
          </a:p>
          <a:p>
            <a:pPr eaLnBrk="1" hangingPunct="1">
              <a:defRPr/>
            </a:pPr>
            <a:r>
              <a:rPr lang="en-US" altLang="zh-CN" sz="2000" smtClean="0">
                <a:latin typeface="Times New Roman" pitchFamily="18" charset="0"/>
                <a:ea typeface="华文细黑" pitchFamily="2" charset="-122"/>
                <a:cs typeface="Times New Roman" pitchFamily="18" charset="0"/>
              </a:rPr>
              <a:t>    int nResult = factorial(3);</a:t>
            </a:r>
          </a:p>
          <a:p>
            <a:pPr eaLnBrk="1" hangingPunct="1">
              <a:defRPr/>
            </a:pPr>
            <a:r>
              <a:rPr lang="en-US" altLang="zh-CN" sz="2000" smtClean="0">
                <a:latin typeface="Times New Roman" pitchFamily="18" charset="0"/>
                <a:ea typeface="华文细黑" pitchFamily="2" charset="-122"/>
                <a:cs typeface="Times New Roman" pitchFamily="18" charset="0"/>
              </a:rPr>
              <a:t>    printf("%d\n", nResult);</a:t>
            </a:r>
          </a:p>
          <a:p>
            <a:pPr eaLnBrk="1" hangingPunct="1">
              <a:defRPr/>
            </a:pPr>
            <a:r>
              <a:rPr lang="en-US" altLang="zh-CN" sz="2000" smtClean="0">
                <a:latin typeface="Times New Roman" pitchFamily="18" charset="0"/>
                <a:ea typeface="华文细黑" pitchFamily="2" charset="-122"/>
                <a:cs typeface="Times New Roman" pitchFamily="18" charset="0"/>
              </a:rPr>
              <a:t>    return 0;</a:t>
            </a:r>
          </a:p>
          <a:p>
            <a:pPr eaLnBrk="1" hangingPunct="1">
              <a:defRPr/>
            </a:pPr>
            <a:r>
              <a:rPr lang="en-US" altLang="zh-CN" sz="2000" smtClean="0">
                <a:latin typeface="Times New Roman" pitchFamily="18" charset="0"/>
                <a:ea typeface="华文细黑" pitchFamily="2" charset="-122"/>
                <a:cs typeface="Times New Roman" pitchFamily="18" charset="0"/>
              </a:rPr>
              <a:t>}</a:t>
            </a:r>
            <a:endParaRPr lang="zh-CN" altLang="en-US" sz="2000" smtClean="0">
              <a:latin typeface="Times New Roman" pitchFamily="18" charset="0"/>
              <a:ea typeface="华文细黑" pitchFamily="2" charset="-122"/>
              <a:cs typeface="Times New Roman" pitchFamily="18" charset="0"/>
            </a:endParaRPr>
          </a:p>
        </p:txBody>
      </p:sp>
      <p:sp>
        <p:nvSpPr>
          <p:cNvPr id="35844" name="TextBox 6"/>
          <p:cNvSpPr txBox="1">
            <a:spLocks noChangeArrowheads="1"/>
          </p:cNvSpPr>
          <p:nvPr/>
        </p:nvSpPr>
        <p:spPr bwMode="auto">
          <a:xfrm>
            <a:off x="6099175" y="23813"/>
            <a:ext cx="136842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5845" name="TextBox 7"/>
          <p:cNvSpPr txBox="1">
            <a:spLocks noChangeArrowheads="1"/>
          </p:cNvSpPr>
          <p:nvPr/>
        </p:nvSpPr>
        <p:spPr bwMode="auto">
          <a:xfrm>
            <a:off x="7467600" y="238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endParaRPr lang="zh-CN" altLang="en-US" sz="1800">
              <a:solidFill>
                <a:srgbClr val="0000CC"/>
              </a:solidFill>
              <a:cs typeface="Arial" charset="0"/>
            </a:endParaRPr>
          </a:p>
        </p:txBody>
      </p:sp>
      <p:sp>
        <p:nvSpPr>
          <p:cNvPr id="35846" name="TextBox 10"/>
          <p:cNvSpPr txBox="1">
            <a:spLocks noChangeArrowheads="1"/>
          </p:cNvSpPr>
          <p:nvPr/>
        </p:nvSpPr>
        <p:spPr bwMode="auto">
          <a:xfrm>
            <a:off x="6110288" y="688975"/>
            <a:ext cx="1368425"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5847" name="TextBox 11"/>
          <p:cNvSpPr txBox="1">
            <a:spLocks noChangeArrowheads="1"/>
          </p:cNvSpPr>
          <p:nvPr/>
        </p:nvSpPr>
        <p:spPr bwMode="auto">
          <a:xfrm>
            <a:off x="7478713" y="688975"/>
            <a:ext cx="1655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endParaRPr lang="zh-CN" altLang="en-US" sz="1800">
              <a:solidFill>
                <a:srgbClr val="0000CC"/>
              </a:solidFill>
              <a:cs typeface="Arial" charset="0"/>
            </a:endParaRPr>
          </a:p>
        </p:txBody>
      </p:sp>
      <p:cxnSp>
        <p:nvCxnSpPr>
          <p:cNvPr id="14" name="直接连接符 13"/>
          <p:cNvCxnSpPr/>
          <p:nvPr/>
        </p:nvCxnSpPr>
        <p:spPr>
          <a:xfrm>
            <a:off x="6110288" y="105886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6091238" y="1995488"/>
            <a:ext cx="1368425" cy="163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2</a:t>
            </a:r>
          </a:p>
          <a:p>
            <a:pPr eaLnBrk="1" hangingPunct="1"/>
            <a:r>
              <a:rPr lang="en-US" altLang="zh-CN" sz="2000">
                <a:latin typeface="Times New Roman" pitchFamily="18" charset="0"/>
                <a:cs typeface="Times New Roman" pitchFamily="18" charset="0"/>
              </a:rPr>
              <a:t>nResult: 2</a:t>
            </a:r>
            <a:endParaRPr lang="zh-CN" altLang="en-US" sz="2000">
              <a:latin typeface="Times New Roman" pitchFamily="18" charset="0"/>
              <a:cs typeface="Times New Roman" pitchFamily="18" charset="0"/>
            </a:endParaRPr>
          </a:p>
        </p:txBody>
      </p:sp>
      <p:sp>
        <p:nvSpPr>
          <p:cNvPr id="18" name="TextBox 17"/>
          <p:cNvSpPr txBox="1">
            <a:spLocks noChangeArrowheads="1"/>
          </p:cNvSpPr>
          <p:nvPr/>
        </p:nvSpPr>
        <p:spPr bwMode="auto">
          <a:xfrm>
            <a:off x="7459663" y="1995488"/>
            <a:ext cx="1655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p>
          <a:p>
            <a:pPr eaLnBrk="1" hangingPunct="1"/>
            <a:endParaRPr lang="en-US" altLang="zh-CN" sz="1800">
              <a:solidFill>
                <a:srgbClr val="0000CC"/>
              </a:solidFill>
              <a:cs typeface="Arial" charset="0"/>
            </a:endParaRPr>
          </a:p>
          <a:p>
            <a:pPr eaLnBrk="1" hangingPunct="1"/>
            <a:r>
              <a:rPr lang="en-US" altLang="zh-CN" sz="1800">
                <a:solidFill>
                  <a:srgbClr val="0000CC"/>
                </a:solidFill>
                <a:cs typeface="Arial" charset="0"/>
              </a:rPr>
              <a:t>factorial(2)</a:t>
            </a:r>
            <a:endParaRPr lang="zh-CN" altLang="en-US" sz="1800">
              <a:solidFill>
                <a:srgbClr val="0000CC"/>
              </a:solidFill>
              <a:cs typeface="Arial" charset="0"/>
            </a:endParaRPr>
          </a:p>
        </p:txBody>
      </p:sp>
      <p:cxnSp>
        <p:nvCxnSpPr>
          <p:cNvPr id="19" name="直接连接符 18"/>
          <p:cNvCxnSpPr/>
          <p:nvPr/>
        </p:nvCxnSpPr>
        <p:spPr>
          <a:xfrm>
            <a:off x="6091238" y="23653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91238" y="294957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659563" y="1704975"/>
            <a:ext cx="0" cy="263525"/>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99000" y="2165350"/>
            <a:ext cx="928688" cy="400050"/>
          </a:xfrm>
          <a:prstGeom prst="rect">
            <a:avLst/>
          </a:prstGeom>
          <a:noFill/>
        </p:spPr>
        <p:txBody>
          <a:bodyPr>
            <a:spAutoFit/>
          </a:bodyPr>
          <a:lstStyle/>
          <a:p>
            <a:pPr>
              <a:defRPr/>
            </a:pPr>
            <a:r>
              <a:rPr lang="zh-CN" altLang="en-US" sz="2000" dirty="0">
                <a:latin typeface="+mj-ea"/>
                <a:ea typeface="+mj-ea"/>
              </a:rPr>
              <a:t>返回</a:t>
            </a:r>
            <a:r>
              <a:rPr lang="en-US" altLang="zh-CN" sz="2000" dirty="0">
                <a:latin typeface="+mj-ea"/>
                <a:ea typeface="+mj-ea"/>
              </a:rPr>
              <a:t>2</a:t>
            </a:r>
            <a:endParaRPr lang="zh-CN" altLang="en-US" sz="2000" dirty="0">
              <a:latin typeface="+mj-ea"/>
              <a:ea typeface="+mj-ea"/>
            </a:endParaRPr>
          </a:p>
        </p:txBody>
      </p:sp>
      <p:cxnSp>
        <p:nvCxnSpPr>
          <p:cNvPr id="5" name="肘形连接符 4"/>
          <p:cNvCxnSpPr>
            <a:stCxn id="17" idx="2"/>
          </p:cNvCxnSpPr>
          <p:nvPr/>
        </p:nvCxnSpPr>
        <p:spPr>
          <a:xfrm rot="5400000" flipH="1">
            <a:off x="5434012" y="2286001"/>
            <a:ext cx="1998663" cy="684212"/>
          </a:xfrm>
          <a:prstGeom prst="bentConnector5">
            <a:avLst>
              <a:gd name="adj1" fmla="val -11440"/>
              <a:gd name="adj2" fmla="val 170547"/>
              <a:gd name="adj3" fmla="val 99713"/>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3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659563" y="446088"/>
            <a:ext cx="0" cy="265112"/>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0"/>
            <a:ext cx="3492500" cy="2308225"/>
          </a:xfrm>
          <a:prstGeom prst="rect">
            <a:avLst/>
          </a:prstGeom>
          <a:solidFill>
            <a:schemeClr val="accent5">
              <a:lumMod val="90000"/>
            </a:schemeClr>
          </a:solidFill>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en-US" altLang="zh-CN" sz="2400" smtClean="0">
                <a:solidFill>
                  <a:srgbClr val="FF0000"/>
                </a:solidFill>
                <a:latin typeface="华文细黑" pitchFamily="2" charset="-122"/>
                <a:ea typeface="华文细黑" pitchFamily="2" charset="-122"/>
                <a:cs typeface="Times New Roman" pitchFamily="18" charset="0"/>
              </a:rPr>
              <a:t>factorial(3)</a:t>
            </a:r>
            <a:r>
              <a:rPr lang="zh-CN" altLang="en-US" sz="2400" smtClean="0">
                <a:solidFill>
                  <a:srgbClr val="FF0000"/>
                </a:solidFill>
                <a:latin typeface="华文细黑" pitchFamily="2" charset="-122"/>
                <a:ea typeface="华文细黑" pitchFamily="2" charset="-122"/>
                <a:cs typeface="Times New Roman" pitchFamily="18" charset="0"/>
              </a:rPr>
              <a:t>的调用过程</a:t>
            </a:r>
          </a:p>
          <a:p>
            <a:pPr eaLnBrk="1" hangingPunct="1">
              <a:defRPr/>
            </a:pPr>
            <a:r>
              <a:rPr lang="en-US" altLang="zh-CN" sz="2000" smtClean="0">
                <a:latin typeface="Times New Roman" pitchFamily="18" charset="0"/>
                <a:ea typeface="华文细黑" pitchFamily="2" charset="-122"/>
                <a:cs typeface="Times New Roman" pitchFamily="18" charset="0"/>
              </a:rPr>
              <a:t>int main()</a:t>
            </a:r>
          </a:p>
          <a:p>
            <a:pPr eaLnBrk="1" hangingPunct="1">
              <a:defRPr/>
            </a:pPr>
            <a:r>
              <a:rPr lang="en-US" altLang="zh-CN" sz="2000" smtClean="0">
                <a:latin typeface="Times New Roman" pitchFamily="18" charset="0"/>
                <a:ea typeface="华文细黑" pitchFamily="2" charset="-122"/>
                <a:cs typeface="Times New Roman" pitchFamily="18" charset="0"/>
              </a:rPr>
              <a:t>{</a:t>
            </a:r>
          </a:p>
          <a:p>
            <a:pPr eaLnBrk="1" hangingPunct="1">
              <a:defRPr/>
            </a:pPr>
            <a:r>
              <a:rPr lang="en-US" altLang="zh-CN" sz="2000" smtClean="0">
                <a:latin typeface="Times New Roman" pitchFamily="18" charset="0"/>
                <a:ea typeface="华文细黑" pitchFamily="2" charset="-122"/>
                <a:cs typeface="Times New Roman" pitchFamily="18" charset="0"/>
              </a:rPr>
              <a:t>    int nResult = factorial(3);</a:t>
            </a:r>
          </a:p>
          <a:p>
            <a:pPr eaLnBrk="1" hangingPunct="1">
              <a:defRPr/>
            </a:pPr>
            <a:r>
              <a:rPr lang="en-US" altLang="zh-CN" sz="2000" smtClean="0">
                <a:latin typeface="Times New Roman" pitchFamily="18" charset="0"/>
                <a:ea typeface="华文细黑" pitchFamily="2" charset="-122"/>
                <a:cs typeface="Times New Roman" pitchFamily="18" charset="0"/>
              </a:rPr>
              <a:t>    printf("%d\n", nResult);</a:t>
            </a:r>
          </a:p>
          <a:p>
            <a:pPr eaLnBrk="1" hangingPunct="1">
              <a:defRPr/>
            </a:pPr>
            <a:r>
              <a:rPr lang="en-US" altLang="zh-CN" sz="2000" smtClean="0">
                <a:latin typeface="Times New Roman" pitchFamily="18" charset="0"/>
                <a:ea typeface="华文细黑" pitchFamily="2" charset="-122"/>
                <a:cs typeface="Times New Roman" pitchFamily="18" charset="0"/>
              </a:rPr>
              <a:t>    return 0;</a:t>
            </a:r>
          </a:p>
          <a:p>
            <a:pPr eaLnBrk="1" hangingPunct="1">
              <a:defRPr/>
            </a:pPr>
            <a:r>
              <a:rPr lang="en-US" altLang="zh-CN" sz="2000" smtClean="0">
                <a:latin typeface="Times New Roman" pitchFamily="18" charset="0"/>
                <a:ea typeface="华文细黑" pitchFamily="2" charset="-122"/>
                <a:cs typeface="Times New Roman" pitchFamily="18" charset="0"/>
              </a:rPr>
              <a:t>}</a:t>
            </a:r>
            <a:endParaRPr lang="zh-CN" altLang="en-US" sz="2000" smtClean="0">
              <a:latin typeface="Times New Roman" pitchFamily="18" charset="0"/>
              <a:ea typeface="华文细黑" pitchFamily="2" charset="-122"/>
              <a:cs typeface="Times New Roman" pitchFamily="18" charset="0"/>
            </a:endParaRPr>
          </a:p>
        </p:txBody>
      </p:sp>
      <p:sp>
        <p:nvSpPr>
          <p:cNvPr id="36868" name="TextBox 6"/>
          <p:cNvSpPr txBox="1">
            <a:spLocks noChangeArrowheads="1"/>
          </p:cNvSpPr>
          <p:nvPr/>
        </p:nvSpPr>
        <p:spPr bwMode="auto">
          <a:xfrm>
            <a:off x="6099175" y="23813"/>
            <a:ext cx="136842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endParaRPr lang="zh-CN" altLang="en-US" sz="2000">
              <a:solidFill>
                <a:srgbClr val="C00000"/>
              </a:solidFill>
              <a:latin typeface="Times New Roman" pitchFamily="18" charset="0"/>
              <a:cs typeface="Times New Roman" pitchFamily="18" charset="0"/>
            </a:endParaRPr>
          </a:p>
        </p:txBody>
      </p:sp>
      <p:sp>
        <p:nvSpPr>
          <p:cNvPr id="36869" name="TextBox 7"/>
          <p:cNvSpPr txBox="1">
            <a:spLocks noChangeArrowheads="1"/>
          </p:cNvSpPr>
          <p:nvPr/>
        </p:nvSpPr>
        <p:spPr bwMode="auto">
          <a:xfrm>
            <a:off x="7467600" y="238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endParaRPr lang="zh-CN" altLang="en-US" sz="1800">
              <a:solidFill>
                <a:srgbClr val="0000CC"/>
              </a:solidFill>
              <a:cs typeface="Arial" charset="0"/>
            </a:endParaRPr>
          </a:p>
        </p:txBody>
      </p:sp>
      <p:sp>
        <p:nvSpPr>
          <p:cNvPr id="36870" name="TextBox 10"/>
          <p:cNvSpPr txBox="1">
            <a:spLocks noChangeArrowheads="1"/>
          </p:cNvSpPr>
          <p:nvPr/>
        </p:nvSpPr>
        <p:spPr bwMode="auto">
          <a:xfrm>
            <a:off x="6110288" y="688975"/>
            <a:ext cx="1368425"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solidFill>
                  <a:srgbClr val="C00000"/>
                </a:solidFill>
                <a:latin typeface="Times New Roman" pitchFamily="18" charset="0"/>
                <a:cs typeface="Times New Roman" pitchFamily="18" charset="0"/>
              </a:rPr>
              <a:t>nResult:</a:t>
            </a:r>
          </a:p>
          <a:p>
            <a:pPr eaLnBrk="1" hangingPunct="1"/>
            <a:r>
              <a:rPr lang="en-US" altLang="zh-CN" sz="2000">
                <a:latin typeface="Times New Roman" pitchFamily="18" charset="0"/>
                <a:cs typeface="Times New Roman" pitchFamily="18" charset="0"/>
              </a:rPr>
              <a:t>age: 3</a:t>
            </a:r>
          </a:p>
          <a:p>
            <a:pPr eaLnBrk="1" hangingPunct="1"/>
            <a:r>
              <a:rPr lang="en-US" altLang="zh-CN" sz="2000">
                <a:latin typeface="Times New Roman" pitchFamily="18" charset="0"/>
                <a:cs typeface="Times New Roman" pitchFamily="18" charset="0"/>
              </a:rPr>
              <a:t>nResult: 6</a:t>
            </a:r>
            <a:endParaRPr lang="zh-CN" altLang="en-US" sz="2000">
              <a:latin typeface="Times New Roman" pitchFamily="18" charset="0"/>
              <a:cs typeface="Times New Roman" pitchFamily="18" charset="0"/>
            </a:endParaRPr>
          </a:p>
        </p:txBody>
      </p:sp>
      <p:sp>
        <p:nvSpPr>
          <p:cNvPr id="36871" name="TextBox 11"/>
          <p:cNvSpPr txBox="1">
            <a:spLocks noChangeArrowheads="1"/>
          </p:cNvSpPr>
          <p:nvPr/>
        </p:nvSpPr>
        <p:spPr bwMode="auto">
          <a:xfrm>
            <a:off x="7478713" y="688975"/>
            <a:ext cx="1655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p>
          <a:p>
            <a:pPr eaLnBrk="1" hangingPunct="1"/>
            <a:r>
              <a:rPr lang="en-US" altLang="zh-CN" sz="1800">
                <a:solidFill>
                  <a:srgbClr val="0000CC"/>
                </a:solidFill>
                <a:cs typeface="Arial" charset="0"/>
              </a:rPr>
              <a:t>factorial(3)</a:t>
            </a:r>
            <a:endParaRPr lang="zh-CN" altLang="en-US" sz="1800">
              <a:solidFill>
                <a:srgbClr val="0000CC"/>
              </a:solidFill>
              <a:cs typeface="Arial" charset="0"/>
            </a:endParaRPr>
          </a:p>
        </p:txBody>
      </p:sp>
      <p:cxnSp>
        <p:nvCxnSpPr>
          <p:cNvPr id="14" name="直接连接符 13"/>
          <p:cNvCxnSpPr/>
          <p:nvPr/>
        </p:nvCxnSpPr>
        <p:spPr>
          <a:xfrm>
            <a:off x="6110288" y="105886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3492500" cy="2308225"/>
          </a:xfrm>
          <a:prstGeom prst="rect">
            <a:avLst/>
          </a:prstGeom>
          <a:solidFill>
            <a:schemeClr val="accent5">
              <a:lumMod val="90000"/>
            </a:schemeClr>
          </a:solidFill>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defRPr/>
            </a:pPr>
            <a:r>
              <a:rPr lang="en-US" altLang="zh-CN" sz="2400" smtClean="0">
                <a:solidFill>
                  <a:srgbClr val="FF0000"/>
                </a:solidFill>
                <a:latin typeface="华文细黑" pitchFamily="2" charset="-122"/>
                <a:ea typeface="华文细黑" pitchFamily="2" charset="-122"/>
                <a:cs typeface="Times New Roman" pitchFamily="18" charset="0"/>
              </a:rPr>
              <a:t>factorial(3)</a:t>
            </a:r>
            <a:r>
              <a:rPr lang="zh-CN" altLang="en-US" sz="2400" smtClean="0">
                <a:solidFill>
                  <a:srgbClr val="FF0000"/>
                </a:solidFill>
                <a:latin typeface="华文细黑" pitchFamily="2" charset="-122"/>
                <a:ea typeface="华文细黑" pitchFamily="2" charset="-122"/>
                <a:cs typeface="Times New Roman" pitchFamily="18" charset="0"/>
              </a:rPr>
              <a:t>的调用过程</a:t>
            </a:r>
          </a:p>
          <a:p>
            <a:pPr eaLnBrk="1" hangingPunct="1">
              <a:defRPr/>
            </a:pPr>
            <a:r>
              <a:rPr lang="en-US" altLang="zh-CN" sz="2000" smtClean="0">
                <a:latin typeface="Times New Roman" pitchFamily="18" charset="0"/>
                <a:ea typeface="华文细黑" pitchFamily="2" charset="-122"/>
                <a:cs typeface="Times New Roman" pitchFamily="18" charset="0"/>
              </a:rPr>
              <a:t>int main()</a:t>
            </a:r>
          </a:p>
          <a:p>
            <a:pPr eaLnBrk="1" hangingPunct="1">
              <a:defRPr/>
            </a:pPr>
            <a:r>
              <a:rPr lang="en-US" altLang="zh-CN" sz="2000" smtClean="0">
                <a:latin typeface="Times New Roman" pitchFamily="18" charset="0"/>
                <a:ea typeface="华文细黑" pitchFamily="2" charset="-122"/>
                <a:cs typeface="Times New Roman" pitchFamily="18" charset="0"/>
              </a:rPr>
              <a:t>{</a:t>
            </a:r>
          </a:p>
          <a:p>
            <a:pPr eaLnBrk="1" hangingPunct="1">
              <a:defRPr/>
            </a:pPr>
            <a:r>
              <a:rPr lang="en-US" altLang="zh-CN" sz="2000" smtClean="0">
                <a:latin typeface="Times New Roman" pitchFamily="18" charset="0"/>
                <a:ea typeface="华文细黑" pitchFamily="2" charset="-122"/>
                <a:cs typeface="Times New Roman" pitchFamily="18" charset="0"/>
              </a:rPr>
              <a:t>    int nResult = factorial(3);</a:t>
            </a:r>
          </a:p>
          <a:p>
            <a:pPr eaLnBrk="1" hangingPunct="1">
              <a:defRPr/>
            </a:pPr>
            <a:r>
              <a:rPr lang="en-US" altLang="zh-CN" sz="2000" smtClean="0">
                <a:latin typeface="Times New Roman" pitchFamily="18" charset="0"/>
                <a:ea typeface="华文细黑" pitchFamily="2" charset="-122"/>
                <a:cs typeface="Times New Roman" pitchFamily="18" charset="0"/>
              </a:rPr>
              <a:t>    printf("%d\n", nResult);</a:t>
            </a:r>
          </a:p>
          <a:p>
            <a:pPr eaLnBrk="1" hangingPunct="1">
              <a:defRPr/>
            </a:pPr>
            <a:r>
              <a:rPr lang="en-US" altLang="zh-CN" sz="2000" smtClean="0">
                <a:latin typeface="Times New Roman" pitchFamily="18" charset="0"/>
                <a:ea typeface="华文细黑" pitchFamily="2" charset="-122"/>
                <a:cs typeface="Times New Roman" pitchFamily="18" charset="0"/>
              </a:rPr>
              <a:t>    return 0;</a:t>
            </a:r>
          </a:p>
          <a:p>
            <a:pPr eaLnBrk="1" hangingPunct="1">
              <a:defRPr/>
            </a:pPr>
            <a:r>
              <a:rPr lang="en-US" altLang="zh-CN" sz="2000" smtClean="0">
                <a:latin typeface="Times New Roman" pitchFamily="18" charset="0"/>
                <a:ea typeface="华文细黑" pitchFamily="2" charset="-122"/>
                <a:cs typeface="Times New Roman" pitchFamily="18" charset="0"/>
              </a:rPr>
              <a:t>}</a:t>
            </a:r>
            <a:endParaRPr lang="zh-CN" altLang="en-US" sz="2000" smtClean="0">
              <a:latin typeface="Times New Roman" pitchFamily="18" charset="0"/>
              <a:ea typeface="华文细黑" pitchFamily="2" charset="-122"/>
              <a:cs typeface="Times New Roman" pitchFamily="18" charset="0"/>
            </a:endParaRPr>
          </a:p>
        </p:txBody>
      </p:sp>
      <p:sp>
        <p:nvSpPr>
          <p:cNvPr id="37891" name="TextBox 6"/>
          <p:cNvSpPr txBox="1">
            <a:spLocks noChangeArrowheads="1"/>
          </p:cNvSpPr>
          <p:nvPr/>
        </p:nvSpPr>
        <p:spPr bwMode="auto">
          <a:xfrm>
            <a:off x="4427538" y="549275"/>
            <a:ext cx="136842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2000">
                <a:latin typeface="Times New Roman" pitchFamily="18" charset="0"/>
                <a:cs typeface="Times New Roman" pitchFamily="18" charset="0"/>
              </a:rPr>
              <a:t>nResult: 6</a:t>
            </a:r>
            <a:endParaRPr lang="zh-CN" altLang="en-US" sz="2000">
              <a:latin typeface="Times New Roman" pitchFamily="18" charset="0"/>
              <a:cs typeface="Times New Roman" pitchFamily="18" charset="0"/>
            </a:endParaRPr>
          </a:p>
        </p:txBody>
      </p:sp>
      <p:sp>
        <p:nvSpPr>
          <p:cNvPr id="37892" name="TextBox 7"/>
          <p:cNvSpPr txBox="1">
            <a:spLocks noChangeArrowheads="1"/>
          </p:cNvSpPr>
          <p:nvPr/>
        </p:nvSpPr>
        <p:spPr bwMode="auto">
          <a:xfrm>
            <a:off x="5795963" y="549275"/>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r>
              <a:rPr lang="en-US" altLang="zh-CN" sz="1800">
                <a:solidFill>
                  <a:srgbClr val="0000CC"/>
                </a:solidFill>
                <a:cs typeface="Arial" charset="0"/>
              </a:rPr>
              <a:t>main()</a:t>
            </a:r>
            <a:endParaRPr lang="zh-CN" altLang="en-US" sz="1800">
              <a:solidFill>
                <a:srgbClr val="0000CC"/>
              </a:solidFill>
              <a:cs typeface="Arial" charset="0"/>
            </a:endParaRPr>
          </a:p>
        </p:txBody>
      </p:sp>
      <p:sp>
        <p:nvSpPr>
          <p:cNvPr id="9" name="TextBox 2"/>
          <p:cNvSpPr txBox="1">
            <a:spLocks noChangeArrowheads="1"/>
          </p:cNvSpPr>
          <p:nvPr/>
        </p:nvSpPr>
        <p:spPr bwMode="auto">
          <a:xfrm>
            <a:off x="3492500" y="1773238"/>
            <a:ext cx="547211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a:lnSpc>
                <a:spcPct val="150000"/>
              </a:lnSpc>
              <a:buClr>
                <a:srgbClr val="FFC000"/>
              </a:buClr>
              <a:buSzPct val="80000"/>
              <a:buFont typeface="Wingdings" pitchFamily="2" charset="2"/>
              <a:buChar char="u"/>
            </a:pPr>
            <a:r>
              <a:rPr lang="zh-CN" altLang="en-US" sz="2000">
                <a:latin typeface="华文细黑" pitchFamily="2" charset="-122"/>
                <a:ea typeface="华文细黑" pitchFamily="2" charset="-122"/>
                <a:cs typeface="Arial" charset="0"/>
              </a:rPr>
              <a:t>调用递归函数：调用另一个有着相同名字和相同代码的函数。</a:t>
            </a:r>
            <a:endParaRPr lang="en-US" altLang="zh-CN" sz="2000">
              <a:latin typeface="华文细黑" pitchFamily="2" charset="-122"/>
              <a:ea typeface="华文细黑" pitchFamily="2" charset="-122"/>
              <a:cs typeface="Arial" charset="0"/>
            </a:endParaRPr>
          </a:p>
          <a:p>
            <a:pPr>
              <a:lnSpc>
                <a:spcPct val="150000"/>
              </a:lnSpc>
              <a:buClr>
                <a:srgbClr val="FFC000"/>
              </a:buClr>
              <a:buSzPct val="80000"/>
              <a:buFont typeface="Wingdings" pitchFamily="2" charset="2"/>
              <a:buChar char="u"/>
            </a:pPr>
            <a:r>
              <a:rPr lang="zh-CN" altLang="en-US" sz="2000">
                <a:latin typeface="华文细黑" pitchFamily="2" charset="-122"/>
                <a:ea typeface="华文细黑" pitchFamily="2" charset="-122"/>
                <a:cs typeface="Arial" charset="0"/>
              </a:rPr>
              <a:t>每次调用函数时分配参数和局部变量的存储空间，退出函数时释放。</a:t>
            </a:r>
          </a:p>
          <a:p>
            <a:pPr>
              <a:lnSpc>
                <a:spcPct val="150000"/>
              </a:lnSpc>
              <a:buClr>
                <a:srgbClr val="FFC000"/>
              </a:buClr>
              <a:buSzPct val="80000"/>
              <a:buFont typeface="Wingdings" pitchFamily="2" charset="2"/>
              <a:buChar char="u"/>
            </a:pPr>
            <a:r>
              <a:rPr lang="zh-CN" altLang="en-US" sz="2000">
                <a:latin typeface="华文细黑" pitchFamily="2" charset="-122"/>
                <a:ea typeface="华文细黑" pitchFamily="2" charset="-122"/>
                <a:cs typeface="Arial" charset="0"/>
              </a:rPr>
              <a:t>随着递归函数的层层深入，存储空间的一端逐渐增加，然后随着函数调用的层层返回，存储空间的这一端又逐渐缩短。</a:t>
            </a:r>
            <a:endParaRPr lang="en-US" altLang="zh-CN" sz="2000">
              <a:latin typeface="华文细黑" pitchFamily="2" charset="-122"/>
              <a:ea typeface="华文细黑" pitchFamily="2" charset="-122"/>
              <a:cs typeface="Arial" charset="0"/>
            </a:endParaRPr>
          </a:p>
          <a:p>
            <a:pPr>
              <a:lnSpc>
                <a:spcPct val="150000"/>
              </a:lnSpc>
              <a:buClr>
                <a:srgbClr val="FFC000"/>
              </a:buClr>
              <a:buSzPct val="80000"/>
              <a:buFont typeface="Wingdings" pitchFamily="2" charset="2"/>
              <a:buChar char="u"/>
            </a:pPr>
            <a:r>
              <a:rPr lang="zh-CN" altLang="en-US" sz="2000">
                <a:latin typeface="华文细黑" pitchFamily="2" charset="-122"/>
                <a:ea typeface="华文细黑" pitchFamily="2" charset="-122"/>
                <a:cs typeface="Arial" charset="0"/>
              </a:rPr>
              <a:t>递归存在着可用堆栈空间过度使用的危险。</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31800" y="214313"/>
            <a:ext cx="7772400" cy="784225"/>
          </a:xfrm>
          <a:prstGeom prst="rect">
            <a:avLst/>
          </a:prstGeom>
        </p:spPr>
        <p:txBody>
          <a:bodyPr>
            <a:normAutofit/>
          </a:bodyPr>
          <a:lstStyle>
            <a:lvl1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1pPr>
            <a:lvl2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algn="l" rtl="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en-US" altLang="zh-CN" dirty="0" smtClean="0">
                <a:solidFill>
                  <a:schemeClr val="tx1"/>
                </a:solidFill>
                <a:latin typeface="Arial Rounded MT Bold" panose="020F0704030504030204" pitchFamily="34" charset="0"/>
                <a:ea typeface="微软雅黑" pitchFamily="34" charset="-122"/>
                <a:cs typeface="Times New Roman" pitchFamily="18" charset="0"/>
              </a:rPr>
              <a:t>The </a:t>
            </a:r>
            <a:r>
              <a:rPr lang="en-US" altLang="zh-CN" dirty="0">
                <a:solidFill>
                  <a:schemeClr val="tx1"/>
                </a:solidFill>
                <a:latin typeface="Arial Rounded MT Bold" panose="020F0704030504030204" pitchFamily="34" charset="0"/>
                <a:ea typeface="微软雅黑" pitchFamily="34" charset="-122"/>
                <a:cs typeface="Times New Roman" pitchFamily="18" charset="0"/>
              </a:rPr>
              <a:t>recursive leap of faith </a:t>
            </a:r>
            <a:endParaRPr lang="zh-CN" altLang="en-US" dirty="0">
              <a:solidFill>
                <a:schemeClr val="tx1"/>
              </a:solidFill>
              <a:latin typeface="Arial Rounded MT Bold" panose="020F0704030504030204" pitchFamily="34" charset="0"/>
              <a:ea typeface="微软雅黑" pitchFamily="34" charset="-122"/>
              <a:cs typeface="+mn-cs"/>
            </a:endParaRPr>
          </a:p>
        </p:txBody>
      </p:sp>
      <p:sp>
        <p:nvSpPr>
          <p:cNvPr id="5" name="内容占位符 2"/>
          <p:cNvSpPr>
            <a:spLocks noChangeArrowheads="1"/>
          </p:cNvSpPr>
          <p:nvPr/>
        </p:nvSpPr>
        <p:spPr bwMode="auto">
          <a:xfrm>
            <a:off x="438150" y="987425"/>
            <a:ext cx="8705850" cy="3449638"/>
          </a:xfrm>
          <a:prstGeom prst="rect">
            <a:avLst/>
          </a:prstGeom>
          <a:solidFill>
            <a:schemeClr val="bg1"/>
          </a:solidFill>
          <a:ln w="9525">
            <a:solidFill>
              <a:schemeClr val="bg1"/>
            </a:solidFill>
            <a:miter lim="800000"/>
            <a:headEnd/>
            <a:tailEnd/>
          </a:ln>
        </p:spPr>
        <p:txBody>
          <a:bodyPr/>
          <a:lstStyle/>
          <a:p>
            <a:pPr marL="285750" indent="-285750" eaLnBrk="0" hangingPunct="0">
              <a:lnSpc>
                <a:spcPts val="3000"/>
              </a:lnSpc>
              <a:buClr>
                <a:srgbClr val="FFC000"/>
              </a:buClr>
              <a:buSzPct val="80000"/>
              <a:buFont typeface="Wingdings" pitchFamily="2" charset="2"/>
              <a:buChar char="u"/>
              <a:defRPr/>
            </a:pPr>
            <a:r>
              <a:rPr lang="zh-CN" altLang="en-US" sz="2000" dirty="0">
                <a:latin typeface="华文细黑" pitchFamily="2" charset="-122"/>
                <a:ea typeface="华文细黑" pitchFamily="2" charset="-122"/>
                <a:cs typeface="Arial" charset="0"/>
              </a:rPr>
              <a:t>怎么证明递归函数是</a:t>
            </a:r>
            <a:r>
              <a:rPr lang="zh-CN" altLang="en-US" sz="2000" b="1" dirty="0">
                <a:solidFill>
                  <a:srgbClr val="F37021"/>
                </a:solidFill>
                <a:latin typeface="微软雅黑" pitchFamily="34" charset="-122"/>
                <a:ea typeface="微软雅黑" pitchFamily="34" charset="-122"/>
                <a:cs typeface="Times New Roman" pitchFamily="18" charset="0"/>
              </a:rPr>
              <a:t>正确</a:t>
            </a:r>
            <a:r>
              <a:rPr lang="zh-CN" altLang="en-US" sz="2000" dirty="0">
                <a:latin typeface="华文细黑" pitchFamily="2" charset="-122"/>
                <a:ea typeface="华文细黑" pitchFamily="2" charset="-122"/>
                <a:cs typeface="Arial" charset="0"/>
              </a:rPr>
              <a:t>的呢？</a:t>
            </a:r>
          </a:p>
          <a:p>
            <a:pPr lvl="1" eaLnBrk="0" hangingPunct="0">
              <a:lnSpc>
                <a:spcPts val="3000"/>
              </a:lnSpc>
              <a:buClr>
                <a:srgbClr val="FFC000"/>
              </a:buClr>
              <a:buSzPct val="80000"/>
              <a:defRPr/>
            </a:pPr>
            <a:r>
              <a:rPr lang="en-US" altLang="zh-CN" sz="1800" dirty="0">
                <a:latin typeface="华文细黑" pitchFamily="2" charset="-122"/>
                <a:ea typeface="华文细黑" pitchFamily="2" charset="-122"/>
                <a:cs typeface="Arial" charset="0"/>
              </a:rPr>
              <a:t>factorial(n)</a:t>
            </a:r>
            <a:r>
              <a:rPr lang="zh-CN" altLang="en-US" sz="1800" dirty="0">
                <a:latin typeface="华文细黑" pitchFamily="2" charset="-122"/>
                <a:ea typeface="华文细黑" pitchFamily="2" charset="-122"/>
                <a:cs typeface="Arial" charset="0"/>
              </a:rPr>
              <a:t>的正确性依赖于</a:t>
            </a:r>
            <a:r>
              <a:rPr lang="en-US" altLang="zh-CN" sz="1800" dirty="0">
                <a:latin typeface="华文细黑" pitchFamily="2" charset="-122"/>
                <a:ea typeface="华文细黑" pitchFamily="2" charset="-122"/>
                <a:cs typeface="Arial" charset="0"/>
              </a:rPr>
              <a:t>factorial(n-1)</a:t>
            </a:r>
            <a:r>
              <a:rPr lang="zh-CN" altLang="en-US" sz="1800" dirty="0">
                <a:latin typeface="华文细黑" pitchFamily="2" charset="-122"/>
                <a:ea typeface="华文细黑" pitchFamily="2" charset="-122"/>
                <a:cs typeface="Arial" charset="0"/>
              </a:rPr>
              <a:t>的正确性，依次类推，要证明</a:t>
            </a:r>
            <a:r>
              <a:rPr lang="en-US" altLang="zh-CN" sz="1800" dirty="0">
                <a:latin typeface="华文细黑" pitchFamily="2" charset="-122"/>
                <a:ea typeface="华文细黑" pitchFamily="2" charset="-122"/>
                <a:cs typeface="Arial" charset="0"/>
              </a:rPr>
              <a:t>factorial(1)</a:t>
            </a:r>
            <a:r>
              <a:rPr lang="zh-CN" altLang="en-US" sz="1800" dirty="0">
                <a:latin typeface="华文细黑" pitchFamily="2" charset="-122"/>
                <a:ea typeface="华文细黑" pitchFamily="2" charset="-122"/>
                <a:cs typeface="Arial" charset="0"/>
              </a:rPr>
              <a:t>的正确性，只要证明</a:t>
            </a:r>
            <a:r>
              <a:rPr lang="en-US" altLang="zh-CN" sz="1800" dirty="0">
                <a:latin typeface="华文细黑" pitchFamily="2" charset="-122"/>
                <a:ea typeface="华文细黑" pitchFamily="2" charset="-122"/>
                <a:cs typeface="Arial" charset="0"/>
              </a:rPr>
              <a:t>factorial(0)</a:t>
            </a:r>
            <a:r>
              <a:rPr lang="zh-CN" altLang="en-US" sz="1800" dirty="0">
                <a:latin typeface="华文细黑" pitchFamily="2" charset="-122"/>
                <a:ea typeface="华文细黑" pitchFamily="2" charset="-122"/>
                <a:cs typeface="Arial" charset="0"/>
              </a:rPr>
              <a:t>的正确性。</a:t>
            </a:r>
          </a:p>
          <a:p>
            <a:pPr marL="285750" indent="-285750" eaLnBrk="0" hangingPunct="0">
              <a:lnSpc>
                <a:spcPts val="3000"/>
              </a:lnSpc>
              <a:buClr>
                <a:srgbClr val="FFC000"/>
              </a:buClr>
              <a:buSzPct val="80000"/>
              <a:buFont typeface="Wingdings" pitchFamily="2" charset="2"/>
              <a:buChar char="u"/>
              <a:defRPr/>
            </a:pPr>
            <a:r>
              <a:rPr lang="en-US" altLang="zh-CN" sz="2000" dirty="0">
                <a:latin typeface="华文细黑" pitchFamily="2" charset="-122"/>
                <a:ea typeface="华文细黑" pitchFamily="2" charset="-122"/>
                <a:cs typeface="Arial" charset="0"/>
              </a:rPr>
              <a:t>factorial(0)</a:t>
            </a:r>
            <a:r>
              <a:rPr lang="zh-CN" altLang="en-US" sz="2000" dirty="0">
                <a:latin typeface="华文细黑" pitchFamily="2" charset="-122"/>
                <a:ea typeface="华文细黑" pitchFamily="2" charset="-122"/>
                <a:cs typeface="Arial" charset="0"/>
              </a:rPr>
              <a:t>是正确的，调用它去完成另外一个函数调用</a:t>
            </a:r>
            <a:r>
              <a:rPr lang="en-US" altLang="zh-CN" sz="2000" dirty="0">
                <a:latin typeface="华文细黑" pitchFamily="2" charset="-122"/>
                <a:ea typeface="华文细黑" pitchFamily="2" charset="-122"/>
                <a:cs typeface="Arial" charset="0"/>
              </a:rPr>
              <a:t>factorial(1)</a:t>
            </a:r>
            <a:r>
              <a:rPr lang="zh-CN" altLang="en-US" sz="2000" dirty="0">
                <a:latin typeface="华文细黑" pitchFamily="2" charset="-122"/>
                <a:ea typeface="华文细黑" pitchFamily="2" charset="-122"/>
                <a:cs typeface="Arial" charset="0"/>
              </a:rPr>
              <a:t>也应该是正确的，这种“相信”称为</a:t>
            </a:r>
            <a:r>
              <a:rPr lang="en-US" altLang="zh-CN" sz="2400" b="1" dirty="0">
                <a:solidFill>
                  <a:srgbClr val="FF0000"/>
                </a:solidFill>
                <a:effectLst>
                  <a:outerShdw blurRad="38100" dist="38100" dir="2700000" algn="tl">
                    <a:srgbClr val="C0C0C0"/>
                  </a:outerShdw>
                </a:effectLst>
                <a:latin typeface="Arial Rounded MT Bold" panose="020F0704030504030204" pitchFamily="34" charset="0"/>
                <a:ea typeface="微软雅黑" pitchFamily="34" charset="-122"/>
                <a:cs typeface="Times New Roman" pitchFamily="18" charset="0"/>
              </a:rPr>
              <a:t>Leap of Faith</a:t>
            </a:r>
            <a:endParaRPr lang="en-US" altLang="zh-CN" b="1" dirty="0">
              <a:solidFill>
                <a:srgbClr val="FF0000"/>
              </a:solidFill>
              <a:effectLst>
                <a:outerShdw blurRad="38100" dist="38100" dir="2700000" algn="tl">
                  <a:srgbClr val="C0C0C0"/>
                </a:outerShdw>
              </a:effectLst>
              <a:latin typeface="Arial Rounded MT Bold" panose="020F0704030504030204" pitchFamily="34" charset="0"/>
              <a:ea typeface="微软雅黑" pitchFamily="34" charset="-122"/>
              <a:cs typeface="Times New Roman" pitchFamily="18" charset="0"/>
            </a:endParaRPr>
          </a:p>
          <a:p>
            <a:pPr marL="285750" indent="-285750" eaLnBrk="0" hangingPunct="0">
              <a:lnSpc>
                <a:spcPts val="3000"/>
              </a:lnSpc>
              <a:buClr>
                <a:srgbClr val="FFC000"/>
              </a:buClr>
              <a:buSzPct val="80000"/>
              <a:buFont typeface="Wingdings" pitchFamily="2" charset="2"/>
              <a:buChar char="u"/>
              <a:defRPr/>
            </a:pPr>
            <a:r>
              <a:rPr lang="zh-CN" altLang="en-US" sz="2000" dirty="0">
                <a:latin typeface="华文细黑" pitchFamily="2" charset="-122"/>
                <a:ea typeface="华文细黑" pitchFamily="2" charset="-122"/>
                <a:cs typeface="Arial" charset="0"/>
              </a:rPr>
              <a:t>递归函数是正确的，只需证明两点：</a:t>
            </a:r>
            <a:r>
              <a:rPr lang="en-US" altLang="zh-CN" sz="2000" b="1" dirty="0">
                <a:solidFill>
                  <a:srgbClr val="0070C0"/>
                </a:solidFill>
                <a:latin typeface="华文细黑" pitchFamily="2" charset="-122"/>
                <a:ea typeface="华文细黑" pitchFamily="2" charset="-122"/>
                <a:cs typeface="Times New Roman" pitchFamily="18" charset="0"/>
              </a:rPr>
              <a:t>Base Case</a:t>
            </a:r>
            <a:r>
              <a:rPr lang="zh-CN" altLang="en-US" sz="2000" b="1" dirty="0">
                <a:solidFill>
                  <a:srgbClr val="F37021"/>
                </a:solidFill>
                <a:latin typeface="微软雅黑" pitchFamily="34" charset="-122"/>
                <a:ea typeface="微软雅黑" pitchFamily="34" charset="-122"/>
                <a:cs typeface="Times New Roman" pitchFamily="18" charset="0"/>
              </a:rPr>
              <a:t>正确</a:t>
            </a:r>
            <a:r>
              <a:rPr lang="zh-CN" altLang="en-US" sz="2000" dirty="0">
                <a:latin typeface="华文细黑" pitchFamily="2" charset="-122"/>
                <a:ea typeface="华文细黑" pitchFamily="2" charset="-122"/>
                <a:cs typeface="Arial" charset="0"/>
              </a:rPr>
              <a:t>，</a:t>
            </a:r>
            <a:r>
              <a:rPr lang="zh-CN" altLang="en-US" sz="2000" b="1" dirty="0">
                <a:solidFill>
                  <a:srgbClr val="0070C0"/>
                </a:solidFill>
                <a:latin typeface="华文细黑" pitchFamily="2" charset="-122"/>
                <a:ea typeface="华文细黑" pitchFamily="2" charset="-122"/>
                <a:cs typeface="Times New Roman" pitchFamily="18" charset="0"/>
              </a:rPr>
              <a:t>递推关系</a:t>
            </a:r>
            <a:r>
              <a:rPr lang="zh-CN" altLang="en-US" sz="2000" b="1" dirty="0">
                <a:solidFill>
                  <a:srgbClr val="F37021"/>
                </a:solidFill>
                <a:latin typeface="微软雅黑" pitchFamily="34" charset="-122"/>
                <a:ea typeface="微软雅黑" pitchFamily="34" charset="-122"/>
                <a:cs typeface="Times New Roman" pitchFamily="18" charset="0"/>
              </a:rPr>
              <a:t>正确</a:t>
            </a:r>
            <a:r>
              <a:rPr lang="zh-CN" altLang="en-US" sz="2000" dirty="0">
                <a:latin typeface="华文细黑" pitchFamily="2" charset="-122"/>
                <a:ea typeface="华文细黑" pitchFamily="2" charset="-122"/>
                <a:cs typeface="Arial" charset="0"/>
              </a:rPr>
              <a:t>。</a:t>
            </a:r>
          </a:p>
          <a:p>
            <a:pPr marL="285750" indent="-285750" eaLnBrk="0" hangingPunct="0">
              <a:lnSpc>
                <a:spcPts val="3000"/>
              </a:lnSpc>
              <a:buClr>
                <a:srgbClr val="FFC000"/>
              </a:buClr>
              <a:buSzPct val="80000"/>
              <a:buFont typeface="Wingdings" pitchFamily="2" charset="2"/>
              <a:buChar char="u"/>
              <a:defRPr/>
            </a:pPr>
            <a:r>
              <a:rPr lang="zh-CN" altLang="en-US" sz="2000" dirty="0">
                <a:latin typeface="华文细黑" pitchFamily="2" charset="-122"/>
                <a:ea typeface="华文细黑" pitchFamily="2" charset="-122"/>
                <a:cs typeface="Arial" charset="0"/>
              </a:rPr>
              <a:t>写递归函数时一定要记得写</a:t>
            </a:r>
            <a:r>
              <a:rPr lang="en-US" altLang="zh-CN" sz="2000" b="1" dirty="0">
                <a:solidFill>
                  <a:srgbClr val="0070C0"/>
                </a:solidFill>
                <a:latin typeface="华文细黑" pitchFamily="2" charset="-122"/>
                <a:ea typeface="华文细黑" pitchFamily="2" charset="-122"/>
                <a:cs typeface="Times New Roman" pitchFamily="18" charset="0"/>
              </a:rPr>
              <a:t>Base Case</a:t>
            </a:r>
            <a:r>
              <a:rPr lang="zh-CN" altLang="en-US" sz="2000" dirty="0">
                <a:latin typeface="华文细黑" pitchFamily="2" charset="-122"/>
                <a:ea typeface="华文细黑" pitchFamily="2" charset="-122"/>
                <a:cs typeface="Arial" charset="0"/>
              </a:rPr>
              <a:t>，否则即使递推关系正确，整个函数也不正确。</a:t>
            </a:r>
            <a:endParaRPr lang="en-US" altLang="zh-CN" sz="2000" dirty="0">
              <a:latin typeface="华文细黑" pitchFamily="2" charset="-122"/>
              <a:ea typeface="华文细黑" pitchFamily="2" charset="-122"/>
              <a:cs typeface="Arial" charset="0"/>
            </a:endParaRPr>
          </a:p>
        </p:txBody>
      </p:sp>
      <p:sp>
        <p:nvSpPr>
          <p:cNvPr id="2" name="TextBox 1"/>
          <p:cNvSpPr txBox="1"/>
          <p:nvPr/>
        </p:nvSpPr>
        <p:spPr>
          <a:xfrm>
            <a:off x="438150" y="4221163"/>
            <a:ext cx="5213350" cy="1938337"/>
          </a:xfrm>
          <a:prstGeom prst="rect">
            <a:avLst/>
          </a:prstGeom>
          <a:solidFill>
            <a:schemeClr val="accent5">
              <a:lumMod val="90000"/>
            </a:schemeClr>
          </a:solidFill>
        </p:spPr>
        <p:txBody>
          <a:bodyPr>
            <a:spAutoFit/>
          </a:bodyPr>
          <a:lstStyle/>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int factorial(int n) </a:t>
            </a:r>
          </a:p>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p>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int nResult = n * factorial(n-1);</a:t>
            </a:r>
          </a:p>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result  nResult; </a:t>
            </a:r>
          </a:p>
          <a:p>
            <a:pPr>
              <a:defRPr/>
            </a:pPr>
            <a:r>
              <a:rPr lang="pt-BR" altLang="zh-CN"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rPr>
              <a:t>} </a:t>
            </a:r>
            <a:endParaRPr lang="zh-CN" altLang="en-US" sz="2400" dirty="0">
              <a:solidFill>
                <a:schemeClr val="tx1">
                  <a:lumMod val="75000"/>
                  <a:lumOff val="25000"/>
                </a:schemeClr>
              </a:solidFill>
              <a:latin typeface="Frutiger LT 55 Roman" panose="02000503040000020004" pitchFamily="2" charset="0"/>
              <a:ea typeface="Arial Unicode MS" panose="020B0604020202020204" pitchFamily="34" charset="-122"/>
              <a:cs typeface="Times New Roman" panose="02020603050405020304" pitchFamily="18" charset="0"/>
            </a:endParaRPr>
          </a:p>
        </p:txBody>
      </p:sp>
      <p:sp>
        <p:nvSpPr>
          <p:cNvPr id="3" name="圆角矩形标注 2"/>
          <p:cNvSpPr/>
          <p:nvPr/>
        </p:nvSpPr>
        <p:spPr>
          <a:xfrm>
            <a:off x="6227763" y="4225925"/>
            <a:ext cx="2697162" cy="1511300"/>
          </a:xfrm>
          <a:prstGeom prst="wedgeRoundRectCallout">
            <a:avLst>
              <a:gd name="adj1" fmla="val -70294"/>
              <a:gd name="adj2" fmla="val 11941"/>
              <a:gd name="adj3" fmla="val 16667"/>
            </a:avLst>
          </a:prstGeom>
          <a:solidFill>
            <a:srgbClr val="ACF2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dirty="0">
                <a:solidFill>
                  <a:schemeClr val="tx1"/>
                </a:solidFill>
                <a:latin typeface="华文细黑" panose="02010600040101010101" pitchFamily="2" charset="-122"/>
                <a:ea typeface="华文细黑" panose="02010600040101010101" pitchFamily="2" charset="-122"/>
              </a:rPr>
              <a:t>这个函数会永远调用下去，直到操作系统为程序预留的栈空间耗尽程序崩溃为止，这称为</a:t>
            </a:r>
            <a:r>
              <a:rPr lang="zh-CN" altLang="en-US" sz="2000" b="1" dirty="0">
                <a:solidFill>
                  <a:srgbClr val="F37021"/>
                </a:solidFill>
                <a:latin typeface="微软雅黑" pitchFamily="34" charset="-122"/>
                <a:ea typeface="微软雅黑" pitchFamily="34" charset="-122"/>
                <a:cs typeface="Times New Roman" pitchFamily="18" charset="0"/>
              </a:rPr>
              <a:t>无穷递归</a:t>
            </a:r>
            <a:r>
              <a:rPr lang="zh-CN" altLang="en-US" sz="2000" dirty="0">
                <a:solidFill>
                  <a:schemeClr val="tx1"/>
                </a:solidFill>
                <a:latin typeface="华文细黑" panose="02010600040101010101" pitchFamily="2" charset="-122"/>
                <a:ea typeface="华文细黑" panose="02010600040101010101"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ChangeArrowheads="1"/>
          </p:cNvSpPr>
          <p:nvPr/>
        </p:nvSpPr>
        <p:spPr bwMode="auto">
          <a:xfrm>
            <a:off x="438150" y="987425"/>
            <a:ext cx="8377238" cy="3017838"/>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pPr>
            <a:r>
              <a:rPr lang="zh-CN" altLang="en-US" sz="2000">
                <a:latin typeface="华文细黑" pitchFamily="2" charset="-122"/>
                <a:ea typeface="华文细黑" pitchFamily="2" charset="-122"/>
                <a:cs typeface="Arial" charset="0"/>
              </a:rPr>
              <a:t>对于某一小范围内的问题，使用递归会带来简单、优雅的解。对于大多数问题，它所带来的解将会是极其复杂的。因此要有选择地使用递归。</a:t>
            </a:r>
          </a:p>
          <a:p>
            <a:pPr marL="285750" indent="-285750" eaLnBrk="0" hangingPunct="0">
              <a:lnSpc>
                <a:spcPct val="150000"/>
              </a:lnSpc>
              <a:buClr>
                <a:srgbClr val="FFC000"/>
              </a:buClr>
              <a:buSzPct val="80000"/>
              <a:buFont typeface="Wingdings" pitchFamily="2" charset="2"/>
              <a:buChar char="u"/>
            </a:pPr>
            <a:r>
              <a:rPr lang="zh-CN" altLang="en-US" sz="2000">
                <a:latin typeface="华文细黑" pitchFamily="2" charset="-122"/>
                <a:ea typeface="华文细黑" pitchFamily="2" charset="-122"/>
                <a:cs typeface="Arial" charset="0"/>
              </a:rPr>
              <a:t>递归存在着可用堆栈空间过度使用的危险，这能导致严重的错误。在安全相关系统中强制规定：不能使用递归函数调用。</a:t>
            </a:r>
          </a:p>
          <a:p>
            <a:pPr marL="285750" indent="-285750" eaLnBrk="0" hangingPunct="0">
              <a:lnSpc>
                <a:spcPct val="150000"/>
              </a:lnSpc>
              <a:buClr>
                <a:srgbClr val="FFC000"/>
              </a:buClr>
              <a:buSzPct val="80000"/>
              <a:buFont typeface="Wingdings" pitchFamily="2" charset="2"/>
              <a:buChar char="u"/>
            </a:pPr>
            <a:endParaRPr lang="zh-CN" altLang="en-US" sz="2000">
              <a:latin typeface="华文细黑" pitchFamily="2" charset="-122"/>
              <a:ea typeface="华文细黑" pitchFamily="2" charset="-122"/>
              <a:cs typeface="Arial" charset="0"/>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987425"/>
            <a:ext cx="8526463" cy="1720850"/>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递归调用</a:t>
            </a:r>
            <a:r>
              <a:rPr lang="zh-CN" altLang="en-US" sz="2000" dirty="0">
                <a:latin typeface="微软雅黑" pitchFamily="34" charset="-122"/>
                <a:ea typeface="微软雅黑" pitchFamily="34" charset="-122"/>
                <a:cs typeface="Arial" charset="0"/>
              </a:rPr>
              <a:t>：</a:t>
            </a:r>
            <a:r>
              <a:rPr lang="zh-CN" altLang="en-US" sz="2400" dirty="0">
                <a:latin typeface="华文细黑" panose="02010600040101010101" pitchFamily="2" charset="-122"/>
                <a:ea typeface="华文细黑" panose="02010600040101010101" pitchFamily="2" charset="-122"/>
                <a:cs typeface="Arial" charset="0"/>
              </a:rPr>
              <a:t>在调用一个函数的过程中又出现直接或间接地调用该</a:t>
            </a:r>
            <a:r>
              <a:rPr lang="zh-CN" altLang="en-US" sz="2400" b="1" dirty="0">
                <a:solidFill>
                  <a:srgbClr val="F37021"/>
                </a:solidFill>
                <a:latin typeface="微软雅黑" panose="020B0503020204020204" pitchFamily="34" charset="-122"/>
                <a:ea typeface="微软雅黑" panose="020B0503020204020204" pitchFamily="34" charset="-122"/>
                <a:cs typeface="Times New Roman" pitchFamily="18" charset="0"/>
              </a:rPr>
              <a:t>函数本身</a:t>
            </a:r>
            <a:r>
              <a:rPr lang="zh-CN" altLang="en-US" sz="2400" dirty="0">
                <a:latin typeface="华文细黑" panose="02010600040101010101" pitchFamily="2" charset="-122"/>
                <a:ea typeface="华文细黑" panose="02010600040101010101" pitchFamily="2" charset="-122"/>
                <a:cs typeface="Arial" charset="0"/>
              </a:rPr>
              <a:t>。</a:t>
            </a:r>
            <a:endParaRPr lang="en-US" altLang="zh-CN" sz="2000" dirty="0">
              <a:latin typeface="华文细黑" panose="02010600040101010101" pitchFamily="2" charset="-122"/>
              <a:ea typeface="华文细黑" panose="02010600040101010101" pitchFamily="2" charset="-122"/>
              <a:cs typeface="Arial" charset="0"/>
            </a:endParaRPr>
          </a:p>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嵌套调用</a:t>
            </a:r>
            <a:r>
              <a:rPr lang="zh-CN" altLang="en-US" sz="2000" dirty="0">
                <a:latin typeface="微软雅黑" pitchFamily="34" charset="-122"/>
                <a:ea typeface="微软雅黑" pitchFamily="34" charset="-122"/>
                <a:cs typeface="Arial" charset="0"/>
              </a:rPr>
              <a:t>：</a:t>
            </a:r>
            <a:r>
              <a:rPr lang="zh-CN" altLang="en-US" sz="2400" dirty="0">
                <a:latin typeface="华文细黑" panose="02010600040101010101" pitchFamily="2" charset="-122"/>
                <a:ea typeface="华文细黑" panose="02010600040101010101" pitchFamily="2" charset="-122"/>
                <a:cs typeface="Arial" charset="0"/>
              </a:rPr>
              <a:t>在调用一个函数时，其函数体内又包含</a:t>
            </a:r>
            <a:r>
              <a:rPr lang="zh-CN" altLang="en-US" sz="2400" b="1" dirty="0">
                <a:solidFill>
                  <a:srgbClr val="0070C0"/>
                </a:solidFill>
                <a:latin typeface="微软雅黑" panose="020B0503020204020204" pitchFamily="34" charset="-122"/>
                <a:ea typeface="微软雅黑" panose="020B0503020204020204" pitchFamily="34" charset="-122"/>
                <a:cs typeface="Times New Roman" pitchFamily="18" charset="0"/>
              </a:rPr>
              <a:t>另一个函数</a:t>
            </a:r>
            <a:r>
              <a:rPr lang="zh-CN" altLang="en-US" sz="2400" dirty="0">
                <a:latin typeface="华文细黑" panose="02010600040101010101" pitchFamily="2" charset="-122"/>
                <a:ea typeface="华文细黑" panose="02010600040101010101" pitchFamily="2" charset="-122"/>
                <a:cs typeface="Arial" charset="0"/>
              </a:rPr>
              <a:t>的调用。</a:t>
            </a:r>
            <a:endParaRPr lang="en-US" altLang="zh-CN" sz="2000" i="1" dirty="0">
              <a:solidFill>
                <a:srgbClr val="FF0000"/>
              </a:solidFill>
              <a:latin typeface="华文细黑" panose="02010600040101010101" pitchFamily="2" charset="-122"/>
              <a:ea typeface="华文细黑" panose="02010600040101010101" pitchFamily="2" charset="-122"/>
              <a:cs typeface="Times New Roman" pitchFamily="18" charset="0"/>
            </a:endParaRPr>
          </a:p>
        </p:txBody>
      </p:sp>
      <p:sp>
        <p:nvSpPr>
          <p:cNvPr id="6" name="内容占位符 2"/>
          <p:cNvSpPr>
            <a:spLocks noChangeArrowheads="1"/>
          </p:cNvSpPr>
          <p:nvPr/>
        </p:nvSpPr>
        <p:spPr bwMode="auto">
          <a:xfrm>
            <a:off x="4787900" y="2205038"/>
            <a:ext cx="2736850" cy="2879725"/>
          </a:xfrm>
          <a:prstGeom prst="rect">
            <a:avLst/>
          </a:prstGeom>
          <a:noFill/>
          <a:ln w="9525">
            <a:noFill/>
            <a:miter lim="800000"/>
            <a:headEnd/>
            <a:tailEnd/>
          </a:ln>
        </p:spPr>
        <p:txBody>
          <a:bodyPr/>
          <a:lstStyle/>
          <a:p>
            <a:pPr marL="342900" indent="-342900" eaLnBrk="0" hangingPunct="0">
              <a:lnSpc>
                <a:spcPct val="150000"/>
              </a:lnSpc>
              <a:spcBef>
                <a:spcPct val="20000"/>
              </a:spcBef>
              <a:defRPr/>
            </a:pPr>
            <a:endParaRPr lang="zh-CN" sz="2400" b="1" dirty="0">
              <a:solidFill>
                <a:srgbClr val="3366CC"/>
              </a:solidFill>
              <a:effectLst>
                <a:outerShdw blurRad="38100" dist="38100" dir="2700000" algn="tl">
                  <a:srgbClr val="C0C0C0"/>
                </a:outerShdw>
              </a:effectLst>
              <a:latin typeface="微软雅黑" pitchFamily="34" charset="-122"/>
              <a:ea typeface="微软雅黑" pitchFamily="34" charset="-122"/>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递归调用</a:t>
            </a:r>
            <a:r>
              <a:rPr lang="en-US" altLang="zh-CN" dirty="0">
                <a:solidFill>
                  <a:schemeClr val="tx1"/>
                </a:solidFill>
                <a:latin typeface="Arial Rounded MT Bold" panose="020F0704030504030204" pitchFamily="34" charset="0"/>
              </a:rPr>
              <a:t>VS</a:t>
            </a:r>
            <a:r>
              <a:rPr lang="zh-CN" altLang="en-US" dirty="0" smtClean="0"/>
              <a:t>嵌套调用</a:t>
            </a:r>
          </a:p>
        </p:txBody>
      </p:sp>
      <p:pic>
        <p:nvPicPr>
          <p:cNvPr id="8" name="Picture 4" descr="h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2851150"/>
            <a:ext cx="5976937" cy="2981325"/>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用递归求解汉诺塔问题</a:t>
            </a:r>
          </a:p>
        </p:txBody>
      </p:sp>
      <p:sp>
        <p:nvSpPr>
          <p:cNvPr id="8" name="内容占位符 2"/>
          <p:cNvSpPr>
            <a:spLocks noChangeArrowheads="1"/>
          </p:cNvSpPr>
          <p:nvPr/>
        </p:nvSpPr>
        <p:spPr bwMode="auto">
          <a:xfrm>
            <a:off x="438150" y="987425"/>
            <a:ext cx="8377238" cy="3351213"/>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汉诺塔问题</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Times New Roman" pitchFamily="18" charset="0"/>
              </a:rPr>
              <a:t>是源于印度一个古老传说的益智玩具。大梵天创造世界的时候做了三根金刚石柱子，在一根柱子上从下往上按照大小顺序摞着</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cs typeface="Times New Roman" pitchFamily="18" charset="0"/>
              </a:rPr>
              <a:t>64</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Times New Roman" pitchFamily="18" charset="0"/>
              </a:rPr>
              <a:t>片黄金圆盘。大梵天命令婆罗门把圆盘从下面开始按大小顺序重新摆放在另一根柱子上。</a:t>
            </a:r>
          </a:p>
          <a:p>
            <a:pPr marL="285750" indent="-285750" eaLnBrk="0" hangingPunct="0">
              <a:lnSpc>
                <a:spcPct val="150000"/>
              </a:lnSpc>
              <a:buClr>
                <a:srgbClr val="FFC000"/>
              </a:buClr>
              <a:buSzPct val="80000"/>
              <a:buFont typeface="Wingdings" pitchFamily="2" charset="2"/>
              <a:buChar char="u"/>
              <a:defRPr/>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Times New Roman" pitchFamily="18" charset="0"/>
              </a:rPr>
              <a:t>规则：</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Times New Roman" pitchFamily="18" charset="0"/>
              </a:rPr>
              <a:t>在小圆盘上不能放大圆盘，在三根柱子之间一次只能移动一个圆盘。</a:t>
            </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38" y="3505200"/>
            <a:ext cx="473075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ChangeArrowheads="1"/>
          </p:cNvSpPr>
          <p:nvPr/>
        </p:nvSpPr>
        <p:spPr bwMode="auto">
          <a:xfrm>
            <a:off x="438150" y="987425"/>
            <a:ext cx="8377238" cy="2728913"/>
          </a:xfrm>
          <a:prstGeom prst="rect">
            <a:avLst/>
          </a:prstGeom>
          <a:solidFill>
            <a:schemeClr val="bg1"/>
          </a:solidFill>
          <a:ln w="9525">
            <a:solidFill>
              <a:schemeClr val="bg1"/>
            </a:solidFill>
            <a:miter lim="800000"/>
            <a:headEnd/>
            <a:tailEnd/>
          </a:ln>
        </p:spPr>
        <p:txBody>
          <a:bodyPr/>
          <a:lstStyle/>
          <a:p>
            <a:pPr eaLnBrk="0" hangingPunct="0">
              <a:lnSpc>
                <a:spcPct val="150000"/>
              </a:lnSpc>
              <a:buClr>
                <a:srgbClr val="FFC000"/>
              </a:buClr>
              <a:buSzPct val="80000"/>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算法理解</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要将</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上的</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n</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个盘子按照要求移动到</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C</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上，我们可以想到：</a:t>
            </a:r>
            <a:endPar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endParaRP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先将上边的 </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n-1 </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个盘子移动到</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B</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t>
            </a: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再将</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上剩余的最大的盘子移动到</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C</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a:t>
            </a:r>
          </a:p>
          <a:p>
            <a:pPr marL="800100" lvl="1" indent="-342900" eaLnBrk="0" hangingPunct="0">
              <a:lnSpc>
                <a:spcPct val="150000"/>
              </a:lnSpc>
              <a:buClr>
                <a:srgbClr val="FFC000"/>
              </a:buClr>
              <a:buSzPct val="80000"/>
              <a:buFont typeface="Wingdings" panose="05000000000000000000" pitchFamily="2" charset="2"/>
              <a:buChar char="Ø"/>
              <a:defRPr/>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然后将</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B</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上所有的盘子移动到</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rPr>
              <a:t>C</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rPr>
              <a:t>上。</a:t>
            </a:r>
            <a:endParaRPr lang="en-US" altLang="zh-CN" sz="2000" dirty="0">
              <a:solidFill>
                <a:schemeClr val="tx1">
                  <a:lumMod val="75000"/>
                  <a:lumOff val="25000"/>
                </a:schemeClr>
              </a:solidFill>
              <a:latin typeface="华文细黑" pitchFamily="2" charset="-122"/>
              <a:ea typeface="华文细黑" pitchFamily="2" charset="-122"/>
              <a:cs typeface="Arial" charset="0"/>
            </a:endParaRPr>
          </a:p>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伪代码</a:t>
            </a:r>
            <a:endParaRPr lang="zh-CN" altLang="en-US" sz="2400" dirty="0">
              <a:latin typeface="华文细黑" pitchFamily="2" charset="-122"/>
              <a:ea typeface="华文细黑" pitchFamily="2" charset="-122"/>
              <a:cs typeface="Arial" charset="0"/>
            </a:endParaRPr>
          </a:p>
        </p:txBody>
      </p:sp>
      <p:sp>
        <p:nvSpPr>
          <p:cNvPr id="3" name="TextBox 2"/>
          <p:cNvSpPr txBox="1"/>
          <p:nvPr/>
        </p:nvSpPr>
        <p:spPr>
          <a:xfrm>
            <a:off x="1042988" y="3565525"/>
            <a:ext cx="7705725" cy="3046413"/>
          </a:xfrm>
          <a:prstGeom prst="rect">
            <a:avLst/>
          </a:prstGeom>
          <a:solidFill>
            <a:schemeClr val="accent6">
              <a:lumMod val="20000"/>
              <a:lumOff val="80000"/>
            </a:schemeClr>
          </a:solidFill>
        </p:spPr>
        <p:txBody>
          <a:bodyPr>
            <a:spAutoFit/>
          </a:bodyPr>
          <a:lstStyle/>
          <a:p>
            <a:pPr indent="-457200">
              <a:lnSpc>
                <a:spcPct val="120000"/>
              </a:lnSpc>
              <a:defRPr/>
            </a:pPr>
            <a:r>
              <a:rPr lang="en-US" altLang="zh-CN" sz="2000" dirty="0">
                <a:solidFill>
                  <a:schemeClr val="tx1">
                    <a:lumMod val="75000"/>
                    <a:lumOff val="25000"/>
                  </a:schemeClr>
                </a:solidFill>
                <a:latin typeface="Frutiger LT 55 Roman" panose="02000503040000020004" pitchFamily="2" charset="0"/>
              </a:rPr>
              <a:t>void  Hanoi(n, A, B, C) </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 A</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上的</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n</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个盘子按照要求移动到</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C</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上</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p>
          <a:p>
            <a:pPr indent="-457200">
              <a:lnSpc>
                <a:spcPct val="120000"/>
              </a:lnSpc>
              <a:defRPr/>
            </a:pPr>
            <a:r>
              <a:rPr lang="en-US" altLang="zh-CN" sz="2000" dirty="0">
                <a:solidFill>
                  <a:schemeClr val="tx1">
                    <a:lumMod val="75000"/>
                    <a:lumOff val="25000"/>
                  </a:schemeClr>
                </a:solidFill>
                <a:latin typeface="Frutiger LT 55 Roman" panose="02000503040000020004" pitchFamily="2" charset="0"/>
              </a:rPr>
              <a:t> {</a:t>
            </a:r>
          </a:p>
          <a:p>
            <a:pPr>
              <a:lnSpc>
                <a:spcPct val="120000"/>
              </a:lnSpc>
              <a:defRPr/>
            </a:pPr>
            <a:r>
              <a:rPr lang="en-US" altLang="zh-CN" sz="2000" dirty="0">
                <a:solidFill>
                  <a:schemeClr val="tx1">
                    <a:lumMod val="75000"/>
                    <a:lumOff val="25000"/>
                  </a:schemeClr>
                </a:solidFill>
                <a:latin typeface="Frutiger LT 55 Roman" panose="02000503040000020004" pitchFamily="2" charset="0"/>
              </a:rPr>
              <a:t>     if (n == 1)  Move(A, C);</a:t>
            </a:r>
          </a:p>
          <a:p>
            <a:pPr>
              <a:lnSpc>
                <a:spcPct val="120000"/>
              </a:lnSpc>
              <a:defRPr/>
            </a:pPr>
            <a:r>
              <a:rPr lang="en-US" altLang="zh-CN" sz="2000" dirty="0">
                <a:solidFill>
                  <a:schemeClr val="tx1">
                    <a:lumMod val="75000"/>
                    <a:lumOff val="25000"/>
                  </a:schemeClr>
                </a:solidFill>
                <a:latin typeface="Frutiger LT 55 Roman" panose="02000503040000020004" pitchFamily="2" charset="0"/>
              </a:rPr>
              <a:t>     else { </a:t>
            </a:r>
          </a:p>
          <a:p>
            <a:pPr>
              <a:lnSpc>
                <a:spcPct val="120000"/>
              </a:lnSpc>
              <a:defRPr/>
            </a:pPr>
            <a:r>
              <a:rPr lang="en-US" altLang="zh-CN" sz="2000" dirty="0">
                <a:solidFill>
                  <a:schemeClr val="tx1">
                    <a:lumMod val="75000"/>
                    <a:lumOff val="25000"/>
                  </a:schemeClr>
                </a:solidFill>
                <a:latin typeface="Frutiger LT 55 Roman" panose="02000503040000020004" pitchFamily="2" charset="0"/>
              </a:rPr>
              <a:t>             Hanoi(n-1, A, C, B);</a:t>
            </a:r>
          </a:p>
          <a:p>
            <a:pPr>
              <a:lnSpc>
                <a:spcPct val="120000"/>
              </a:lnSpc>
              <a:defRPr/>
            </a:pPr>
            <a:r>
              <a:rPr lang="en-US" altLang="zh-CN" sz="2000" dirty="0">
                <a:solidFill>
                  <a:schemeClr val="tx1">
                    <a:lumMod val="75000"/>
                    <a:lumOff val="25000"/>
                  </a:schemeClr>
                </a:solidFill>
                <a:latin typeface="Frutiger LT 55 Roman" panose="02000503040000020004" pitchFamily="2" charset="0"/>
              </a:rPr>
              <a:t>             Move(A, C);</a:t>
            </a:r>
          </a:p>
          <a:p>
            <a:pPr>
              <a:lnSpc>
                <a:spcPct val="120000"/>
              </a:lnSpc>
              <a:defRPr/>
            </a:pPr>
            <a:r>
              <a:rPr lang="en-US" altLang="zh-CN" sz="2000" dirty="0">
                <a:solidFill>
                  <a:schemeClr val="tx1">
                    <a:lumMod val="75000"/>
                    <a:lumOff val="25000"/>
                  </a:schemeClr>
                </a:solidFill>
                <a:latin typeface="Frutiger LT 55 Roman" panose="02000503040000020004" pitchFamily="2" charset="0"/>
              </a:rPr>
              <a:t>             Hanoi(n-1, B, A, C);</a:t>
            </a:r>
          </a:p>
          <a:p>
            <a:pPr>
              <a:lnSpc>
                <a:spcPct val="120000"/>
              </a:lnSpc>
              <a:defRPr/>
            </a:pPr>
            <a:r>
              <a:rPr lang="en-US" altLang="zh-CN" sz="2000" dirty="0">
                <a:solidFill>
                  <a:schemeClr val="tx1">
                    <a:lumMod val="75000"/>
                    <a:lumOff val="25000"/>
                  </a:schemeClr>
                </a:solidFill>
                <a:latin typeface="Frutiger LT 55 Roman" panose="02000503040000020004" pitchFamily="2" charset="0"/>
              </a:rPr>
              <a:t>     }</a:t>
            </a:r>
            <a:endParaRPr lang="zh-CN" altLang="en-US" dirty="0">
              <a:solidFill>
                <a:schemeClr val="tx1">
                  <a:lumMod val="75000"/>
                  <a:lumOff val="25000"/>
                </a:schemeClr>
              </a:solidFill>
              <a:latin typeface="Frutiger LT 55 Roman" panose="02000503040000020004" pitchFamily="2"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88" y="1425575"/>
            <a:ext cx="8785225" cy="2062163"/>
          </a:xfrm>
          <a:prstGeom prst="rect">
            <a:avLst/>
          </a:prstGeom>
          <a:solidFill>
            <a:schemeClr val="accent5">
              <a:lumMod val="90000"/>
            </a:schemeClr>
          </a:solidFill>
        </p:spPr>
        <p:txBody>
          <a:bodyPr>
            <a:spAutoFit/>
          </a:bodyPr>
          <a:lstStyle/>
          <a:p>
            <a:pPr>
              <a:defRPr/>
            </a:pPr>
            <a:r>
              <a:rPr lang="en-US" altLang="zh-CN" sz="1800" dirty="0">
                <a:solidFill>
                  <a:schemeClr val="tx1">
                    <a:lumMod val="75000"/>
                    <a:lumOff val="25000"/>
                  </a:schemeClr>
                </a:solidFill>
                <a:latin typeface="Frutiger LT 55 Roman" panose="02000503040000020004" pitchFamily="2" charset="0"/>
              </a:rPr>
              <a:t>#include &lt;</a:t>
            </a:r>
            <a:r>
              <a:rPr lang="en-US" altLang="zh-CN" sz="1800" dirty="0" err="1">
                <a:solidFill>
                  <a:schemeClr val="tx1">
                    <a:lumMod val="75000"/>
                    <a:lumOff val="25000"/>
                  </a:schemeClr>
                </a:solidFill>
                <a:latin typeface="Frutiger LT 55 Roman" panose="02000503040000020004" pitchFamily="2" charset="0"/>
              </a:rPr>
              <a:t>stdio.h</a:t>
            </a:r>
            <a:r>
              <a:rPr lang="en-US" altLang="zh-CN" sz="1800" dirty="0">
                <a:solidFill>
                  <a:schemeClr val="tx1">
                    <a:lumMod val="75000"/>
                    <a:lumOff val="25000"/>
                  </a:schemeClr>
                </a:solidFill>
                <a:latin typeface="Frutiger LT 55 Roman" panose="02000503040000020004" pitchFamily="2" charset="0"/>
              </a:rPr>
              <a:t>&gt;</a:t>
            </a:r>
          </a:p>
          <a:p>
            <a:pPr>
              <a:defRPr/>
            </a:pP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*将编号为</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numdisk</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的盘子从</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init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杆移至</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desti</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    </a:t>
            </a:r>
          </a:p>
          <a:p>
            <a:pPr>
              <a:defRPr/>
            </a:pPr>
            <a:r>
              <a:rPr lang="en-US" altLang="zh-CN" sz="1800" dirty="0">
                <a:solidFill>
                  <a:schemeClr val="tx1">
                    <a:lumMod val="75000"/>
                    <a:lumOff val="25000"/>
                  </a:schemeClr>
                </a:solidFill>
                <a:latin typeface="Frutiger LT 55 Roman" panose="02000503040000020004" pitchFamily="2" charset="0"/>
              </a:rPr>
              <a:t>void </a:t>
            </a:r>
            <a:r>
              <a:rPr lang="en-US" altLang="zh-CN" sz="1800" dirty="0" err="1">
                <a:solidFill>
                  <a:schemeClr val="tx1">
                    <a:lumMod val="75000"/>
                    <a:lumOff val="25000"/>
                  </a:schemeClr>
                </a:solidFill>
                <a:latin typeface="Frutiger LT 55 Roman" panose="02000503040000020004" pitchFamily="2" charset="0"/>
              </a:rPr>
              <a:t>moveOne</a:t>
            </a:r>
            <a:r>
              <a:rPr lang="en-US" altLang="zh-CN" sz="1800" dirty="0">
                <a:solidFill>
                  <a:schemeClr val="tx1">
                    <a:lumMod val="75000"/>
                    <a:lumOff val="25000"/>
                  </a:schemeClr>
                </a:solidFill>
                <a:latin typeface="Frutiger LT 55 Roman" panose="02000503040000020004" pitchFamily="2" charset="0"/>
              </a:rPr>
              <a:t>(</a:t>
            </a:r>
            <a:r>
              <a:rPr lang="en-US" altLang="zh-CN" sz="1800" dirty="0" err="1">
                <a:solidFill>
                  <a:schemeClr val="tx1">
                    <a:lumMod val="75000"/>
                    <a:lumOff val="25000"/>
                  </a:schemeClr>
                </a:solidFill>
                <a:latin typeface="Frutiger LT 55 Roman" panose="02000503040000020004" pitchFamily="2" charset="0"/>
              </a:rPr>
              <a:t>int</a:t>
            </a: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numDisk</a:t>
            </a:r>
            <a:r>
              <a:rPr lang="en-US" altLang="zh-CN" sz="1800" dirty="0">
                <a:solidFill>
                  <a:schemeClr val="tx1">
                    <a:lumMod val="75000"/>
                    <a:lumOff val="25000"/>
                  </a:schemeClr>
                </a:solidFill>
                <a:latin typeface="Frutiger LT 55 Roman" panose="02000503040000020004" pitchFamily="2" charset="0"/>
              </a:rPr>
              <a:t>, string </a:t>
            </a:r>
            <a:r>
              <a:rPr lang="en-US" altLang="zh-CN" sz="1800" dirty="0" err="1">
                <a:solidFill>
                  <a:schemeClr val="tx1">
                    <a:lumMod val="75000"/>
                    <a:lumOff val="25000"/>
                  </a:schemeClr>
                </a:solidFill>
                <a:latin typeface="Frutiger LT 55 Roman" panose="02000503040000020004" pitchFamily="2" charset="0"/>
              </a:rPr>
              <a:t>init</a:t>
            </a:r>
            <a:r>
              <a:rPr lang="en-US" altLang="zh-CN" sz="1800" dirty="0">
                <a:solidFill>
                  <a:schemeClr val="tx1">
                    <a:lumMod val="75000"/>
                    <a:lumOff val="25000"/>
                  </a:schemeClr>
                </a:solidFill>
                <a:latin typeface="Frutiger LT 55 Roman" panose="02000503040000020004" pitchFamily="2" charset="0"/>
              </a:rPr>
              <a:t>, string </a:t>
            </a:r>
            <a:r>
              <a:rPr lang="en-US" altLang="zh-CN" sz="1800" dirty="0" err="1">
                <a:solidFill>
                  <a:schemeClr val="tx1">
                    <a:lumMod val="75000"/>
                    <a:lumOff val="25000"/>
                  </a:schemeClr>
                </a:solidFill>
                <a:latin typeface="Frutiger LT 55 Roman" panose="02000503040000020004" pitchFamily="2" charset="0"/>
              </a:rPr>
              <a:t>desti</a:t>
            </a:r>
            <a:r>
              <a:rPr lang="en-US" altLang="zh-CN" sz="1800" dirty="0">
                <a:solidFill>
                  <a:schemeClr val="tx1">
                    <a:lumMod val="75000"/>
                    <a:lumOff val="25000"/>
                  </a:schemeClr>
                </a:solidFill>
                <a:latin typeface="Frutiger LT 55 Roman" panose="02000503040000020004" pitchFamily="2" charset="0"/>
              </a:rPr>
              <a:t>)   </a:t>
            </a:r>
          </a:p>
          <a:p>
            <a:pPr>
              <a:defRPr/>
            </a:pPr>
            <a:r>
              <a:rPr lang="en-US" altLang="zh-CN" sz="1800" dirty="0">
                <a:solidFill>
                  <a:schemeClr val="tx1">
                    <a:lumMod val="75000"/>
                    <a:lumOff val="25000"/>
                  </a:schemeClr>
                </a:solidFill>
                <a:latin typeface="Frutiger LT 55 Roman" panose="02000503040000020004" pitchFamily="2" charset="0"/>
              </a:rPr>
              <a:t>{  </a:t>
            </a:r>
          </a:p>
          <a:p>
            <a:pPr>
              <a:defRPr/>
            </a:pP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printf</a:t>
            </a:r>
            <a:r>
              <a:rPr lang="en-US" altLang="zh-CN" sz="1800" dirty="0">
                <a:solidFill>
                  <a:schemeClr val="tx1">
                    <a:lumMod val="75000"/>
                    <a:lumOff val="25000"/>
                  </a:schemeClr>
                </a:solidFill>
                <a:latin typeface="Frutiger LT 55 Roman" panose="02000503040000020004" pitchFamily="2" charset="0"/>
              </a:rPr>
              <a:t>("Move disk </a:t>
            </a:r>
            <a:r>
              <a:rPr lang="en-US" altLang="zh-CN" sz="1800" dirty="0" err="1">
                <a:solidFill>
                  <a:schemeClr val="tx1">
                    <a:lumMod val="75000"/>
                    <a:lumOff val="25000"/>
                  </a:schemeClr>
                </a:solidFill>
                <a:latin typeface="Frutiger LT 55 Roman" panose="02000503040000020004" pitchFamily="2" charset="0"/>
              </a:rPr>
              <a:t>No.%d</a:t>
            </a:r>
            <a:r>
              <a:rPr lang="en-US" altLang="zh-CN" sz="1800" dirty="0">
                <a:solidFill>
                  <a:schemeClr val="tx1">
                    <a:lumMod val="75000"/>
                    <a:lumOff val="25000"/>
                  </a:schemeClr>
                </a:solidFill>
                <a:latin typeface="Frutiger LT 55 Roman" panose="02000503040000020004" pitchFamily="2" charset="0"/>
              </a:rPr>
              <a:t>  from %d to %d \n" ,</a:t>
            </a:r>
            <a:r>
              <a:rPr lang="en-US" altLang="zh-CN" sz="1800" dirty="0" err="1">
                <a:solidFill>
                  <a:schemeClr val="tx1">
                    <a:lumMod val="75000"/>
                    <a:lumOff val="25000"/>
                  </a:schemeClr>
                </a:solidFill>
                <a:latin typeface="Frutiger LT 55 Roman" panose="02000503040000020004" pitchFamily="2" charset="0"/>
              </a:rPr>
              <a:t>numDisk</a:t>
            </a:r>
            <a:r>
              <a:rPr lang="en-US" altLang="zh-CN" sz="1800" dirty="0">
                <a:solidFill>
                  <a:schemeClr val="tx1">
                    <a:lumMod val="75000"/>
                    <a:lumOff val="25000"/>
                  </a:schemeClr>
                </a:solidFill>
                <a:latin typeface="Frutiger LT 55 Roman" panose="02000503040000020004" pitchFamily="2" charset="0"/>
              </a:rPr>
              <a:t> , </a:t>
            </a:r>
            <a:r>
              <a:rPr lang="en-US" altLang="zh-CN" sz="1800" dirty="0" err="1">
                <a:solidFill>
                  <a:schemeClr val="tx1">
                    <a:lumMod val="75000"/>
                    <a:lumOff val="25000"/>
                  </a:schemeClr>
                </a:solidFill>
                <a:latin typeface="Frutiger LT 55 Roman" panose="02000503040000020004" pitchFamily="2" charset="0"/>
              </a:rPr>
              <a:t>init</a:t>
            </a:r>
            <a:r>
              <a:rPr lang="en-US" altLang="zh-CN" sz="1800" dirty="0">
                <a:solidFill>
                  <a:schemeClr val="tx1">
                    <a:lumMod val="75000"/>
                    <a:lumOff val="25000"/>
                  </a:schemeClr>
                </a:solidFill>
                <a:latin typeface="Frutiger LT 55 Roman" panose="02000503040000020004" pitchFamily="2" charset="0"/>
              </a:rPr>
              <a:t> , </a:t>
            </a:r>
            <a:r>
              <a:rPr lang="en-US" altLang="zh-CN" sz="1800" dirty="0" err="1">
                <a:solidFill>
                  <a:schemeClr val="tx1">
                    <a:lumMod val="75000"/>
                    <a:lumOff val="25000"/>
                  </a:schemeClr>
                </a:solidFill>
                <a:latin typeface="Frutiger LT 55 Roman" panose="02000503040000020004" pitchFamily="2" charset="0"/>
              </a:rPr>
              <a:t>desti</a:t>
            </a:r>
            <a:r>
              <a:rPr lang="en-US" altLang="zh-CN" sz="1800" dirty="0">
                <a:solidFill>
                  <a:schemeClr val="tx1">
                    <a:lumMod val="75000"/>
                    <a:lumOff val="25000"/>
                  </a:schemeClr>
                </a:solidFill>
                <a:latin typeface="Frutiger LT 55 Roman" panose="02000503040000020004" pitchFamily="2" charset="0"/>
              </a:rPr>
              <a:t> );  </a:t>
            </a:r>
          </a:p>
          <a:p>
            <a:pPr>
              <a:defRPr/>
            </a:pPr>
            <a:r>
              <a:rPr lang="en-US" altLang="zh-CN" sz="1800" dirty="0">
                <a:solidFill>
                  <a:schemeClr val="tx1">
                    <a:lumMod val="75000"/>
                    <a:lumOff val="25000"/>
                  </a:schemeClr>
                </a:solidFill>
                <a:latin typeface="Frutiger LT 55 Roman" panose="02000503040000020004" pitchFamily="2" charset="0"/>
              </a:rPr>
              <a:t>}  </a:t>
            </a:r>
          </a:p>
          <a:p>
            <a:pPr>
              <a:defRPr/>
            </a:pPr>
            <a:endParaRPr lang="en-US" altLang="zh-CN" sz="1800" dirty="0">
              <a:solidFill>
                <a:schemeClr val="tx1">
                  <a:lumMod val="75000"/>
                  <a:lumOff val="25000"/>
                </a:schemeClr>
              </a:solidFill>
              <a:latin typeface="Frutiger LT 55 Roman" panose="02000503040000020004" pitchFamily="2" charset="0"/>
            </a:endParaRPr>
          </a:p>
        </p:txBody>
      </p:sp>
      <p:sp>
        <p:nvSpPr>
          <p:cNvPr id="6"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汉诺塔递归实现</a:t>
            </a:r>
            <a:r>
              <a:rPr lang="en-US" altLang="zh-CN" dirty="0" smtClean="0"/>
              <a:t>C</a:t>
            </a:r>
            <a:r>
              <a:rPr lang="zh-CN" altLang="en-US" dirty="0" smtClean="0"/>
              <a:t>代码</a:t>
            </a:r>
          </a:p>
        </p:txBody>
      </p:sp>
      <p:sp>
        <p:nvSpPr>
          <p:cNvPr id="2" name="TextBox 1"/>
          <p:cNvSpPr txBox="1"/>
          <p:nvPr/>
        </p:nvSpPr>
        <p:spPr>
          <a:xfrm>
            <a:off x="1978025" y="3716338"/>
            <a:ext cx="4679950" cy="1477962"/>
          </a:xfrm>
          <a:prstGeom prst="rect">
            <a:avLst/>
          </a:prstGeom>
          <a:solidFill>
            <a:schemeClr val="accent6">
              <a:lumMod val="20000"/>
              <a:lumOff val="80000"/>
            </a:schemeClr>
          </a:solidFill>
        </p:spPr>
        <p:txBody>
          <a:bodyPr>
            <a:spAutoFit/>
          </a:bodyPr>
          <a:lstStyle/>
          <a:p>
            <a:pPr>
              <a:defRPr/>
            </a:pPr>
            <a:r>
              <a:rPr lang="en-US" altLang="zh-CN" sz="1800" dirty="0" err="1">
                <a:solidFill>
                  <a:schemeClr val="tx1">
                    <a:lumMod val="75000"/>
                    <a:lumOff val="25000"/>
                  </a:schemeClr>
                </a:solidFill>
                <a:latin typeface="Frutiger LT 55 Roman" panose="02000503040000020004" pitchFamily="2" charset="0"/>
              </a:rPr>
              <a:t>int</a:t>
            </a:r>
            <a:r>
              <a:rPr lang="en-US" altLang="zh-CN" sz="1800" dirty="0">
                <a:solidFill>
                  <a:schemeClr val="tx1">
                    <a:lumMod val="75000"/>
                    <a:lumOff val="25000"/>
                  </a:schemeClr>
                </a:solidFill>
                <a:latin typeface="Frutiger LT 55 Roman" panose="02000503040000020004" pitchFamily="2" charset="0"/>
              </a:rPr>
              <a:t> main()  </a:t>
            </a:r>
          </a:p>
          <a:p>
            <a:pPr>
              <a:defRPr/>
            </a:pPr>
            <a:r>
              <a:rPr lang="en-US" altLang="zh-CN" sz="1800" dirty="0">
                <a:solidFill>
                  <a:schemeClr val="tx1">
                    <a:lumMod val="75000"/>
                    <a:lumOff val="25000"/>
                  </a:schemeClr>
                </a:solidFill>
                <a:latin typeface="Frutiger LT 55 Roman" panose="02000503040000020004" pitchFamily="2" charset="0"/>
              </a:rPr>
              <a:t>{  </a:t>
            </a:r>
          </a:p>
          <a:p>
            <a:pPr>
              <a:defRPr/>
            </a:pPr>
            <a:r>
              <a:rPr lang="en-US" altLang="zh-CN" sz="1800" dirty="0">
                <a:solidFill>
                  <a:schemeClr val="tx1">
                    <a:lumMod val="75000"/>
                    <a:lumOff val="25000"/>
                  </a:schemeClr>
                </a:solidFill>
                <a:latin typeface="Frutiger LT 55 Roman" panose="02000503040000020004" pitchFamily="2" charset="0"/>
              </a:rPr>
              <a:t>    move(3, "A", "B", "C");    </a:t>
            </a:r>
          </a:p>
          <a:p>
            <a:pPr>
              <a:defRPr/>
            </a:pPr>
            <a:r>
              <a:rPr lang="en-US" altLang="zh-CN" sz="1800" dirty="0">
                <a:solidFill>
                  <a:schemeClr val="tx1">
                    <a:lumMod val="75000"/>
                    <a:lumOff val="25000"/>
                  </a:schemeClr>
                </a:solidFill>
                <a:latin typeface="Frutiger LT 55 Roman" panose="02000503040000020004" pitchFamily="2" charset="0"/>
              </a:rPr>
              <a:t>    return 0;  </a:t>
            </a:r>
          </a:p>
          <a:p>
            <a:pPr>
              <a:defRPr/>
            </a:pPr>
            <a:r>
              <a:rPr lang="en-US" altLang="zh-CN" sz="1800" dirty="0">
                <a:solidFill>
                  <a:schemeClr val="tx1">
                    <a:lumMod val="75000"/>
                    <a:lumOff val="25000"/>
                  </a:schemeClr>
                </a:solidFill>
                <a:latin typeface="Frutiger LT 55 Roman" panose="02000503040000020004" pitchFamily="2"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597900" cy="2247900"/>
          </a:xfrm>
          <a:prstGeom prst="rect">
            <a:avLst/>
          </a:prstGeom>
          <a:solidFill>
            <a:schemeClr val="bg1"/>
          </a:solidFill>
          <a:ln w="9525">
            <a:solidFill>
              <a:schemeClr val="bg1"/>
            </a:solidFill>
            <a:miter lim="800000"/>
            <a:headEnd/>
            <a:tailEnd/>
          </a:ln>
        </p:spPr>
        <p:txBody>
          <a:bodyPr/>
          <a:lstStyle/>
          <a:p>
            <a:pPr marL="285750" indent="-285750" eaLnBrk="0" hangingPunct="0">
              <a:lnSpc>
                <a:spcPts val="35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不直接使用基础类型，</a:t>
            </a:r>
            <a:r>
              <a:rPr lang="zh-CN" altLang="en-US" sz="2400" dirty="0">
                <a:latin typeface="华文细黑" pitchFamily="2" charset="-122"/>
                <a:ea typeface="华文细黑" pitchFamily="2" charset="-122"/>
                <a:cs typeface="Times New Roman" pitchFamily="18" charset="0"/>
              </a:rPr>
              <a:t>应该使用指示了大小和符号的</a:t>
            </a:r>
            <a:r>
              <a:rPr lang="en-US" altLang="zh-CN" sz="2400" b="1" dirty="0" err="1">
                <a:solidFill>
                  <a:srgbClr val="F37021"/>
                </a:solidFill>
                <a:latin typeface="Arial Rounded MT Bold" panose="020F0704030504030204" pitchFamily="34" charset="0"/>
                <a:ea typeface="微软雅黑" panose="020B0503020204020204" pitchFamily="34" charset="-122"/>
                <a:cs typeface="Times New Roman" pitchFamily="18" charset="0"/>
              </a:rPr>
              <a:t>typedef</a:t>
            </a:r>
            <a:r>
              <a:rPr lang="zh-CN" altLang="en-US" sz="2400" dirty="0">
                <a:latin typeface="华文细黑" pitchFamily="2" charset="-122"/>
                <a:ea typeface="华文细黑" pitchFamily="2" charset="-122"/>
                <a:cs typeface="Times New Roman" pitchFamily="18" charset="0"/>
              </a:rPr>
              <a:t>以代替基本数据类型。</a:t>
            </a:r>
            <a:endParaRPr lang="en-US" altLang="zh-CN" sz="2000" dirty="0">
              <a:latin typeface="华文细黑" pitchFamily="2" charset="-122"/>
              <a:ea typeface="华文细黑" pitchFamily="2" charset="-122"/>
              <a:cs typeface="Times New Roman" pitchFamily="18" charset="0"/>
            </a:endParaRPr>
          </a:p>
          <a:p>
            <a:pPr marL="285750" indent="-285750" eaLnBrk="0" hangingPunct="0">
              <a:lnSpc>
                <a:spcPts val="3500"/>
              </a:lnSpc>
              <a:buClr>
                <a:srgbClr val="FFC000"/>
              </a:buClr>
              <a:buSzPct val="80000"/>
              <a:buFont typeface="Wingdings" pitchFamily="2" charset="2"/>
              <a:buChar char="u"/>
              <a:defRPr/>
            </a:pPr>
            <a:r>
              <a:rPr lang="zh-CN" altLang="en-US" sz="2400" dirty="0">
                <a:latin typeface="华文细黑" pitchFamily="2" charset="-122"/>
                <a:ea typeface="华文细黑" pitchFamily="2" charset="-122"/>
                <a:cs typeface="Times New Roman" pitchFamily="18" charset="0"/>
              </a:rPr>
              <a:t>比如，</a:t>
            </a:r>
            <a:r>
              <a:rPr lang="en-US" altLang="zh-CN" sz="2400" dirty="0">
                <a:latin typeface="华文细黑" pitchFamily="2" charset="-122"/>
                <a:ea typeface="华文细黑" pitchFamily="2" charset="-122"/>
                <a:cs typeface="Times New Roman" pitchFamily="18" charset="0"/>
              </a:rPr>
              <a:t>《</a:t>
            </a:r>
            <a:r>
              <a:rPr lang="en-US" altLang="zh-CN" sz="2400" dirty="0">
                <a:solidFill>
                  <a:schemeClr val="tx1">
                    <a:lumMod val="65000"/>
                    <a:lumOff val="35000"/>
                  </a:schemeClr>
                </a:solidFill>
                <a:latin typeface="Arial Rounded MT Bold" panose="020F0704030504030204" pitchFamily="34" charset="0"/>
                <a:ea typeface="华文细黑" pitchFamily="2" charset="-122"/>
                <a:cs typeface="Times New Roman" pitchFamily="18" charset="0"/>
              </a:rPr>
              <a:t>MISRA—C-2008</a:t>
            </a:r>
            <a:r>
              <a:rPr lang="zh-CN" altLang="en-US" sz="2400" dirty="0">
                <a:latin typeface="华文细黑" pitchFamily="2" charset="-122"/>
                <a:ea typeface="华文细黑" pitchFamily="2" charset="-122"/>
                <a:cs typeface="Times New Roman" pitchFamily="18" charset="0"/>
              </a:rPr>
              <a:t>工业标准</a:t>
            </a:r>
            <a:r>
              <a:rPr lang="en-US" altLang="zh-CN" sz="2400" dirty="0">
                <a:latin typeface="华文细黑" pitchFamily="2" charset="-122"/>
                <a:ea typeface="华文细黑" pitchFamily="2" charset="-122"/>
                <a:cs typeface="Times New Roman" pitchFamily="18" charset="0"/>
              </a:rPr>
              <a:t>》</a:t>
            </a:r>
            <a:r>
              <a:rPr lang="zh-CN" altLang="en-US" sz="2400" dirty="0">
                <a:latin typeface="华文细黑" pitchFamily="2" charset="-122"/>
                <a:ea typeface="华文细黑" pitchFamily="2" charset="-122"/>
                <a:cs typeface="Times New Roman" pitchFamily="18" charset="0"/>
              </a:rPr>
              <a:t>建议为所有基本数值类型和字符类型使用如下的</a:t>
            </a:r>
            <a:r>
              <a:rPr lang="en-US" altLang="zh-CN" sz="2400" dirty="0" err="1">
                <a:solidFill>
                  <a:schemeClr val="tx1">
                    <a:lumMod val="65000"/>
                    <a:lumOff val="35000"/>
                  </a:schemeClr>
                </a:solidFill>
                <a:latin typeface="Arial Rounded MT Bold" panose="020F0704030504030204" pitchFamily="34" charset="0"/>
                <a:ea typeface="华文细黑" pitchFamily="2" charset="-122"/>
                <a:cs typeface="Times New Roman" pitchFamily="18" charset="0"/>
              </a:rPr>
              <a:t>typedef</a:t>
            </a:r>
            <a:r>
              <a:rPr lang="zh-CN" altLang="en-US" sz="2400" dirty="0">
                <a:latin typeface="华文细黑" pitchFamily="2" charset="-122"/>
                <a:ea typeface="华文细黑" pitchFamily="2" charset="-122"/>
                <a:cs typeface="Times New Roman" pitchFamily="18" charset="0"/>
              </a:rPr>
              <a:t>。对于</a:t>
            </a:r>
            <a:r>
              <a:rPr lang="en-US" altLang="zh-CN" sz="2400" dirty="0">
                <a:solidFill>
                  <a:schemeClr val="tx1">
                    <a:lumMod val="65000"/>
                    <a:lumOff val="35000"/>
                  </a:schemeClr>
                </a:solidFill>
                <a:latin typeface="Arial Rounded MT Bold" panose="020F0704030504030204" pitchFamily="34" charset="0"/>
                <a:ea typeface="华文细黑" pitchFamily="2" charset="-122"/>
                <a:cs typeface="Times New Roman" pitchFamily="18" charset="0"/>
              </a:rPr>
              <a:t>32</a:t>
            </a:r>
            <a:r>
              <a:rPr lang="zh-CN" altLang="en-US" sz="2400" dirty="0">
                <a:latin typeface="华文细黑" pitchFamily="2" charset="-122"/>
                <a:ea typeface="华文细黑" pitchFamily="2" charset="-122"/>
                <a:cs typeface="Times New Roman" pitchFamily="18" charset="0"/>
              </a:rPr>
              <a:t>位计算机，它们是： </a:t>
            </a: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若干</a:t>
            </a:r>
            <a:r>
              <a:rPr lang="en-US" altLang="zh-CN" dirty="0" smtClean="0">
                <a:latin typeface="Arial Rounded MT Bold" panose="020F0704030504030204" pitchFamily="34" charset="0"/>
              </a:rPr>
              <a:t>C</a:t>
            </a:r>
            <a:r>
              <a:rPr lang="zh-CN" altLang="en-US" dirty="0" smtClean="0"/>
              <a:t>代码规范</a:t>
            </a:r>
          </a:p>
        </p:txBody>
      </p:sp>
      <p:sp>
        <p:nvSpPr>
          <p:cNvPr id="2" name="TextBox 1"/>
          <p:cNvSpPr txBox="1">
            <a:spLocks noChangeArrowheads="1"/>
          </p:cNvSpPr>
          <p:nvPr/>
        </p:nvSpPr>
        <p:spPr bwMode="auto">
          <a:xfrm>
            <a:off x="628650" y="3429000"/>
            <a:ext cx="3651250" cy="2786063"/>
          </a:xfrm>
          <a:prstGeom prst="rect">
            <a:avLst/>
          </a:prstGeom>
          <a:solidFill>
            <a:schemeClr val="accent3">
              <a:lumMod val="95000"/>
            </a:schemeClr>
          </a:solidFill>
          <a:ln>
            <a:noFill/>
          </a:ln>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char  </a:t>
            </a:r>
            <a:r>
              <a:rPr lang="en-US" altLang="zh-CN" sz="2000" dirty="0" err="1" smtClean="0">
                <a:solidFill>
                  <a:srgbClr val="0070C0"/>
                </a:solidFill>
                <a:latin typeface="微软雅黑" pitchFamily="34" charset="-122"/>
                <a:ea typeface="微软雅黑" pitchFamily="34" charset="-122"/>
                <a:cs typeface="Times New Roman" pitchFamily="18" charset="0"/>
              </a:rPr>
              <a:t>char_t</a:t>
            </a:r>
            <a:r>
              <a:rPr lang="en-US" altLang="zh-CN" sz="2000" dirty="0" smtClean="0">
                <a:solidFill>
                  <a:srgbClr val="0070C0"/>
                </a:solidFill>
                <a:latin typeface="微软雅黑" pitchFamily="34" charset="-122"/>
                <a:ea typeface="微软雅黑" pitchFamily="34" charset="-122"/>
                <a:cs typeface="Times New Roman" pitchFamily="18" charset="0"/>
              </a:rPr>
              <a:t>;</a:t>
            </a:r>
            <a:r>
              <a:rPr lang="en-US" altLang="zh-CN" sz="2000" dirty="0" smtClean="0">
                <a:latin typeface="Frutiger CE 45 Light" panose="02000403040000020004" pitchFamily="2" charset="0"/>
                <a:cs typeface="Times New Roman" pitchFamily="18" charset="0"/>
              </a:rPr>
              <a: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signed char  </a:t>
            </a:r>
            <a:r>
              <a:rPr lang="en-US" altLang="zh-CN" sz="2000" dirty="0" smtClean="0">
                <a:solidFill>
                  <a:srgbClr val="0070C0"/>
                </a:solidFill>
                <a:latin typeface="微软雅黑" pitchFamily="34" charset="-122"/>
                <a:ea typeface="微软雅黑" pitchFamily="34" charset="-122"/>
                <a:cs typeface="Times New Roman" pitchFamily="18" charset="0"/>
              </a:rPr>
              <a:t>int8_t;</a:t>
            </a:r>
            <a:r>
              <a:rPr lang="en-US" altLang="zh-CN" sz="2000" dirty="0" smtClean="0">
                <a:latin typeface="Frutiger CE 45 Light" panose="02000403040000020004" pitchFamily="2" charset="0"/>
                <a:cs typeface="Times New Roman" pitchFamily="18" charset="0"/>
              </a:rPr>
              <a: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signed short </a:t>
            </a:r>
            <a:r>
              <a:rPr lang="en-US" altLang="zh-CN" sz="2000" dirty="0" smtClean="0">
                <a:solidFill>
                  <a:srgbClr val="0070C0"/>
                </a:solidFill>
                <a:latin typeface="微软雅黑" pitchFamily="34" charset="-122"/>
                <a:ea typeface="微软雅黑" pitchFamily="34" charset="-122"/>
                <a:cs typeface="Times New Roman" pitchFamily="18" charset="0"/>
              </a:rPr>
              <a:t>int16_t;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signed </a:t>
            </a:r>
            <a:r>
              <a:rPr lang="en-US" altLang="zh-CN" sz="2000" dirty="0" err="1" smtClean="0">
                <a:latin typeface="Frutiger CE 45 Light" panose="02000403040000020004" pitchFamily="2" charset="0"/>
                <a:cs typeface="Times New Roman" pitchFamily="18" charset="0"/>
              </a:rPr>
              <a:t>int</a:t>
            </a:r>
            <a:r>
              <a:rPr lang="en-US" altLang="zh-CN" sz="2000" dirty="0" smtClean="0">
                <a:latin typeface="Frutiger CE 45 Light" panose="02000403040000020004" pitchFamily="2" charset="0"/>
                <a:cs typeface="Times New Roman" pitchFamily="18" charset="0"/>
              </a:rPr>
              <a:t>  </a:t>
            </a:r>
            <a:r>
              <a:rPr lang="en-US" altLang="zh-CN" sz="2000" dirty="0" smtClean="0">
                <a:solidFill>
                  <a:srgbClr val="0070C0"/>
                </a:solidFill>
                <a:latin typeface="微软雅黑" pitchFamily="34" charset="-122"/>
                <a:ea typeface="微软雅黑" pitchFamily="34" charset="-122"/>
                <a:cs typeface="Times New Roman" pitchFamily="18" charset="0"/>
              </a:rPr>
              <a:t>int32_t;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signed long  </a:t>
            </a:r>
            <a:r>
              <a:rPr lang="en-US" altLang="zh-CN" sz="2000" dirty="0" smtClean="0">
                <a:solidFill>
                  <a:srgbClr val="0070C0"/>
                </a:solidFill>
                <a:latin typeface="微软雅黑" pitchFamily="34" charset="-122"/>
                <a:ea typeface="微软雅黑" pitchFamily="34" charset="-122"/>
                <a:cs typeface="Times New Roman" pitchFamily="18" charset="0"/>
              </a:rPr>
              <a:t>int64_t;</a:t>
            </a:r>
            <a:r>
              <a:rPr lang="en-US" altLang="zh-CN" sz="2000" b="1" dirty="0" smtClean="0">
                <a:solidFill>
                  <a:srgbClr val="0070C0"/>
                </a:solidFill>
                <a:latin typeface="Frutiger CE 45 Light" panose="02000403040000020004" pitchFamily="2" charset="0"/>
                <a:ea typeface="微软雅黑" pitchFamily="34" charset="-122"/>
                <a:cs typeface="Times New Roman" pitchFamily="18" charset="0"/>
              </a:rPr>
              <a: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unsigned char  </a:t>
            </a:r>
            <a:r>
              <a:rPr lang="en-US" altLang="zh-CN" sz="2000" dirty="0" smtClean="0">
                <a:solidFill>
                  <a:srgbClr val="0070C0"/>
                </a:solidFill>
                <a:latin typeface="微软雅黑" pitchFamily="34" charset="-122"/>
                <a:ea typeface="微软雅黑" pitchFamily="34" charset="-122"/>
                <a:cs typeface="Times New Roman" pitchFamily="18" charset="0"/>
              </a:rPr>
              <a:t>uint8_t;</a:t>
            </a:r>
            <a:r>
              <a:rPr lang="en-US" altLang="zh-CN" sz="2000" dirty="0" smtClean="0">
                <a:latin typeface="Frutiger CE 45 Light" panose="02000403040000020004" pitchFamily="2" charset="0"/>
                <a:cs typeface="Times New Roman" pitchFamily="18" charset="0"/>
              </a:rPr>
              <a:t> </a:t>
            </a:r>
            <a:endParaRPr lang="zh-CN" altLang="en-US" sz="2000" dirty="0" smtClean="0">
              <a:latin typeface="Frutiger CE 45 Light" panose="02000403040000020004" pitchFamily="2" charset="0"/>
              <a:cs typeface="Times New Roman" pitchFamily="18" charset="0"/>
            </a:endParaRPr>
          </a:p>
        </p:txBody>
      </p:sp>
      <p:sp>
        <p:nvSpPr>
          <p:cNvPr id="6" name="TextBox 5"/>
          <p:cNvSpPr txBox="1">
            <a:spLocks noChangeArrowheads="1"/>
          </p:cNvSpPr>
          <p:nvPr/>
        </p:nvSpPr>
        <p:spPr bwMode="auto">
          <a:xfrm>
            <a:off x="4589463" y="3429000"/>
            <a:ext cx="4103687" cy="2786063"/>
          </a:xfrm>
          <a:prstGeom prst="rect">
            <a:avLst/>
          </a:prstGeom>
          <a:solidFill>
            <a:schemeClr val="accent3">
              <a:lumMod val="95000"/>
            </a:schemeClr>
          </a:solidFill>
          <a:ln>
            <a:noFill/>
          </a:ln>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unsigned short </a:t>
            </a:r>
            <a:r>
              <a:rPr lang="en-US" altLang="zh-CN" sz="2000" dirty="0" smtClean="0">
                <a:solidFill>
                  <a:srgbClr val="0070C0"/>
                </a:solidFill>
                <a:latin typeface="微软雅黑" pitchFamily="34" charset="-122"/>
                <a:ea typeface="微软雅黑" pitchFamily="34" charset="-122"/>
                <a:cs typeface="Times New Roman" pitchFamily="18" charset="0"/>
              </a:rPr>
              <a:t>uint16_t;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unsigned </a:t>
            </a:r>
            <a:r>
              <a:rPr lang="en-US" altLang="zh-CN" sz="2000" dirty="0" err="1" smtClean="0">
                <a:latin typeface="Frutiger CE 45 Light" panose="02000403040000020004" pitchFamily="2" charset="0"/>
                <a:cs typeface="Times New Roman" pitchFamily="18" charset="0"/>
              </a:rPr>
              <a:t>int</a:t>
            </a:r>
            <a:r>
              <a:rPr lang="en-US" altLang="zh-CN" sz="2000" dirty="0" smtClean="0">
                <a:latin typeface="Frutiger CE 45 Light" panose="02000403040000020004" pitchFamily="2" charset="0"/>
                <a:cs typeface="Times New Roman" pitchFamily="18" charset="0"/>
              </a:rPr>
              <a:t>  </a:t>
            </a:r>
            <a:r>
              <a:rPr lang="en-US" altLang="zh-CN" sz="2000" dirty="0" smtClean="0">
                <a:solidFill>
                  <a:srgbClr val="0070C0"/>
                </a:solidFill>
                <a:latin typeface="微软雅黑" pitchFamily="34" charset="-122"/>
                <a:ea typeface="微软雅黑" pitchFamily="34" charset="-122"/>
                <a:cs typeface="Times New Roman" pitchFamily="18" charset="0"/>
              </a:rPr>
              <a:t>uint32_t;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unsigned long  </a:t>
            </a:r>
            <a:r>
              <a:rPr lang="en-US" altLang="zh-CN" sz="2000" dirty="0" smtClean="0">
                <a:solidFill>
                  <a:srgbClr val="0070C0"/>
                </a:solidFill>
                <a:latin typeface="微软雅黑" pitchFamily="34" charset="-122"/>
                <a:ea typeface="微软雅黑" pitchFamily="34" charset="-122"/>
                <a:cs typeface="Times New Roman" pitchFamily="18" charset="0"/>
              </a:rPr>
              <a:t>uint64_t;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float  </a:t>
            </a:r>
            <a:r>
              <a:rPr lang="en-US" altLang="zh-CN" sz="2000" dirty="0" smtClean="0">
                <a:solidFill>
                  <a:srgbClr val="0070C0"/>
                </a:solidFill>
                <a:latin typeface="微软雅黑" pitchFamily="34" charset="-122"/>
                <a:ea typeface="微软雅黑" pitchFamily="34" charset="-122"/>
                <a:cs typeface="Times New Roman" pitchFamily="18" charset="0"/>
              </a:rPr>
              <a:t>float32_t;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double </a:t>
            </a:r>
            <a:r>
              <a:rPr lang="en-US" altLang="zh-CN" sz="2000" dirty="0" smtClean="0">
                <a:solidFill>
                  <a:srgbClr val="0070C0"/>
                </a:solidFill>
                <a:latin typeface="微软雅黑" pitchFamily="34" charset="-122"/>
                <a:ea typeface="微软雅黑" pitchFamily="34" charset="-122"/>
                <a:cs typeface="Times New Roman" pitchFamily="18" charset="0"/>
              </a:rPr>
              <a:t>float64_t; </a:t>
            </a:r>
          </a:p>
          <a:p>
            <a:pPr eaLnBrk="1" hangingPunct="1">
              <a:lnSpc>
                <a:spcPts val="3500"/>
              </a:lnSpc>
              <a:defRPr/>
            </a:pPr>
            <a:r>
              <a:rPr lang="en-US" altLang="zh-CN" sz="2000" dirty="0" err="1" smtClean="0">
                <a:latin typeface="Frutiger CE 45 Light" panose="02000403040000020004" pitchFamily="2" charset="0"/>
                <a:cs typeface="Times New Roman" pitchFamily="18" charset="0"/>
              </a:rPr>
              <a:t>typedef</a:t>
            </a:r>
            <a:r>
              <a:rPr lang="en-US" altLang="zh-CN" sz="2000" dirty="0" smtClean="0">
                <a:latin typeface="Frutiger CE 45 Light" panose="02000403040000020004" pitchFamily="2" charset="0"/>
                <a:cs typeface="Times New Roman" pitchFamily="18" charset="0"/>
              </a:rPr>
              <a:t> long double </a:t>
            </a:r>
            <a:r>
              <a:rPr lang="en-US" altLang="zh-CN" sz="2000" dirty="0" smtClean="0">
                <a:solidFill>
                  <a:srgbClr val="0070C0"/>
                </a:solidFill>
                <a:latin typeface="微软雅黑" pitchFamily="34" charset="-122"/>
                <a:ea typeface="微软雅黑" pitchFamily="34" charset="-122"/>
                <a:cs typeface="Times New Roman" pitchFamily="18" charset="0"/>
              </a:rPr>
              <a:t>float128_t;  </a:t>
            </a:r>
            <a:endParaRPr lang="zh-CN" altLang="en-US" sz="2000" dirty="0" smtClean="0">
              <a:solidFill>
                <a:srgbClr val="0070C0"/>
              </a:solidFill>
              <a:latin typeface="微软雅黑" pitchFamily="34" charset="-122"/>
              <a:ea typeface="微软雅黑" pitchFamily="34"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76250"/>
            <a:ext cx="9123363" cy="4370388"/>
          </a:xfrm>
          <a:prstGeom prst="rect">
            <a:avLst/>
          </a:prstGeom>
          <a:solidFill>
            <a:schemeClr val="accent6">
              <a:lumMod val="20000"/>
              <a:lumOff val="80000"/>
            </a:schemeClr>
          </a:solidFill>
        </p:spPr>
        <p:txBody>
          <a:bodyPr>
            <a:spAutoFit/>
          </a:bodyPr>
          <a:lstStyle/>
          <a:p>
            <a:pPr>
              <a:defRPr/>
            </a:pP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将</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numDisks</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个盘子从</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init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杆借助</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temp</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杆移至</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desti</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   </a:t>
            </a:r>
          </a:p>
          <a:p>
            <a:pPr>
              <a:defRPr/>
            </a:pPr>
            <a:r>
              <a:rPr lang="en-US" altLang="zh-CN" sz="1800" dirty="0">
                <a:solidFill>
                  <a:schemeClr val="tx1">
                    <a:lumMod val="75000"/>
                    <a:lumOff val="25000"/>
                  </a:schemeClr>
                </a:solidFill>
                <a:latin typeface="Frutiger LT 55 Roman" panose="02000503040000020004" pitchFamily="2" charset="0"/>
              </a:rPr>
              <a:t>void move(</a:t>
            </a:r>
            <a:r>
              <a:rPr lang="en-US" altLang="zh-CN" sz="1800" dirty="0" err="1">
                <a:solidFill>
                  <a:schemeClr val="tx1">
                    <a:lumMod val="75000"/>
                    <a:lumOff val="25000"/>
                  </a:schemeClr>
                </a:solidFill>
                <a:latin typeface="Frutiger LT 55 Roman" panose="02000503040000020004" pitchFamily="2" charset="0"/>
              </a:rPr>
              <a:t>int</a:t>
            </a: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numDisks</a:t>
            </a:r>
            <a:r>
              <a:rPr lang="en-US" altLang="zh-CN" sz="1800" dirty="0">
                <a:solidFill>
                  <a:schemeClr val="tx1">
                    <a:lumMod val="75000"/>
                    <a:lumOff val="25000"/>
                  </a:schemeClr>
                </a:solidFill>
                <a:latin typeface="Frutiger LT 55 Roman" panose="02000503040000020004" pitchFamily="2" charset="0"/>
              </a:rPr>
              <a:t>, string </a:t>
            </a:r>
            <a:r>
              <a:rPr lang="en-US" altLang="zh-CN" sz="1800" dirty="0" err="1">
                <a:solidFill>
                  <a:schemeClr val="tx1">
                    <a:lumMod val="75000"/>
                    <a:lumOff val="25000"/>
                  </a:schemeClr>
                </a:solidFill>
                <a:latin typeface="Frutiger LT 55 Roman" panose="02000503040000020004" pitchFamily="2" charset="0"/>
              </a:rPr>
              <a:t>init</a:t>
            </a:r>
            <a:r>
              <a:rPr lang="en-US" altLang="zh-CN" sz="1800" dirty="0">
                <a:solidFill>
                  <a:schemeClr val="tx1">
                    <a:lumMod val="75000"/>
                    <a:lumOff val="25000"/>
                  </a:schemeClr>
                </a:solidFill>
                <a:latin typeface="Frutiger LT 55 Roman" panose="02000503040000020004" pitchFamily="2" charset="0"/>
              </a:rPr>
              <a:t>, string temp, string </a:t>
            </a:r>
            <a:r>
              <a:rPr lang="en-US" altLang="zh-CN" sz="1800" dirty="0" err="1">
                <a:solidFill>
                  <a:schemeClr val="tx1">
                    <a:lumMod val="75000"/>
                    <a:lumOff val="25000"/>
                  </a:schemeClr>
                </a:solidFill>
                <a:latin typeface="Frutiger LT 55 Roman" panose="02000503040000020004" pitchFamily="2" charset="0"/>
              </a:rPr>
              <a:t>desti</a:t>
            </a:r>
            <a:r>
              <a:rPr lang="en-US" altLang="zh-CN" sz="1800" dirty="0">
                <a:solidFill>
                  <a:schemeClr val="tx1">
                    <a:lumMod val="75000"/>
                    <a:lumOff val="25000"/>
                  </a:schemeClr>
                </a:solidFill>
                <a:latin typeface="Frutiger LT 55 Roman" panose="02000503040000020004" pitchFamily="2" charset="0"/>
              </a:rPr>
              <a:t>)  </a:t>
            </a:r>
          </a:p>
          <a:p>
            <a:pPr>
              <a:defRPr/>
            </a:pPr>
            <a:r>
              <a:rPr lang="en-US" altLang="zh-CN" sz="1800" dirty="0">
                <a:solidFill>
                  <a:schemeClr val="tx1">
                    <a:lumMod val="75000"/>
                    <a:lumOff val="25000"/>
                  </a:schemeClr>
                </a:solidFill>
                <a:latin typeface="Frutiger LT 55 Roman" panose="02000503040000020004" pitchFamily="2" charset="0"/>
              </a:rPr>
              <a:t>{  </a:t>
            </a:r>
          </a:p>
          <a:p>
            <a:pPr>
              <a:defRPr/>
            </a:pPr>
            <a:r>
              <a:rPr lang="en-US" altLang="zh-CN" sz="1800" dirty="0">
                <a:solidFill>
                  <a:schemeClr val="tx1">
                    <a:lumMod val="75000"/>
                    <a:lumOff val="25000"/>
                  </a:schemeClr>
                </a:solidFill>
                <a:latin typeface="Frutiger LT 55 Roman" panose="02000503040000020004" pitchFamily="2" charset="0"/>
              </a:rPr>
              <a:t>    if (1 == </a:t>
            </a:r>
            <a:r>
              <a:rPr lang="en-US" altLang="zh-CN" sz="1800" dirty="0" err="1">
                <a:solidFill>
                  <a:schemeClr val="tx1">
                    <a:lumMod val="75000"/>
                    <a:lumOff val="25000"/>
                  </a:schemeClr>
                </a:solidFill>
                <a:latin typeface="Frutiger LT 55 Roman" panose="02000503040000020004" pitchFamily="2" charset="0"/>
              </a:rPr>
              <a:t>numDisks</a:t>
            </a:r>
            <a:r>
              <a:rPr lang="en-US" altLang="zh-CN" sz="1800" dirty="0">
                <a:solidFill>
                  <a:schemeClr val="tx1">
                    <a:lumMod val="75000"/>
                    <a:lumOff val="25000"/>
                  </a:schemeClr>
                </a:solidFill>
                <a:latin typeface="Frutiger LT 55 Roman" panose="02000503040000020004" pitchFamily="2" charset="0"/>
              </a:rPr>
              <a:t> )  </a:t>
            </a:r>
          </a:p>
          <a:p>
            <a:pPr>
              <a:defRPr/>
            </a:pP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moveOne</a:t>
            </a:r>
            <a:r>
              <a:rPr lang="en-US" altLang="zh-CN" sz="1800" dirty="0">
                <a:solidFill>
                  <a:schemeClr val="tx1">
                    <a:lumMod val="75000"/>
                    <a:lumOff val="25000"/>
                  </a:schemeClr>
                </a:solidFill>
                <a:latin typeface="Frutiger LT 55 Roman" panose="02000503040000020004" pitchFamily="2" charset="0"/>
              </a:rPr>
              <a:t>(1, </a:t>
            </a:r>
            <a:r>
              <a:rPr lang="en-US" altLang="zh-CN" sz="1800" dirty="0" err="1">
                <a:solidFill>
                  <a:schemeClr val="tx1">
                    <a:lumMod val="75000"/>
                    <a:lumOff val="25000"/>
                  </a:schemeClr>
                </a:solidFill>
                <a:latin typeface="Frutiger LT 55 Roman" panose="02000503040000020004" pitchFamily="2" charset="0"/>
              </a:rPr>
              <a:t>init</a:t>
            </a: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desti</a:t>
            </a:r>
            <a:r>
              <a:rPr lang="en-US" altLang="zh-CN" sz="1800" dirty="0">
                <a:solidFill>
                  <a:schemeClr val="tx1">
                    <a:lumMod val="75000"/>
                    <a:lumOff val="25000"/>
                  </a:schemeClr>
                </a:solidFill>
                <a:latin typeface="Frutiger LT 55 Roman" panose="02000503040000020004" pitchFamily="2" charset="0"/>
              </a:rPr>
              <a:t>);  </a:t>
            </a:r>
          </a:p>
          <a:p>
            <a:pPr>
              <a:defRPr/>
            </a:pPr>
            <a:r>
              <a:rPr lang="en-US" altLang="zh-CN" sz="1800" dirty="0">
                <a:solidFill>
                  <a:schemeClr val="tx1">
                    <a:lumMod val="75000"/>
                    <a:lumOff val="25000"/>
                  </a:schemeClr>
                </a:solidFill>
                <a:latin typeface="Frutiger LT 55 Roman" panose="02000503040000020004" pitchFamily="2" charset="0"/>
              </a:rPr>
              <a:t>    else  </a:t>
            </a:r>
          </a:p>
          <a:p>
            <a:pPr>
              <a:defRPr/>
            </a:pPr>
            <a:r>
              <a:rPr lang="en-US" altLang="zh-CN" sz="1800" dirty="0">
                <a:solidFill>
                  <a:schemeClr val="tx1">
                    <a:lumMod val="75000"/>
                    <a:lumOff val="25000"/>
                  </a:schemeClr>
                </a:solidFill>
                <a:latin typeface="Frutiger LT 55 Roman" panose="02000503040000020004" pitchFamily="2" charset="0"/>
              </a:rPr>
              <a:t>    {  </a:t>
            </a:r>
          </a:p>
          <a:p>
            <a:pPr>
              <a:defRPr/>
            </a:pPr>
            <a:r>
              <a:rPr lang="en-US" altLang="zh-CN" sz="1800" dirty="0">
                <a:solidFill>
                  <a:schemeClr val="tx1">
                    <a:lumMod val="75000"/>
                    <a:lumOff val="25000"/>
                  </a:schemeClr>
                </a:solidFill>
                <a:latin typeface="Frutiger LT 55 Roman" panose="02000503040000020004" pitchFamily="2" charset="0"/>
              </a:rPr>
              <a:t>        </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首先将上面的（</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numDisk-1</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）个盘子从</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init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杆借助</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desti</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杆移至</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temp</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 </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 </a:t>
            </a:r>
            <a:endPar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a:defRPr/>
            </a:pPr>
            <a:r>
              <a:rPr lang="en-US" altLang="zh-CN" sz="1800" dirty="0">
                <a:solidFill>
                  <a:schemeClr val="tx1">
                    <a:lumMod val="75000"/>
                    <a:lumOff val="25000"/>
                  </a:schemeClr>
                </a:solidFill>
                <a:latin typeface="Frutiger LT 55 Roman" panose="02000503040000020004" pitchFamily="2" charset="0"/>
              </a:rPr>
              <a:t>        move(numDisks-1, </a:t>
            </a:r>
            <a:r>
              <a:rPr lang="en-US" altLang="zh-CN" sz="1800" dirty="0" err="1">
                <a:solidFill>
                  <a:schemeClr val="tx1">
                    <a:lumMod val="75000"/>
                    <a:lumOff val="25000"/>
                  </a:schemeClr>
                </a:solidFill>
                <a:latin typeface="Frutiger LT 55 Roman" panose="02000503040000020004" pitchFamily="2" charset="0"/>
              </a:rPr>
              <a:t>init</a:t>
            </a: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desti</a:t>
            </a:r>
            <a:r>
              <a:rPr lang="en-US" altLang="zh-CN" sz="1800" dirty="0">
                <a:solidFill>
                  <a:schemeClr val="tx1">
                    <a:lumMod val="75000"/>
                    <a:lumOff val="25000"/>
                  </a:schemeClr>
                </a:solidFill>
                <a:latin typeface="Frutiger LT 55 Roman" panose="02000503040000020004" pitchFamily="2" charset="0"/>
              </a:rPr>
              <a:t>, temp);</a:t>
            </a:r>
          </a:p>
          <a:p>
            <a:pPr>
              <a:defRPr/>
            </a:pPr>
            <a:r>
              <a:rPr lang="zh-CN" altLang="en-US" sz="1800" dirty="0">
                <a:solidFill>
                  <a:schemeClr val="tx1">
                    <a:lumMod val="75000"/>
                    <a:lumOff val="25000"/>
                  </a:schemeClr>
                </a:solidFill>
                <a:latin typeface="Frutiger LT 55 Roman" panose="02000503040000020004" pitchFamily="2" charset="0"/>
              </a:rPr>
              <a:t>      </a:t>
            </a:r>
            <a:r>
              <a:rPr lang="en-US" altLang="zh-CN" sz="1800" dirty="0">
                <a:solidFill>
                  <a:schemeClr val="tx1">
                    <a:lumMod val="75000"/>
                    <a:lumOff val="25000"/>
                  </a:schemeClr>
                </a:solidFill>
                <a:latin typeface="Frutiger LT 55 Roman" panose="02000503040000020004" pitchFamily="2" charset="0"/>
              </a:rPr>
              <a:t> </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然后将编号为</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numDisks</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的盘子从</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init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杆移至</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desti</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   </a:t>
            </a:r>
          </a:p>
          <a:p>
            <a:pPr>
              <a:defRPr/>
            </a:pPr>
            <a:r>
              <a:rPr lang="zh-CN" altLang="en-US"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moveOne</a:t>
            </a:r>
            <a:r>
              <a:rPr lang="en-US" altLang="zh-CN" sz="1800" dirty="0">
                <a:solidFill>
                  <a:schemeClr val="tx1">
                    <a:lumMod val="75000"/>
                    <a:lumOff val="25000"/>
                  </a:schemeClr>
                </a:solidFill>
                <a:latin typeface="Frutiger LT 55 Roman" panose="02000503040000020004" pitchFamily="2" charset="0"/>
              </a:rPr>
              <a:t>(</a:t>
            </a:r>
            <a:r>
              <a:rPr lang="en-US" altLang="zh-CN" sz="1800" dirty="0" err="1">
                <a:solidFill>
                  <a:schemeClr val="tx1">
                    <a:lumMod val="75000"/>
                    <a:lumOff val="25000"/>
                  </a:schemeClr>
                </a:solidFill>
                <a:latin typeface="Frutiger LT 55 Roman" panose="02000503040000020004" pitchFamily="2" charset="0"/>
              </a:rPr>
              <a:t>numDisks</a:t>
            </a: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init</a:t>
            </a: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desti</a:t>
            </a:r>
            <a:r>
              <a:rPr lang="en-US" altLang="zh-CN" sz="1800" dirty="0">
                <a:solidFill>
                  <a:schemeClr val="tx1">
                    <a:lumMod val="75000"/>
                    <a:lumOff val="25000"/>
                  </a:schemeClr>
                </a:solidFill>
                <a:latin typeface="Frutiger LT 55 Roman" panose="02000503040000020004" pitchFamily="2" charset="0"/>
              </a:rPr>
              <a:t>); </a:t>
            </a:r>
          </a:p>
          <a:p>
            <a:pPr>
              <a:defRPr/>
            </a:pPr>
            <a:r>
              <a:rPr lang="en-US" altLang="zh-CN" sz="1800" dirty="0">
                <a:solidFill>
                  <a:schemeClr val="tx1">
                    <a:lumMod val="75000"/>
                    <a:lumOff val="25000"/>
                  </a:schemeClr>
                </a:solidFill>
                <a:latin typeface="Frutiger LT 55 Roman" panose="02000503040000020004" pitchFamily="2" charset="0"/>
              </a:rPr>
              <a:t>   </a:t>
            </a:r>
            <a:r>
              <a:rPr lang="zh-CN" altLang="en-US" sz="1800" dirty="0">
                <a:solidFill>
                  <a:schemeClr val="tx1">
                    <a:lumMod val="75000"/>
                    <a:lumOff val="25000"/>
                  </a:schemeClr>
                </a:solidFill>
                <a:latin typeface="Frutiger LT 55 Roman" panose="02000503040000020004" pitchFamily="2" charset="0"/>
              </a:rPr>
              <a:t>     </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最后将上面的（</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numDisks-1</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个盘子从</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temp</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杆借助</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init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杆移至</a:t>
            </a:r>
            <a:r>
              <a:rPr lang="en-US" altLang="zh-CN" sz="2000" b="1" dirty="0" err="1">
                <a:solidFill>
                  <a:srgbClr val="00B16A"/>
                </a:solidFill>
                <a:latin typeface="华文细黑" panose="02010600040101010101" pitchFamily="2" charset="-122"/>
                <a:ea typeface="华文细黑" panose="02010600040101010101" pitchFamily="2" charset="-122"/>
                <a:cs typeface="Arial Unicode MS" pitchFamily="34" charset="-122"/>
              </a:rPr>
              <a:t>desti</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杆</a:t>
            </a:r>
            <a:r>
              <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rPr>
              <a:t>*/</a:t>
            </a:r>
            <a:r>
              <a:rPr lang="zh-CN" altLang="en-US" sz="2000" b="1" dirty="0">
                <a:solidFill>
                  <a:srgbClr val="00B16A"/>
                </a:solidFill>
                <a:latin typeface="华文细黑" panose="02010600040101010101" pitchFamily="2" charset="-122"/>
                <a:ea typeface="华文细黑" panose="02010600040101010101" pitchFamily="2" charset="-122"/>
                <a:cs typeface="Arial Unicode MS" pitchFamily="34" charset="-122"/>
              </a:rPr>
              <a:t>     </a:t>
            </a:r>
            <a:endParaRPr lang="en-US" altLang="zh-CN" sz="2000" b="1" dirty="0">
              <a:solidFill>
                <a:srgbClr val="00B16A"/>
              </a:solidFill>
              <a:latin typeface="华文细黑" panose="02010600040101010101" pitchFamily="2" charset="-122"/>
              <a:ea typeface="华文细黑" panose="02010600040101010101" pitchFamily="2" charset="-122"/>
              <a:cs typeface="Arial Unicode MS" pitchFamily="34" charset="-122"/>
            </a:endParaRPr>
          </a:p>
          <a:p>
            <a:pPr>
              <a:defRPr/>
            </a:pPr>
            <a:r>
              <a:rPr lang="en-US" altLang="zh-CN" sz="1800" dirty="0">
                <a:solidFill>
                  <a:schemeClr val="tx1">
                    <a:lumMod val="75000"/>
                    <a:lumOff val="25000"/>
                  </a:schemeClr>
                </a:solidFill>
                <a:latin typeface="Frutiger LT 55 Roman" panose="02000503040000020004" pitchFamily="2" charset="0"/>
              </a:rPr>
              <a:t>        move(numDisks-1, temp, </a:t>
            </a:r>
            <a:r>
              <a:rPr lang="en-US" altLang="zh-CN" sz="1800" dirty="0" err="1">
                <a:solidFill>
                  <a:schemeClr val="tx1">
                    <a:lumMod val="75000"/>
                    <a:lumOff val="25000"/>
                  </a:schemeClr>
                </a:solidFill>
                <a:latin typeface="Frutiger LT 55 Roman" panose="02000503040000020004" pitchFamily="2" charset="0"/>
              </a:rPr>
              <a:t>init</a:t>
            </a:r>
            <a:r>
              <a:rPr lang="en-US" altLang="zh-CN" sz="1800" dirty="0">
                <a:solidFill>
                  <a:schemeClr val="tx1">
                    <a:lumMod val="75000"/>
                    <a:lumOff val="25000"/>
                  </a:schemeClr>
                </a:solidFill>
                <a:latin typeface="Frutiger LT 55 Roman" panose="02000503040000020004" pitchFamily="2" charset="0"/>
              </a:rPr>
              <a:t>, </a:t>
            </a:r>
            <a:r>
              <a:rPr lang="en-US" altLang="zh-CN" sz="1800" dirty="0" err="1">
                <a:solidFill>
                  <a:schemeClr val="tx1">
                    <a:lumMod val="75000"/>
                    <a:lumOff val="25000"/>
                  </a:schemeClr>
                </a:solidFill>
                <a:latin typeface="Frutiger LT 55 Roman" panose="02000503040000020004" pitchFamily="2" charset="0"/>
              </a:rPr>
              <a:t>desti</a:t>
            </a:r>
            <a:r>
              <a:rPr lang="en-US" altLang="zh-CN" sz="1800">
                <a:solidFill>
                  <a:schemeClr val="tx1">
                    <a:lumMod val="75000"/>
                    <a:lumOff val="25000"/>
                  </a:schemeClr>
                </a:solidFill>
                <a:latin typeface="Frutiger LT 55 Roman" panose="02000503040000020004" pitchFamily="2" charset="0"/>
              </a:rPr>
              <a:t>);</a:t>
            </a:r>
            <a:r>
              <a:rPr lang="zh-CN" altLang="en-US" sz="1800" dirty="0">
                <a:solidFill>
                  <a:schemeClr val="tx1">
                    <a:lumMod val="75000"/>
                    <a:lumOff val="25000"/>
                  </a:schemeClr>
                </a:solidFill>
                <a:latin typeface="Frutiger LT 55 Roman" panose="02000503040000020004" pitchFamily="2" charset="0"/>
              </a:rPr>
              <a:t>  </a:t>
            </a:r>
          </a:p>
          <a:p>
            <a:pPr>
              <a:defRPr/>
            </a:pPr>
            <a:r>
              <a:rPr lang="zh-CN" altLang="en-US" sz="1800" dirty="0">
                <a:solidFill>
                  <a:schemeClr val="tx1">
                    <a:lumMod val="75000"/>
                    <a:lumOff val="25000"/>
                  </a:schemeClr>
                </a:solidFill>
                <a:latin typeface="Frutiger LT 55 Roman" panose="02000503040000020004" pitchFamily="2" charset="0"/>
              </a:rPr>
              <a:t>    </a:t>
            </a:r>
            <a:r>
              <a:rPr lang="en-US" altLang="zh-CN" sz="1800" dirty="0">
                <a:solidFill>
                  <a:schemeClr val="tx1">
                    <a:lumMod val="75000"/>
                    <a:lumOff val="25000"/>
                  </a:schemeClr>
                </a:solidFill>
                <a:latin typeface="Frutiger LT 55 Roman" panose="02000503040000020004" pitchFamily="2" charset="0"/>
              </a:rPr>
              <a:t>}  </a:t>
            </a:r>
          </a:p>
          <a:p>
            <a:pPr>
              <a:defRPr/>
            </a:pPr>
            <a:r>
              <a:rPr lang="en-US" altLang="zh-CN" sz="1800" dirty="0">
                <a:solidFill>
                  <a:schemeClr val="tx1">
                    <a:lumMod val="75000"/>
                    <a:lumOff val="25000"/>
                  </a:schemeClr>
                </a:solidFill>
                <a:latin typeface="Frutiger LT 55 Roman" panose="02000503040000020004" pitchFamily="2"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ChangeArrowheads="1"/>
          </p:cNvSpPr>
          <p:nvPr/>
        </p:nvSpPr>
        <p:spPr bwMode="auto">
          <a:xfrm>
            <a:off x="4787900" y="2205038"/>
            <a:ext cx="2736850" cy="2879725"/>
          </a:xfrm>
          <a:prstGeom prst="rect">
            <a:avLst/>
          </a:prstGeom>
          <a:noFill/>
          <a:ln w="9525">
            <a:noFill/>
            <a:miter lim="800000"/>
            <a:headEnd/>
            <a:tailEnd/>
          </a:ln>
        </p:spPr>
        <p:txBody>
          <a:bodyPr/>
          <a:lstStyle/>
          <a:p>
            <a:pPr marL="342900" indent="-342900" eaLnBrk="0" hangingPunct="0">
              <a:lnSpc>
                <a:spcPct val="150000"/>
              </a:lnSpc>
              <a:spcBef>
                <a:spcPct val="20000"/>
              </a:spcBef>
              <a:defRPr/>
            </a:pPr>
            <a:endParaRPr lang="zh-CN" sz="2400" b="1" dirty="0">
              <a:solidFill>
                <a:srgbClr val="3366CC"/>
              </a:solidFill>
              <a:effectLst>
                <a:outerShdw blurRad="38100" dist="38100" dir="2700000" algn="tl">
                  <a:srgbClr val="C0C0C0"/>
                </a:outerShdw>
              </a:effectLst>
              <a:latin typeface="微软雅黑" pitchFamily="34" charset="-122"/>
              <a:ea typeface="微软雅黑" pitchFamily="34" charset="-122"/>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用递归求解迷宫问题</a:t>
            </a:r>
          </a:p>
        </p:txBody>
      </p:sp>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985838"/>
            <a:ext cx="722947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ChangeArrowheads="1"/>
          </p:cNvSpPr>
          <p:nvPr/>
        </p:nvSpPr>
        <p:spPr bwMode="auto">
          <a:xfrm>
            <a:off x="438150" y="987425"/>
            <a:ext cx="8377238" cy="3449638"/>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求迷宫路径算法的基本思想</a:t>
            </a:r>
            <a:r>
              <a:rPr lang="zh-CN" altLang="en-US" sz="2000" dirty="0">
                <a:solidFill>
                  <a:srgbClr val="C00000"/>
                </a:solidFill>
                <a:latin typeface="华文细黑" pitchFamily="2" charset="-122"/>
                <a:ea typeface="华文细黑" pitchFamily="2" charset="-122"/>
                <a:cs typeface="Arial" charset="0"/>
              </a:rPr>
              <a:t>：</a:t>
            </a:r>
          </a:p>
          <a:p>
            <a:pPr marL="800100" lvl="1" indent="-342900" eaLnBrk="0" hangingPunct="0">
              <a:lnSpc>
                <a:spcPct val="150000"/>
              </a:lnSpc>
              <a:buClr>
                <a:srgbClr val="FFC000"/>
              </a:buClr>
              <a:buSzPct val="80000"/>
              <a:buFont typeface="Wingdings" pitchFamily="2" charset="2"/>
              <a:buChar char="Ø"/>
              <a:defRPr/>
            </a:pPr>
            <a:r>
              <a:rPr lang="zh-CN" altLang="en-US" sz="2400" dirty="0">
                <a:latin typeface="华文细黑" pitchFamily="2" charset="-122"/>
                <a:ea typeface="华文细黑" pitchFamily="2" charset="-122"/>
                <a:cs typeface="Arial" charset="0"/>
              </a:rPr>
              <a:t>若当前位置“可通”，则纳入路径，继续前进；</a:t>
            </a:r>
          </a:p>
          <a:p>
            <a:pPr marL="800100" lvl="1" indent="-342900" eaLnBrk="0" hangingPunct="0">
              <a:lnSpc>
                <a:spcPct val="150000"/>
              </a:lnSpc>
              <a:buClr>
                <a:srgbClr val="FFC000"/>
              </a:buClr>
              <a:buSzPct val="80000"/>
              <a:buFont typeface="Wingdings" pitchFamily="2" charset="2"/>
              <a:buChar char="Ø"/>
              <a:defRPr/>
            </a:pPr>
            <a:r>
              <a:rPr lang="zh-CN" altLang="en-US" sz="2400" dirty="0">
                <a:latin typeface="华文细黑" pitchFamily="2" charset="-122"/>
                <a:ea typeface="华文细黑" pitchFamily="2" charset="-122"/>
                <a:cs typeface="Arial" charset="0"/>
              </a:rPr>
              <a:t>若当前位置“不可通”，则后退，换方向（按东南西北的顺序）继续探索；</a:t>
            </a:r>
          </a:p>
          <a:p>
            <a:pPr marL="800100" lvl="1" indent="-342900" eaLnBrk="0" hangingPunct="0">
              <a:lnSpc>
                <a:spcPct val="150000"/>
              </a:lnSpc>
              <a:buClr>
                <a:srgbClr val="FFC000"/>
              </a:buClr>
              <a:buSzPct val="80000"/>
              <a:buFont typeface="Wingdings" pitchFamily="2" charset="2"/>
              <a:buChar char="Ø"/>
              <a:defRPr/>
            </a:pPr>
            <a:r>
              <a:rPr lang="zh-CN" altLang="en-US" sz="2400" dirty="0">
                <a:latin typeface="华文细黑" pitchFamily="2" charset="-122"/>
                <a:ea typeface="华文细黑" pitchFamily="2" charset="-122"/>
                <a:cs typeface="Arial" charset="0"/>
              </a:rPr>
              <a:t>若四周“均无通路”，则将当前位置从路径中删除</a:t>
            </a:r>
            <a:r>
              <a:rPr lang="zh-CN" altLang="en-US" sz="2400" dirty="0" smtClean="0">
                <a:latin typeface="华文细黑" pitchFamily="2" charset="-122"/>
                <a:ea typeface="华文细黑" pitchFamily="2" charset="-122"/>
                <a:cs typeface="Arial" charset="0"/>
              </a:rPr>
              <a:t>出去</a:t>
            </a:r>
            <a:endParaRPr lang="zh-CN" altLang="en-US" sz="2400" dirty="0">
              <a:latin typeface="华文细黑" pitchFamily="2" charset="-122"/>
              <a:ea typeface="华文细黑" pitchFamily="2" charset="-122"/>
              <a:cs typeface="Arial" charset="0"/>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323850" y="333375"/>
            <a:ext cx="8424863" cy="5478463"/>
          </a:xfrm>
          <a:prstGeom prst="rect">
            <a:avLst/>
          </a:prstGeom>
          <a:solidFill>
            <a:schemeClr val="accent5">
              <a:lumMod val="90000"/>
            </a:schemeClr>
          </a:solidFill>
          <a:ln>
            <a:noFill/>
          </a:ln>
        </p:spPr>
        <p:txBody>
          <a:bodyPr>
            <a:spAutoFit/>
          </a:bodyPr>
          <a:lstStyle>
            <a:lvl1pPr eaLnBrk="0" hangingPunct="0">
              <a:defRPr sz="3200">
                <a:solidFill>
                  <a:schemeClr val="tx1"/>
                </a:solidFill>
                <a:latin typeface="Arial" charset="0"/>
                <a:ea typeface="宋体" charset="-122"/>
              </a:defRPr>
            </a:lvl1pPr>
            <a:lvl2pPr marL="742950" indent="-285750"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设定当前位置的初值为入口位置； </a:t>
            </a:r>
          </a:p>
          <a:p>
            <a:pPr eaLnBrk="1" hangingPunct="1">
              <a:lnSpc>
                <a:spcPts val="2000"/>
              </a:lnSpc>
              <a:defRPr/>
            </a:pPr>
            <a:r>
              <a:rPr lang="en-US" altLang="zh-CN" sz="2000" dirty="0" smtClean="0">
                <a:solidFill>
                  <a:schemeClr val="tx1">
                    <a:lumMod val="75000"/>
                    <a:lumOff val="25000"/>
                  </a:schemeClr>
                </a:solidFill>
                <a:latin typeface="华文细黑" pitchFamily="2" charset="-122"/>
                <a:ea typeface="华文细黑" pitchFamily="2" charset="-122"/>
              </a:rPr>
              <a:t>do{</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a:t>
            </a:r>
            <a:r>
              <a:rPr lang="en-US" altLang="zh-CN" sz="2000" dirty="0" smtClean="0">
                <a:solidFill>
                  <a:schemeClr val="tx1">
                    <a:lumMod val="75000"/>
                    <a:lumOff val="25000"/>
                  </a:schemeClr>
                </a:solidFill>
                <a:latin typeface="华文细黑" pitchFamily="2" charset="-122"/>
                <a:ea typeface="华文细黑" pitchFamily="2" charset="-122"/>
              </a:rPr>
              <a:t>if (</a:t>
            </a:r>
            <a:r>
              <a:rPr lang="zh-CN" altLang="en-US" sz="2000" dirty="0" smtClean="0">
                <a:solidFill>
                  <a:schemeClr val="tx1">
                    <a:lumMod val="75000"/>
                    <a:lumOff val="25000"/>
                  </a:schemeClr>
                </a:solidFill>
                <a:latin typeface="华文细黑" pitchFamily="2" charset="-122"/>
                <a:ea typeface="华文细黑" pitchFamily="2" charset="-122"/>
              </a:rPr>
              <a:t>当前位置可通</a:t>
            </a:r>
            <a:r>
              <a:rPr lang="en-US" altLang="zh-CN" sz="2000" dirty="0" smtClean="0">
                <a:solidFill>
                  <a:schemeClr val="tx1">
                    <a:lumMod val="75000"/>
                    <a:lumOff val="25000"/>
                  </a:schemeClr>
                </a:solidFill>
                <a:latin typeface="华文细黑" pitchFamily="2" charset="-122"/>
                <a:ea typeface="华文细黑" pitchFamily="2" charset="-122"/>
              </a:rPr>
              <a:t>)</a:t>
            </a:r>
            <a:r>
              <a:rPr lang="zh-CN" altLang="en-US" sz="2000" dirty="0" smtClean="0">
                <a:solidFill>
                  <a:schemeClr val="tx1">
                    <a:lumMod val="75000"/>
                    <a:lumOff val="25000"/>
                  </a:schemeClr>
                </a:solidFill>
                <a:latin typeface="华文细黑" pitchFamily="2" charset="-122"/>
                <a:ea typeface="华文细黑" pitchFamily="2" charset="-122"/>
              </a:rPr>
              <a:t>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a:t>
            </a:r>
            <a:r>
              <a:rPr lang="en-US" altLang="zh-CN" sz="2000" dirty="0" smtClean="0">
                <a:solidFill>
                  <a:schemeClr val="tx1">
                    <a:lumMod val="75000"/>
                    <a:lumOff val="25000"/>
                  </a:schemeClr>
                </a:solidFill>
                <a:latin typeface="华文细黑" pitchFamily="2" charset="-122"/>
                <a:ea typeface="华文细黑" pitchFamily="2" charset="-122"/>
              </a:rPr>
              <a:t>{</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将当前位置插入栈顶； 　　　　　　</a:t>
            </a:r>
            <a:r>
              <a:rPr lang="en-US" altLang="zh-CN" sz="2000" dirty="0" smtClean="0">
                <a:solidFill>
                  <a:schemeClr val="tx1">
                    <a:lumMod val="75000"/>
                    <a:lumOff val="25000"/>
                  </a:schemeClr>
                </a:solidFill>
                <a:latin typeface="华文细黑" pitchFamily="2" charset="-122"/>
                <a:ea typeface="华文细黑" pitchFamily="2" charset="-122"/>
              </a:rPr>
              <a:t>// </a:t>
            </a:r>
            <a:r>
              <a:rPr lang="zh-CN" altLang="en-US" sz="2000" dirty="0" smtClean="0">
                <a:solidFill>
                  <a:schemeClr val="tx1">
                    <a:lumMod val="75000"/>
                    <a:lumOff val="25000"/>
                  </a:schemeClr>
                </a:solidFill>
                <a:latin typeface="华文细黑" pitchFamily="2" charset="-122"/>
                <a:ea typeface="华文细黑" pitchFamily="2" charset="-122"/>
              </a:rPr>
              <a:t>纳入路径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若该位置是出口位置，则算法结束；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a:t>
            </a:r>
            <a:r>
              <a:rPr lang="en-US" altLang="zh-CN" sz="2000" dirty="0" smtClean="0">
                <a:solidFill>
                  <a:schemeClr val="tx1">
                    <a:lumMod val="75000"/>
                    <a:lumOff val="25000"/>
                  </a:schemeClr>
                </a:solidFill>
                <a:latin typeface="华文细黑" pitchFamily="2" charset="-122"/>
                <a:ea typeface="华文细黑" pitchFamily="2" charset="-122"/>
              </a:rPr>
              <a:t>// </a:t>
            </a:r>
            <a:r>
              <a:rPr lang="zh-CN" altLang="en-US" sz="2000" dirty="0" smtClean="0">
                <a:solidFill>
                  <a:schemeClr val="tx1">
                    <a:lumMod val="75000"/>
                    <a:lumOff val="25000"/>
                  </a:schemeClr>
                </a:solidFill>
                <a:latin typeface="华文细黑" pitchFamily="2" charset="-122"/>
                <a:ea typeface="华文细黑" pitchFamily="2" charset="-122"/>
              </a:rPr>
              <a:t>此时栈中存放的是一条从入口位置到出口位置的路径</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否则切换当前位置的东邻方块为新的当前位置；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a:t>
            </a:r>
            <a:r>
              <a:rPr lang="en-US" altLang="zh-CN" sz="2000" dirty="0" smtClean="0">
                <a:solidFill>
                  <a:schemeClr val="tx1">
                    <a:lumMod val="75000"/>
                    <a:lumOff val="25000"/>
                  </a:schemeClr>
                </a:solidFill>
                <a:latin typeface="华文细黑" pitchFamily="2" charset="-122"/>
                <a:ea typeface="华文细黑" pitchFamily="2" charset="-122"/>
              </a:rPr>
              <a:t>}</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a:t>
            </a:r>
            <a:r>
              <a:rPr lang="en-US" altLang="zh-CN" sz="2000" dirty="0" smtClean="0">
                <a:solidFill>
                  <a:schemeClr val="tx1">
                    <a:lumMod val="75000"/>
                    <a:lumOff val="25000"/>
                  </a:schemeClr>
                </a:solidFill>
                <a:latin typeface="华文细黑" pitchFamily="2" charset="-122"/>
                <a:ea typeface="华文细黑" pitchFamily="2" charset="-122"/>
              </a:rPr>
              <a:t>else</a:t>
            </a:r>
            <a:endParaRPr lang="zh-CN" altLang="en-US" sz="2000" dirty="0" smtClean="0">
              <a:solidFill>
                <a:schemeClr val="tx1">
                  <a:lumMod val="75000"/>
                  <a:lumOff val="25000"/>
                </a:schemeClr>
              </a:solidFill>
              <a:latin typeface="华文细黑" pitchFamily="2" charset="-122"/>
              <a:ea typeface="华文细黑" pitchFamily="2" charset="-122"/>
            </a:endParaRP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a:t>
            </a:r>
            <a:r>
              <a:rPr lang="en-US" altLang="zh-CN" sz="2000" dirty="0" smtClean="0">
                <a:solidFill>
                  <a:schemeClr val="tx1">
                    <a:lumMod val="75000"/>
                    <a:lumOff val="25000"/>
                  </a:schemeClr>
                </a:solidFill>
                <a:latin typeface="华文细黑" pitchFamily="2" charset="-122"/>
                <a:ea typeface="华文细黑" pitchFamily="2" charset="-122"/>
              </a:rPr>
              <a:t>{</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若栈不空且栈顶位置尚有其他方向未被探索，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则设定新的当前位置为</a:t>
            </a:r>
            <a:r>
              <a:rPr lang="en-US" altLang="zh-CN" sz="2000" dirty="0" smtClean="0">
                <a:solidFill>
                  <a:schemeClr val="tx1">
                    <a:lumMod val="75000"/>
                    <a:lumOff val="25000"/>
                  </a:schemeClr>
                </a:solidFill>
                <a:latin typeface="华文细黑" pitchFamily="2" charset="-122"/>
                <a:ea typeface="华文细黑" pitchFamily="2" charset="-122"/>
              </a:rPr>
              <a:t>: </a:t>
            </a:r>
            <a:r>
              <a:rPr lang="zh-CN" altLang="en-US" sz="2000" dirty="0" smtClean="0">
                <a:solidFill>
                  <a:schemeClr val="tx1">
                    <a:lumMod val="75000"/>
                    <a:lumOff val="25000"/>
                  </a:schemeClr>
                </a:solidFill>
                <a:latin typeface="华文细黑" pitchFamily="2" charset="-122"/>
                <a:ea typeface="华文细黑" pitchFamily="2" charset="-122"/>
              </a:rPr>
              <a:t>沿顺时针方向旋转找到的栈顶位置的下一相邻块；</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若栈不空但栈顶位置的四周均不可通，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则</a:t>
            </a:r>
            <a:r>
              <a:rPr lang="en-US" altLang="zh-CN" sz="2000" dirty="0" smtClean="0">
                <a:solidFill>
                  <a:schemeClr val="tx1">
                    <a:lumMod val="75000"/>
                    <a:lumOff val="25000"/>
                  </a:schemeClr>
                </a:solidFill>
                <a:latin typeface="华文细黑" pitchFamily="2" charset="-122"/>
                <a:ea typeface="华文细黑" pitchFamily="2" charset="-122"/>
              </a:rPr>
              <a:t>{ </a:t>
            </a:r>
            <a:r>
              <a:rPr lang="zh-CN" altLang="en-US" sz="2000" dirty="0" smtClean="0">
                <a:solidFill>
                  <a:schemeClr val="tx1">
                    <a:lumMod val="75000"/>
                    <a:lumOff val="25000"/>
                  </a:schemeClr>
                </a:solidFill>
                <a:latin typeface="华文细黑" pitchFamily="2" charset="-122"/>
                <a:ea typeface="华文细黑" pitchFamily="2" charset="-122"/>
              </a:rPr>
              <a:t>删去栈顶位置； 　　　　　</a:t>
            </a:r>
            <a:r>
              <a:rPr lang="en-US" altLang="zh-CN" sz="2000" dirty="0" smtClean="0">
                <a:solidFill>
                  <a:schemeClr val="tx1">
                    <a:lumMod val="75000"/>
                    <a:lumOff val="25000"/>
                  </a:schemeClr>
                </a:solidFill>
                <a:latin typeface="华文细黑" pitchFamily="2" charset="-122"/>
                <a:ea typeface="华文细黑" pitchFamily="2" charset="-122"/>
              </a:rPr>
              <a:t>// </a:t>
            </a:r>
            <a:r>
              <a:rPr lang="zh-CN" altLang="en-US" sz="2000" dirty="0" smtClean="0">
                <a:solidFill>
                  <a:schemeClr val="tx1">
                    <a:lumMod val="75000"/>
                    <a:lumOff val="25000"/>
                  </a:schemeClr>
                </a:solidFill>
                <a:latin typeface="华文细黑" pitchFamily="2" charset="-122"/>
                <a:ea typeface="华文细黑" pitchFamily="2" charset="-122"/>
              </a:rPr>
              <a:t>从路径中删去该通道块</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若栈不空，则重新测试新的栈顶位置，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直至找到一个可通的相邻块或出栈至栈空；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a:t>
            </a:r>
            <a:r>
              <a:rPr lang="en-US" altLang="zh-CN" sz="2000" dirty="0" smtClean="0">
                <a:solidFill>
                  <a:schemeClr val="tx1">
                    <a:lumMod val="75000"/>
                    <a:lumOff val="25000"/>
                  </a:schemeClr>
                </a:solidFill>
                <a:latin typeface="华文细黑" pitchFamily="2" charset="-122"/>
                <a:ea typeface="华文细黑" pitchFamily="2" charset="-122"/>
              </a:rPr>
              <a:t>} </a:t>
            </a:r>
          </a:p>
          <a:p>
            <a:pPr eaLnBrk="1" hangingPunct="1">
              <a:lnSpc>
                <a:spcPts val="2000"/>
              </a:lnSpc>
              <a:defRPr/>
            </a:pPr>
            <a:r>
              <a:rPr lang="zh-CN" altLang="en-US" sz="2000" dirty="0" smtClean="0">
                <a:solidFill>
                  <a:schemeClr val="tx1">
                    <a:lumMod val="75000"/>
                    <a:lumOff val="25000"/>
                  </a:schemeClr>
                </a:solidFill>
                <a:latin typeface="华文细黑" pitchFamily="2" charset="-122"/>
                <a:ea typeface="华文细黑" pitchFamily="2" charset="-122"/>
              </a:rPr>
              <a:t>　　 </a:t>
            </a:r>
            <a:r>
              <a:rPr lang="en-US" altLang="zh-CN" sz="2000" dirty="0" smtClean="0">
                <a:solidFill>
                  <a:schemeClr val="tx1">
                    <a:lumMod val="75000"/>
                    <a:lumOff val="25000"/>
                  </a:schemeClr>
                </a:solidFill>
                <a:latin typeface="华文细黑" pitchFamily="2" charset="-122"/>
                <a:ea typeface="华文细黑" pitchFamily="2" charset="-122"/>
              </a:rPr>
              <a:t>} </a:t>
            </a:r>
          </a:p>
          <a:p>
            <a:pPr eaLnBrk="1" hangingPunct="1">
              <a:lnSpc>
                <a:spcPts val="2000"/>
              </a:lnSpc>
              <a:defRPr/>
            </a:pPr>
            <a:r>
              <a:rPr lang="en-US" altLang="zh-CN" sz="2000" dirty="0" smtClean="0">
                <a:solidFill>
                  <a:schemeClr val="tx1">
                    <a:lumMod val="75000"/>
                    <a:lumOff val="25000"/>
                  </a:schemeClr>
                </a:solidFill>
                <a:latin typeface="华文细黑" pitchFamily="2" charset="-122"/>
                <a:ea typeface="华文细黑" pitchFamily="2" charset="-122"/>
              </a:rPr>
              <a:t>} while (</a:t>
            </a:r>
            <a:r>
              <a:rPr lang="zh-CN" altLang="en-US" sz="2000" dirty="0" smtClean="0">
                <a:solidFill>
                  <a:schemeClr val="tx1">
                    <a:lumMod val="75000"/>
                    <a:lumOff val="25000"/>
                  </a:schemeClr>
                </a:solidFill>
                <a:latin typeface="华文细黑" pitchFamily="2" charset="-122"/>
                <a:ea typeface="华文细黑" pitchFamily="2" charset="-122"/>
              </a:rPr>
              <a:t>栈不空</a:t>
            </a:r>
            <a:r>
              <a:rPr lang="en-US" altLang="zh-CN" sz="2000" dirty="0" smtClean="0">
                <a:solidFill>
                  <a:schemeClr val="tx1">
                    <a:lumMod val="75000"/>
                    <a:lumOff val="25000"/>
                  </a:schemeClr>
                </a:solidFill>
                <a:latin typeface="华文细黑" pitchFamily="2" charset="-122"/>
                <a:ea typeface="华文细黑" pitchFamily="2" charset="-122"/>
              </a:rPr>
              <a:t>)</a:t>
            </a:r>
            <a:r>
              <a:rPr lang="zh-CN" altLang="en-US" sz="2000" dirty="0" smtClean="0">
                <a:solidFill>
                  <a:schemeClr val="tx1">
                    <a:lumMod val="75000"/>
                    <a:lumOff val="25000"/>
                  </a:schemeClr>
                </a:solidFill>
                <a:latin typeface="华文细黑" pitchFamily="2" charset="-122"/>
                <a:ea typeface="华文细黑" pitchFamily="2" charset="-122"/>
              </a:rPr>
              <a:t>；</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txBox="1">
            <a:spLocks/>
          </p:cNvSpPr>
          <p:nvPr/>
        </p:nvSpPr>
        <p:spPr bwMode="auto">
          <a:xfrm>
            <a:off x="431800" y="214313"/>
            <a:ext cx="7772400" cy="784225"/>
          </a:xfrm>
          <a:prstGeom prst="rect">
            <a:avLst/>
          </a:prstGeom>
          <a:extLst/>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r>
              <a:rPr lang="zh-CN" altLang="en-US" dirty="0"/>
              <a:t>问题</a:t>
            </a:r>
          </a:p>
        </p:txBody>
      </p:sp>
      <p:sp>
        <p:nvSpPr>
          <p:cNvPr id="4" name="TextBox 3"/>
          <p:cNvSpPr txBox="1">
            <a:spLocks noChangeArrowheads="1"/>
          </p:cNvSpPr>
          <p:nvPr/>
        </p:nvSpPr>
        <p:spPr bwMode="auto">
          <a:xfrm>
            <a:off x="428625" y="1071563"/>
            <a:ext cx="8715375"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charset="-122"/>
              </a:defRPr>
            </a:lvl1pPr>
            <a:lvl2pPr eaLnBrk="0" hangingPunct="0">
              <a:defRPr sz="3200">
                <a:solidFill>
                  <a:schemeClr val="tx1"/>
                </a:solidFill>
                <a:latin typeface="Arial" charset="0"/>
                <a:ea typeface="宋体" charset="-122"/>
              </a:defRPr>
            </a:lvl2pPr>
            <a:lvl3pPr marL="1143000" indent="-228600" eaLnBrk="0" hangingPunct="0">
              <a:defRPr sz="3200">
                <a:solidFill>
                  <a:schemeClr val="tx1"/>
                </a:solidFill>
                <a:latin typeface="Arial" charset="0"/>
                <a:ea typeface="宋体" charset="-122"/>
              </a:defRPr>
            </a:lvl3pPr>
            <a:lvl4pPr marL="1600200" indent="-228600" eaLnBrk="0" hangingPunct="0">
              <a:defRPr sz="3200">
                <a:solidFill>
                  <a:schemeClr val="tx1"/>
                </a:solidFill>
                <a:latin typeface="Arial" charset="0"/>
                <a:ea typeface="宋体" charset="-122"/>
              </a:defRPr>
            </a:lvl4pPr>
            <a:lvl5pPr marL="2057400" indent="-228600" eaLnBrk="0" hangingPunct="0">
              <a:defRPr sz="3200">
                <a:solidFill>
                  <a:schemeClr val="tx1"/>
                </a:solidFill>
                <a:latin typeface="Arial" charset="0"/>
                <a:ea typeface="宋体" charset="-122"/>
              </a:defRPr>
            </a:lvl5pPr>
            <a:lvl6pPr marL="2514600" indent="-228600" eaLnBrk="0" fontAlgn="base" hangingPunct="0">
              <a:spcBef>
                <a:spcPct val="0"/>
              </a:spcBef>
              <a:spcAft>
                <a:spcPct val="0"/>
              </a:spcAft>
              <a:defRPr sz="3200">
                <a:solidFill>
                  <a:schemeClr val="tx1"/>
                </a:solidFill>
                <a:latin typeface="Arial" charset="0"/>
                <a:ea typeface="宋体" charset="-122"/>
              </a:defRPr>
            </a:lvl6pPr>
            <a:lvl7pPr marL="2971800" indent="-228600" eaLnBrk="0" fontAlgn="base" hangingPunct="0">
              <a:spcBef>
                <a:spcPct val="0"/>
              </a:spcBef>
              <a:spcAft>
                <a:spcPct val="0"/>
              </a:spcAft>
              <a:defRPr sz="3200">
                <a:solidFill>
                  <a:schemeClr val="tx1"/>
                </a:solidFill>
                <a:latin typeface="Arial" charset="0"/>
                <a:ea typeface="宋体" charset="-122"/>
              </a:defRPr>
            </a:lvl7pPr>
            <a:lvl8pPr marL="3429000" indent="-228600" eaLnBrk="0" fontAlgn="base" hangingPunct="0">
              <a:spcBef>
                <a:spcPct val="0"/>
              </a:spcBef>
              <a:spcAft>
                <a:spcPct val="0"/>
              </a:spcAft>
              <a:defRPr sz="3200">
                <a:solidFill>
                  <a:schemeClr val="tx1"/>
                </a:solidFill>
                <a:latin typeface="Arial" charset="0"/>
                <a:ea typeface="宋体" charset="-122"/>
              </a:defRPr>
            </a:lvl8pPr>
            <a:lvl9pPr marL="3886200" indent="-228600" eaLnBrk="0" fontAlgn="base" hangingPunct="0">
              <a:spcBef>
                <a:spcPct val="0"/>
              </a:spcBef>
              <a:spcAft>
                <a:spcPct val="0"/>
              </a:spcAft>
              <a:defRPr sz="3200">
                <a:solidFill>
                  <a:schemeClr val="tx1"/>
                </a:solidFill>
                <a:latin typeface="Arial" charset="0"/>
                <a:ea typeface="宋体" charset="-122"/>
              </a:defRPr>
            </a:lvl9pPr>
          </a:lstStyle>
          <a:p>
            <a:pPr eaLnBrk="1" hangingPunct="1">
              <a:lnSpc>
                <a:spcPct val="150000"/>
              </a:lnSpc>
              <a:buFont typeface="Arial" charset="0"/>
              <a:buChar char="•"/>
            </a:pPr>
            <a:r>
              <a:rPr lang="en-US" altLang="zh-CN" sz="2400" dirty="0">
                <a:latin typeface="华文细黑" pitchFamily="2" charset="-122"/>
                <a:ea typeface="华文细黑" pitchFamily="2" charset="-122"/>
              </a:rPr>
              <a:t>C</a:t>
            </a:r>
            <a:r>
              <a:rPr lang="zh-CN" altLang="en-US" sz="2400" dirty="0">
                <a:latin typeface="华文细黑" pitchFamily="2" charset="-122"/>
                <a:ea typeface="华文细黑" pitchFamily="2" charset="-122"/>
              </a:rPr>
              <a:t>标准库头文件里是什么？</a:t>
            </a:r>
            <a:endParaRPr lang="en-US" altLang="zh-CN" sz="2400" dirty="0">
              <a:latin typeface="华文细黑" pitchFamily="2" charset="-122"/>
              <a:ea typeface="华文细黑" pitchFamily="2" charset="-122"/>
            </a:endParaRPr>
          </a:p>
          <a:p>
            <a:pPr lvl="1" eaLnBrk="1" hangingPunct="1">
              <a:lnSpc>
                <a:spcPct val="150000"/>
              </a:lnSpc>
            </a:pPr>
            <a:r>
              <a:rPr lang="en-US" altLang="zh-CN" sz="2400" dirty="0" err="1">
                <a:latin typeface="华文细黑" pitchFamily="2" charset="-122"/>
                <a:ea typeface="华文细黑" pitchFamily="2" charset="-122"/>
              </a:rPr>
              <a:t>stdio.h</a:t>
            </a:r>
            <a:r>
              <a:rPr lang="zh-CN" altLang="en-US" sz="2400" dirty="0">
                <a:latin typeface="华文细黑" pitchFamily="2" charset="-122"/>
                <a:ea typeface="华文细黑" pitchFamily="2" charset="-122"/>
              </a:rPr>
              <a:t>里面是格式化输入输出函数</a:t>
            </a:r>
            <a:r>
              <a:rPr lang="en-US" altLang="zh-CN" sz="2400" dirty="0" err="1">
                <a:latin typeface="华文细黑" pitchFamily="2" charset="-122"/>
                <a:ea typeface="华文细黑" pitchFamily="2" charset="-122"/>
              </a:rPr>
              <a:t>scanf</a:t>
            </a:r>
            <a:r>
              <a:rPr lang="en-US" altLang="zh-CN" sz="2400" dirty="0">
                <a:latin typeface="华文细黑" pitchFamily="2" charset="-122"/>
                <a:ea typeface="华文细黑" pitchFamily="2" charset="-122"/>
              </a:rPr>
              <a:t>()</a:t>
            </a:r>
            <a:r>
              <a:rPr lang="zh-CN" altLang="en-US" sz="2400" dirty="0">
                <a:latin typeface="华文细黑" pitchFamily="2" charset="-122"/>
                <a:ea typeface="华文细黑" pitchFamily="2" charset="-122"/>
              </a:rPr>
              <a:t>、</a:t>
            </a:r>
            <a:r>
              <a:rPr lang="en-US" altLang="zh-CN" sz="2400" dirty="0" err="1">
                <a:latin typeface="华文细黑" pitchFamily="2" charset="-122"/>
                <a:ea typeface="华文细黑" pitchFamily="2" charset="-122"/>
              </a:rPr>
              <a:t>printf</a:t>
            </a:r>
            <a:r>
              <a:rPr lang="en-US" altLang="zh-CN" sz="2400" dirty="0">
                <a:latin typeface="华文细黑" pitchFamily="2" charset="-122"/>
                <a:ea typeface="华文细黑" pitchFamily="2" charset="-122"/>
              </a:rPr>
              <a:t>()</a:t>
            </a:r>
            <a:r>
              <a:rPr lang="zh-CN" altLang="en-US" sz="2400" dirty="0">
                <a:latin typeface="华文细黑" pitchFamily="2" charset="-122"/>
                <a:ea typeface="华文细黑" pitchFamily="2" charset="-122"/>
              </a:rPr>
              <a:t>等函数声明。</a:t>
            </a:r>
            <a:endParaRPr lang="en-US" altLang="zh-CN" sz="2400" dirty="0">
              <a:latin typeface="华文细黑" pitchFamily="2" charset="-122"/>
              <a:ea typeface="华文细黑" pitchFamily="2" charset="-122"/>
            </a:endParaRPr>
          </a:p>
          <a:p>
            <a:pPr eaLnBrk="1" hangingPunct="1">
              <a:lnSpc>
                <a:spcPct val="150000"/>
              </a:lnSpc>
              <a:buFont typeface="Arial" charset="0"/>
              <a:buChar char="•"/>
            </a:pPr>
            <a:r>
              <a:rPr lang="en-US" altLang="zh-CN" sz="2400" dirty="0">
                <a:latin typeface="华文细黑" pitchFamily="2" charset="-122"/>
                <a:ea typeface="华文细黑" pitchFamily="2" charset="-122"/>
              </a:rPr>
              <a:t>C</a:t>
            </a:r>
            <a:r>
              <a:rPr lang="zh-CN" altLang="en-US" sz="2400" dirty="0">
                <a:latin typeface="华文细黑" pitchFamily="2" charset="-122"/>
                <a:ea typeface="华文细黑" pitchFamily="2" charset="-122"/>
              </a:rPr>
              <a:t>标准库文件源代码在哪里？</a:t>
            </a:r>
            <a:endParaRPr lang="en-US" altLang="zh-CN" sz="2400" dirty="0">
              <a:latin typeface="华文细黑" pitchFamily="2" charset="-122"/>
              <a:ea typeface="华文细黑" pitchFamily="2" charset="-122"/>
            </a:endParaRPr>
          </a:p>
          <a:p>
            <a:pPr lvl="1" eaLnBrk="1" hangingPunct="1">
              <a:lnSpc>
                <a:spcPct val="150000"/>
              </a:lnSpc>
            </a:pPr>
            <a:r>
              <a:rPr lang="zh-CN" altLang="en-US" sz="2400" dirty="0">
                <a:latin typeface="华文细黑" pitchFamily="2" charset="-122"/>
                <a:ea typeface="华文细黑" pitchFamily="2" charset="-122"/>
              </a:rPr>
              <a:t>标准库文件是以</a:t>
            </a:r>
            <a:r>
              <a:rPr lang="en-US" altLang="zh-CN" sz="2400" dirty="0">
                <a:latin typeface="华文细黑" pitchFamily="2" charset="-122"/>
                <a:ea typeface="华文细黑" pitchFamily="2" charset="-122"/>
              </a:rPr>
              <a:t>lib</a:t>
            </a:r>
            <a:r>
              <a:rPr lang="zh-CN" altLang="en-US" sz="2400" dirty="0">
                <a:latin typeface="华文细黑" pitchFamily="2" charset="-122"/>
                <a:ea typeface="华文细黑" pitchFamily="2" charset="-122"/>
              </a:rPr>
              <a:t>这种编译好的静态库的形式给你的，一般在</a:t>
            </a:r>
            <a:r>
              <a:rPr lang="en-US" altLang="zh-CN" sz="2400" dirty="0">
                <a:latin typeface="华文细黑" pitchFamily="2" charset="-122"/>
                <a:ea typeface="华文细黑" pitchFamily="2" charset="-122"/>
              </a:rPr>
              <a:t>lib</a:t>
            </a:r>
            <a:r>
              <a:rPr lang="zh-CN" altLang="en-US" sz="2400" dirty="0">
                <a:latin typeface="华文细黑" pitchFamily="2" charset="-122"/>
                <a:ea typeface="华文细黑" pitchFamily="2" charset="-122"/>
              </a:rPr>
              <a:t>文件夹里，厂家不可能给你源文件，而且源文件不一定是</a:t>
            </a:r>
            <a:r>
              <a:rPr lang="en-US" altLang="zh-CN" sz="2400" dirty="0">
                <a:latin typeface="华文细黑" pitchFamily="2" charset="-122"/>
                <a:ea typeface="华文细黑" pitchFamily="2" charset="-122"/>
              </a:rPr>
              <a:t>C</a:t>
            </a:r>
            <a:r>
              <a:rPr lang="zh-CN" altLang="en-US" sz="2400" dirty="0">
                <a:latin typeface="华文细黑" pitchFamily="2" charset="-122"/>
                <a:ea typeface="华文细黑" pitchFamily="2" charset="-122"/>
              </a:rPr>
              <a:t>写的，也有些是汇编写的，就算是</a:t>
            </a:r>
            <a:r>
              <a:rPr lang="en-US" altLang="zh-CN" sz="2400" dirty="0">
                <a:latin typeface="华文细黑" pitchFamily="2" charset="-122"/>
                <a:ea typeface="华文细黑" pitchFamily="2" charset="-122"/>
              </a:rPr>
              <a:t>C</a:t>
            </a:r>
            <a:r>
              <a:rPr lang="zh-CN" altLang="en-US" sz="2400" dirty="0">
                <a:latin typeface="华文细黑" pitchFamily="2" charset="-122"/>
                <a:ea typeface="华文细黑" pitchFamily="2" charset="-122"/>
              </a:rPr>
              <a:t>不同厂家写的也不一定一样，接口一样就行。</a:t>
            </a:r>
          </a:p>
          <a:p>
            <a:pPr eaLnBrk="1" hangingPunct="1">
              <a:lnSpc>
                <a:spcPct val="150000"/>
              </a:lnSpc>
              <a:buFont typeface="Arial" charset="0"/>
              <a:buChar char="•"/>
            </a:pPr>
            <a:endParaRPr lang="en-US" altLang="zh-CN" sz="2400" dirty="0">
              <a:latin typeface="华文细黑" pitchFamily="2" charset="-122"/>
              <a:ea typeface="华文细黑"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32000" y="216000"/>
            <a:ext cx="3419920" cy="1143000"/>
          </a:xfrm>
        </p:spPr>
        <p:txBody>
          <a:bodyPr>
            <a:normAutofit/>
          </a:bodyPr>
          <a:lstStyle/>
          <a:p>
            <a:r>
              <a:rPr lang="en-US" altLang="zh-CN" kern="1200" dirty="0">
                <a:solidFill>
                  <a:schemeClr val="tx1">
                    <a:lumMod val="95000"/>
                    <a:lumOff val="5000"/>
                  </a:schemeClr>
                </a:solidFill>
                <a:latin typeface="Arial Rounded MT Bold" panose="020F0704030504030204" pitchFamily="34" charset="0"/>
                <a:ea typeface="微软雅黑" pitchFamily="34" charset="-122"/>
                <a:cs typeface="Times New Roman" pitchFamily="18" charset="0"/>
              </a:rPr>
              <a:t>Homework</a:t>
            </a:r>
            <a:r>
              <a:rPr lang="en-US" altLang="zh-CN" kern="1200" dirty="0">
                <a:solidFill>
                  <a:schemeClr val="tx1">
                    <a:lumMod val="95000"/>
                    <a:lumOff val="5000"/>
                  </a:schemeClr>
                </a:solidFill>
                <a:latin typeface="微软雅黑" pitchFamily="34" charset="-122"/>
                <a:ea typeface="微软雅黑" pitchFamily="34" charset="-122"/>
                <a:cs typeface="Times New Roman" pitchFamily="18" charset="0"/>
              </a:rPr>
              <a:t>:</a:t>
            </a:r>
          </a:p>
        </p:txBody>
      </p:sp>
      <p:sp>
        <p:nvSpPr>
          <p:cNvPr id="6" name="内容占位符 2"/>
          <p:cNvSpPr>
            <a:spLocks noChangeArrowheads="1"/>
          </p:cNvSpPr>
          <p:nvPr/>
        </p:nvSpPr>
        <p:spPr bwMode="auto">
          <a:xfrm>
            <a:off x="438150" y="987426"/>
            <a:ext cx="8377238" cy="4961854"/>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整数划分</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问题</a:t>
            </a:r>
            <a:endPar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lvl="0"/>
            <a:r>
              <a:rPr lang="en-US" altLang="zh-CN" sz="2400" dirty="0" smtClean="0"/>
              <a:t>   </a:t>
            </a:r>
            <a:r>
              <a:rPr lang="zh-CN" altLang="zh-CN" sz="2400" dirty="0" smtClean="0">
                <a:latin typeface="华文细黑" panose="02010600040101010101" pitchFamily="2" charset="-122"/>
                <a:ea typeface="华文细黑" panose="02010600040101010101" pitchFamily="2" charset="-122"/>
              </a:rPr>
              <a:t>编</a:t>
            </a:r>
            <a:r>
              <a:rPr lang="zh-CN" altLang="zh-CN" sz="2400" dirty="0">
                <a:latin typeface="华文细黑" panose="02010600040101010101" pitchFamily="2" charset="-122"/>
                <a:ea typeface="华文细黑" panose="02010600040101010101" pitchFamily="2" charset="-122"/>
              </a:rPr>
              <a:t>程序求某一</a:t>
            </a:r>
            <a:r>
              <a:rPr lang="zh-CN" altLang="en-US" sz="2400" dirty="0">
                <a:latin typeface="华文细黑" panose="02010600040101010101" pitchFamily="2" charset="-122"/>
                <a:ea typeface="华文细黑" panose="02010600040101010101" pitchFamily="2" charset="-122"/>
              </a:rPr>
              <a:t>个正整</a:t>
            </a:r>
            <a:r>
              <a:rPr lang="zh-CN" altLang="zh-CN" sz="2400" dirty="0">
                <a:latin typeface="华文细黑" panose="02010600040101010101" pitchFamily="2" charset="-122"/>
                <a:ea typeface="华文细黑" panose="02010600040101010101" pitchFamily="2" charset="-122"/>
              </a:rPr>
              <a:t>数的所有</a:t>
            </a:r>
            <a:r>
              <a:rPr lang="zh-CN" altLang="en-US" sz="2400" dirty="0">
                <a:latin typeface="华文细黑" panose="02010600040101010101" pitchFamily="2" charset="-122"/>
                <a:ea typeface="华文细黑" panose="02010600040101010101" pitchFamily="2" charset="-122"/>
              </a:rPr>
              <a:t>划分</a:t>
            </a:r>
            <a:r>
              <a:rPr lang="zh-CN" altLang="zh-CN" sz="2400" dirty="0">
                <a:latin typeface="华文细黑" panose="02010600040101010101" pitchFamily="2" charset="-122"/>
                <a:ea typeface="华文细黑" panose="02010600040101010101" pitchFamily="2" charset="-122"/>
              </a:rPr>
              <a:t>数</a:t>
            </a:r>
            <a:r>
              <a:rPr lang="zh-CN" altLang="en-US" sz="2400" dirty="0">
                <a:latin typeface="华文细黑" panose="02010600040101010101" pitchFamily="2" charset="-122"/>
                <a:ea typeface="华文细黑" panose="02010600040101010101" pitchFamily="2" charset="-122"/>
              </a:rPr>
              <a:t>。</a:t>
            </a:r>
            <a:r>
              <a:rPr lang="zh-CN" altLang="zh-CN" sz="2400" dirty="0">
                <a:latin typeface="华文细黑" panose="02010600040101010101" pitchFamily="2" charset="-122"/>
                <a:ea typeface="华文细黑" panose="02010600040101010101" pitchFamily="2" charset="-122"/>
              </a:rPr>
              <a:t>如输入</a:t>
            </a:r>
            <a:r>
              <a:rPr lang="en-US" altLang="zh-CN" sz="2400" dirty="0">
                <a:latin typeface="华文细黑" panose="02010600040101010101" pitchFamily="2" charset="-122"/>
                <a:ea typeface="华文细黑" panose="02010600040101010101" pitchFamily="2" charset="-122"/>
              </a:rPr>
              <a:t>6</a:t>
            </a:r>
            <a:r>
              <a:rPr lang="zh-CN" altLang="zh-CN" sz="2400" dirty="0">
                <a:latin typeface="华文细黑" panose="02010600040101010101" pitchFamily="2" charset="-122"/>
                <a:ea typeface="华文细黑" panose="02010600040101010101" pitchFamily="2" charset="-122"/>
              </a:rPr>
              <a:t>，则输出：（要求输出不能重复）</a:t>
            </a:r>
            <a:endParaRPr lang="en-US" altLang="zh-CN" sz="2400" dirty="0">
              <a:latin typeface="华文细黑" panose="02010600040101010101" pitchFamily="2" charset="-122"/>
              <a:ea typeface="华文细黑" panose="02010600040101010101" pitchFamily="2" charset="-122"/>
            </a:endParaRPr>
          </a:p>
          <a:p>
            <a:pPr lvl="1"/>
            <a:r>
              <a:rPr lang="en-US" altLang="zh-CN" sz="2400" dirty="0">
                <a:latin typeface="Frutiger LT 55 Roman" panose="02000503040000020004" pitchFamily="2" charset="0"/>
              </a:rPr>
              <a:t>6 = 5+1</a:t>
            </a:r>
          </a:p>
          <a:p>
            <a:pPr lvl="1"/>
            <a:r>
              <a:rPr lang="en-US" altLang="zh-CN" sz="2400" dirty="0">
                <a:latin typeface="Frutiger LT 55 Roman" panose="02000503040000020004" pitchFamily="2" charset="0"/>
              </a:rPr>
              <a:t>6 = 4+2</a:t>
            </a:r>
          </a:p>
          <a:p>
            <a:pPr lvl="1"/>
            <a:r>
              <a:rPr lang="en-US" altLang="zh-CN" sz="2400" dirty="0">
                <a:latin typeface="Frutiger LT 55 Roman" panose="02000503040000020004" pitchFamily="2" charset="0"/>
              </a:rPr>
              <a:t>6 = 4+1+1</a:t>
            </a:r>
          </a:p>
          <a:p>
            <a:pPr lvl="1"/>
            <a:r>
              <a:rPr lang="en-US" altLang="zh-CN" sz="2400" dirty="0">
                <a:latin typeface="Frutiger LT 55 Roman" panose="02000503040000020004" pitchFamily="2" charset="0"/>
              </a:rPr>
              <a:t>6 = 3+3</a:t>
            </a:r>
          </a:p>
          <a:p>
            <a:pPr lvl="1"/>
            <a:r>
              <a:rPr lang="en-US" altLang="zh-CN" sz="2400" dirty="0">
                <a:latin typeface="Frutiger LT 55 Roman" panose="02000503040000020004" pitchFamily="2" charset="0"/>
              </a:rPr>
              <a:t>6 = 3+2+1</a:t>
            </a:r>
          </a:p>
          <a:p>
            <a:pPr lvl="1"/>
            <a:r>
              <a:rPr lang="en-US" altLang="zh-CN" sz="2400" dirty="0">
                <a:latin typeface="Frutiger LT 55 Roman" panose="02000503040000020004" pitchFamily="2" charset="0"/>
              </a:rPr>
              <a:t>6 = 3+1+1+1</a:t>
            </a:r>
          </a:p>
          <a:p>
            <a:pPr lvl="1"/>
            <a:r>
              <a:rPr lang="en-US" altLang="zh-CN" sz="2400" dirty="0">
                <a:latin typeface="Frutiger LT 55 Roman" panose="02000503040000020004" pitchFamily="2" charset="0"/>
              </a:rPr>
              <a:t>6 = 2+2+2</a:t>
            </a:r>
          </a:p>
          <a:p>
            <a:pPr lvl="1"/>
            <a:r>
              <a:rPr lang="en-US" altLang="zh-CN" sz="2400" dirty="0">
                <a:latin typeface="Frutiger LT 55 Roman" panose="02000503040000020004" pitchFamily="2" charset="0"/>
              </a:rPr>
              <a:t>6 = 2+2+1+1</a:t>
            </a:r>
          </a:p>
          <a:p>
            <a:pPr lvl="1"/>
            <a:r>
              <a:rPr lang="en-US" altLang="zh-CN" sz="2400" dirty="0">
                <a:latin typeface="Frutiger LT 55 Roman" panose="02000503040000020004" pitchFamily="2" charset="0"/>
              </a:rPr>
              <a:t>6 = 2+1+1+1+1</a:t>
            </a:r>
          </a:p>
          <a:p>
            <a:pPr lvl="1"/>
            <a:r>
              <a:rPr lang="en-US" altLang="zh-CN" sz="2400" dirty="0">
                <a:latin typeface="Frutiger LT 55 Roman" panose="02000503040000020004" pitchFamily="2" charset="0"/>
              </a:rPr>
              <a:t>6 = </a:t>
            </a:r>
            <a:r>
              <a:rPr lang="en-US" altLang="zh-CN" sz="2400" dirty="0" smtClean="0">
                <a:latin typeface="Frutiger LT 55 Roman" panose="02000503040000020004" pitchFamily="2" charset="0"/>
              </a:rPr>
              <a:t>1+1+1+1+1+1</a:t>
            </a:r>
            <a:endParaRPr lang="zh-CN" altLang="zh-CN" sz="2400" dirty="0">
              <a:latin typeface="Frutiger LT 55 Roman" panose="02000503040000020004" pitchFamily="2" charset="0"/>
            </a:endParaRPr>
          </a:p>
        </p:txBody>
      </p:sp>
    </p:spTree>
    <p:extLst>
      <p:ext uri="{BB962C8B-B14F-4D97-AF65-F5344CB8AC3E}">
        <p14:creationId xmlns:p14="http://schemas.microsoft.com/office/powerpoint/2010/main" val="1955383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32000" y="216000"/>
            <a:ext cx="7956424" cy="771426"/>
          </a:xfrm>
        </p:spPr>
        <p:txBody>
          <a:bodyPr>
            <a:normAutofit/>
          </a:bodyPr>
          <a:lstStyle/>
          <a:p>
            <a:r>
              <a:rPr lang="en-US" altLang="zh-CN" kern="1200" dirty="0">
                <a:solidFill>
                  <a:schemeClr val="tx1">
                    <a:lumMod val="95000"/>
                    <a:lumOff val="5000"/>
                  </a:schemeClr>
                </a:solidFill>
                <a:latin typeface="Arial Rounded MT Bold" panose="020F0704030504030204" pitchFamily="34" charset="0"/>
                <a:ea typeface="微软雅黑" pitchFamily="34" charset="-122"/>
                <a:cs typeface="Times New Roman" pitchFamily="18" charset="0"/>
              </a:rPr>
              <a:t>Project</a:t>
            </a:r>
            <a:r>
              <a:rPr lang="en-US" altLang="zh-CN" kern="1200" dirty="0" smtClean="0">
                <a:solidFill>
                  <a:schemeClr val="tx1">
                    <a:lumMod val="95000"/>
                    <a:lumOff val="5000"/>
                  </a:schemeClr>
                </a:solidFill>
                <a:latin typeface="微软雅黑" pitchFamily="34" charset="-122"/>
                <a:ea typeface="微软雅黑" pitchFamily="34" charset="-122"/>
                <a:cs typeface="Times New Roman" pitchFamily="18" charset="0"/>
              </a:rPr>
              <a:t>:</a:t>
            </a:r>
            <a:endParaRPr lang="en-US" altLang="zh-CN" kern="1200" dirty="0">
              <a:solidFill>
                <a:schemeClr val="tx1">
                  <a:lumMod val="95000"/>
                  <a:lumOff val="5000"/>
                </a:schemeClr>
              </a:solidFill>
              <a:latin typeface="微软雅黑" pitchFamily="34" charset="-122"/>
              <a:ea typeface="微软雅黑" pitchFamily="34" charset="-122"/>
              <a:cs typeface="Times New Roman" pitchFamily="18" charset="0"/>
            </a:endParaRPr>
          </a:p>
        </p:txBody>
      </p:sp>
      <p:sp>
        <p:nvSpPr>
          <p:cNvPr id="4" name="内容占位符 2"/>
          <p:cNvSpPr>
            <a:spLocks noChangeArrowheads="1"/>
          </p:cNvSpPr>
          <p:nvPr/>
        </p:nvSpPr>
        <p:spPr bwMode="auto">
          <a:xfrm>
            <a:off x="438150" y="987426"/>
            <a:ext cx="8377238" cy="857398"/>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按照模块化设计</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方法</a:t>
            </a:r>
            <a:r>
              <a:rPr lang="zh-CN"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a:t>
            </a:r>
            <a:r>
              <a:rPr lang="zh-CN"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用递归算法实现迷宫。</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eaLnBrk="0" hangingPunct="0">
              <a:lnSpc>
                <a:spcPct val="150000"/>
              </a:lnSpc>
              <a:buClr>
                <a:srgbClr val="FFC000"/>
              </a:buClr>
              <a:buSzPct val="80000"/>
              <a:defRPr/>
            </a:pPr>
            <a:endParaRPr lang="zh-CN" altLang="zh-CN" sz="2400" dirty="0">
              <a:latin typeface="Frutiger LT 55 Roman" panose="02000503040000020004" pitchFamily="2" charset="0"/>
            </a:endParaRPr>
          </a:p>
        </p:txBody>
      </p:sp>
      <p:pic>
        <p:nvPicPr>
          <p:cNvPr id="5"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934845" y="1829901"/>
            <a:ext cx="5274310" cy="3738245"/>
          </a:xfrm>
          <a:prstGeom prst="rect">
            <a:avLst/>
          </a:prstGeom>
          <a:noFill/>
          <a:ln>
            <a:noFill/>
          </a:ln>
          <a:effectLst/>
          <a:extLst/>
        </p:spPr>
      </p:pic>
    </p:spTree>
    <p:extLst>
      <p:ext uri="{BB962C8B-B14F-4D97-AF65-F5344CB8AC3E}">
        <p14:creationId xmlns:p14="http://schemas.microsoft.com/office/powerpoint/2010/main" val="1522299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310563" cy="3143250"/>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变量、函数的命名符合编码规范</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marL="742950" lvl="1" indent="-285750" eaLnBrk="0" hangingPunct="0">
              <a:lnSpc>
                <a:spcPct val="150000"/>
              </a:lnSpc>
              <a:buClr>
                <a:srgbClr val="FFC000"/>
              </a:buClr>
              <a:buSzPct val="80000"/>
              <a:buFont typeface="Wingdings" pitchFamily="2" charset="2"/>
              <a:buChar char="u"/>
              <a:defRPr/>
            </a:pPr>
            <a:r>
              <a:rPr lang="en-US" altLang="zh-CN" sz="2400" b="1" dirty="0">
                <a:solidFill>
                  <a:srgbClr val="F37021"/>
                </a:solidFill>
                <a:latin typeface="微软雅黑" panose="020B0503020204020204" pitchFamily="34" charset="-122"/>
                <a:ea typeface="微软雅黑" panose="020B0503020204020204" pitchFamily="34" charset="-122"/>
                <a:cs typeface="Times New Roman" pitchFamily="18" charset="0"/>
              </a:rPr>
              <a:t>Pascal</a:t>
            </a:r>
            <a:r>
              <a:rPr lang="zh-CN" altLang="en-US" sz="2400" b="1" dirty="0">
                <a:solidFill>
                  <a:srgbClr val="F37021"/>
                </a:solidFill>
                <a:latin typeface="微软雅黑" panose="020B0503020204020204" pitchFamily="34" charset="-122"/>
                <a:ea typeface="微软雅黑" panose="020B0503020204020204" pitchFamily="34" charset="-122"/>
                <a:cs typeface="Times New Roman" pitchFamily="18" charset="0"/>
              </a:rPr>
              <a:t>命名规则：</a:t>
            </a:r>
            <a:r>
              <a:rPr lang="zh-CN" altLang="en-US" sz="2400" dirty="0">
                <a:latin typeface="华文细黑" panose="02010600040101010101" pitchFamily="2" charset="-122"/>
                <a:ea typeface="华文细黑" panose="02010600040101010101" pitchFamily="2" charset="-122"/>
                <a:cs typeface="Times New Roman" pitchFamily="18" charset="0"/>
              </a:rPr>
              <a:t>当变量名和函数名称是由二个或二个以上单字连结在一起，而构成的唯一识别字时，第一个单字首字母采用大写字母，后续单字的首字母亦用大写字母，例如：</a:t>
            </a:r>
            <a:r>
              <a:rPr lang="en-US" altLang="zh-CN" sz="2400" dirty="0" err="1">
                <a:solidFill>
                  <a:schemeClr val="tx1">
                    <a:lumMod val="95000"/>
                    <a:lumOff val="5000"/>
                  </a:schemeClr>
                </a:solidFill>
                <a:latin typeface="Arial Rounded MT Bold" panose="020F0704030504030204" pitchFamily="34" charset="0"/>
                <a:ea typeface="华文细黑" pitchFamily="2" charset="-122"/>
                <a:cs typeface="Times New Roman" pitchFamily="18" charset="0"/>
              </a:rPr>
              <a:t>FirstName</a:t>
            </a:r>
            <a:r>
              <a:rPr lang="zh-CN" altLang="en-US" sz="2400" dirty="0">
                <a:solidFill>
                  <a:schemeClr val="tx1">
                    <a:lumMod val="95000"/>
                    <a:lumOff val="5000"/>
                  </a:schemeClr>
                </a:solidFill>
                <a:latin typeface="Arial Rounded MT Bold" panose="020F0704030504030204" pitchFamily="34" charset="0"/>
                <a:ea typeface="华文细黑" pitchFamily="2" charset="-122"/>
                <a:cs typeface="Times New Roman" pitchFamily="18" charset="0"/>
              </a:rPr>
              <a:t>、</a:t>
            </a:r>
            <a:r>
              <a:rPr lang="en-US" altLang="zh-CN" sz="2400" dirty="0" err="1">
                <a:solidFill>
                  <a:schemeClr val="tx1">
                    <a:lumMod val="95000"/>
                    <a:lumOff val="5000"/>
                  </a:schemeClr>
                </a:solidFill>
                <a:latin typeface="Arial Rounded MT Bold" panose="020F0704030504030204" pitchFamily="34" charset="0"/>
                <a:ea typeface="华文细黑" pitchFamily="2" charset="-122"/>
                <a:cs typeface="Times New Roman" pitchFamily="18" charset="0"/>
              </a:rPr>
              <a:t>LastName</a:t>
            </a:r>
            <a:r>
              <a:rPr lang="zh-CN" altLang="en-US" sz="2400" dirty="0">
                <a:solidFill>
                  <a:schemeClr val="tx1">
                    <a:lumMod val="95000"/>
                    <a:lumOff val="5000"/>
                  </a:schemeClr>
                </a:solidFill>
                <a:latin typeface="Arial Rounded MT Bold" panose="020F0704030504030204" pitchFamily="34" charset="0"/>
                <a:ea typeface="华文细黑" pitchFamily="2" charset="-122"/>
                <a:cs typeface="Times New Roman" pitchFamily="18" charset="0"/>
              </a:rPr>
              <a:t>。</a:t>
            </a:r>
            <a:endParaRPr lang="en-US" altLang="zh-CN" sz="2400" dirty="0">
              <a:solidFill>
                <a:schemeClr val="tx1">
                  <a:lumMod val="95000"/>
                  <a:lumOff val="5000"/>
                </a:schemeClr>
              </a:solidFill>
              <a:latin typeface="Arial Rounded MT Bold" panose="020F0704030504030204" pitchFamily="34" charset="0"/>
              <a:ea typeface="华文细黑" pitchFamily="2" charset="-122"/>
              <a:cs typeface="Times New Roman" pitchFamily="18" charset="0"/>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若干</a:t>
            </a:r>
            <a:r>
              <a:rPr lang="en-US" altLang="zh-CN" dirty="0" smtClean="0">
                <a:latin typeface="Arial Rounded MT Bold" panose="020F0704030504030204" pitchFamily="34" charset="0"/>
              </a:rPr>
              <a:t>C</a:t>
            </a:r>
            <a:r>
              <a:rPr lang="zh-CN" altLang="en-US" dirty="0" smtClean="0"/>
              <a:t>代码规范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526463" cy="4799013"/>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小心使用全局变量</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eaLnBrk="0" hangingPunct="0">
              <a:lnSpc>
                <a:spcPct val="150000"/>
              </a:lnSpc>
              <a:buClr>
                <a:srgbClr val="FFC000"/>
              </a:buClr>
              <a:buSzPct val="80000"/>
              <a:defRPr/>
            </a:pPr>
            <a:r>
              <a:rPr lang="zh-CN" altLang="en-US" sz="2400" dirty="0">
                <a:latin typeface="华文细黑" panose="02010600040101010101" pitchFamily="2" charset="-122"/>
                <a:ea typeface="华文细黑" panose="02010600040101010101" pitchFamily="2" charset="-122"/>
                <a:cs typeface="Times New Roman" pitchFamily="18" charset="0"/>
              </a:rPr>
              <a:t>    </a:t>
            </a:r>
            <a:r>
              <a:rPr lang="zh-CN" altLang="en-US" sz="2400" b="1" dirty="0">
                <a:solidFill>
                  <a:srgbClr val="F37021"/>
                </a:solidFill>
                <a:latin typeface="华文细黑" panose="02010600040101010101" pitchFamily="2" charset="-122"/>
                <a:ea typeface="华文细黑" panose="02010600040101010101" pitchFamily="2" charset="-122"/>
                <a:cs typeface="Times New Roman" pitchFamily="18" charset="0"/>
              </a:rPr>
              <a:t>多线程代码</a:t>
            </a:r>
            <a:r>
              <a:rPr lang="zh-CN" altLang="en-US" sz="2400" dirty="0">
                <a:latin typeface="华文细黑" panose="02010600040101010101" pitchFamily="2" charset="-122"/>
                <a:ea typeface="华文细黑" panose="02010600040101010101" pitchFamily="2" charset="-122"/>
                <a:cs typeface="Times New Roman" pitchFamily="18" charset="0"/>
              </a:rPr>
              <a:t>中非常数全局变量是禁止使用的。内建类型的全局变量是允许的，但使用时务必三思。</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285750" lvl="1"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用访问器子程序来取代全局数据</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eaLnBrk="0" hangingPunct="0">
              <a:lnSpc>
                <a:spcPct val="150000"/>
              </a:lnSpc>
              <a:buClr>
                <a:srgbClr val="FFC000"/>
              </a:buClr>
              <a:buSzPct val="80000"/>
              <a:defRPr/>
            </a:pPr>
            <a:r>
              <a:rPr lang="zh-CN" altLang="en-US" sz="2400" dirty="0">
                <a:latin typeface="华文细黑" panose="02010600040101010101" pitchFamily="2" charset="-122"/>
                <a:ea typeface="华文细黑" panose="02010600040101010101" pitchFamily="2" charset="-122"/>
                <a:cs typeface="Times New Roman" pitchFamily="18" charset="0"/>
              </a:rPr>
              <a:t>    把</a:t>
            </a:r>
            <a:r>
              <a:rPr lang="zh-CN" altLang="en-US" sz="2400" b="1" dirty="0">
                <a:solidFill>
                  <a:srgbClr val="F37021"/>
                </a:solidFill>
                <a:latin typeface="华文细黑" panose="02010600040101010101" pitchFamily="2" charset="-122"/>
                <a:ea typeface="华文细黑" panose="02010600040101010101" pitchFamily="2" charset="-122"/>
                <a:cs typeface="Times New Roman" pitchFamily="18" charset="0"/>
              </a:rPr>
              <a:t>数据隐藏到模块里面</a:t>
            </a:r>
            <a:r>
              <a:rPr lang="zh-CN" altLang="en-US" sz="2400" dirty="0">
                <a:latin typeface="华文细黑" panose="02010600040101010101" pitchFamily="2" charset="-122"/>
                <a:ea typeface="华文细黑" panose="02010600040101010101" pitchFamily="2" charset="-122"/>
                <a:cs typeface="Times New Roman" pitchFamily="18" charset="0"/>
              </a:rPr>
              <a:t>。用</a:t>
            </a:r>
            <a:r>
              <a:rPr lang="en-US" altLang="zh-CN" sz="2400" b="1" dirty="0">
                <a:solidFill>
                  <a:srgbClr val="0070C0"/>
                </a:solidFill>
                <a:latin typeface="Arial Rounded MT Bold" panose="020F0704030504030204" pitchFamily="34" charset="0"/>
                <a:ea typeface="微软雅黑" pitchFamily="34" charset="-122"/>
                <a:cs typeface="Times New Roman" pitchFamily="18" charset="0"/>
              </a:rPr>
              <a:t>static</a:t>
            </a:r>
            <a:r>
              <a:rPr lang="zh-CN" altLang="en-US" sz="2400" dirty="0">
                <a:latin typeface="华文细黑" panose="02010600040101010101" pitchFamily="2" charset="-122"/>
                <a:ea typeface="华文细黑" panose="02010600040101010101" pitchFamily="2" charset="-122"/>
                <a:cs typeface="Times New Roman" pitchFamily="18" charset="0"/>
              </a:rPr>
              <a:t>关键字来定义该数据，写出可以</a:t>
            </a:r>
            <a:r>
              <a:rPr lang="en-US" altLang="zh-CN" sz="2400" dirty="0">
                <a:latin typeface="华文细黑" panose="02010600040101010101" pitchFamily="2" charset="-122"/>
                <a:ea typeface="华文细黑" panose="02010600040101010101" pitchFamily="2" charset="-122"/>
                <a:cs typeface="Times New Roman" pitchFamily="18" charset="0"/>
              </a:rPr>
              <a:t>read</a:t>
            </a:r>
            <a:r>
              <a:rPr lang="zh-CN" altLang="en-US" sz="2400" dirty="0">
                <a:latin typeface="华文细黑" panose="02010600040101010101" pitchFamily="2" charset="-122"/>
                <a:ea typeface="华文细黑" panose="02010600040101010101" pitchFamily="2" charset="-122"/>
                <a:cs typeface="Times New Roman" pitchFamily="18" charset="0"/>
              </a:rPr>
              <a:t>读、</a:t>
            </a:r>
            <a:r>
              <a:rPr lang="en-US" altLang="zh-CN" sz="2400" dirty="0">
                <a:latin typeface="华文细黑" panose="02010600040101010101" pitchFamily="2" charset="-122"/>
                <a:ea typeface="华文细黑" panose="02010600040101010101" pitchFamily="2" charset="-122"/>
                <a:cs typeface="Times New Roman" pitchFamily="18" charset="0"/>
              </a:rPr>
              <a:t>write</a:t>
            </a:r>
            <a:r>
              <a:rPr lang="zh-CN" altLang="en-US" sz="2400" dirty="0">
                <a:latin typeface="华文细黑" panose="02010600040101010101" pitchFamily="2" charset="-122"/>
                <a:ea typeface="华文细黑" panose="02010600040101010101" pitchFamily="2" charset="-122"/>
                <a:cs typeface="Times New Roman" pitchFamily="18" charset="0"/>
              </a:rPr>
              <a:t>和</a:t>
            </a:r>
            <a:r>
              <a:rPr lang="en-US" altLang="zh-CN" sz="2400" dirty="0">
                <a:latin typeface="华文细黑" panose="02010600040101010101" pitchFamily="2" charset="-122"/>
                <a:ea typeface="华文细黑" panose="02010600040101010101" pitchFamily="2" charset="-122"/>
                <a:cs typeface="Times New Roman" pitchFamily="18" charset="0"/>
              </a:rPr>
              <a:t>initialize</a:t>
            </a:r>
            <a:r>
              <a:rPr lang="zh-CN" altLang="en-US" sz="2400" dirty="0">
                <a:latin typeface="华文细黑" panose="02010600040101010101" pitchFamily="2" charset="-122"/>
                <a:ea typeface="华文细黑" panose="02010600040101010101" pitchFamily="2" charset="-122"/>
                <a:cs typeface="Times New Roman" pitchFamily="18" charset="0"/>
              </a:rPr>
              <a:t>初始化该数据的子程序来。要求模块外部的代码使用该访问器子程序来访问该数据，而不是直接操作它。</a:t>
            </a:r>
            <a:endParaRPr lang="en-US" altLang="zh-CN" sz="2400" dirty="0">
              <a:latin typeface="华文细黑" panose="02010600040101010101" pitchFamily="2" charset="-122"/>
              <a:ea typeface="华文细黑" panose="02010600040101010101" pitchFamily="2" charset="-122"/>
              <a:cs typeface="Times New Roman" pitchFamily="18" charset="0"/>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t>若干</a:t>
            </a:r>
            <a:r>
              <a:rPr lang="en-US" altLang="zh-CN" dirty="0" smtClean="0">
                <a:latin typeface="Arial Rounded MT Bold" panose="020F0704030504030204" pitchFamily="34" charset="0"/>
              </a:rPr>
              <a:t>C</a:t>
            </a:r>
            <a:r>
              <a:rPr lang="zh-CN" altLang="en-US" dirty="0" smtClean="0"/>
              <a:t>代码规范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ChangeArrowheads="1"/>
          </p:cNvSpPr>
          <p:nvPr/>
        </p:nvSpPr>
        <p:spPr bwMode="auto">
          <a:xfrm>
            <a:off x="438150" y="1006475"/>
            <a:ext cx="8526463" cy="5014913"/>
          </a:xfrm>
          <a:prstGeom prst="rect">
            <a:avLst/>
          </a:prstGeom>
          <a:solidFill>
            <a:schemeClr val="bg1"/>
          </a:solidFill>
          <a:ln w="9525">
            <a:solidFill>
              <a:schemeClr val="bg1"/>
            </a:solidFill>
            <a:miter lim="800000"/>
            <a:headEnd/>
            <a:tailEnd/>
          </a:ln>
        </p:spPr>
        <p:txBody>
          <a:bodyPr/>
          <a:lstStyle/>
          <a:p>
            <a:pPr marL="285750" indent="-285750" eaLnBrk="0" hangingPunct="0">
              <a:lnSpc>
                <a:spcPts val="4100"/>
              </a:lnSpc>
              <a:buClr>
                <a:srgbClr val="FFC000"/>
              </a:buClr>
              <a:buSzPct val="80000"/>
              <a:buFont typeface="Wingdings"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应用自顶向下的设计</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eaLnBrk="0" hangingPunct="0">
              <a:lnSpc>
                <a:spcPts val="4100"/>
              </a:lnSpc>
              <a:buClr>
                <a:srgbClr val="FFC000"/>
              </a:buClr>
              <a:buSzPct val="80000"/>
              <a:defRPr/>
            </a:pPr>
            <a:r>
              <a:rPr lang="zh-CN" altLang="en-US" sz="2000" dirty="0">
                <a:latin typeface="华文细黑" panose="02010600040101010101" pitchFamily="2" charset="-122"/>
                <a:ea typeface="华文细黑" panose="02010600040101010101" pitchFamily="2" charset="-122"/>
                <a:cs typeface="Times New Roman" pitchFamily="18" charset="0"/>
              </a:rPr>
              <a:t>    把一个相对复杂的功能，划分成相对独立的子功能，直到每个子功能相对简单。每个子功能用一个</a:t>
            </a:r>
            <a:r>
              <a:rPr lang="zh-CN" altLang="en-US" sz="2000" b="1" dirty="0">
                <a:solidFill>
                  <a:srgbClr val="0070C0"/>
                </a:solidFill>
                <a:latin typeface="微软雅黑" panose="020B0503020204020204" pitchFamily="34" charset="-122"/>
                <a:ea typeface="微软雅黑" panose="020B0503020204020204" pitchFamily="34" charset="-122"/>
                <a:cs typeface="Times New Roman" pitchFamily="18" charset="0"/>
              </a:rPr>
              <a:t>函数</a:t>
            </a:r>
            <a:r>
              <a:rPr lang="zh-CN" altLang="en-US" sz="2000" dirty="0">
                <a:latin typeface="华文细黑" panose="02010600040101010101" pitchFamily="2" charset="-122"/>
                <a:ea typeface="华文细黑" panose="02010600040101010101" pitchFamily="2" charset="-122"/>
                <a:cs typeface="Times New Roman" pitchFamily="18" charset="0"/>
              </a:rPr>
              <a:t>来实现。</a:t>
            </a:r>
            <a:endParaRPr lang="en-US" altLang="zh-CN" sz="2000" dirty="0">
              <a:latin typeface="华文细黑" panose="02010600040101010101" pitchFamily="2" charset="-122"/>
              <a:ea typeface="华文细黑" panose="02010600040101010101" pitchFamily="2" charset="-122"/>
              <a:cs typeface="Times New Roman" pitchFamily="18" charset="0"/>
            </a:endParaRPr>
          </a:p>
          <a:p>
            <a:pPr marL="285750" indent="-285750" eaLnBrk="0" hangingPunct="0">
              <a:lnSpc>
                <a:spcPts val="4100"/>
              </a:lnSpc>
              <a:buClr>
                <a:srgbClr val="FFC000"/>
              </a:buClr>
              <a:buSzPct val="80000"/>
              <a:buFont typeface="Wingdings"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一个函数实现一个简单的功能</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endParaRPr>
          </a:p>
          <a:p>
            <a:pPr eaLnBrk="0" hangingPunct="0">
              <a:lnSpc>
                <a:spcPts val="4100"/>
              </a:lnSpc>
              <a:buClr>
                <a:srgbClr val="FFC000"/>
              </a:buClr>
              <a:buSzPct val="80000"/>
              <a:defRPr/>
            </a:pPr>
            <a:r>
              <a:rPr lang="en-US" altLang="zh-CN" sz="2000" b="1" dirty="0">
                <a:solidFill>
                  <a:srgbClr val="003399"/>
                </a:solidFill>
                <a:latin typeface="华文细黑" panose="02010600040101010101" pitchFamily="2" charset="-122"/>
                <a:ea typeface="华文细黑" panose="02010600040101010101" pitchFamily="2" charset="-122"/>
                <a:cs typeface="Times New Roman" pitchFamily="18" charset="0"/>
              </a:rPr>
              <a:t>    </a:t>
            </a:r>
            <a:r>
              <a:rPr lang="zh-CN" altLang="en-US" sz="2000" dirty="0">
                <a:latin typeface="华文细黑" panose="02010600040101010101" pitchFamily="2" charset="-122"/>
                <a:ea typeface="华文细黑" panose="02010600040101010101" pitchFamily="2" charset="-122"/>
                <a:cs typeface="Times New Roman" pitchFamily="18" charset="0"/>
              </a:rPr>
              <a:t>编程中：如果一个函数的代码行数很大</a:t>
            </a:r>
            <a:r>
              <a:rPr lang="zh-CN" altLang="en-US" sz="2000" dirty="0">
                <a:solidFill>
                  <a:schemeClr val="bg1">
                    <a:lumMod val="50000"/>
                  </a:schemeClr>
                </a:solidFill>
                <a:latin typeface="华文细黑" panose="02010600040101010101" pitchFamily="2" charset="-122"/>
                <a:ea typeface="华文细黑" panose="02010600040101010101" pitchFamily="2" charset="-122"/>
                <a:cs typeface="Times New Roman" pitchFamily="18" charset="0"/>
              </a:rPr>
              <a:t>（比如</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Times New Roman" pitchFamily="18" charset="0"/>
              </a:rPr>
              <a:t>150</a:t>
            </a:r>
            <a:r>
              <a:rPr lang="zh-CN" altLang="en-US" sz="2000" dirty="0">
                <a:solidFill>
                  <a:schemeClr val="bg1">
                    <a:lumMod val="50000"/>
                  </a:schemeClr>
                </a:solidFill>
                <a:latin typeface="华文细黑" panose="02010600040101010101" pitchFamily="2" charset="-122"/>
                <a:ea typeface="华文细黑" panose="02010600040101010101" pitchFamily="2" charset="-122"/>
                <a:cs typeface="Times New Roman" pitchFamily="18" charset="0"/>
              </a:rPr>
              <a:t>以上），</a:t>
            </a:r>
            <a:r>
              <a:rPr lang="zh-CN" altLang="en-US" sz="2000" dirty="0">
                <a:latin typeface="华文细黑" panose="02010600040101010101" pitchFamily="2" charset="-122"/>
                <a:ea typeface="华文细黑" panose="02010600040101010101" pitchFamily="2" charset="-122"/>
                <a:cs typeface="Times New Roman" pitchFamily="18" charset="0"/>
              </a:rPr>
              <a:t>最好的方法是把它</a:t>
            </a:r>
            <a:r>
              <a:rPr lang="zh-CN" altLang="en-US" sz="2000" b="1" dirty="0">
                <a:solidFill>
                  <a:srgbClr val="F37021"/>
                </a:solidFill>
                <a:latin typeface="华文细黑" panose="02010600040101010101" pitchFamily="2" charset="-122"/>
                <a:ea typeface="华文细黑" panose="02010600040101010101" pitchFamily="2" charset="-122"/>
                <a:cs typeface="Times New Roman" pitchFamily="18" charset="0"/>
              </a:rPr>
              <a:t>分成几个相互调用的小函数</a:t>
            </a:r>
            <a:r>
              <a:rPr lang="zh-CN" altLang="en-US" sz="2000" dirty="0">
                <a:latin typeface="华文细黑" panose="02010600040101010101" pitchFamily="2" charset="-122"/>
                <a:ea typeface="华文细黑" panose="02010600040101010101" pitchFamily="2" charset="-122"/>
                <a:cs typeface="Times New Roman" pitchFamily="18" charset="0"/>
              </a:rPr>
              <a:t>来完成任务。</a:t>
            </a:r>
            <a:endParaRPr lang="en-US" altLang="zh-CN" sz="2000" dirty="0">
              <a:latin typeface="华文细黑" panose="02010600040101010101" pitchFamily="2" charset="-122"/>
              <a:ea typeface="华文细黑" panose="02010600040101010101" pitchFamily="2" charset="-122"/>
              <a:cs typeface="Times New Roman" pitchFamily="18" charset="0"/>
            </a:endParaRPr>
          </a:p>
          <a:p>
            <a:pPr marL="285750" indent="-285750" eaLnBrk="0" hangingPunct="0">
              <a:lnSpc>
                <a:spcPts val="4100"/>
              </a:lnSpc>
              <a:buClr>
                <a:srgbClr val="FFC000"/>
              </a:buClr>
              <a:buSzPct val="80000"/>
              <a:buFont typeface="Wingdings" pitchFamily="2" charset="2"/>
              <a:buChar char="u"/>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一个源（实现）文件包含</a:t>
            </a:r>
            <a:r>
              <a:rPr lang="zh-CN" altLang="en-US" sz="2000" b="1" dirty="0">
                <a:solidFill>
                  <a:schemeClr val="bg1">
                    <a:lumMod val="65000"/>
                  </a:schemeClr>
                </a:solidFill>
                <a:latin typeface="微软雅黑" panose="020B0503020204020204" pitchFamily="34" charset="-122"/>
                <a:ea typeface="微软雅黑" panose="020B0503020204020204" pitchFamily="34" charset="-122"/>
                <a:cs typeface="Times New Roman" pitchFamily="18" charset="0"/>
              </a:rPr>
              <a:t>功能相对集中的</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若干函数定义</a:t>
            </a:r>
            <a:endParaRPr lang="en-US" altLang="zh-CN" sz="2000" dirty="0">
              <a:latin typeface="华文细黑" panose="02010600040101010101" pitchFamily="2" charset="-122"/>
              <a:ea typeface="华文细黑" panose="02010600040101010101" pitchFamily="2" charset="-122"/>
              <a:cs typeface="Times New Roman" pitchFamily="18" charset="0"/>
            </a:endParaRPr>
          </a:p>
          <a:p>
            <a:pPr eaLnBrk="0" hangingPunct="0">
              <a:lnSpc>
                <a:spcPts val="4100"/>
              </a:lnSpc>
              <a:buClr>
                <a:srgbClr val="FFC000"/>
              </a:buClr>
              <a:buSzPct val="80000"/>
              <a:defRPr/>
            </a:pPr>
            <a:r>
              <a:rPr lang="zh-CN" altLang="en-US" sz="2000" dirty="0">
                <a:latin typeface="华文细黑" panose="02010600040101010101" pitchFamily="2" charset="-122"/>
                <a:ea typeface="华文细黑" panose="02010600040101010101" pitchFamily="2" charset="-122"/>
                <a:cs typeface="Times New Roman" pitchFamily="18" charset="0"/>
              </a:rPr>
              <a:t>    如果一个源文件中包含很多个函数</a:t>
            </a:r>
            <a:r>
              <a:rPr lang="zh-CN" altLang="en-US" sz="2000" dirty="0">
                <a:solidFill>
                  <a:schemeClr val="bg1">
                    <a:lumMod val="50000"/>
                  </a:schemeClr>
                </a:solidFill>
                <a:latin typeface="华文细黑" panose="02010600040101010101" pitchFamily="2" charset="-122"/>
                <a:ea typeface="华文细黑" panose="02010600040101010101" pitchFamily="2" charset="-122"/>
                <a:cs typeface="Times New Roman" pitchFamily="18" charset="0"/>
              </a:rPr>
              <a:t>（比如</a:t>
            </a:r>
            <a:r>
              <a:rPr lang="en-US" altLang="zh-CN" sz="2000" dirty="0">
                <a:solidFill>
                  <a:schemeClr val="bg1">
                    <a:lumMod val="50000"/>
                  </a:schemeClr>
                </a:solidFill>
                <a:latin typeface="华文细黑" panose="02010600040101010101" pitchFamily="2" charset="-122"/>
                <a:ea typeface="华文细黑" panose="02010600040101010101" pitchFamily="2" charset="-122"/>
                <a:cs typeface="Times New Roman" pitchFamily="18" charset="0"/>
              </a:rPr>
              <a:t>50</a:t>
            </a:r>
            <a:r>
              <a:rPr lang="zh-CN" altLang="en-US" sz="2000" dirty="0">
                <a:solidFill>
                  <a:schemeClr val="bg1">
                    <a:lumMod val="50000"/>
                  </a:schemeClr>
                </a:solidFill>
                <a:latin typeface="华文细黑" panose="02010600040101010101" pitchFamily="2" charset="-122"/>
                <a:ea typeface="华文细黑" panose="02010600040101010101" pitchFamily="2" charset="-122"/>
                <a:cs typeface="Times New Roman" pitchFamily="18" charset="0"/>
              </a:rPr>
              <a:t>个以上），</a:t>
            </a:r>
            <a:r>
              <a:rPr lang="zh-CN" altLang="en-US" sz="2000" dirty="0">
                <a:latin typeface="华文细黑" panose="02010600040101010101" pitchFamily="2" charset="-122"/>
                <a:ea typeface="华文细黑" panose="02010600040101010101" pitchFamily="2" charset="-122"/>
                <a:cs typeface="Times New Roman" pitchFamily="18" charset="0"/>
              </a:rPr>
              <a:t>最好的方法就是把程序再</a:t>
            </a:r>
            <a:r>
              <a:rPr lang="zh-CN" altLang="en-US" sz="2000" b="1" dirty="0">
                <a:solidFill>
                  <a:srgbClr val="F37021"/>
                </a:solidFill>
                <a:latin typeface="华文细黑" panose="02010600040101010101" pitchFamily="2" charset="-122"/>
                <a:ea typeface="华文细黑" panose="02010600040101010101" pitchFamily="2" charset="-122"/>
                <a:cs typeface="Times New Roman" pitchFamily="18" charset="0"/>
              </a:rPr>
              <a:t>分成几个更小的源文件</a:t>
            </a:r>
            <a:r>
              <a:rPr lang="zh-CN" altLang="en-US" sz="2000" dirty="0">
                <a:latin typeface="华文细黑" panose="02010600040101010101" pitchFamily="2" charset="-122"/>
                <a:ea typeface="华文细黑" panose="02010600040101010101" pitchFamily="2" charset="-122"/>
                <a:cs typeface="Times New Roman" pitchFamily="18" charset="0"/>
              </a:rPr>
              <a:t>。每个源文件都包含一组功能相关的函数</a:t>
            </a:r>
            <a:endParaRPr lang="en-US" altLang="zh-CN" sz="2000" dirty="0">
              <a:latin typeface="华文细黑" panose="02010600040101010101" pitchFamily="2" charset="-122"/>
              <a:ea typeface="华文细黑" panose="02010600040101010101" pitchFamily="2" charset="-122"/>
              <a:cs typeface="Times New Roman" pitchFamily="18" charset="0"/>
            </a:endParaRPr>
          </a:p>
        </p:txBody>
      </p:sp>
      <p:sp>
        <p:nvSpPr>
          <p:cNvPr id="6" name="内容占位符 2"/>
          <p:cNvSpPr>
            <a:spLocks noChangeArrowheads="1"/>
          </p:cNvSpPr>
          <p:nvPr/>
        </p:nvSpPr>
        <p:spPr bwMode="auto">
          <a:xfrm>
            <a:off x="4787900" y="2205038"/>
            <a:ext cx="2736850" cy="2879725"/>
          </a:xfrm>
          <a:prstGeom prst="rect">
            <a:avLst/>
          </a:prstGeom>
          <a:noFill/>
          <a:ln w="9525">
            <a:noFill/>
            <a:miter lim="800000"/>
            <a:headEnd/>
            <a:tailEnd/>
          </a:ln>
        </p:spPr>
        <p:txBody>
          <a:bodyPr/>
          <a:lstStyle/>
          <a:p>
            <a:pPr marL="342900" indent="-342900" eaLnBrk="0" hangingPunct="0">
              <a:lnSpc>
                <a:spcPct val="150000"/>
              </a:lnSpc>
              <a:spcBef>
                <a:spcPct val="20000"/>
              </a:spcBef>
              <a:defRPr/>
            </a:pPr>
            <a:endParaRPr lang="zh-CN" sz="2400" b="1" dirty="0">
              <a:solidFill>
                <a:srgbClr val="3366CC"/>
              </a:solidFill>
              <a:effectLst>
                <a:outerShdw blurRad="38100" dist="38100" dir="2700000" algn="tl">
                  <a:srgbClr val="C0C0C0"/>
                </a:outerShdw>
              </a:effectLst>
              <a:latin typeface="微软雅黑" pitchFamily="34" charset="-122"/>
              <a:ea typeface="微软雅黑" pitchFamily="34" charset="-122"/>
            </a:endParaRPr>
          </a:p>
        </p:txBody>
      </p:sp>
      <p:sp>
        <p:nvSpPr>
          <p:cNvPr id="4" name="标题 1"/>
          <p:cNvSpPr txBox="1">
            <a:spLocks/>
          </p:cNvSpPr>
          <p:nvPr/>
        </p:nvSpPr>
        <p:spPr>
          <a:xfrm>
            <a:off x="431800" y="214313"/>
            <a:ext cx="77724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en-US" altLang="zh-CN" dirty="0">
                <a:latin typeface="Arial Rounded MT Bold" panose="020F0704030504030204" pitchFamily="34" charset="0"/>
              </a:rPr>
              <a:t>2</a:t>
            </a:r>
            <a:r>
              <a:rPr lang="en-US" altLang="zh-CN" dirty="0" smtClean="0">
                <a:latin typeface="Arial Rounded MT Bold" panose="020F0704030504030204" pitchFamily="34" charset="0"/>
              </a:rPr>
              <a:t>.2</a:t>
            </a:r>
            <a:r>
              <a:rPr lang="en-US" altLang="zh-CN" dirty="0" smtClean="0"/>
              <a:t> </a:t>
            </a:r>
            <a:r>
              <a:rPr lang="zh-CN" altLang="en-US" dirty="0" smtClean="0"/>
              <a:t>模块化开发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ChangeArrowheads="1"/>
          </p:cNvSpPr>
          <p:nvPr/>
        </p:nvSpPr>
        <p:spPr bwMode="auto">
          <a:xfrm>
            <a:off x="438150" y="1006475"/>
            <a:ext cx="8526463" cy="4438650"/>
          </a:xfrm>
          <a:prstGeom prst="rect">
            <a:avLst/>
          </a:prstGeom>
          <a:solidFill>
            <a:schemeClr val="bg1"/>
          </a:solidFill>
          <a:ln w="9525">
            <a:solidFill>
              <a:schemeClr val="bg1"/>
            </a:solidFill>
            <a:miter lim="800000"/>
            <a:headEnd/>
            <a:tailEnd/>
          </a:ln>
        </p:spPr>
        <p:txBody>
          <a:bodyPr/>
          <a:lstStyle/>
          <a:p>
            <a:pPr marL="285750" indent="-285750" eaLnBrk="0" hangingPunct="0">
              <a:lnSpc>
                <a:spcPts val="35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itchFamily="34" charset="-122"/>
                <a:ea typeface="微软雅黑" pitchFamily="34" charset="-122"/>
                <a:cs typeface="Times New Roman" pitchFamily="18" charset="0"/>
              </a:rPr>
              <a:t>头文件：</a:t>
            </a:r>
            <a:r>
              <a:rPr lang="zh-CN" altLang="en-US" sz="2400" dirty="0">
                <a:latin typeface="华文细黑" panose="02010600040101010101" pitchFamily="2" charset="-122"/>
                <a:ea typeface="华文细黑" panose="02010600040101010101" pitchFamily="2" charset="-122"/>
                <a:cs typeface="Times New Roman" pitchFamily="18" charset="0"/>
              </a:rPr>
              <a:t>为了方便模块中的函数被别人调用，专门形成一个头文件，内容是</a:t>
            </a:r>
            <a:r>
              <a:rPr lang="zh-CN" altLang="en-US" sz="2400" b="1" dirty="0">
                <a:solidFill>
                  <a:srgbClr val="0070C0"/>
                </a:solidFill>
                <a:latin typeface="微软雅黑" panose="020B0503020204020204" pitchFamily="34" charset="-122"/>
                <a:ea typeface="微软雅黑" panose="020B0503020204020204" pitchFamily="34" charset="-122"/>
                <a:cs typeface="Times New Roman" pitchFamily="18" charset="0"/>
              </a:rPr>
              <a:t>函数声明</a:t>
            </a:r>
            <a:r>
              <a:rPr lang="en-US" altLang="zh-CN" sz="2400" dirty="0">
                <a:latin typeface="华文细黑" panose="02010600040101010101" pitchFamily="2" charset="-122"/>
                <a:ea typeface="华文细黑" panose="02010600040101010101" pitchFamily="2" charset="-122"/>
                <a:cs typeface="Times New Roman" pitchFamily="18" charset="0"/>
              </a:rPr>
              <a:t>(</a:t>
            </a:r>
            <a:r>
              <a:rPr lang="zh-CN" altLang="en-US" sz="2400" dirty="0">
                <a:latin typeface="华文细黑" panose="02010600040101010101" pitchFamily="2" charset="-122"/>
                <a:ea typeface="华文细黑" panose="02010600040101010101" pitchFamily="2" charset="-122"/>
                <a:cs typeface="Times New Roman" pitchFamily="18" charset="0"/>
              </a:rPr>
              <a:t>函数原型要求）、</a:t>
            </a:r>
            <a:r>
              <a:rPr lang="zh-CN" altLang="en-US" sz="2400" b="1" dirty="0">
                <a:solidFill>
                  <a:srgbClr val="0070C0"/>
                </a:solidFill>
                <a:latin typeface="微软雅黑" panose="020B0503020204020204" pitchFamily="34" charset="-122"/>
                <a:ea typeface="微软雅黑" panose="020B0503020204020204" pitchFamily="34" charset="-122"/>
                <a:cs typeface="Times New Roman" pitchFamily="18" charset="0"/>
              </a:rPr>
              <a:t>常量定义</a:t>
            </a:r>
            <a:r>
              <a:rPr lang="zh-CN" altLang="en-US" sz="2400" dirty="0">
                <a:latin typeface="华文细黑" panose="02010600040101010101" pitchFamily="2" charset="-122"/>
                <a:ea typeface="华文细黑" panose="02010600040101010101" pitchFamily="2" charset="-122"/>
                <a:cs typeface="Times New Roman" pitchFamily="18" charset="0"/>
              </a:rPr>
              <a:t>等。如：</a:t>
            </a:r>
            <a:r>
              <a:rPr lang="en-US" altLang="zh-CN" sz="2400" dirty="0" err="1">
                <a:latin typeface="华文细黑" panose="02010600040101010101" pitchFamily="2" charset="-122"/>
                <a:ea typeface="华文细黑" panose="02010600040101010101" pitchFamily="2" charset="-122"/>
                <a:cs typeface="Times New Roman" pitchFamily="18" charset="0"/>
              </a:rPr>
              <a:t>Utility.h</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285750" indent="-285750" eaLnBrk="0" hangingPunct="0">
              <a:lnSpc>
                <a:spcPts val="3500"/>
              </a:lnSpc>
              <a:buClr>
                <a:srgbClr val="FFC000"/>
              </a:buClr>
              <a:buSzPct val="80000"/>
              <a:buFont typeface="Wingdings" pitchFamily="2" charset="2"/>
              <a:buChar char="u"/>
              <a:defRPr/>
            </a:pPr>
            <a:r>
              <a:rPr lang="zh-CN" altLang="en-US" sz="2400" dirty="0">
                <a:latin typeface="华文细黑" panose="02010600040101010101" pitchFamily="2" charset="-122"/>
                <a:ea typeface="华文细黑" panose="02010600040101010101" pitchFamily="2" charset="-122"/>
                <a:cs typeface="Times New Roman" pitchFamily="18" charset="0"/>
              </a:rPr>
              <a:t>正确使用头文件可令代码在可读性、文件大小和性能上大为改观。 </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285750" indent="-285750" eaLnBrk="0" hangingPunct="0">
              <a:lnSpc>
                <a:spcPts val="3500"/>
              </a:lnSpc>
              <a:buClr>
                <a:srgbClr val="FFC000"/>
              </a:buClr>
              <a:buSzPct val="80000"/>
              <a:buFont typeface="Wingdings" pitchFamily="2" charset="2"/>
              <a:buChar char="u"/>
              <a:defRPr/>
            </a:pPr>
            <a:r>
              <a:rPr lang="zh-CN" altLang="en-US" sz="2400" dirty="0">
                <a:latin typeface="华文细黑" panose="02010600040101010101" pitchFamily="2" charset="-122"/>
                <a:ea typeface="华文细黑" panose="02010600040101010101" pitchFamily="2" charset="-122"/>
                <a:cs typeface="Times New Roman" pitchFamily="18" charset="0"/>
              </a:rPr>
              <a:t>头文件的使用：如果一个源文件如：</a:t>
            </a:r>
            <a:r>
              <a:rPr lang="en-US" altLang="zh-CN" sz="2400" dirty="0" err="1">
                <a:latin typeface="华文细黑" panose="02010600040101010101" pitchFamily="2" charset="-122"/>
                <a:ea typeface="华文细黑" panose="02010600040101010101" pitchFamily="2" charset="-122"/>
                <a:cs typeface="Times New Roman" pitchFamily="18" charset="0"/>
              </a:rPr>
              <a:t>Utility.c</a:t>
            </a:r>
            <a:r>
              <a:rPr lang="zh-CN" altLang="en-US" sz="2400" dirty="0">
                <a:latin typeface="华文细黑" panose="02010600040101010101" pitchFamily="2" charset="-122"/>
                <a:ea typeface="华文细黑" panose="02010600040101010101" pitchFamily="2" charset="-122"/>
                <a:cs typeface="Times New Roman" pitchFamily="18" charset="0"/>
              </a:rPr>
              <a:t>中，要使用</a:t>
            </a:r>
            <a:r>
              <a:rPr lang="en-US" altLang="zh-CN" sz="2400" dirty="0" err="1">
                <a:latin typeface="华文细黑" panose="02010600040101010101" pitchFamily="2" charset="-122"/>
                <a:ea typeface="华文细黑" panose="02010600040101010101" pitchFamily="2" charset="-122"/>
                <a:cs typeface="Times New Roman" pitchFamily="18" charset="0"/>
              </a:rPr>
              <a:t>Utility.h</a:t>
            </a:r>
            <a:r>
              <a:rPr lang="zh-CN" altLang="en-US" sz="2400" dirty="0">
                <a:latin typeface="华文细黑" panose="02010600040101010101" pitchFamily="2" charset="-122"/>
                <a:ea typeface="华文细黑" panose="02010600040101010101" pitchFamily="2" charset="-122"/>
                <a:cs typeface="Times New Roman" pitchFamily="18" charset="0"/>
              </a:rPr>
              <a:t>中声明的函数、类型和具名符号等，在该源文件开始处：</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lvl="2">
              <a:lnSpc>
                <a:spcPts val="3500"/>
              </a:lnSpc>
              <a:defRPr/>
            </a:pPr>
            <a:r>
              <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itchFamily="18" charset="0"/>
              </a:rPr>
              <a:t>#include “</a:t>
            </a:r>
            <a:r>
              <a:rPr lang="en-US" altLang="zh-CN" sz="2400" dirty="0" err="1">
                <a:solidFill>
                  <a:schemeClr val="tx1">
                    <a:lumMod val="65000"/>
                    <a:lumOff val="35000"/>
                  </a:schemeClr>
                </a:solidFill>
                <a:latin typeface="Diavlo Bold" pitchFamily="50" charset="0"/>
                <a:ea typeface="华文细黑" panose="02010600040101010101" pitchFamily="2" charset="-122"/>
                <a:cs typeface="Times New Roman" pitchFamily="18" charset="0"/>
              </a:rPr>
              <a:t>Utility.h</a:t>
            </a:r>
            <a:r>
              <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itchFamily="18" charset="0"/>
              </a:rPr>
              <a:t>”</a:t>
            </a:r>
          </a:p>
          <a:p>
            <a:pPr lvl="2">
              <a:lnSpc>
                <a:spcPts val="3500"/>
              </a:lnSpc>
              <a:defRPr/>
            </a:pPr>
            <a:r>
              <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itchFamily="18" charset="0"/>
              </a:rPr>
              <a:t>#include  &lt;</a:t>
            </a:r>
            <a:r>
              <a:rPr lang="en-US" altLang="zh-CN" sz="2400" dirty="0" err="1">
                <a:solidFill>
                  <a:schemeClr val="tx1">
                    <a:lumMod val="65000"/>
                    <a:lumOff val="35000"/>
                  </a:schemeClr>
                </a:solidFill>
                <a:latin typeface="Diavlo Bold" pitchFamily="50" charset="0"/>
                <a:ea typeface="华文细黑" panose="02010600040101010101" pitchFamily="2" charset="-122"/>
                <a:cs typeface="Times New Roman" pitchFamily="18" charset="0"/>
              </a:rPr>
              <a:t>stdio.h</a:t>
            </a:r>
            <a:r>
              <a:rPr lang="en-US" altLang="zh-CN" sz="2400" dirty="0">
                <a:solidFill>
                  <a:schemeClr val="tx1">
                    <a:lumMod val="65000"/>
                    <a:lumOff val="35000"/>
                  </a:schemeClr>
                </a:solidFill>
                <a:latin typeface="Diavlo Bold" pitchFamily="50" charset="0"/>
                <a:ea typeface="华文细黑" panose="02010600040101010101" pitchFamily="2" charset="-122"/>
                <a:cs typeface="Times New Roman" pitchFamily="18" charset="0"/>
              </a:rPr>
              <a:t>&gt;</a:t>
            </a:r>
          </a:p>
        </p:txBody>
      </p:sp>
      <p:sp>
        <p:nvSpPr>
          <p:cNvPr id="4" name="标题 1"/>
          <p:cNvSpPr txBox="1">
            <a:spLocks/>
          </p:cNvSpPr>
          <p:nvPr/>
        </p:nvSpPr>
        <p:spPr>
          <a:xfrm>
            <a:off x="431800" y="214313"/>
            <a:ext cx="3132138"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latin typeface="Arial Rounded MT Bold" panose="020F0704030504030204" pitchFamily="34" charset="0"/>
              </a:rPr>
              <a:t>头文件</a:t>
            </a:r>
            <a:endParaRPr lang="zh-CN" altLang="en-US"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txBox="1">
            <a:spLocks/>
          </p:cNvSpPr>
          <p:nvPr/>
        </p:nvSpPr>
        <p:spPr>
          <a:xfrm>
            <a:off x="431800" y="214313"/>
            <a:ext cx="3302000" cy="784225"/>
          </a:xfrm>
          <a:prstGeom prst="rect">
            <a:avLst/>
          </a:prstGeom>
        </p:spPr>
        <p:txBody>
          <a:bodyPr>
            <a:normAutofit/>
          </a:bodyPr>
          <a:lstStyle>
            <a:defPPr>
              <a:defRPr lang="zh-CN"/>
            </a:defPPr>
            <a:lvl1pPr eaLnBrk="0" hangingPunct="0">
              <a:defRPr b="1">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cs typeface="Times New Roman" pitchFamily="18" charset="0"/>
              </a:defRPr>
            </a:lvl1pPr>
            <a:lvl2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hangingPunct="0">
              <a:defRPr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pPr>
              <a:defRPr/>
            </a:pPr>
            <a:r>
              <a:rPr lang="zh-CN" altLang="en-US" dirty="0" smtClean="0">
                <a:latin typeface="Arial Rounded MT Bold" panose="020F0704030504030204" pitchFamily="34" charset="0"/>
              </a:rPr>
              <a:t>模块</a:t>
            </a:r>
            <a:endParaRPr lang="zh-CN" altLang="en-US" dirty="0" smtClean="0"/>
          </a:p>
        </p:txBody>
      </p:sp>
      <p:sp>
        <p:nvSpPr>
          <p:cNvPr id="32" name="内容占位符 2"/>
          <p:cNvSpPr>
            <a:spLocks noChangeArrowheads="1"/>
          </p:cNvSpPr>
          <p:nvPr/>
        </p:nvSpPr>
        <p:spPr bwMode="auto">
          <a:xfrm>
            <a:off x="438150" y="1006475"/>
            <a:ext cx="8597900" cy="2493963"/>
          </a:xfrm>
          <a:prstGeom prst="rect">
            <a:avLst/>
          </a:prstGeom>
          <a:solidFill>
            <a:schemeClr val="bg1"/>
          </a:solidFill>
          <a:ln w="9525">
            <a:solidFill>
              <a:schemeClr val="bg1"/>
            </a:solidFill>
            <a:miter lim="800000"/>
            <a:headEnd/>
            <a:tailEnd/>
          </a:ln>
        </p:spPr>
        <p:txBody>
          <a:bodyPr/>
          <a:lstStyle/>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模块：</a:t>
            </a:r>
            <a:r>
              <a:rPr lang="zh-CN" altLang="en-US" sz="2400" dirty="0">
                <a:latin typeface="华文细黑" panose="02010600040101010101" pitchFamily="2" charset="-122"/>
                <a:ea typeface="华文细黑" panose="02010600040101010101" pitchFamily="2" charset="-122"/>
                <a:cs typeface="Times New Roman" pitchFamily="18" charset="0"/>
              </a:rPr>
              <a:t>较小的源文件称为模块，包含</a:t>
            </a:r>
            <a:r>
              <a:rPr lang="en-US" altLang="zh-CN" sz="2400" dirty="0">
                <a:latin typeface="华文细黑" panose="02010600040101010101" pitchFamily="2" charset="-122"/>
                <a:ea typeface="华文细黑" panose="02010600040101010101" pitchFamily="2" charset="-122"/>
                <a:cs typeface="Times New Roman" pitchFamily="18" charset="0"/>
              </a:rPr>
              <a:t>main</a:t>
            </a:r>
            <a:r>
              <a:rPr lang="zh-CN" altLang="en-US" sz="2400" dirty="0">
                <a:latin typeface="华文细黑" panose="02010600040101010101" pitchFamily="2" charset="-122"/>
                <a:ea typeface="华文细黑" panose="02010600040101010101" pitchFamily="2" charset="-122"/>
                <a:cs typeface="Times New Roman" pitchFamily="18" charset="0"/>
              </a:rPr>
              <a:t>函数的模块叫主模块</a:t>
            </a:r>
            <a:r>
              <a:rPr lang="en-US" altLang="zh-CN" sz="2400" dirty="0">
                <a:latin typeface="华文细黑" panose="02010600040101010101" pitchFamily="2" charset="-122"/>
                <a:ea typeface="华文细黑" panose="02010600040101010101" pitchFamily="2" charset="-122"/>
                <a:cs typeface="Times New Roman" pitchFamily="18" charset="0"/>
              </a:rPr>
              <a:t>(main module)</a:t>
            </a:r>
            <a:r>
              <a:rPr lang="zh-CN" altLang="en-US" sz="2400" dirty="0">
                <a:latin typeface="华文细黑" panose="02010600040101010101" pitchFamily="2" charset="-122"/>
                <a:ea typeface="华文细黑" panose="02010600040101010101" pitchFamily="2" charset="-122"/>
                <a:cs typeface="Times New Roman" pitchFamily="18" charset="0"/>
              </a:rPr>
              <a:t>。</a:t>
            </a:r>
            <a:endParaRPr lang="en-US" altLang="zh-CN" sz="2400" dirty="0">
              <a:latin typeface="华文细黑" panose="02010600040101010101" pitchFamily="2" charset="-122"/>
              <a:ea typeface="华文细黑" panose="02010600040101010101" pitchFamily="2" charset="-122"/>
              <a:cs typeface="Times New Roman" pitchFamily="18" charset="0"/>
            </a:endParaRPr>
          </a:p>
          <a:p>
            <a:pPr marL="285750" indent="-285750" eaLnBrk="0" hangingPunct="0">
              <a:lnSpc>
                <a:spcPct val="150000"/>
              </a:lnSpc>
              <a:buClr>
                <a:srgbClr val="FFC000"/>
              </a:buClr>
              <a:buSzPct val="80000"/>
              <a:buFont typeface="Wingdings"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独立编译单元：</a:t>
            </a:r>
            <a:r>
              <a:rPr lang="en-US" altLang="zh-CN" sz="2400" dirty="0">
                <a:solidFill>
                  <a:schemeClr val="tx1">
                    <a:lumMod val="65000"/>
                    <a:lumOff val="35000"/>
                  </a:schemeClr>
                </a:solidFill>
                <a:latin typeface="Arial Rounded MT Bold" panose="020F0704030504030204" pitchFamily="34" charset="0"/>
                <a:ea typeface="微软雅黑" pitchFamily="34" charset="-122"/>
                <a:cs typeface="Times New Roman" pitchFamily="18" charset="0"/>
              </a:rPr>
              <a:t>Utility.c</a:t>
            </a:r>
            <a:r>
              <a:rPr lang="en-US" altLang="zh-CN" sz="2400" dirty="0">
                <a:solidFill>
                  <a:schemeClr val="tx1">
                    <a:lumMod val="65000"/>
                    <a:lumOff val="35000"/>
                  </a:schemeClr>
                </a:solidFill>
                <a:latin typeface="Arial Rounded MT Bold" panose="020F0704030504030204" pitchFamily="34" charset="0"/>
                <a:ea typeface="微软雅黑" pitchFamily="34" charset="-122"/>
                <a:cs typeface="Times New Roman" pitchFamily="18" charset="0"/>
                <a:sym typeface="Wingdings" pitchFamily="2" charset="2"/>
              </a:rPr>
              <a:t>Utility.obj</a:t>
            </a:r>
          </a:p>
          <a:p>
            <a:pPr marL="285750" indent="-285750" eaLnBrk="0" hangingPunct="0">
              <a:lnSpc>
                <a:spcPct val="150000"/>
              </a:lnSpc>
              <a:buClr>
                <a:srgbClr val="FFC000"/>
              </a:buClr>
              <a:buSzPct val="80000"/>
              <a:buFont typeface="Wingdings" pitchFamily="2" charset="2"/>
              <a:buChar char="u"/>
              <a:defRPr/>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Example</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1" dirty="0">
                <a:solidFill>
                  <a:srgbClr val="0070C0"/>
                </a:solidFill>
                <a:latin typeface="微软雅黑" panose="020B0503020204020204" pitchFamily="34" charset="-122"/>
                <a:ea typeface="微软雅黑" panose="020B0503020204020204" pitchFamily="34" charset="-122"/>
                <a:cs typeface="Times New Roman" pitchFamily="18" charset="0"/>
              </a:rPr>
              <a:t>通信管理数据库系统</a:t>
            </a:r>
            <a:endParaRPr lang="en-US" altLang="zh-CN" sz="2400" b="1" dirty="0">
              <a:solidFill>
                <a:srgbClr val="0070C0"/>
              </a:solidFill>
              <a:latin typeface="微软雅黑" panose="020B0503020204020204" pitchFamily="34" charset="-122"/>
              <a:ea typeface="微软雅黑" panose="020B0503020204020204" pitchFamily="34" charset="-122"/>
              <a:cs typeface="Times New Roman" pitchFamily="18" charset="0"/>
            </a:endParaRPr>
          </a:p>
        </p:txBody>
      </p:sp>
      <p:pic>
        <p:nvPicPr>
          <p:cNvPr id="1129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492500"/>
            <a:ext cx="7920037"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fade">
                                      <p:cBhvr>
                                        <p:cTn id="7" dur="1000"/>
                                        <p:tgtEl>
                                          <p:spTgt spid="32">
                                            <p:txEl>
                                              <p:pRg st="1" end="1"/>
                                            </p:txEl>
                                          </p:spTgt>
                                        </p:tgtEl>
                                      </p:cBhvr>
                                    </p:animEffect>
                                    <p:anim calcmode="lin" valueType="num">
                                      <p:cBhvr>
                                        <p:cTn id="8" dur="1000" fill="hold"/>
                                        <p:tgtEl>
                                          <p:spTgt spid="3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xEl>
                                              <p:pRg st="2" end="2"/>
                                            </p:txEl>
                                          </p:spTgt>
                                        </p:tgtEl>
                                        <p:attrNameLst>
                                          <p:attrName>style.visibility</p:attrName>
                                        </p:attrNameLst>
                                      </p:cBhvr>
                                      <p:to>
                                        <p:strVal val="visible"/>
                                      </p:to>
                                    </p:set>
                                    <p:animEffect transition="in" filter="fade">
                                      <p:cBhvr>
                                        <p:cTn id="14" dur="1000"/>
                                        <p:tgtEl>
                                          <p:spTgt spid="32">
                                            <p:txEl>
                                              <p:pRg st="2" end="2"/>
                                            </p:txEl>
                                          </p:spTgt>
                                        </p:tgtEl>
                                      </p:cBhvr>
                                    </p:animEffect>
                                    <p:anim calcmode="lin" valueType="num">
                                      <p:cBhvr>
                                        <p:cTn id="15" dur="1000" fill="hold"/>
                                        <p:tgtEl>
                                          <p:spTgt spid="3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290"/>
                                        </p:tgtEl>
                                        <p:attrNameLst>
                                          <p:attrName>style.visibility</p:attrName>
                                        </p:attrNameLst>
                                      </p:cBhvr>
                                      <p:to>
                                        <p:strVal val="visible"/>
                                      </p:to>
                                    </p:set>
                                    <p:animEffect transition="in" filter="fade">
                                      <p:cBhvr>
                                        <p:cTn id="21" dur="1000"/>
                                        <p:tgtEl>
                                          <p:spTgt spid="11290"/>
                                        </p:tgtEl>
                                      </p:cBhvr>
                                    </p:animEffect>
                                    <p:anim calcmode="lin" valueType="num">
                                      <p:cBhvr>
                                        <p:cTn id="22" dur="1000" fill="hold"/>
                                        <p:tgtEl>
                                          <p:spTgt spid="11290"/>
                                        </p:tgtEl>
                                        <p:attrNameLst>
                                          <p:attrName>ppt_x</p:attrName>
                                        </p:attrNameLst>
                                      </p:cBhvr>
                                      <p:tavLst>
                                        <p:tav tm="0">
                                          <p:val>
                                            <p:strVal val="#ppt_x"/>
                                          </p:val>
                                        </p:tav>
                                        <p:tav tm="100000">
                                          <p:val>
                                            <p:strVal val="#ppt_x"/>
                                          </p:val>
                                        </p:tav>
                                      </p:tavLst>
                                    </p:anim>
                                    <p:anim calcmode="lin" valueType="num">
                                      <p:cBhvr>
                                        <p:cTn id="23" dur="1000" fill="hold"/>
                                        <p:tgtEl>
                                          <p:spTgt spid="112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KaiTi_GB2312"/>
        <a:ea typeface="KaiTi_GB2312"/>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1785808398CAA04C84ED7EF51ACBB971" ma:contentTypeVersion="0" ma:contentTypeDescription="新建文档。" ma:contentTypeScope="" ma:versionID="db9e11e6eb8dc9acb3ba8b106d0dcabf">
  <xsd:schema xmlns:xsd="http://www.w3.org/2001/XMLSchema" xmlns:p="http://schemas.microsoft.com/office/2006/metadata/properties" targetNamespace="http://schemas.microsoft.com/office/2006/metadata/properties" ma:root="true" ma:fieldsID="b51e50da1bca0add1c6bbfbefcbaaa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ma:readOnly="true"/>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37BDE3-C836-4C96-BB37-AD2AD680FC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5781341-02E8-48F5-9813-E6BDCA095031}">
  <ds:schemaRefs>
    <ds:schemaRef ds:uri="http://schemas.microsoft.com/sharepoint/v3/contenttype/forms"/>
  </ds:schemaRefs>
</ds:datastoreItem>
</file>

<file path=customXml/itemProps3.xml><?xml version="1.0" encoding="utf-8"?>
<ds:datastoreItem xmlns:ds="http://schemas.openxmlformats.org/officeDocument/2006/customXml" ds:itemID="{92A2A8B5-0699-4D1E-B1C3-F939DF37DA40}">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2006/metadata/properties"/>
    <ds:schemaRef ds:uri="http://www.w3.org/XML/1998/namespace"/>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15658</TotalTime>
  <Words>3933</Words>
  <Application>Microsoft Office PowerPoint</Application>
  <PresentationFormat>全屏显示(4:3)</PresentationFormat>
  <Paragraphs>532</Paragraphs>
  <Slides>46</Slides>
  <Notes>21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46</vt:i4>
      </vt:variant>
    </vt:vector>
  </HeadingPairs>
  <TitlesOfParts>
    <vt:vector size="47" baseType="lpstr">
      <vt:lpstr>Default Design</vt:lpstr>
      <vt:lpstr>内容大纲</vt:lpstr>
      <vt:lpstr>第2章 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lpstr>Project:</vt:lpstr>
    </vt:vector>
  </TitlesOfParts>
  <Company>Insigma Zhonghe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Ray Yan</dc:creator>
  <cp:lastModifiedBy>xdq</cp:lastModifiedBy>
  <cp:revision>1116</cp:revision>
  <dcterms:created xsi:type="dcterms:W3CDTF">2006-05-15T03:31:56Z</dcterms:created>
  <dcterms:modified xsi:type="dcterms:W3CDTF">2015-03-03T08:10:35Z</dcterms:modified>
  <cp:category>PPT Template v1.1</cp:category>
</cp:coreProperties>
</file>