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04"/>
  </p:notesMasterIdLst>
  <p:handoutMasterIdLst>
    <p:handoutMasterId r:id="rId105"/>
  </p:handoutMasterIdLst>
  <p:sldIdLst>
    <p:sldId id="291" r:id="rId2"/>
    <p:sldId id="316" r:id="rId3"/>
    <p:sldId id="298" r:id="rId4"/>
    <p:sldId id="318" r:id="rId5"/>
    <p:sldId id="565" r:id="rId6"/>
    <p:sldId id="541" r:id="rId7"/>
    <p:sldId id="568" r:id="rId8"/>
    <p:sldId id="569" r:id="rId9"/>
    <p:sldId id="570" r:id="rId10"/>
    <p:sldId id="572" r:id="rId11"/>
    <p:sldId id="573" r:id="rId12"/>
    <p:sldId id="548" r:id="rId13"/>
    <p:sldId id="574" r:id="rId14"/>
    <p:sldId id="575" r:id="rId15"/>
    <p:sldId id="576" r:id="rId16"/>
    <p:sldId id="630" r:id="rId17"/>
    <p:sldId id="327" r:id="rId18"/>
    <p:sldId id="354" r:id="rId19"/>
    <p:sldId id="549" r:id="rId20"/>
    <p:sldId id="550" r:id="rId21"/>
    <p:sldId id="586" r:id="rId22"/>
    <p:sldId id="551" r:id="rId23"/>
    <p:sldId id="552" r:id="rId24"/>
    <p:sldId id="553" r:id="rId25"/>
    <p:sldId id="554" r:id="rId26"/>
    <p:sldId id="555" r:id="rId27"/>
    <p:sldId id="556" r:id="rId28"/>
    <p:sldId id="587" r:id="rId29"/>
    <p:sldId id="613" r:id="rId30"/>
    <p:sldId id="589" r:id="rId31"/>
    <p:sldId id="615" r:id="rId32"/>
    <p:sldId id="616" r:id="rId33"/>
    <p:sldId id="617" r:id="rId34"/>
    <p:sldId id="618" r:id="rId35"/>
    <p:sldId id="619" r:id="rId36"/>
    <p:sldId id="582" r:id="rId37"/>
    <p:sldId id="583" r:id="rId38"/>
    <p:sldId id="584" r:id="rId39"/>
    <p:sldId id="585" r:id="rId40"/>
    <p:sldId id="620" r:id="rId41"/>
    <p:sldId id="621" r:id="rId42"/>
    <p:sldId id="622" r:id="rId43"/>
    <p:sldId id="623" r:id="rId44"/>
    <p:sldId id="624" r:id="rId45"/>
    <p:sldId id="625" r:id="rId46"/>
    <p:sldId id="626" r:id="rId47"/>
    <p:sldId id="627" r:id="rId48"/>
    <p:sldId id="628" r:id="rId49"/>
    <p:sldId id="629" r:id="rId50"/>
    <p:sldId id="404" r:id="rId51"/>
    <p:sldId id="434" r:id="rId52"/>
    <p:sldId id="631" r:id="rId53"/>
    <p:sldId id="632" r:id="rId54"/>
    <p:sldId id="591" r:id="rId55"/>
    <p:sldId id="590" r:id="rId56"/>
    <p:sldId id="592" r:id="rId57"/>
    <p:sldId id="593" r:id="rId58"/>
    <p:sldId id="594" r:id="rId59"/>
    <p:sldId id="595" r:id="rId60"/>
    <p:sldId id="633" r:id="rId61"/>
    <p:sldId id="634" r:id="rId62"/>
    <p:sldId id="596" r:id="rId63"/>
    <p:sldId id="639" r:id="rId64"/>
    <p:sldId id="640" r:id="rId65"/>
    <p:sldId id="641" r:id="rId66"/>
    <p:sldId id="642" r:id="rId67"/>
    <p:sldId id="643" r:id="rId68"/>
    <p:sldId id="644" r:id="rId69"/>
    <p:sldId id="645" r:id="rId70"/>
    <p:sldId id="646" r:id="rId71"/>
    <p:sldId id="647" r:id="rId72"/>
    <p:sldId id="648" r:id="rId73"/>
    <p:sldId id="599" r:id="rId74"/>
    <p:sldId id="635" r:id="rId75"/>
    <p:sldId id="474" r:id="rId76"/>
    <p:sldId id="475" r:id="rId77"/>
    <p:sldId id="601" r:id="rId78"/>
    <p:sldId id="602" r:id="rId79"/>
    <p:sldId id="603" r:id="rId80"/>
    <p:sldId id="600" r:id="rId81"/>
    <p:sldId id="604" r:id="rId82"/>
    <p:sldId id="605" r:id="rId83"/>
    <p:sldId id="636" r:id="rId84"/>
    <p:sldId id="534" r:id="rId85"/>
    <p:sldId id="482" r:id="rId86"/>
    <p:sldId id="557" r:id="rId87"/>
    <p:sldId id="558" r:id="rId88"/>
    <p:sldId id="559" r:id="rId89"/>
    <p:sldId id="560" r:id="rId90"/>
    <p:sldId id="606" r:id="rId91"/>
    <p:sldId id="561" r:id="rId92"/>
    <p:sldId id="562" r:id="rId93"/>
    <p:sldId id="563" r:id="rId94"/>
    <p:sldId id="637" r:id="rId95"/>
    <p:sldId id="535" r:id="rId96"/>
    <p:sldId id="536" r:id="rId97"/>
    <p:sldId id="607" r:id="rId98"/>
    <p:sldId id="609" r:id="rId99"/>
    <p:sldId id="610" r:id="rId100"/>
    <p:sldId id="611" r:id="rId101"/>
    <p:sldId id="612" r:id="rId102"/>
    <p:sldId id="638" r:id="rId103"/>
  </p:sldIdLst>
  <p:sldSz cx="9144000" cy="6858000" type="screen4x3"/>
  <p:notesSz cx="7010400" cy="9296400"/>
  <p:embeddedFontLst>
    <p:embeddedFont>
      <p:font typeface="Calibri" panose="020F0502020204030204" pitchFamily="34" charset="0"/>
      <p:regular r:id="rId106"/>
      <p:bold r:id="rId107"/>
      <p:italic r:id="rId108"/>
      <p:boldItalic r:id="rId109"/>
    </p:embeddedFont>
    <p:embeddedFont>
      <p:font typeface="Cambria" panose="02040503050406030204" pitchFamily="18" charset="0"/>
      <p:regular r:id="rId110"/>
      <p:bold r:id="rId111"/>
      <p:italic r:id="rId112"/>
      <p:boldItalic r:id="rId113"/>
    </p:embeddedFont>
    <p:embeddedFont>
      <p:font typeface="Cambria Math" panose="02040503050406030204" pitchFamily="18" charset="0"/>
      <p:regular r:id="rId114"/>
    </p:embeddedFont>
    <p:embeddedFont>
      <p:font typeface="Constantia" panose="02030602050306030303" pitchFamily="18" charset="0"/>
      <p:regular r:id="rId115"/>
      <p:bold r:id="rId116"/>
      <p:italic r:id="rId117"/>
      <p:boldItalic r:id="rId118"/>
    </p:embeddedFont>
    <p:embeddedFont>
      <p:font typeface="Wingdings 2" panose="05020102010507070707" pitchFamily="18" charset="2"/>
      <p:regular r:id="rId1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2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7" autoAdjust="0"/>
    <p:restoredTop sz="94660"/>
  </p:normalViewPr>
  <p:slideViewPr>
    <p:cSldViewPr>
      <p:cViewPr varScale="1">
        <p:scale>
          <a:sx n="65" d="100"/>
          <a:sy n="65" d="100"/>
        </p:scale>
        <p:origin x="696" y="3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2.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7.fntdata"/><Relationship Id="rId16" Type="http://schemas.openxmlformats.org/officeDocument/2006/relationships/slide" Target="slides/slide15.xml"/><Relationship Id="rId107" Type="http://schemas.openxmlformats.org/officeDocument/2006/relationships/font" Target="fonts/font2.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113" Type="http://schemas.openxmlformats.org/officeDocument/2006/relationships/font" Target="fonts/font8.fntdata"/><Relationship Id="rId11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font" Target="fonts/font3.fntdata"/><Relationship Id="rId11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1.fntdata"/><Relationship Id="rId114" Type="http://schemas.openxmlformats.org/officeDocument/2006/relationships/font" Target="fonts/font9.fntdata"/><Relationship Id="rId119"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4.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5.fntdata"/><Relationship Id="rId115"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jpe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300"/>
            </a:lvl1pPr>
          </a:lstStyle>
          <a:p>
            <a:fld id="{C0FEF7AE-0C30-4EA7-B74D-470A9C33048D}" type="datetimeFigureOut">
              <a:rPr lang="en-US" smtClean="0"/>
              <a:pPr/>
              <a:t>5/10/2020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3686922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0106763-8029-41BC-9E70-E644A94F0E80}" type="datetimeFigureOut">
              <a:rPr lang="en-US" smtClean="0"/>
              <a:pPr/>
              <a:t>5/10/2020</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204344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E502AD6-5D5B-49DD-B90F-6CF6EFDF93E2}" type="slidenum">
              <a:rPr lang="en-US" altLang="zh-CN" smtClean="0"/>
              <a:pPr/>
              <a:t>52</a:t>
            </a:fld>
            <a:endParaRPr lang="en-US" altLang="zh-CN"/>
          </a:p>
        </p:txBody>
      </p:sp>
      <p:sp>
        <p:nvSpPr>
          <p:cNvPr id="82947" name="Rectangle 2"/>
          <p:cNvSpPr>
            <a:spLocks noGrp="1" noRot="1" noChangeAspect="1" noChangeArrowheads="1" noTextEdit="1"/>
          </p:cNvSpPr>
          <p:nvPr>
            <p:ph type="sldImg"/>
          </p:nvPr>
        </p:nvSpPr>
        <p:spPr>
          <a:xfrm>
            <a:off x="1189038" y="703263"/>
            <a:ext cx="4633912" cy="3475037"/>
          </a:xfrm>
          <a:ln/>
        </p:spPr>
      </p:sp>
      <p:sp>
        <p:nvSpPr>
          <p:cNvPr id="829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342066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303B982A-DC44-4C0F-9F09-AB039CB2437E}" type="slidenum">
              <a:rPr lang="en-US" altLang="zh-CN" smtClean="0"/>
              <a:pPr/>
              <a:t>72</a:t>
            </a:fld>
            <a:endParaRPr lang="en-US" altLang="zh-CN"/>
          </a:p>
        </p:txBody>
      </p:sp>
      <p:sp>
        <p:nvSpPr>
          <p:cNvPr id="107523" name="Rectangle 2"/>
          <p:cNvSpPr>
            <a:spLocks noGrp="1" noRot="1" noChangeAspect="1" noChangeArrowheads="1" noTextEdit="1"/>
          </p:cNvSpPr>
          <p:nvPr>
            <p:ph type="sldImg"/>
          </p:nvPr>
        </p:nvSpPr>
        <p:spPr>
          <a:xfrm>
            <a:off x="1098074" y="698174"/>
            <a:ext cx="4814253" cy="3486150"/>
          </a:xfrm>
          <a:ln/>
        </p:spPr>
      </p:sp>
      <p:sp>
        <p:nvSpPr>
          <p:cNvPr id="107524" name="Rectangle 3"/>
          <p:cNvSpPr>
            <a:spLocks noGrp="1" noChangeArrowheads="1"/>
          </p:cNvSpPr>
          <p:nvPr>
            <p:ph type="body" idx="1"/>
          </p:nvPr>
        </p:nvSpPr>
        <p:spPr>
          <a:xfrm>
            <a:off x="700552" y="4415476"/>
            <a:ext cx="5609298" cy="4182751"/>
          </a:xfrm>
          <a:noFill/>
          <a:ln/>
        </p:spPr>
        <p:txBody>
          <a:bodyPr/>
          <a:lstStyle/>
          <a:p>
            <a:endParaRPr lang="zh-CN" altLang="zh-CN"/>
          </a:p>
        </p:txBody>
      </p:sp>
    </p:spTree>
    <p:extLst>
      <p:ext uri="{BB962C8B-B14F-4D97-AF65-F5344CB8AC3E}">
        <p14:creationId xmlns:p14="http://schemas.microsoft.com/office/powerpoint/2010/main" val="2145966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6441B62E-AFE1-4B51-AEB0-E84FB3483592}" type="slidenum">
              <a:rPr lang="en-US" altLang="zh-CN" smtClean="0"/>
              <a:pPr/>
              <a:t>53</a:t>
            </a:fld>
            <a:endParaRPr lang="en-US" altLang="zh-CN"/>
          </a:p>
        </p:txBody>
      </p:sp>
      <p:sp>
        <p:nvSpPr>
          <p:cNvPr id="83971" name="Rectangle 2"/>
          <p:cNvSpPr>
            <a:spLocks noGrp="1" noRot="1" noChangeAspect="1" noChangeArrowheads="1" noTextEdit="1"/>
          </p:cNvSpPr>
          <p:nvPr>
            <p:ph type="sldImg"/>
          </p:nvPr>
        </p:nvSpPr>
        <p:spPr>
          <a:xfrm>
            <a:off x="1189038" y="703263"/>
            <a:ext cx="4633912" cy="3475037"/>
          </a:xfrm>
          <a:ln/>
        </p:spPr>
      </p:sp>
      <p:sp>
        <p:nvSpPr>
          <p:cNvPr id="8397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4510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780DDAA-965E-4531-A3EF-69D5555F8C92}" type="slidenum">
              <a:rPr lang="en-US" altLang="zh-CN" smtClean="0"/>
              <a:pPr/>
              <a:t>60</a:t>
            </a:fld>
            <a:endParaRPr lang="en-US" altLang="zh-CN"/>
          </a:p>
        </p:txBody>
      </p:sp>
      <p:sp>
        <p:nvSpPr>
          <p:cNvPr id="84995" name="Rectangle 2"/>
          <p:cNvSpPr>
            <a:spLocks noGrp="1" noRot="1" noChangeAspect="1" noChangeArrowheads="1" noTextEdit="1"/>
          </p:cNvSpPr>
          <p:nvPr>
            <p:ph type="sldImg"/>
          </p:nvPr>
        </p:nvSpPr>
        <p:spPr>
          <a:xfrm>
            <a:off x="1189038" y="703263"/>
            <a:ext cx="4633912" cy="3475037"/>
          </a:xfrm>
          <a:ln/>
        </p:spPr>
      </p:sp>
      <p:sp>
        <p:nvSpPr>
          <p:cNvPr id="849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310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611C60D-D482-4247-B8D5-E9FA2D57BA00}" type="slidenum">
              <a:rPr lang="en-US" altLang="zh-CN" smtClean="0"/>
              <a:pPr/>
              <a:t>66</a:t>
            </a:fld>
            <a:endParaRPr lang="en-US" altLang="zh-CN"/>
          </a:p>
        </p:txBody>
      </p:sp>
      <p:sp>
        <p:nvSpPr>
          <p:cNvPr id="101379" name="Rectangle 2"/>
          <p:cNvSpPr>
            <a:spLocks noGrp="1" noRot="1" noChangeAspect="1" noChangeArrowheads="1" noTextEdit="1"/>
          </p:cNvSpPr>
          <p:nvPr>
            <p:ph type="sldImg"/>
          </p:nvPr>
        </p:nvSpPr>
        <p:spPr>
          <a:xfrm>
            <a:off x="1189038" y="703263"/>
            <a:ext cx="4633912" cy="3475037"/>
          </a:xfrm>
          <a:ln/>
        </p:spPr>
      </p:sp>
      <p:sp>
        <p:nvSpPr>
          <p:cNvPr id="1013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20500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DA263D55-1321-4200-AE75-5C76AC90E6BD}" type="slidenum">
              <a:rPr lang="en-US" altLang="zh-CN" smtClean="0"/>
              <a:pPr/>
              <a:t>67</a:t>
            </a:fld>
            <a:endParaRPr lang="en-US" altLang="zh-CN"/>
          </a:p>
        </p:txBody>
      </p:sp>
      <p:sp>
        <p:nvSpPr>
          <p:cNvPr id="102403" name="Rectangle 2"/>
          <p:cNvSpPr>
            <a:spLocks noGrp="1" noRot="1" noChangeAspect="1" noChangeArrowheads="1" noTextEdit="1"/>
          </p:cNvSpPr>
          <p:nvPr>
            <p:ph type="sldImg"/>
          </p:nvPr>
        </p:nvSpPr>
        <p:spPr>
          <a:xfrm>
            <a:off x="1106220" y="702892"/>
            <a:ext cx="4799590" cy="3475143"/>
          </a:xfrm>
          <a:ln/>
        </p:spPr>
      </p:sp>
      <p:sp>
        <p:nvSpPr>
          <p:cNvPr id="10240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7117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4A21D11-341A-4EEB-96AC-FC00A2003637}" type="slidenum">
              <a:rPr lang="en-US" altLang="zh-CN" smtClean="0"/>
              <a:pPr/>
              <a:t>68</a:t>
            </a:fld>
            <a:endParaRPr lang="en-US" altLang="zh-CN"/>
          </a:p>
        </p:txBody>
      </p:sp>
      <p:sp>
        <p:nvSpPr>
          <p:cNvPr id="103427" name="Rectangle 2"/>
          <p:cNvSpPr>
            <a:spLocks noGrp="1" noRot="1" noChangeAspect="1" noChangeArrowheads="1" noTextEdit="1"/>
          </p:cNvSpPr>
          <p:nvPr>
            <p:ph type="sldImg"/>
          </p:nvPr>
        </p:nvSpPr>
        <p:spPr>
          <a:xfrm>
            <a:off x="1106220" y="702892"/>
            <a:ext cx="4799590" cy="3475143"/>
          </a:xfrm>
          <a:ln/>
        </p:spPr>
      </p:sp>
      <p:sp>
        <p:nvSpPr>
          <p:cNvPr id="10342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383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8102977-1339-487C-A905-B4C70CEAA2B5}" type="slidenum">
              <a:rPr lang="en-US" altLang="zh-CN" smtClean="0"/>
              <a:pPr/>
              <a:t>69</a:t>
            </a:fld>
            <a:endParaRPr lang="en-US" altLang="zh-CN"/>
          </a:p>
        </p:txBody>
      </p:sp>
      <p:sp>
        <p:nvSpPr>
          <p:cNvPr id="104451" name="Rectangle 2"/>
          <p:cNvSpPr>
            <a:spLocks noGrp="1" noRot="1" noChangeAspect="1" noChangeArrowheads="1" noTextEdit="1"/>
          </p:cNvSpPr>
          <p:nvPr>
            <p:ph type="sldImg"/>
          </p:nvPr>
        </p:nvSpPr>
        <p:spPr>
          <a:xfrm>
            <a:off x="1106220" y="702892"/>
            <a:ext cx="4799590" cy="3475143"/>
          </a:xfrm>
          <a:ln/>
        </p:spPr>
      </p:sp>
      <p:sp>
        <p:nvSpPr>
          <p:cNvPr id="1044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89145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4ABF1C20-50CB-433F-B25E-088F299D33FB}" type="slidenum">
              <a:rPr lang="en-US" altLang="zh-CN" smtClean="0"/>
              <a:pPr/>
              <a:t>70</a:t>
            </a:fld>
            <a:endParaRPr lang="en-US" altLang="zh-CN"/>
          </a:p>
        </p:txBody>
      </p:sp>
      <p:sp>
        <p:nvSpPr>
          <p:cNvPr id="105475" name="Rectangle 2"/>
          <p:cNvSpPr>
            <a:spLocks noGrp="1" noRot="1" noChangeAspect="1" noChangeArrowheads="1" noTextEdit="1"/>
          </p:cNvSpPr>
          <p:nvPr>
            <p:ph type="sldImg"/>
          </p:nvPr>
        </p:nvSpPr>
        <p:spPr>
          <a:xfrm>
            <a:off x="1098074" y="698174"/>
            <a:ext cx="4814253" cy="3486150"/>
          </a:xfrm>
          <a:ln/>
        </p:spPr>
      </p:sp>
      <p:sp>
        <p:nvSpPr>
          <p:cNvPr id="105476" name="Rectangle 3"/>
          <p:cNvSpPr>
            <a:spLocks noGrp="1" noChangeArrowheads="1"/>
          </p:cNvSpPr>
          <p:nvPr>
            <p:ph type="body" idx="1"/>
          </p:nvPr>
        </p:nvSpPr>
        <p:spPr>
          <a:xfrm>
            <a:off x="700552" y="4415476"/>
            <a:ext cx="5609298" cy="4182751"/>
          </a:xfrm>
          <a:noFill/>
          <a:ln/>
        </p:spPr>
        <p:txBody>
          <a:bodyPr/>
          <a:lstStyle/>
          <a:p>
            <a:r>
              <a:rPr lang="en-US" altLang="zh-CN"/>
              <a:t>Unfortunately, d is not necessarily the smallest distance between all pairs of points in S1 and </a:t>
            </a:r>
          </a:p>
          <a:p>
            <a:r>
              <a:rPr lang="en-US" altLang="zh-CN"/>
              <a:t>S2 because a closer pair of points can lie on the opposite sides separating the line. When we </a:t>
            </a:r>
          </a:p>
          <a:p>
            <a:r>
              <a:rPr lang="en-US" altLang="zh-CN"/>
              <a:t>combine the two sets, we must examine such points. (Illustrate this on the diagram)</a:t>
            </a:r>
          </a:p>
        </p:txBody>
      </p:sp>
    </p:spTree>
    <p:extLst>
      <p:ext uri="{BB962C8B-B14F-4D97-AF65-F5344CB8AC3E}">
        <p14:creationId xmlns:p14="http://schemas.microsoft.com/office/powerpoint/2010/main" val="144886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D62D84E4-7963-4D45-9BA3-EA963D4DC564}" type="slidenum">
              <a:rPr lang="en-US" altLang="zh-CN" smtClean="0"/>
              <a:pPr/>
              <a:t>71</a:t>
            </a:fld>
            <a:endParaRPr lang="en-US" altLang="zh-CN"/>
          </a:p>
        </p:txBody>
      </p:sp>
      <p:sp>
        <p:nvSpPr>
          <p:cNvPr id="106499" name="Rectangle 2"/>
          <p:cNvSpPr>
            <a:spLocks noGrp="1" noRot="1" noChangeAspect="1" noChangeArrowheads="1" noTextEdit="1"/>
          </p:cNvSpPr>
          <p:nvPr>
            <p:ph type="sldImg"/>
          </p:nvPr>
        </p:nvSpPr>
        <p:spPr>
          <a:xfrm>
            <a:off x="1098074" y="698174"/>
            <a:ext cx="4814253" cy="3486150"/>
          </a:xfrm>
          <a:ln/>
        </p:spPr>
      </p:sp>
      <p:sp>
        <p:nvSpPr>
          <p:cNvPr id="106500" name="Rectangle 3"/>
          <p:cNvSpPr>
            <a:spLocks noGrp="1" noChangeArrowheads="1"/>
          </p:cNvSpPr>
          <p:nvPr>
            <p:ph type="body" idx="1"/>
          </p:nvPr>
        </p:nvSpPr>
        <p:spPr>
          <a:xfrm>
            <a:off x="700552" y="4415476"/>
            <a:ext cx="5609298" cy="4182751"/>
          </a:xfrm>
          <a:noFill/>
          <a:ln/>
        </p:spPr>
        <p:txBody>
          <a:bodyPr/>
          <a:lstStyle/>
          <a:p>
            <a:endParaRPr lang="zh-CN" altLang="zh-CN"/>
          </a:p>
        </p:txBody>
      </p:sp>
    </p:spTree>
    <p:extLst>
      <p:ext uri="{BB962C8B-B14F-4D97-AF65-F5344CB8AC3E}">
        <p14:creationId xmlns:p14="http://schemas.microsoft.com/office/powerpoint/2010/main" val="3237835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5/10/2020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5/10/2020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0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55.jpe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tags" Target="../tags/tag9.xml"/><Relationship Id="rId7" Type="http://schemas.openxmlformats.org/officeDocument/2006/relationships/slideLayout" Target="../slideLayouts/slideLayout2.xml"/><Relationship Id="rId12" Type="http://schemas.openxmlformats.org/officeDocument/2006/relationships/image" Target="../media/image16.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5.png"/><Relationship Id="rId5" Type="http://schemas.openxmlformats.org/officeDocument/2006/relationships/tags" Target="../tags/tag11.xml"/><Relationship Id="rId10" Type="http://schemas.openxmlformats.org/officeDocument/2006/relationships/image" Target="../media/image14.png"/><Relationship Id="rId4" Type="http://schemas.openxmlformats.org/officeDocument/2006/relationships/tags" Target="../tags/tag10.xml"/><Relationship Id="rId9"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22.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6.jpeg"/><Relationship Id="rId5" Type="http://schemas.openxmlformats.org/officeDocument/2006/relationships/image" Target="../media/image27.wmf"/><Relationship Id="rId4" Type="http://schemas.openxmlformats.org/officeDocument/2006/relationships/oleObject" Target="../embeddings/oleObject2.bin"/></Relationships>
</file>

<file path=ppt/slides/_rels/slide6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9.wmf"/><Relationship Id="rId5" Type="http://schemas.openxmlformats.org/officeDocument/2006/relationships/oleObject" Target="../embeddings/oleObject4.bin"/><Relationship Id="rId4" Type="http://schemas.openxmlformats.org/officeDocument/2006/relationships/image" Target="../media/image28.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23.xml"/><Relationship Id="rId7" Type="http://schemas.openxmlformats.org/officeDocument/2006/relationships/image" Target="../media/image35.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34.png"/><Relationship Id="rId5" Type="http://schemas.openxmlformats.org/officeDocument/2006/relationships/slideLayout" Target="../slideLayouts/slideLayout2.xml"/><Relationship Id="rId4" Type="http://schemas.openxmlformats.org/officeDocument/2006/relationships/tags" Target="../tags/tag24.xml"/><Relationship Id="rId9" Type="http://schemas.openxmlformats.org/officeDocument/2006/relationships/image" Target="../media/image3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27.xml"/><Relationship Id="rId7" Type="http://schemas.openxmlformats.org/officeDocument/2006/relationships/image" Target="../media/image40.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39.png"/><Relationship Id="rId5" Type="http://schemas.openxmlformats.org/officeDocument/2006/relationships/slideLayout" Target="../slideLayouts/slideLayout2.xml"/><Relationship Id="rId4" Type="http://schemas.openxmlformats.org/officeDocument/2006/relationships/tags" Target="../tags/tag28.xml"/><Relationship Id="rId9" Type="http://schemas.openxmlformats.org/officeDocument/2006/relationships/image" Target="../media/image4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47.jpeg"/><Relationship Id="rId5" Type="http://schemas.openxmlformats.org/officeDocument/2006/relationships/image" Target="../media/image46.png"/><Relationship Id="rId4" Type="http://schemas.openxmlformats.org/officeDocument/2006/relationships/image" Target="../media/image4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51.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Advanced Counting Techniques </a:t>
            </a:r>
          </a:p>
        </p:txBody>
      </p:sp>
      <p:sp>
        <p:nvSpPr>
          <p:cNvPr id="3" name="Subtitle 2"/>
          <p:cNvSpPr>
            <a:spLocks noGrp="1"/>
          </p:cNvSpPr>
          <p:nvPr>
            <p:ph type="subTitle" idx="1"/>
          </p:nvPr>
        </p:nvSpPr>
        <p:spPr/>
        <p:txBody>
          <a:bodyPr/>
          <a:lstStyle/>
          <a:p>
            <a:r>
              <a:rPr lang="en-US" dirty="0"/>
              <a:t>Chapter 8</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Tower of Hanoi (</a:t>
            </a:r>
            <a:r>
              <a:rPr lang="en-US" sz="4000" i="1" dirty="0"/>
              <a:t>continued</a:t>
            </a:r>
            <a:r>
              <a:rPr lang="en-US" sz="4000" dirty="0"/>
              <a:t>)</a:t>
            </a:r>
          </a:p>
        </p:txBody>
      </p:sp>
      <p:sp>
        <p:nvSpPr>
          <p:cNvPr id="3" name="Content Placeholder 2"/>
          <p:cNvSpPr>
            <a:spLocks noGrp="1"/>
          </p:cNvSpPr>
          <p:nvPr>
            <p:ph idx="1"/>
          </p:nvPr>
        </p:nvSpPr>
        <p:spPr/>
        <p:txBody>
          <a:bodyPr>
            <a:normAutofit/>
          </a:bodyPr>
          <a:lstStyle/>
          <a:p>
            <a:pPr>
              <a:buNone/>
            </a:pPr>
            <a:r>
              <a:rPr lang="en-US" b="1" dirty="0"/>
              <a:t>    </a:t>
            </a:r>
            <a:endParaRPr lang="en-US" dirty="0"/>
          </a:p>
        </p:txBody>
      </p:sp>
      <p:pic>
        <p:nvPicPr>
          <p:cNvPr id="4" name="Picture 3" descr="0702.jpg"/>
          <p:cNvPicPr>
            <a:picLocks noChangeAspect="1"/>
          </p:cNvPicPr>
          <p:nvPr/>
        </p:nvPicPr>
        <p:blipFill>
          <a:blip r:embed="rId2" cstate="print"/>
          <a:stretch>
            <a:fillRect/>
          </a:stretch>
        </p:blipFill>
        <p:spPr>
          <a:xfrm>
            <a:off x="2667000" y="2057400"/>
            <a:ext cx="3347466" cy="1677162"/>
          </a:xfrm>
          <a:prstGeom prst="rect">
            <a:avLst/>
          </a:prstGeom>
        </p:spPr>
      </p:pic>
      <p:sp>
        <p:nvSpPr>
          <p:cNvPr id="5" name="TextBox 4"/>
          <p:cNvSpPr txBox="1"/>
          <p:nvPr/>
        </p:nvSpPr>
        <p:spPr>
          <a:xfrm>
            <a:off x="1219200" y="3962400"/>
            <a:ext cx="6172200" cy="400110"/>
          </a:xfrm>
          <a:prstGeom prst="rect">
            <a:avLst/>
          </a:prstGeom>
          <a:noFill/>
        </p:spPr>
        <p:txBody>
          <a:bodyPr wrap="square" rtlCol="0">
            <a:spAutoFit/>
          </a:bodyPr>
          <a:lstStyle/>
          <a:p>
            <a:r>
              <a:rPr lang="en-US" sz="2000" b="1" dirty="0"/>
              <a:t>The Initial Position in the Tower of Hanoi Puzzle</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Derangements (continued)</a:t>
            </a:r>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2</a:t>
            </a:r>
            <a:r>
              <a:rPr lang="en-US" dirty="0"/>
              <a:t>: The number of derangements of a set with </a:t>
            </a:r>
            <a:r>
              <a:rPr lang="en-US" i="1" dirty="0"/>
              <a:t>n</a:t>
            </a:r>
            <a:r>
              <a:rPr lang="en-US" dirty="0"/>
              <a:t> elements is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1905000" y="3276600"/>
            <a:ext cx="4981575" cy="609600"/>
          </a:xfrm>
          <a:prstGeom prst="rect">
            <a:avLst/>
          </a:prstGeom>
        </p:spPr>
      </p:pic>
      <p:sp>
        <p:nvSpPr>
          <p:cNvPr id="5" name="Rectangle 4"/>
          <p:cNvSpPr/>
          <p:nvPr/>
        </p:nvSpPr>
        <p:spPr>
          <a:xfrm>
            <a:off x="685800" y="4724400"/>
            <a:ext cx="7543800" cy="369332"/>
          </a:xfrm>
          <a:prstGeom prst="rect">
            <a:avLst/>
          </a:prstGeom>
        </p:spPr>
        <p:txBody>
          <a:bodyPr wrap="square">
            <a:spAutoFit/>
          </a:bodyPr>
          <a:lstStyle/>
          <a:p>
            <a:r>
              <a:rPr lang="en-US" dirty="0">
                <a:latin typeface="Cambria Math"/>
                <a:ea typeface="Cambria Math"/>
              </a:rPr>
              <a:t>Proof follows from the principle of inclusion-exclusion (</a:t>
            </a:r>
            <a:r>
              <a:rPr lang="en-US" i="1" dirty="0">
                <a:ea typeface="Cambria Math"/>
              </a:rPr>
              <a:t>see text</a:t>
            </a:r>
            <a:r>
              <a:rPr lang="en-US" dirty="0">
                <a:latin typeface="Cambria Math"/>
                <a:ea typeface="Cambria Math"/>
              </a:rPr>
              <a:t>).</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Derangements (continued)</a:t>
            </a:r>
          </a:p>
        </p:txBody>
      </p:sp>
      <p:sp>
        <p:nvSpPr>
          <p:cNvPr id="3" name="Content Placeholder 2"/>
          <p:cNvSpPr>
            <a:spLocks noGrp="1"/>
          </p:cNvSpPr>
          <p:nvPr>
            <p:ph idx="1"/>
          </p:nvPr>
        </p:nvSpPr>
        <p:spPr/>
        <p:txBody>
          <a:bodyPr>
            <a:normAutofit fontScale="92500" lnSpcReduction="20000"/>
          </a:bodyPr>
          <a:lstStyle/>
          <a:p>
            <a:pPr>
              <a:buNone/>
            </a:pPr>
            <a:r>
              <a:rPr lang="en-US" b="1" dirty="0"/>
              <a:t>   The Hatcheck Problem</a:t>
            </a:r>
            <a:r>
              <a:rPr lang="en-US" dirty="0"/>
              <a:t>: A new employee checks the hats of </a:t>
            </a:r>
            <a:r>
              <a:rPr lang="en-US" i="1" dirty="0"/>
              <a:t>n</a:t>
            </a:r>
            <a:r>
              <a:rPr lang="en-US" dirty="0"/>
              <a:t> people at  restaurant, forgetting to put claim check numbers on the hats. When customers return for their hats, the checker gives them back hats chosen at random from the remaining hats. What is the probability that no one receives the correct hat.</a:t>
            </a:r>
          </a:p>
          <a:p>
            <a:pPr>
              <a:buNone/>
            </a:pPr>
            <a:r>
              <a:rPr lang="en-US" dirty="0"/>
              <a:t>   </a:t>
            </a:r>
            <a:r>
              <a:rPr lang="en-US" b="1" dirty="0"/>
              <a:t>Solution</a:t>
            </a:r>
            <a:r>
              <a:rPr lang="en-US" dirty="0"/>
              <a:t>: The answer is the number of ways the hats can be arranged so that there is no hat in its original position divided by </a:t>
            </a:r>
            <a:r>
              <a:rPr lang="en-US" i="1" dirty="0"/>
              <a:t>n</a:t>
            </a:r>
            <a:r>
              <a:rPr lang="en-US" dirty="0"/>
              <a:t>!, the number of permutations of </a:t>
            </a:r>
            <a:r>
              <a:rPr lang="en-US" i="1" dirty="0"/>
              <a:t>n</a:t>
            </a:r>
            <a:r>
              <a:rPr lang="en-US" dirty="0"/>
              <a:t> hats. </a:t>
            </a:r>
          </a:p>
          <a:p>
            <a:pPr>
              <a:buNone/>
            </a:pPr>
            <a:endParaRPr lang="en-US" dirty="0"/>
          </a:p>
          <a:p>
            <a:pPr>
              <a:buNone/>
            </a:pPr>
            <a:endParaRPr lang="en-US" dirty="0"/>
          </a:p>
          <a:p>
            <a:pPr>
              <a:buNone/>
            </a:pPr>
            <a:endParaRPr lang="en-US" dirty="0"/>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3352800" y="4800600"/>
            <a:ext cx="4600575" cy="609600"/>
          </a:xfrm>
          <a:prstGeom prst="rect">
            <a:avLst/>
          </a:prstGeom>
        </p:spPr>
      </p:pic>
      <p:pic>
        <p:nvPicPr>
          <p:cNvPr id="5" name="Picture 4" descr="table36.jpg"/>
          <p:cNvPicPr>
            <a:picLocks noChangeAspect="1"/>
          </p:cNvPicPr>
          <p:nvPr/>
        </p:nvPicPr>
        <p:blipFill>
          <a:blip r:embed="rId4" cstate="print"/>
          <a:stretch>
            <a:fillRect/>
          </a:stretch>
        </p:blipFill>
        <p:spPr>
          <a:xfrm>
            <a:off x="3352800" y="5791200"/>
            <a:ext cx="4710684" cy="787908"/>
          </a:xfrm>
          <a:prstGeom prst="rect">
            <a:avLst/>
          </a:prstGeom>
        </p:spPr>
      </p:pic>
      <p:sp>
        <p:nvSpPr>
          <p:cNvPr id="7" name="TextBox 6"/>
          <p:cNvSpPr txBox="1"/>
          <p:nvPr/>
        </p:nvSpPr>
        <p:spPr>
          <a:xfrm>
            <a:off x="762000" y="4876800"/>
            <a:ext cx="2362200" cy="1569660"/>
          </a:xfrm>
          <a:prstGeom prst="rect">
            <a:avLst/>
          </a:prstGeom>
          <a:noFill/>
          <a:ln>
            <a:solidFill>
              <a:schemeClr val="tx2"/>
            </a:solidFill>
          </a:ln>
        </p:spPr>
        <p:txBody>
          <a:bodyPr wrap="square" rtlCol="0">
            <a:spAutoFit/>
          </a:bodyPr>
          <a:lstStyle/>
          <a:p>
            <a:r>
              <a:rPr lang="en-US" sz="1600" b="1" dirty="0"/>
              <a:t>Remark</a:t>
            </a:r>
            <a:r>
              <a:rPr lang="en-US" sz="1600" dirty="0"/>
              <a:t>: It can be shown that the probability of a derangement approaches </a:t>
            </a:r>
            <a:r>
              <a:rPr lang="en-US" sz="1600" dirty="0">
                <a:latin typeface="Cambria Math" pitchFamily="18" charset="0"/>
                <a:ea typeface="Cambria Math" pitchFamily="18" charset="0"/>
              </a:rPr>
              <a:t>1</a:t>
            </a:r>
            <a:r>
              <a:rPr lang="en-US" sz="1600" dirty="0"/>
              <a:t>/</a:t>
            </a:r>
            <a:r>
              <a:rPr lang="en-US" sz="1600" i="1" dirty="0"/>
              <a:t>e</a:t>
            </a:r>
            <a:r>
              <a:rPr lang="en-US" sz="1600" dirty="0"/>
              <a:t> as </a:t>
            </a:r>
            <a:r>
              <a:rPr lang="en-US" sz="1600" i="1" dirty="0"/>
              <a:t>n</a:t>
            </a:r>
            <a:r>
              <a:rPr lang="en-US" sz="1600" dirty="0"/>
              <a:t> grows without bound.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en-US" altLang="zh-CN" dirty="0"/>
              <a:t>Exercise </a:t>
            </a:r>
            <a:endParaRPr lang="zh-CN" altLang="en-US" dirty="0"/>
          </a:p>
        </p:txBody>
      </p:sp>
      <p:sp>
        <p:nvSpPr>
          <p:cNvPr id="3" name="副标题 2"/>
          <p:cNvSpPr>
            <a:spLocks noGrp="1"/>
          </p:cNvSpPr>
          <p:nvPr>
            <p:ph type="subTitle" idx="1"/>
          </p:nvPr>
        </p:nvSpPr>
        <p:spPr/>
        <p:txBody>
          <a:bodyPr/>
          <a:lstStyle/>
          <a:p>
            <a:pPr algn="l"/>
            <a:r>
              <a:rPr lang="en-US" altLang="zh-CN" dirty="0">
                <a:ea typeface="宋体" charset="-122"/>
              </a:rPr>
              <a:t>P564-565  5</a:t>
            </a:r>
            <a:r>
              <a:rPr lang="zh-CN" altLang="en-US" dirty="0">
                <a:ea typeface="宋体" charset="-122"/>
              </a:rPr>
              <a:t>，</a:t>
            </a:r>
            <a:r>
              <a:rPr lang="en-US" altLang="zh-CN" dirty="0">
                <a:ea typeface="宋体" charset="-122"/>
              </a:rPr>
              <a:t>9   7</a:t>
            </a:r>
            <a:r>
              <a:rPr lang="en-US" altLang="zh-CN" baseline="30000" dirty="0">
                <a:ea typeface="宋体" charset="-122"/>
              </a:rPr>
              <a:t>th</a:t>
            </a:r>
            <a:r>
              <a:rPr lang="en-US" altLang="zh-CN" dirty="0">
                <a:ea typeface="宋体" charset="-122"/>
              </a:rPr>
              <a:t> edition</a:t>
            </a:r>
          </a:p>
          <a:p>
            <a:pPr algn="l"/>
            <a:endParaRPr lang="en-US" altLang="zh-CN" dirty="0"/>
          </a:p>
          <a:p>
            <a:pPr algn="l"/>
            <a:r>
              <a:rPr lang="en-US" altLang="zh-CN" dirty="0">
                <a:ea typeface="宋体" charset="-122"/>
              </a:rPr>
              <a:t>P513      </a:t>
            </a:r>
            <a:r>
              <a:rPr lang="en-US" altLang="zh-CN">
                <a:ea typeface="宋体" charset="-122"/>
              </a:rPr>
              <a:t>5,  9         </a:t>
            </a:r>
            <a:r>
              <a:rPr lang="en-US" altLang="zh-CN" dirty="0">
                <a:ea typeface="宋体" charset="-122"/>
              </a:rPr>
              <a:t>6</a:t>
            </a:r>
            <a:r>
              <a:rPr lang="en-US" altLang="zh-CN" baseline="30000" dirty="0">
                <a:ea typeface="宋体" charset="-122"/>
              </a:rPr>
              <a:t>th</a:t>
            </a:r>
            <a:r>
              <a:rPr lang="en-US" altLang="zh-CN" dirty="0">
                <a:ea typeface="宋体" charset="-122"/>
              </a:rPr>
              <a:t> edition</a:t>
            </a:r>
          </a:p>
          <a:p>
            <a:pPr algn="l"/>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Tower of Hanoi (</a:t>
            </a:r>
            <a:r>
              <a:rPr lang="en-US" sz="4000" i="1" dirty="0"/>
              <a:t>continued</a:t>
            </a:r>
            <a:r>
              <a:rPr lang="en-US" sz="4000" dirty="0"/>
              <a:t>)</a:t>
            </a:r>
          </a:p>
        </p:txBody>
      </p:sp>
      <p:sp>
        <p:nvSpPr>
          <p:cNvPr id="3" name="Content Placeholder 2"/>
          <p:cNvSpPr>
            <a:spLocks noGrp="1"/>
          </p:cNvSpPr>
          <p:nvPr>
            <p:ph idx="1"/>
          </p:nvPr>
        </p:nvSpPr>
        <p:spPr>
          <a:solidFill>
            <a:schemeClr val="bg1"/>
          </a:solidFill>
        </p:spPr>
        <p:txBody>
          <a:bodyPr>
            <a:normAutofit fontScale="62500" lnSpcReduction="20000"/>
          </a:bodyPr>
          <a:lstStyle/>
          <a:p>
            <a:pPr>
              <a:buNone/>
            </a:pPr>
            <a:r>
              <a:rPr lang="en-US" b="1" dirty="0"/>
              <a:t>    Solution</a:t>
            </a:r>
            <a:r>
              <a:rPr lang="en-US" dirty="0"/>
              <a:t>: Let {</a:t>
            </a:r>
            <a:r>
              <a:rPr lang="en-US" i="1" dirty="0" err="1"/>
              <a:t>H</a:t>
            </a:r>
            <a:r>
              <a:rPr lang="en-US" i="1" baseline="-25000" dirty="0" err="1"/>
              <a:t>n</a:t>
            </a:r>
            <a:r>
              <a:rPr lang="en-US" dirty="0"/>
              <a:t>} denote the number of moves needed to solve the Tower of Hanoi Puzzle with </a:t>
            </a:r>
            <a:r>
              <a:rPr lang="en-US" i="1" dirty="0"/>
              <a:t>n</a:t>
            </a:r>
            <a:r>
              <a:rPr lang="en-US" dirty="0"/>
              <a:t> disks. Set up a recurrence   relation for the sequence {</a:t>
            </a:r>
            <a:r>
              <a:rPr lang="en-US" i="1" dirty="0" err="1"/>
              <a:t>H</a:t>
            </a:r>
            <a:r>
              <a:rPr lang="en-US" i="1" baseline="-25000" dirty="0" err="1"/>
              <a:t>n</a:t>
            </a:r>
            <a:r>
              <a:rPr lang="en-US" dirty="0"/>
              <a:t>}. Begin with </a:t>
            </a:r>
            <a:r>
              <a:rPr lang="en-US" i="1" dirty="0"/>
              <a:t>n</a:t>
            </a:r>
            <a:r>
              <a:rPr lang="en-US" dirty="0"/>
              <a:t> disks on peg </a:t>
            </a:r>
            <a:r>
              <a:rPr lang="en-US" dirty="0">
                <a:latin typeface="Cambria Math" pitchFamily="18" charset="0"/>
                <a:ea typeface="Cambria Math" pitchFamily="18" charset="0"/>
              </a:rPr>
              <a:t>1</a:t>
            </a:r>
            <a:r>
              <a:rPr lang="en-US" dirty="0"/>
              <a:t>. We can transfer the top </a:t>
            </a:r>
            <a:r>
              <a:rPr lang="en-US" i="1" dirty="0"/>
              <a:t>n</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 disks, following the rules of the puzzle, to peg </a:t>
            </a:r>
            <a:r>
              <a:rPr lang="en-US" dirty="0">
                <a:latin typeface="Cambria Math" pitchFamily="18" charset="0"/>
                <a:ea typeface="Cambria Math" pitchFamily="18" charset="0"/>
              </a:rPr>
              <a:t>3</a:t>
            </a:r>
            <a:r>
              <a:rPr lang="en-US" dirty="0"/>
              <a:t> using H</a:t>
            </a:r>
            <a:r>
              <a:rPr lang="en-US" i="1" baseline="-25000" dirty="0"/>
              <a:t>n</a:t>
            </a:r>
            <a:r>
              <a:rPr lang="en-US" baseline="-25000" dirty="0">
                <a:latin typeface="Cambria Math"/>
                <a:ea typeface="Cambria Math"/>
              </a:rPr>
              <a:t>−</a:t>
            </a:r>
            <a:r>
              <a:rPr lang="en-US" baseline="-25000" dirty="0">
                <a:latin typeface="Cambria Math" pitchFamily="18" charset="0"/>
                <a:ea typeface="Cambria Math" pitchFamily="18" charset="0"/>
              </a:rPr>
              <a:t>1</a:t>
            </a:r>
            <a:r>
              <a:rPr lang="en-US" baseline="-25000" dirty="0"/>
              <a:t> </a:t>
            </a:r>
            <a:r>
              <a:rPr lang="en-US" dirty="0"/>
              <a:t>moves. </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p>
          <a:p>
            <a:pPr>
              <a:buNone/>
            </a:pPr>
            <a:endParaRPr lang="en-US" dirty="0"/>
          </a:p>
          <a:p>
            <a:pPr>
              <a:buNone/>
            </a:pPr>
            <a:r>
              <a:rPr lang="en-US" dirty="0"/>
              <a:t>      First, we use </a:t>
            </a:r>
            <a:r>
              <a:rPr lang="en-US" dirty="0">
                <a:latin typeface="Cambria Math" pitchFamily="18" charset="0"/>
                <a:ea typeface="Cambria Math" pitchFamily="18" charset="0"/>
              </a:rPr>
              <a:t>1</a:t>
            </a:r>
            <a:r>
              <a:rPr lang="en-US" dirty="0"/>
              <a:t> move to transfer the largest disk to the second peg. Then we  transfer the  </a:t>
            </a:r>
            <a:r>
              <a:rPr lang="en-US" i="1" dirty="0"/>
              <a:t>n</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 disks from peg</a:t>
            </a:r>
            <a:r>
              <a:rPr lang="en-US" dirty="0">
                <a:latin typeface="Cambria Math" pitchFamily="18" charset="0"/>
                <a:ea typeface="Cambria Math" pitchFamily="18" charset="0"/>
              </a:rPr>
              <a:t> 3 </a:t>
            </a:r>
            <a:r>
              <a:rPr lang="en-US" dirty="0"/>
              <a:t>to peg </a:t>
            </a:r>
            <a:r>
              <a:rPr lang="en-US" dirty="0">
                <a:latin typeface="Cambria Math" pitchFamily="18" charset="0"/>
                <a:ea typeface="Cambria Math" pitchFamily="18" charset="0"/>
              </a:rPr>
              <a:t>2</a:t>
            </a:r>
            <a:r>
              <a:rPr lang="en-US" dirty="0"/>
              <a:t> using H</a:t>
            </a:r>
            <a:r>
              <a:rPr lang="en-US" i="1" baseline="-25000" dirty="0"/>
              <a:t>n</a:t>
            </a:r>
            <a:r>
              <a:rPr lang="en-US" baseline="-25000" dirty="0">
                <a:latin typeface="Cambria Math"/>
                <a:ea typeface="Cambria Math"/>
              </a:rPr>
              <a:t>−</a:t>
            </a:r>
            <a:r>
              <a:rPr lang="en-US" baseline="-25000" dirty="0">
                <a:latin typeface="Cambria Math" pitchFamily="18" charset="0"/>
                <a:ea typeface="Cambria Math" pitchFamily="18" charset="0"/>
              </a:rPr>
              <a:t>1</a:t>
            </a:r>
            <a:r>
              <a:rPr lang="en-US" baseline="-25000" dirty="0"/>
              <a:t>  </a:t>
            </a:r>
            <a:r>
              <a:rPr lang="en-US" dirty="0"/>
              <a:t>additional moves. This can not be done in fewer steps. Hence, </a:t>
            </a:r>
          </a:p>
          <a:p>
            <a:pPr>
              <a:buNone/>
            </a:pPr>
            <a:r>
              <a:rPr lang="en-US" dirty="0"/>
              <a:t>                            </a:t>
            </a:r>
            <a:r>
              <a:rPr lang="en-US" dirty="0" err="1"/>
              <a:t>H</a:t>
            </a:r>
            <a:r>
              <a:rPr lang="en-US" i="1" baseline="-25000" dirty="0" err="1"/>
              <a:t>n</a:t>
            </a:r>
            <a:r>
              <a:rPr lang="en-US" baseline="-25000" dirty="0"/>
              <a:t> </a:t>
            </a:r>
            <a:r>
              <a:rPr lang="en-US" dirty="0"/>
              <a:t> = </a:t>
            </a:r>
            <a:r>
              <a:rPr lang="en-US" dirty="0">
                <a:latin typeface="Cambria Math" pitchFamily="18" charset="0"/>
                <a:ea typeface="Cambria Math" pitchFamily="18" charset="0"/>
              </a:rPr>
              <a:t>2</a:t>
            </a:r>
            <a:r>
              <a:rPr lang="en-US" dirty="0"/>
              <a:t>H</a:t>
            </a:r>
            <a:r>
              <a:rPr lang="en-US" i="1" baseline="-25000" dirty="0"/>
              <a:t>n</a:t>
            </a:r>
            <a:r>
              <a:rPr lang="en-US" baseline="-25000" dirty="0">
                <a:latin typeface="Cambria Math"/>
                <a:ea typeface="Cambria Math"/>
              </a:rPr>
              <a:t>−</a:t>
            </a:r>
            <a:r>
              <a:rPr lang="en-US" baseline="-25000" dirty="0">
                <a:latin typeface="Cambria Math" pitchFamily="18" charset="0"/>
                <a:ea typeface="Cambria Math" pitchFamily="18" charset="0"/>
              </a:rPr>
              <a:t>1</a:t>
            </a:r>
            <a:r>
              <a:rPr lang="en-US" baseline="-25000" dirty="0"/>
              <a:t> </a:t>
            </a:r>
            <a:r>
              <a:rPr lang="en-US" dirty="0"/>
              <a:t>  + </a:t>
            </a:r>
            <a:r>
              <a:rPr lang="en-US" dirty="0">
                <a:latin typeface="Cambria Math" pitchFamily="18" charset="0"/>
                <a:ea typeface="Cambria Math" pitchFamily="18" charset="0"/>
              </a:rPr>
              <a:t>1.</a:t>
            </a:r>
            <a:r>
              <a:rPr lang="en-US" dirty="0"/>
              <a:t>  </a:t>
            </a:r>
          </a:p>
          <a:p>
            <a:pPr>
              <a:buNone/>
            </a:pPr>
            <a:r>
              <a:rPr lang="en-US" dirty="0"/>
              <a:t>    The initial condition is H</a:t>
            </a:r>
            <a:r>
              <a:rPr lang="en-US" baseline="-25000"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1 since a single disk can be transferred from peg 1 to peg 2 in one move.</a:t>
            </a:r>
            <a:endParaRPr lang="en-US" dirty="0"/>
          </a:p>
          <a:p>
            <a:pPr>
              <a:buNone/>
            </a:pPr>
            <a:r>
              <a:rPr lang="en-US" dirty="0"/>
              <a:t>     </a:t>
            </a:r>
          </a:p>
          <a:p>
            <a:pPr>
              <a:buNone/>
            </a:pPr>
            <a:endParaRPr lang="en-US" dirty="0"/>
          </a:p>
        </p:txBody>
      </p:sp>
      <p:pic>
        <p:nvPicPr>
          <p:cNvPr id="4" name="Picture 3" descr="0703.jpg"/>
          <p:cNvPicPr>
            <a:picLocks noChangeAspect="1"/>
          </p:cNvPicPr>
          <p:nvPr/>
        </p:nvPicPr>
        <p:blipFill>
          <a:blip r:embed="rId2" cstate="print"/>
          <a:stretch>
            <a:fillRect/>
          </a:stretch>
        </p:blipFill>
        <p:spPr>
          <a:xfrm>
            <a:off x="3048000" y="2667000"/>
            <a:ext cx="3759708" cy="1677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Tower of Hanoi (</a:t>
            </a:r>
            <a:r>
              <a:rPr lang="en-US" sz="4000" i="1" dirty="0"/>
              <a:t>continued</a:t>
            </a:r>
            <a:r>
              <a:rPr lang="en-US" sz="4000" dirty="0"/>
              <a:t>)</a:t>
            </a:r>
          </a:p>
        </p:txBody>
      </p:sp>
      <p:sp>
        <p:nvSpPr>
          <p:cNvPr id="3" name="Content Placeholder 2"/>
          <p:cNvSpPr>
            <a:spLocks noGrp="1"/>
          </p:cNvSpPr>
          <p:nvPr>
            <p:ph idx="1"/>
          </p:nvPr>
        </p:nvSpPr>
        <p:spPr/>
        <p:txBody>
          <a:bodyPr>
            <a:noAutofit/>
          </a:bodyPr>
          <a:lstStyle/>
          <a:p>
            <a:r>
              <a:rPr lang="en-US" sz="1400" dirty="0"/>
              <a:t>We can use an iterative approach to solve this recurrence relation by repeatedly expressing </a:t>
            </a:r>
            <a:r>
              <a:rPr lang="en-US" sz="1400" i="1" dirty="0" err="1"/>
              <a:t>H</a:t>
            </a:r>
            <a:r>
              <a:rPr lang="en-US" sz="1400" i="1" baseline="-25000" dirty="0" err="1"/>
              <a:t>n</a:t>
            </a:r>
            <a:r>
              <a:rPr lang="en-US" sz="1400" dirty="0"/>
              <a:t> in terms of the previous terms of the sequence.</a:t>
            </a:r>
          </a:p>
          <a:p>
            <a:pPr>
              <a:buNone/>
            </a:pPr>
            <a:r>
              <a:rPr lang="en-US" sz="1400" dirty="0"/>
              <a:t>           </a:t>
            </a:r>
            <a:r>
              <a:rPr lang="en-US" sz="1400" i="1" dirty="0" err="1"/>
              <a:t>H</a:t>
            </a:r>
            <a:r>
              <a:rPr lang="en-US" sz="1400" i="1" baseline="-25000" dirty="0" err="1"/>
              <a:t>n</a:t>
            </a:r>
            <a:r>
              <a:rPr lang="en-US" sz="1400" i="1" dirty="0"/>
              <a:t> = </a:t>
            </a:r>
            <a:r>
              <a:rPr lang="en-US" sz="1400" dirty="0">
                <a:latin typeface="Cambria Math" pitchFamily="18" charset="0"/>
                <a:ea typeface="Cambria Math" pitchFamily="18" charset="0"/>
              </a:rPr>
              <a:t>2</a:t>
            </a:r>
            <a:r>
              <a:rPr lang="en-US" sz="1400" i="1" dirty="0"/>
              <a:t>H</a:t>
            </a:r>
            <a:r>
              <a:rPr lang="en-US" sz="1400" i="1" baseline="-25000" dirty="0"/>
              <a:t>n</a:t>
            </a:r>
            <a:r>
              <a:rPr lang="en-US" sz="1400" baseline="-25000" dirty="0">
                <a:latin typeface="Cambria Math"/>
                <a:ea typeface="Cambria Math"/>
              </a:rPr>
              <a:t>−</a:t>
            </a:r>
            <a:r>
              <a:rPr lang="en-US" sz="1400" baseline="-25000" dirty="0">
                <a:latin typeface="Cambria Math" pitchFamily="18" charset="0"/>
                <a:ea typeface="Cambria Math" pitchFamily="18" charset="0"/>
              </a:rPr>
              <a:t>1</a:t>
            </a:r>
            <a:r>
              <a:rPr lang="en-US" sz="1400" i="1" dirty="0"/>
              <a:t> + </a:t>
            </a:r>
            <a:r>
              <a:rPr lang="en-US" sz="1400" dirty="0">
                <a:latin typeface="Cambria Math" pitchFamily="18" charset="0"/>
                <a:ea typeface="Cambria Math" pitchFamily="18" charset="0"/>
              </a:rPr>
              <a:t>1</a:t>
            </a:r>
          </a:p>
          <a:p>
            <a:pPr lvl="2">
              <a:buNone/>
            </a:pPr>
            <a:r>
              <a:rPr lang="en-US" sz="1400" i="1" dirty="0"/>
              <a:t>     =  </a:t>
            </a:r>
            <a:r>
              <a:rPr lang="en-US" sz="1400" dirty="0">
                <a:latin typeface="Cambria Math" pitchFamily="18" charset="0"/>
                <a:ea typeface="Cambria Math" pitchFamily="18" charset="0"/>
              </a:rPr>
              <a:t>2</a:t>
            </a:r>
            <a:r>
              <a:rPr lang="en-US" sz="1400" dirty="0"/>
              <a:t>(</a:t>
            </a:r>
            <a:r>
              <a:rPr lang="en-US" sz="1400" dirty="0">
                <a:latin typeface="Cambria Math" pitchFamily="18" charset="0"/>
                <a:ea typeface="Cambria Math" pitchFamily="18" charset="0"/>
              </a:rPr>
              <a:t>2</a:t>
            </a:r>
            <a:r>
              <a:rPr lang="en-US" sz="1400" i="1" dirty="0"/>
              <a:t>H</a:t>
            </a:r>
            <a:r>
              <a:rPr lang="en-US" sz="1400" i="1" baseline="-25000" dirty="0"/>
              <a:t>n</a:t>
            </a:r>
            <a:r>
              <a:rPr lang="en-US" sz="1400" baseline="-25000" dirty="0">
                <a:latin typeface="Cambria Math"/>
                <a:ea typeface="Cambria Math"/>
              </a:rPr>
              <a:t>−</a:t>
            </a:r>
            <a:r>
              <a:rPr lang="en-US" sz="1400" baseline="-250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1</a:t>
            </a:r>
            <a:r>
              <a:rPr lang="en-US" sz="1400" i="1" dirty="0"/>
              <a:t>) + </a:t>
            </a:r>
            <a:r>
              <a:rPr lang="en-US" sz="1400" dirty="0">
                <a:latin typeface="Cambria Math" pitchFamily="18" charset="0"/>
                <a:ea typeface="Cambria Math" pitchFamily="18" charset="0"/>
              </a:rPr>
              <a:t>1</a:t>
            </a:r>
            <a:r>
              <a:rPr lang="en-US" sz="1400" i="1" dirty="0"/>
              <a:t> = </a:t>
            </a:r>
            <a:r>
              <a:rPr lang="en-US" sz="1400" dirty="0">
                <a:latin typeface="Cambria Math" pitchFamily="18" charset="0"/>
                <a:ea typeface="Cambria Math" pitchFamily="18" charset="0"/>
              </a:rPr>
              <a:t>2</a:t>
            </a:r>
            <a:r>
              <a:rPr lang="en-US" sz="1400" baseline="30000" dirty="0">
                <a:latin typeface="Cambria Math" pitchFamily="18" charset="0"/>
                <a:ea typeface="Cambria Math" pitchFamily="18" charset="0"/>
              </a:rPr>
              <a:t>2</a:t>
            </a:r>
            <a:r>
              <a:rPr lang="en-US" sz="1400" i="1" dirty="0"/>
              <a:t> H</a:t>
            </a:r>
            <a:r>
              <a:rPr lang="en-US" sz="1400" i="1" baseline="-25000" dirty="0"/>
              <a:t>n</a:t>
            </a:r>
            <a:r>
              <a:rPr lang="en-US" sz="1400" baseline="-25000" dirty="0">
                <a:latin typeface="Cambria Math"/>
                <a:ea typeface="Cambria Math"/>
              </a:rPr>
              <a:t>−</a:t>
            </a:r>
            <a:r>
              <a:rPr lang="en-US" sz="1400" baseline="-25000" dirty="0">
                <a:latin typeface="Cambria Math" pitchFamily="18" charset="0"/>
                <a:ea typeface="Cambria Math" pitchFamily="18" charset="0"/>
              </a:rPr>
              <a:t>2</a:t>
            </a:r>
            <a:r>
              <a:rPr lang="en-US" sz="1400" i="1" dirty="0"/>
              <a:t> +</a:t>
            </a:r>
            <a:r>
              <a:rPr lang="en-US" sz="14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1</a:t>
            </a:r>
          </a:p>
          <a:p>
            <a:pPr lvl="2">
              <a:buNone/>
            </a:pPr>
            <a:r>
              <a:rPr lang="en-US" sz="1400" i="1" dirty="0"/>
              <a:t>     =  </a:t>
            </a:r>
            <a:r>
              <a:rPr lang="en-US" sz="1400" dirty="0">
                <a:latin typeface="Cambria Math" pitchFamily="18" charset="0"/>
                <a:ea typeface="Cambria Math" pitchFamily="18" charset="0"/>
              </a:rPr>
              <a:t>2</a:t>
            </a:r>
            <a:r>
              <a:rPr lang="en-US" sz="1400" baseline="30000" dirty="0">
                <a:latin typeface="Cambria Math" pitchFamily="18" charset="0"/>
                <a:ea typeface="Cambria Math" pitchFamily="18" charset="0"/>
              </a:rPr>
              <a:t>2</a:t>
            </a:r>
            <a:r>
              <a:rPr lang="en-US" sz="1400" dirty="0"/>
              <a:t>(</a:t>
            </a:r>
            <a:r>
              <a:rPr lang="en-US" sz="1400" dirty="0">
                <a:latin typeface="Cambria Math" pitchFamily="18" charset="0"/>
                <a:ea typeface="Cambria Math" pitchFamily="18" charset="0"/>
              </a:rPr>
              <a:t>2</a:t>
            </a:r>
            <a:r>
              <a:rPr lang="en-US" sz="1400" i="1" dirty="0"/>
              <a:t>H</a:t>
            </a:r>
            <a:r>
              <a:rPr lang="en-US" sz="1400" i="1" baseline="-25000" dirty="0"/>
              <a:t>n</a:t>
            </a:r>
            <a:r>
              <a:rPr lang="en-US" sz="1400" baseline="-25000" dirty="0">
                <a:latin typeface="Cambria Math"/>
                <a:ea typeface="Cambria Math"/>
              </a:rPr>
              <a:t>−</a:t>
            </a:r>
            <a:r>
              <a:rPr lang="en-US" sz="1400" baseline="-25000" dirty="0">
                <a:latin typeface="Cambria Math" pitchFamily="18" charset="0"/>
                <a:ea typeface="Cambria Math" pitchFamily="18" charset="0"/>
              </a:rPr>
              <a:t>3</a:t>
            </a:r>
            <a:r>
              <a:rPr lang="en-US" sz="1400" i="1" dirty="0"/>
              <a:t> + </a:t>
            </a:r>
            <a:r>
              <a:rPr lang="en-US" sz="1400" dirty="0">
                <a:latin typeface="Cambria Math" pitchFamily="18" charset="0"/>
                <a:ea typeface="Cambria Math" pitchFamily="18" charset="0"/>
              </a:rPr>
              <a:t>1</a:t>
            </a:r>
            <a:r>
              <a:rPr lang="en-US" sz="1400" dirty="0"/>
              <a:t>)</a:t>
            </a:r>
            <a:r>
              <a:rPr lang="en-US" sz="1400" i="1" dirty="0"/>
              <a:t> + </a:t>
            </a:r>
            <a:r>
              <a:rPr lang="en-US" sz="14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1</a:t>
            </a:r>
            <a:r>
              <a:rPr lang="en-US" sz="1400" i="1" dirty="0"/>
              <a:t> = </a:t>
            </a:r>
            <a:r>
              <a:rPr lang="en-US" sz="1400" dirty="0">
                <a:latin typeface="Cambria Math" pitchFamily="18" charset="0"/>
                <a:ea typeface="Cambria Math" pitchFamily="18" charset="0"/>
              </a:rPr>
              <a:t>2</a:t>
            </a:r>
            <a:r>
              <a:rPr lang="en-US" sz="1400" baseline="30000" dirty="0">
                <a:latin typeface="Cambria Math" pitchFamily="18" charset="0"/>
                <a:ea typeface="Cambria Math" pitchFamily="18" charset="0"/>
              </a:rPr>
              <a:t>3</a:t>
            </a:r>
            <a:r>
              <a:rPr lang="en-US" sz="1400" i="1" dirty="0"/>
              <a:t> H</a:t>
            </a:r>
            <a:r>
              <a:rPr lang="en-US" sz="1400" i="1" baseline="-25000" dirty="0"/>
              <a:t>n</a:t>
            </a:r>
            <a:r>
              <a:rPr lang="en-US" sz="1400" baseline="-25000" dirty="0">
                <a:latin typeface="Cambria Math"/>
                <a:ea typeface="Cambria Math"/>
              </a:rPr>
              <a:t>−</a:t>
            </a:r>
            <a:r>
              <a:rPr lang="en-US" sz="1400" baseline="-25000" dirty="0">
                <a:latin typeface="Cambria Math" pitchFamily="18" charset="0"/>
                <a:ea typeface="Cambria Math" pitchFamily="18" charset="0"/>
              </a:rPr>
              <a:t>3</a:t>
            </a:r>
            <a:r>
              <a:rPr lang="en-US" sz="1400" i="1" dirty="0"/>
              <a:t> +</a:t>
            </a:r>
            <a:r>
              <a:rPr lang="en-US" sz="1400" dirty="0">
                <a:latin typeface="Cambria Math" pitchFamily="18" charset="0"/>
                <a:ea typeface="Cambria Math" pitchFamily="18" charset="0"/>
              </a:rPr>
              <a:t>2</a:t>
            </a:r>
            <a:r>
              <a:rPr lang="en-US" sz="1400" baseline="300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1</a:t>
            </a:r>
          </a:p>
          <a:p>
            <a:pPr lvl="2">
              <a:buNone/>
            </a:pPr>
            <a:r>
              <a:rPr lang="en-US" sz="1400" i="1" dirty="0"/>
              <a:t>     </a:t>
            </a:r>
            <a:r>
              <a:rPr lang="en-US" sz="1400" dirty="0">
                <a:latin typeface="Cambria Math"/>
                <a:ea typeface="Cambria Math"/>
              </a:rPr>
              <a:t>⋮</a:t>
            </a:r>
            <a:endParaRPr lang="en-US" sz="1400" i="1" dirty="0"/>
          </a:p>
          <a:p>
            <a:pPr lvl="2">
              <a:buNone/>
            </a:pPr>
            <a:r>
              <a:rPr lang="en-US" sz="1400" i="1" dirty="0"/>
              <a:t>     = </a:t>
            </a:r>
            <a:r>
              <a:rPr lang="en-US" sz="1400" dirty="0">
                <a:latin typeface="Cambria Math" pitchFamily="18" charset="0"/>
                <a:ea typeface="Cambria Math" pitchFamily="18" charset="0"/>
              </a:rPr>
              <a:t>2</a:t>
            </a:r>
            <a:r>
              <a:rPr lang="en-US" sz="1400" i="1" baseline="30000" dirty="0"/>
              <a:t>n-</a:t>
            </a:r>
            <a:r>
              <a:rPr lang="en-US" sz="1400" baseline="30000" dirty="0"/>
              <a:t>1</a:t>
            </a:r>
            <a:r>
              <a:rPr lang="en-US" sz="1400" i="1" dirty="0"/>
              <a:t>H</a:t>
            </a:r>
            <a:r>
              <a:rPr lang="en-US" sz="1400" baseline="-25000" dirty="0">
                <a:latin typeface="Cambria Math" pitchFamily="18" charset="0"/>
                <a:ea typeface="Cambria Math" pitchFamily="18" charset="0"/>
              </a:rPr>
              <a:t>1</a:t>
            </a:r>
            <a:r>
              <a:rPr lang="en-US" sz="1400" i="1" dirty="0"/>
              <a:t> + </a:t>
            </a:r>
            <a:r>
              <a:rPr lang="en-US" sz="1400" dirty="0">
                <a:latin typeface="Cambria Math" pitchFamily="18" charset="0"/>
                <a:ea typeface="Cambria Math" pitchFamily="18" charset="0"/>
              </a:rPr>
              <a:t>2</a:t>
            </a:r>
            <a:r>
              <a:rPr lang="en-US" sz="1400" i="1" baseline="30000" dirty="0"/>
              <a:t>n</a:t>
            </a:r>
            <a:r>
              <a:rPr lang="en-US" sz="1400" i="1" baseline="30000" dirty="0">
                <a:latin typeface="Cambria Math"/>
                <a:ea typeface="Cambria Math"/>
              </a:rPr>
              <a:t>−</a:t>
            </a:r>
            <a:r>
              <a:rPr lang="en-US" sz="1400" baseline="300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2</a:t>
            </a:r>
            <a:r>
              <a:rPr lang="en-US" sz="1400" i="1" baseline="30000" dirty="0"/>
              <a:t>n</a:t>
            </a:r>
            <a:r>
              <a:rPr lang="en-US" sz="1400" i="1" baseline="30000" dirty="0">
                <a:latin typeface="Cambria Math"/>
                <a:ea typeface="Cambria Math"/>
              </a:rPr>
              <a:t>−</a:t>
            </a:r>
            <a:r>
              <a:rPr lang="en-US" sz="1400" baseline="30000" dirty="0">
                <a:latin typeface="Cambria Math" pitchFamily="18" charset="0"/>
                <a:ea typeface="Cambria Math" pitchFamily="18" charset="0"/>
              </a:rPr>
              <a:t>3</a:t>
            </a:r>
            <a:r>
              <a:rPr lang="en-US" sz="1400" i="1" dirty="0"/>
              <a:t> + …. + </a:t>
            </a:r>
            <a:r>
              <a:rPr lang="en-US" sz="14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1</a:t>
            </a:r>
          </a:p>
          <a:p>
            <a:pPr lvl="2">
              <a:buNone/>
            </a:pPr>
            <a:r>
              <a:rPr lang="en-US" sz="1400" i="1" dirty="0"/>
              <a:t>     = </a:t>
            </a:r>
            <a:r>
              <a:rPr lang="en-US" sz="1400" dirty="0">
                <a:latin typeface="Cambria Math" pitchFamily="18" charset="0"/>
                <a:ea typeface="Cambria Math" pitchFamily="18" charset="0"/>
              </a:rPr>
              <a:t>2</a:t>
            </a:r>
            <a:r>
              <a:rPr lang="en-US" sz="1400" i="1" baseline="30000" dirty="0"/>
              <a:t>n</a:t>
            </a:r>
            <a:r>
              <a:rPr lang="en-US" sz="1400" i="1" baseline="30000" dirty="0">
                <a:latin typeface="Cambria Math"/>
                <a:ea typeface="Cambria Math"/>
              </a:rPr>
              <a:t>−</a:t>
            </a:r>
            <a:r>
              <a:rPr lang="en-US" sz="1400" baseline="30000" dirty="0">
                <a:latin typeface="Cambria Math" pitchFamily="18" charset="0"/>
                <a:ea typeface="Cambria Math" pitchFamily="18" charset="0"/>
              </a:rPr>
              <a:t>1</a:t>
            </a:r>
            <a:r>
              <a:rPr lang="en-US" sz="1400" i="1" dirty="0"/>
              <a:t> + </a:t>
            </a:r>
            <a:r>
              <a:rPr lang="en-US" sz="1400" dirty="0">
                <a:latin typeface="Cambria Math" pitchFamily="18" charset="0"/>
                <a:ea typeface="Cambria Math" pitchFamily="18" charset="0"/>
              </a:rPr>
              <a:t>2</a:t>
            </a:r>
            <a:r>
              <a:rPr lang="en-US" sz="1400" i="1" baseline="30000" dirty="0"/>
              <a:t>n</a:t>
            </a:r>
            <a:r>
              <a:rPr lang="en-US" sz="1400" i="1" baseline="30000" dirty="0">
                <a:latin typeface="Cambria Math"/>
                <a:ea typeface="Cambria Math"/>
              </a:rPr>
              <a:t>−</a:t>
            </a:r>
            <a:r>
              <a:rPr lang="en-US" sz="1400" baseline="300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2</a:t>
            </a:r>
            <a:r>
              <a:rPr lang="en-US" sz="1400" i="1" baseline="30000" dirty="0"/>
              <a:t>n</a:t>
            </a:r>
            <a:r>
              <a:rPr lang="en-US" sz="1400" i="1" baseline="30000" dirty="0">
                <a:latin typeface="Cambria Math"/>
                <a:ea typeface="Cambria Math"/>
              </a:rPr>
              <a:t>−</a:t>
            </a:r>
            <a:r>
              <a:rPr lang="en-US" sz="1400" baseline="30000" dirty="0">
                <a:latin typeface="Cambria Math" pitchFamily="18" charset="0"/>
                <a:ea typeface="Cambria Math" pitchFamily="18" charset="0"/>
              </a:rPr>
              <a:t>3</a:t>
            </a:r>
            <a:r>
              <a:rPr lang="en-US" sz="1400" i="1" dirty="0"/>
              <a:t> + …. + </a:t>
            </a:r>
            <a:r>
              <a:rPr lang="en-US" sz="1400" dirty="0">
                <a:latin typeface="Cambria Math" pitchFamily="18" charset="0"/>
                <a:ea typeface="Cambria Math" pitchFamily="18" charset="0"/>
              </a:rPr>
              <a:t>2</a:t>
            </a:r>
            <a:r>
              <a:rPr lang="en-US" sz="1400" i="1" dirty="0"/>
              <a:t> + </a:t>
            </a:r>
            <a:r>
              <a:rPr lang="en-US" sz="1400" dirty="0">
                <a:latin typeface="Cambria Math" pitchFamily="18" charset="0"/>
                <a:ea typeface="Cambria Math" pitchFamily="18" charset="0"/>
              </a:rPr>
              <a:t>1       </a:t>
            </a:r>
            <a:r>
              <a:rPr lang="en-US" sz="1400" i="1" dirty="0">
                <a:solidFill>
                  <a:srgbClr val="FF0000"/>
                </a:solidFill>
                <a:latin typeface="Cambria Math" pitchFamily="18" charset="0"/>
                <a:ea typeface="Cambria Math" pitchFamily="18" charset="0"/>
              </a:rPr>
              <a:t>because</a:t>
            </a:r>
            <a:r>
              <a:rPr lang="en-US" sz="1400" dirty="0">
                <a:solidFill>
                  <a:srgbClr val="FF0000"/>
                </a:solidFill>
                <a:latin typeface="Cambria Math" pitchFamily="18" charset="0"/>
                <a:ea typeface="Cambria Math" pitchFamily="18" charset="0"/>
              </a:rPr>
              <a:t> </a:t>
            </a:r>
            <a:r>
              <a:rPr lang="en-US" sz="1400" i="1" dirty="0">
                <a:solidFill>
                  <a:srgbClr val="FF0000"/>
                </a:solidFill>
              </a:rPr>
              <a:t>H</a:t>
            </a:r>
            <a:r>
              <a:rPr lang="en-US" sz="1400" baseline="-25000" dirty="0">
                <a:solidFill>
                  <a:srgbClr val="FF0000"/>
                </a:solidFill>
                <a:latin typeface="Cambria Math" pitchFamily="18" charset="0"/>
                <a:ea typeface="Cambria Math" pitchFamily="18" charset="0"/>
              </a:rPr>
              <a:t>1</a:t>
            </a:r>
            <a:r>
              <a:rPr lang="en-US" sz="1400" dirty="0">
                <a:solidFill>
                  <a:srgbClr val="FF0000"/>
                </a:solidFill>
              </a:rPr>
              <a:t>= </a:t>
            </a:r>
            <a:r>
              <a:rPr lang="en-US" sz="1400" dirty="0">
                <a:solidFill>
                  <a:srgbClr val="FF0000"/>
                </a:solidFill>
                <a:latin typeface="Cambria Math" pitchFamily="18" charset="0"/>
                <a:ea typeface="Cambria Math" pitchFamily="18" charset="0"/>
              </a:rPr>
              <a:t>1</a:t>
            </a:r>
            <a:r>
              <a:rPr lang="en-US" sz="1400" i="1" dirty="0">
                <a:solidFill>
                  <a:srgbClr val="FF0000"/>
                </a:solidFill>
                <a:latin typeface="Cambria Math" pitchFamily="18" charset="0"/>
                <a:ea typeface="Cambria Math" pitchFamily="18" charset="0"/>
              </a:rPr>
              <a:t> </a:t>
            </a:r>
            <a:endParaRPr lang="en-US" sz="1400" dirty="0">
              <a:solidFill>
                <a:srgbClr val="FF0000"/>
              </a:solidFill>
              <a:latin typeface="Cambria Math" pitchFamily="18" charset="0"/>
              <a:ea typeface="Cambria Math" pitchFamily="18" charset="0"/>
            </a:endParaRPr>
          </a:p>
          <a:p>
            <a:pPr lvl="2">
              <a:buNone/>
            </a:pPr>
            <a:r>
              <a:rPr lang="en-US" sz="1400" i="1" dirty="0"/>
              <a:t>     = </a:t>
            </a:r>
            <a:r>
              <a:rPr lang="en-US" sz="1400" dirty="0">
                <a:latin typeface="Cambria Math" pitchFamily="18" charset="0"/>
                <a:ea typeface="Cambria Math" pitchFamily="18" charset="0"/>
              </a:rPr>
              <a:t>2</a:t>
            </a:r>
            <a:r>
              <a:rPr lang="en-US" sz="1400" i="1" baseline="30000" dirty="0"/>
              <a:t>n</a:t>
            </a:r>
            <a:r>
              <a:rPr lang="en-US" sz="1400" i="1" dirty="0"/>
              <a:t> </a:t>
            </a:r>
            <a:r>
              <a:rPr lang="en-US" sz="1400" i="1" dirty="0">
                <a:latin typeface="Cambria Math"/>
                <a:ea typeface="Cambria Math"/>
              </a:rPr>
              <a:t>− </a:t>
            </a:r>
            <a:r>
              <a:rPr lang="en-US" sz="1400" dirty="0">
                <a:latin typeface="Cambria Math" pitchFamily="18" charset="0"/>
                <a:ea typeface="Cambria Math" pitchFamily="18" charset="0"/>
              </a:rPr>
              <a:t>1       </a:t>
            </a:r>
            <a:r>
              <a:rPr lang="en-US" sz="1400" i="1" dirty="0">
                <a:solidFill>
                  <a:srgbClr val="FF0000"/>
                </a:solidFill>
                <a:latin typeface="Cambria Math" pitchFamily="18" charset="0"/>
                <a:ea typeface="Cambria Math" pitchFamily="18" charset="0"/>
              </a:rPr>
              <a:t>using the formula for the sum of the terms of a  geometric series</a:t>
            </a:r>
            <a:endParaRPr lang="en-US" sz="1400" dirty="0">
              <a:latin typeface="Cambria Math" pitchFamily="18" charset="0"/>
              <a:ea typeface="Cambria Math" pitchFamily="18" charset="0"/>
            </a:endParaRPr>
          </a:p>
          <a:p>
            <a:pPr lvl="1"/>
            <a:r>
              <a:rPr lang="en-US" sz="1400" dirty="0"/>
              <a:t>There was a myth created with the puzzle. Monks  in a tower in Hanoi are transferring 64 gold disks from one peg to another following the rules of the puzzle.  They move one disk each day. When the puzzle is finished, the world will end. </a:t>
            </a:r>
          </a:p>
          <a:p>
            <a:pPr lvl="1"/>
            <a:r>
              <a:rPr lang="en-US" sz="1400" dirty="0"/>
              <a:t>Using this formula for the </a:t>
            </a:r>
            <a:r>
              <a:rPr lang="en-US" sz="1400" dirty="0">
                <a:latin typeface="Cambria Math" pitchFamily="18" charset="0"/>
                <a:ea typeface="Cambria Math" pitchFamily="18" charset="0"/>
              </a:rPr>
              <a:t>64</a:t>
            </a:r>
            <a:r>
              <a:rPr lang="en-US" sz="1400" dirty="0"/>
              <a:t> gold disks of the myth, </a:t>
            </a:r>
          </a:p>
          <a:p>
            <a:pPr lvl="1">
              <a:buNone/>
            </a:pPr>
            <a:r>
              <a:rPr lang="en-US" sz="1400" dirty="0"/>
              <a:t>                 </a:t>
            </a:r>
            <a:r>
              <a:rPr lang="en-US" sz="1400" dirty="0">
                <a:latin typeface="Cambria Math" pitchFamily="18" charset="0"/>
                <a:ea typeface="Cambria Math" pitchFamily="18" charset="0"/>
              </a:rPr>
              <a:t>2</a:t>
            </a:r>
            <a:r>
              <a:rPr lang="en-US" sz="1400" baseline="30000" dirty="0">
                <a:latin typeface="Cambria Math" pitchFamily="18" charset="0"/>
                <a:ea typeface="Cambria Math" pitchFamily="18" charset="0"/>
              </a:rPr>
              <a:t>64</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1</a:t>
            </a:r>
            <a:r>
              <a:rPr lang="en-US" sz="1400" dirty="0"/>
              <a:t> = </a:t>
            </a:r>
            <a:r>
              <a:rPr lang="en-US" sz="1400" dirty="0">
                <a:latin typeface="Cambria Math" pitchFamily="18" charset="0"/>
                <a:ea typeface="Cambria Math" pitchFamily="18" charset="0"/>
              </a:rPr>
              <a:t>18,446, 744,073, 709,551,615 </a:t>
            </a:r>
          </a:p>
          <a:p>
            <a:pPr lvl="1">
              <a:buNone/>
            </a:pPr>
            <a:r>
              <a:rPr lang="en-US" sz="1400" dirty="0">
                <a:latin typeface="Cambria Math" pitchFamily="18" charset="0"/>
                <a:ea typeface="Cambria Math" pitchFamily="18" charset="0"/>
              </a:rPr>
              <a:t>      </a:t>
            </a:r>
            <a:r>
              <a:rPr lang="en-US" sz="1400" dirty="0"/>
              <a:t>days are needed to solve the puzzle, which is more than </a:t>
            </a:r>
            <a:r>
              <a:rPr lang="en-US" sz="1400" dirty="0">
                <a:latin typeface="Cambria" pitchFamily="18" charset="0"/>
              </a:rPr>
              <a:t>500</a:t>
            </a:r>
            <a:r>
              <a:rPr lang="en-US" sz="1400" dirty="0"/>
              <a:t> billion years.</a:t>
            </a:r>
          </a:p>
          <a:p>
            <a:pPr lvl="1"/>
            <a:r>
              <a:rPr lang="en-US" sz="1400" dirty="0" err="1"/>
              <a:t>Reve’s</a:t>
            </a:r>
            <a:r>
              <a:rPr lang="en-US" sz="1400" dirty="0"/>
              <a:t> puzzle (proposed in </a:t>
            </a:r>
            <a:r>
              <a:rPr lang="en-US" sz="1400" dirty="0">
                <a:latin typeface="Cambria Math" pitchFamily="18" charset="0"/>
                <a:ea typeface="Cambria Math" pitchFamily="18" charset="0"/>
              </a:rPr>
              <a:t>1907</a:t>
            </a:r>
            <a:r>
              <a:rPr lang="en-US" sz="1400" dirty="0"/>
              <a:t> by Henry </a:t>
            </a:r>
            <a:r>
              <a:rPr lang="en-US" sz="1400" dirty="0" err="1"/>
              <a:t>Dudeney</a:t>
            </a:r>
            <a:r>
              <a:rPr lang="en-US" sz="1400" dirty="0"/>
              <a:t>) is similar but has </a:t>
            </a:r>
            <a:r>
              <a:rPr lang="en-US" sz="1400" dirty="0">
                <a:latin typeface="Cambria Math" pitchFamily="18" charset="0"/>
                <a:ea typeface="Cambria Math" pitchFamily="18" charset="0"/>
              </a:rPr>
              <a:t>4 </a:t>
            </a:r>
            <a:r>
              <a:rPr lang="en-US" sz="1400" dirty="0"/>
              <a:t>pegs. There is a well-known unsettled conjecture for the </a:t>
            </a:r>
            <a:r>
              <a:rPr lang="en-US" sz="1400" dirty="0" err="1"/>
              <a:t>the</a:t>
            </a:r>
            <a:r>
              <a:rPr lang="en-US" sz="1400" dirty="0"/>
              <a:t> minimum number of moves needed to solve this puzzle.  (</a:t>
            </a:r>
            <a:r>
              <a:rPr lang="en-US" sz="1400" i="1" dirty="0"/>
              <a:t>see Exercises </a:t>
            </a:r>
            <a:r>
              <a:rPr lang="en-US" sz="1400" dirty="0">
                <a:latin typeface="Cambria Math" pitchFamily="18" charset="0"/>
                <a:ea typeface="Cambria Math" pitchFamily="18" charset="0"/>
              </a:rPr>
              <a:t>38-45</a:t>
            </a:r>
            <a:r>
              <a:rPr lang="en-US" sz="1400" dirty="0"/>
              <a:t>)</a:t>
            </a:r>
          </a:p>
          <a:p>
            <a:pPr>
              <a:buNone/>
            </a:pPr>
            <a:endParaRPr lang="en-US" sz="1400" dirty="0">
              <a:latin typeface="Cambria Math" pitchFamily="18" charset="0"/>
              <a:ea typeface="Cambria Math"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Counting Bit Strings</a:t>
            </a:r>
          </a:p>
        </p:txBody>
      </p:sp>
      <p:sp>
        <p:nvSpPr>
          <p:cNvPr id="3" name="Content Placeholder 2"/>
          <p:cNvSpPr>
            <a:spLocks noGrp="1"/>
          </p:cNvSpPr>
          <p:nvPr>
            <p:ph idx="1"/>
          </p:nvPr>
        </p:nvSpPr>
        <p:spPr/>
        <p:txBody>
          <a:bodyPr>
            <a:normAutofit fontScale="47500" lnSpcReduction="20000"/>
          </a:bodyPr>
          <a:lstStyle/>
          <a:p>
            <a:pPr>
              <a:buNone/>
            </a:pPr>
            <a:r>
              <a:rPr lang="en-US" b="1" dirty="0"/>
              <a:t>      Example </a:t>
            </a:r>
            <a:r>
              <a:rPr lang="en-US" b="1" dirty="0">
                <a:latin typeface="Cambria Math" pitchFamily="18" charset="0"/>
                <a:ea typeface="Cambria Math" pitchFamily="18" charset="0"/>
              </a:rPr>
              <a:t>3</a:t>
            </a:r>
            <a:r>
              <a:rPr lang="en-US" dirty="0"/>
              <a:t>: Find a recurrence relation and give initial conditions for the number of bit strings of length </a:t>
            </a:r>
            <a:r>
              <a:rPr lang="en-US" i="1" dirty="0"/>
              <a:t>n</a:t>
            </a:r>
            <a:r>
              <a:rPr lang="en-US" dirty="0"/>
              <a:t> without two consecutive </a:t>
            </a:r>
            <a:r>
              <a:rPr lang="en-US" dirty="0">
                <a:latin typeface="Cambria Math" pitchFamily="18" charset="0"/>
                <a:ea typeface="Cambria Math" pitchFamily="18" charset="0"/>
              </a:rPr>
              <a:t>0</a:t>
            </a:r>
            <a:r>
              <a:rPr lang="en-US" dirty="0"/>
              <a:t>s. How many such bit strings are there of length five?</a:t>
            </a:r>
          </a:p>
          <a:p>
            <a:pPr>
              <a:buNone/>
            </a:pPr>
            <a:r>
              <a:rPr lang="en-US" b="1" dirty="0"/>
              <a:t>      Solution</a:t>
            </a:r>
            <a:r>
              <a:rPr lang="en-US" dirty="0"/>
              <a:t>: Let </a:t>
            </a:r>
            <a:r>
              <a:rPr lang="en-US" i="1" dirty="0"/>
              <a:t>a</a:t>
            </a:r>
            <a:r>
              <a:rPr lang="en-US" i="1" baseline="-25000" dirty="0"/>
              <a:t>n </a:t>
            </a:r>
            <a:r>
              <a:rPr lang="en-US" dirty="0"/>
              <a:t> denote the number of bit strings of length  </a:t>
            </a:r>
            <a:r>
              <a:rPr lang="en-US" i="1" dirty="0"/>
              <a:t>n</a:t>
            </a:r>
            <a:r>
              <a:rPr lang="en-US" dirty="0"/>
              <a:t> without two consecutive </a:t>
            </a:r>
            <a:r>
              <a:rPr lang="en-US" dirty="0">
                <a:latin typeface="Cambria Math" pitchFamily="18" charset="0"/>
                <a:ea typeface="Cambria Math" pitchFamily="18" charset="0"/>
              </a:rPr>
              <a:t>0</a:t>
            </a:r>
            <a:r>
              <a:rPr lang="en-US" dirty="0"/>
              <a:t>s.  To obtain a recurrence relation for {</a:t>
            </a:r>
            <a:r>
              <a:rPr lang="en-US" i="1" dirty="0"/>
              <a:t>a</a:t>
            </a:r>
            <a:r>
              <a:rPr lang="en-US" i="1" baseline="-25000" dirty="0"/>
              <a:t>n </a:t>
            </a:r>
            <a:r>
              <a:rPr lang="en-US" dirty="0"/>
              <a:t>} note that the number of bit strings of length </a:t>
            </a:r>
            <a:r>
              <a:rPr lang="en-US" i="1" dirty="0"/>
              <a:t>n</a:t>
            </a:r>
            <a:r>
              <a:rPr lang="en-US" dirty="0"/>
              <a:t> that do not have two consecutive </a:t>
            </a:r>
            <a:r>
              <a:rPr lang="en-US" dirty="0">
                <a:latin typeface="Cambria Math" pitchFamily="18" charset="0"/>
                <a:ea typeface="Cambria Math" pitchFamily="18" charset="0"/>
              </a:rPr>
              <a:t>0</a:t>
            </a:r>
            <a:r>
              <a:rPr lang="en-US" dirty="0"/>
              <a:t>s is the number of bit strings ending with a </a:t>
            </a:r>
            <a:r>
              <a:rPr lang="en-US" dirty="0">
                <a:latin typeface="Cambria Math" pitchFamily="18" charset="0"/>
                <a:ea typeface="Cambria Math" pitchFamily="18" charset="0"/>
              </a:rPr>
              <a:t>0</a:t>
            </a:r>
            <a:r>
              <a:rPr lang="en-US" dirty="0"/>
              <a:t> plus the number of such bit strings ending with a </a:t>
            </a:r>
            <a:r>
              <a:rPr lang="en-US" dirty="0">
                <a:latin typeface="Cambria Math" pitchFamily="18" charset="0"/>
                <a:ea typeface="Cambria Math" pitchFamily="18" charset="0"/>
              </a:rPr>
              <a:t>1</a:t>
            </a:r>
            <a:r>
              <a:rPr lang="en-US" dirty="0"/>
              <a:t>. </a:t>
            </a:r>
          </a:p>
          <a:p>
            <a:pPr>
              <a:buNone/>
            </a:pPr>
            <a:endParaRPr lang="en-US" dirty="0"/>
          </a:p>
          <a:p>
            <a:pPr>
              <a:buNone/>
            </a:pPr>
            <a:r>
              <a:rPr lang="en-US" dirty="0"/>
              <a:t>      Now assume that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3. </a:t>
            </a:r>
          </a:p>
          <a:p>
            <a:pPr lvl="1"/>
            <a:r>
              <a:rPr lang="en-US" dirty="0">
                <a:latin typeface="Cambria Math" pitchFamily="18" charset="0"/>
                <a:ea typeface="Cambria Math" pitchFamily="18" charset="0"/>
              </a:rPr>
              <a:t> The bit strings of length </a:t>
            </a:r>
            <a:r>
              <a:rPr lang="en-US" i="1" dirty="0">
                <a:latin typeface="Cambria Math" pitchFamily="18" charset="0"/>
                <a:ea typeface="Cambria Math" pitchFamily="18" charset="0"/>
              </a:rPr>
              <a:t>n</a:t>
            </a:r>
            <a:r>
              <a:rPr lang="en-US" dirty="0">
                <a:latin typeface="Cambria Math" pitchFamily="18" charset="0"/>
                <a:ea typeface="Cambria Math" pitchFamily="18" charset="0"/>
              </a:rPr>
              <a:t> ending with 1 without two consecutive 0s are the bit strings of length </a:t>
            </a:r>
            <a:r>
              <a:rPr lang="en-US" i="1" dirty="0">
                <a:latin typeface="Cambria Math" pitchFamily="18" charset="0"/>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1 with no two consecutive 0s with a 1  at the end. Hence, there are </a:t>
            </a:r>
            <a:r>
              <a:rPr lang="en-US" i="1" dirty="0"/>
              <a:t>a</a:t>
            </a:r>
            <a:r>
              <a:rPr lang="en-US" i="1" baseline="-25000" dirty="0"/>
              <a:t>n</a:t>
            </a:r>
            <a:r>
              <a:rPr lang="en-US" i="1" baseline="-25000" dirty="0">
                <a:latin typeface="Cambria Math"/>
                <a:ea typeface="Cambria Math"/>
              </a:rPr>
              <a:t>−</a:t>
            </a:r>
            <a:r>
              <a:rPr lang="en-US" baseline="-25000" dirty="0">
                <a:latin typeface="Cambria Math"/>
                <a:ea typeface="Cambria Math"/>
              </a:rPr>
              <a:t>1 </a:t>
            </a:r>
            <a:r>
              <a:rPr lang="en-US" dirty="0">
                <a:latin typeface="Cambria Math" pitchFamily="18" charset="0"/>
                <a:ea typeface="Cambria Math" pitchFamily="18" charset="0"/>
              </a:rPr>
              <a:t> such bit strings.</a:t>
            </a:r>
          </a:p>
          <a:p>
            <a:pPr lvl="1"/>
            <a:r>
              <a:rPr lang="en-US" dirty="0">
                <a:latin typeface="Cambria Math" pitchFamily="18" charset="0"/>
                <a:ea typeface="Cambria Math" pitchFamily="18" charset="0"/>
              </a:rPr>
              <a:t>The bit strings of length n ending with 0 without two consecutive 0s are the bit strings of length </a:t>
            </a:r>
            <a:r>
              <a:rPr lang="en-US" i="1" dirty="0">
                <a:latin typeface="Cambria Math" pitchFamily="18" charset="0"/>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2 with no two consecutive 0s with 10  at the end. Hence, there are </a:t>
            </a:r>
            <a:r>
              <a:rPr lang="en-US" i="1" dirty="0"/>
              <a:t>a</a:t>
            </a:r>
            <a:r>
              <a:rPr lang="en-US" i="1" baseline="-25000" dirty="0"/>
              <a:t>n</a:t>
            </a:r>
            <a:r>
              <a:rPr lang="en-US" i="1" baseline="-25000" dirty="0">
                <a:latin typeface="Cambria Math"/>
                <a:ea typeface="Cambria Math"/>
              </a:rPr>
              <a:t>−</a:t>
            </a:r>
            <a:r>
              <a:rPr lang="en-US" baseline="-25000" dirty="0">
                <a:latin typeface="Cambria Math"/>
                <a:ea typeface="Cambria Math"/>
              </a:rPr>
              <a:t>2 </a:t>
            </a:r>
            <a:r>
              <a:rPr lang="en-US" dirty="0">
                <a:latin typeface="Cambria Math" pitchFamily="18" charset="0"/>
                <a:ea typeface="Cambria Math" pitchFamily="18" charset="0"/>
              </a:rPr>
              <a:t> such bit strings.</a:t>
            </a:r>
          </a:p>
          <a:p>
            <a:pPr>
              <a:buNone/>
            </a:pPr>
            <a:r>
              <a:rPr lang="en-US" dirty="0">
                <a:latin typeface="Cambria Math" pitchFamily="18" charset="0"/>
                <a:ea typeface="Cambria Math" pitchFamily="18" charset="0"/>
              </a:rPr>
              <a:t>       We conclude that </a:t>
            </a:r>
            <a:r>
              <a:rPr lang="en-US" i="1" dirty="0"/>
              <a:t>a</a:t>
            </a:r>
            <a:r>
              <a:rPr lang="en-US" i="1" baseline="-25000" dirty="0"/>
              <a:t>n </a:t>
            </a:r>
            <a:r>
              <a:rPr lang="en-US" dirty="0"/>
              <a:t> = </a:t>
            </a:r>
            <a:r>
              <a:rPr lang="en-US" i="1" dirty="0"/>
              <a:t>a</a:t>
            </a:r>
            <a:r>
              <a:rPr lang="en-US" i="1" baseline="-25000" dirty="0"/>
              <a:t>n</a:t>
            </a:r>
            <a:r>
              <a:rPr lang="en-US" i="1" baseline="-25000" dirty="0">
                <a:latin typeface="Cambria Math"/>
                <a:ea typeface="Cambria Math"/>
              </a:rPr>
              <a:t>−</a:t>
            </a:r>
            <a:r>
              <a:rPr lang="en-US" baseline="-25000" dirty="0">
                <a:latin typeface="Cambria Math"/>
                <a:ea typeface="Cambria Math"/>
              </a:rPr>
              <a:t>1</a:t>
            </a:r>
            <a:r>
              <a:rPr lang="en-US" dirty="0"/>
              <a:t>  + </a:t>
            </a:r>
            <a:r>
              <a:rPr lang="en-US" i="1" dirty="0"/>
              <a:t>a</a:t>
            </a:r>
            <a:r>
              <a:rPr lang="en-US" i="1" baseline="-25000" dirty="0"/>
              <a:t>n</a:t>
            </a:r>
            <a:r>
              <a:rPr lang="en-US" i="1" baseline="-25000" dirty="0">
                <a:latin typeface="Cambria Math"/>
                <a:ea typeface="Cambria Math"/>
              </a:rPr>
              <a:t>−</a:t>
            </a:r>
            <a:r>
              <a:rPr lang="en-US" baseline="-25000" dirty="0">
                <a:latin typeface="Cambria Math"/>
                <a:ea typeface="Cambria Math"/>
              </a:rPr>
              <a:t>2</a:t>
            </a:r>
            <a:r>
              <a:rPr lang="en-US" dirty="0"/>
              <a:t>  for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3</a:t>
            </a:r>
            <a:r>
              <a:rPr lang="en-US" dirty="0"/>
              <a:t>.</a:t>
            </a:r>
            <a:endParaRPr lang="en-US" dirty="0">
              <a:latin typeface="Cambria Math" pitchFamily="18" charset="0"/>
              <a:ea typeface="Cambria Math" pitchFamily="18" charset="0"/>
            </a:endParaRPr>
          </a:p>
          <a:p>
            <a:pPr lvl="1"/>
            <a:endParaRPr lang="en-US" dirty="0">
              <a:latin typeface="Cambria Math" pitchFamily="18" charset="0"/>
              <a:ea typeface="Cambria Math" pitchFamily="18" charset="0"/>
            </a:endParaRPr>
          </a:p>
          <a:p>
            <a:pPr lvl="2">
              <a:buNone/>
            </a:pPr>
            <a:r>
              <a:rPr lang="en-US" dirty="0">
                <a:latin typeface="Cambria Math" pitchFamily="18" charset="0"/>
                <a:ea typeface="Cambria Math" pitchFamily="18" charset="0"/>
              </a:rPr>
              <a:t>      </a:t>
            </a:r>
          </a:p>
          <a:p>
            <a:pPr>
              <a:buNone/>
            </a:pPr>
            <a:endParaRPr lang="en-US" dirty="0"/>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r>
              <a:rPr lang="en-US" dirty="0"/>
              <a:t>   </a:t>
            </a:r>
          </a:p>
        </p:txBody>
      </p:sp>
      <p:pic>
        <p:nvPicPr>
          <p:cNvPr id="5" name="Picture 4" descr="0704.jpg"/>
          <p:cNvPicPr>
            <a:picLocks noChangeAspect="1"/>
          </p:cNvPicPr>
          <p:nvPr/>
        </p:nvPicPr>
        <p:blipFill>
          <a:blip r:embed="rId2" cstate="print"/>
          <a:stretch>
            <a:fillRect/>
          </a:stretch>
        </p:blipFill>
        <p:spPr>
          <a:xfrm>
            <a:off x="2590800" y="4800600"/>
            <a:ext cx="3756660" cy="13830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Bit Strings (</a:t>
            </a:r>
            <a:r>
              <a:rPr lang="en-US" sz="4000" i="1" dirty="0"/>
              <a:t>continued</a:t>
            </a:r>
            <a:r>
              <a:rPr lang="en-US" sz="4000" dirty="0"/>
              <a:t>)</a:t>
            </a:r>
          </a:p>
        </p:txBody>
      </p:sp>
      <p:sp>
        <p:nvSpPr>
          <p:cNvPr id="3" name="Content Placeholder 2"/>
          <p:cNvSpPr>
            <a:spLocks noGrp="1"/>
          </p:cNvSpPr>
          <p:nvPr>
            <p:ph idx="1"/>
          </p:nvPr>
        </p:nvSpPr>
        <p:spPr/>
        <p:txBody>
          <a:bodyPr>
            <a:normAutofit fontScale="62500" lnSpcReduction="20000"/>
          </a:bodyPr>
          <a:lstStyle/>
          <a:p>
            <a:pPr>
              <a:buNone/>
            </a:pPr>
            <a:r>
              <a:rPr lang="en-US" b="1" dirty="0"/>
              <a:t>    </a:t>
            </a:r>
            <a:endParaRPr lang="en-US" dirty="0"/>
          </a:p>
          <a:p>
            <a:pPr>
              <a:buNone/>
            </a:pPr>
            <a:r>
              <a:rPr lang="en-US" dirty="0"/>
              <a:t>     The initial conditions are:</a:t>
            </a:r>
            <a:r>
              <a:rPr lang="en-US" dirty="0">
                <a:latin typeface="Cambria Math" pitchFamily="18" charset="0"/>
                <a:ea typeface="Cambria Math" pitchFamily="18" charset="0"/>
              </a:rPr>
              <a:t> </a:t>
            </a:r>
          </a:p>
          <a:p>
            <a:pPr lvl="1"/>
            <a:r>
              <a:rPr lang="en-US" i="1" dirty="0"/>
              <a:t>a</a:t>
            </a:r>
            <a:r>
              <a:rPr lang="en-US" baseline="-25000" dirty="0">
                <a:latin typeface="Cambria Math"/>
                <a:ea typeface="Cambria Math"/>
              </a:rPr>
              <a:t>1 </a:t>
            </a:r>
            <a:r>
              <a:rPr lang="en-US" dirty="0">
                <a:latin typeface="Cambria Math" pitchFamily="18" charset="0"/>
                <a:ea typeface="Cambria Math" pitchFamily="18" charset="0"/>
              </a:rPr>
              <a:t> = 2, since both the bit strings 0 and 1 do not have consecutive 0s.</a:t>
            </a:r>
          </a:p>
          <a:p>
            <a:pPr lvl="1"/>
            <a:r>
              <a:rPr lang="en-US" i="1" dirty="0"/>
              <a:t>a</a:t>
            </a:r>
            <a:r>
              <a:rPr lang="en-US" baseline="-25000" dirty="0">
                <a:latin typeface="Cambria Math"/>
                <a:ea typeface="Cambria Math"/>
              </a:rPr>
              <a:t>2 </a:t>
            </a:r>
            <a:r>
              <a:rPr lang="en-US" dirty="0">
                <a:latin typeface="Cambria Math" pitchFamily="18" charset="0"/>
                <a:ea typeface="Cambria Math" pitchFamily="18" charset="0"/>
              </a:rPr>
              <a:t> = 3, since the bit strings 01, 10, and 11 do not have consecutive 0s, while 00 does.</a:t>
            </a:r>
          </a:p>
          <a:p>
            <a:pPr lvl="1"/>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To obtain </a:t>
            </a:r>
            <a:r>
              <a:rPr lang="en-US" i="1" dirty="0"/>
              <a:t>a</a:t>
            </a:r>
            <a:r>
              <a:rPr lang="en-US" baseline="-25000" dirty="0">
                <a:latin typeface="Cambria Math"/>
                <a:ea typeface="Cambria Math"/>
              </a:rPr>
              <a:t>5 </a:t>
            </a:r>
            <a:r>
              <a:rPr lang="en-US" dirty="0">
                <a:latin typeface="Cambria Math" pitchFamily="18" charset="0"/>
                <a:ea typeface="Cambria Math" pitchFamily="18" charset="0"/>
              </a:rPr>
              <a:t>, we use the recurrence relation three times to find that:</a:t>
            </a:r>
          </a:p>
          <a:p>
            <a:pPr>
              <a:buNone/>
            </a:pPr>
            <a:endParaRPr lang="en-US" dirty="0">
              <a:latin typeface="Cambria Math" pitchFamily="18" charset="0"/>
              <a:ea typeface="Cambria Math" pitchFamily="18" charset="0"/>
            </a:endParaRPr>
          </a:p>
          <a:p>
            <a:pPr lvl="1"/>
            <a:r>
              <a:rPr lang="en-US" dirty="0">
                <a:latin typeface="Cambria Math" pitchFamily="18" charset="0"/>
                <a:ea typeface="Cambria Math" pitchFamily="18" charset="0"/>
              </a:rPr>
              <a:t> </a:t>
            </a:r>
            <a:r>
              <a:rPr lang="en-US" i="1" dirty="0"/>
              <a:t>a</a:t>
            </a:r>
            <a:r>
              <a:rPr lang="en-US" baseline="-25000" dirty="0">
                <a:latin typeface="Cambria Math"/>
                <a:ea typeface="Cambria Math"/>
              </a:rPr>
              <a:t>3</a:t>
            </a:r>
            <a:r>
              <a:rPr lang="en-US" dirty="0">
                <a:latin typeface="Cambria Math"/>
                <a:ea typeface="Cambria Math"/>
              </a:rPr>
              <a:t> </a:t>
            </a:r>
            <a:r>
              <a:rPr lang="en-US" dirty="0">
                <a:latin typeface="Cambria Math" pitchFamily="18" charset="0"/>
                <a:ea typeface="Cambria Math" pitchFamily="18" charset="0"/>
              </a:rPr>
              <a:t>= </a:t>
            </a:r>
            <a:r>
              <a:rPr lang="en-US" i="1" dirty="0"/>
              <a:t>a</a:t>
            </a:r>
            <a:r>
              <a:rPr lang="en-US" baseline="-25000" dirty="0">
                <a:latin typeface="Cambria Math"/>
                <a:ea typeface="Cambria Math"/>
              </a:rPr>
              <a:t>2 </a:t>
            </a:r>
            <a:r>
              <a:rPr lang="en-US" dirty="0">
                <a:latin typeface="Cambria Math" pitchFamily="18" charset="0"/>
                <a:ea typeface="Cambria Math" pitchFamily="18" charset="0"/>
              </a:rPr>
              <a:t> + </a:t>
            </a:r>
            <a:r>
              <a:rPr lang="en-US" i="1" dirty="0"/>
              <a:t>a</a:t>
            </a:r>
            <a:r>
              <a:rPr lang="en-US" baseline="-25000" dirty="0">
                <a:latin typeface="Cambria Math"/>
                <a:ea typeface="Cambria Math"/>
              </a:rPr>
              <a:t>1 </a:t>
            </a:r>
            <a:r>
              <a:rPr lang="en-US" dirty="0">
                <a:latin typeface="Cambria Math" pitchFamily="18" charset="0"/>
                <a:ea typeface="Cambria Math" pitchFamily="18" charset="0"/>
              </a:rPr>
              <a:t> = 3 + 2 = 5</a:t>
            </a:r>
          </a:p>
          <a:p>
            <a:pPr lvl="1"/>
            <a:r>
              <a:rPr lang="en-US" i="1" dirty="0"/>
              <a:t> a</a:t>
            </a:r>
            <a:r>
              <a:rPr lang="en-US" baseline="-25000" dirty="0">
                <a:latin typeface="Cambria Math"/>
                <a:ea typeface="Cambria Math"/>
              </a:rPr>
              <a:t>4</a:t>
            </a:r>
            <a:r>
              <a:rPr lang="en-US" dirty="0">
                <a:latin typeface="Cambria Math"/>
                <a:ea typeface="Cambria Math"/>
              </a:rPr>
              <a:t> </a:t>
            </a:r>
            <a:r>
              <a:rPr lang="en-US" dirty="0">
                <a:latin typeface="Cambria Math" pitchFamily="18" charset="0"/>
                <a:ea typeface="Cambria Math" pitchFamily="18" charset="0"/>
              </a:rPr>
              <a:t>= </a:t>
            </a:r>
            <a:r>
              <a:rPr lang="en-US" i="1" dirty="0"/>
              <a:t>a</a:t>
            </a:r>
            <a:r>
              <a:rPr lang="en-US" baseline="-25000" dirty="0">
                <a:latin typeface="Cambria Math"/>
                <a:ea typeface="Cambria Math"/>
              </a:rPr>
              <a:t>3 </a:t>
            </a:r>
            <a:r>
              <a:rPr lang="en-US" dirty="0">
                <a:latin typeface="Cambria Math" pitchFamily="18" charset="0"/>
                <a:ea typeface="Cambria Math" pitchFamily="18" charset="0"/>
              </a:rPr>
              <a:t> + </a:t>
            </a:r>
            <a:r>
              <a:rPr lang="en-US" i="1" dirty="0"/>
              <a:t>a</a:t>
            </a:r>
            <a:r>
              <a:rPr lang="en-US" baseline="-25000" dirty="0">
                <a:latin typeface="Cambria Math"/>
                <a:ea typeface="Cambria Math"/>
              </a:rPr>
              <a:t>2 </a:t>
            </a:r>
            <a:r>
              <a:rPr lang="en-US" dirty="0">
                <a:latin typeface="Cambria Math" pitchFamily="18" charset="0"/>
                <a:ea typeface="Cambria Math" pitchFamily="18" charset="0"/>
              </a:rPr>
              <a:t> = 5+ 3 = 8</a:t>
            </a:r>
          </a:p>
          <a:p>
            <a:pPr lvl="1"/>
            <a:r>
              <a:rPr lang="en-US" i="1" dirty="0"/>
              <a:t> a</a:t>
            </a:r>
            <a:r>
              <a:rPr lang="en-US" baseline="-25000" dirty="0">
                <a:latin typeface="Cambria Math"/>
                <a:ea typeface="Cambria Math"/>
              </a:rPr>
              <a:t>5</a:t>
            </a:r>
            <a:r>
              <a:rPr lang="en-US" dirty="0">
                <a:latin typeface="Cambria Math"/>
                <a:ea typeface="Cambria Math"/>
              </a:rPr>
              <a:t> </a:t>
            </a:r>
            <a:r>
              <a:rPr lang="en-US" dirty="0">
                <a:latin typeface="Cambria Math" pitchFamily="18" charset="0"/>
                <a:ea typeface="Cambria Math" pitchFamily="18" charset="0"/>
              </a:rPr>
              <a:t>= </a:t>
            </a:r>
            <a:r>
              <a:rPr lang="en-US" i="1" dirty="0"/>
              <a:t>a</a:t>
            </a:r>
            <a:r>
              <a:rPr lang="en-US" baseline="-25000" dirty="0">
                <a:latin typeface="Cambria Math"/>
                <a:ea typeface="Cambria Math"/>
              </a:rPr>
              <a:t>4 </a:t>
            </a:r>
            <a:r>
              <a:rPr lang="en-US" dirty="0">
                <a:latin typeface="Cambria Math" pitchFamily="18" charset="0"/>
                <a:ea typeface="Cambria Math" pitchFamily="18" charset="0"/>
              </a:rPr>
              <a:t> + </a:t>
            </a:r>
            <a:r>
              <a:rPr lang="en-US" i="1" dirty="0"/>
              <a:t>a</a:t>
            </a:r>
            <a:r>
              <a:rPr lang="en-US" baseline="-25000" dirty="0">
                <a:latin typeface="Cambria Math"/>
                <a:ea typeface="Cambria Math"/>
              </a:rPr>
              <a:t>3 </a:t>
            </a:r>
            <a:r>
              <a:rPr lang="en-US" dirty="0">
                <a:latin typeface="Cambria Math" pitchFamily="18" charset="0"/>
                <a:ea typeface="Cambria Math" pitchFamily="18" charset="0"/>
              </a:rPr>
              <a:t> = 8+ 5 = 13</a:t>
            </a:r>
          </a:p>
          <a:p>
            <a:pPr lvl="2">
              <a:buNone/>
            </a:pPr>
            <a:r>
              <a:rPr lang="en-US" dirty="0">
                <a:latin typeface="Cambria Math" pitchFamily="18" charset="0"/>
                <a:ea typeface="Cambria Math" pitchFamily="18" charset="0"/>
              </a:rPr>
              <a:t>      </a:t>
            </a:r>
          </a:p>
          <a:p>
            <a:pPr>
              <a:buNone/>
            </a:pPr>
            <a:endParaRPr lang="en-US" dirty="0"/>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r>
              <a:rPr lang="en-US" dirty="0"/>
              <a:t>   </a:t>
            </a:r>
          </a:p>
        </p:txBody>
      </p:sp>
      <p:sp>
        <p:nvSpPr>
          <p:cNvPr id="6" name="TextBox 5"/>
          <p:cNvSpPr txBox="1"/>
          <p:nvPr/>
        </p:nvSpPr>
        <p:spPr>
          <a:xfrm>
            <a:off x="1371600" y="4953000"/>
            <a:ext cx="7086600" cy="923330"/>
          </a:xfrm>
          <a:prstGeom prst="rect">
            <a:avLst/>
          </a:prstGeom>
          <a:noFill/>
          <a:ln>
            <a:solidFill>
              <a:srgbClr val="0070C0"/>
            </a:solidFill>
          </a:ln>
        </p:spPr>
        <p:txBody>
          <a:bodyPr wrap="square" rtlCol="0">
            <a:spAutoFit/>
          </a:bodyPr>
          <a:lstStyle/>
          <a:p>
            <a:r>
              <a:rPr lang="en-US" dirty="0"/>
              <a:t>Note that {</a:t>
            </a:r>
            <a:r>
              <a:rPr lang="en-US" i="1" dirty="0"/>
              <a:t>a</a:t>
            </a:r>
            <a:r>
              <a:rPr lang="en-US" i="1" baseline="-25000" dirty="0"/>
              <a:t>n </a:t>
            </a:r>
            <a:r>
              <a:rPr lang="en-US" dirty="0"/>
              <a:t>} satisfies the same recurrence relation as the Fibonacci sequence. Since </a:t>
            </a:r>
            <a:r>
              <a:rPr lang="en-US" i="1" dirty="0"/>
              <a:t>a</a:t>
            </a:r>
            <a:r>
              <a:rPr lang="en-US" baseline="-25000" dirty="0">
                <a:latin typeface="Cambria Math"/>
                <a:ea typeface="Cambria Math"/>
              </a:rPr>
              <a:t>1 </a:t>
            </a:r>
            <a:r>
              <a:rPr lang="en-US" dirty="0">
                <a:latin typeface="Cambria Math" pitchFamily="18" charset="0"/>
                <a:ea typeface="Cambria Math" pitchFamily="18" charset="0"/>
              </a:rPr>
              <a:t> =</a:t>
            </a:r>
            <a:r>
              <a:rPr lang="en-US" i="1" dirty="0"/>
              <a:t> f</a:t>
            </a:r>
            <a:r>
              <a:rPr lang="en-US" baseline="-25000" dirty="0">
                <a:latin typeface="Cambria Math" pitchFamily="18" charset="0"/>
                <a:ea typeface="Cambria Math" pitchFamily="18" charset="0"/>
              </a:rPr>
              <a:t>3 </a:t>
            </a:r>
            <a:r>
              <a:rPr lang="en-US" dirty="0"/>
              <a:t> and  </a:t>
            </a:r>
            <a:r>
              <a:rPr lang="en-US" i="1" dirty="0"/>
              <a:t>a</a:t>
            </a:r>
            <a:r>
              <a:rPr lang="en-US" baseline="-25000" dirty="0">
                <a:latin typeface="Cambria Math"/>
                <a:ea typeface="Cambria Math"/>
              </a:rPr>
              <a:t>2 </a:t>
            </a:r>
            <a:r>
              <a:rPr lang="en-US" dirty="0">
                <a:latin typeface="Cambria Math" pitchFamily="18" charset="0"/>
                <a:ea typeface="Cambria Math" pitchFamily="18" charset="0"/>
              </a:rPr>
              <a:t> =</a:t>
            </a:r>
            <a:r>
              <a:rPr lang="en-US" i="1" dirty="0"/>
              <a:t> f</a:t>
            </a:r>
            <a:r>
              <a:rPr lang="en-US" baseline="-25000" dirty="0">
                <a:latin typeface="Cambria Math" pitchFamily="18" charset="0"/>
                <a:ea typeface="Cambria Math" pitchFamily="18" charset="0"/>
              </a:rPr>
              <a:t>4 </a:t>
            </a:r>
            <a:r>
              <a:rPr lang="en-US" dirty="0"/>
              <a:t>, we conclude that </a:t>
            </a:r>
            <a:r>
              <a:rPr lang="en-US" i="1" dirty="0"/>
              <a:t>a</a:t>
            </a:r>
            <a:r>
              <a:rPr lang="en-US" i="1" baseline="-25000" dirty="0">
                <a:ea typeface="Cambria Math"/>
              </a:rPr>
              <a:t>n</a:t>
            </a:r>
            <a:r>
              <a:rPr lang="en-US" baseline="-25000" dirty="0">
                <a:latin typeface="Cambria Math"/>
                <a:ea typeface="Cambria Math"/>
              </a:rPr>
              <a:t> </a:t>
            </a:r>
            <a:r>
              <a:rPr lang="en-US" dirty="0">
                <a:latin typeface="Cambria Math" pitchFamily="18" charset="0"/>
                <a:ea typeface="Cambria Math" pitchFamily="18" charset="0"/>
              </a:rPr>
              <a:t> =</a:t>
            </a:r>
            <a:r>
              <a:rPr lang="en-US" i="1" dirty="0"/>
              <a:t> f</a:t>
            </a:r>
            <a:r>
              <a:rPr lang="en-US" i="1" baseline="-25000" dirty="0">
                <a:latin typeface="Cambria Math" pitchFamily="18" charset="0"/>
                <a:ea typeface="Cambria Math" pitchFamily="18" charset="0"/>
              </a:rPr>
              <a:t>n</a:t>
            </a:r>
            <a:r>
              <a:rPr lang="en-US" baseline="-25000" dirty="0">
                <a:latin typeface="Cambria Math" pitchFamily="18" charset="0"/>
                <a:ea typeface="Cambria Math" pitchFamily="18" charset="0"/>
              </a:rPr>
              <a:t>+2 </a:t>
            </a:r>
            <a:r>
              <a:rPr lang="en-US" dirty="0"/>
              <a:t>.</a:t>
            </a:r>
            <a:endParaRPr lang="en-US" baseline="-25000" dirty="0">
              <a:latin typeface="Cambria Math" pitchFamily="18" charset="0"/>
              <a:ea typeface="Cambria Math" pitchFamily="18" charset="0"/>
            </a:endParaRPr>
          </a:p>
          <a:p>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a:t>
            </a: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Counting the Ways to Parenthesize a Product</a:t>
            </a:r>
          </a:p>
        </p:txBody>
      </p:sp>
      <p:sp>
        <p:nvSpPr>
          <p:cNvPr id="3" name="Content Placeholder 2"/>
          <p:cNvSpPr>
            <a:spLocks noGrp="1"/>
          </p:cNvSpPr>
          <p:nvPr>
            <p:ph idx="1"/>
          </p:nvPr>
        </p:nvSpPr>
        <p:spPr/>
        <p:txBody>
          <a:bodyPr>
            <a:normAutofit fontScale="25000" lnSpcReduction="20000"/>
          </a:bodyPr>
          <a:lstStyle/>
          <a:p>
            <a:pPr>
              <a:buNone/>
            </a:pPr>
            <a:r>
              <a:rPr lang="en-US" sz="4300" b="1" dirty="0"/>
              <a:t> </a:t>
            </a:r>
            <a:r>
              <a:rPr lang="en-US" sz="5600" b="1" dirty="0"/>
              <a:t>Example</a:t>
            </a:r>
            <a:r>
              <a:rPr lang="en-US" sz="5600" dirty="0"/>
              <a:t>: Find a recurrence relation  for </a:t>
            </a:r>
            <a:r>
              <a:rPr lang="en-US" sz="5600" i="1" dirty="0" err="1"/>
              <a:t>C</a:t>
            </a:r>
            <a:r>
              <a:rPr lang="en-US" sz="5600" i="1" baseline="-25000" dirty="0" err="1"/>
              <a:t>n</a:t>
            </a:r>
            <a:r>
              <a:rPr lang="en-US" sz="5600" i="1" baseline="-25000" dirty="0"/>
              <a:t> </a:t>
            </a:r>
            <a:r>
              <a:rPr lang="en-US" sz="5600" dirty="0"/>
              <a:t>, the number of ways to parenthesize the product of </a:t>
            </a:r>
          </a:p>
          <a:p>
            <a:pPr>
              <a:buNone/>
            </a:pPr>
            <a:r>
              <a:rPr lang="en-US" sz="5600" dirty="0"/>
              <a:t>  </a:t>
            </a:r>
            <a:r>
              <a:rPr lang="en-US" sz="5600" i="1" dirty="0"/>
              <a:t>n</a:t>
            </a:r>
            <a:r>
              <a:rPr lang="en-US" sz="5600" dirty="0"/>
              <a:t> + </a:t>
            </a:r>
            <a:r>
              <a:rPr lang="en-US" sz="5600" dirty="0">
                <a:latin typeface="Cambria Math" pitchFamily="18" charset="0"/>
                <a:ea typeface="Cambria Math" pitchFamily="18" charset="0"/>
              </a:rPr>
              <a:t>1</a:t>
            </a:r>
            <a:r>
              <a:rPr lang="en-US" sz="5600" dirty="0"/>
              <a:t> numbers, </a:t>
            </a:r>
            <a:r>
              <a:rPr lang="en-US" sz="5600" i="1" dirty="0"/>
              <a:t>x</a:t>
            </a:r>
            <a:r>
              <a:rPr lang="en-US" sz="5600" baseline="-25000" dirty="0">
                <a:latin typeface="Cambria Math" pitchFamily="18" charset="0"/>
                <a:ea typeface="Cambria Math" pitchFamily="18" charset="0"/>
              </a:rPr>
              <a:t>0</a:t>
            </a:r>
            <a:r>
              <a:rPr lang="en-US" sz="5600" dirty="0"/>
              <a:t> </a:t>
            </a:r>
            <a:r>
              <a:rPr lang="en-US" sz="5600" dirty="0">
                <a:latin typeface="Cambria Math"/>
                <a:ea typeface="Cambria Math"/>
              </a:rPr>
              <a:t>∙</a:t>
            </a:r>
            <a:r>
              <a:rPr lang="en-US" sz="5600" i="1" dirty="0"/>
              <a:t> x</a:t>
            </a:r>
            <a:r>
              <a:rPr lang="en-US" sz="5600" baseline="-25000" dirty="0">
                <a:latin typeface="Cambria Math" pitchFamily="18" charset="0"/>
                <a:ea typeface="Cambria Math" pitchFamily="18" charset="0"/>
              </a:rPr>
              <a:t>1</a:t>
            </a:r>
            <a:r>
              <a:rPr lang="en-US" sz="5600" dirty="0">
                <a:latin typeface="Cambria Math"/>
                <a:ea typeface="Cambria Math"/>
              </a:rPr>
              <a:t> ∙</a:t>
            </a:r>
            <a:r>
              <a:rPr lang="en-US" sz="5600" i="1" dirty="0"/>
              <a:t> x</a:t>
            </a:r>
            <a:r>
              <a:rPr lang="en-US" sz="5600" baseline="-25000" dirty="0">
                <a:latin typeface="Cambria Math" pitchFamily="18" charset="0"/>
                <a:ea typeface="Cambria Math" pitchFamily="18" charset="0"/>
              </a:rPr>
              <a:t>2</a:t>
            </a:r>
            <a:r>
              <a:rPr lang="en-US" sz="5600" dirty="0">
                <a:latin typeface="Cambria Math"/>
                <a:ea typeface="Cambria Math"/>
              </a:rPr>
              <a:t> ∙ ⋯</a:t>
            </a:r>
            <a:r>
              <a:rPr lang="en-US" sz="5600" i="1" dirty="0"/>
              <a:t> </a:t>
            </a:r>
            <a:r>
              <a:rPr lang="en-US" sz="5600" dirty="0">
                <a:latin typeface="Cambria Math"/>
                <a:ea typeface="Cambria Math"/>
              </a:rPr>
              <a:t>∙ </a:t>
            </a:r>
            <a:r>
              <a:rPr lang="en-US" sz="5600" i="1" dirty="0" err="1"/>
              <a:t>x</a:t>
            </a:r>
            <a:r>
              <a:rPr lang="en-US" sz="5600" i="1" baseline="-25000" dirty="0" err="1">
                <a:ea typeface="Cambria Math" pitchFamily="18" charset="0"/>
              </a:rPr>
              <a:t>n</a:t>
            </a:r>
            <a:r>
              <a:rPr lang="en-US" sz="5600" dirty="0"/>
              <a:t>, to specify the order of multiplication. </a:t>
            </a:r>
          </a:p>
          <a:p>
            <a:pPr>
              <a:buNone/>
            </a:pPr>
            <a:r>
              <a:rPr lang="en-US" sz="5600" dirty="0"/>
              <a:t>  For example, </a:t>
            </a:r>
            <a:r>
              <a:rPr lang="en-US" sz="5600" i="1" dirty="0"/>
              <a:t>C</a:t>
            </a:r>
            <a:r>
              <a:rPr lang="en-US" sz="5600" baseline="-25000" dirty="0">
                <a:latin typeface="Cambria Math" pitchFamily="18" charset="0"/>
                <a:ea typeface="Cambria Math" pitchFamily="18" charset="0"/>
              </a:rPr>
              <a:t>3 </a:t>
            </a:r>
            <a:r>
              <a:rPr lang="en-US" sz="5600" dirty="0"/>
              <a:t> = </a:t>
            </a:r>
            <a:r>
              <a:rPr lang="en-US" sz="5600" dirty="0">
                <a:latin typeface="Cambria Math" pitchFamily="18" charset="0"/>
                <a:ea typeface="Cambria Math" pitchFamily="18" charset="0"/>
              </a:rPr>
              <a:t>5, since all the possible ways to parenthesize 4 numbers are </a:t>
            </a:r>
          </a:p>
          <a:p>
            <a:pPr>
              <a:buNone/>
            </a:pPr>
            <a:endParaRPr lang="en-US" sz="5600" dirty="0">
              <a:latin typeface="Cambria Math" pitchFamily="18" charset="0"/>
              <a:ea typeface="Cambria Math" pitchFamily="18" charset="0"/>
            </a:endParaRPr>
          </a:p>
          <a:p>
            <a:pPr>
              <a:buNone/>
            </a:pPr>
            <a:r>
              <a:rPr lang="en-US" sz="5600" dirty="0">
                <a:latin typeface="Cambria Math" pitchFamily="18" charset="0"/>
                <a:ea typeface="Cambria Math" pitchFamily="18" charset="0"/>
              </a:rPr>
              <a:t>  </a:t>
            </a:r>
            <a:r>
              <a:rPr lang="en-US" sz="5600" dirty="0"/>
              <a:t>((</a:t>
            </a:r>
            <a:r>
              <a:rPr lang="en-US" sz="5600" i="1" dirty="0"/>
              <a:t>x</a:t>
            </a:r>
            <a:r>
              <a:rPr lang="en-US" sz="5600" baseline="-25000" dirty="0">
                <a:latin typeface="Cambria Math" pitchFamily="18" charset="0"/>
                <a:ea typeface="Cambria Math" pitchFamily="18" charset="0"/>
              </a:rPr>
              <a:t>0</a:t>
            </a:r>
            <a:r>
              <a:rPr lang="en-US" sz="5600" dirty="0"/>
              <a:t> </a:t>
            </a:r>
            <a:r>
              <a:rPr lang="en-US" sz="5600" dirty="0">
                <a:latin typeface="Cambria Math"/>
                <a:ea typeface="Cambria Math"/>
              </a:rPr>
              <a:t>∙</a:t>
            </a:r>
            <a:r>
              <a:rPr lang="en-US" sz="5600" i="1" dirty="0"/>
              <a:t> x</a:t>
            </a:r>
            <a:r>
              <a:rPr lang="en-US" sz="5600" baseline="-25000" dirty="0">
                <a:latin typeface="Cambria Math" pitchFamily="18" charset="0"/>
                <a:ea typeface="Cambria Math" pitchFamily="18" charset="0"/>
              </a:rPr>
              <a:t>1</a:t>
            </a:r>
            <a:r>
              <a:rPr lang="en-US" sz="5600" dirty="0">
                <a:latin typeface="Cambria Math"/>
                <a:ea typeface="Cambria Math"/>
              </a:rPr>
              <a:t> )∙</a:t>
            </a:r>
            <a:r>
              <a:rPr lang="en-US" sz="5600" i="1" dirty="0"/>
              <a:t> x</a:t>
            </a:r>
            <a:r>
              <a:rPr lang="en-US" sz="5600" baseline="-25000" dirty="0">
                <a:latin typeface="Cambria Math" pitchFamily="18" charset="0"/>
                <a:ea typeface="Cambria Math" pitchFamily="18" charset="0"/>
              </a:rPr>
              <a:t>2</a:t>
            </a:r>
            <a:r>
              <a:rPr lang="en-US" sz="5600" dirty="0">
                <a:latin typeface="Cambria Math"/>
                <a:ea typeface="Cambria Math"/>
              </a:rPr>
              <a:t> )∙ </a:t>
            </a:r>
            <a:r>
              <a:rPr lang="en-US" sz="5600" i="1" dirty="0"/>
              <a:t>x</a:t>
            </a:r>
            <a:r>
              <a:rPr lang="en-US" sz="5600" baseline="-25000" dirty="0">
                <a:latin typeface="Cambria Math" pitchFamily="18" charset="0"/>
                <a:ea typeface="Cambria Math" pitchFamily="18" charset="0"/>
              </a:rPr>
              <a:t>3  </a:t>
            </a:r>
            <a:r>
              <a:rPr lang="en-US" sz="5600" dirty="0"/>
              <a:t>,    (</a:t>
            </a:r>
            <a:r>
              <a:rPr lang="en-US" sz="5600" i="1" dirty="0"/>
              <a:t>x</a:t>
            </a:r>
            <a:r>
              <a:rPr lang="en-US" sz="5600" baseline="-25000" dirty="0">
                <a:latin typeface="Cambria Math" pitchFamily="18" charset="0"/>
                <a:ea typeface="Cambria Math" pitchFamily="18" charset="0"/>
              </a:rPr>
              <a:t>0</a:t>
            </a:r>
            <a:r>
              <a:rPr lang="en-US" sz="5600" dirty="0"/>
              <a:t> </a:t>
            </a:r>
            <a:r>
              <a:rPr lang="en-US" sz="5600" dirty="0">
                <a:latin typeface="Cambria Math"/>
                <a:ea typeface="Cambria Math"/>
              </a:rPr>
              <a:t>∙</a:t>
            </a:r>
            <a:r>
              <a:rPr lang="en-US" sz="5600" i="1" dirty="0"/>
              <a:t> </a:t>
            </a:r>
            <a:r>
              <a:rPr lang="en-US" sz="5600" dirty="0"/>
              <a:t>(</a:t>
            </a:r>
            <a:r>
              <a:rPr lang="en-US" sz="5600" i="1" dirty="0"/>
              <a:t>x</a:t>
            </a:r>
            <a:r>
              <a:rPr lang="en-US" sz="5600" baseline="-25000" dirty="0">
                <a:latin typeface="Cambria Math" pitchFamily="18" charset="0"/>
                <a:ea typeface="Cambria Math" pitchFamily="18" charset="0"/>
              </a:rPr>
              <a:t>1</a:t>
            </a:r>
            <a:r>
              <a:rPr lang="en-US" sz="5600" dirty="0">
                <a:latin typeface="Cambria Math"/>
                <a:ea typeface="Cambria Math"/>
              </a:rPr>
              <a:t> ∙</a:t>
            </a:r>
            <a:r>
              <a:rPr lang="en-US" sz="5600" i="1" dirty="0"/>
              <a:t> x</a:t>
            </a:r>
            <a:r>
              <a:rPr lang="en-US" sz="5600" baseline="-25000" dirty="0">
                <a:latin typeface="Cambria Math" pitchFamily="18" charset="0"/>
                <a:ea typeface="Cambria Math" pitchFamily="18" charset="0"/>
              </a:rPr>
              <a:t>2</a:t>
            </a:r>
            <a:r>
              <a:rPr lang="en-US" sz="5600" dirty="0">
                <a:latin typeface="Cambria Math"/>
                <a:ea typeface="Cambria Math"/>
              </a:rPr>
              <a:t> ))∙ </a:t>
            </a:r>
            <a:r>
              <a:rPr lang="en-US" sz="5600" i="1" dirty="0"/>
              <a:t>x</a:t>
            </a:r>
            <a:r>
              <a:rPr lang="en-US" sz="5600" baseline="-25000" dirty="0">
                <a:latin typeface="Cambria Math" pitchFamily="18" charset="0"/>
                <a:ea typeface="Cambria Math" pitchFamily="18" charset="0"/>
              </a:rPr>
              <a:t>3</a:t>
            </a:r>
            <a:r>
              <a:rPr lang="en-US" sz="5600" dirty="0">
                <a:latin typeface="Cambria Math" pitchFamily="18" charset="0"/>
                <a:ea typeface="Cambria Math" pitchFamily="18" charset="0"/>
              </a:rPr>
              <a:t> </a:t>
            </a:r>
            <a:r>
              <a:rPr lang="en-US" sz="5600" dirty="0"/>
              <a:t>,    (</a:t>
            </a:r>
            <a:r>
              <a:rPr lang="en-US" sz="5600" i="1" dirty="0"/>
              <a:t>x</a:t>
            </a:r>
            <a:r>
              <a:rPr lang="en-US" sz="5600" baseline="-25000" dirty="0">
                <a:latin typeface="Cambria Math" pitchFamily="18" charset="0"/>
                <a:ea typeface="Cambria Math" pitchFamily="18" charset="0"/>
              </a:rPr>
              <a:t>0</a:t>
            </a:r>
            <a:r>
              <a:rPr lang="en-US" sz="5600" dirty="0"/>
              <a:t> </a:t>
            </a:r>
            <a:r>
              <a:rPr lang="en-US" sz="5600" dirty="0">
                <a:latin typeface="Cambria Math"/>
                <a:ea typeface="Cambria Math"/>
              </a:rPr>
              <a:t>∙</a:t>
            </a:r>
            <a:r>
              <a:rPr lang="en-US" sz="5600" i="1" dirty="0"/>
              <a:t> x</a:t>
            </a:r>
            <a:r>
              <a:rPr lang="en-US" sz="5600" baseline="-25000" dirty="0">
                <a:latin typeface="Cambria Math" pitchFamily="18" charset="0"/>
                <a:ea typeface="Cambria Math" pitchFamily="18" charset="0"/>
              </a:rPr>
              <a:t>1</a:t>
            </a:r>
            <a:r>
              <a:rPr lang="en-US" sz="5600" dirty="0">
                <a:latin typeface="Cambria Math"/>
                <a:ea typeface="Cambria Math"/>
              </a:rPr>
              <a:t> )∙</a:t>
            </a:r>
            <a:r>
              <a:rPr lang="en-US" sz="5600" i="1" dirty="0"/>
              <a:t> </a:t>
            </a:r>
            <a:r>
              <a:rPr lang="en-US" sz="5600" dirty="0"/>
              <a:t>(</a:t>
            </a:r>
            <a:r>
              <a:rPr lang="en-US" sz="5600" i="1" dirty="0"/>
              <a:t>x</a:t>
            </a:r>
            <a:r>
              <a:rPr lang="en-US" sz="5600" baseline="-25000" dirty="0">
                <a:latin typeface="Cambria Math" pitchFamily="18" charset="0"/>
                <a:ea typeface="Cambria Math" pitchFamily="18" charset="0"/>
              </a:rPr>
              <a:t>2</a:t>
            </a:r>
            <a:r>
              <a:rPr lang="en-US" sz="5600" dirty="0">
                <a:latin typeface="Cambria Math"/>
                <a:ea typeface="Cambria Math"/>
              </a:rPr>
              <a:t> ∙ </a:t>
            </a:r>
            <a:r>
              <a:rPr lang="en-US" sz="5600" i="1" dirty="0"/>
              <a:t>x</a:t>
            </a:r>
            <a:r>
              <a:rPr lang="en-US" sz="5600" baseline="-25000" dirty="0">
                <a:latin typeface="Cambria Math" pitchFamily="18" charset="0"/>
                <a:ea typeface="Cambria Math" pitchFamily="18" charset="0"/>
              </a:rPr>
              <a:t>3</a:t>
            </a:r>
            <a:r>
              <a:rPr lang="en-US" sz="5600" dirty="0">
                <a:latin typeface="Cambria Math"/>
                <a:ea typeface="Cambria Math"/>
              </a:rPr>
              <a:t> ),  </a:t>
            </a:r>
            <a:r>
              <a:rPr lang="en-US" sz="5600" i="1" dirty="0"/>
              <a:t>x</a:t>
            </a:r>
            <a:r>
              <a:rPr lang="en-US" sz="5600" baseline="-25000" dirty="0">
                <a:latin typeface="Cambria Math" pitchFamily="18" charset="0"/>
                <a:ea typeface="Cambria Math" pitchFamily="18" charset="0"/>
              </a:rPr>
              <a:t>0</a:t>
            </a:r>
            <a:r>
              <a:rPr lang="en-US" sz="5600" dirty="0"/>
              <a:t> </a:t>
            </a:r>
            <a:r>
              <a:rPr lang="en-US" sz="5600" dirty="0">
                <a:latin typeface="Cambria Math"/>
                <a:ea typeface="Cambria Math"/>
              </a:rPr>
              <a:t>∙</a:t>
            </a:r>
            <a:r>
              <a:rPr lang="en-US" sz="5600" i="1" dirty="0"/>
              <a:t> </a:t>
            </a:r>
            <a:r>
              <a:rPr lang="en-US" sz="5600" dirty="0"/>
              <a:t>(( </a:t>
            </a:r>
            <a:r>
              <a:rPr lang="en-US" sz="5600" i="1" dirty="0"/>
              <a:t>x</a:t>
            </a:r>
            <a:r>
              <a:rPr lang="en-US" sz="5600" baseline="-25000" dirty="0">
                <a:latin typeface="Cambria Math" pitchFamily="18" charset="0"/>
                <a:ea typeface="Cambria Math" pitchFamily="18" charset="0"/>
              </a:rPr>
              <a:t>1</a:t>
            </a:r>
            <a:r>
              <a:rPr lang="en-US" sz="5600" dirty="0">
                <a:latin typeface="Cambria Math"/>
                <a:ea typeface="Cambria Math"/>
              </a:rPr>
              <a:t> ∙</a:t>
            </a:r>
            <a:r>
              <a:rPr lang="en-US" sz="5600" i="1" dirty="0"/>
              <a:t> x</a:t>
            </a:r>
            <a:r>
              <a:rPr lang="en-US" sz="5600" baseline="-25000" dirty="0">
                <a:latin typeface="Cambria Math" pitchFamily="18" charset="0"/>
                <a:ea typeface="Cambria Math" pitchFamily="18" charset="0"/>
              </a:rPr>
              <a:t>2</a:t>
            </a:r>
            <a:r>
              <a:rPr lang="en-US" sz="5600" dirty="0">
                <a:latin typeface="Cambria Math"/>
                <a:ea typeface="Cambria Math"/>
              </a:rPr>
              <a:t> ) ∙ </a:t>
            </a:r>
            <a:r>
              <a:rPr lang="en-US" sz="5600" i="1" dirty="0"/>
              <a:t>x</a:t>
            </a:r>
            <a:r>
              <a:rPr lang="en-US" sz="5600" baseline="-25000" dirty="0">
                <a:latin typeface="Cambria Math" pitchFamily="18" charset="0"/>
                <a:ea typeface="Cambria Math" pitchFamily="18" charset="0"/>
              </a:rPr>
              <a:t>3</a:t>
            </a:r>
            <a:r>
              <a:rPr lang="en-US" sz="5600" dirty="0">
                <a:latin typeface="Cambria Math"/>
                <a:ea typeface="Cambria Math"/>
              </a:rPr>
              <a:t> )</a:t>
            </a:r>
            <a:r>
              <a:rPr lang="en-US" sz="5600" i="1" dirty="0"/>
              <a:t>,     x</a:t>
            </a:r>
            <a:r>
              <a:rPr lang="en-US" sz="5600" baseline="-25000" dirty="0">
                <a:latin typeface="Cambria Math" pitchFamily="18" charset="0"/>
                <a:ea typeface="Cambria Math" pitchFamily="18" charset="0"/>
              </a:rPr>
              <a:t>0</a:t>
            </a:r>
            <a:r>
              <a:rPr lang="en-US" sz="5600" dirty="0"/>
              <a:t> </a:t>
            </a:r>
            <a:r>
              <a:rPr lang="en-US" sz="5600" dirty="0">
                <a:latin typeface="Cambria Math"/>
                <a:ea typeface="Cambria Math"/>
              </a:rPr>
              <a:t>∙</a:t>
            </a:r>
            <a:r>
              <a:rPr lang="en-US" sz="5600" i="1" dirty="0"/>
              <a:t> </a:t>
            </a:r>
            <a:r>
              <a:rPr lang="en-US" sz="5600" dirty="0"/>
              <a:t>( </a:t>
            </a:r>
            <a:r>
              <a:rPr lang="en-US" sz="5600" i="1" dirty="0"/>
              <a:t>x</a:t>
            </a:r>
            <a:r>
              <a:rPr lang="en-US" sz="5600" baseline="-25000" dirty="0">
                <a:latin typeface="Cambria Math" pitchFamily="18" charset="0"/>
                <a:ea typeface="Cambria Math" pitchFamily="18" charset="0"/>
              </a:rPr>
              <a:t>1</a:t>
            </a:r>
            <a:r>
              <a:rPr lang="en-US" sz="5600" dirty="0">
                <a:latin typeface="Cambria Math"/>
                <a:ea typeface="Cambria Math"/>
              </a:rPr>
              <a:t> ∙</a:t>
            </a:r>
            <a:r>
              <a:rPr lang="en-US" sz="5600" i="1" dirty="0"/>
              <a:t> </a:t>
            </a:r>
            <a:r>
              <a:rPr lang="en-US" sz="5600" dirty="0"/>
              <a:t>( </a:t>
            </a:r>
            <a:r>
              <a:rPr lang="en-US" sz="5600" i="1" dirty="0"/>
              <a:t>x</a:t>
            </a:r>
            <a:r>
              <a:rPr lang="en-US" sz="5600" baseline="-25000" dirty="0">
                <a:latin typeface="Cambria Math" pitchFamily="18" charset="0"/>
                <a:ea typeface="Cambria Math" pitchFamily="18" charset="0"/>
              </a:rPr>
              <a:t>2</a:t>
            </a:r>
            <a:r>
              <a:rPr lang="en-US" sz="5600" dirty="0">
                <a:latin typeface="Cambria Math"/>
                <a:ea typeface="Cambria Math"/>
              </a:rPr>
              <a:t> ∙ </a:t>
            </a:r>
            <a:r>
              <a:rPr lang="en-US" sz="5600" i="1" dirty="0"/>
              <a:t>x</a:t>
            </a:r>
            <a:r>
              <a:rPr lang="en-US" sz="5600" baseline="-25000" dirty="0">
                <a:latin typeface="Cambria Math" pitchFamily="18" charset="0"/>
                <a:ea typeface="Cambria Math" pitchFamily="18" charset="0"/>
              </a:rPr>
              <a:t>3</a:t>
            </a:r>
            <a:r>
              <a:rPr lang="en-US" sz="5600" dirty="0">
                <a:latin typeface="Cambria Math"/>
                <a:ea typeface="Cambria Math"/>
              </a:rPr>
              <a:t> ))</a:t>
            </a:r>
            <a:endParaRPr lang="en-US" sz="5600" dirty="0">
              <a:latin typeface="Cambria Math" pitchFamily="18" charset="0"/>
              <a:ea typeface="Cambria Math" pitchFamily="18" charset="0"/>
            </a:endParaRPr>
          </a:p>
          <a:p>
            <a:pPr lvl="2"/>
            <a:endParaRPr lang="en-US" sz="5600" dirty="0">
              <a:latin typeface="Cambria Math" pitchFamily="18" charset="0"/>
              <a:ea typeface="Cambria Math" pitchFamily="18" charset="0"/>
            </a:endParaRPr>
          </a:p>
          <a:p>
            <a:pPr marL="0" indent="0">
              <a:buNone/>
            </a:pPr>
            <a:r>
              <a:rPr lang="en-US" sz="5600" b="1" dirty="0"/>
              <a:t>Solution</a:t>
            </a:r>
            <a:r>
              <a:rPr lang="en-US" sz="5600" dirty="0"/>
              <a:t>:  Note that however parentheses are inserted in </a:t>
            </a:r>
            <a:r>
              <a:rPr lang="en-US" sz="5600" i="1" dirty="0"/>
              <a:t>x</a:t>
            </a:r>
            <a:r>
              <a:rPr lang="en-US" sz="5600" baseline="-25000" dirty="0">
                <a:latin typeface="Cambria Math" pitchFamily="18" charset="0"/>
                <a:ea typeface="Cambria Math" pitchFamily="18" charset="0"/>
              </a:rPr>
              <a:t>0</a:t>
            </a:r>
            <a:r>
              <a:rPr lang="en-US" sz="5600" dirty="0"/>
              <a:t> </a:t>
            </a:r>
            <a:r>
              <a:rPr lang="en-US" sz="5600" dirty="0">
                <a:latin typeface="Cambria Math"/>
                <a:ea typeface="Cambria Math"/>
              </a:rPr>
              <a:t>∙</a:t>
            </a:r>
            <a:r>
              <a:rPr lang="en-US" sz="5600" i="1" dirty="0"/>
              <a:t> x</a:t>
            </a:r>
            <a:r>
              <a:rPr lang="en-US" sz="5600" baseline="-25000" dirty="0">
                <a:latin typeface="Cambria Math" pitchFamily="18" charset="0"/>
                <a:ea typeface="Cambria Math" pitchFamily="18" charset="0"/>
              </a:rPr>
              <a:t>1</a:t>
            </a:r>
            <a:r>
              <a:rPr lang="en-US" sz="5600" dirty="0">
                <a:latin typeface="Cambria Math"/>
                <a:ea typeface="Cambria Math"/>
              </a:rPr>
              <a:t> ∙</a:t>
            </a:r>
            <a:r>
              <a:rPr lang="en-US" sz="5600" i="1" dirty="0"/>
              <a:t> x</a:t>
            </a:r>
            <a:r>
              <a:rPr lang="en-US" sz="5600" baseline="-25000" dirty="0">
                <a:latin typeface="Cambria Math" pitchFamily="18" charset="0"/>
                <a:ea typeface="Cambria Math" pitchFamily="18" charset="0"/>
              </a:rPr>
              <a:t>2</a:t>
            </a:r>
            <a:r>
              <a:rPr lang="en-US" sz="5600" dirty="0">
                <a:latin typeface="Cambria Math"/>
                <a:ea typeface="Cambria Math"/>
              </a:rPr>
              <a:t> ∙ ⋯</a:t>
            </a:r>
            <a:r>
              <a:rPr lang="en-US" sz="5600" i="1" dirty="0"/>
              <a:t> </a:t>
            </a:r>
            <a:r>
              <a:rPr lang="en-US" sz="5600" dirty="0">
                <a:latin typeface="Cambria Math"/>
                <a:ea typeface="Cambria Math"/>
              </a:rPr>
              <a:t>∙ </a:t>
            </a:r>
            <a:r>
              <a:rPr lang="en-US" sz="5600" i="1" dirty="0" err="1"/>
              <a:t>x</a:t>
            </a:r>
            <a:r>
              <a:rPr lang="en-US" sz="5600" i="1" baseline="-25000" dirty="0" err="1">
                <a:ea typeface="Cambria Math" pitchFamily="18" charset="0"/>
              </a:rPr>
              <a:t>n</a:t>
            </a:r>
            <a:r>
              <a:rPr lang="en-US" sz="5600" dirty="0"/>
              <a:t>, one  “</a:t>
            </a:r>
            <a:r>
              <a:rPr lang="en-US" sz="5600" dirty="0">
                <a:latin typeface="Cambria Math"/>
                <a:ea typeface="Cambria Math"/>
              </a:rPr>
              <a:t>∙” operator remains  outside all parentheses. This final operator appears between two of the </a:t>
            </a:r>
            <a:r>
              <a:rPr lang="en-US" sz="5600" i="1" dirty="0">
                <a:latin typeface="Cambria Math"/>
                <a:ea typeface="Cambria Math"/>
              </a:rPr>
              <a:t>n</a:t>
            </a:r>
            <a:r>
              <a:rPr lang="en-US" sz="5600" dirty="0">
                <a:latin typeface="Cambria Math"/>
                <a:ea typeface="Cambria Math"/>
              </a:rPr>
              <a:t> + 1 numbers, say </a:t>
            </a:r>
            <a:r>
              <a:rPr lang="en-US" sz="5600" i="1" dirty="0" err="1"/>
              <a:t>x</a:t>
            </a:r>
            <a:r>
              <a:rPr lang="en-US" sz="5600" i="1" baseline="-25000" dirty="0" err="1">
                <a:ea typeface="Cambria Math" pitchFamily="18" charset="0"/>
              </a:rPr>
              <a:t>k</a:t>
            </a:r>
            <a:r>
              <a:rPr lang="en-US" sz="5600" dirty="0"/>
              <a:t> and </a:t>
            </a:r>
            <a:r>
              <a:rPr lang="en-US" sz="5600" i="1" dirty="0"/>
              <a:t>x</a:t>
            </a:r>
            <a:r>
              <a:rPr lang="en-US" sz="5600" i="1" baseline="-25000" dirty="0">
                <a:ea typeface="Cambria Math" pitchFamily="18" charset="0"/>
              </a:rPr>
              <a:t>k+</a:t>
            </a:r>
            <a:r>
              <a:rPr lang="en-US" sz="5600" baseline="-25000" dirty="0">
                <a:latin typeface="Cambria Math" pitchFamily="18" charset="0"/>
                <a:ea typeface="Cambria Math" pitchFamily="18" charset="0"/>
              </a:rPr>
              <a:t>1</a:t>
            </a:r>
            <a:r>
              <a:rPr lang="en-US" sz="5600" dirty="0"/>
              <a:t>. Since there are </a:t>
            </a:r>
            <a:r>
              <a:rPr lang="en-US" sz="5600" i="1" dirty="0"/>
              <a:t>C</a:t>
            </a:r>
            <a:r>
              <a:rPr lang="en-US" sz="5600" i="1" baseline="-25000" dirty="0"/>
              <a:t>k</a:t>
            </a:r>
            <a:r>
              <a:rPr lang="en-US" sz="5600" i="1" dirty="0"/>
              <a:t>  </a:t>
            </a:r>
            <a:r>
              <a:rPr lang="en-US" sz="5600" dirty="0"/>
              <a:t>ways  to insert parentheses in the product</a:t>
            </a:r>
            <a:r>
              <a:rPr lang="en-US" sz="5600" i="1" dirty="0"/>
              <a:t> x</a:t>
            </a:r>
            <a:r>
              <a:rPr lang="en-US" sz="5600" baseline="-25000" dirty="0">
                <a:latin typeface="Cambria Math" pitchFamily="18" charset="0"/>
                <a:ea typeface="Cambria Math" pitchFamily="18" charset="0"/>
              </a:rPr>
              <a:t>0</a:t>
            </a:r>
            <a:r>
              <a:rPr lang="en-US" sz="5600" dirty="0"/>
              <a:t> </a:t>
            </a:r>
            <a:r>
              <a:rPr lang="en-US" sz="5600" dirty="0">
                <a:latin typeface="Cambria Math"/>
                <a:ea typeface="Cambria Math"/>
              </a:rPr>
              <a:t>∙</a:t>
            </a:r>
            <a:r>
              <a:rPr lang="en-US" sz="5600" i="1" dirty="0"/>
              <a:t> x</a:t>
            </a:r>
            <a:r>
              <a:rPr lang="en-US" sz="5600" baseline="-25000" dirty="0">
                <a:latin typeface="Cambria Math" pitchFamily="18" charset="0"/>
                <a:ea typeface="Cambria Math" pitchFamily="18" charset="0"/>
              </a:rPr>
              <a:t>1</a:t>
            </a:r>
            <a:r>
              <a:rPr lang="en-US" sz="5600" dirty="0">
                <a:latin typeface="Cambria Math"/>
                <a:ea typeface="Cambria Math"/>
              </a:rPr>
              <a:t> ∙</a:t>
            </a:r>
            <a:r>
              <a:rPr lang="en-US" sz="5600" i="1" dirty="0"/>
              <a:t> x</a:t>
            </a:r>
            <a:r>
              <a:rPr lang="en-US" sz="5600" baseline="-25000" dirty="0">
                <a:latin typeface="Cambria Math" pitchFamily="18" charset="0"/>
                <a:ea typeface="Cambria Math" pitchFamily="18" charset="0"/>
              </a:rPr>
              <a:t>2</a:t>
            </a:r>
            <a:r>
              <a:rPr lang="en-US" sz="5600" dirty="0">
                <a:latin typeface="Cambria Math"/>
                <a:ea typeface="Cambria Math"/>
              </a:rPr>
              <a:t> ∙ ⋯</a:t>
            </a:r>
            <a:r>
              <a:rPr lang="en-US" sz="5600" i="1" dirty="0"/>
              <a:t> </a:t>
            </a:r>
            <a:r>
              <a:rPr lang="en-US" sz="5600" dirty="0">
                <a:latin typeface="Cambria Math"/>
                <a:ea typeface="Cambria Math"/>
              </a:rPr>
              <a:t>∙ </a:t>
            </a:r>
            <a:r>
              <a:rPr lang="en-US" sz="5600" i="1" dirty="0" err="1"/>
              <a:t>x</a:t>
            </a:r>
            <a:r>
              <a:rPr lang="en-US" sz="5600" i="1" baseline="-25000" dirty="0" err="1">
                <a:ea typeface="Cambria Math" pitchFamily="18" charset="0"/>
              </a:rPr>
              <a:t>k</a:t>
            </a:r>
            <a:r>
              <a:rPr lang="en-US" sz="5600" dirty="0"/>
              <a:t>  and  </a:t>
            </a:r>
            <a:r>
              <a:rPr lang="en-US" sz="5600" i="1" dirty="0"/>
              <a:t>C</a:t>
            </a:r>
            <a:r>
              <a:rPr lang="en-US" sz="5600" i="1" baseline="-25000" dirty="0"/>
              <a:t>n</a:t>
            </a:r>
            <a:r>
              <a:rPr lang="en-US" sz="5600" i="1" baseline="-25000" dirty="0">
                <a:latin typeface="Cambria Math"/>
                <a:ea typeface="Cambria Math"/>
              </a:rPr>
              <a:t>−k−</a:t>
            </a:r>
            <a:r>
              <a:rPr lang="en-US" sz="5600" baseline="-25000" dirty="0">
                <a:latin typeface="Cambria Math" pitchFamily="18" charset="0"/>
                <a:ea typeface="Cambria Math" pitchFamily="18" charset="0"/>
              </a:rPr>
              <a:t>1</a:t>
            </a:r>
            <a:r>
              <a:rPr lang="en-US" sz="5600" dirty="0">
                <a:latin typeface="Cambria Math" pitchFamily="18" charset="0"/>
                <a:ea typeface="Cambria Math" pitchFamily="18" charset="0"/>
              </a:rPr>
              <a:t> </a:t>
            </a:r>
            <a:r>
              <a:rPr lang="en-US" sz="5600" i="1" dirty="0"/>
              <a:t> </a:t>
            </a:r>
            <a:r>
              <a:rPr lang="en-US" sz="5600" dirty="0"/>
              <a:t>ways  to insert parentheses in the product</a:t>
            </a:r>
            <a:r>
              <a:rPr lang="en-US" sz="5600" i="1" dirty="0"/>
              <a:t> x</a:t>
            </a:r>
            <a:r>
              <a:rPr lang="en-US" sz="5600" i="1" baseline="-25000" dirty="0">
                <a:ea typeface="Cambria Math" pitchFamily="18" charset="0"/>
              </a:rPr>
              <a:t>k</a:t>
            </a:r>
            <a:r>
              <a:rPr lang="en-US" sz="5600" baseline="-25000" dirty="0">
                <a:latin typeface="Cambria Math" pitchFamily="18" charset="0"/>
                <a:ea typeface="Cambria Math" pitchFamily="18" charset="0"/>
              </a:rPr>
              <a:t>+1</a:t>
            </a:r>
            <a:r>
              <a:rPr lang="en-US" sz="5600" dirty="0"/>
              <a:t> </a:t>
            </a:r>
            <a:r>
              <a:rPr lang="en-US" sz="5600" dirty="0">
                <a:latin typeface="Cambria Math"/>
                <a:ea typeface="Cambria Math"/>
              </a:rPr>
              <a:t>∙</a:t>
            </a:r>
            <a:r>
              <a:rPr lang="en-US" sz="5600" i="1" dirty="0"/>
              <a:t> x</a:t>
            </a:r>
            <a:r>
              <a:rPr lang="en-US" sz="5600" i="1" baseline="-25000" dirty="0">
                <a:ea typeface="Cambria Math" pitchFamily="18" charset="0"/>
              </a:rPr>
              <a:t>k</a:t>
            </a:r>
            <a:r>
              <a:rPr lang="en-US" sz="5600" baseline="-25000" dirty="0">
                <a:latin typeface="Cambria Math" pitchFamily="18" charset="0"/>
                <a:ea typeface="Cambria Math" pitchFamily="18" charset="0"/>
              </a:rPr>
              <a:t>+2</a:t>
            </a:r>
            <a:r>
              <a:rPr lang="en-US" sz="5600" dirty="0"/>
              <a:t> </a:t>
            </a:r>
            <a:r>
              <a:rPr lang="en-US" sz="5600" dirty="0">
                <a:latin typeface="Cambria Math"/>
                <a:ea typeface="Cambria Math"/>
              </a:rPr>
              <a:t> ∙ ⋯</a:t>
            </a:r>
            <a:r>
              <a:rPr lang="en-US" sz="5600" i="1" dirty="0"/>
              <a:t> </a:t>
            </a:r>
            <a:r>
              <a:rPr lang="en-US" sz="5600" dirty="0">
                <a:latin typeface="Cambria Math"/>
                <a:ea typeface="Cambria Math"/>
              </a:rPr>
              <a:t>∙ </a:t>
            </a:r>
            <a:r>
              <a:rPr lang="en-US" sz="5600" i="1" dirty="0" err="1"/>
              <a:t>x</a:t>
            </a:r>
            <a:r>
              <a:rPr lang="en-US" sz="5600" i="1" baseline="-25000" dirty="0" err="1">
                <a:ea typeface="Cambria Math" pitchFamily="18" charset="0"/>
              </a:rPr>
              <a:t>n</a:t>
            </a:r>
            <a:r>
              <a:rPr lang="en-US" sz="5600" dirty="0"/>
              <a:t>, we have </a:t>
            </a:r>
          </a:p>
          <a:p>
            <a:pPr marL="0" indent="0">
              <a:buNone/>
            </a:pPr>
            <a:endParaRPr lang="en-US" sz="5600" dirty="0">
              <a:latin typeface="Cambria Math" pitchFamily="18" charset="0"/>
              <a:ea typeface="Cambria Math" pitchFamily="18" charset="0"/>
            </a:endParaRPr>
          </a:p>
          <a:p>
            <a:pPr marL="0" indent="0">
              <a:buNone/>
            </a:pPr>
            <a:endParaRPr lang="en-US" sz="5600" dirty="0">
              <a:latin typeface="Cambria Math" pitchFamily="18" charset="0"/>
              <a:ea typeface="Cambria Math" pitchFamily="18" charset="0"/>
            </a:endParaRPr>
          </a:p>
          <a:p>
            <a:pPr marL="0" indent="0">
              <a:buNone/>
            </a:pPr>
            <a:endParaRPr lang="en-US" sz="5600" dirty="0">
              <a:latin typeface="Cambria Math" pitchFamily="18" charset="0"/>
              <a:ea typeface="Cambria Math" pitchFamily="18" charset="0"/>
            </a:endParaRPr>
          </a:p>
          <a:p>
            <a:pPr marL="0" indent="0">
              <a:buNone/>
            </a:pPr>
            <a:endParaRPr lang="en-US" sz="5600" dirty="0">
              <a:latin typeface="Cambria Math" pitchFamily="18" charset="0"/>
              <a:ea typeface="Cambria Math" pitchFamily="18" charset="0"/>
            </a:endParaRPr>
          </a:p>
          <a:p>
            <a:pPr marL="0" indent="0">
              <a:buNone/>
            </a:pPr>
            <a:endParaRPr lang="en-US" sz="5600" dirty="0">
              <a:latin typeface="Cambria Math" pitchFamily="18" charset="0"/>
              <a:ea typeface="Cambria Math" pitchFamily="18" charset="0"/>
            </a:endParaRPr>
          </a:p>
          <a:p>
            <a:pPr marL="0" indent="0">
              <a:buNone/>
            </a:pPr>
            <a:r>
              <a:rPr lang="en-US" sz="5600" dirty="0">
                <a:latin typeface="Cambria Math" pitchFamily="18" charset="0"/>
                <a:ea typeface="Cambria Math" pitchFamily="18" charset="0"/>
              </a:rPr>
              <a:t>The initial conditions are </a:t>
            </a:r>
            <a:r>
              <a:rPr lang="en-US" sz="5600" i="1" dirty="0"/>
              <a:t>C</a:t>
            </a:r>
            <a:r>
              <a:rPr lang="en-US" sz="5600" baseline="-25000" dirty="0">
                <a:latin typeface="Cambria Math" pitchFamily="18" charset="0"/>
                <a:ea typeface="Cambria Math" pitchFamily="18" charset="0"/>
              </a:rPr>
              <a:t>0</a:t>
            </a:r>
            <a:r>
              <a:rPr lang="en-US" sz="5600" dirty="0"/>
              <a:t> = </a:t>
            </a:r>
            <a:r>
              <a:rPr lang="en-US" sz="5600" dirty="0">
                <a:latin typeface="Cambria Math" pitchFamily="18" charset="0"/>
                <a:ea typeface="Cambria Math" pitchFamily="18" charset="0"/>
              </a:rPr>
              <a:t>1 and </a:t>
            </a:r>
            <a:r>
              <a:rPr lang="en-US" sz="5600" i="1" dirty="0"/>
              <a:t>C</a:t>
            </a:r>
            <a:r>
              <a:rPr lang="en-US" sz="5600" baseline="-25000" dirty="0">
                <a:latin typeface="Cambria Math" pitchFamily="18" charset="0"/>
                <a:ea typeface="Cambria Math" pitchFamily="18" charset="0"/>
              </a:rPr>
              <a:t>1</a:t>
            </a:r>
            <a:r>
              <a:rPr lang="en-US" sz="5600" dirty="0"/>
              <a:t> = </a:t>
            </a:r>
            <a:r>
              <a:rPr lang="en-US" sz="5600" dirty="0">
                <a:latin typeface="Cambria Math" pitchFamily="18" charset="0"/>
                <a:ea typeface="Cambria Math" pitchFamily="18" charset="0"/>
              </a:rPr>
              <a:t>1.</a:t>
            </a:r>
          </a:p>
          <a:p>
            <a:pPr marL="0" indent="0">
              <a:buNone/>
            </a:pPr>
            <a:endParaRPr lang="en-US" sz="5600" dirty="0">
              <a:latin typeface="Cambria Math" pitchFamily="18" charset="0"/>
              <a:ea typeface="Cambria Math" pitchFamily="18" charset="0"/>
            </a:endParaRPr>
          </a:p>
          <a:p>
            <a:pPr marL="0" indent="0">
              <a:buNone/>
            </a:pPr>
            <a:endParaRPr lang="en-US" sz="4300" dirty="0">
              <a:latin typeface="Cambria Math" pitchFamily="18" charset="0"/>
              <a:ea typeface="Cambria Math" pitchFamily="18" charset="0"/>
            </a:endParaRPr>
          </a:p>
          <a:p>
            <a:pPr>
              <a:buNone/>
            </a:pPr>
            <a:endParaRPr lang="en-US" sz="4300" dirty="0"/>
          </a:p>
          <a:p>
            <a:pPr lvl="1"/>
            <a:endParaRPr lang="en-US" dirty="0">
              <a:latin typeface="Cambria Math" pitchFamily="18" charset="0"/>
              <a:ea typeface="Cambria Math" pitchFamily="18" charset="0"/>
            </a:endParaRPr>
          </a:p>
          <a:p>
            <a:pPr lvl="2">
              <a:buNone/>
            </a:pPr>
            <a:r>
              <a:rPr lang="en-US" dirty="0">
                <a:latin typeface="Cambria Math" pitchFamily="18" charset="0"/>
                <a:ea typeface="Cambria Math" pitchFamily="18" charset="0"/>
              </a:rPr>
              <a:t>      </a:t>
            </a:r>
          </a:p>
          <a:p>
            <a:pPr>
              <a:buNone/>
            </a:pPr>
            <a:endParaRPr lang="en-US" dirty="0"/>
          </a:p>
          <a:p>
            <a:pPr>
              <a:buNone/>
            </a:pPr>
            <a:r>
              <a:rPr lang="en-US" dirty="0"/>
              <a:t>    </a:t>
            </a:r>
          </a:p>
          <a:p>
            <a:pPr>
              <a:buNone/>
            </a:pPr>
            <a:endParaRPr lang="en-US" dirty="0"/>
          </a:p>
          <a:p>
            <a:pPr>
              <a:buNone/>
            </a:pPr>
            <a:endParaRPr lang="en-US" dirty="0"/>
          </a:p>
          <a:p>
            <a:pPr>
              <a:buNone/>
            </a:pPr>
            <a:endParaRPr lang="en-US" dirty="0"/>
          </a:p>
          <a:p>
            <a:pPr>
              <a:buNone/>
            </a:pPr>
            <a:endParaRPr lang="en-US" dirty="0"/>
          </a:p>
          <a:p>
            <a:pPr>
              <a:buNone/>
            </a:pPr>
            <a:r>
              <a:rPr lang="en-US" dirty="0"/>
              <a:t>   </a:t>
            </a:r>
          </a:p>
        </p:txBody>
      </p:sp>
      <p:pic>
        <p:nvPicPr>
          <p:cNvPr id="7" name="Picture 6" descr="addin_tmp.png"/>
          <p:cNvPicPr>
            <a:picLocks noChangeAspect="1"/>
          </p:cNvPicPr>
          <p:nvPr>
            <p:custDataLst>
              <p:tags r:id="rId1"/>
            </p:custDataLst>
          </p:nvPr>
        </p:nvPicPr>
        <p:blipFill>
          <a:blip r:embed="rId4" cstate="print"/>
          <a:stretch>
            <a:fillRect/>
          </a:stretch>
        </p:blipFill>
        <p:spPr>
          <a:xfrm>
            <a:off x="1676400" y="4191000"/>
            <a:ext cx="4233386" cy="16573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981200" y="4419600"/>
            <a:ext cx="1353026" cy="558641"/>
          </a:xfrm>
          <a:prstGeom prst="rect">
            <a:avLst/>
          </a:prstGeom>
        </p:spPr>
      </p:pic>
      <p:sp>
        <p:nvSpPr>
          <p:cNvPr id="10" name="TextBox 9"/>
          <p:cNvSpPr txBox="1"/>
          <p:nvPr/>
        </p:nvSpPr>
        <p:spPr>
          <a:xfrm>
            <a:off x="1752600" y="5257800"/>
            <a:ext cx="5943600" cy="923330"/>
          </a:xfrm>
          <a:prstGeom prst="rect">
            <a:avLst/>
          </a:prstGeom>
          <a:noFill/>
          <a:ln>
            <a:solidFill>
              <a:srgbClr val="0070C0"/>
            </a:solidFill>
          </a:ln>
        </p:spPr>
        <p:txBody>
          <a:bodyPr wrap="square" rtlCol="0">
            <a:spAutoFit/>
          </a:bodyPr>
          <a:lstStyle/>
          <a:p>
            <a:r>
              <a:rPr lang="en-US" dirty="0"/>
              <a:t>The sequence {</a:t>
            </a:r>
            <a:r>
              <a:rPr lang="en-US" i="1" dirty="0" err="1"/>
              <a:t>C</a:t>
            </a:r>
            <a:r>
              <a:rPr lang="en-US" i="1" baseline="-25000" dirty="0" err="1"/>
              <a:t>n</a:t>
            </a:r>
            <a:r>
              <a:rPr lang="en-US" i="1" baseline="-25000" dirty="0"/>
              <a:t> </a:t>
            </a:r>
            <a:r>
              <a:rPr lang="en-US" dirty="0"/>
              <a:t>} is the sequence of </a:t>
            </a:r>
            <a:r>
              <a:rPr lang="en-US" b="1" dirty="0"/>
              <a:t>Catalan Numbers</a:t>
            </a:r>
            <a:r>
              <a:rPr lang="en-US" dirty="0"/>
              <a:t>. This recurrence  relation can be solved using the method of generating functions; see Exercise </a:t>
            </a:r>
            <a:r>
              <a:rPr lang="en-US" dirty="0">
                <a:latin typeface="Cambria Math" pitchFamily="18" charset="0"/>
                <a:ea typeface="Cambria Math" pitchFamily="18" charset="0"/>
              </a:rPr>
              <a:t>41</a:t>
            </a:r>
            <a:r>
              <a:rPr lang="en-US" dirty="0"/>
              <a:t> in Section </a:t>
            </a:r>
            <a:r>
              <a:rPr lang="en-US" dirty="0">
                <a:latin typeface="Cambria Math" pitchFamily="18" charset="0"/>
                <a:ea typeface="Cambria Math" pitchFamily="18" charset="0"/>
              </a:rPr>
              <a:t>8.4</a:t>
            </a: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E</a:t>
            </a:r>
            <a:r>
              <a:rPr altLang="zh-CN" dirty="0">
                <a:solidFill>
                  <a:schemeClr val="tx1"/>
                </a:solidFill>
              </a:rPr>
              <a:t>xercise </a:t>
            </a:r>
            <a:endParaRPr lang="zh-CN" altLang="en-US" dirty="0">
              <a:solidFill>
                <a:schemeClr val="tx1"/>
              </a:solidFill>
            </a:endParaRPr>
          </a:p>
        </p:txBody>
      </p:sp>
      <p:sp>
        <p:nvSpPr>
          <p:cNvPr id="3" name="文本占位符 2"/>
          <p:cNvSpPr>
            <a:spLocks noGrp="1"/>
          </p:cNvSpPr>
          <p:nvPr>
            <p:ph type="body" idx="1"/>
          </p:nvPr>
        </p:nvSpPr>
        <p:spPr/>
        <p:txBody>
          <a:bodyPr/>
          <a:lstStyle/>
          <a:p>
            <a:r>
              <a:rPr lang="en-US" altLang="zh-CN" dirty="0">
                <a:ea typeface="宋体" charset="-122"/>
              </a:rPr>
              <a:t>P510-511    7,  17   7</a:t>
            </a:r>
            <a:r>
              <a:rPr lang="en-US" altLang="zh-CN" baseline="30000" dirty="0">
                <a:ea typeface="宋体" charset="-122"/>
              </a:rPr>
              <a:t>th</a:t>
            </a:r>
            <a:r>
              <a:rPr lang="en-US" altLang="zh-CN" dirty="0">
                <a:ea typeface="宋体" charset="-122"/>
              </a:rPr>
              <a:t> edition</a:t>
            </a:r>
          </a:p>
          <a:p>
            <a:endParaRPr lang="en-US" altLang="zh-CN" dirty="0"/>
          </a:p>
          <a:p>
            <a:r>
              <a:rPr lang="en-US" altLang="zh-CN" dirty="0">
                <a:ea typeface="宋体" charset="-122"/>
              </a:rPr>
              <a:t>P457-460  23, 33  6</a:t>
            </a:r>
            <a:r>
              <a:rPr lang="en-US" altLang="zh-CN" baseline="30000" dirty="0">
                <a:ea typeface="宋体" charset="-122"/>
              </a:rPr>
              <a:t>th</a:t>
            </a:r>
            <a:r>
              <a:rPr lang="en-US" altLang="zh-CN" dirty="0">
                <a:ea typeface="宋体" charset="-122"/>
              </a:rPr>
              <a:t> edition</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Solving Linear Recurrence Relations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8.2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Linear Homogeneous Recurrence Relations</a:t>
            </a:r>
          </a:p>
          <a:p>
            <a:r>
              <a:rPr lang="en-US" dirty="0"/>
              <a:t>Solving Linear Homogeneous Recurrence Relations with Constant Coefficients. </a:t>
            </a:r>
          </a:p>
          <a:p>
            <a:r>
              <a:rPr lang="en-US" dirty="0"/>
              <a:t>Solving Linear </a:t>
            </a:r>
            <a:r>
              <a:rPr lang="en-US" dirty="0" err="1"/>
              <a:t>Nonhomogeneous</a:t>
            </a:r>
            <a:r>
              <a:rPr lang="en-US" dirty="0"/>
              <a:t> Recurrence Relations with Constant Coefficients.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Linear Homogeneous Recurrence Relations</a:t>
            </a:r>
          </a:p>
        </p:txBody>
      </p:sp>
      <p:sp>
        <p:nvSpPr>
          <p:cNvPr id="3" name="Content Placeholder 2"/>
          <p:cNvSpPr>
            <a:spLocks noGrp="1"/>
          </p:cNvSpPr>
          <p:nvPr>
            <p:ph idx="1"/>
          </p:nvPr>
        </p:nvSpPr>
        <p:spPr/>
        <p:txBody>
          <a:bodyPr/>
          <a:lstStyle/>
          <a:p>
            <a:pPr>
              <a:buNone/>
            </a:pPr>
            <a:r>
              <a:rPr lang="en-US" b="1" dirty="0"/>
              <a:t>   </a:t>
            </a:r>
            <a:r>
              <a:rPr lang="en-US" sz="2400" b="1" dirty="0"/>
              <a:t>Definition: </a:t>
            </a:r>
            <a:r>
              <a:rPr lang="en-US" sz="2400" dirty="0"/>
              <a:t>A </a:t>
            </a:r>
            <a:r>
              <a:rPr lang="en-US" sz="2400" i="1" dirty="0"/>
              <a:t>linear homogeneous recurrence relation of degree </a:t>
            </a:r>
            <a:r>
              <a:rPr lang="en-US" sz="2400" dirty="0"/>
              <a:t>k</a:t>
            </a:r>
            <a:r>
              <a:rPr lang="en-US" sz="2400" i="1" dirty="0"/>
              <a:t> with constant coefficients </a:t>
            </a:r>
            <a:r>
              <a:rPr lang="en-US" sz="2400" dirty="0"/>
              <a:t>is a recurrence relation of the form </a:t>
            </a:r>
            <a:r>
              <a:rPr lang="en-US" sz="2400" i="1" dirty="0"/>
              <a:t>a</a:t>
            </a:r>
            <a:r>
              <a:rPr lang="en-US" sz="2400" i="1" baseline="-25000" dirty="0"/>
              <a:t>n</a:t>
            </a:r>
            <a:r>
              <a:rPr lang="en-US" sz="2400" i="1" dirty="0"/>
              <a:t> = c</a:t>
            </a:r>
            <a:r>
              <a:rPr lang="en-US" sz="2400" baseline="-25000" dirty="0">
                <a:latin typeface="Cambria Math" pitchFamily="18" charset="0"/>
                <a:ea typeface="Cambria Math" pitchFamily="18" charset="0"/>
              </a:rPr>
              <a:t>1</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c</a:t>
            </a:r>
            <a:r>
              <a:rPr lang="en-US" sz="2400" baseline="-25000" dirty="0">
                <a:latin typeface="Cambria Math" pitchFamily="18" charset="0"/>
                <a:ea typeface="Cambria Math" pitchFamily="18" charset="0"/>
              </a:rPr>
              <a:t>2</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 + c</a:t>
            </a:r>
            <a:r>
              <a:rPr lang="en-US" sz="2400" i="1" baseline="-25000" dirty="0"/>
              <a:t>k</a:t>
            </a:r>
            <a:r>
              <a:rPr lang="en-US" sz="2400" i="1" dirty="0"/>
              <a:t> a</a:t>
            </a:r>
            <a:r>
              <a:rPr lang="en-US" sz="2400" i="1" baseline="-25000" dirty="0"/>
              <a:t>n</a:t>
            </a:r>
            <a:r>
              <a:rPr lang="en-US" sz="2400" i="1" baseline="-25000" dirty="0">
                <a:latin typeface="Cambria Math"/>
                <a:ea typeface="Cambria Math"/>
              </a:rPr>
              <a:t>−</a:t>
            </a:r>
            <a:r>
              <a:rPr lang="en-US" sz="2400" i="1" baseline="-25000" dirty="0"/>
              <a:t>k ,</a:t>
            </a:r>
            <a:r>
              <a:rPr lang="en-US" sz="2400" b="1" dirty="0"/>
              <a:t> </a:t>
            </a:r>
            <a:r>
              <a:rPr lang="en-US" sz="2400" dirty="0"/>
              <a:t>where                </a:t>
            </a:r>
            <a:r>
              <a:rPr lang="en-US" sz="2400" i="1" dirty="0"/>
              <a:t>c</a:t>
            </a:r>
            <a:r>
              <a:rPr lang="en-US" sz="2400" baseline="-25000" dirty="0">
                <a:latin typeface="Cambria Math" pitchFamily="18" charset="0"/>
                <a:ea typeface="Cambria Math" pitchFamily="18" charset="0"/>
              </a:rPr>
              <a:t>1</a:t>
            </a:r>
            <a:r>
              <a:rPr lang="en-US" sz="2400" i="1" dirty="0"/>
              <a:t>, c</a:t>
            </a:r>
            <a:r>
              <a:rPr lang="en-US" sz="2400" baseline="-25000" dirty="0">
                <a:latin typeface="Cambria Math" pitchFamily="18" charset="0"/>
                <a:ea typeface="Cambria Math" pitchFamily="18" charset="0"/>
              </a:rPr>
              <a:t>2</a:t>
            </a:r>
            <a:r>
              <a:rPr lang="en-US" sz="2400" i="1" dirty="0"/>
              <a:t>, ….,c</a:t>
            </a:r>
            <a:r>
              <a:rPr lang="en-US" sz="2400" i="1" baseline="-25000" dirty="0"/>
              <a:t>k</a:t>
            </a:r>
            <a:r>
              <a:rPr lang="en-US" sz="2400" i="1" dirty="0"/>
              <a:t> </a:t>
            </a:r>
            <a:r>
              <a:rPr lang="en-US" sz="2400" dirty="0"/>
              <a:t>are real numbers, and </a:t>
            </a:r>
            <a:r>
              <a:rPr lang="en-US" sz="2400" i="1" dirty="0"/>
              <a:t>c</a:t>
            </a:r>
            <a:r>
              <a:rPr lang="en-US" sz="2400" i="1" baseline="-25000" dirty="0"/>
              <a:t>k</a:t>
            </a:r>
            <a:r>
              <a:rPr lang="en-US" sz="2400" i="1" dirty="0"/>
              <a:t> </a:t>
            </a:r>
            <a:r>
              <a:rPr lang="en-US" sz="2400" dirty="0">
                <a:latin typeface="Cambria Math"/>
                <a:ea typeface="Cambria Math"/>
              </a:rPr>
              <a:t>≠ </a:t>
            </a:r>
            <a:r>
              <a:rPr lang="en-US" sz="2400" dirty="0">
                <a:latin typeface="Cambria Math" pitchFamily="18" charset="0"/>
                <a:ea typeface="Cambria Math" pitchFamily="18" charset="0"/>
              </a:rPr>
              <a:t>0 </a:t>
            </a:r>
          </a:p>
        </p:txBody>
      </p:sp>
      <p:sp>
        <p:nvSpPr>
          <p:cNvPr id="4" name="TextBox 3"/>
          <p:cNvSpPr txBox="1"/>
          <p:nvPr/>
        </p:nvSpPr>
        <p:spPr>
          <a:xfrm>
            <a:off x="533400" y="3886200"/>
            <a:ext cx="8305800" cy="1354217"/>
          </a:xfrm>
          <a:prstGeom prst="rect">
            <a:avLst/>
          </a:prstGeom>
          <a:noFill/>
          <a:ln>
            <a:solidFill>
              <a:schemeClr val="accent1"/>
            </a:solidFill>
          </a:ln>
        </p:spPr>
        <p:txBody>
          <a:bodyPr wrap="square" rtlCol="0">
            <a:spAutoFit/>
          </a:bodyPr>
          <a:lstStyle/>
          <a:p>
            <a:pPr>
              <a:buFont typeface="Arial" pitchFamily="34" charset="0"/>
              <a:buChar char="•"/>
            </a:pPr>
            <a:r>
              <a:rPr lang="en-US" dirty="0"/>
              <a:t> </a:t>
            </a:r>
            <a:r>
              <a:rPr lang="en-US" sz="1600" dirty="0"/>
              <a:t>it is </a:t>
            </a:r>
            <a:r>
              <a:rPr lang="en-US" sz="1600" i="1" dirty="0"/>
              <a:t>linear </a:t>
            </a:r>
            <a:r>
              <a:rPr lang="en-US" sz="1600" dirty="0"/>
              <a:t>because the right-hand side is a sum of the previous terms of the sequence each multiplied by a function of </a:t>
            </a:r>
            <a:r>
              <a:rPr lang="en-US" sz="1600" i="1" dirty="0"/>
              <a:t>n</a:t>
            </a:r>
            <a:r>
              <a:rPr lang="en-US" sz="1600" dirty="0"/>
              <a:t>.</a:t>
            </a:r>
          </a:p>
          <a:p>
            <a:pPr>
              <a:buFont typeface="Arial" pitchFamily="34" charset="0"/>
              <a:buChar char="•"/>
            </a:pPr>
            <a:r>
              <a:rPr lang="en-US" sz="1600" i="1" dirty="0"/>
              <a:t> </a:t>
            </a:r>
            <a:r>
              <a:rPr lang="en-US" sz="1600" dirty="0"/>
              <a:t>it is </a:t>
            </a:r>
            <a:r>
              <a:rPr lang="en-US" sz="1600" i="1" dirty="0"/>
              <a:t>homogeneous </a:t>
            </a:r>
            <a:r>
              <a:rPr lang="en-US" sz="1600" dirty="0"/>
              <a:t>because no terms occur that are not multiples of the </a:t>
            </a:r>
            <a:r>
              <a:rPr lang="en-US" sz="1600" i="1" dirty="0" err="1"/>
              <a:t>a</a:t>
            </a:r>
            <a:r>
              <a:rPr lang="en-US" sz="1600" i="1" baseline="-25000" dirty="0" err="1"/>
              <a:t>j</a:t>
            </a:r>
            <a:r>
              <a:rPr lang="en-US" sz="1600" dirty="0" err="1"/>
              <a:t>s</a:t>
            </a:r>
            <a:r>
              <a:rPr lang="en-US" sz="1600" dirty="0"/>
              <a:t>. Each coefficient is a constant.</a:t>
            </a:r>
          </a:p>
          <a:p>
            <a:pPr>
              <a:buFont typeface="Arial" pitchFamily="34" charset="0"/>
              <a:buChar char="•"/>
            </a:pPr>
            <a:r>
              <a:rPr lang="en-US" sz="1600" i="1" dirty="0"/>
              <a:t> </a:t>
            </a:r>
            <a:r>
              <a:rPr lang="en-US" sz="1600" dirty="0"/>
              <a:t>the </a:t>
            </a:r>
            <a:r>
              <a:rPr lang="en-US" sz="1600" i="1" dirty="0"/>
              <a:t>degree </a:t>
            </a:r>
            <a:r>
              <a:rPr lang="en-US" sz="1600" dirty="0"/>
              <a:t>is</a:t>
            </a:r>
            <a:r>
              <a:rPr lang="en-US" sz="1600" i="1" dirty="0"/>
              <a:t> k  </a:t>
            </a:r>
            <a:r>
              <a:rPr lang="en-US" sz="1600" dirty="0"/>
              <a:t>because  </a:t>
            </a:r>
            <a:r>
              <a:rPr lang="en-US" sz="1600" i="1" dirty="0"/>
              <a:t>a</a:t>
            </a:r>
            <a:r>
              <a:rPr lang="en-US" sz="1600" i="1" baseline="-25000" dirty="0"/>
              <a:t>n</a:t>
            </a:r>
            <a:r>
              <a:rPr lang="en-US" sz="1600" i="1" dirty="0"/>
              <a:t> </a:t>
            </a:r>
            <a:r>
              <a:rPr lang="en-US" sz="1600" dirty="0"/>
              <a:t>is expressed in terms of the previous </a:t>
            </a:r>
            <a:r>
              <a:rPr lang="en-US" sz="1600" i="1" dirty="0"/>
              <a:t>k</a:t>
            </a:r>
            <a:r>
              <a:rPr lang="en-US" sz="1600" dirty="0"/>
              <a:t> terms of the sequence. </a:t>
            </a:r>
            <a:endParaRPr lang="en-US" sz="1600" i="1" dirty="0"/>
          </a:p>
        </p:txBody>
      </p:sp>
      <p:sp>
        <p:nvSpPr>
          <p:cNvPr id="5" name="TextBox 4"/>
          <p:cNvSpPr txBox="1"/>
          <p:nvPr/>
        </p:nvSpPr>
        <p:spPr>
          <a:xfrm>
            <a:off x="609600" y="5715000"/>
            <a:ext cx="8305800" cy="584775"/>
          </a:xfrm>
          <a:prstGeom prst="rect">
            <a:avLst/>
          </a:prstGeom>
          <a:noFill/>
          <a:ln>
            <a:solidFill>
              <a:schemeClr val="accent1"/>
            </a:solidFill>
          </a:ln>
        </p:spPr>
        <p:txBody>
          <a:bodyPr wrap="square" rtlCol="0">
            <a:spAutoFit/>
          </a:bodyPr>
          <a:lstStyle/>
          <a:p>
            <a:r>
              <a:rPr lang="en-US" sz="1600" dirty="0"/>
              <a:t>By strong induction, a sequence satisfying such a recurrence relation is uniquely determined by the recurrence relation and the </a:t>
            </a:r>
            <a:r>
              <a:rPr lang="en-US" sz="1600" i="1" dirty="0"/>
              <a:t>k</a:t>
            </a:r>
            <a:r>
              <a:rPr lang="en-US" sz="1600" dirty="0"/>
              <a:t> initial conditions </a:t>
            </a:r>
            <a:r>
              <a:rPr lang="en-US" sz="1600" i="1" dirty="0"/>
              <a:t>a</a:t>
            </a:r>
            <a:r>
              <a:rPr lang="en-US" sz="1600" baseline="-25000" dirty="0">
                <a:latin typeface="Cambria Math" pitchFamily="18" charset="0"/>
                <a:ea typeface="Cambria Math" pitchFamily="18" charset="0"/>
              </a:rPr>
              <a:t>0</a:t>
            </a:r>
            <a:r>
              <a:rPr lang="en-US" sz="1600" baseline="-25000" dirty="0"/>
              <a:t> </a:t>
            </a:r>
            <a:r>
              <a:rPr lang="en-US" sz="1600" dirty="0"/>
              <a:t> = </a:t>
            </a:r>
            <a:r>
              <a:rPr lang="en-US" sz="1600" i="1" dirty="0"/>
              <a:t>C</a:t>
            </a:r>
            <a:r>
              <a:rPr lang="en-US" sz="1600" baseline="-25000" dirty="0">
                <a:latin typeface="Cambria Math" pitchFamily="18" charset="0"/>
                <a:ea typeface="Cambria Math" pitchFamily="18" charset="0"/>
              </a:rPr>
              <a:t>1</a:t>
            </a:r>
            <a:r>
              <a:rPr lang="en-US" sz="1600" dirty="0"/>
              <a:t>, </a:t>
            </a:r>
            <a:r>
              <a:rPr lang="en-US" sz="1600" i="1" dirty="0"/>
              <a:t>a</a:t>
            </a:r>
            <a:r>
              <a:rPr lang="en-US" sz="1600" baseline="-25000" dirty="0">
                <a:latin typeface="Cambria Math" pitchFamily="18" charset="0"/>
                <a:ea typeface="Cambria Math" pitchFamily="18" charset="0"/>
              </a:rPr>
              <a:t>0</a:t>
            </a:r>
            <a:r>
              <a:rPr lang="en-US" sz="1600" baseline="-25000" dirty="0"/>
              <a:t> </a:t>
            </a:r>
            <a:r>
              <a:rPr lang="en-US" sz="1600" dirty="0"/>
              <a:t> = </a:t>
            </a:r>
            <a:r>
              <a:rPr lang="en-US" sz="1600" i="1" dirty="0"/>
              <a:t>C</a:t>
            </a:r>
            <a:r>
              <a:rPr lang="en-US" sz="1600" baseline="-25000" dirty="0">
                <a:latin typeface="Cambria Math" pitchFamily="18" charset="0"/>
                <a:ea typeface="Cambria Math" pitchFamily="18" charset="0"/>
              </a:rPr>
              <a:t>1</a:t>
            </a:r>
            <a:r>
              <a:rPr lang="en-US" sz="1600" dirty="0"/>
              <a:t> ,</a:t>
            </a:r>
            <a:r>
              <a:rPr lang="en-US" sz="1600" dirty="0">
                <a:latin typeface="Cambria Math"/>
                <a:ea typeface="Cambria Math"/>
              </a:rPr>
              <a:t>…</a:t>
            </a:r>
            <a:r>
              <a:rPr lang="en-US" sz="1600" dirty="0"/>
              <a:t> , </a:t>
            </a:r>
            <a:r>
              <a:rPr lang="en-US" sz="1600" i="1" dirty="0"/>
              <a:t>a</a:t>
            </a:r>
            <a:r>
              <a:rPr lang="en-US" sz="1600" i="1" baseline="-25000" dirty="0">
                <a:ea typeface="Cambria Math" pitchFamily="18" charset="0"/>
              </a:rPr>
              <a:t>k</a:t>
            </a:r>
            <a:r>
              <a:rPr lang="en-US" sz="1600" baseline="-25000" dirty="0">
                <a:latin typeface="Cambria Math"/>
                <a:ea typeface="Cambria Math"/>
              </a:rPr>
              <a:t>−1</a:t>
            </a:r>
            <a:r>
              <a:rPr lang="en-US" sz="1600" baseline="-25000" dirty="0"/>
              <a:t> </a:t>
            </a:r>
            <a:r>
              <a:rPr lang="en-US" sz="1600" dirty="0"/>
              <a:t> = </a:t>
            </a:r>
            <a:r>
              <a:rPr lang="en-US" sz="1600" i="1" dirty="0"/>
              <a:t>C</a:t>
            </a:r>
            <a:r>
              <a:rPr lang="en-US" sz="1600" i="1" baseline="-25000" dirty="0">
                <a:ea typeface="Cambria Math" pitchFamily="18" charset="0"/>
              </a:rPr>
              <a:t>k</a:t>
            </a:r>
            <a:r>
              <a:rPr lang="en-US" sz="1600" baseline="-25000" dirty="0">
                <a:latin typeface="Cambria Math"/>
                <a:ea typeface="Cambria Math"/>
              </a:rPr>
              <a:t>−1</a:t>
            </a:r>
            <a:r>
              <a:rPr lang="en-US" sz="16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Applications of Recurrence Relations</a:t>
            </a:r>
          </a:p>
          <a:p>
            <a:r>
              <a:rPr lang="en-US" dirty="0"/>
              <a:t>Solving Linear Recurrence Relations</a:t>
            </a:r>
          </a:p>
          <a:p>
            <a:pPr lvl="1"/>
            <a:r>
              <a:rPr lang="en-US" dirty="0"/>
              <a:t>Homogeneous Recurrence Relations</a:t>
            </a:r>
          </a:p>
          <a:p>
            <a:pPr lvl="1"/>
            <a:r>
              <a:rPr lang="en-US" dirty="0" err="1"/>
              <a:t>Nonhomogeneous</a:t>
            </a:r>
            <a:r>
              <a:rPr lang="en-US" dirty="0"/>
              <a:t> Recurrence Relations</a:t>
            </a:r>
          </a:p>
          <a:p>
            <a:r>
              <a:rPr lang="en-US" dirty="0"/>
              <a:t>Divide-and-Conquer Algorithms and Recurrence Relations</a:t>
            </a:r>
          </a:p>
          <a:p>
            <a:r>
              <a:rPr lang="en-US" dirty="0"/>
              <a:t>Generating Functions</a:t>
            </a:r>
          </a:p>
          <a:p>
            <a:r>
              <a:rPr lang="en-US" dirty="0"/>
              <a:t>Inclusion-Exclusion</a:t>
            </a:r>
          </a:p>
          <a:p>
            <a:r>
              <a:rPr lang="en-US" dirty="0"/>
              <a:t>Applications of Inclusion-Exclusion</a:t>
            </a:r>
          </a:p>
          <a:p>
            <a:pPr lvl="1">
              <a:buNone/>
            </a:pPr>
            <a:endParaRPr lang="en-US" dirty="0"/>
          </a:p>
          <a:p>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Linear Homogeneous Recurrence Relations </a:t>
            </a:r>
          </a:p>
        </p:txBody>
      </p:sp>
      <p:sp>
        <p:nvSpPr>
          <p:cNvPr id="3" name="Content Placeholder 2"/>
          <p:cNvSpPr>
            <a:spLocks noGrp="1"/>
          </p:cNvSpPr>
          <p:nvPr>
            <p:ph idx="1"/>
          </p:nvPr>
        </p:nvSpPr>
        <p:spPr/>
        <p:txBody>
          <a:bodyPr/>
          <a:lstStyle/>
          <a:p>
            <a:r>
              <a:rPr lang="en-US" i="1" dirty="0" err="1"/>
              <a:t>P</a:t>
            </a:r>
            <a:r>
              <a:rPr lang="en-US" i="1" baseline="-25000" dirty="0" err="1"/>
              <a:t>n</a:t>
            </a:r>
            <a:r>
              <a:rPr lang="en-US" i="1" dirty="0"/>
              <a:t> = </a:t>
            </a:r>
            <a:r>
              <a:rPr lang="en-US" dirty="0">
                <a:latin typeface="Cambria Math" pitchFamily="18" charset="0"/>
                <a:ea typeface="Cambria Math" pitchFamily="18" charset="0"/>
              </a:rPr>
              <a:t>(1.11)</a:t>
            </a:r>
            <a:r>
              <a:rPr lang="en-US" i="1" dirty="0"/>
              <a:t>P</a:t>
            </a:r>
            <a:r>
              <a:rPr lang="en-US" i="1" baseline="-25000" dirty="0"/>
              <a:t>n-1 </a:t>
            </a:r>
            <a:r>
              <a:rPr lang="en-US" i="1" dirty="0"/>
              <a:t>    </a:t>
            </a:r>
            <a:r>
              <a:rPr lang="en-US" dirty="0">
                <a:solidFill>
                  <a:srgbClr val="FF0000"/>
                </a:solidFill>
              </a:rPr>
              <a:t>linear homogeneous recurrence relation of degree one</a:t>
            </a:r>
          </a:p>
          <a:p>
            <a:r>
              <a:rPr lang="en-US" dirty="0"/>
              <a:t> </a:t>
            </a:r>
            <a:r>
              <a:rPr lang="en-US" i="1" dirty="0"/>
              <a:t>f</a:t>
            </a:r>
            <a:r>
              <a:rPr lang="en-US" i="1" baseline="-25000" dirty="0"/>
              <a:t>n</a:t>
            </a:r>
            <a:r>
              <a:rPr lang="en-US" i="1" dirty="0"/>
              <a:t> = f</a:t>
            </a:r>
            <a:r>
              <a:rPr lang="en-US" i="1" baseline="-25000" dirty="0"/>
              <a:t>n-1 </a:t>
            </a:r>
            <a:r>
              <a:rPr lang="en-US" i="1" dirty="0"/>
              <a:t> + f</a:t>
            </a:r>
            <a:r>
              <a:rPr lang="en-US" i="1" baseline="-25000" dirty="0"/>
              <a:t>n-2</a:t>
            </a:r>
            <a:r>
              <a:rPr lang="en-US" dirty="0"/>
              <a:t>   </a:t>
            </a:r>
            <a:r>
              <a:rPr lang="en-US" dirty="0">
                <a:solidFill>
                  <a:srgbClr val="FF0000"/>
                </a:solidFill>
              </a:rPr>
              <a:t>linear homogeneous recurrence relation of degree two</a:t>
            </a:r>
            <a:endParaRPr lang="en-US" i="1" baseline="-25000" dirty="0">
              <a:solidFill>
                <a:srgbClr val="FF0000"/>
              </a:solidFill>
            </a:endParaRPr>
          </a:p>
          <a:p>
            <a:r>
              <a:rPr lang="en-US" i="1" dirty="0"/>
              <a:t>                     </a:t>
            </a:r>
            <a:r>
              <a:rPr lang="en-US" i="1" baseline="-25000" dirty="0"/>
              <a:t>                    </a:t>
            </a:r>
            <a:r>
              <a:rPr lang="en-US" dirty="0">
                <a:solidFill>
                  <a:srgbClr val="FF0000"/>
                </a:solidFill>
              </a:rPr>
              <a:t>not linear</a:t>
            </a:r>
            <a:endParaRPr lang="en-US" i="1" baseline="-25000" dirty="0">
              <a:solidFill>
                <a:srgbClr val="FF0000"/>
              </a:solidFill>
            </a:endParaRPr>
          </a:p>
          <a:p>
            <a:r>
              <a:rPr lang="en-US" i="1" dirty="0" err="1"/>
              <a:t>H</a:t>
            </a:r>
            <a:r>
              <a:rPr lang="en-US" i="1" baseline="-25000" dirty="0" err="1"/>
              <a:t>n</a:t>
            </a:r>
            <a:r>
              <a:rPr lang="en-US" i="1" dirty="0"/>
              <a:t> = </a:t>
            </a:r>
            <a:r>
              <a:rPr lang="en-US" dirty="0">
                <a:latin typeface="Cambria Math" pitchFamily="18" charset="0"/>
                <a:ea typeface="Cambria Math" pitchFamily="18" charset="0"/>
              </a:rPr>
              <a:t>2</a:t>
            </a:r>
            <a:r>
              <a:rPr lang="en-US" i="1" dirty="0"/>
              <a:t>H</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r>
              <a:rPr lang="en-US" i="1" dirty="0"/>
              <a:t>   </a:t>
            </a:r>
            <a:r>
              <a:rPr lang="en-US" dirty="0">
                <a:solidFill>
                  <a:srgbClr val="FF0000"/>
                </a:solidFill>
              </a:rPr>
              <a:t>not homogeneous</a:t>
            </a:r>
            <a:endParaRPr lang="en-US" i="1" dirty="0">
              <a:solidFill>
                <a:srgbClr val="FF0000"/>
              </a:solidFill>
            </a:endParaRPr>
          </a:p>
          <a:p>
            <a:r>
              <a:rPr lang="en-US" i="1" dirty="0" err="1"/>
              <a:t>B</a:t>
            </a:r>
            <a:r>
              <a:rPr lang="en-US" i="1" baseline="-25000" dirty="0" err="1"/>
              <a:t>n</a:t>
            </a:r>
            <a:r>
              <a:rPr lang="en-US" i="1" dirty="0"/>
              <a:t> = nB</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 </a:t>
            </a:r>
            <a:r>
              <a:rPr lang="en-US" i="1" baseline="-25000" dirty="0"/>
              <a:t> </a:t>
            </a:r>
            <a:r>
              <a:rPr lang="en-US" dirty="0">
                <a:solidFill>
                  <a:srgbClr val="FF0000"/>
                </a:solidFill>
              </a:rPr>
              <a:t>coefficients are not constants </a:t>
            </a:r>
            <a:endParaRPr lang="en-US" i="1" baseline="-25000" dirty="0">
              <a:solidFill>
                <a:srgbClr val="FF0000"/>
              </a:solidFill>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838200" y="3733800"/>
            <a:ext cx="2433638" cy="34528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Linear Homogeneous Recurrence Relations</a:t>
            </a:r>
          </a:p>
        </p:txBody>
      </p:sp>
      <p:sp>
        <p:nvSpPr>
          <p:cNvPr id="3" name="Content Placeholder 2"/>
          <p:cNvSpPr>
            <a:spLocks noGrp="1"/>
          </p:cNvSpPr>
          <p:nvPr>
            <p:ph idx="1"/>
          </p:nvPr>
        </p:nvSpPr>
        <p:spPr/>
        <p:txBody>
          <a:bodyPr>
            <a:normAutofit fontScale="85000" lnSpcReduction="20000"/>
          </a:bodyPr>
          <a:lstStyle/>
          <a:p>
            <a:r>
              <a:rPr lang="en-US" dirty="0"/>
              <a:t>The basic approach is to look for solutions of the form                          </a:t>
            </a:r>
            <a:r>
              <a:rPr lang="en-US" i="1" dirty="0"/>
              <a:t>a</a:t>
            </a:r>
            <a:r>
              <a:rPr lang="en-US" i="1" baseline="-25000" dirty="0"/>
              <a:t>n</a:t>
            </a:r>
            <a:r>
              <a:rPr lang="en-US" dirty="0"/>
              <a:t> = </a:t>
            </a:r>
            <a:r>
              <a:rPr lang="en-US" i="1" dirty="0" err="1"/>
              <a:t>r</a:t>
            </a:r>
            <a:r>
              <a:rPr lang="en-US" i="1" baseline="30000" dirty="0" err="1"/>
              <a:t>n</a:t>
            </a:r>
            <a:r>
              <a:rPr lang="en-US" dirty="0"/>
              <a:t>, where </a:t>
            </a:r>
            <a:r>
              <a:rPr lang="en-US" i="1" dirty="0"/>
              <a:t>r</a:t>
            </a:r>
            <a:r>
              <a:rPr lang="en-US" dirty="0"/>
              <a:t> is a constant.  </a:t>
            </a:r>
          </a:p>
          <a:p>
            <a:r>
              <a:rPr lang="en-US" dirty="0"/>
              <a:t>Note that </a:t>
            </a:r>
            <a:r>
              <a:rPr lang="en-US" i="1" dirty="0"/>
              <a:t>a</a:t>
            </a:r>
            <a:r>
              <a:rPr lang="en-US" i="1" baseline="-25000" dirty="0"/>
              <a:t>n</a:t>
            </a:r>
            <a:r>
              <a:rPr lang="en-US" dirty="0"/>
              <a:t> = </a:t>
            </a:r>
            <a:r>
              <a:rPr lang="en-US" i="1" dirty="0" err="1"/>
              <a:t>r</a:t>
            </a:r>
            <a:r>
              <a:rPr lang="en-US" i="1" baseline="30000" dirty="0" err="1"/>
              <a:t>n</a:t>
            </a:r>
            <a:r>
              <a:rPr lang="en-US" dirty="0"/>
              <a:t>  is a solution to the recurrence relation                     </a:t>
            </a:r>
            <a:r>
              <a:rPr lang="en-US" sz="2800" i="1" dirty="0"/>
              <a:t>a</a:t>
            </a:r>
            <a:r>
              <a:rPr lang="en-US" sz="2800" i="1" baseline="-25000" dirty="0"/>
              <a:t>n</a:t>
            </a:r>
            <a:r>
              <a:rPr lang="en-US" sz="2800" i="1" dirty="0"/>
              <a:t> = c</a:t>
            </a:r>
            <a:r>
              <a:rPr lang="en-US" sz="2800" baseline="-25000" dirty="0">
                <a:latin typeface="Cambria Math" pitchFamily="18" charset="0"/>
                <a:ea typeface="Cambria Math" pitchFamily="18" charset="0"/>
              </a:rPr>
              <a:t>1</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baseline="-25000" dirty="0"/>
              <a:t> </a:t>
            </a:r>
            <a:r>
              <a:rPr lang="en-US" sz="2800" i="1" dirty="0"/>
              <a:t>+ c</a:t>
            </a:r>
            <a:r>
              <a:rPr lang="en-US" sz="2800" baseline="-25000" dirty="0">
                <a:latin typeface="Cambria Math" pitchFamily="18" charset="0"/>
                <a:ea typeface="Cambria Math" pitchFamily="18" charset="0"/>
              </a:rPr>
              <a:t>2</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2</a:t>
            </a:r>
            <a:r>
              <a:rPr lang="en-US" sz="2800" i="1" dirty="0"/>
              <a:t> + </a:t>
            </a:r>
            <a:r>
              <a:rPr lang="en-US" sz="2800" dirty="0">
                <a:latin typeface="Cambria Math"/>
                <a:ea typeface="Cambria Math"/>
              </a:rPr>
              <a:t>⋯</a:t>
            </a:r>
            <a:r>
              <a:rPr lang="en-US" sz="2800" i="1" dirty="0"/>
              <a:t> + c</a:t>
            </a:r>
            <a:r>
              <a:rPr lang="en-US" sz="2800" i="1" baseline="-25000" dirty="0"/>
              <a:t>k</a:t>
            </a:r>
            <a:r>
              <a:rPr lang="en-US" sz="2800" i="1" dirty="0"/>
              <a:t> a</a:t>
            </a:r>
            <a:r>
              <a:rPr lang="en-US" sz="2800" i="1" baseline="-25000" dirty="0"/>
              <a:t>n</a:t>
            </a:r>
            <a:r>
              <a:rPr lang="en-US" sz="2800" i="1" baseline="-25000" dirty="0">
                <a:latin typeface="Cambria Math"/>
                <a:ea typeface="Cambria Math"/>
              </a:rPr>
              <a:t>−</a:t>
            </a:r>
            <a:r>
              <a:rPr lang="en-US" sz="2800" i="1" baseline="-25000" dirty="0"/>
              <a:t>k  </a:t>
            </a:r>
            <a:r>
              <a:rPr lang="en-US" sz="2800" dirty="0"/>
              <a:t> if and only if                                 </a:t>
            </a:r>
            <a:r>
              <a:rPr lang="en-US" i="1" dirty="0" err="1"/>
              <a:t>r</a:t>
            </a:r>
            <a:r>
              <a:rPr lang="en-US" i="1" baseline="30000" dirty="0" err="1"/>
              <a:t>n</a:t>
            </a:r>
            <a:r>
              <a:rPr lang="en-US" dirty="0"/>
              <a:t> </a:t>
            </a:r>
            <a:r>
              <a:rPr lang="en-US" sz="2400" i="1" dirty="0"/>
              <a:t>= c</a:t>
            </a:r>
            <a:r>
              <a:rPr lang="en-US" sz="2400" baseline="-25000" dirty="0">
                <a:latin typeface="Cambria Math" pitchFamily="18" charset="0"/>
                <a:ea typeface="Cambria Math" pitchFamily="18" charset="0"/>
              </a:rPr>
              <a:t>1</a:t>
            </a:r>
            <a:r>
              <a:rPr lang="en-US" sz="2400" i="1" dirty="0"/>
              <a:t>r</a:t>
            </a:r>
            <a:r>
              <a:rPr lang="en-US" sz="2400" i="1" baseline="30000" dirty="0"/>
              <a:t>n</a:t>
            </a:r>
            <a:r>
              <a:rPr lang="en-US" sz="2400" i="1" baseline="30000" dirty="0">
                <a:latin typeface="Cambria Math"/>
                <a:ea typeface="Cambria Math"/>
              </a:rPr>
              <a:t>−</a:t>
            </a:r>
            <a:r>
              <a:rPr lang="en-US" sz="2400" baseline="30000" dirty="0">
                <a:latin typeface="Cambria Math" pitchFamily="18" charset="0"/>
                <a:ea typeface="Cambria Math" pitchFamily="18" charset="0"/>
              </a:rPr>
              <a:t>1</a:t>
            </a:r>
            <a:r>
              <a:rPr lang="en-US" sz="2400" i="1" baseline="30000" dirty="0"/>
              <a:t> </a:t>
            </a:r>
            <a:r>
              <a:rPr lang="en-US" sz="2400" i="1" dirty="0"/>
              <a:t>+ c</a:t>
            </a:r>
            <a:r>
              <a:rPr lang="en-US" sz="2400" baseline="-25000" dirty="0">
                <a:latin typeface="Cambria Math" pitchFamily="18" charset="0"/>
                <a:ea typeface="Cambria Math" pitchFamily="18" charset="0"/>
              </a:rPr>
              <a:t>2</a:t>
            </a:r>
            <a:r>
              <a:rPr lang="en-US" sz="2400" i="1" dirty="0"/>
              <a:t>r</a:t>
            </a:r>
            <a:r>
              <a:rPr lang="en-US" sz="2400" i="1" baseline="30000" dirty="0"/>
              <a:t>n</a:t>
            </a:r>
            <a:r>
              <a:rPr lang="en-US" sz="2400" i="1" baseline="30000" dirty="0">
                <a:latin typeface="Cambria Math"/>
                <a:ea typeface="Cambria Math"/>
              </a:rPr>
              <a:t>−</a:t>
            </a:r>
            <a:r>
              <a:rPr lang="en-US" sz="2400" baseline="30000" dirty="0">
                <a:latin typeface="Cambria Math" pitchFamily="18" charset="0"/>
                <a:ea typeface="Cambria Math" pitchFamily="18" charset="0"/>
              </a:rPr>
              <a:t>2</a:t>
            </a:r>
            <a:r>
              <a:rPr lang="en-US" sz="2400" i="1" baseline="30000" dirty="0"/>
              <a:t> </a:t>
            </a:r>
            <a:r>
              <a:rPr lang="en-US" sz="2400" i="1" dirty="0"/>
              <a:t>+ </a:t>
            </a:r>
            <a:r>
              <a:rPr lang="en-US" sz="2400" dirty="0">
                <a:latin typeface="Cambria Math"/>
                <a:ea typeface="Cambria Math"/>
              </a:rPr>
              <a:t>⋯ </a:t>
            </a:r>
            <a:r>
              <a:rPr lang="en-US" sz="2400" i="1" dirty="0"/>
              <a:t>+ c</a:t>
            </a:r>
            <a:r>
              <a:rPr lang="en-US" sz="2400" i="1" baseline="-25000" dirty="0"/>
              <a:t>k</a:t>
            </a:r>
            <a:r>
              <a:rPr lang="en-US" sz="2400" i="1" dirty="0"/>
              <a:t> </a:t>
            </a:r>
            <a:r>
              <a:rPr lang="en-US" sz="2400" i="1" dirty="0" err="1"/>
              <a:t>r</a:t>
            </a:r>
            <a:r>
              <a:rPr lang="en-US" sz="2400" i="1" baseline="30000" dirty="0" err="1"/>
              <a:t>n</a:t>
            </a:r>
            <a:r>
              <a:rPr lang="en-US" sz="2400" baseline="30000" dirty="0">
                <a:latin typeface="Cambria Math"/>
                <a:ea typeface="Cambria Math"/>
              </a:rPr>
              <a:t>−</a:t>
            </a:r>
            <a:r>
              <a:rPr lang="en-US" sz="2400" i="1" baseline="30000" dirty="0"/>
              <a:t>k</a:t>
            </a:r>
            <a:r>
              <a:rPr lang="en-US" sz="2400" baseline="30000" dirty="0"/>
              <a:t> </a:t>
            </a:r>
            <a:r>
              <a:rPr lang="en-US" dirty="0"/>
              <a:t>.</a:t>
            </a:r>
          </a:p>
          <a:p>
            <a:r>
              <a:rPr lang="en-US" dirty="0"/>
              <a:t>Algebraic manipulation yields the </a:t>
            </a:r>
            <a:r>
              <a:rPr lang="en-US" i="1" dirty="0"/>
              <a:t>characteristic equation</a:t>
            </a:r>
            <a:r>
              <a:rPr lang="en-US" dirty="0"/>
              <a:t>: </a:t>
            </a:r>
          </a:p>
          <a:p>
            <a:pPr>
              <a:buNone/>
            </a:pPr>
            <a:r>
              <a:rPr lang="en-US" dirty="0"/>
              <a:t>      </a:t>
            </a:r>
            <a:r>
              <a:rPr lang="en-US" i="1" dirty="0" err="1"/>
              <a:t>r</a:t>
            </a:r>
            <a:r>
              <a:rPr lang="en-US" i="1" baseline="30000" dirty="0" err="1"/>
              <a:t>k</a:t>
            </a:r>
            <a:r>
              <a:rPr lang="en-US" dirty="0"/>
              <a:t> </a:t>
            </a:r>
            <a:r>
              <a:rPr lang="en-US" sz="2800" dirty="0">
                <a:latin typeface="Cambria Math"/>
                <a:ea typeface="Cambria Math"/>
              </a:rPr>
              <a:t>−</a:t>
            </a:r>
            <a:r>
              <a:rPr lang="en-US" sz="2800" i="1" dirty="0"/>
              <a:t> c</a:t>
            </a:r>
            <a:r>
              <a:rPr lang="en-US" sz="2800" baseline="-25000" dirty="0">
                <a:latin typeface="Cambria Math" pitchFamily="18" charset="0"/>
                <a:ea typeface="Cambria Math" pitchFamily="18" charset="0"/>
              </a:rPr>
              <a:t>1</a:t>
            </a:r>
            <a:r>
              <a:rPr lang="en-US" sz="2800" i="1" dirty="0"/>
              <a:t>r</a:t>
            </a:r>
            <a:r>
              <a:rPr lang="en-US" sz="2800" i="1" baseline="30000" dirty="0"/>
              <a:t>k</a:t>
            </a:r>
            <a:r>
              <a:rPr lang="en-US" sz="2800" i="1" baseline="30000" dirty="0">
                <a:latin typeface="Cambria Math"/>
                <a:ea typeface="Cambria Math"/>
              </a:rPr>
              <a:t>−</a:t>
            </a:r>
            <a:r>
              <a:rPr lang="en-US" sz="2800" baseline="30000" dirty="0">
                <a:latin typeface="Cambria Math" pitchFamily="18" charset="0"/>
                <a:ea typeface="Cambria Math" pitchFamily="18" charset="0"/>
              </a:rPr>
              <a:t>1</a:t>
            </a:r>
            <a:r>
              <a:rPr lang="en-US" sz="2800" i="1" baseline="30000" dirty="0"/>
              <a:t> </a:t>
            </a:r>
            <a:r>
              <a:rPr lang="en-US" sz="2800" i="1" dirty="0"/>
              <a:t> </a:t>
            </a:r>
            <a:r>
              <a:rPr lang="en-US" sz="2800" i="1" dirty="0">
                <a:latin typeface="Cambria Math"/>
                <a:ea typeface="Cambria Math"/>
              </a:rPr>
              <a:t>−</a:t>
            </a:r>
            <a:r>
              <a:rPr lang="en-US" sz="2800" i="1" dirty="0"/>
              <a:t> c</a:t>
            </a:r>
            <a:r>
              <a:rPr lang="en-US" sz="2800" baseline="-25000" dirty="0">
                <a:latin typeface="Cambria Math" pitchFamily="18" charset="0"/>
                <a:ea typeface="Cambria Math" pitchFamily="18" charset="0"/>
              </a:rPr>
              <a:t>2</a:t>
            </a:r>
            <a:r>
              <a:rPr lang="en-US" sz="2800" i="1" dirty="0"/>
              <a:t>r</a:t>
            </a:r>
            <a:r>
              <a:rPr lang="en-US" sz="2800" i="1" baseline="30000" dirty="0"/>
              <a:t>k</a:t>
            </a:r>
            <a:r>
              <a:rPr lang="en-US" sz="2800" i="1" baseline="30000" dirty="0">
                <a:latin typeface="Cambria Math"/>
                <a:ea typeface="Cambria Math"/>
              </a:rPr>
              <a:t>−</a:t>
            </a:r>
            <a:r>
              <a:rPr lang="en-US" sz="2800" baseline="30000" dirty="0">
                <a:latin typeface="Cambria Math" pitchFamily="18" charset="0"/>
                <a:ea typeface="Cambria Math" pitchFamily="18" charset="0"/>
              </a:rPr>
              <a:t>2</a:t>
            </a:r>
            <a:r>
              <a:rPr lang="en-US" sz="2800" i="1" baseline="30000" dirty="0"/>
              <a:t> </a:t>
            </a:r>
            <a:r>
              <a:rPr lang="en-US" sz="2800" i="1" dirty="0">
                <a:latin typeface="Cambria Math"/>
                <a:ea typeface="Cambria Math"/>
              </a:rPr>
              <a:t>−</a:t>
            </a:r>
            <a:r>
              <a:rPr lang="en-US" sz="2800" i="1" dirty="0"/>
              <a:t> </a:t>
            </a:r>
            <a:r>
              <a:rPr lang="en-US" sz="2800" dirty="0">
                <a:latin typeface="Cambria Math"/>
                <a:ea typeface="Cambria Math"/>
              </a:rPr>
              <a:t>⋯</a:t>
            </a:r>
            <a:r>
              <a:rPr lang="en-US" sz="2800" i="1" dirty="0"/>
              <a:t> </a:t>
            </a:r>
            <a:r>
              <a:rPr lang="en-US" sz="2800" i="1" dirty="0">
                <a:latin typeface="Cambria Math"/>
                <a:ea typeface="Cambria Math"/>
              </a:rPr>
              <a:t>−</a:t>
            </a:r>
            <a:r>
              <a:rPr lang="en-US" sz="2800" i="1" dirty="0"/>
              <a:t> c</a:t>
            </a:r>
            <a:r>
              <a:rPr lang="en-US" sz="2800" i="1" baseline="-25000" dirty="0"/>
              <a:t>k</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dirty="0"/>
              <a:t>r</a:t>
            </a:r>
            <a:r>
              <a:rPr lang="en-US" sz="2800" baseline="30000" dirty="0"/>
              <a:t>  </a:t>
            </a:r>
            <a:r>
              <a:rPr lang="en-US" sz="2800" dirty="0">
                <a:latin typeface="Cambria Math"/>
                <a:ea typeface="Cambria Math"/>
              </a:rPr>
              <a:t>− </a:t>
            </a:r>
            <a:r>
              <a:rPr lang="en-US" sz="2800" i="1" dirty="0"/>
              <a:t>c</a:t>
            </a:r>
            <a:r>
              <a:rPr lang="en-US" sz="2400" i="1" baseline="-25000" dirty="0"/>
              <a:t>k   </a:t>
            </a:r>
            <a:r>
              <a:rPr lang="en-US" sz="2400" dirty="0"/>
              <a:t>= </a:t>
            </a:r>
            <a:r>
              <a:rPr lang="en-US" sz="2400" dirty="0">
                <a:latin typeface="Cambria Math" pitchFamily="18" charset="0"/>
                <a:ea typeface="Cambria Math" pitchFamily="18" charset="0"/>
              </a:rPr>
              <a:t>0</a:t>
            </a:r>
            <a:endParaRPr lang="en-US" dirty="0"/>
          </a:p>
          <a:p>
            <a:r>
              <a:rPr lang="en-US" dirty="0"/>
              <a:t>The sequence {</a:t>
            </a:r>
            <a:r>
              <a:rPr lang="en-US" i="1" dirty="0"/>
              <a:t>a</a:t>
            </a:r>
            <a:r>
              <a:rPr lang="en-US" i="1" baseline="-25000" dirty="0"/>
              <a:t>n</a:t>
            </a:r>
            <a:r>
              <a:rPr lang="en-US" dirty="0"/>
              <a:t>} with  </a:t>
            </a:r>
            <a:r>
              <a:rPr lang="en-US" i="1" dirty="0"/>
              <a:t>a</a:t>
            </a:r>
            <a:r>
              <a:rPr lang="en-US" i="1" baseline="-25000" dirty="0"/>
              <a:t>n</a:t>
            </a:r>
            <a:r>
              <a:rPr lang="en-US" dirty="0"/>
              <a:t> = </a:t>
            </a:r>
            <a:r>
              <a:rPr lang="en-US" i="1" dirty="0" err="1"/>
              <a:t>r</a:t>
            </a:r>
            <a:r>
              <a:rPr lang="en-US" i="1" baseline="30000" dirty="0" err="1"/>
              <a:t>n</a:t>
            </a:r>
            <a:r>
              <a:rPr lang="en-US" dirty="0"/>
              <a:t>  is a solution if and only if </a:t>
            </a:r>
            <a:r>
              <a:rPr lang="en-US" i="1" dirty="0"/>
              <a:t>r</a:t>
            </a:r>
            <a:r>
              <a:rPr lang="en-US" dirty="0"/>
              <a:t> is a solution to the characteristic equation. </a:t>
            </a:r>
          </a:p>
          <a:p>
            <a:r>
              <a:rPr lang="en-US" dirty="0"/>
              <a:t>The solutions to the characteristic equation are called the </a:t>
            </a:r>
            <a:r>
              <a:rPr lang="en-US" i="1" dirty="0"/>
              <a:t>characteristic roots </a:t>
            </a:r>
            <a:r>
              <a:rPr lang="en-US" dirty="0"/>
              <a:t>of the recurrence relation. The roots are used to give an explicit formula for all the solutions of the recurrence relation. </a:t>
            </a:r>
          </a:p>
          <a:p>
            <a:pPr>
              <a:buNone/>
            </a:pPr>
            <a:r>
              <a:rPr lang="en-US"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Solving </a:t>
            </a:r>
            <a:r>
              <a:rPr lang="en-US" sz="3600" dirty="0"/>
              <a:t>Linear Homogeneous Recurrence Relations of Degree Two</a:t>
            </a:r>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1</a:t>
            </a:r>
            <a:r>
              <a:rPr lang="en-US" dirty="0"/>
              <a:t>:  Let </a:t>
            </a:r>
            <a:r>
              <a:rPr lang="en-US" i="1" dirty="0"/>
              <a:t>c</a:t>
            </a:r>
            <a:r>
              <a:rPr lang="en-US" baseline="-25000" dirty="0">
                <a:latin typeface="Cambria Math" pitchFamily="18" charset="0"/>
                <a:ea typeface="Cambria Math" pitchFamily="18" charset="0"/>
              </a:rPr>
              <a:t>1</a:t>
            </a:r>
            <a:r>
              <a:rPr lang="en-US" dirty="0"/>
              <a:t> and </a:t>
            </a:r>
            <a:r>
              <a:rPr lang="en-US" i="1" dirty="0"/>
              <a:t>c</a:t>
            </a:r>
            <a:r>
              <a:rPr lang="en-US" baseline="-25000" dirty="0">
                <a:latin typeface="Cambria Math" pitchFamily="18" charset="0"/>
                <a:ea typeface="Cambria Math" pitchFamily="18" charset="0"/>
              </a:rPr>
              <a:t>2</a:t>
            </a:r>
            <a:r>
              <a:rPr lang="en-US" i="1" dirty="0"/>
              <a:t> </a:t>
            </a:r>
            <a:r>
              <a:rPr lang="en-US" dirty="0"/>
              <a:t>be real numbers. Suppose that </a:t>
            </a:r>
            <a:r>
              <a:rPr lang="en-US" i="1" dirty="0"/>
              <a:t>r</a:t>
            </a:r>
            <a:r>
              <a:rPr lang="en-US" baseline="30000" dirty="0">
                <a:latin typeface="Cambria Math" pitchFamily="18" charset="0"/>
                <a:ea typeface="Cambria Math" pitchFamily="18" charset="0"/>
              </a:rPr>
              <a:t>2</a:t>
            </a:r>
            <a:r>
              <a:rPr lang="en-US" i="1" dirty="0"/>
              <a:t> – c</a:t>
            </a:r>
            <a:r>
              <a:rPr lang="en-US" baseline="-25000" dirty="0">
                <a:latin typeface="Cambria Math" pitchFamily="18" charset="0"/>
                <a:ea typeface="Cambria Math" pitchFamily="18" charset="0"/>
              </a:rPr>
              <a:t>1</a:t>
            </a:r>
            <a:r>
              <a:rPr lang="en-US" i="1" dirty="0"/>
              <a:t>r – c</a:t>
            </a:r>
            <a:r>
              <a:rPr lang="en-US" baseline="-25000"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0</a:t>
            </a:r>
            <a:r>
              <a:rPr lang="en-US" i="1" dirty="0"/>
              <a:t> </a:t>
            </a:r>
            <a:r>
              <a:rPr lang="en-US" dirty="0"/>
              <a:t>has two distinct roots </a:t>
            </a:r>
            <a:r>
              <a:rPr lang="en-US" i="1" dirty="0"/>
              <a:t>r</a:t>
            </a:r>
            <a:r>
              <a:rPr lang="en-US" i="1" baseline="-25000" dirty="0"/>
              <a:t>1</a:t>
            </a:r>
            <a:r>
              <a:rPr lang="en-US" dirty="0"/>
              <a:t> and </a:t>
            </a:r>
            <a:r>
              <a:rPr lang="en-US" i="1" dirty="0"/>
              <a:t>r</a:t>
            </a:r>
            <a:r>
              <a:rPr lang="en-US" i="1" baseline="-25000" dirty="0"/>
              <a:t>2</a:t>
            </a:r>
            <a:r>
              <a:rPr lang="en-US" dirty="0"/>
              <a:t>. Then the sequence {</a:t>
            </a:r>
            <a:r>
              <a:rPr lang="en-US" i="1" dirty="0"/>
              <a:t>a</a:t>
            </a:r>
            <a:r>
              <a:rPr lang="en-US" i="1" baseline="-25000" dirty="0"/>
              <a:t>n</a:t>
            </a:r>
            <a:r>
              <a:rPr lang="en-US" dirty="0"/>
              <a:t>} is a solution to the recurrence    relation   </a:t>
            </a:r>
            <a:r>
              <a:rPr lang="en-US" i="1" dirty="0"/>
              <a:t>a</a:t>
            </a:r>
            <a:r>
              <a:rPr lang="en-US" i="1" baseline="-25000" dirty="0"/>
              <a:t>n</a:t>
            </a:r>
            <a:r>
              <a:rPr lang="en-US" i="1" dirty="0"/>
              <a:t> = </a:t>
            </a:r>
            <a:r>
              <a:rPr lang="en-US" dirty="0"/>
              <a:t>c</a:t>
            </a:r>
            <a:r>
              <a:rPr lang="en-US" baseline="-25000" dirty="0">
                <a:latin typeface="Cambria Math" pitchFamily="18" charset="0"/>
                <a:ea typeface="Cambria Math" pitchFamily="18" charset="0"/>
              </a:rPr>
              <a:t>1</a:t>
            </a:r>
            <a:r>
              <a:rPr lang="en-US" i="1" dirty="0"/>
              <a:t>a</a:t>
            </a:r>
            <a:r>
              <a:rPr lang="en-US" i="1" baseline="-25000" dirty="0"/>
              <a:t>n</a:t>
            </a:r>
            <a:r>
              <a:rPr lang="en-US" baseline="-25000" dirty="0">
                <a:latin typeface="Cambria Math"/>
                <a:ea typeface="Cambria Math"/>
              </a:rPr>
              <a:t>−</a:t>
            </a:r>
            <a:r>
              <a:rPr lang="en-US" baseline="-25000" dirty="0">
                <a:latin typeface="Cambria Math" pitchFamily="18" charset="0"/>
                <a:ea typeface="Cambria Math" pitchFamily="18" charset="0"/>
              </a:rPr>
              <a:t>1</a:t>
            </a:r>
            <a:r>
              <a:rPr lang="en-US" i="1" dirty="0"/>
              <a:t> + c</a:t>
            </a:r>
            <a:r>
              <a:rPr lang="en-US" baseline="-25000" dirty="0">
                <a:latin typeface="Cambria Math" pitchFamily="18" charset="0"/>
                <a:ea typeface="Cambria Math" pitchFamily="18" charset="0"/>
              </a:rPr>
              <a:t>2</a:t>
            </a:r>
            <a:r>
              <a:rPr lang="en-US" i="1" dirty="0"/>
              <a:t>a</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2</a:t>
            </a:r>
            <a:r>
              <a:rPr lang="en-US" i="1" dirty="0"/>
              <a:t>   </a:t>
            </a:r>
            <a:r>
              <a:rPr lang="en-US" dirty="0"/>
              <a:t>if and only if</a:t>
            </a:r>
          </a:p>
          <a:p>
            <a:endParaRPr lang="en-US" dirty="0"/>
          </a:p>
          <a:p>
            <a:endParaRPr lang="en-US" dirty="0"/>
          </a:p>
          <a:p>
            <a:pPr>
              <a:buNone/>
            </a:pPr>
            <a:r>
              <a:rPr lang="en-US" dirty="0"/>
              <a:t>    for </a:t>
            </a:r>
            <a:r>
              <a:rPr lang="en-US" i="1" dirty="0"/>
              <a:t>n = </a:t>
            </a:r>
            <a:r>
              <a:rPr lang="en-US" dirty="0">
                <a:latin typeface="Cambria Math" pitchFamily="18" charset="0"/>
                <a:ea typeface="Cambria Math" pitchFamily="18" charset="0"/>
              </a:rPr>
              <a:t>0</a:t>
            </a:r>
            <a:r>
              <a:rPr lang="en-US" i="1" dirty="0"/>
              <a:t>,</a:t>
            </a:r>
            <a:r>
              <a:rPr lang="en-US" dirty="0">
                <a:latin typeface="Cambria Math" pitchFamily="18" charset="0"/>
                <a:ea typeface="Cambria Math" pitchFamily="18" charset="0"/>
              </a:rPr>
              <a:t>1</a:t>
            </a:r>
            <a:r>
              <a:rPr lang="en-US" i="1" dirty="0"/>
              <a:t>,</a:t>
            </a:r>
            <a:r>
              <a:rPr lang="en-US" dirty="0">
                <a:latin typeface="Cambria Math" pitchFamily="18" charset="0"/>
                <a:ea typeface="Cambria Math" pitchFamily="18" charset="0"/>
              </a:rPr>
              <a:t>2</a:t>
            </a:r>
            <a:r>
              <a:rPr lang="en-US" i="1" dirty="0"/>
              <a:t>,… </a:t>
            </a:r>
            <a:r>
              <a:rPr lang="en-US" dirty="0"/>
              <a:t>, where </a:t>
            </a:r>
            <a:r>
              <a:rPr lang="el-GR" dirty="0"/>
              <a:t>α</a:t>
            </a:r>
            <a:r>
              <a:rPr lang="en-US" baseline="-25000" dirty="0">
                <a:latin typeface="Cambria Math" pitchFamily="18" charset="0"/>
                <a:ea typeface="Cambria Math" pitchFamily="18" charset="0"/>
              </a:rPr>
              <a:t>1</a:t>
            </a:r>
            <a:r>
              <a:rPr lang="en-US" baseline="-25000" dirty="0"/>
              <a:t> </a:t>
            </a:r>
            <a:r>
              <a:rPr lang="en-US" dirty="0"/>
              <a:t>and</a:t>
            </a:r>
            <a:r>
              <a:rPr lang="en-US" baseline="-25000" dirty="0"/>
              <a:t> </a:t>
            </a:r>
            <a:r>
              <a:rPr lang="el-GR" dirty="0"/>
              <a:t>α</a:t>
            </a:r>
            <a:r>
              <a:rPr lang="en-US" baseline="-25000" dirty="0">
                <a:latin typeface="Cambria Math" pitchFamily="18" charset="0"/>
                <a:ea typeface="Cambria Math" pitchFamily="18" charset="0"/>
              </a:rPr>
              <a:t>2</a:t>
            </a:r>
            <a:r>
              <a:rPr lang="en-US" dirty="0"/>
              <a:t> are constants.</a:t>
            </a:r>
            <a:endParaRPr lang="en-US" baseline="-25000"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981200" y="3886200"/>
            <a:ext cx="2768918" cy="3486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Theorem 1</a:t>
            </a:r>
          </a:p>
        </p:txBody>
      </p:sp>
      <p:sp>
        <p:nvSpPr>
          <p:cNvPr id="3" name="Content Placeholder 2"/>
          <p:cNvSpPr>
            <a:spLocks noGrp="1"/>
          </p:cNvSpPr>
          <p:nvPr>
            <p:ph idx="1"/>
          </p:nvPr>
        </p:nvSpPr>
        <p:spPr/>
        <p:txBody>
          <a:bodyPr>
            <a:normAutofit fontScale="62500" lnSpcReduction="20000"/>
          </a:bodyPr>
          <a:lstStyle/>
          <a:p>
            <a:pPr>
              <a:buNone/>
            </a:pPr>
            <a:r>
              <a:rPr lang="en-US" dirty="0"/>
              <a:t>    </a:t>
            </a:r>
            <a:r>
              <a:rPr lang="en-US" b="1" dirty="0"/>
              <a:t>Example</a:t>
            </a:r>
            <a:r>
              <a:rPr lang="en-US" dirty="0"/>
              <a:t>: What is the solution to the recurrence relation  </a:t>
            </a:r>
          </a:p>
          <a:p>
            <a:pPr>
              <a:buNone/>
            </a:pPr>
            <a:r>
              <a:rPr lang="en-US" dirty="0"/>
              <a:t>           </a:t>
            </a:r>
          </a:p>
          <a:p>
            <a:pPr>
              <a:buNone/>
            </a:pPr>
            <a:r>
              <a:rPr lang="en-US" dirty="0"/>
              <a:t>            </a:t>
            </a:r>
            <a:r>
              <a:rPr lang="en-US" i="1" dirty="0"/>
              <a:t>a</a:t>
            </a:r>
            <a:r>
              <a:rPr lang="en-US" i="1" baseline="-25000" dirty="0"/>
              <a:t>n</a:t>
            </a:r>
            <a:r>
              <a:rPr lang="en-US" dirty="0"/>
              <a:t> = </a:t>
            </a:r>
            <a:r>
              <a:rPr lang="en-US" i="1" dirty="0"/>
              <a:t>a</a:t>
            </a:r>
            <a:r>
              <a:rPr lang="en-US" i="1" baseline="-25000" dirty="0"/>
              <a:t>n</a:t>
            </a:r>
            <a:r>
              <a:rPr lang="en-US" baseline="-25000" dirty="0">
                <a:latin typeface="Cambria Math"/>
                <a:ea typeface="Cambria Math"/>
              </a:rPr>
              <a:t>−</a:t>
            </a:r>
            <a:r>
              <a:rPr lang="en-US" baseline="-25000"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i="1" dirty="0"/>
              <a:t>a</a:t>
            </a:r>
            <a:r>
              <a:rPr lang="en-US" i="1" baseline="-25000" dirty="0"/>
              <a:t>n</a:t>
            </a:r>
            <a:r>
              <a:rPr lang="en-US" baseline="-25000" dirty="0">
                <a:latin typeface="Cambria Math"/>
                <a:ea typeface="Cambria Math"/>
              </a:rPr>
              <a:t>−</a:t>
            </a:r>
            <a:r>
              <a:rPr lang="en-US" baseline="-25000" dirty="0">
                <a:latin typeface="Cambria Math" pitchFamily="18" charset="0"/>
                <a:ea typeface="Cambria Math" pitchFamily="18" charset="0"/>
              </a:rPr>
              <a:t>2</a:t>
            </a:r>
            <a:r>
              <a:rPr lang="en-US" dirty="0"/>
              <a:t> with </a:t>
            </a:r>
            <a:r>
              <a:rPr lang="en-US" i="1" dirty="0"/>
              <a:t>a</a:t>
            </a:r>
            <a:r>
              <a:rPr lang="en-US" baseline="-25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2</a:t>
            </a:r>
            <a:r>
              <a:rPr lang="en-US" dirty="0"/>
              <a:t> and </a:t>
            </a:r>
            <a:r>
              <a:rPr lang="en-US" i="1" dirty="0">
                <a:ea typeface="Cambria Math" pitchFamily="18" charset="0"/>
              </a:rPr>
              <a:t>a</a:t>
            </a:r>
            <a:r>
              <a:rPr lang="en-US" baseline="-25000"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7</a:t>
            </a:r>
            <a:r>
              <a:rPr lang="en-US" dirty="0"/>
              <a:t>? </a:t>
            </a:r>
          </a:p>
          <a:p>
            <a:pPr>
              <a:buNone/>
            </a:pPr>
            <a:endParaRPr lang="en-US" dirty="0"/>
          </a:p>
          <a:p>
            <a:pPr>
              <a:buNone/>
            </a:pPr>
            <a:r>
              <a:rPr lang="en-US" b="1" dirty="0"/>
              <a:t>    Solution</a:t>
            </a:r>
            <a:r>
              <a:rPr lang="en-US" dirty="0"/>
              <a:t>: The characteristic equation is  </a:t>
            </a:r>
            <a:r>
              <a:rPr lang="en-US" i="1" dirty="0"/>
              <a:t>r</a:t>
            </a:r>
            <a:r>
              <a:rPr lang="en-US" baseline="30000" dirty="0">
                <a:latin typeface="Cambria Math" pitchFamily="18" charset="0"/>
                <a:ea typeface="Cambria Math" pitchFamily="18" charset="0"/>
              </a:rPr>
              <a:t>2</a:t>
            </a:r>
            <a:r>
              <a:rPr lang="en-US" i="1" dirty="0"/>
              <a:t> </a:t>
            </a:r>
            <a:r>
              <a:rPr lang="en-US" i="1" dirty="0">
                <a:latin typeface="Cambria Math"/>
                <a:ea typeface="Cambria Math"/>
              </a:rPr>
              <a:t>−</a:t>
            </a:r>
            <a:r>
              <a:rPr lang="en-US" i="1" dirty="0"/>
              <a:t>  r </a:t>
            </a:r>
            <a:r>
              <a:rPr lang="en-US" i="1" dirty="0">
                <a:latin typeface="Cambria Math"/>
                <a:ea typeface="Cambria Math"/>
              </a:rPr>
              <a:t>−</a:t>
            </a:r>
            <a:r>
              <a:rPr lang="en-US" i="1" dirty="0"/>
              <a:t> </a:t>
            </a:r>
            <a:r>
              <a:rPr lang="en-US"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0. </a:t>
            </a:r>
            <a:r>
              <a:rPr lang="en-US" i="1" dirty="0"/>
              <a:t>  </a:t>
            </a:r>
          </a:p>
          <a:p>
            <a:pPr>
              <a:buNone/>
            </a:pPr>
            <a:r>
              <a:rPr lang="en-US" i="1" dirty="0"/>
              <a:t>    </a:t>
            </a:r>
            <a:r>
              <a:rPr lang="en-US" dirty="0"/>
              <a:t>Its roots are </a:t>
            </a:r>
            <a:r>
              <a:rPr lang="en-US" i="1" dirty="0"/>
              <a:t>r = </a:t>
            </a:r>
            <a:r>
              <a:rPr lang="en-US" dirty="0">
                <a:latin typeface="Cambria Math" pitchFamily="18" charset="0"/>
                <a:ea typeface="Cambria Math" pitchFamily="18" charset="0"/>
              </a:rPr>
              <a:t>2 </a:t>
            </a:r>
            <a:r>
              <a:rPr lang="en-US" dirty="0"/>
              <a:t>and </a:t>
            </a:r>
            <a:r>
              <a:rPr lang="en-US" i="1" dirty="0"/>
              <a:t>r = </a:t>
            </a:r>
            <a:r>
              <a:rPr lang="en-US" i="1" dirty="0">
                <a:latin typeface="Cambria Math"/>
                <a:ea typeface="Cambria Math"/>
              </a:rPr>
              <a:t>−</a:t>
            </a:r>
            <a:r>
              <a:rPr lang="en-US" dirty="0">
                <a:latin typeface="Cambria Math" pitchFamily="18" charset="0"/>
                <a:ea typeface="Cambria Math" pitchFamily="18" charset="0"/>
              </a:rPr>
              <a:t>1</a:t>
            </a:r>
            <a:r>
              <a:rPr lang="en-US" i="1" dirty="0"/>
              <a:t> . </a:t>
            </a:r>
            <a:r>
              <a:rPr lang="en-US" dirty="0"/>
              <a:t>Therefore, {</a:t>
            </a:r>
            <a:r>
              <a:rPr lang="en-US" i="1" dirty="0"/>
              <a:t>a</a:t>
            </a:r>
            <a:r>
              <a:rPr lang="en-US" i="1" baseline="-25000" dirty="0"/>
              <a:t>n</a:t>
            </a:r>
            <a:r>
              <a:rPr lang="en-US" dirty="0"/>
              <a:t>}</a:t>
            </a:r>
            <a:r>
              <a:rPr lang="en-US" i="1" dirty="0"/>
              <a:t> </a:t>
            </a:r>
            <a:r>
              <a:rPr lang="en-US" dirty="0"/>
              <a:t>is a solution to the recurrence relation if and</a:t>
            </a:r>
          </a:p>
          <a:p>
            <a:pPr>
              <a:buNone/>
            </a:pPr>
            <a:r>
              <a:rPr lang="en-US" dirty="0"/>
              <a:t>    only if  </a:t>
            </a:r>
            <a:r>
              <a:rPr lang="en-US" i="1" dirty="0"/>
              <a:t>a</a:t>
            </a:r>
            <a:r>
              <a:rPr lang="en-US" i="1" baseline="-25000" dirty="0"/>
              <a:t>n</a:t>
            </a:r>
            <a:r>
              <a:rPr lang="en-US" i="1" dirty="0"/>
              <a:t> = </a:t>
            </a:r>
            <a:r>
              <a:rPr lang="el-GR" i="1" dirty="0"/>
              <a:t>α</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2</a:t>
            </a:r>
            <a:r>
              <a:rPr lang="en-US" i="1" baseline="30000" dirty="0"/>
              <a:t>n</a:t>
            </a:r>
            <a:r>
              <a:rPr lang="en-US" i="1" dirty="0"/>
              <a:t> + </a:t>
            </a:r>
            <a:r>
              <a:rPr lang="el-GR" i="1" dirty="0"/>
              <a:t>α</a:t>
            </a:r>
            <a:r>
              <a:rPr lang="en-US" baseline="-25000" dirty="0">
                <a:latin typeface="Cambria Math" pitchFamily="18" charset="0"/>
                <a:ea typeface="Cambria Math" pitchFamily="18" charset="0"/>
              </a:rPr>
              <a:t>2</a:t>
            </a:r>
            <a:r>
              <a:rPr lang="en-US" dirty="0"/>
              <a:t>(</a:t>
            </a:r>
            <a:r>
              <a:rPr lang="en-US" i="1" dirty="0">
                <a:latin typeface="Cambria Math"/>
                <a:ea typeface="Cambria Math"/>
              </a:rPr>
              <a:t>−</a:t>
            </a:r>
            <a:r>
              <a:rPr lang="en-US" dirty="0">
                <a:latin typeface="Cambria Math" pitchFamily="18" charset="0"/>
                <a:ea typeface="Cambria Math" pitchFamily="18" charset="0"/>
              </a:rPr>
              <a:t>1</a:t>
            </a:r>
            <a:r>
              <a:rPr lang="en-US" i="1" dirty="0"/>
              <a:t>)</a:t>
            </a:r>
            <a:r>
              <a:rPr lang="en-US" i="1" baseline="30000" dirty="0"/>
              <a:t>n</a:t>
            </a:r>
            <a:r>
              <a:rPr lang="en-US" dirty="0"/>
              <a:t>, for some constants </a:t>
            </a:r>
            <a:r>
              <a:rPr lang="el-GR" i="1" dirty="0"/>
              <a:t>α</a:t>
            </a:r>
            <a:r>
              <a:rPr lang="en-US" baseline="-25000" dirty="0">
                <a:latin typeface="Cambria Math" pitchFamily="18" charset="0"/>
                <a:ea typeface="Cambria Math" pitchFamily="18" charset="0"/>
              </a:rPr>
              <a:t>1</a:t>
            </a:r>
            <a:r>
              <a:rPr lang="en-US" i="1" dirty="0"/>
              <a:t> </a:t>
            </a:r>
            <a:r>
              <a:rPr lang="en-US" dirty="0"/>
              <a:t>and</a:t>
            </a:r>
            <a:r>
              <a:rPr lang="en-US" i="1" dirty="0"/>
              <a:t> </a:t>
            </a:r>
            <a:r>
              <a:rPr lang="el-GR" i="1" dirty="0"/>
              <a:t>α</a:t>
            </a:r>
            <a:r>
              <a:rPr lang="en-US" baseline="-25000" dirty="0">
                <a:latin typeface="Cambria Math" pitchFamily="18" charset="0"/>
                <a:ea typeface="Cambria Math" pitchFamily="18" charset="0"/>
              </a:rPr>
              <a:t>2</a:t>
            </a:r>
            <a:r>
              <a:rPr lang="en-US" dirty="0"/>
              <a:t>.</a:t>
            </a:r>
          </a:p>
          <a:p>
            <a:pPr>
              <a:buNone/>
            </a:pPr>
            <a:r>
              <a:rPr lang="en-US" dirty="0"/>
              <a:t>      </a:t>
            </a:r>
          </a:p>
          <a:p>
            <a:pPr>
              <a:buNone/>
            </a:pPr>
            <a:r>
              <a:rPr lang="en-US" dirty="0"/>
              <a:t>     To find the constants  </a:t>
            </a:r>
            <a:r>
              <a:rPr lang="el-GR" dirty="0"/>
              <a:t>α</a:t>
            </a:r>
            <a:r>
              <a:rPr lang="en-US" baseline="-25000" dirty="0">
                <a:latin typeface="Cambria Math" pitchFamily="18" charset="0"/>
                <a:ea typeface="Cambria Math" pitchFamily="18" charset="0"/>
              </a:rPr>
              <a:t>1</a:t>
            </a:r>
            <a:r>
              <a:rPr lang="en-US" dirty="0"/>
              <a:t> and </a:t>
            </a:r>
            <a:r>
              <a:rPr lang="el-GR" dirty="0"/>
              <a:t>α</a:t>
            </a:r>
            <a:r>
              <a:rPr lang="en-US" baseline="-25000" dirty="0">
                <a:latin typeface="Cambria Math" pitchFamily="18" charset="0"/>
                <a:ea typeface="Cambria Math" pitchFamily="18" charset="0"/>
              </a:rPr>
              <a:t>2</a:t>
            </a:r>
            <a:r>
              <a:rPr lang="en-US" dirty="0"/>
              <a:t>, note that</a:t>
            </a:r>
          </a:p>
          <a:p>
            <a:pPr>
              <a:buNone/>
            </a:pPr>
            <a:endParaRPr lang="en-US" dirty="0"/>
          </a:p>
          <a:p>
            <a:pPr>
              <a:buNone/>
            </a:pPr>
            <a:r>
              <a:rPr lang="en-US" dirty="0"/>
              <a:t>            </a:t>
            </a:r>
            <a:r>
              <a:rPr lang="en-US" i="1" dirty="0"/>
              <a:t>a</a:t>
            </a:r>
            <a:r>
              <a:rPr lang="en-US" baseline="-25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2</a:t>
            </a:r>
            <a:r>
              <a:rPr lang="en-US" dirty="0"/>
              <a:t> = </a:t>
            </a:r>
            <a:r>
              <a:rPr lang="el-GR" i="1" dirty="0"/>
              <a:t>α</a:t>
            </a:r>
            <a:r>
              <a:rPr lang="en-US" baseline="-25000" dirty="0">
                <a:latin typeface="Cambria Math" pitchFamily="18" charset="0"/>
                <a:ea typeface="Cambria Math" pitchFamily="18" charset="0"/>
              </a:rPr>
              <a:t>1</a:t>
            </a:r>
            <a:r>
              <a:rPr lang="en-US" i="1" dirty="0"/>
              <a:t> + </a:t>
            </a:r>
            <a:r>
              <a:rPr lang="el-GR" i="1" dirty="0"/>
              <a:t>α</a:t>
            </a:r>
            <a:r>
              <a:rPr lang="en-US" baseline="-25000" dirty="0">
                <a:latin typeface="Cambria Math" pitchFamily="18" charset="0"/>
                <a:ea typeface="Cambria Math" pitchFamily="18" charset="0"/>
              </a:rPr>
              <a:t>2</a:t>
            </a:r>
            <a:r>
              <a:rPr lang="en-US" dirty="0"/>
              <a:t>  and  </a:t>
            </a:r>
            <a:r>
              <a:rPr lang="en-US" i="1" dirty="0"/>
              <a:t>a</a:t>
            </a:r>
            <a:r>
              <a:rPr lang="en-US" baseline="-25000"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7</a:t>
            </a:r>
            <a:r>
              <a:rPr lang="en-US" dirty="0"/>
              <a:t> = </a:t>
            </a:r>
            <a:r>
              <a:rPr lang="el-GR" dirty="0"/>
              <a:t>α</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2</a:t>
            </a:r>
            <a:r>
              <a:rPr lang="en-US" dirty="0"/>
              <a:t> + </a:t>
            </a:r>
            <a:r>
              <a:rPr lang="el-GR" dirty="0"/>
              <a:t>α</a:t>
            </a:r>
            <a:r>
              <a:rPr lang="en-US" baseline="-25000" dirty="0">
                <a:latin typeface="Cambria Math" pitchFamily="18" charset="0"/>
                <a:ea typeface="Cambria Math" pitchFamily="18" charset="0"/>
              </a:rPr>
              <a:t>2</a:t>
            </a:r>
            <a:r>
              <a:rPr lang="en-US" dirty="0"/>
              <a:t>(</a:t>
            </a:r>
            <a:r>
              <a:rPr lang="en-US" dirty="0">
                <a:latin typeface="Cambria Math"/>
                <a:ea typeface="Cambria Math"/>
              </a:rPr>
              <a:t>−</a:t>
            </a:r>
            <a:r>
              <a:rPr lang="en-US" dirty="0">
                <a:latin typeface="Cambria Math" pitchFamily="18" charset="0"/>
                <a:ea typeface="Cambria Math" pitchFamily="18" charset="0"/>
              </a:rPr>
              <a:t>1</a:t>
            </a:r>
            <a:r>
              <a:rPr lang="en-US" dirty="0"/>
              <a:t>).</a:t>
            </a:r>
          </a:p>
          <a:p>
            <a:pPr>
              <a:buNone/>
            </a:pPr>
            <a:endParaRPr lang="en-US" dirty="0"/>
          </a:p>
          <a:p>
            <a:pPr>
              <a:buNone/>
            </a:pPr>
            <a:r>
              <a:rPr lang="en-US" dirty="0"/>
              <a:t>     Solving these equations, we find that   </a:t>
            </a:r>
            <a:r>
              <a:rPr lang="el-GR" dirty="0"/>
              <a:t>α</a:t>
            </a:r>
            <a:r>
              <a:rPr lang="en-US" baseline="-25000" dirty="0">
                <a:latin typeface="Cambria Math" pitchFamily="18" charset="0"/>
                <a:ea typeface="Cambria Math" pitchFamily="18" charset="0"/>
              </a:rPr>
              <a:t>1</a:t>
            </a:r>
            <a:r>
              <a:rPr lang="en-US" baseline="-25000" dirty="0"/>
              <a:t> </a:t>
            </a:r>
            <a:r>
              <a:rPr lang="en-US" dirty="0"/>
              <a:t> = </a:t>
            </a:r>
            <a:r>
              <a:rPr lang="en-US" dirty="0">
                <a:latin typeface="Cambria Math" pitchFamily="18" charset="0"/>
                <a:ea typeface="Cambria Math" pitchFamily="18" charset="0"/>
              </a:rPr>
              <a:t>3</a:t>
            </a:r>
            <a:r>
              <a:rPr lang="en-US" dirty="0"/>
              <a:t> and </a:t>
            </a:r>
            <a:r>
              <a:rPr lang="el-GR" dirty="0"/>
              <a:t>α</a:t>
            </a:r>
            <a:r>
              <a:rPr lang="en-US" baseline="-25000" dirty="0">
                <a:latin typeface="Cambria Math" pitchFamily="18" charset="0"/>
                <a:ea typeface="Cambria Math" pitchFamily="18" charset="0"/>
              </a:rPr>
              <a:t>2</a:t>
            </a:r>
            <a:r>
              <a:rPr lang="en-US" baseline="-25000" dirty="0"/>
              <a:t> </a:t>
            </a:r>
            <a:r>
              <a:rPr lang="en-US" dirty="0"/>
              <a:t> = </a:t>
            </a:r>
            <a:r>
              <a:rPr lang="en-US" dirty="0">
                <a:latin typeface="Cambria Math"/>
                <a:ea typeface="Cambria Math"/>
              </a:rPr>
              <a:t>−</a:t>
            </a:r>
            <a:r>
              <a:rPr lang="en-US" dirty="0">
                <a:latin typeface="Cambria Math" pitchFamily="18" charset="0"/>
                <a:ea typeface="Cambria Math" pitchFamily="18" charset="0"/>
              </a:rPr>
              <a:t>1. </a:t>
            </a:r>
            <a:r>
              <a:rPr lang="en-US" dirty="0"/>
              <a:t> </a:t>
            </a:r>
            <a:endParaRPr lang="en-US" baseline="-25000" dirty="0"/>
          </a:p>
          <a:p>
            <a:pPr>
              <a:buNone/>
            </a:pPr>
            <a:endParaRPr lang="en-US" baseline="-25000" dirty="0"/>
          </a:p>
          <a:p>
            <a:pPr>
              <a:buNone/>
            </a:pPr>
            <a:r>
              <a:rPr lang="en-US" dirty="0"/>
              <a:t>     Hence, the solution is the sequence {</a:t>
            </a:r>
            <a:r>
              <a:rPr lang="en-US" i="1" dirty="0"/>
              <a:t>a</a:t>
            </a:r>
            <a:r>
              <a:rPr lang="en-US" i="1" baseline="-25000" dirty="0"/>
              <a:t>n</a:t>
            </a:r>
            <a:r>
              <a:rPr lang="en-US" dirty="0"/>
              <a:t>}</a:t>
            </a:r>
            <a:r>
              <a:rPr lang="en-US" i="1" dirty="0"/>
              <a:t> </a:t>
            </a:r>
            <a:r>
              <a:rPr lang="en-US" dirty="0"/>
              <a:t>with   </a:t>
            </a:r>
            <a:r>
              <a:rPr lang="en-US" i="1" dirty="0"/>
              <a:t>a</a:t>
            </a:r>
            <a:r>
              <a:rPr lang="en-US" i="1" baseline="-25000" dirty="0"/>
              <a:t>n</a:t>
            </a:r>
            <a:r>
              <a:rPr lang="en-US" dirty="0"/>
              <a:t> = </a:t>
            </a:r>
            <a:r>
              <a:rPr lang="en-US" dirty="0">
                <a:latin typeface="Cambria Math" pitchFamily="18" charset="0"/>
                <a:ea typeface="Cambria Math" pitchFamily="18" charset="0"/>
              </a:rPr>
              <a:t>3∙2</a:t>
            </a:r>
            <a:r>
              <a:rPr lang="en-US" i="1" baseline="30000" dirty="0"/>
              <a:t>n</a:t>
            </a:r>
            <a:r>
              <a:rPr lang="en-US" dirty="0"/>
              <a:t> </a:t>
            </a:r>
            <a:r>
              <a:rPr lang="en-US" dirty="0">
                <a:latin typeface="Cambria Math"/>
                <a:ea typeface="Cambria Math"/>
              </a:rPr>
              <a:t>−</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a:t>
            </a:r>
            <a:r>
              <a:rPr lang="en-US" i="1" baseline="30000" dirty="0"/>
              <a:t>n</a:t>
            </a:r>
            <a:r>
              <a:rPr lang="en-US" dirty="0"/>
              <a:t>.</a:t>
            </a:r>
          </a:p>
          <a:p>
            <a:pPr>
              <a:buNone/>
            </a:pPr>
            <a:endParaRPr lang="en-US" i="1" baseline="30000" dirty="0"/>
          </a:p>
          <a:p>
            <a:pPr>
              <a:buNone/>
            </a:pPr>
            <a:r>
              <a:rPr lang="en-US" dirty="0"/>
              <a:t>  </a:t>
            </a:r>
          </a:p>
          <a:p>
            <a:pPr>
              <a:buNone/>
            </a:pPr>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r>
              <a:rPr lang="en-US" sz="3200" dirty="0"/>
              <a:t>An Explicit Formula for the Fibonacci Numbers</a:t>
            </a:r>
          </a:p>
        </p:txBody>
      </p:sp>
      <p:sp>
        <p:nvSpPr>
          <p:cNvPr id="3" name="Content Placeholder 2"/>
          <p:cNvSpPr>
            <a:spLocks noGrp="1"/>
          </p:cNvSpPr>
          <p:nvPr>
            <p:ph idx="1"/>
          </p:nvPr>
        </p:nvSpPr>
        <p:spPr/>
        <p:txBody>
          <a:bodyPr>
            <a:normAutofit fontScale="92500" lnSpcReduction="10000"/>
          </a:bodyPr>
          <a:lstStyle/>
          <a:p>
            <a:pPr>
              <a:buNone/>
            </a:pPr>
            <a:r>
              <a:rPr lang="en-US" i="1" dirty="0"/>
              <a:t>    </a:t>
            </a:r>
            <a:r>
              <a:rPr lang="en-US" dirty="0"/>
              <a:t>We can use Theorem </a:t>
            </a:r>
            <a:r>
              <a:rPr lang="en-US" dirty="0">
                <a:latin typeface="Cambria Math" pitchFamily="18" charset="0"/>
                <a:ea typeface="Cambria Math" pitchFamily="18" charset="0"/>
              </a:rPr>
              <a:t>1</a:t>
            </a:r>
            <a:r>
              <a:rPr lang="en-US" dirty="0"/>
              <a:t> to find an explicit formula for the Fibonacci numbers. The sequence of Fibonacci numbers satisfies the recurrence relation   </a:t>
            </a:r>
            <a:r>
              <a:rPr lang="en-US" i="1" dirty="0"/>
              <a:t>f</a:t>
            </a:r>
            <a:r>
              <a:rPr lang="en-US" i="1" baseline="-25000" dirty="0"/>
              <a:t>n</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2</a:t>
            </a:r>
            <a:r>
              <a:rPr lang="en-US" dirty="0"/>
              <a:t> with the initial conditions:</a:t>
            </a:r>
            <a:r>
              <a:rPr lang="en-US" i="1" baseline="-25000" dirty="0"/>
              <a:t> </a:t>
            </a:r>
            <a:r>
              <a:rPr lang="en-US" i="1" dirty="0"/>
              <a:t> f</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0  </a:t>
            </a:r>
            <a:r>
              <a:rPr lang="en-US" dirty="0"/>
              <a:t>and </a:t>
            </a:r>
            <a:r>
              <a:rPr lang="en-US" i="1" dirty="0"/>
              <a:t>f</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r>
              <a:rPr lang="en-US" dirty="0"/>
              <a:t>.</a:t>
            </a:r>
          </a:p>
          <a:p>
            <a:pPr>
              <a:buNone/>
            </a:pPr>
            <a:endParaRPr lang="en-US" dirty="0">
              <a:latin typeface="Cambria Math" pitchFamily="18" charset="0"/>
              <a:ea typeface="Cambria Math" pitchFamily="18" charset="0"/>
            </a:endParaRPr>
          </a:p>
          <a:p>
            <a:pPr>
              <a:buNone/>
            </a:pPr>
            <a:r>
              <a:rPr lang="en-US" i="1" dirty="0"/>
              <a:t>    </a:t>
            </a:r>
            <a:r>
              <a:rPr lang="en-US" b="1" dirty="0"/>
              <a:t>Solution</a:t>
            </a:r>
            <a:r>
              <a:rPr lang="en-US" dirty="0"/>
              <a:t>:  The roots of the characteristic equation                            </a:t>
            </a:r>
            <a:r>
              <a:rPr lang="en-US" i="1" dirty="0"/>
              <a:t>r</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t>– r – </a:t>
            </a:r>
            <a:r>
              <a:rPr lang="en-US"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0 are</a:t>
            </a: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a:t>
            </a:r>
          </a:p>
          <a:p>
            <a:pPr>
              <a:buNone/>
            </a:pPr>
            <a:endParaRPr lang="en-US" i="1" dirty="0"/>
          </a:p>
          <a:p>
            <a:endParaRPr lang="en-US" i="1" dirty="0"/>
          </a:p>
          <a:p>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3429000" y="4343400"/>
            <a:ext cx="1671638" cy="517208"/>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505200" y="5181600"/>
            <a:ext cx="1677353" cy="51720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Fibonacci Numbers (</a:t>
            </a:r>
            <a:r>
              <a:rPr lang="en-US" sz="4000" i="1" dirty="0"/>
              <a:t>continued</a:t>
            </a:r>
            <a:r>
              <a:rPr lang="en-US" sz="4000" dirty="0"/>
              <a:t>)</a:t>
            </a:r>
          </a:p>
        </p:txBody>
      </p:sp>
      <p:pic>
        <p:nvPicPr>
          <p:cNvPr id="13" name="Picture 12" descr="addin_tmp.png"/>
          <p:cNvPicPr>
            <a:picLocks noChangeAspect="1"/>
          </p:cNvPicPr>
          <p:nvPr>
            <p:custDataLst>
              <p:tags r:id="rId1"/>
            </p:custDataLst>
          </p:nvPr>
        </p:nvPicPr>
        <p:blipFill>
          <a:blip r:embed="rId8" cstate="print"/>
          <a:stretch>
            <a:fillRect/>
          </a:stretch>
        </p:blipFill>
        <p:spPr>
          <a:xfrm>
            <a:off x="3200400" y="2438400"/>
            <a:ext cx="3562350" cy="472440"/>
          </a:xfrm>
          <a:prstGeom prst="rect">
            <a:avLst/>
          </a:prstGeom>
        </p:spPr>
      </p:pic>
      <p:sp>
        <p:nvSpPr>
          <p:cNvPr id="6" name="Content Placeholder 5"/>
          <p:cNvSpPr>
            <a:spLocks noGrp="1"/>
          </p:cNvSpPr>
          <p:nvPr>
            <p:ph idx="1"/>
          </p:nvPr>
        </p:nvSpPr>
        <p:spPr>
          <a:xfrm>
            <a:off x="685800" y="1981200"/>
            <a:ext cx="8229600" cy="4389120"/>
          </a:xfrm>
        </p:spPr>
        <p:txBody>
          <a:bodyPr>
            <a:normAutofit/>
          </a:bodyPr>
          <a:lstStyle/>
          <a:p>
            <a:pPr>
              <a:buNone/>
            </a:pPr>
            <a:r>
              <a:rPr lang="en-US" dirty="0"/>
              <a:t>     Therefore by Theorem </a:t>
            </a:r>
            <a:r>
              <a:rPr lang="en-US" dirty="0">
                <a:latin typeface="Cambria Math" pitchFamily="18" charset="0"/>
                <a:ea typeface="Cambria Math" pitchFamily="18" charset="0"/>
              </a:rPr>
              <a:t>1</a:t>
            </a:r>
            <a:endParaRPr lang="en-US" dirty="0"/>
          </a:p>
          <a:p>
            <a:pPr>
              <a:buNone/>
            </a:pPr>
            <a:endParaRPr lang="en-US" dirty="0"/>
          </a:p>
          <a:p>
            <a:pPr>
              <a:buNone/>
            </a:pPr>
            <a:r>
              <a:rPr lang="en-US" dirty="0"/>
              <a:t>     for some constants</a:t>
            </a:r>
            <a:r>
              <a:rPr lang="el-GR" i="1" dirty="0"/>
              <a:t> α</a:t>
            </a:r>
            <a:r>
              <a:rPr lang="en-US" baseline="-25000" dirty="0">
                <a:latin typeface="Cambria Math" pitchFamily="18" charset="0"/>
                <a:ea typeface="Cambria Math" pitchFamily="18" charset="0"/>
              </a:rPr>
              <a:t>1</a:t>
            </a:r>
            <a:r>
              <a:rPr lang="en-US" i="1" dirty="0"/>
              <a:t> </a:t>
            </a:r>
            <a:r>
              <a:rPr lang="en-US" dirty="0"/>
              <a:t>and</a:t>
            </a:r>
            <a:r>
              <a:rPr lang="en-US" i="1" dirty="0"/>
              <a:t> </a:t>
            </a:r>
            <a:r>
              <a:rPr lang="el-GR" i="1" dirty="0"/>
              <a:t>α</a:t>
            </a:r>
            <a:r>
              <a:rPr lang="en-US" baseline="-25000" dirty="0">
                <a:latin typeface="Cambria Math" pitchFamily="18" charset="0"/>
                <a:ea typeface="Cambria Math" pitchFamily="18" charset="0"/>
              </a:rPr>
              <a:t>2</a:t>
            </a:r>
            <a:r>
              <a:rPr lang="en-US" dirty="0"/>
              <a:t>.</a:t>
            </a:r>
          </a:p>
          <a:p>
            <a:pPr>
              <a:buNone/>
            </a:pPr>
            <a:r>
              <a:rPr lang="en-US" dirty="0"/>
              <a:t>    Using the initial conditions </a:t>
            </a:r>
            <a:r>
              <a:rPr lang="en-US" i="1" dirty="0"/>
              <a:t>f</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0 </a:t>
            </a:r>
            <a:r>
              <a:rPr lang="en-US" dirty="0"/>
              <a:t>and  </a:t>
            </a:r>
            <a:r>
              <a:rPr lang="en-US" i="1" dirty="0"/>
              <a:t>f</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r>
              <a:rPr lang="en-US" dirty="0"/>
              <a:t> , we have</a:t>
            </a:r>
          </a:p>
          <a:p>
            <a:pPr>
              <a:buNone/>
            </a:pPr>
            <a:endParaRPr lang="en-US" dirty="0"/>
          </a:p>
          <a:p>
            <a:pPr>
              <a:buNone/>
            </a:pPr>
            <a:endParaRPr lang="en-US" dirty="0"/>
          </a:p>
          <a:p>
            <a:pPr>
              <a:buNone/>
            </a:pPr>
            <a:r>
              <a:rPr lang="en-US" dirty="0"/>
              <a:t>     Solving, we obtain                                     .</a:t>
            </a:r>
          </a:p>
          <a:p>
            <a:pPr>
              <a:buNone/>
            </a:pPr>
            <a:r>
              <a:rPr lang="en-US" dirty="0"/>
              <a:t>     Hence, </a:t>
            </a:r>
          </a:p>
          <a:p>
            <a:pPr>
              <a:buNone/>
            </a:pPr>
            <a:endParaRPr lang="en-US" dirty="0"/>
          </a:p>
          <a:p>
            <a:endParaRPr lang="en-US" dirty="0"/>
          </a:p>
          <a:p>
            <a:endParaRPr lang="en-US" dirty="0"/>
          </a:p>
        </p:txBody>
      </p:sp>
      <p:pic>
        <p:nvPicPr>
          <p:cNvPr id="14" name="Picture 13" descr="addin_tmp.png"/>
          <p:cNvPicPr>
            <a:picLocks noChangeAspect="1"/>
          </p:cNvPicPr>
          <p:nvPr>
            <p:custDataLst>
              <p:tags r:id="rId2"/>
            </p:custDataLst>
          </p:nvPr>
        </p:nvPicPr>
        <p:blipFill>
          <a:blip r:embed="rId9" cstate="print"/>
          <a:stretch>
            <a:fillRect/>
          </a:stretch>
        </p:blipFill>
        <p:spPr>
          <a:xfrm>
            <a:off x="2057400" y="3962401"/>
            <a:ext cx="1878330" cy="230505"/>
          </a:xfrm>
          <a:prstGeom prst="rect">
            <a:avLst/>
          </a:prstGeom>
        </p:spPr>
      </p:pic>
      <p:pic>
        <p:nvPicPr>
          <p:cNvPr id="11" name="Picture 10" descr="addin_tmp.png"/>
          <p:cNvPicPr>
            <a:picLocks noChangeAspect="1"/>
          </p:cNvPicPr>
          <p:nvPr>
            <p:custDataLst>
              <p:tags r:id="rId3"/>
            </p:custDataLst>
          </p:nvPr>
        </p:nvPicPr>
        <p:blipFill>
          <a:blip r:embed="rId10" cstate="print"/>
          <a:stretch>
            <a:fillRect/>
          </a:stretch>
        </p:blipFill>
        <p:spPr>
          <a:xfrm>
            <a:off x="2057400" y="4343400"/>
            <a:ext cx="3726180" cy="457200"/>
          </a:xfrm>
          <a:prstGeom prst="rect">
            <a:avLst/>
          </a:prstGeom>
        </p:spPr>
      </p:pic>
      <p:pic>
        <p:nvPicPr>
          <p:cNvPr id="18" name="Picture 17" descr="addin_tmp.png"/>
          <p:cNvPicPr>
            <a:picLocks noChangeAspect="1"/>
          </p:cNvPicPr>
          <p:nvPr>
            <p:custDataLst>
              <p:tags r:id="rId4"/>
            </p:custDataLst>
          </p:nvPr>
        </p:nvPicPr>
        <p:blipFill>
          <a:blip r:embed="rId11" cstate="print"/>
          <a:stretch>
            <a:fillRect/>
          </a:stretch>
        </p:blipFill>
        <p:spPr>
          <a:xfrm>
            <a:off x="4267200" y="4876800"/>
            <a:ext cx="902970" cy="358140"/>
          </a:xfrm>
          <a:prstGeom prst="rect">
            <a:avLst/>
          </a:prstGeom>
        </p:spPr>
      </p:pic>
      <p:pic>
        <p:nvPicPr>
          <p:cNvPr id="19" name="Picture 18" descr="addin_tmp.png"/>
          <p:cNvPicPr>
            <a:picLocks noChangeAspect="1"/>
          </p:cNvPicPr>
          <p:nvPr>
            <p:custDataLst>
              <p:tags r:id="rId5"/>
            </p:custDataLst>
          </p:nvPr>
        </p:nvPicPr>
        <p:blipFill>
          <a:blip r:embed="rId12" cstate="print"/>
          <a:stretch>
            <a:fillRect/>
          </a:stretch>
        </p:blipFill>
        <p:spPr>
          <a:xfrm>
            <a:off x="5638800" y="4876800"/>
            <a:ext cx="1099185" cy="358140"/>
          </a:xfrm>
          <a:prstGeom prst="rect">
            <a:avLst/>
          </a:prstGeom>
        </p:spPr>
      </p:pic>
      <p:pic>
        <p:nvPicPr>
          <p:cNvPr id="12" name="Picture 11" descr="addin_tmp.png"/>
          <p:cNvPicPr>
            <a:picLocks noChangeAspect="1"/>
          </p:cNvPicPr>
          <p:nvPr>
            <p:custDataLst>
              <p:tags r:id="rId6"/>
            </p:custDataLst>
          </p:nvPr>
        </p:nvPicPr>
        <p:blipFill>
          <a:blip r:embed="rId13" cstate="print"/>
          <a:stretch>
            <a:fillRect/>
          </a:stretch>
        </p:blipFill>
        <p:spPr>
          <a:xfrm>
            <a:off x="3048001" y="5638800"/>
            <a:ext cx="3667125" cy="472440"/>
          </a:xfrm>
          <a:prstGeom prst="rect">
            <a:avLst/>
          </a:prstGeom>
        </p:spPr>
      </p:pic>
      <p:sp>
        <p:nvSpPr>
          <p:cNvPr id="21" name="TextBox 20"/>
          <p:cNvSpPr txBox="1"/>
          <p:nvPr/>
        </p:nvSpPr>
        <p:spPr>
          <a:xfrm>
            <a:off x="5791200" y="4343400"/>
            <a:ext cx="381000" cy="369332"/>
          </a:xfrm>
          <a:prstGeom prst="rect">
            <a:avLst/>
          </a:prstGeom>
          <a:noFill/>
        </p:spPr>
        <p:txBody>
          <a:bodyPr wrap="square" rtlCol="0">
            <a:spAutoFit/>
          </a:bodyPr>
          <a:lstStyle/>
          <a:p>
            <a:r>
              <a:rPr lang="en-US" dirty="0"/>
              <a:t>.</a:t>
            </a:r>
          </a:p>
        </p:txBody>
      </p:sp>
      <p:sp>
        <p:nvSpPr>
          <p:cNvPr id="15" name="TextBox 14"/>
          <p:cNvSpPr txBox="1"/>
          <p:nvPr/>
        </p:nvSpPr>
        <p:spPr>
          <a:xfrm>
            <a:off x="5257800" y="4800600"/>
            <a:ext cx="243978" cy="369332"/>
          </a:xfrm>
          <a:prstGeom prst="rect">
            <a:avLst/>
          </a:prstGeom>
          <a:noFill/>
        </p:spPr>
        <p:txBody>
          <a:bodyPr wrap="none" rtlCol="0">
            <a:spAutoFit/>
          </a:bodyPr>
          <a:lstStyle/>
          <a:p>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The Solution when there is a Repeated Root</a:t>
            </a:r>
          </a:p>
        </p:txBody>
      </p:sp>
      <p:sp>
        <p:nvSpPr>
          <p:cNvPr id="3" name="Content Placeholder 2"/>
          <p:cNvSpPr>
            <a:spLocks noGrp="1"/>
          </p:cNvSpPr>
          <p:nvPr>
            <p:ph idx="1"/>
          </p:nvPr>
        </p:nvSpPr>
        <p:spPr/>
        <p:txBody>
          <a:bodyPr>
            <a:normAutofit/>
          </a:bodyPr>
          <a:lstStyle/>
          <a:p>
            <a:pPr>
              <a:buNone/>
            </a:pPr>
            <a:r>
              <a:rPr lang="en-US" b="1" dirty="0">
                <a:latin typeface="Cambria Math" pitchFamily="18" charset="0"/>
                <a:ea typeface="Cambria Math" pitchFamily="18" charset="0"/>
              </a:rPr>
              <a:t>    Theorem 2</a:t>
            </a:r>
            <a:r>
              <a:rPr lang="en-US" dirty="0"/>
              <a:t>:  Let </a:t>
            </a:r>
            <a:r>
              <a:rPr lang="en-US" i="1" dirty="0"/>
              <a:t>c</a:t>
            </a:r>
            <a:r>
              <a:rPr lang="en-US" baseline="-25000" dirty="0">
                <a:latin typeface="Cambria Math" pitchFamily="18" charset="0"/>
                <a:ea typeface="Cambria Math" pitchFamily="18" charset="0"/>
              </a:rPr>
              <a:t>1</a:t>
            </a:r>
            <a:r>
              <a:rPr lang="en-US" dirty="0"/>
              <a:t> and </a:t>
            </a:r>
            <a:r>
              <a:rPr lang="en-US" i="1" dirty="0"/>
              <a:t>c</a:t>
            </a:r>
            <a:r>
              <a:rPr lang="en-US" baseline="-25000" dirty="0">
                <a:latin typeface="Cambria Math" pitchFamily="18" charset="0"/>
                <a:ea typeface="Cambria Math" pitchFamily="18" charset="0"/>
              </a:rPr>
              <a:t>2</a:t>
            </a:r>
            <a:r>
              <a:rPr lang="en-US" i="1" dirty="0"/>
              <a:t> </a:t>
            </a:r>
            <a:r>
              <a:rPr lang="en-US" dirty="0"/>
              <a:t>be real numbers with </a:t>
            </a:r>
            <a:r>
              <a:rPr lang="en-US" i="1" dirty="0"/>
              <a:t>c</a:t>
            </a:r>
            <a:r>
              <a:rPr lang="en-US" baseline="-25000" dirty="0">
                <a:latin typeface="Cambria Math" pitchFamily="18" charset="0"/>
                <a:ea typeface="Cambria Math" pitchFamily="18" charset="0"/>
              </a:rPr>
              <a:t>2</a:t>
            </a:r>
            <a:r>
              <a:rPr lang="en-US" i="1" baseline="-25000" dirty="0"/>
              <a:t> </a:t>
            </a:r>
            <a:r>
              <a:rPr lang="en-US" dirty="0">
                <a:latin typeface="Cambria Math"/>
                <a:ea typeface="Cambria Math"/>
              </a:rPr>
              <a:t>≠ 0</a:t>
            </a:r>
            <a:r>
              <a:rPr lang="en-US" dirty="0"/>
              <a:t>.  Suppose that </a:t>
            </a:r>
            <a:r>
              <a:rPr lang="en-US" i="1" dirty="0"/>
              <a:t>r</a:t>
            </a:r>
            <a:r>
              <a:rPr lang="en-US" baseline="30000" dirty="0">
                <a:latin typeface="Cambria Math" pitchFamily="18" charset="0"/>
                <a:ea typeface="Cambria Math" pitchFamily="18" charset="0"/>
              </a:rPr>
              <a:t>2</a:t>
            </a:r>
            <a:r>
              <a:rPr lang="en-US" i="1" dirty="0"/>
              <a:t> – c</a:t>
            </a:r>
            <a:r>
              <a:rPr lang="en-US" baseline="-25000" dirty="0">
                <a:latin typeface="Cambria Math" pitchFamily="18" charset="0"/>
                <a:ea typeface="Cambria Math" pitchFamily="18" charset="0"/>
              </a:rPr>
              <a:t>1</a:t>
            </a:r>
            <a:r>
              <a:rPr lang="en-US" i="1" dirty="0"/>
              <a:t>r – c</a:t>
            </a:r>
            <a:r>
              <a:rPr lang="en-US" baseline="-25000"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0</a:t>
            </a:r>
            <a:r>
              <a:rPr lang="en-US" i="1" dirty="0"/>
              <a:t> </a:t>
            </a:r>
            <a:r>
              <a:rPr lang="en-US" dirty="0"/>
              <a:t>has one repeated root </a:t>
            </a:r>
            <a:r>
              <a:rPr lang="en-US" i="1" dirty="0"/>
              <a:t>r</a:t>
            </a:r>
            <a:r>
              <a:rPr lang="en-US" baseline="-25000" dirty="0">
                <a:latin typeface="Cambria Math" pitchFamily="18" charset="0"/>
                <a:ea typeface="Cambria Math" pitchFamily="18" charset="0"/>
              </a:rPr>
              <a:t>0</a:t>
            </a:r>
            <a:r>
              <a:rPr lang="en-US" dirty="0"/>
              <a:t>. Then the sequence {</a:t>
            </a:r>
            <a:r>
              <a:rPr lang="en-US" i="1" dirty="0"/>
              <a:t>a</a:t>
            </a:r>
            <a:r>
              <a:rPr lang="en-US" i="1" baseline="-25000" dirty="0"/>
              <a:t>n</a:t>
            </a:r>
            <a:r>
              <a:rPr lang="en-US" dirty="0"/>
              <a:t>} is a solution to the recurrence  relation </a:t>
            </a:r>
            <a:r>
              <a:rPr lang="en-US" i="1" dirty="0"/>
              <a:t>a</a:t>
            </a:r>
            <a:r>
              <a:rPr lang="en-US" i="1" baseline="-25000" dirty="0"/>
              <a:t>n</a:t>
            </a:r>
            <a:r>
              <a:rPr lang="en-US" i="1" dirty="0"/>
              <a:t> = c</a:t>
            </a:r>
            <a:r>
              <a:rPr lang="en-US" baseline="-25000" dirty="0">
                <a:latin typeface="Cambria Math" pitchFamily="18" charset="0"/>
                <a:ea typeface="Cambria Math" pitchFamily="18" charset="0"/>
              </a:rPr>
              <a:t>1</a:t>
            </a:r>
            <a:r>
              <a:rPr lang="en-US" i="1" dirty="0"/>
              <a:t>a</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c</a:t>
            </a:r>
            <a:r>
              <a:rPr lang="en-US" baseline="-25000" dirty="0">
                <a:latin typeface="Cambria Math" pitchFamily="18" charset="0"/>
                <a:ea typeface="Cambria Math" pitchFamily="18" charset="0"/>
              </a:rPr>
              <a:t>2</a:t>
            </a:r>
            <a:r>
              <a:rPr lang="en-US" i="1" dirty="0"/>
              <a:t>a</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2</a:t>
            </a:r>
            <a:r>
              <a:rPr lang="en-US" i="1" dirty="0"/>
              <a:t>  </a:t>
            </a:r>
            <a:r>
              <a:rPr lang="en-US" dirty="0"/>
              <a:t>if  and only if</a:t>
            </a:r>
          </a:p>
          <a:p>
            <a:endParaRPr lang="en-US" dirty="0"/>
          </a:p>
          <a:p>
            <a:endParaRPr lang="en-US" dirty="0"/>
          </a:p>
          <a:p>
            <a:pPr>
              <a:buNone/>
            </a:pPr>
            <a:r>
              <a:rPr lang="en-US" dirty="0"/>
              <a:t>  for </a:t>
            </a:r>
            <a:r>
              <a:rPr lang="en-US" i="1" dirty="0"/>
              <a:t>n = </a:t>
            </a:r>
            <a:r>
              <a:rPr lang="en-US" dirty="0">
                <a:latin typeface="Cambria Math" pitchFamily="18" charset="0"/>
                <a:ea typeface="Cambria Math" pitchFamily="18" charset="0"/>
              </a:rPr>
              <a:t>0,1,2</a:t>
            </a:r>
            <a:r>
              <a:rPr lang="en-US" i="1" dirty="0"/>
              <a:t>,… </a:t>
            </a:r>
            <a:r>
              <a:rPr lang="en-US" dirty="0"/>
              <a:t>, where </a:t>
            </a:r>
            <a:r>
              <a:rPr lang="el-GR" dirty="0"/>
              <a:t>α</a:t>
            </a:r>
            <a:r>
              <a:rPr lang="en-US" baseline="-25000" dirty="0">
                <a:latin typeface="Cambria Math" pitchFamily="18" charset="0"/>
                <a:ea typeface="Cambria Math" pitchFamily="18" charset="0"/>
              </a:rPr>
              <a:t>1</a:t>
            </a:r>
            <a:r>
              <a:rPr lang="en-US" baseline="-25000" dirty="0"/>
              <a:t> </a:t>
            </a:r>
            <a:r>
              <a:rPr lang="en-US" dirty="0"/>
              <a:t>and</a:t>
            </a:r>
            <a:r>
              <a:rPr lang="en-US" baseline="-25000" dirty="0"/>
              <a:t> </a:t>
            </a:r>
            <a:r>
              <a:rPr lang="el-GR" dirty="0"/>
              <a:t>α</a:t>
            </a:r>
            <a:r>
              <a:rPr lang="en-US" baseline="-25000" dirty="0">
                <a:latin typeface="Cambria Math" pitchFamily="18" charset="0"/>
                <a:ea typeface="Cambria Math" pitchFamily="18" charset="0"/>
              </a:rPr>
              <a:t>2</a:t>
            </a:r>
            <a:r>
              <a:rPr lang="en-US" dirty="0"/>
              <a:t>  are constants.</a:t>
            </a:r>
            <a:endParaRPr lang="en-US" baseline="-25000"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752600" y="3810000"/>
            <a:ext cx="2997518" cy="3543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Using Theorem 2</a:t>
            </a:r>
          </a:p>
        </p:txBody>
      </p:sp>
      <p:sp>
        <p:nvSpPr>
          <p:cNvPr id="3" name="Content Placeholder 2"/>
          <p:cNvSpPr>
            <a:spLocks noGrp="1"/>
          </p:cNvSpPr>
          <p:nvPr>
            <p:ph idx="1"/>
          </p:nvPr>
        </p:nvSpPr>
        <p:spPr/>
        <p:txBody>
          <a:bodyPr>
            <a:normAutofit fontScale="62500" lnSpcReduction="20000"/>
          </a:bodyPr>
          <a:lstStyle/>
          <a:p>
            <a:pPr>
              <a:buNone/>
            </a:pPr>
            <a:r>
              <a:rPr lang="en-US" b="1" dirty="0"/>
              <a:t>    Example</a:t>
            </a:r>
            <a:r>
              <a:rPr lang="en-US" dirty="0"/>
              <a:t>:  What is the solution to the recurrence  relation                                                                     </a:t>
            </a:r>
            <a:r>
              <a:rPr lang="en-US" i="1" dirty="0"/>
              <a:t>a</a:t>
            </a:r>
            <a:r>
              <a:rPr lang="en-US" i="1" baseline="-25000" dirty="0"/>
              <a:t>n</a:t>
            </a:r>
            <a:r>
              <a:rPr lang="en-US" dirty="0"/>
              <a:t> = 6</a:t>
            </a:r>
            <a:r>
              <a:rPr lang="en-US" i="1" dirty="0"/>
              <a:t>a</a:t>
            </a:r>
            <a:r>
              <a:rPr lang="en-US" i="1" baseline="-25000" dirty="0"/>
              <a:t>n</a:t>
            </a:r>
            <a:r>
              <a:rPr lang="en-US" baseline="-25000" dirty="0">
                <a:latin typeface="Cambria Math"/>
                <a:ea typeface="Cambria Math"/>
              </a:rPr>
              <a:t>−</a:t>
            </a:r>
            <a:r>
              <a:rPr lang="en-US" baseline="-25000"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9</a:t>
            </a:r>
            <a:r>
              <a:rPr lang="en-US" i="1" dirty="0"/>
              <a:t>a</a:t>
            </a:r>
            <a:r>
              <a:rPr lang="en-US" i="1" baseline="-25000" dirty="0"/>
              <a:t>n</a:t>
            </a:r>
            <a:r>
              <a:rPr lang="en-US" baseline="-25000" dirty="0">
                <a:latin typeface="Cambria Math"/>
                <a:ea typeface="Cambria Math"/>
              </a:rPr>
              <a:t>−</a:t>
            </a:r>
            <a:r>
              <a:rPr lang="en-US" baseline="-25000" dirty="0">
                <a:latin typeface="Cambria Math" pitchFamily="18" charset="0"/>
                <a:ea typeface="Cambria Math" pitchFamily="18" charset="0"/>
              </a:rPr>
              <a:t>2</a:t>
            </a:r>
            <a:r>
              <a:rPr lang="en-US" dirty="0"/>
              <a:t> with </a:t>
            </a:r>
            <a:r>
              <a:rPr lang="en-US" i="1" dirty="0"/>
              <a:t>a</a:t>
            </a:r>
            <a:r>
              <a:rPr lang="en-US" baseline="-25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 </a:t>
            </a:r>
            <a:r>
              <a:rPr lang="en-US" dirty="0"/>
              <a:t>and </a:t>
            </a:r>
            <a:r>
              <a:rPr lang="en-US" i="1" dirty="0"/>
              <a:t>a</a:t>
            </a:r>
            <a:r>
              <a:rPr lang="en-US" baseline="-25000" dirty="0">
                <a:latin typeface="Cambria Math" pitchFamily="18" charset="0"/>
                <a:ea typeface="Cambria Math" pitchFamily="18" charset="0"/>
              </a:rPr>
              <a:t>1</a:t>
            </a:r>
            <a:r>
              <a:rPr lang="en-US" dirty="0"/>
              <a:t> = 6? </a:t>
            </a:r>
          </a:p>
          <a:p>
            <a:pPr>
              <a:buNone/>
            </a:pPr>
            <a:endParaRPr lang="en-US" dirty="0"/>
          </a:p>
          <a:p>
            <a:pPr>
              <a:buNone/>
            </a:pPr>
            <a:r>
              <a:rPr lang="en-US" dirty="0"/>
              <a:t>    </a:t>
            </a:r>
            <a:r>
              <a:rPr lang="en-US" b="1" dirty="0"/>
              <a:t>Solution</a:t>
            </a:r>
            <a:r>
              <a:rPr lang="en-US" dirty="0"/>
              <a:t>: The characteristic equation is  </a:t>
            </a:r>
            <a:r>
              <a:rPr lang="en-US" i="1" dirty="0"/>
              <a:t>r</a:t>
            </a:r>
            <a:r>
              <a:rPr lang="en-US" baseline="30000" dirty="0">
                <a:latin typeface="Cambria Math" pitchFamily="18" charset="0"/>
                <a:ea typeface="Cambria Math" pitchFamily="18" charset="0"/>
              </a:rPr>
              <a:t>2</a:t>
            </a:r>
            <a:r>
              <a:rPr lang="en-US" i="1" dirty="0"/>
              <a:t> </a:t>
            </a:r>
            <a:r>
              <a:rPr lang="en-US" i="1" dirty="0">
                <a:latin typeface="Cambria Math"/>
                <a:ea typeface="Cambria Math"/>
              </a:rPr>
              <a:t>− </a:t>
            </a:r>
            <a:r>
              <a:rPr lang="en-US" dirty="0">
                <a:latin typeface="Cambria Math" pitchFamily="18" charset="0"/>
                <a:ea typeface="Cambria Math" pitchFamily="18" charset="0"/>
              </a:rPr>
              <a:t>6</a:t>
            </a:r>
            <a:r>
              <a:rPr lang="en-US" i="1" dirty="0"/>
              <a:t>r + </a:t>
            </a:r>
            <a:r>
              <a:rPr lang="en-US" dirty="0">
                <a:latin typeface="Cambria Math" pitchFamily="18" charset="0"/>
                <a:ea typeface="Cambria Math" pitchFamily="18" charset="0"/>
              </a:rPr>
              <a:t>9</a:t>
            </a:r>
            <a:r>
              <a:rPr lang="en-US" i="1" dirty="0"/>
              <a:t> = </a:t>
            </a:r>
            <a:r>
              <a:rPr lang="en-US" dirty="0">
                <a:latin typeface="Cambria Math" pitchFamily="18" charset="0"/>
                <a:ea typeface="Cambria Math" pitchFamily="18" charset="0"/>
              </a:rPr>
              <a:t>0</a:t>
            </a:r>
            <a:r>
              <a:rPr lang="en-US" i="1" dirty="0"/>
              <a:t>. </a:t>
            </a:r>
          </a:p>
          <a:p>
            <a:pPr>
              <a:buNone/>
            </a:pPr>
            <a:r>
              <a:rPr lang="en-US" i="1" dirty="0"/>
              <a:t>    </a:t>
            </a:r>
            <a:r>
              <a:rPr lang="en-US" dirty="0"/>
              <a:t>The only root is  </a:t>
            </a:r>
            <a:r>
              <a:rPr lang="en-US" i="1" dirty="0"/>
              <a:t>r = </a:t>
            </a:r>
            <a:r>
              <a:rPr lang="en-US" dirty="0">
                <a:latin typeface="Cambria Math" pitchFamily="18" charset="0"/>
                <a:ea typeface="Cambria Math" pitchFamily="18" charset="0"/>
              </a:rPr>
              <a:t>3</a:t>
            </a:r>
            <a:r>
              <a:rPr lang="en-US" i="1" dirty="0"/>
              <a:t>. </a:t>
            </a:r>
            <a:r>
              <a:rPr lang="en-US" dirty="0"/>
              <a:t>Therefore,  {</a:t>
            </a:r>
            <a:r>
              <a:rPr lang="en-US" i="1" dirty="0"/>
              <a:t>a</a:t>
            </a:r>
            <a:r>
              <a:rPr lang="en-US" i="1" baseline="-25000" dirty="0"/>
              <a:t>n</a:t>
            </a:r>
            <a:r>
              <a:rPr lang="en-US" dirty="0"/>
              <a:t>}</a:t>
            </a:r>
            <a:r>
              <a:rPr lang="en-US" i="1" dirty="0"/>
              <a:t> </a:t>
            </a:r>
            <a:r>
              <a:rPr lang="en-US" dirty="0"/>
              <a:t>is a solution to the recurrence relation  if and only if  </a:t>
            </a:r>
          </a:p>
          <a:p>
            <a:pPr>
              <a:buNone/>
            </a:pPr>
            <a:r>
              <a:rPr lang="en-US" i="1" dirty="0"/>
              <a:t>                a</a:t>
            </a:r>
            <a:r>
              <a:rPr lang="en-US" i="1" baseline="-25000" dirty="0"/>
              <a:t>n</a:t>
            </a:r>
            <a:r>
              <a:rPr lang="en-US" i="1" dirty="0"/>
              <a:t> = </a:t>
            </a:r>
            <a:r>
              <a:rPr lang="el-GR" i="1" dirty="0"/>
              <a:t>α</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3</a:t>
            </a:r>
            <a:r>
              <a:rPr lang="en-US" i="1" baseline="30000" dirty="0"/>
              <a:t>n</a:t>
            </a:r>
            <a:r>
              <a:rPr lang="en-US" i="1" dirty="0"/>
              <a:t> + </a:t>
            </a:r>
            <a:r>
              <a:rPr lang="el-GR" i="1" dirty="0"/>
              <a:t>α</a:t>
            </a:r>
            <a:r>
              <a:rPr lang="en-US" baseline="-25000" dirty="0">
                <a:latin typeface="Cambria Math" pitchFamily="18" charset="0"/>
                <a:ea typeface="Cambria Math" pitchFamily="18" charset="0"/>
              </a:rPr>
              <a:t>2</a:t>
            </a:r>
            <a:r>
              <a:rPr lang="en-US" i="1" dirty="0"/>
              <a:t>n</a:t>
            </a:r>
            <a:r>
              <a:rPr lang="en-US" dirty="0"/>
              <a:t>(</a:t>
            </a:r>
            <a:r>
              <a:rPr lang="en-US" dirty="0">
                <a:latin typeface="Cambria Math" pitchFamily="18" charset="0"/>
                <a:ea typeface="Cambria Math" pitchFamily="18" charset="0"/>
              </a:rPr>
              <a:t>3</a:t>
            </a:r>
            <a:r>
              <a:rPr lang="en-US" dirty="0"/>
              <a:t>)</a:t>
            </a:r>
            <a:r>
              <a:rPr lang="en-US" i="1" baseline="30000" dirty="0"/>
              <a:t>n</a:t>
            </a:r>
            <a:r>
              <a:rPr lang="en-US" dirty="0"/>
              <a:t>                                                   </a:t>
            </a:r>
          </a:p>
          <a:p>
            <a:pPr>
              <a:buNone/>
            </a:pPr>
            <a:r>
              <a:rPr lang="en-US" dirty="0"/>
              <a:t>     where </a:t>
            </a:r>
            <a:r>
              <a:rPr lang="el-GR" dirty="0"/>
              <a:t>α</a:t>
            </a:r>
            <a:r>
              <a:rPr lang="en-US" baseline="-25000" dirty="0">
                <a:latin typeface="Cambria Math" pitchFamily="18" charset="0"/>
                <a:ea typeface="Cambria Math" pitchFamily="18" charset="0"/>
              </a:rPr>
              <a:t>1</a:t>
            </a:r>
            <a:r>
              <a:rPr lang="en-US" baseline="-25000" dirty="0"/>
              <a:t> </a:t>
            </a:r>
            <a:r>
              <a:rPr lang="en-US" dirty="0"/>
              <a:t>and</a:t>
            </a:r>
            <a:r>
              <a:rPr lang="en-US" baseline="-25000" dirty="0"/>
              <a:t> </a:t>
            </a:r>
            <a:r>
              <a:rPr lang="el-GR" dirty="0"/>
              <a:t>α</a:t>
            </a:r>
            <a:r>
              <a:rPr lang="en-US" baseline="-25000" dirty="0">
                <a:latin typeface="Cambria Math" pitchFamily="18" charset="0"/>
                <a:ea typeface="Cambria Math" pitchFamily="18" charset="0"/>
              </a:rPr>
              <a:t>2</a:t>
            </a:r>
            <a:r>
              <a:rPr lang="en-US" dirty="0"/>
              <a:t>  are constants.</a:t>
            </a:r>
          </a:p>
          <a:p>
            <a:pPr>
              <a:buNone/>
            </a:pPr>
            <a:endParaRPr lang="en-US" dirty="0"/>
          </a:p>
          <a:p>
            <a:pPr>
              <a:buNone/>
            </a:pPr>
            <a:r>
              <a:rPr lang="en-US" dirty="0"/>
              <a:t>      To find the constants  </a:t>
            </a:r>
            <a:r>
              <a:rPr lang="el-GR" dirty="0"/>
              <a:t>α</a:t>
            </a:r>
            <a:r>
              <a:rPr lang="en-US" baseline="-25000" dirty="0">
                <a:latin typeface="Cambria Math" pitchFamily="18" charset="0"/>
                <a:ea typeface="Cambria Math" pitchFamily="18" charset="0"/>
              </a:rPr>
              <a:t>1</a:t>
            </a:r>
            <a:r>
              <a:rPr lang="en-US" dirty="0"/>
              <a:t> and </a:t>
            </a:r>
            <a:r>
              <a:rPr lang="el-GR" dirty="0"/>
              <a:t>α</a:t>
            </a:r>
            <a:r>
              <a:rPr lang="en-US" baseline="-25000" dirty="0">
                <a:latin typeface="Cambria Math" pitchFamily="18" charset="0"/>
                <a:ea typeface="Cambria Math" pitchFamily="18" charset="0"/>
              </a:rPr>
              <a:t>2</a:t>
            </a:r>
            <a:r>
              <a:rPr lang="en-US" dirty="0"/>
              <a:t>, note that </a:t>
            </a:r>
          </a:p>
          <a:p>
            <a:pPr>
              <a:buNone/>
            </a:pPr>
            <a:r>
              <a:rPr lang="en-US" dirty="0"/>
              <a:t>  </a:t>
            </a:r>
          </a:p>
          <a:p>
            <a:pPr>
              <a:buNone/>
            </a:pPr>
            <a:r>
              <a:rPr lang="en-US" i="1" dirty="0"/>
              <a:t>                a</a:t>
            </a:r>
            <a:r>
              <a:rPr lang="en-US" baseline="-25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 = </a:t>
            </a:r>
            <a:r>
              <a:rPr lang="el-GR" i="1" dirty="0"/>
              <a:t>α</a:t>
            </a:r>
            <a:r>
              <a:rPr lang="en-US" baseline="-25000" dirty="0">
                <a:latin typeface="Cambria Math" pitchFamily="18" charset="0"/>
                <a:ea typeface="Cambria Math" pitchFamily="18" charset="0"/>
              </a:rPr>
              <a:t>1</a:t>
            </a:r>
            <a:r>
              <a:rPr lang="en-US" i="1" dirty="0"/>
              <a:t> </a:t>
            </a:r>
            <a:r>
              <a:rPr lang="en-US" dirty="0"/>
              <a:t>   and       </a:t>
            </a:r>
            <a:r>
              <a:rPr lang="en-US" i="1" dirty="0"/>
              <a:t>a</a:t>
            </a:r>
            <a:r>
              <a:rPr lang="en-US" baseline="-25000"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6 </a:t>
            </a:r>
            <a:r>
              <a:rPr lang="en-US" dirty="0"/>
              <a:t>= </a:t>
            </a:r>
            <a:r>
              <a:rPr lang="el-GR" dirty="0"/>
              <a:t>α</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3 </a:t>
            </a:r>
            <a:r>
              <a:rPr lang="en-US" dirty="0"/>
              <a:t>+ </a:t>
            </a:r>
            <a:r>
              <a:rPr lang="el-GR" dirty="0"/>
              <a:t>α</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∙3.</a:t>
            </a:r>
          </a:p>
          <a:p>
            <a:pPr>
              <a:buNone/>
            </a:pP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Solving, we find that  </a:t>
            </a:r>
            <a:r>
              <a:rPr lang="el-GR" dirty="0"/>
              <a:t>α</a:t>
            </a:r>
            <a:r>
              <a:rPr lang="en-US" baseline="-25000" dirty="0">
                <a:latin typeface="Cambria Math" pitchFamily="18" charset="0"/>
                <a:ea typeface="Cambria Math" pitchFamily="18" charset="0"/>
              </a:rPr>
              <a:t>1</a:t>
            </a:r>
            <a:r>
              <a:rPr lang="en-US" baseline="-25000" dirty="0"/>
              <a:t> </a:t>
            </a:r>
            <a:r>
              <a:rPr lang="en-US" dirty="0"/>
              <a:t> = </a:t>
            </a:r>
            <a:r>
              <a:rPr lang="en-US" dirty="0">
                <a:latin typeface="Cambria Math" pitchFamily="18" charset="0"/>
                <a:ea typeface="Cambria Math" pitchFamily="18" charset="0"/>
              </a:rPr>
              <a:t>1</a:t>
            </a:r>
            <a:r>
              <a:rPr lang="en-US" dirty="0"/>
              <a:t> and</a:t>
            </a:r>
            <a:r>
              <a:rPr lang="en-US" dirty="0">
                <a:solidFill>
                  <a:srgbClr val="FF0000"/>
                </a:solidFill>
              </a:rPr>
              <a:t>    </a:t>
            </a:r>
            <a:r>
              <a:rPr lang="el-GR" dirty="0"/>
              <a:t>α</a:t>
            </a:r>
            <a:r>
              <a:rPr lang="en-US" baseline="-25000" dirty="0">
                <a:latin typeface="Cambria Math" pitchFamily="18" charset="0"/>
                <a:ea typeface="Cambria Math" pitchFamily="18" charset="0"/>
              </a:rPr>
              <a:t>2</a:t>
            </a:r>
            <a:r>
              <a:rPr lang="en-US" baseline="-25000" dirty="0"/>
              <a:t> </a:t>
            </a:r>
            <a:r>
              <a:rPr lang="en-US" dirty="0"/>
              <a:t> = </a:t>
            </a:r>
            <a:r>
              <a:rPr lang="en-US" dirty="0">
                <a:latin typeface="Cambria Math" pitchFamily="18" charset="0"/>
                <a:ea typeface="Cambria Math" pitchFamily="18" charset="0"/>
              </a:rPr>
              <a:t>1</a:t>
            </a:r>
            <a:r>
              <a:rPr lang="en-US" dirty="0"/>
              <a:t>  .</a:t>
            </a:r>
          </a:p>
          <a:p>
            <a:pPr>
              <a:buNone/>
            </a:pPr>
            <a:r>
              <a:rPr lang="en-US" dirty="0"/>
              <a:t>       Hence, </a:t>
            </a:r>
          </a:p>
          <a:p>
            <a:pPr>
              <a:buNone/>
            </a:pPr>
            <a:r>
              <a:rPr lang="en-US" dirty="0"/>
              <a:t>             </a:t>
            </a:r>
            <a:r>
              <a:rPr lang="en-US" i="1" dirty="0"/>
              <a:t>a</a:t>
            </a:r>
            <a:r>
              <a:rPr lang="en-US" i="1" baseline="-25000" dirty="0"/>
              <a:t>n</a:t>
            </a:r>
            <a:r>
              <a:rPr lang="en-US" dirty="0"/>
              <a:t> = </a:t>
            </a:r>
            <a:r>
              <a:rPr lang="en-US" dirty="0">
                <a:latin typeface="Cambria Math" pitchFamily="18" charset="0"/>
                <a:ea typeface="Cambria Math" pitchFamily="18" charset="0"/>
              </a:rPr>
              <a:t>3</a:t>
            </a:r>
            <a:r>
              <a:rPr lang="en-US" i="1" baseline="30000" dirty="0"/>
              <a:t>n</a:t>
            </a:r>
            <a:r>
              <a:rPr lang="en-US" dirty="0"/>
              <a:t> + </a:t>
            </a:r>
            <a:r>
              <a:rPr lang="en-US" i="1" dirty="0"/>
              <a:t>n</a:t>
            </a:r>
            <a:r>
              <a:rPr lang="en-US" dirty="0">
                <a:latin typeface="Cambria Math" pitchFamily="18" charset="0"/>
                <a:ea typeface="Cambria Math" pitchFamily="18" charset="0"/>
              </a:rPr>
              <a:t>3</a:t>
            </a:r>
            <a:r>
              <a:rPr lang="en-US" i="1" baseline="30000" dirty="0"/>
              <a:t>n</a:t>
            </a:r>
            <a:r>
              <a:rPr lang="en-US" dirty="0"/>
              <a:t> .</a:t>
            </a:r>
            <a:endParaRPr lang="en-US" baseline="30000" dirty="0"/>
          </a:p>
          <a:p>
            <a:pPr>
              <a:buNone/>
            </a:pPr>
            <a:r>
              <a:rPr lang="en-US"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Solving Linear Homogeneous Recurrence Relations of Arbitrary Degree</a:t>
            </a:r>
          </a:p>
        </p:txBody>
      </p:sp>
      <p:sp>
        <p:nvSpPr>
          <p:cNvPr id="3" name="Content Placeholder 2"/>
          <p:cNvSpPr>
            <a:spLocks noGrp="1"/>
          </p:cNvSpPr>
          <p:nvPr>
            <p:ph idx="1"/>
          </p:nvPr>
        </p:nvSpPr>
        <p:spPr/>
        <p:txBody>
          <a:bodyPr>
            <a:normAutofit fontScale="85000" lnSpcReduction="20000"/>
          </a:bodyPr>
          <a:lstStyle/>
          <a:p>
            <a:pPr>
              <a:buNone/>
            </a:pPr>
            <a:r>
              <a:rPr lang="en-US" b="1" dirty="0"/>
              <a:t>    </a:t>
            </a:r>
            <a:r>
              <a:rPr lang="en-US" dirty="0"/>
              <a:t>This theorem can be used to solve linear homogeneous recurrence relations with constant coefficients of any degree when the characteristic equation has distinct roots.</a:t>
            </a:r>
          </a:p>
          <a:p>
            <a:pPr>
              <a:buNone/>
            </a:pPr>
            <a:endParaRPr lang="en-US" dirty="0"/>
          </a:p>
          <a:p>
            <a:pPr>
              <a:buNone/>
            </a:pPr>
            <a:r>
              <a:rPr lang="en-US" b="1" dirty="0"/>
              <a:t>    Theorem </a:t>
            </a:r>
            <a:r>
              <a:rPr lang="en-US" b="1" dirty="0">
                <a:latin typeface="Cambria Math" pitchFamily="18" charset="0"/>
                <a:ea typeface="Cambria Math" pitchFamily="18" charset="0"/>
              </a:rPr>
              <a:t>3</a:t>
            </a:r>
            <a:r>
              <a:rPr lang="en-US" dirty="0"/>
              <a:t>: Let </a:t>
            </a:r>
            <a:r>
              <a:rPr lang="en-US" i="1" dirty="0"/>
              <a:t>c</a:t>
            </a:r>
            <a:r>
              <a:rPr lang="en-US" baseline="-25000" dirty="0">
                <a:latin typeface="Cambria Math" pitchFamily="18" charset="0"/>
                <a:ea typeface="Cambria Math" pitchFamily="18" charset="0"/>
              </a:rPr>
              <a:t>1</a:t>
            </a:r>
            <a:r>
              <a:rPr lang="en-US" dirty="0"/>
              <a:t>, </a:t>
            </a:r>
            <a:r>
              <a:rPr lang="en-US" i="1" dirty="0"/>
              <a:t>c</a:t>
            </a:r>
            <a:r>
              <a:rPr lang="en-US" baseline="-25000" dirty="0">
                <a:latin typeface="Cambria Math" pitchFamily="18" charset="0"/>
                <a:ea typeface="Cambria Math" pitchFamily="18" charset="0"/>
              </a:rPr>
              <a:t>2</a:t>
            </a:r>
            <a:r>
              <a:rPr lang="en-US" i="1" dirty="0"/>
              <a:t> ,…, c</a:t>
            </a:r>
            <a:r>
              <a:rPr lang="en-US" i="1" baseline="-25000" dirty="0">
                <a:ea typeface="Cambria Math" pitchFamily="18" charset="0"/>
              </a:rPr>
              <a:t>k</a:t>
            </a:r>
            <a:r>
              <a:rPr lang="en-US" dirty="0"/>
              <a:t> be real numbers. Suppose that the characteristic equation                   </a:t>
            </a:r>
          </a:p>
          <a:p>
            <a:pPr>
              <a:buNone/>
            </a:pPr>
            <a:r>
              <a:rPr lang="en-US" i="1" dirty="0"/>
              <a:t>          </a:t>
            </a:r>
            <a:r>
              <a:rPr lang="en-US" i="1" dirty="0" err="1"/>
              <a:t>r</a:t>
            </a:r>
            <a:r>
              <a:rPr lang="en-US" i="1" baseline="30000" dirty="0" err="1">
                <a:ea typeface="Cambria Math" pitchFamily="18" charset="0"/>
              </a:rPr>
              <a:t>k</a:t>
            </a:r>
            <a:r>
              <a:rPr lang="en-US" i="1" dirty="0"/>
              <a:t> – c</a:t>
            </a:r>
            <a:r>
              <a:rPr lang="en-US" baseline="-25000" dirty="0">
                <a:latin typeface="Cambria Math" pitchFamily="18" charset="0"/>
                <a:ea typeface="Cambria Math" pitchFamily="18" charset="0"/>
              </a:rPr>
              <a:t>1</a:t>
            </a:r>
            <a:r>
              <a:rPr lang="en-US" i="1" dirty="0"/>
              <a:t>r</a:t>
            </a:r>
            <a:r>
              <a:rPr lang="en-US" i="1" baseline="30000" dirty="0"/>
              <a:t>k</a:t>
            </a:r>
            <a:r>
              <a:rPr lang="en-US" baseline="30000" dirty="0">
                <a:latin typeface="Cambria Math"/>
                <a:ea typeface="Cambria Math"/>
              </a:rPr>
              <a:t>−1</a:t>
            </a:r>
            <a:r>
              <a:rPr lang="en-US" i="1" baseline="30000" dirty="0"/>
              <a:t> </a:t>
            </a:r>
            <a:r>
              <a:rPr lang="en-US" dirty="0">
                <a:latin typeface="Cambria Math" pitchFamily="18" charset="0"/>
                <a:ea typeface="Cambria Math" pitchFamily="18" charset="0"/>
              </a:rPr>
              <a:t>–</a:t>
            </a:r>
            <a:r>
              <a:rPr lang="en-US" dirty="0">
                <a:latin typeface="Cambria Math"/>
                <a:ea typeface="Cambria Math"/>
              </a:rPr>
              <a:t>⋯</a:t>
            </a:r>
            <a:r>
              <a:rPr lang="en-US" dirty="0">
                <a:latin typeface="Cambria Math" pitchFamily="18" charset="0"/>
                <a:ea typeface="Cambria Math" pitchFamily="18" charset="0"/>
              </a:rPr>
              <a:t> –</a:t>
            </a:r>
            <a:r>
              <a:rPr lang="en-US" i="1" dirty="0"/>
              <a:t> c</a:t>
            </a:r>
            <a:r>
              <a:rPr lang="en-US" i="1" baseline="-25000" dirty="0">
                <a:ea typeface="Cambria Math" pitchFamily="18" charset="0"/>
              </a:rPr>
              <a:t>k</a:t>
            </a:r>
            <a:r>
              <a:rPr lang="en-US" i="1" dirty="0"/>
              <a:t> = </a:t>
            </a:r>
            <a:r>
              <a:rPr lang="en-US" dirty="0">
                <a:latin typeface="Cambria Math" pitchFamily="18" charset="0"/>
                <a:ea typeface="Cambria Math" pitchFamily="18" charset="0"/>
              </a:rPr>
              <a:t>0</a:t>
            </a:r>
            <a:r>
              <a:rPr lang="en-US" i="1" dirty="0"/>
              <a:t> </a:t>
            </a:r>
          </a:p>
          <a:p>
            <a:pPr>
              <a:buNone/>
            </a:pPr>
            <a:r>
              <a:rPr lang="en-US" i="1" dirty="0"/>
              <a:t>    </a:t>
            </a:r>
            <a:r>
              <a:rPr lang="en-US" dirty="0"/>
              <a:t>has</a:t>
            </a:r>
            <a:r>
              <a:rPr lang="en-US" i="1" dirty="0"/>
              <a:t> k </a:t>
            </a:r>
            <a:r>
              <a:rPr lang="en-US" dirty="0"/>
              <a:t>distinct roots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 …, </a:t>
            </a:r>
            <a:r>
              <a:rPr lang="en-US" i="1" dirty="0" err="1"/>
              <a:t>r</a:t>
            </a:r>
            <a:r>
              <a:rPr lang="en-US" i="1" baseline="-25000" dirty="0" err="1"/>
              <a:t>k</a:t>
            </a:r>
            <a:r>
              <a:rPr lang="en-US" dirty="0"/>
              <a:t>. Then a sequence {</a:t>
            </a:r>
            <a:r>
              <a:rPr lang="en-US" i="1" dirty="0"/>
              <a:t>a</a:t>
            </a:r>
            <a:r>
              <a:rPr lang="en-US" i="1" baseline="-25000" dirty="0"/>
              <a:t>n</a:t>
            </a:r>
            <a:r>
              <a:rPr lang="en-US" dirty="0"/>
              <a:t>}   is a solution of the recurrence relation</a:t>
            </a:r>
          </a:p>
          <a:p>
            <a:pPr>
              <a:buNone/>
            </a:pPr>
            <a:r>
              <a:rPr lang="en-US" dirty="0"/>
              <a:t>        </a:t>
            </a:r>
            <a:r>
              <a:rPr lang="en-US" sz="2800" i="1" dirty="0"/>
              <a:t>a</a:t>
            </a:r>
            <a:r>
              <a:rPr lang="en-US" sz="2800" i="1" baseline="-25000" dirty="0"/>
              <a:t>n</a:t>
            </a:r>
            <a:r>
              <a:rPr lang="en-US" sz="2800" i="1" dirty="0"/>
              <a:t> = c</a:t>
            </a:r>
            <a:r>
              <a:rPr lang="en-US" sz="2800" baseline="-25000" dirty="0">
                <a:latin typeface="Cambria Math" pitchFamily="18" charset="0"/>
                <a:ea typeface="Cambria Math" pitchFamily="18" charset="0"/>
              </a:rPr>
              <a:t>1</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baseline="-25000" dirty="0"/>
              <a:t> </a:t>
            </a:r>
            <a:r>
              <a:rPr lang="en-US" sz="2800" i="1" dirty="0"/>
              <a:t>+ c</a:t>
            </a:r>
            <a:r>
              <a:rPr lang="en-US" sz="2800" baseline="-25000" dirty="0">
                <a:latin typeface="Cambria Math" pitchFamily="18" charset="0"/>
                <a:ea typeface="Cambria Math" pitchFamily="18" charset="0"/>
              </a:rPr>
              <a:t>2</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2</a:t>
            </a:r>
            <a:r>
              <a:rPr lang="en-US" sz="2800" i="1" dirty="0"/>
              <a:t> + ….. + c</a:t>
            </a:r>
            <a:r>
              <a:rPr lang="en-US" sz="2800" i="1" baseline="-25000" dirty="0"/>
              <a:t>k</a:t>
            </a:r>
            <a:r>
              <a:rPr lang="en-US" sz="2800" i="1" dirty="0"/>
              <a:t> a</a:t>
            </a:r>
            <a:r>
              <a:rPr lang="en-US" sz="2800" i="1" baseline="-25000" dirty="0"/>
              <a:t>n</a:t>
            </a:r>
            <a:r>
              <a:rPr lang="en-US" sz="2800" i="1" baseline="-25000" dirty="0">
                <a:latin typeface="Cambria Math"/>
                <a:ea typeface="Cambria Math"/>
              </a:rPr>
              <a:t>−</a:t>
            </a:r>
            <a:r>
              <a:rPr lang="en-US" sz="2800" i="1" baseline="-25000" dirty="0"/>
              <a:t>k</a:t>
            </a:r>
          </a:p>
          <a:p>
            <a:pPr>
              <a:buNone/>
            </a:pPr>
            <a:r>
              <a:rPr lang="en-US" sz="2800" i="1" baseline="-25000" dirty="0"/>
              <a:t>      </a:t>
            </a:r>
            <a:r>
              <a:rPr lang="en-US" sz="2800" dirty="0"/>
              <a:t>if and only if</a:t>
            </a:r>
          </a:p>
          <a:p>
            <a:pPr>
              <a:buNone/>
            </a:pPr>
            <a:endParaRPr lang="en-US" sz="2800" dirty="0"/>
          </a:p>
          <a:p>
            <a:pPr>
              <a:buNone/>
            </a:pPr>
            <a:r>
              <a:rPr lang="en-US" sz="2800" dirty="0"/>
              <a:t>    for </a:t>
            </a:r>
            <a:r>
              <a:rPr lang="en-US" sz="2800" i="1" dirty="0"/>
              <a:t>n</a:t>
            </a:r>
            <a:r>
              <a:rPr lang="en-US" sz="2800" dirty="0"/>
              <a:t> = </a:t>
            </a:r>
            <a:r>
              <a:rPr lang="en-US" sz="2800" dirty="0">
                <a:latin typeface="Cambria Math" pitchFamily="18" charset="0"/>
                <a:ea typeface="Cambria Math" pitchFamily="18" charset="0"/>
              </a:rPr>
              <a:t>0</a:t>
            </a:r>
            <a:r>
              <a:rPr lang="en-US" sz="2800" dirty="0"/>
              <a:t>, </a:t>
            </a:r>
            <a:r>
              <a:rPr lang="en-US" sz="2800" dirty="0">
                <a:latin typeface="Cambria Math" pitchFamily="18" charset="0"/>
                <a:ea typeface="Cambria Math" pitchFamily="18" charset="0"/>
              </a:rPr>
              <a:t>1</a:t>
            </a:r>
            <a:r>
              <a:rPr lang="en-US" sz="2800" dirty="0"/>
              <a:t>, </a:t>
            </a:r>
            <a:r>
              <a:rPr lang="en-US" sz="2800" dirty="0">
                <a:latin typeface="Cambria Math" pitchFamily="18" charset="0"/>
                <a:ea typeface="Cambria Math" pitchFamily="18" charset="0"/>
              </a:rPr>
              <a:t>2</a:t>
            </a:r>
            <a:r>
              <a:rPr lang="en-US" sz="2800" dirty="0"/>
              <a:t>, …, where </a:t>
            </a:r>
            <a:r>
              <a:rPr lang="el-GR" sz="2800" dirty="0">
                <a:latin typeface="Cambria Math"/>
                <a:ea typeface="Cambria Math"/>
              </a:rPr>
              <a:t>α</a:t>
            </a:r>
            <a:r>
              <a:rPr lang="en-US" sz="2800" baseline="-25000" dirty="0">
                <a:latin typeface="Cambria Math"/>
                <a:ea typeface="Cambria Math"/>
              </a:rPr>
              <a:t>1</a:t>
            </a:r>
            <a:r>
              <a:rPr lang="en-US" sz="2800" dirty="0">
                <a:latin typeface="Cambria Math"/>
                <a:ea typeface="Cambria Math"/>
              </a:rPr>
              <a:t>,</a:t>
            </a:r>
            <a:r>
              <a:rPr lang="en-US" sz="2800" dirty="0"/>
              <a:t> </a:t>
            </a:r>
            <a:r>
              <a:rPr lang="el-GR" sz="2400" dirty="0">
                <a:latin typeface="Cambria Math"/>
                <a:ea typeface="Cambria Math"/>
              </a:rPr>
              <a:t>α</a:t>
            </a:r>
            <a:r>
              <a:rPr lang="en-US" sz="2400" baseline="-25000" dirty="0">
                <a:latin typeface="Cambria Math"/>
                <a:ea typeface="Cambria Math"/>
              </a:rPr>
              <a:t>2</a:t>
            </a:r>
            <a:r>
              <a:rPr lang="en-US" sz="2400" dirty="0">
                <a:latin typeface="Cambria Math"/>
                <a:ea typeface="Cambria Math"/>
              </a:rPr>
              <a:t>,…,</a:t>
            </a:r>
            <a:r>
              <a:rPr lang="el-GR" sz="2400" dirty="0">
                <a:latin typeface="Cambria Math"/>
                <a:ea typeface="Cambria Math"/>
              </a:rPr>
              <a:t> α</a:t>
            </a:r>
            <a:r>
              <a:rPr lang="en-US" sz="2400" i="1" baseline="-25000" dirty="0">
                <a:ea typeface="Cambria Math"/>
              </a:rPr>
              <a:t>k</a:t>
            </a:r>
            <a:r>
              <a:rPr lang="en-US" sz="2400" dirty="0">
                <a:latin typeface="Cambria Math"/>
                <a:ea typeface="Cambria Math"/>
              </a:rPr>
              <a:t> are constants.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90800" y="5410200"/>
            <a:ext cx="4688300" cy="32918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a:ea typeface="宋体" charset="-122"/>
              </a:rPr>
              <a:t>Example </a:t>
            </a:r>
          </a:p>
        </p:txBody>
      </p:sp>
      <p:sp>
        <p:nvSpPr>
          <p:cNvPr id="27651" name="Rectangle 3"/>
          <p:cNvSpPr>
            <a:spLocks noGrp="1" noChangeArrowheads="1"/>
          </p:cNvSpPr>
          <p:nvPr>
            <p:ph type="body" idx="1"/>
          </p:nvPr>
        </p:nvSpPr>
        <p:spPr>
          <a:xfrm>
            <a:off x="685800" y="1752600"/>
            <a:ext cx="7772400" cy="4419600"/>
          </a:xfrm>
        </p:spPr>
        <p:txBody>
          <a:bodyPr/>
          <a:lstStyle/>
          <a:p>
            <a:pPr>
              <a:lnSpc>
                <a:spcPct val="90000"/>
              </a:lnSpc>
            </a:pPr>
            <a:r>
              <a:rPr lang="en-US" altLang="zh-CN">
                <a:ea typeface="宋体" charset="-122"/>
              </a:rPr>
              <a:t>Recurrence relation:</a:t>
            </a:r>
          </a:p>
          <a:p>
            <a:pPr>
              <a:lnSpc>
                <a:spcPct val="90000"/>
              </a:lnSpc>
            </a:pPr>
            <a:r>
              <a:rPr lang="en-US" altLang="zh-CN" i="1">
                <a:ea typeface="宋体" charset="-122"/>
              </a:rPr>
              <a:t>a</a:t>
            </a:r>
            <a:r>
              <a:rPr lang="en-US" altLang="zh-CN" i="1" baseline="-25000">
                <a:ea typeface="宋体" charset="-122"/>
              </a:rPr>
              <a:t>n</a:t>
            </a:r>
            <a:r>
              <a:rPr lang="en-US" altLang="zh-CN">
                <a:ea typeface="宋体" charset="-122"/>
              </a:rPr>
              <a:t> </a:t>
            </a:r>
            <a:r>
              <a:rPr lang="en-US" altLang="zh-CN">
                <a:ea typeface="宋体" charset="-122"/>
                <a:sym typeface="Symbol" pitchFamily="18" charset="2"/>
              </a:rPr>
              <a:t></a:t>
            </a:r>
            <a:r>
              <a:rPr lang="en-US" altLang="zh-CN">
                <a:ea typeface="宋体" charset="-122"/>
              </a:rPr>
              <a:t> </a:t>
            </a:r>
            <a:r>
              <a:rPr lang="en-US" altLang="zh-CN" i="1">
                <a:ea typeface="宋体" charset="-122"/>
              </a:rPr>
              <a:t>6a</a:t>
            </a:r>
            <a:r>
              <a:rPr lang="en-US" altLang="zh-CN" i="1" baseline="-25000">
                <a:ea typeface="宋体" charset="-122"/>
              </a:rPr>
              <a:t>n</a:t>
            </a:r>
            <a:r>
              <a:rPr lang="en-US" altLang="zh-CN" baseline="-25000">
                <a:ea typeface="宋体" charset="-122"/>
              </a:rPr>
              <a:t>-1</a:t>
            </a:r>
            <a:r>
              <a:rPr lang="en-US" altLang="zh-CN">
                <a:ea typeface="宋体" charset="-122"/>
              </a:rPr>
              <a:t> - </a:t>
            </a:r>
            <a:r>
              <a:rPr lang="en-US" altLang="zh-CN" i="1">
                <a:ea typeface="宋体" charset="-122"/>
              </a:rPr>
              <a:t>11a</a:t>
            </a:r>
            <a:r>
              <a:rPr lang="en-US" altLang="zh-CN" i="1" baseline="-25000">
                <a:ea typeface="宋体" charset="-122"/>
              </a:rPr>
              <a:t>n</a:t>
            </a:r>
            <a:r>
              <a:rPr lang="en-US" altLang="zh-CN" baseline="-25000">
                <a:ea typeface="宋体" charset="-122"/>
              </a:rPr>
              <a:t>-2  </a:t>
            </a:r>
            <a:r>
              <a:rPr lang="en-US" altLang="zh-CN">
                <a:ea typeface="宋体" charset="-122"/>
              </a:rPr>
              <a:t>+</a:t>
            </a:r>
            <a:r>
              <a:rPr lang="en-US" altLang="zh-CN" baseline="-25000">
                <a:ea typeface="宋体" charset="-122"/>
              </a:rPr>
              <a:t> </a:t>
            </a:r>
            <a:r>
              <a:rPr lang="en-US" altLang="zh-CN" i="1">
                <a:ea typeface="宋体" charset="-122"/>
              </a:rPr>
              <a:t>6a</a:t>
            </a:r>
            <a:r>
              <a:rPr lang="en-US" altLang="zh-CN" i="1" baseline="-25000">
                <a:ea typeface="宋体" charset="-122"/>
              </a:rPr>
              <a:t>n</a:t>
            </a:r>
            <a:r>
              <a:rPr lang="en-US" altLang="zh-CN" baseline="-25000">
                <a:ea typeface="宋体" charset="-122"/>
              </a:rPr>
              <a:t>-3</a:t>
            </a:r>
            <a:r>
              <a:rPr lang="en-US" altLang="zh-CN">
                <a:ea typeface="宋体" charset="-122"/>
              </a:rPr>
              <a:t>  with a</a:t>
            </a:r>
            <a:r>
              <a:rPr lang="en-US" altLang="zh-CN" baseline="-25000">
                <a:ea typeface="宋体" charset="-122"/>
              </a:rPr>
              <a:t>0</a:t>
            </a:r>
            <a:r>
              <a:rPr lang="en-US" altLang="zh-CN">
                <a:ea typeface="宋体" charset="-122"/>
              </a:rPr>
              <a:t>=2, a</a:t>
            </a:r>
            <a:r>
              <a:rPr lang="en-US" altLang="zh-CN" baseline="-25000">
                <a:ea typeface="宋体" charset="-122"/>
              </a:rPr>
              <a:t>1</a:t>
            </a:r>
            <a:r>
              <a:rPr lang="en-US" altLang="zh-CN">
                <a:ea typeface="宋体" charset="-122"/>
              </a:rPr>
              <a:t>=5, a</a:t>
            </a:r>
            <a:r>
              <a:rPr lang="en-US" altLang="zh-CN" baseline="-25000">
                <a:ea typeface="宋体" charset="-122"/>
              </a:rPr>
              <a:t>2</a:t>
            </a:r>
            <a:r>
              <a:rPr lang="en-US" altLang="zh-CN">
                <a:ea typeface="宋体" charset="-122"/>
              </a:rPr>
              <a:t>=15</a:t>
            </a:r>
          </a:p>
          <a:p>
            <a:pPr>
              <a:lnSpc>
                <a:spcPct val="90000"/>
              </a:lnSpc>
            </a:pPr>
            <a:r>
              <a:rPr lang="en-US" altLang="zh-CN">
                <a:ea typeface="宋体" charset="-122"/>
              </a:rPr>
              <a:t>Characteristic equation: </a:t>
            </a:r>
            <a:r>
              <a:rPr lang="en-US" altLang="zh-CN" sz="2800" i="1">
                <a:solidFill>
                  <a:schemeClr val="tx2"/>
                </a:solidFill>
                <a:ea typeface="宋体" charset="-122"/>
              </a:rPr>
              <a:t>r</a:t>
            </a:r>
            <a:r>
              <a:rPr lang="en-US" altLang="zh-CN" sz="2800" i="1" baseline="30000">
                <a:solidFill>
                  <a:schemeClr val="tx2"/>
                </a:solidFill>
                <a:ea typeface="宋体" charset="-122"/>
              </a:rPr>
              <a:t>3</a:t>
            </a:r>
            <a:r>
              <a:rPr lang="en-US" altLang="zh-CN" sz="2800" i="1">
                <a:solidFill>
                  <a:schemeClr val="tx2"/>
                </a:solidFill>
                <a:ea typeface="宋体" charset="-122"/>
              </a:rPr>
              <a:t>-6r</a:t>
            </a:r>
            <a:r>
              <a:rPr lang="en-US" altLang="zh-CN" sz="2800" i="1" baseline="30000">
                <a:solidFill>
                  <a:schemeClr val="tx2"/>
                </a:solidFill>
                <a:ea typeface="宋体" charset="-122"/>
              </a:rPr>
              <a:t>2</a:t>
            </a:r>
            <a:r>
              <a:rPr lang="en-US" altLang="zh-CN" sz="2800" i="1">
                <a:solidFill>
                  <a:schemeClr val="tx2"/>
                </a:solidFill>
                <a:ea typeface="宋体" charset="-122"/>
              </a:rPr>
              <a:t>+11r-6</a:t>
            </a:r>
            <a:r>
              <a:rPr lang="en-US" altLang="zh-CN">
                <a:ea typeface="宋体" charset="-122"/>
              </a:rPr>
              <a:t>=0</a:t>
            </a:r>
          </a:p>
          <a:p>
            <a:pPr>
              <a:lnSpc>
                <a:spcPct val="90000"/>
              </a:lnSpc>
            </a:pPr>
            <a:r>
              <a:rPr lang="en-US" altLang="zh-CN">
                <a:ea typeface="宋体" charset="-122"/>
              </a:rPr>
              <a:t>The distinct roots are 1,2,3 hence</a:t>
            </a:r>
          </a:p>
          <a:p>
            <a:pPr>
              <a:lnSpc>
                <a:spcPct val="90000"/>
              </a:lnSpc>
            </a:pPr>
            <a:r>
              <a:rPr lang="en-US" altLang="zh-CN">
                <a:ea typeface="宋体" charset="-122"/>
              </a:rPr>
              <a:t> </a:t>
            </a:r>
            <a:r>
              <a:rPr lang="en-US" altLang="zh-CN" i="1">
                <a:ea typeface="宋体" charset="-122"/>
              </a:rPr>
              <a:t>a</a:t>
            </a:r>
            <a:r>
              <a:rPr lang="en-US" altLang="zh-CN" i="1" baseline="-25000">
                <a:ea typeface="宋体" charset="-122"/>
              </a:rPr>
              <a:t>n</a:t>
            </a:r>
            <a:r>
              <a:rPr lang="en-US" altLang="zh-CN">
                <a:ea typeface="宋体" charset="-122"/>
              </a:rPr>
              <a:t> </a:t>
            </a:r>
            <a:r>
              <a:rPr lang="en-US" altLang="zh-CN">
                <a:ea typeface="宋体" charset="-122"/>
                <a:sym typeface="Symbol" pitchFamily="18" charset="2"/>
              </a:rPr>
              <a:t></a:t>
            </a:r>
            <a:r>
              <a:rPr lang="en-US" altLang="zh-CN">
                <a:ea typeface="宋体" charset="-122"/>
              </a:rPr>
              <a:t> </a:t>
            </a:r>
            <a:r>
              <a:rPr lang="en-US" altLang="zh-CN" i="1">
                <a:ea typeface="宋体" charset="-122"/>
              </a:rPr>
              <a:t>l</a:t>
            </a:r>
            <a:r>
              <a:rPr lang="en-US" altLang="zh-CN" i="1" baseline="-25000">
                <a:ea typeface="宋体" charset="-122"/>
              </a:rPr>
              <a:t>1</a:t>
            </a:r>
            <a:r>
              <a:rPr lang="en-US" altLang="zh-CN" baseline="-25000">
                <a:ea typeface="宋体" charset="-122"/>
              </a:rPr>
              <a:t> </a:t>
            </a:r>
            <a:r>
              <a:rPr lang="en-US" altLang="zh-CN">
                <a:ea typeface="宋体" charset="-122"/>
              </a:rPr>
              <a:t>1</a:t>
            </a:r>
            <a:r>
              <a:rPr lang="en-US" altLang="zh-CN" baseline="30000">
                <a:ea typeface="宋体" charset="-122"/>
              </a:rPr>
              <a:t>n</a:t>
            </a:r>
            <a:r>
              <a:rPr lang="en-US" altLang="zh-CN">
                <a:ea typeface="宋体" charset="-122"/>
              </a:rPr>
              <a:t> + </a:t>
            </a:r>
            <a:r>
              <a:rPr lang="en-US" altLang="zh-CN" i="1">
                <a:ea typeface="宋体" charset="-122"/>
              </a:rPr>
              <a:t>l</a:t>
            </a:r>
            <a:r>
              <a:rPr lang="en-US" altLang="zh-CN" i="1" baseline="-25000">
                <a:ea typeface="宋体" charset="-122"/>
              </a:rPr>
              <a:t>2</a:t>
            </a:r>
            <a:r>
              <a:rPr lang="en-US" altLang="zh-CN" baseline="-25000">
                <a:ea typeface="宋体" charset="-122"/>
              </a:rPr>
              <a:t> </a:t>
            </a:r>
            <a:r>
              <a:rPr lang="en-US" altLang="zh-CN">
                <a:ea typeface="宋体" charset="-122"/>
              </a:rPr>
              <a:t>2</a:t>
            </a:r>
            <a:r>
              <a:rPr lang="en-US" altLang="zh-CN" baseline="30000">
                <a:ea typeface="宋体" charset="-122"/>
              </a:rPr>
              <a:t>n</a:t>
            </a:r>
            <a:r>
              <a:rPr lang="en-US" altLang="zh-CN">
                <a:ea typeface="宋体" charset="-122"/>
              </a:rPr>
              <a:t> +</a:t>
            </a:r>
            <a:r>
              <a:rPr lang="en-US" altLang="zh-CN" i="1">
                <a:ea typeface="宋体" charset="-122"/>
              </a:rPr>
              <a:t>l</a:t>
            </a:r>
            <a:r>
              <a:rPr lang="en-US" altLang="zh-CN" i="1" baseline="-25000">
                <a:ea typeface="宋体" charset="-122"/>
              </a:rPr>
              <a:t>3</a:t>
            </a:r>
            <a:r>
              <a:rPr lang="en-US" altLang="zh-CN" baseline="-25000">
                <a:ea typeface="宋体" charset="-122"/>
              </a:rPr>
              <a:t> </a:t>
            </a:r>
            <a:r>
              <a:rPr lang="en-US" altLang="zh-CN">
                <a:ea typeface="宋体" charset="-122"/>
              </a:rPr>
              <a:t>3</a:t>
            </a:r>
            <a:r>
              <a:rPr lang="en-US" altLang="zh-CN" baseline="30000">
                <a:ea typeface="宋体" charset="-122"/>
              </a:rPr>
              <a:t>n</a:t>
            </a:r>
          </a:p>
          <a:p>
            <a:pPr>
              <a:lnSpc>
                <a:spcPct val="90000"/>
              </a:lnSpc>
            </a:pPr>
            <a:r>
              <a:rPr lang="en-US" altLang="zh-CN">
                <a:ea typeface="宋体" charset="-122"/>
              </a:rPr>
              <a:t>Use the initial condition we find that </a:t>
            </a:r>
          </a:p>
          <a:p>
            <a:pPr>
              <a:lnSpc>
                <a:spcPct val="90000"/>
              </a:lnSpc>
            </a:pPr>
            <a:r>
              <a:rPr lang="en-US" altLang="zh-CN" i="1">
                <a:ea typeface="宋体" charset="-122"/>
              </a:rPr>
              <a:t>l</a:t>
            </a:r>
            <a:r>
              <a:rPr lang="en-US" altLang="zh-CN" baseline="-25000">
                <a:ea typeface="宋体" charset="-122"/>
              </a:rPr>
              <a:t>1 </a:t>
            </a:r>
            <a:r>
              <a:rPr lang="en-US" altLang="zh-CN">
                <a:ea typeface="宋体" charset="-122"/>
              </a:rPr>
              <a:t>=1, </a:t>
            </a:r>
            <a:r>
              <a:rPr lang="en-US" altLang="zh-CN" i="1">
                <a:ea typeface="宋体" charset="-122"/>
              </a:rPr>
              <a:t>l</a:t>
            </a:r>
            <a:r>
              <a:rPr lang="en-US" altLang="zh-CN" baseline="-25000">
                <a:ea typeface="宋体" charset="-122"/>
              </a:rPr>
              <a:t>2 </a:t>
            </a:r>
            <a:r>
              <a:rPr lang="en-US" altLang="zh-CN">
                <a:ea typeface="宋体" charset="-122"/>
              </a:rPr>
              <a:t>=-1,</a:t>
            </a:r>
            <a:r>
              <a:rPr lang="en-US" altLang="zh-CN" i="1">
                <a:ea typeface="宋体" charset="-122"/>
              </a:rPr>
              <a:t>l</a:t>
            </a:r>
            <a:r>
              <a:rPr lang="en-US" altLang="zh-CN" i="1" baseline="-25000">
                <a:ea typeface="宋体" charset="-122"/>
              </a:rPr>
              <a:t>3</a:t>
            </a:r>
            <a:r>
              <a:rPr lang="en-US" altLang="zh-CN" baseline="-25000">
                <a:ea typeface="宋体" charset="-122"/>
              </a:rPr>
              <a:t> </a:t>
            </a:r>
            <a:r>
              <a:rPr lang="en-US" altLang="zh-CN">
                <a:ea typeface="宋体" charset="-122"/>
              </a:rPr>
              <a:t>=2. </a:t>
            </a:r>
            <a:r>
              <a:rPr lang="en-US" altLang="zh-CN" i="1">
                <a:ea typeface="宋体" charset="-122"/>
              </a:rPr>
              <a:t>a</a:t>
            </a:r>
            <a:r>
              <a:rPr lang="en-US" altLang="zh-CN" i="1" baseline="-25000">
                <a:ea typeface="宋体" charset="-122"/>
              </a:rPr>
              <a:t>n</a:t>
            </a:r>
            <a:r>
              <a:rPr lang="en-US" altLang="zh-CN">
                <a:ea typeface="宋体" charset="-122"/>
              </a:rPr>
              <a:t> </a:t>
            </a:r>
            <a:r>
              <a:rPr lang="en-US" altLang="zh-CN">
                <a:ea typeface="宋体" charset="-122"/>
                <a:sym typeface="Symbol" pitchFamily="18" charset="2"/>
              </a:rPr>
              <a:t></a:t>
            </a:r>
            <a:r>
              <a:rPr lang="en-US" altLang="zh-CN">
                <a:ea typeface="宋体" charset="-122"/>
              </a:rPr>
              <a:t> </a:t>
            </a:r>
            <a:r>
              <a:rPr lang="en-US" altLang="zh-CN" i="1">
                <a:ea typeface="宋体" charset="-122"/>
              </a:rPr>
              <a:t>1</a:t>
            </a:r>
            <a:r>
              <a:rPr lang="en-US" altLang="zh-CN">
                <a:ea typeface="宋体" charset="-122"/>
              </a:rPr>
              <a:t> -</a:t>
            </a:r>
            <a:r>
              <a:rPr lang="en-US" altLang="zh-CN" baseline="-25000">
                <a:ea typeface="宋体" charset="-122"/>
              </a:rPr>
              <a:t> </a:t>
            </a:r>
            <a:r>
              <a:rPr lang="en-US" altLang="zh-CN">
                <a:ea typeface="宋体" charset="-122"/>
              </a:rPr>
              <a:t>2</a:t>
            </a:r>
            <a:r>
              <a:rPr lang="en-US" altLang="zh-CN" baseline="30000">
                <a:ea typeface="宋体" charset="-122"/>
              </a:rPr>
              <a:t>n</a:t>
            </a:r>
            <a:r>
              <a:rPr lang="en-US" altLang="zh-CN">
                <a:ea typeface="宋体" charset="-122"/>
              </a:rPr>
              <a:t> +</a:t>
            </a:r>
            <a:r>
              <a:rPr lang="en-US" altLang="zh-CN" i="1">
                <a:ea typeface="宋体" charset="-122"/>
              </a:rPr>
              <a:t>2</a:t>
            </a:r>
            <a:r>
              <a:rPr lang="en-US" altLang="zh-CN" baseline="-25000">
                <a:ea typeface="宋体" charset="-122"/>
              </a:rPr>
              <a:t> </a:t>
            </a:r>
            <a:r>
              <a:rPr lang="en-US" altLang="zh-CN">
                <a:ea typeface="宋体" charset="-122"/>
                <a:sym typeface="Symbol" pitchFamily="18" charset="2"/>
              </a:rPr>
              <a:t></a:t>
            </a:r>
            <a:r>
              <a:rPr lang="en-US" altLang="zh-CN">
                <a:ea typeface="宋体" charset="-122"/>
              </a:rPr>
              <a:t>3</a:t>
            </a:r>
            <a:r>
              <a:rPr lang="en-US" altLang="zh-CN" baseline="30000">
                <a:ea typeface="宋体" charset="-122"/>
              </a:rPr>
              <a:t>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Recurrence Relations</a:t>
            </a:r>
          </a:p>
        </p:txBody>
      </p:sp>
      <p:sp>
        <p:nvSpPr>
          <p:cNvPr id="3" name="Subtitle 2"/>
          <p:cNvSpPr>
            <a:spLocks noGrp="1"/>
          </p:cNvSpPr>
          <p:nvPr>
            <p:ph type="subTitle" idx="1"/>
          </p:nvPr>
        </p:nvSpPr>
        <p:spPr/>
        <p:txBody>
          <a:bodyPr/>
          <a:lstStyle/>
          <a:p>
            <a:r>
              <a:rPr lang="en-US" dirty="0"/>
              <a:t>Section 8.</a:t>
            </a:r>
            <a:r>
              <a:rPr lang="en-US" dirty="0">
                <a:latin typeface="Cambria Math" pitchFamily="18" charset="0"/>
                <a:ea typeface="Cambria Math" pitchFamily="18" charset="0"/>
              </a:rPr>
              <a:t>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The General Case with Repeated Roots Allowed </a:t>
            </a:r>
          </a:p>
        </p:txBody>
      </p:sp>
      <p:sp>
        <p:nvSpPr>
          <p:cNvPr id="3" name="Content Placeholder 2"/>
          <p:cNvSpPr>
            <a:spLocks noGrp="1"/>
          </p:cNvSpPr>
          <p:nvPr>
            <p:ph idx="1"/>
          </p:nvPr>
        </p:nvSpPr>
        <p:spPr/>
        <p:txBody>
          <a:bodyPr>
            <a:normAutofit fontScale="70000" lnSpcReduction="20000"/>
          </a:bodyPr>
          <a:lstStyle/>
          <a:p>
            <a:pPr>
              <a:buNone/>
            </a:pPr>
            <a:r>
              <a:rPr lang="en-US" b="1" dirty="0"/>
              <a:t>    Theorem </a:t>
            </a:r>
            <a:r>
              <a:rPr lang="en-US" b="1" dirty="0">
                <a:latin typeface="Cambria Math" pitchFamily="18" charset="0"/>
                <a:ea typeface="Cambria Math" pitchFamily="18" charset="0"/>
              </a:rPr>
              <a:t>4</a:t>
            </a:r>
            <a:r>
              <a:rPr lang="en-US" dirty="0"/>
              <a:t>: Let </a:t>
            </a:r>
            <a:r>
              <a:rPr lang="en-US" i="1" dirty="0"/>
              <a:t>c</a:t>
            </a:r>
            <a:r>
              <a:rPr lang="en-US" baseline="-25000" dirty="0">
                <a:latin typeface="Cambria Math" pitchFamily="18" charset="0"/>
                <a:ea typeface="Cambria Math" pitchFamily="18" charset="0"/>
              </a:rPr>
              <a:t>1</a:t>
            </a:r>
            <a:r>
              <a:rPr lang="en-US" dirty="0"/>
              <a:t>, </a:t>
            </a:r>
            <a:r>
              <a:rPr lang="en-US" i="1" dirty="0"/>
              <a:t>c</a:t>
            </a:r>
            <a:r>
              <a:rPr lang="en-US" baseline="-25000" dirty="0">
                <a:latin typeface="Cambria Math" pitchFamily="18" charset="0"/>
                <a:ea typeface="Cambria Math" pitchFamily="18" charset="0"/>
              </a:rPr>
              <a:t>2</a:t>
            </a:r>
            <a:r>
              <a:rPr lang="en-US" i="1" dirty="0"/>
              <a:t> ,…, c</a:t>
            </a:r>
            <a:r>
              <a:rPr lang="en-US" i="1" baseline="-25000" dirty="0">
                <a:ea typeface="Cambria Math" pitchFamily="18" charset="0"/>
              </a:rPr>
              <a:t>k</a:t>
            </a:r>
            <a:r>
              <a:rPr lang="en-US" dirty="0"/>
              <a:t> be real numbers. Suppose that the characteristic equation                   </a:t>
            </a:r>
          </a:p>
          <a:p>
            <a:pPr>
              <a:buNone/>
            </a:pPr>
            <a:r>
              <a:rPr lang="en-US" i="1" dirty="0"/>
              <a:t>              </a:t>
            </a:r>
            <a:r>
              <a:rPr lang="en-US" i="1" dirty="0" err="1"/>
              <a:t>r</a:t>
            </a:r>
            <a:r>
              <a:rPr lang="en-US" i="1" baseline="30000" dirty="0" err="1">
                <a:ea typeface="Cambria Math" pitchFamily="18" charset="0"/>
              </a:rPr>
              <a:t>k</a:t>
            </a:r>
            <a:r>
              <a:rPr lang="en-US" i="1" dirty="0"/>
              <a:t> – c</a:t>
            </a:r>
            <a:r>
              <a:rPr lang="en-US" baseline="-25000" dirty="0">
                <a:latin typeface="Cambria Math" pitchFamily="18" charset="0"/>
                <a:ea typeface="Cambria Math" pitchFamily="18" charset="0"/>
              </a:rPr>
              <a:t>1</a:t>
            </a:r>
            <a:r>
              <a:rPr lang="en-US" i="1" dirty="0"/>
              <a:t>r</a:t>
            </a:r>
            <a:r>
              <a:rPr lang="en-US" i="1" baseline="30000" dirty="0"/>
              <a:t>k</a:t>
            </a:r>
            <a:r>
              <a:rPr lang="en-US" baseline="30000" dirty="0">
                <a:latin typeface="Cambria Math"/>
                <a:ea typeface="Cambria Math"/>
              </a:rPr>
              <a:t>−1</a:t>
            </a:r>
            <a:r>
              <a:rPr lang="en-US" i="1" baseline="30000" dirty="0"/>
              <a:t> </a:t>
            </a:r>
            <a:r>
              <a:rPr lang="en-US" dirty="0">
                <a:latin typeface="Cambria Math" pitchFamily="18" charset="0"/>
                <a:ea typeface="Cambria Math" pitchFamily="18" charset="0"/>
              </a:rPr>
              <a:t>–</a:t>
            </a:r>
            <a:r>
              <a:rPr lang="en-US" dirty="0">
                <a:latin typeface="Cambria Math"/>
                <a:ea typeface="Cambria Math"/>
              </a:rPr>
              <a:t>⋯</a:t>
            </a:r>
            <a:r>
              <a:rPr lang="en-US" dirty="0">
                <a:latin typeface="Cambria Math" pitchFamily="18" charset="0"/>
                <a:ea typeface="Cambria Math" pitchFamily="18" charset="0"/>
              </a:rPr>
              <a:t> –</a:t>
            </a:r>
            <a:r>
              <a:rPr lang="en-US" i="1" dirty="0"/>
              <a:t> c</a:t>
            </a:r>
            <a:r>
              <a:rPr lang="en-US" i="1" baseline="-25000" dirty="0">
                <a:ea typeface="Cambria Math" pitchFamily="18" charset="0"/>
              </a:rPr>
              <a:t>k</a:t>
            </a:r>
            <a:r>
              <a:rPr lang="en-US" i="1" dirty="0"/>
              <a:t> = </a:t>
            </a:r>
            <a:r>
              <a:rPr lang="en-US" dirty="0">
                <a:latin typeface="Cambria Math" pitchFamily="18" charset="0"/>
                <a:ea typeface="Cambria Math" pitchFamily="18" charset="0"/>
              </a:rPr>
              <a:t>0</a:t>
            </a:r>
            <a:r>
              <a:rPr lang="en-US" i="1" dirty="0"/>
              <a:t> </a:t>
            </a:r>
          </a:p>
          <a:p>
            <a:pPr>
              <a:buNone/>
            </a:pPr>
            <a:r>
              <a:rPr lang="en-US" i="1" dirty="0"/>
              <a:t>     </a:t>
            </a:r>
            <a:r>
              <a:rPr lang="en-US" dirty="0"/>
              <a:t>has</a:t>
            </a:r>
            <a:r>
              <a:rPr lang="en-US" i="1" dirty="0"/>
              <a:t> t </a:t>
            </a:r>
            <a:r>
              <a:rPr lang="en-US" dirty="0"/>
              <a:t>distinct roots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 …, </a:t>
            </a:r>
            <a:r>
              <a:rPr lang="en-US" i="1" dirty="0" err="1"/>
              <a:t>r</a:t>
            </a:r>
            <a:r>
              <a:rPr lang="en-US" i="1" baseline="-25000" dirty="0" err="1"/>
              <a:t>t</a:t>
            </a:r>
            <a:r>
              <a:rPr lang="en-US" dirty="0"/>
              <a:t> with multiplicities  </a:t>
            </a:r>
            <a:r>
              <a:rPr lang="en-US" i="1" dirty="0"/>
              <a:t>m</a:t>
            </a:r>
            <a:r>
              <a:rPr lang="en-US" baseline="-25000" dirty="0">
                <a:latin typeface="Cambria Math" pitchFamily="18" charset="0"/>
                <a:ea typeface="Cambria Math" pitchFamily="18" charset="0"/>
              </a:rPr>
              <a:t>1</a:t>
            </a:r>
            <a:r>
              <a:rPr lang="en-US" dirty="0"/>
              <a:t>, </a:t>
            </a:r>
            <a:r>
              <a:rPr lang="en-US" i="1" dirty="0"/>
              <a:t>m</a:t>
            </a:r>
            <a:r>
              <a:rPr lang="en-US" baseline="-25000" dirty="0">
                <a:latin typeface="Cambria Math" pitchFamily="18" charset="0"/>
                <a:ea typeface="Cambria Math" pitchFamily="18" charset="0"/>
              </a:rPr>
              <a:t>2</a:t>
            </a:r>
            <a:r>
              <a:rPr lang="en-US" dirty="0"/>
              <a:t>, …, </a:t>
            </a:r>
            <a:r>
              <a:rPr lang="en-US" i="1" dirty="0" err="1"/>
              <a:t>m</a:t>
            </a:r>
            <a:r>
              <a:rPr lang="en-US" i="1" baseline="-25000" dirty="0" err="1"/>
              <a:t>t</a:t>
            </a:r>
            <a:r>
              <a:rPr lang="en-US" dirty="0"/>
              <a:t>, respectively so that </a:t>
            </a:r>
            <a:r>
              <a:rPr lang="en-US" i="1" dirty="0"/>
              <a:t>m</a:t>
            </a:r>
            <a:r>
              <a:rPr lang="en-US" i="1" baseline="-25000" dirty="0"/>
              <a:t>i</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for </a:t>
            </a:r>
            <a:r>
              <a:rPr lang="en-US" sz="2400" i="1" dirty="0"/>
              <a:t>i</a:t>
            </a:r>
            <a:r>
              <a:rPr lang="en-US" sz="2400" dirty="0"/>
              <a:t> = </a:t>
            </a:r>
            <a:r>
              <a:rPr lang="en-US" sz="2400" dirty="0">
                <a:latin typeface="Cambria Math" pitchFamily="18" charset="0"/>
                <a:ea typeface="Cambria Math" pitchFamily="18" charset="0"/>
              </a:rPr>
              <a:t>0</a:t>
            </a:r>
            <a:r>
              <a:rPr lang="en-US" sz="2400" dirty="0"/>
              <a:t>, </a:t>
            </a:r>
            <a:r>
              <a:rPr lang="en-US" sz="2400" dirty="0">
                <a:latin typeface="Cambria Math" pitchFamily="18" charset="0"/>
                <a:ea typeface="Cambria Math" pitchFamily="18" charset="0"/>
              </a:rPr>
              <a:t>1</a:t>
            </a:r>
            <a:r>
              <a:rPr lang="en-US" sz="2400" dirty="0"/>
              <a:t>, </a:t>
            </a:r>
            <a:r>
              <a:rPr lang="en-US" sz="2400" dirty="0">
                <a:latin typeface="Cambria Math" pitchFamily="18" charset="0"/>
                <a:ea typeface="Cambria Math" pitchFamily="18" charset="0"/>
              </a:rPr>
              <a:t>2</a:t>
            </a:r>
            <a:r>
              <a:rPr lang="en-US" sz="2400" dirty="0"/>
              <a:t>, …,</a:t>
            </a:r>
            <a:r>
              <a:rPr lang="en-US" sz="2400" i="1" dirty="0"/>
              <a:t>t</a:t>
            </a:r>
            <a:r>
              <a:rPr lang="en-US" sz="2400" dirty="0"/>
              <a:t> and </a:t>
            </a:r>
            <a:r>
              <a:rPr lang="en-US" i="1" dirty="0"/>
              <a:t>m</a:t>
            </a:r>
            <a:r>
              <a:rPr lang="en-US" baseline="-25000" dirty="0">
                <a:latin typeface="Cambria Math" pitchFamily="18" charset="0"/>
                <a:ea typeface="Cambria Math" pitchFamily="18" charset="0"/>
              </a:rPr>
              <a:t>1</a:t>
            </a:r>
            <a:r>
              <a:rPr lang="en-US" dirty="0"/>
              <a:t> +  </a:t>
            </a:r>
            <a:r>
              <a:rPr lang="en-US" i="1" dirty="0"/>
              <a:t>m</a:t>
            </a:r>
            <a:r>
              <a:rPr lang="en-US" baseline="-25000" dirty="0">
                <a:latin typeface="Cambria Math" pitchFamily="18" charset="0"/>
                <a:ea typeface="Cambria Math" pitchFamily="18" charset="0"/>
              </a:rPr>
              <a:t>2</a:t>
            </a:r>
            <a:r>
              <a:rPr lang="en-US" dirty="0"/>
              <a:t> +  … + </a:t>
            </a:r>
            <a:r>
              <a:rPr lang="en-US" i="1" dirty="0" err="1"/>
              <a:t>m</a:t>
            </a:r>
            <a:r>
              <a:rPr lang="en-US" i="1" baseline="-25000" dirty="0" err="1"/>
              <a:t>t</a:t>
            </a:r>
            <a:r>
              <a:rPr lang="en-US" i="1" baseline="-25000" dirty="0"/>
              <a:t> </a:t>
            </a:r>
            <a:r>
              <a:rPr lang="en-US" dirty="0"/>
              <a:t>= </a:t>
            </a:r>
            <a:r>
              <a:rPr lang="en-US" i="1" dirty="0"/>
              <a:t>k</a:t>
            </a:r>
            <a:r>
              <a:rPr lang="en-US" dirty="0"/>
              <a:t>. Then a sequence {</a:t>
            </a:r>
            <a:r>
              <a:rPr lang="en-US" i="1" dirty="0"/>
              <a:t>a</a:t>
            </a:r>
            <a:r>
              <a:rPr lang="en-US" i="1" baseline="-25000" dirty="0"/>
              <a:t>n</a:t>
            </a:r>
            <a:r>
              <a:rPr lang="en-US" dirty="0"/>
              <a:t>}   is a solution of the recurrence relation</a:t>
            </a:r>
          </a:p>
          <a:p>
            <a:pPr>
              <a:buNone/>
            </a:pPr>
            <a:r>
              <a:rPr lang="en-US" dirty="0"/>
              <a:t>           </a:t>
            </a:r>
            <a:r>
              <a:rPr lang="en-US" sz="2800" i="1" dirty="0"/>
              <a:t>a</a:t>
            </a:r>
            <a:r>
              <a:rPr lang="en-US" sz="2800" i="1" baseline="-25000" dirty="0"/>
              <a:t>n</a:t>
            </a:r>
            <a:r>
              <a:rPr lang="en-US" sz="2800" i="1" dirty="0"/>
              <a:t> = c</a:t>
            </a:r>
            <a:r>
              <a:rPr lang="en-US" sz="2800" baseline="-25000" dirty="0">
                <a:latin typeface="Cambria Math" pitchFamily="18" charset="0"/>
                <a:ea typeface="Cambria Math" pitchFamily="18" charset="0"/>
              </a:rPr>
              <a:t>1</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baseline="-25000" dirty="0"/>
              <a:t> </a:t>
            </a:r>
            <a:r>
              <a:rPr lang="en-US" sz="2800" i="1" dirty="0"/>
              <a:t>+ c</a:t>
            </a:r>
            <a:r>
              <a:rPr lang="en-US" sz="2800" baseline="-25000" dirty="0">
                <a:latin typeface="Cambria Math" pitchFamily="18" charset="0"/>
                <a:ea typeface="Cambria Math" pitchFamily="18" charset="0"/>
              </a:rPr>
              <a:t>2</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2</a:t>
            </a:r>
            <a:r>
              <a:rPr lang="en-US" sz="2800" i="1" dirty="0"/>
              <a:t> + ….. + c</a:t>
            </a:r>
            <a:r>
              <a:rPr lang="en-US" sz="2800" i="1" baseline="-25000" dirty="0"/>
              <a:t>k</a:t>
            </a:r>
            <a:r>
              <a:rPr lang="en-US" sz="2800" i="1" dirty="0"/>
              <a:t> a</a:t>
            </a:r>
            <a:r>
              <a:rPr lang="en-US" sz="2800" i="1" baseline="-25000" dirty="0"/>
              <a:t>n</a:t>
            </a:r>
            <a:r>
              <a:rPr lang="en-US" sz="2800" i="1" baseline="-25000" dirty="0">
                <a:latin typeface="Cambria Math"/>
                <a:ea typeface="Cambria Math"/>
              </a:rPr>
              <a:t>−</a:t>
            </a:r>
            <a:r>
              <a:rPr lang="en-US" sz="2800" i="1" baseline="-25000" dirty="0"/>
              <a:t>k</a:t>
            </a:r>
          </a:p>
          <a:p>
            <a:pPr>
              <a:buNone/>
            </a:pPr>
            <a:r>
              <a:rPr lang="en-US" sz="2800" i="1" baseline="-25000" dirty="0"/>
              <a:t>       </a:t>
            </a:r>
            <a:r>
              <a:rPr lang="en-US" sz="2800" dirty="0"/>
              <a:t>if and only if</a:t>
            </a:r>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r>
              <a:rPr lang="en-US" sz="2800" dirty="0"/>
              <a:t>     for </a:t>
            </a:r>
            <a:r>
              <a:rPr lang="en-US" sz="2800" i="1" dirty="0"/>
              <a:t>n</a:t>
            </a:r>
            <a:r>
              <a:rPr lang="en-US" sz="2800" dirty="0"/>
              <a:t> = </a:t>
            </a:r>
            <a:r>
              <a:rPr lang="en-US" sz="2800" dirty="0">
                <a:latin typeface="Cambria Math" pitchFamily="18" charset="0"/>
                <a:ea typeface="Cambria Math" pitchFamily="18" charset="0"/>
              </a:rPr>
              <a:t>0</a:t>
            </a:r>
            <a:r>
              <a:rPr lang="en-US" sz="2800" dirty="0"/>
              <a:t>, </a:t>
            </a:r>
            <a:r>
              <a:rPr lang="en-US" sz="2800" dirty="0">
                <a:latin typeface="Cambria Math" pitchFamily="18" charset="0"/>
                <a:ea typeface="Cambria Math" pitchFamily="18" charset="0"/>
              </a:rPr>
              <a:t>1</a:t>
            </a:r>
            <a:r>
              <a:rPr lang="en-US" sz="2800" dirty="0"/>
              <a:t>, </a:t>
            </a:r>
            <a:r>
              <a:rPr lang="en-US" sz="2800" dirty="0">
                <a:latin typeface="Cambria Math" pitchFamily="18" charset="0"/>
                <a:ea typeface="Cambria Math" pitchFamily="18" charset="0"/>
              </a:rPr>
              <a:t>2</a:t>
            </a:r>
            <a:r>
              <a:rPr lang="en-US" sz="2800" dirty="0"/>
              <a:t>, …, where </a:t>
            </a:r>
            <a:r>
              <a:rPr lang="el-GR" sz="2800" dirty="0">
                <a:latin typeface="Cambria Math"/>
                <a:ea typeface="Cambria Math"/>
              </a:rPr>
              <a:t>α</a:t>
            </a:r>
            <a:r>
              <a:rPr lang="en-US" sz="2800" i="1" baseline="-25000" dirty="0" err="1">
                <a:ea typeface="Cambria Math"/>
              </a:rPr>
              <a:t>i,j</a:t>
            </a:r>
            <a:r>
              <a:rPr lang="en-US" sz="2800" dirty="0">
                <a:latin typeface="Cambria Math"/>
                <a:ea typeface="Cambria Math"/>
              </a:rPr>
              <a:t> </a:t>
            </a:r>
            <a:r>
              <a:rPr lang="en-US" sz="2900" dirty="0">
                <a:latin typeface="Cambria Math"/>
                <a:ea typeface="Cambria Math"/>
              </a:rPr>
              <a:t>are constants for 1≤ </a:t>
            </a:r>
            <a:r>
              <a:rPr lang="en-US" sz="2900" i="1" dirty="0" err="1">
                <a:ea typeface="Cambria Math"/>
              </a:rPr>
              <a:t>i</a:t>
            </a:r>
            <a:r>
              <a:rPr lang="en-US" sz="2900" i="1" dirty="0">
                <a:ea typeface="Cambria Math"/>
              </a:rPr>
              <a:t> </a:t>
            </a:r>
            <a:r>
              <a:rPr lang="en-US" sz="2900" dirty="0">
                <a:latin typeface="Cambria Math"/>
                <a:ea typeface="Cambria Math"/>
              </a:rPr>
              <a:t>≤ </a:t>
            </a:r>
            <a:r>
              <a:rPr lang="en-US" sz="2900" i="1" dirty="0">
                <a:ea typeface="Cambria Math"/>
              </a:rPr>
              <a:t>t</a:t>
            </a:r>
            <a:r>
              <a:rPr lang="en-US" sz="2900" dirty="0">
                <a:latin typeface="Cambria Math"/>
                <a:ea typeface="Cambria Math"/>
              </a:rPr>
              <a:t>  and 0≤ </a:t>
            </a:r>
            <a:r>
              <a:rPr lang="en-US" sz="2900" i="1" dirty="0">
                <a:latin typeface="Cambria Math"/>
                <a:ea typeface="Cambria Math"/>
              </a:rPr>
              <a:t>j </a:t>
            </a:r>
            <a:r>
              <a:rPr lang="en-US" sz="2900" dirty="0">
                <a:latin typeface="Cambria Math"/>
                <a:ea typeface="Cambria Math"/>
              </a:rPr>
              <a:t>≤ </a:t>
            </a:r>
            <a:r>
              <a:rPr lang="en-US" sz="2900" i="1" dirty="0">
                <a:ea typeface="Cambria Math"/>
              </a:rPr>
              <a:t>m</a:t>
            </a:r>
            <a:r>
              <a:rPr lang="en-US" sz="2900" i="1" baseline="-25000" dirty="0">
                <a:ea typeface="Cambria Math"/>
              </a:rPr>
              <a:t>i</a:t>
            </a:r>
            <a:r>
              <a:rPr lang="en-US" sz="2900" i="1" baseline="-25000" dirty="0">
                <a:latin typeface="Cambria Math"/>
                <a:ea typeface="Cambria Math"/>
              </a:rPr>
              <a:t>−</a:t>
            </a:r>
            <a:r>
              <a:rPr lang="en-US" sz="2900" baseline="-25000" dirty="0">
                <a:latin typeface="Cambria Math" pitchFamily="18" charset="0"/>
                <a:ea typeface="Cambria Math" pitchFamily="18" charset="0"/>
              </a:rPr>
              <a:t>1</a:t>
            </a:r>
            <a:r>
              <a:rPr lang="en-US" sz="2800" dirty="0">
                <a:latin typeface="Cambria Math" pitchFamily="18" charset="0"/>
                <a:ea typeface="Cambria Math" pitchFamily="18" charset="0"/>
              </a:rPr>
              <a:t>.</a:t>
            </a:r>
            <a:r>
              <a:rPr lang="en-US" sz="2800" dirty="0">
                <a:latin typeface="Cambria Math"/>
                <a:ea typeface="Cambria Math"/>
              </a:rPr>
              <a:t> </a:t>
            </a: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1143000" y="4114800"/>
            <a:ext cx="5102638" cy="298037"/>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1828801" y="4572001"/>
            <a:ext cx="4666583" cy="298037"/>
          </a:xfrm>
          <a:prstGeom prst="rect">
            <a:avLst/>
          </a:prstGeom>
        </p:spPr>
      </p:pic>
      <p:pic>
        <p:nvPicPr>
          <p:cNvPr id="15" name="Picture 14" descr="addin_tmp.png"/>
          <p:cNvPicPr>
            <a:picLocks noChangeAspect="1"/>
          </p:cNvPicPr>
          <p:nvPr>
            <p:custDataLst>
              <p:tags r:id="rId3"/>
            </p:custDataLst>
          </p:nvPr>
        </p:nvPicPr>
        <p:blipFill>
          <a:blip r:embed="rId7" cstate="print"/>
          <a:stretch>
            <a:fillRect/>
          </a:stretch>
        </p:blipFill>
        <p:spPr>
          <a:xfrm>
            <a:off x="1905000" y="5105400"/>
            <a:ext cx="5236654" cy="29803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p:nvPr>
        </p:nvSpPr>
        <p:spPr>
          <a:xfrm>
            <a:off x="457200" y="914400"/>
            <a:ext cx="8229600" cy="551688"/>
          </a:xfrm>
        </p:spPr>
        <p:txBody>
          <a:bodyPr>
            <a:normAutofit/>
          </a:bodyPr>
          <a:lstStyle/>
          <a:p>
            <a:r>
              <a:rPr lang="en-US" sz="3200" dirty="0"/>
              <a:t>The General Case with Repeated Roots Allowed </a:t>
            </a:r>
            <a:endParaRPr lang="en-US" altLang="zh-CN" sz="3200" dirty="0">
              <a:ea typeface="宋体" charset="-122"/>
            </a:endParaRPr>
          </a:p>
        </p:txBody>
      </p:sp>
      <p:sp>
        <p:nvSpPr>
          <p:cNvPr id="2052" name="Text Box 7"/>
          <p:cNvSpPr txBox="1">
            <a:spLocks noChangeArrowheads="1"/>
          </p:cNvSpPr>
          <p:nvPr/>
        </p:nvSpPr>
        <p:spPr bwMode="auto">
          <a:xfrm>
            <a:off x="1187450" y="3429000"/>
            <a:ext cx="7200900" cy="2554545"/>
          </a:xfrm>
          <a:prstGeom prst="rect">
            <a:avLst/>
          </a:prstGeom>
          <a:noFill/>
          <a:ln w="12700">
            <a:noFill/>
            <a:miter lim="800000"/>
            <a:headEnd type="none" w="sm" len="sm"/>
            <a:tailEnd type="none" w="sm" len="sm"/>
          </a:ln>
        </p:spPr>
        <p:txBody>
          <a:bodyPr>
            <a:spAutoFit/>
          </a:bodyPr>
          <a:lstStyle/>
          <a:p>
            <a:r>
              <a:rPr lang="en-US" altLang="zh-CN" sz="3200" i="1" dirty="0">
                <a:latin typeface="Times New Roman" pitchFamily="18" charset="0"/>
                <a:ea typeface="宋体" charset="-122"/>
              </a:rPr>
              <a:t>E.g., </a:t>
            </a:r>
            <a:r>
              <a:rPr lang="en-US" altLang="zh-CN" sz="3200" dirty="0">
                <a:latin typeface="Times New Roman" pitchFamily="18" charset="0"/>
                <a:ea typeface="宋体" charset="-122"/>
              </a:rPr>
              <a:t>Roots of C.E. are 2, 2, 2, 5, 5 and 9.</a:t>
            </a:r>
          </a:p>
          <a:p>
            <a:endParaRPr lang="en-US" altLang="zh-CN" sz="3200" dirty="0">
              <a:latin typeface="Times New Roman" pitchFamily="18" charset="0"/>
              <a:ea typeface="宋体" charset="-122"/>
            </a:endParaRPr>
          </a:p>
          <a:p>
            <a:r>
              <a:rPr lang="en-US" altLang="zh-CN" sz="3200" dirty="0">
                <a:latin typeface="Times New Roman" pitchFamily="18" charset="0"/>
                <a:ea typeface="宋体" charset="-122"/>
              </a:rPr>
              <a:t>Solution: </a:t>
            </a:r>
          </a:p>
          <a:p>
            <a:r>
              <a:rPr lang="en-US" altLang="zh-CN" sz="3200" i="1" dirty="0">
                <a:latin typeface="Times New Roman" pitchFamily="18" charset="0"/>
                <a:ea typeface="宋体" charset="-122"/>
              </a:rPr>
              <a:t>    (</a:t>
            </a:r>
            <a:r>
              <a:rPr lang="el-GR" altLang="zh-CN" sz="3200" i="1" dirty="0">
                <a:latin typeface="Times New Roman" pitchFamily="18" charset="0"/>
              </a:rPr>
              <a:t>α</a:t>
            </a:r>
            <a:r>
              <a:rPr lang="en-US" altLang="zh-CN" sz="3200" i="1" baseline="-25000" dirty="0">
                <a:latin typeface="Times New Roman" pitchFamily="18" charset="0"/>
                <a:ea typeface="宋体" charset="-122"/>
              </a:rPr>
              <a:t>1,0</a:t>
            </a:r>
            <a:r>
              <a:rPr lang="en-US" altLang="zh-CN" sz="3200" i="1" dirty="0">
                <a:latin typeface="Times New Roman" pitchFamily="18" charset="0"/>
                <a:ea typeface="宋体" charset="-122"/>
              </a:rPr>
              <a:t> + </a:t>
            </a:r>
            <a:r>
              <a:rPr lang="el-GR" altLang="zh-CN" sz="3200" i="1" dirty="0">
                <a:latin typeface="Times New Roman" pitchFamily="18" charset="0"/>
              </a:rPr>
              <a:t>α</a:t>
            </a:r>
            <a:r>
              <a:rPr lang="en-US" altLang="zh-CN" sz="3200" i="1" baseline="-25000" dirty="0">
                <a:latin typeface="Times New Roman" pitchFamily="18" charset="0"/>
                <a:ea typeface="宋体" charset="-122"/>
              </a:rPr>
              <a:t>1,1</a:t>
            </a:r>
            <a:r>
              <a:rPr lang="en-US" altLang="zh-CN" sz="3200" i="1" dirty="0">
                <a:latin typeface="Times New Roman" pitchFamily="18" charset="0"/>
                <a:ea typeface="宋体" charset="-122"/>
              </a:rPr>
              <a:t>n + </a:t>
            </a:r>
            <a:r>
              <a:rPr lang="el-GR" altLang="zh-CN" sz="3200" i="1" dirty="0">
                <a:latin typeface="Times New Roman" pitchFamily="18" charset="0"/>
              </a:rPr>
              <a:t>α</a:t>
            </a:r>
            <a:r>
              <a:rPr lang="en-US" altLang="zh-CN" sz="3200" i="1" baseline="-25000" dirty="0">
                <a:latin typeface="Times New Roman" pitchFamily="18" charset="0"/>
                <a:ea typeface="宋体" charset="-122"/>
              </a:rPr>
              <a:t>1,2</a:t>
            </a:r>
            <a:r>
              <a:rPr lang="en-US" altLang="zh-CN" sz="3200" i="1" dirty="0">
                <a:latin typeface="Times New Roman" pitchFamily="18" charset="0"/>
                <a:ea typeface="宋体" charset="-122"/>
              </a:rPr>
              <a:t>n2)*2</a:t>
            </a:r>
            <a:r>
              <a:rPr lang="en-US" altLang="zh-CN" sz="3200" i="1" baseline="30000" dirty="0">
                <a:latin typeface="Times New Roman" pitchFamily="18" charset="0"/>
                <a:ea typeface="宋体" charset="-122"/>
              </a:rPr>
              <a:t>n</a:t>
            </a:r>
            <a:r>
              <a:rPr lang="en-US" altLang="zh-CN" sz="3200" i="1" dirty="0">
                <a:latin typeface="Times New Roman" pitchFamily="18" charset="0"/>
                <a:ea typeface="宋体" charset="-122"/>
              </a:rPr>
              <a:t> + (</a:t>
            </a:r>
            <a:r>
              <a:rPr lang="el-GR" altLang="zh-CN" sz="3200" i="1" dirty="0">
                <a:latin typeface="Times New Roman" pitchFamily="18" charset="0"/>
              </a:rPr>
              <a:t>α</a:t>
            </a:r>
            <a:r>
              <a:rPr lang="en-US" altLang="zh-CN" sz="3200" i="1" baseline="-25000" dirty="0">
                <a:latin typeface="Times New Roman" pitchFamily="18" charset="0"/>
                <a:ea typeface="宋体" charset="-122"/>
              </a:rPr>
              <a:t>2,0 </a:t>
            </a:r>
            <a:r>
              <a:rPr lang="en-US" altLang="zh-CN" sz="3200" i="1" dirty="0">
                <a:latin typeface="Times New Roman" pitchFamily="18" charset="0"/>
                <a:ea typeface="宋体" charset="-122"/>
              </a:rPr>
              <a:t>+ </a:t>
            </a:r>
            <a:r>
              <a:rPr lang="el-GR" altLang="zh-CN" sz="3200" i="1" dirty="0">
                <a:latin typeface="Times New Roman" pitchFamily="18" charset="0"/>
              </a:rPr>
              <a:t>α</a:t>
            </a:r>
            <a:r>
              <a:rPr lang="en-US" altLang="zh-CN" sz="3200" i="1" baseline="-25000" dirty="0">
                <a:latin typeface="Times New Roman" pitchFamily="18" charset="0"/>
                <a:ea typeface="宋体" charset="-122"/>
              </a:rPr>
              <a:t>2,1</a:t>
            </a:r>
            <a:r>
              <a:rPr lang="en-US" altLang="zh-CN" sz="3200" i="1" dirty="0">
                <a:latin typeface="Times New Roman" pitchFamily="18" charset="0"/>
                <a:ea typeface="宋体" charset="-122"/>
              </a:rPr>
              <a:t>n)*5</a:t>
            </a:r>
            <a:r>
              <a:rPr lang="en-US" altLang="zh-CN" sz="3200" i="1" baseline="30000" dirty="0">
                <a:latin typeface="Times New Roman" pitchFamily="18" charset="0"/>
                <a:ea typeface="宋体" charset="-122"/>
              </a:rPr>
              <a:t>n</a:t>
            </a:r>
            <a:r>
              <a:rPr lang="en-US" altLang="zh-CN" sz="3200" i="1" dirty="0">
                <a:latin typeface="Times New Roman" pitchFamily="18" charset="0"/>
                <a:ea typeface="宋体" charset="-122"/>
              </a:rPr>
              <a:t>  +  </a:t>
            </a:r>
            <a:r>
              <a:rPr lang="el-GR" altLang="zh-CN" sz="3200" i="1" dirty="0">
                <a:latin typeface="Times New Roman" pitchFamily="18" charset="0"/>
              </a:rPr>
              <a:t>α</a:t>
            </a:r>
            <a:r>
              <a:rPr lang="en-US" altLang="zh-CN" sz="3200" i="1" baseline="-25000" dirty="0">
                <a:latin typeface="Times New Roman" pitchFamily="18" charset="0"/>
                <a:ea typeface="宋体" charset="-122"/>
              </a:rPr>
              <a:t>3,0</a:t>
            </a:r>
            <a:r>
              <a:rPr lang="en-US" altLang="zh-CN" sz="3200" i="1" dirty="0">
                <a:latin typeface="Times New Roman" pitchFamily="18" charset="0"/>
                <a:ea typeface="宋体" charset="-122"/>
              </a:rPr>
              <a:t>9</a:t>
            </a:r>
            <a:r>
              <a:rPr lang="en-US" altLang="zh-CN" sz="3200" i="1" baseline="30000" dirty="0">
                <a:latin typeface="Times New Roman" pitchFamily="18" charset="0"/>
                <a:ea typeface="宋体" charset="-122"/>
              </a:rPr>
              <a:t>n</a:t>
            </a:r>
            <a:endParaRPr lang="zh-CN" altLang="en-US" sz="3200" i="1" baseline="30000" dirty="0">
              <a:latin typeface="Times New Roman" pitchFamily="18" charset="0"/>
              <a:ea typeface="宋体" charset="-122"/>
            </a:endParaRPr>
          </a:p>
        </p:txBody>
      </p:sp>
      <p:graphicFrame>
        <p:nvGraphicFramePr>
          <p:cNvPr id="2050" name="Object 4"/>
          <p:cNvGraphicFramePr>
            <a:graphicFrameLocks noGrp="1" noChangeAspect="1"/>
          </p:cNvGraphicFramePr>
          <p:nvPr>
            <p:ph idx="1"/>
          </p:nvPr>
        </p:nvGraphicFramePr>
        <p:xfrm>
          <a:off x="1403350" y="1916113"/>
          <a:ext cx="3673475" cy="1317625"/>
        </p:xfrm>
        <a:graphic>
          <a:graphicData uri="http://schemas.openxmlformats.org/presentationml/2006/ole">
            <mc:AlternateContent xmlns:mc="http://schemas.openxmlformats.org/markup-compatibility/2006">
              <mc:Choice xmlns:v="urn:schemas-microsoft-com:vml" Requires="v">
                <p:oleObj spid="_x0000_s1034" name="Equation" r:id="rId3" imgW="1346040" imgH="482400" progId="Equation.3">
                  <p:embed/>
                </p:oleObj>
              </mc:Choice>
              <mc:Fallback>
                <p:oleObj name="Equation" r:id="rId3" imgW="134604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916113"/>
                        <a:ext cx="3673475" cy="1317625"/>
                      </a:xfrm>
                      <a:prstGeom prst="rect">
                        <a:avLst/>
                      </a:prstGeom>
                      <a:solidFill>
                        <a:schemeClr val="tx1">
                          <a:alpha val="0"/>
                        </a:schemeClr>
                      </a:solidFill>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a:ea typeface="宋体" charset="-122"/>
              </a:rPr>
              <a:t>Example 8</a:t>
            </a:r>
          </a:p>
        </p:txBody>
      </p:sp>
      <p:sp>
        <p:nvSpPr>
          <p:cNvPr id="29699" name="Rectangle 3"/>
          <p:cNvSpPr>
            <a:spLocks noGrp="1" noChangeArrowheads="1"/>
          </p:cNvSpPr>
          <p:nvPr>
            <p:ph type="body" idx="1"/>
          </p:nvPr>
        </p:nvSpPr>
        <p:spPr>
          <a:xfrm>
            <a:off x="457200" y="1981200"/>
            <a:ext cx="8229600" cy="4114800"/>
          </a:xfrm>
        </p:spPr>
        <p:txBody>
          <a:bodyPr/>
          <a:lstStyle/>
          <a:p>
            <a:r>
              <a:rPr lang="en-US" altLang="zh-CN" dirty="0">
                <a:ea typeface="宋体" charset="-122"/>
              </a:rPr>
              <a:t>Find the solution to the recurrence relation </a:t>
            </a:r>
          </a:p>
          <a:p>
            <a:r>
              <a:rPr lang="en-US" altLang="zh-CN" i="1" dirty="0">
                <a:ea typeface="宋体" charset="-122"/>
              </a:rPr>
              <a:t>a</a:t>
            </a:r>
            <a:r>
              <a:rPr lang="en-US" altLang="zh-CN" i="1" baseline="-25000" dirty="0">
                <a:ea typeface="宋体" charset="-122"/>
              </a:rPr>
              <a:t>n</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-3</a:t>
            </a:r>
            <a:r>
              <a:rPr lang="en-US" altLang="zh-CN" i="1" dirty="0">
                <a:ea typeface="宋体" charset="-122"/>
              </a:rPr>
              <a:t>a</a:t>
            </a:r>
            <a:r>
              <a:rPr lang="en-US" altLang="zh-CN" i="1" baseline="-25000" dirty="0">
                <a:ea typeface="宋体" charset="-122"/>
              </a:rPr>
              <a:t>n</a:t>
            </a:r>
            <a:r>
              <a:rPr lang="en-US" altLang="zh-CN" baseline="-25000" dirty="0">
                <a:ea typeface="宋体" charset="-122"/>
              </a:rPr>
              <a:t>-1</a:t>
            </a:r>
            <a:r>
              <a:rPr lang="en-US" altLang="zh-CN" dirty="0">
                <a:ea typeface="宋体" charset="-122"/>
              </a:rPr>
              <a:t> -3 </a:t>
            </a:r>
            <a:r>
              <a:rPr lang="en-US" altLang="zh-CN" i="1" dirty="0">
                <a:ea typeface="宋体" charset="-122"/>
              </a:rPr>
              <a:t>a</a:t>
            </a:r>
            <a:r>
              <a:rPr lang="en-US" altLang="zh-CN" i="1" baseline="-25000" dirty="0">
                <a:ea typeface="宋体" charset="-122"/>
              </a:rPr>
              <a:t>n</a:t>
            </a:r>
            <a:r>
              <a:rPr lang="en-US" altLang="zh-CN" baseline="-25000" dirty="0">
                <a:ea typeface="宋体" charset="-122"/>
              </a:rPr>
              <a:t>-2 </a:t>
            </a:r>
            <a:r>
              <a:rPr lang="en-US" altLang="zh-CN" dirty="0">
                <a:ea typeface="宋体" charset="-122"/>
              </a:rPr>
              <a:t>- </a:t>
            </a:r>
            <a:r>
              <a:rPr lang="en-US" altLang="zh-CN" i="1" dirty="0">
                <a:ea typeface="宋体" charset="-122"/>
              </a:rPr>
              <a:t>a</a:t>
            </a:r>
            <a:r>
              <a:rPr lang="en-US" altLang="zh-CN" i="1" baseline="-25000" dirty="0">
                <a:ea typeface="宋体" charset="-122"/>
              </a:rPr>
              <a:t>n-3 </a:t>
            </a:r>
            <a:r>
              <a:rPr lang="en-US" altLang="zh-CN" i="1" dirty="0">
                <a:ea typeface="宋体" charset="-122"/>
              </a:rPr>
              <a:t> with initial condition </a:t>
            </a:r>
          </a:p>
          <a:p>
            <a:r>
              <a:rPr lang="en-US" altLang="zh-CN" i="1" dirty="0">
                <a:ea typeface="宋体" charset="-122"/>
              </a:rPr>
              <a:t>a</a:t>
            </a:r>
            <a:r>
              <a:rPr lang="en-US" altLang="zh-CN" i="1" baseline="-25000" dirty="0">
                <a:ea typeface="宋体" charset="-122"/>
              </a:rPr>
              <a:t>0</a:t>
            </a:r>
            <a:r>
              <a:rPr lang="en-US" altLang="zh-CN" i="1" dirty="0">
                <a:ea typeface="宋体" charset="-122"/>
              </a:rPr>
              <a:t>=1, a</a:t>
            </a:r>
            <a:r>
              <a:rPr lang="en-US" altLang="zh-CN" i="1" baseline="-25000" dirty="0">
                <a:ea typeface="宋体" charset="-122"/>
              </a:rPr>
              <a:t>1</a:t>
            </a:r>
            <a:r>
              <a:rPr lang="en-US" altLang="zh-CN" i="1" dirty="0">
                <a:ea typeface="宋体" charset="-122"/>
              </a:rPr>
              <a:t> = -2, a</a:t>
            </a:r>
            <a:r>
              <a:rPr lang="en-US" altLang="zh-CN" i="1" baseline="-25000" dirty="0">
                <a:ea typeface="宋体" charset="-122"/>
              </a:rPr>
              <a:t>2</a:t>
            </a:r>
            <a:r>
              <a:rPr lang="en-US" altLang="zh-CN" i="1" dirty="0">
                <a:ea typeface="宋体" charset="-122"/>
              </a:rPr>
              <a:t> = -1</a:t>
            </a:r>
          </a:p>
          <a:p>
            <a:r>
              <a:rPr lang="en-US" altLang="zh-CN" i="1" dirty="0">
                <a:ea typeface="宋体" charset="-122"/>
              </a:rPr>
              <a:t>Solution: </a:t>
            </a:r>
            <a:r>
              <a:rPr lang="en-US" altLang="zh-CN" dirty="0">
                <a:ea typeface="宋体" charset="-122"/>
              </a:rPr>
              <a:t>the characteristic equation is</a:t>
            </a:r>
            <a:r>
              <a:rPr lang="en-US" altLang="zh-CN" i="1" dirty="0">
                <a:ea typeface="宋体" charset="-122"/>
              </a:rPr>
              <a:t> :</a:t>
            </a:r>
          </a:p>
          <a:p>
            <a:r>
              <a:rPr lang="en-US" altLang="zh-CN" sz="3600" i="1" dirty="0">
                <a:ea typeface="宋体" charset="-122"/>
              </a:rPr>
              <a:t> </a:t>
            </a:r>
            <a:r>
              <a:rPr lang="en-US" altLang="zh-CN" sz="2400" i="1" dirty="0">
                <a:latin typeface="Times New Roman" pitchFamily="18" charset="0"/>
                <a:ea typeface="宋体" charset="-122"/>
                <a:cs typeface="Times New Roman" pitchFamily="18" charset="0"/>
              </a:rPr>
              <a:t>r</a:t>
            </a:r>
            <a:r>
              <a:rPr lang="en-US" altLang="zh-CN" sz="2400" i="1" baseline="30000" dirty="0">
                <a:latin typeface="Times New Roman" pitchFamily="18" charset="0"/>
                <a:ea typeface="宋体" charset="-122"/>
                <a:cs typeface="Times New Roman" pitchFamily="18" charset="0"/>
              </a:rPr>
              <a:t>3</a:t>
            </a:r>
            <a:r>
              <a:rPr lang="en-US" altLang="zh-CN" sz="2400" dirty="0">
                <a:latin typeface="Times New Roman" pitchFamily="18" charset="0"/>
                <a:ea typeface="宋体" charset="-122"/>
                <a:cs typeface="Times New Roman" pitchFamily="18" charset="0"/>
              </a:rPr>
              <a:t>+3</a:t>
            </a:r>
            <a:r>
              <a:rPr lang="en-US" altLang="zh-CN" sz="2400" i="1" dirty="0">
                <a:latin typeface="Times New Roman" pitchFamily="18" charset="0"/>
                <a:ea typeface="宋体" charset="-122"/>
                <a:cs typeface="Times New Roman" pitchFamily="18" charset="0"/>
              </a:rPr>
              <a:t>r</a:t>
            </a:r>
            <a:r>
              <a:rPr lang="en-US" altLang="zh-CN" sz="2400" i="1" baseline="30000" dirty="0">
                <a:latin typeface="Times New Roman" pitchFamily="18" charset="0"/>
                <a:ea typeface="宋体" charset="-122"/>
                <a:cs typeface="Times New Roman" pitchFamily="18" charset="0"/>
              </a:rPr>
              <a:t>2</a:t>
            </a:r>
            <a:r>
              <a:rPr lang="en-US" altLang="zh-CN" sz="2400" dirty="0">
                <a:latin typeface="Times New Roman" pitchFamily="18" charset="0"/>
                <a:ea typeface="宋体" charset="-122"/>
                <a:cs typeface="Times New Roman" pitchFamily="18" charset="0"/>
              </a:rPr>
              <a:t> +3</a:t>
            </a:r>
            <a:r>
              <a:rPr lang="en-US" altLang="zh-CN" sz="2400" i="1" dirty="0">
                <a:latin typeface="Times New Roman" pitchFamily="18" charset="0"/>
                <a:ea typeface="宋体" charset="-122"/>
                <a:cs typeface="Times New Roman" pitchFamily="18" charset="0"/>
              </a:rPr>
              <a:t>r</a:t>
            </a:r>
            <a:r>
              <a:rPr lang="en-US" altLang="zh-CN" sz="2400" dirty="0">
                <a:latin typeface="Times New Roman" pitchFamily="18" charset="0"/>
                <a:ea typeface="宋体" charset="-122"/>
                <a:cs typeface="Times New Roman" pitchFamily="18" charset="0"/>
              </a:rPr>
              <a:t> + 1=0 ,  </a:t>
            </a:r>
            <a:r>
              <a:rPr lang="en-US" altLang="zh-CN" sz="2400" dirty="0">
                <a:ea typeface="宋体" charset="-122"/>
              </a:rPr>
              <a:t>-1 is the single root of multiplicity 3. hence </a:t>
            </a:r>
          </a:p>
          <a:p>
            <a:r>
              <a:rPr lang="en-US" altLang="zh-CN" i="1" dirty="0">
                <a:ea typeface="宋体" charset="-122"/>
              </a:rPr>
              <a:t>a</a:t>
            </a:r>
            <a:r>
              <a:rPr lang="en-US" altLang="zh-CN" i="1" baseline="-25000" dirty="0">
                <a:ea typeface="宋体" charset="-122"/>
              </a:rPr>
              <a:t>n</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a:t>
            </a:r>
            <a:r>
              <a:rPr lang="en-US" altLang="zh-CN" i="1" dirty="0">
                <a:ea typeface="宋体" charset="-122"/>
              </a:rPr>
              <a:t>l</a:t>
            </a:r>
            <a:r>
              <a:rPr lang="en-US" altLang="zh-CN" baseline="-25000" dirty="0">
                <a:ea typeface="宋体" charset="-122"/>
              </a:rPr>
              <a:t>1,0 </a:t>
            </a:r>
            <a:r>
              <a:rPr lang="en-US" altLang="zh-CN" dirty="0">
                <a:ea typeface="宋体" charset="-122"/>
              </a:rPr>
              <a:t>+</a:t>
            </a:r>
            <a:r>
              <a:rPr lang="en-US" altLang="zh-CN" baseline="-25000" dirty="0">
                <a:ea typeface="宋体" charset="-122"/>
              </a:rPr>
              <a:t> </a:t>
            </a:r>
            <a:r>
              <a:rPr lang="en-US" altLang="zh-CN" i="1" dirty="0">
                <a:ea typeface="宋体" charset="-122"/>
              </a:rPr>
              <a:t>l</a:t>
            </a:r>
            <a:r>
              <a:rPr lang="en-US" altLang="zh-CN" baseline="-25000" dirty="0">
                <a:ea typeface="宋体" charset="-122"/>
              </a:rPr>
              <a:t>1,1 </a:t>
            </a:r>
            <a:r>
              <a:rPr lang="en-US" altLang="zh-CN" dirty="0">
                <a:ea typeface="宋体" charset="-122"/>
              </a:rPr>
              <a:t>n+</a:t>
            </a:r>
            <a:r>
              <a:rPr lang="en-US" altLang="zh-CN" i="1" dirty="0">
                <a:ea typeface="宋体" charset="-122"/>
              </a:rPr>
              <a:t>l</a:t>
            </a:r>
            <a:r>
              <a:rPr lang="en-US" altLang="zh-CN" baseline="-25000" dirty="0">
                <a:ea typeface="宋体" charset="-122"/>
              </a:rPr>
              <a:t>1,2 </a:t>
            </a:r>
            <a:r>
              <a:rPr lang="en-US" altLang="zh-CN" dirty="0">
                <a:ea typeface="宋体" charset="-122"/>
              </a:rPr>
              <a:t>n</a:t>
            </a:r>
            <a:r>
              <a:rPr lang="en-US" altLang="zh-CN" baseline="30000" dirty="0">
                <a:ea typeface="宋体" charset="-122"/>
              </a:rPr>
              <a:t>2</a:t>
            </a:r>
            <a:r>
              <a:rPr lang="en-US" altLang="zh-CN" dirty="0">
                <a:ea typeface="宋体" charset="-122"/>
              </a:rPr>
              <a:t>)(-1)</a:t>
            </a:r>
            <a:r>
              <a:rPr lang="en-US" altLang="zh-CN" baseline="30000" dirty="0">
                <a:ea typeface="宋体" charset="-122"/>
              </a:rPr>
              <a:t>n</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ea typeface="宋体" charset="-122"/>
              </a:rPr>
              <a:t>Cont..</a:t>
            </a:r>
          </a:p>
        </p:txBody>
      </p:sp>
      <p:sp>
        <p:nvSpPr>
          <p:cNvPr id="30723" name="Rectangle 3"/>
          <p:cNvSpPr>
            <a:spLocks noGrp="1" noChangeArrowheads="1"/>
          </p:cNvSpPr>
          <p:nvPr>
            <p:ph type="body" idx="1"/>
          </p:nvPr>
        </p:nvSpPr>
        <p:spPr>
          <a:xfrm>
            <a:off x="685800" y="1981200"/>
            <a:ext cx="8153400" cy="4114800"/>
          </a:xfrm>
        </p:spPr>
        <p:txBody>
          <a:bodyPr/>
          <a:lstStyle/>
          <a:p>
            <a:r>
              <a:rPr lang="en-US" altLang="zh-CN" dirty="0">
                <a:ea typeface="宋体" charset="-122"/>
              </a:rPr>
              <a:t>Use the initial conditions, we obtain</a:t>
            </a:r>
          </a:p>
          <a:p>
            <a:r>
              <a:rPr lang="en-US" altLang="zh-CN" dirty="0">
                <a:ea typeface="宋体" charset="-122"/>
              </a:rPr>
              <a:t> a</a:t>
            </a:r>
            <a:r>
              <a:rPr lang="en-US" altLang="zh-CN" baseline="-25000" dirty="0">
                <a:ea typeface="宋体" charset="-122"/>
              </a:rPr>
              <a:t>0</a:t>
            </a:r>
            <a:r>
              <a:rPr lang="en-US" altLang="zh-CN" dirty="0">
                <a:ea typeface="宋体" charset="-122"/>
              </a:rPr>
              <a:t>=1=</a:t>
            </a:r>
            <a:r>
              <a:rPr lang="en-US" altLang="zh-CN" i="1" dirty="0">
                <a:ea typeface="宋体" charset="-122"/>
              </a:rPr>
              <a:t>l</a:t>
            </a:r>
            <a:r>
              <a:rPr lang="en-US" altLang="zh-CN" baseline="-25000" dirty="0">
                <a:ea typeface="宋体" charset="-122"/>
              </a:rPr>
              <a:t>1,0</a:t>
            </a:r>
          </a:p>
          <a:p>
            <a:r>
              <a:rPr lang="en-US" altLang="zh-CN" dirty="0">
                <a:ea typeface="宋体" charset="-122"/>
              </a:rPr>
              <a:t> a</a:t>
            </a:r>
            <a:r>
              <a:rPr lang="en-US" altLang="zh-CN" baseline="-25000" dirty="0">
                <a:ea typeface="宋体" charset="-122"/>
              </a:rPr>
              <a:t>1</a:t>
            </a:r>
            <a:r>
              <a:rPr lang="en-US" altLang="zh-CN" dirty="0">
                <a:ea typeface="宋体" charset="-122"/>
              </a:rPr>
              <a:t>=-2=-</a:t>
            </a:r>
            <a:r>
              <a:rPr lang="en-US" altLang="zh-CN" i="1" dirty="0">
                <a:ea typeface="宋体" charset="-122"/>
              </a:rPr>
              <a:t>l</a:t>
            </a:r>
            <a:r>
              <a:rPr lang="en-US" altLang="zh-CN" baseline="-25000" dirty="0">
                <a:ea typeface="宋体" charset="-122"/>
              </a:rPr>
              <a:t>1,0</a:t>
            </a:r>
            <a:r>
              <a:rPr lang="en-US" altLang="zh-CN" dirty="0">
                <a:ea typeface="宋体" charset="-122"/>
              </a:rPr>
              <a:t>-</a:t>
            </a:r>
            <a:r>
              <a:rPr lang="en-US" altLang="zh-CN" i="1" dirty="0">
                <a:ea typeface="宋体" charset="-122"/>
              </a:rPr>
              <a:t>l</a:t>
            </a:r>
            <a:r>
              <a:rPr lang="en-US" altLang="zh-CN" baseline="-25000" dirty="0">
                <a:ea typeface="宋体" charset="-122"/>
              </a:rPr>
              <a:t>1,1</a:t>
            </a:r>
            <a:r>
              <a:rPr lang="en-US" altLang="zh-CN" dirty="0">
                <a:ea typeface="宋体" charset="-122"/>
              </a:rPr>
              <a:t>-</a:t>
            </a:r>
            <a:r>
              <a:rPr lang="en-US" altLang="zh-CN" i="1" dirty="0">
                <a:ea typeface="宋体" charset="-122"/>
              </a:rPr>
              <a:t>l</a:t>
            </a:r>
            <a:r>
              <a:rPr lang="en-US" altLang="zh-CN" baseline="-25000" dirty="0">
                <a:ea typeface="宋体" charset="-122"/>
              </a:rPr>
              <a:t>1,2</a:t>
            </a:r>
          </a:p>
          <a:p>
            <a:r>
              <a:rPr lang="en-US" altLang="zh-CN" dirty="0">
                <a:ea typeface="宋体" charset="-122"/>
              </a:rPr>
              <a:t> a</a:t>
            </a:r>
            <a:r>
              <a:rPr lang="en-US" altLang="zh-CN" baseline="-25000" dirty="0">
                <a:ea typeface="宋体" charset="-122"/>
              </a:rPr>
              <a:t>2</a:t>
            </a:r>
            <a:r>
              <a:rPr lang="en-US" altLang="zh-CN" dirty="0">
                <a:ea typeface="宋体" charset="-122"/>
              </a:rPr>
              <a:t>=-1= </a:t>
            </a:r>
            <a:r>
              <a:rPr lang="en-US" altLang="zh-CN" i="1" dirty="0">
                <a:ea typeface="宋体" charset="-122"/>
              </a:rPr>
              <a:t>l</a:t>
            </a:r>
            <a:r>
              <a:rPr lang="en-US" altLang="zh-CN" baseline="-25000" dirty="0">
                <a:ea typeface="宋体" charset="-122"/>
              </a:rPr>
              <a:t>1,0</a:t>
            </a:r>
            <a:r>
              <a:rPr lang="en-US" altLang="zh-CN" dirty="0">
                <a:ea typeface="宋体" charset="-122"/>
              </a:rPr>
              <a:t>+2</a:t>
            </a:r>
            <a:r>
              <a:rPr lang="en-US" altLang="zh-CN" i="1" dirty="0">
                <a:ea typeface="宋体" charset="-122"/>
              </a:rPr>
              <a:t>l</a:t>
            </a:r>
            <a:r>
              <a:rPr lang="en-US" altLang="zh-CN" baseline="-25000" dirty="0">
                <a:ea typeface="宋体" charset="-122"/>
              </a:rPr>
              <a:t>1,1</a:t>
            </a:r>
            <a:r>
              <a:rPr lang="en-US" altLang="zh-CN" dirty="0">
                <a:ea typeface="宋体" charset="-122"/>
              </a:rPr>
              <a:t>+4</a:t>
            </a:r>
            <a:r>
              <a:rPr lang="en-US" altLang="zh-CN" i="1" dirty="0">
                <a:ea typeface="宋体" charset="-122"/>
              </a:rPr>
              <a:t>l</a:t>
            </a:r>
            <a:r>
              <a:rPr lang="en-US" altLang="zh-CN" baseline="-25000" dirty="0">
                <a:ea typeface="宋体" charset="-122"/>
              </a:rPr>
              <a:t>1,2 </a:t>
            </a:r>
            <a:r>
              <a:rPr lang="en-US" altLang="zh-CN" dirty="0">
                <a:ea typeface="宋体" charset="-122"/>
              </a:rPr>
              <a:t> solving the equation we get </a:t>
            </a:r>
          </a:p>
          <a:p>
            <a:pPr>
              <a:buNone/>
            </a:pPr>
            <a:r>
              <a:rPr lang="en-US" altLang="zh-CN" i="1" dirty="0">
                <a:ea typeface="宋体" charset="-122"/>
              </a:rPr>
              <a:t>    l</a:t>
            </a:r>
            <a:r>
              <a:rPr lang="en-US" altLang="zh-CN" baseline="-25000" dirty="0">
                <a:ea typeface="宋体" charset="-122"/>
              </a:rPr>
              <a:t>1,0</a:t>
            </a:r>
            <a:r>
              <a:rPr lang="en-US" altLang="zh-CN" dirty="0">
                <a:ea typeface="宋体" charset="-122"/>
              </a:rPr>
              <a:t>=1, </a:t>
            </a:r>
            <a:r>
              <a:rPr lang="en-US" altLang="zh-CN" i="1" dirty="0">
                <a:ea typeface="宋体" charset="-122"/>
              </a:rPr>
              <a:t>l</a:t>
            </a:r>
            <a:r>
              <a:rPr lang="en-US" altLang="zh-CN" baseline="-25000" dirty="0">
                <a:ea typeface="宋体" charset="-122"/>
              </a:rPr>
              <a:t>1,1</a:t>
            </a:r>
            <a:r>
              <a:rPr lang="en-US" altLang="zh-CN" dirty="0">
                <a:ea typeface="宋体" charset="-122"/>
              </a:rPr>
              <a:t>=3 and </a:t>
            </a:r>
            <a:r>
              <a:rPr lang="en-US" altLang="zh-CN" i="1" dirty="0">
                <a:ea typeface="宋体" charset="-122"/>
              </a:rPr>
              <a:t>l</a:t>
            </a:r>
            <a:r>
              <a:rPr lang="en-US" altLang="zh-CN" baseline="-25000" dirty="0">
                <a:ea typeface="宋体" charset="-122"/>
              </a:rPr>
              <a:t>1,2 </a:t>
            </a:r>
            <a:r>
              <a:rPr lang="en-US" altLang="zh-CN" dirty="0">
                <a:ea typeface="宋体" charset="-122"/>
              </a:rPr>
              <a:t>=-2</a:t>
            </a:r>
          </a:p>
          <a:p>
            <a:r>
              <a:rPr lang="en-US" altLang="zh-CN" dirty="0">
                <a:ea typeface="宋体" charset="-122"/>
              </a:rPr>
              <a:t>Hence a</a:t>
            </a:r>
            <a:r>
              <a:rPr lang="en-US" altLang="zh-CN" baseline="-25000" dirty="0">
                <a:ea typeface="宋体" charset="-122"/>
              </a:rPr>
              <a:t>n</a:t>
            </a:r>
            <a:r>
              <a:rPr lang="en-US" altLang="zh-CN" dirty="0">
                <a:ea typeface="宋体" charset="-122"/>
              </a:rPr>
              <a:t>=(1+3n-2n</a:t>
            </a:r>
            <a:r>
              <a:rPr lang="en-US" altLang="zh-CN" baseline="30000" dirty="0">
                <a:ea typeface="宋体" charset="-122"/>
              </a:rPr>
              <a:t>2</a:t>
            </a:r>
            <a:r>
              <a:rPr lang="en-US" altLang="zh-CN" dirty="0">
                <a:ea typeface="宋体" charset="-122"/>
              </a:rPr>
              <a:t>)(-1)</a:t>
            </a:r>
            <a:r>
              <a:rPr lang="en-US" altLang="zh-CN" baseline="30000" dirty="0">
                <a:ea typeface="宋体" charset="-122"/>
              </a:rPr>
              <a:t>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a:ea typeface="宋体" charset="-122"/>
              </a:rPr>
              <a:t>More Example </a:t>
            </a:r>
          </a:p>
        </p:txBody>
      </p:sp>
      <p:sp>
        <p:nvSpPr>
          <p:cNvPr id="31747" name="Rectangle 3"/>
          <p:cNvSpPr>
            <a:spLocks noGrp="1" noChangeArrowheads="1"/>
          </p:cNvSpPr>
          <p:nvPr>
            <p:ph type="body" idx="1"/>
          </p:nvPr>
        </p:nvSpPr>
        <p:spPr/>
        <p:txBody>
          <a:bodyPr/>
          <a:lstStyle/>
          <a:p>
            <a:pPr>
              <a:lnSpc>
                <a:spcPct val="90000"/>
              </a:lnSpc>
            </a:pPr>
            <a:r>
              <a:rPr lang="en-US" altLang="zh-CN" sz="2800">
                <a:ea typeface="宋体" charset="-122"/>
              </a:rPr>
              <a:t>the recurrence relation </a:t>
            </a:r>
          </a:p>
          <a:p>
            <a:pPr>
              <a:lnSpc>
                <a:spcPct val="90000"/>
              </a:lnSpc>
            </a:pPr>
            <a:r>
              <a:rPr lang="en-US" altLang="zh-CN" sz="2800" i="1">
                <a:ea typeface="宋体" charset="-122"/>
              </a:rPr>
              <a:t>a</a:t>
            </a:r>
            <a:r>
              <a:rPr lang="en-US" altLang="zh-CN" sz="2800" i="1" baseline="-25000">
                <a:ea typeface="宋体" charset="-122"/>
              </a:rPr>
              <a:t>n</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3</a:t>
            </a:r>
            <a:r>
              <a:rPr lang="en-US" altLang="zh-CN" sz="2800" i="1">
                <a:ea typeface="宋体" charset="-122"/>
              </a:rPr>
              <a:t>a</a:t>
            </a:r>
            <a:r>
              <a:rPr lang="en-US" altLang="zh-CN" sz="2800" i="1" baseline="-25000">
                <a:ea typeface="宋体" charset="-122"/>
              </a:rPr>
              <a:t>n</a:t>
            </a:r>
            <a:r>
              <a:rPr lang="en-US" altLang="zh-CN" sz="2800" baseline="-25000">
                <a:ea typeface="宋体" charset="-122"/>
              </a:rPr>
              <a:t>-1</a:t>
            </a:r>
            <a:r>
              <a:rPr lang="en-US" altLang="zh-CN" sz="2800">
                <a:ea typeface="宋体" charset="-122"/>
              </a:rPr>
              <a:t>+6</a:t>
            </a:r>
            <a:r>
              <a:rPr lang="en-US" altLang="zh-CN" sz="2800" i="1">
                <a:ea typeface="宋体" charset="-122"/>
              </a:rPr>
              <a:t>a</a:t>
            </a:r>
            <a:r>
              <a:rPr lang="en-US" altLang="zh-CN" sz="2800" i="1" baseline="-25000">
                <a:ea typeface="宋体" charset="-122"/>
              </a:rPr>
              <a:t>n</a:t>
            </a:r>
            <a:r>
              <a:rPr lang="en-US" altLang="zh-CN" sz="2800" baseline="-25000">
                <a:ea typeface="宋体" charset="-122"/>
              </a:rPr>
              <a:t>-2 </a:t>
            </a:r>
            <a:r>
              <a:rPr lang="en-US" altLang="zh-CN" sz="2800">
                <a:ea typeface="宋体" charset="-122"/>
              </a:rPr>
              <a:t>-28</a:t>
            </a:r>
            <a:r>
              <a:rPr lang="en-US" altLang="zh-CN" sz="2800" i="1">
                <a:ea typeface="宋体" charset="-122"/>
              </a:rPr>
              <a:t>a</a:t>
            </a:r>
            <a:r>
              <a:rPr lang="en-US" altLang="zh-CN" sz="2800" i="1" baseline="-25000">
                <a:ea typeface="宋体" charset="-122"/>
              </a:rPr>
              <a:t>n-3 </a:t>
            </a:r>
            <a:r>
              <a:rPr lang="en-US" altLang="zh-CN" sz="2800" i="1">
                <a:ea typeface="宋体" charset="-122"/>
              </a:rPr>
              <a:t>+24 a</a:t>
            </a:r>
            <a:r>
              <a:rPr lang="en-US" altLang="zh-CN" sz="2800" i="1" baseline="-25000">
                <a:ea typeface="宋体" charset="-122"/>
              </a:rPr>
              <a:t>n-4 </a:t>
            </a:r>
          </a:p>
          <a:p>
            <a:pPr>
              <a:lnSpc>
                <a:spcPct val="90000"/>
              </a:lnSpc>
            </a:pPr>
            <a:r>
              <a:rPr lang="en-US" altLang="zh-CN" sz="2800" i="1">
                <a:ea typeface="宋体" charset="-122"/>
              </a:rPr>
              <a:t>with initial condition a</a:t>
            </a:r>
            <a:r>
              <a:rPr lang="en-US" altLang="zh-CN" sz="2800" i="1" baseline="-25000">
                <a:ea typeface="宋体" charset="-122"/>
              </a:rPr>
              <a:t>0</a:t>
            </a:r>
            <a:r>
              <a:rPr lang="en-US" altLang="zh-CN" sz="2800" i="1">
                <a:ea typeface="宋体" charset="-122"/>
              </a:rPr>
              <a:t>=-2, a</a:t>
            </a:r>
            <a:r>
              <a:rPr lang="en-US" altLang="zh-CN" sz="2800" i="1" baseline="-25000">
                <a:ea typeface="宋体" charset="-122"/>
              </a:rPr>
              <a:t>1</a:t>
            </a:r>
            <a:r>
              <a:rPr lang="en-US" altLang="zh-CN" sz="2800" i="1">
                <a:ea typeface="宋体" charset="-122"/>
              </a:rPr>
              <a:t> = 12, a</a:t>
            </a:r>
            <a:r>
              <a:rPr lang="en-US" altLang="zh-CN" sz="2800" i="1" baseline="-25000">
                <a:ea typeface="宋体" charset="-122"/>
              </a:rPr>
              <a:t>2</a:t>
            </a:r>
            <a:r>
              <a:rPr lang="en-US" altLang="zh-CN" sz="2800" i="1">
                <a:ea typeface="宋体" charset="-122"/>
              </a:rPr>
              <a:t> = 22, a</a:t>
            </a:r>
            <a:r>
              <a:rPr lang="en-US" altLang="zh-CN" sz="2800" i="1" baseline="-25000">
                <a:ea typeface="宋体" charset="-122"/>
              </a:rPr>
              <a:t>3</a:t>
            </a:r>
            <a:r>
              <a:rPr lang="en-US" altLang="zh-CN" sz="2800" i="1">
                <a:ea typeface="宋体" charset="-122"/>
              </a:rPr>
              <a:t> = 222</a:t>
            </a:r>
          </a:p>
          <a:p>
            <a:pPr>
              <a:lnSpc>
                <a:spcPct val="90000"/>
              </a:lnSpc>
            </a:pPr>
            <a:r>
              <a:rPr lang="en-US" altLang="zh-CN" sz="2800" i="1">
                <a:ea typeface="宋体" charset="-122"/>
              </a:rPr>
              <a:t>Solution: </a:t>
            </a:r>
            <a:r>
              <a:rPr lang="en-US" altLang="zh-CN" sz="2800">
                <a:ea typeface="宋体" charset="-122"/>
              </a:rPr>
              <a:t>the characteristic equation is</a:t>
            </a:r>
            <a:r>
              <a:rPr lang="en-US" altLang="zh-CN" sz="2800" i="1">
                <a:ea typeface="宋体" charset="-122"/>
              </a:rPr>
              <a:t> :</a:t>
            </a:r>
          </a:p>
          <a:p>
            <a:pPr>
              <a:lnSpc>
                <a:spcPct val="90000"/>
              </a:lnSpc>
            </a:pPr>
            <a:r>
              <a:rPr lang="en-US" altLang="zh-CN" i="1">
                <a:ea typeface="宋体" charset="-122"/>
              </a:rPr>
              <a:t> r</a:t>
            </a:r>
            <a:r>
              <a:rPr lang="en-US" altLang="zh-CN" i="1" baseline="30000">
                <a:ea typeface="宋体" charset="-122"/>
              </a:rPr>
              <a:t>4</a:t>
            </a:r>
            <a:r>
              <a:rPr lang="en-US" altLang="zh-CN">
                <a:ea typeface="宋体" charset="-122"/>
              </a:rPr>
              <a:t>-3</a:t>
            </a:r>
            <a:r>
              <a:rPr lang="en-US" altLang="zh-CN" i="1">
                <a:ea typeface="宋体" charset="-122"/>
              </a:rPr>
              <a:t>r</a:t>
            </a:r>
            <a:r>
              <a:rPr lang="en-US" altLang="zh-CN" i="1" baseline="30000">
                <a:ea typeface="宋体" charset="-122"/>
              </a:rPr>
              <a:t>3</a:t>
            </a:r>
            <a:r>
              <a:rPr lang="en-US" altLang="zh-CN">
                <a:ea typeface="宋体" charset="-122"/>
              </a:rPr>
              <a:t> -6</a:t>
            </a:r>
            <a:r>
              <a:rPr lang="en-US" altLang="zh-CN" i="1">
                <a:ea typeface="宋体" charset="-122"/>
              </a:rPr>
              <a:t>r</a:t>
            </a:r>
            <a:r>
              <a:rPr lang="en-US" altLang="zh-CN" i="1" baseline="30000">
                <a:ea typeface="宋体" charset="-122"/>
              </a:rPr>
              <a:t>2</a:t>
            </a:r>
            <a:r>
              <a:rPr lang="en-US" altLang="zh-CN">
                <a:ea typeface="宋体" charset="-122"/>
              </a:rPr>
              <a:t>+28</a:t>
            </a:r>
            <a:r>
              <a:rPr lang="en-US" altLang="zh-CN" i="1">
                <a:ea typeface="宋体" charset="-122"/>
              </a:rPr>
              <a:t>r</a:t>
            </a:r>
            <a:r>
              <a:rPr lang="en-US" altLang="zh-CN">
                <a:ea typeface="宋体" charset="-122"/>
              </a:rPr>
              <a:t>-24=(r-2)</a:t>
            </a:r>
            <a:r>
              <a:rPr lang="en-US" altLang="zh-CN" baseline="30000">
                <a:ea typeface="宋体" charset="-122"/>
              </a:rPr>
              <a:t>3</a:t>
            </a:r>
            <a:r>
              <a:rPr lang="en-US" altLang="zh-CN">
                <a:ea typeface="宋体" charset="-122"/>
              </a:rPr>
              <a:t>(r+3)=0,  </a:t>
            </a:r>
          </a:p>
          <a:p>
            <a:pPr>
              <a:lnSpc>
                <a:spcPct val="90000"/>
              </a:lnSpc>
              <a:buFontTx/>
              <a:buNone/>
            </a:pPr>
            <a:r>
              <a:rPr lang="en-US" altLang="zh-CN">
                <a:ea typeface="宋体" charset="-122"/>
              </a:rPr>
              <a:t>   2 is the root of multiplicity 3; and –3 is a root of multiplicity 1, then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a:ea typeface="宋体" charset="-122"/>
              </a:rPr>
              <a:t>Cont.</a:t>
            </a:r>
          </a:p>
        </p:txBody>
      </p:sp>
      <p:sp>
        <p:nvSpPr>
          <p:cNvPr id="32771" name="Rectangle 3"/>
          <p:cNvSpPr>
            <a:spLocks noGrp="1" noChangeArrowheads="1"/>
          </p:cNvSpPr>
          <p:nvPr>
            <p:ph type="body" idx="1"/>
          </p:nvPr>
        </p:nvSpPr>
        <p:spPr>
          <a:xfrm>
            <a:off x="685800" y="1752600"/>
            <a:ext cx="7772400" cy="4114800"/>
          </a:xfrm>
        </p:spPr>
        <p:txBody>
          <a:bodyPr/>
          <a:lstStyle/>
          <a:p>
            <a:r>
              <a:rPr lang="en-US" altLang="zh-CN" sz="2800" i="1">
                <a:ea typeface="宋体" charset="-122"/>
              </a:rPr>
              <a:t>a</a:t>
            </a:r>
            <a:r>
              <a:rPr lang="en-US" altLang="zh-CN" sz="2800" i="1" baseline="-25000">
                <a:ea typeface="宋体" charset="-122"/>
              </a:rPr>
              <a:t>n</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a:t>
            </a:r>
            <a:r>
              <a:rPr lang="en-US" altLang="zh-CN" sz="2800" i="1">
                <a:ea typeface="宋体" charset="-122"/>
              </a:rPr>
              <a:t>l</a:t>
            </a:r>
            <a:r>
              <a:rPr lang="en-US" altLang="zh-CN" sz="2800" baseline="-25000">
                <a:ea typeface="宋体" charset="-122"/>
              </a:rPr>
              <a:t>1,0 </a:t>
            </a:r>
            <a:r>
              <a:rPr lang="en-US" altLang="zh-CN" sz="2800">
                <a:ea typeface="宋体" charset="-122"/>
              </a:rPr>
              <a:t>+</a:t>
            </a:r>
            <a:r>
              <a:rPr lang="en-US" altLang="zh-CN" sz="2800" baseline="-25000">
                <a:ea typeface="宋体" charset="-122"/>
              </a:rPr>
              <a:t> </a:t>
            </a:r>
            <a:r>
              <a:rPr lang="en-US" altLang="zh-CN" sz="2800" i="1">
                <a:ea typeface="宋体" charset="-122"/>
              </a:rPr>
              <a:t>l</a:t>
            </a:r>
            <a:r>
              <a:rPr lang="en-US" altLang="zh-CN" sz="2800" baseline="-25000">
                <a:ea typeface="宋体" charset="-122"/>
              </a:rPr>
              <a:t>1,1 </a:t>
            </a:r>
            <a:r>
              <a:rPr lang="en-US" altLang="zh-CN" sz="2800">
                <a:ea typeface="宋体" charset="-122"/>
              </a:rPr>
              <a:t>n+</a:t>
            </a:r>
            <a:r>
              <a:rPr lang="en-US" altLang="zh-CN" sz="2800" i="1">
                <a:ea typeface="宋体" charset="-122"/>
              </a:rPr>
              <a:t>l</a:t>
            </a:r>
            <a:r>
              <a:rPr lang="en-US" altLang="zh-CN" sz="2800" baseline="-25000">
                <a:ea typeface="宋体" charset="-122"/>
              </a:rPr>
              <a:t>1,2 </a:t>
            </a:r>
            <a:r>
              <a:rPr lang="en-US" altLang="zh-CN" sz="2800">
                <a:ea typeface="宋体" charset="-122"/>
              </a:rPr>
              <a:t>n</a:t>
            </a:r>
            <a:r>
              <a:rPr lang="en-US" altLang="zh-CN" sz="2800" baseline="30000">
                <a:ea typeface="宋体" charset="-122"/>
              </a:rPr>
              <a:t>2</a:t>
            </a:r>
            <a:r>
              <a:rPr lang="en-US" altLang="zh-CN" sz="2800">
                <a:ea typeface="宋体" charset="-122"/>
              </a:rPr>
              <a:t>)2</a:t>
            </a:r>
            <a:r>
              <a:rPr lang="en-US" altLang="zh-CN" sz="2800" baseline="30000">
                <a:ea typeface="宋体" charset="-122"/>
              </a:rPr>
              <a:t>n </a:t>
            </a:r>
            <a:r>
              <a:rPr lang="en-US" altLang="zh-CN" sz="2800">
                <a:ea typeface="宋体" charset="-122"/>
              </a:rPr>
              <a:t>+ </a:t>
            </a:r>
            <a:r>
              <a:rPr lang="en-US" altLang="zh-CN" sz="2800" i="1">
                <a:ea typeface="宋体" charset="-122"/>
              </a:rPr>
              <a:t>l</a:t>
            </a:r>
            <a:r>
              <a:rPr lang="en-US" altLang="zh-CN" sz="2800" baseline="-25000">
                <a:ea typeface="宋体" charset="-122"/>
              </a:rPr>
              <a:t>2,0 </a:t>
            </a:r>
            <a:r>
              <a:rPr lang="en-US" altLang="zh-CN" sz="2800">
                <a:ea typeface="宋体" charset="-122"/>
              </a:rPr>
              <a:t>(-3)</a:t>
            </a:r>
            <a:r>
              <a:rPr lang="en-US" altLang="zh-CN" sz="2800" baseline="30000">
                <a:ea typeface="宋体" charset="-122"/>
              </a:rPr>
              <a:t>n</a:t>
            </a:r>
          </a:p>
          <a:p>
            <a:r>
              <a:rPr lang="en-US" altLang="zh-CN" sz="2800">
                <a:ea typeface="宋体" charset="-122"/>
              </a:rPr>
              <a:t>Use the initial conditions, we obtain</a:t>
            </a:r>
          </a:p>
          <a:p>
            <a:r>
              <a:rPr lang="en-US" altLang="zh-CN" sz="2800">
                <a:ea typeface="宋体" charset="-122"/>
              </a:rPr>
              <a:t> a</a:t>
            </a:r>
            <a:r>
              <a:rPr lang="en-US" altLang="zh-CN" sz="2800" baseline="-25000">
                <a:ea typeface="宋体" charset="-122"/>
              </a:rPr>
              <a:t>0</a:t>
            </a:r>
            <a:r>
              <a:rPr lang="en-US" altLang="zh-CN" sz="2800">
                <a:ea typeface="宋体" charset="-122"/>
              </a:rPr>
              <a:t>=</a:t>
            </a:r>
            <a:r>
              <a:rPr lang="en-US" altLang="zh-CN" sz="2800" i="1">
                <a:ea typeface="宋体" charset="-122"/>
              </a:rPr>
              <a:t>l</a:t>
            </a:r>
            <a:r>
              <a:rPr lang="en-US" altLang="zh-CN" sz="2800" baseline="-25000">
                <a:ea typeface="宋体" charset="-122"/>
              </a:rPr>
              <a:t>1,0 </a:t>
            </a:r>
            <a:r>
              <a:rPr lang="en-US" altLang="zh-CN" sz="2800">
                <a:ea typeface="宋体" charset="-122"/>
              </a:rPr>
              <a:t>+ </a:t>
            </a:r>
            <a:r>
              <a:rPr lang="en-US" altLang="zh-CN" sz="2800" i="1">
                <a:ea typeface="宋体" charset="-122"/>
              </a:rPr>
              <a:t>l</a:t>
            </a:r>
            <a:r>
              <a:rPr lang="en-US" altLang="zh-CN" sz="2800" baseline="-25000">
                <a:ea typeface="宋体" charset="-122"/>
              </a:rPr>
              <a:t>2,0</a:t>
            </a:r>
            <a:r>
              <a:rPr lang="en-US" altLang="zh-CN" sz="2800">
                <a:ea typeface="宋体" charset="-122"/>
              </a:rPr>
              <a:t>= -2</a:t>
            </a:r>
          </a:p>
          <a:p>
            <a:r>
              <a:rPr lang="en-US" altLang="zh-CN" sz="2800">
                <a:ea typeface="宋体" charset="-122"/>
              </a:rPr>
              <a:t> a</a:t>
            </a:r>
            <a:r>
              <a:rPr lang="en-US" altLang="zh-CN" sz="2800" baseline="-25000">
                <a:ea typeface="宋体" charset="-122"/>
              </a:rPr>
              <a:t>1</a:t>
            </a:r>
            <a:r>
              <a:rPr lang="en-US" altLang="zh-CN" sz="2800">
                <a:ea typeface="宋体" charset="-122"/>
              </a:rPr>
              <a:t>=2</a:t>
            </a:r>
            <a:r>
              <a:rPr lang="en-US" altLang="zh-CN" sz="2800" i="1">
                <a:ea typeface="宋体" charset="-122"/>
              </a:rPr>
              <a:t>l</a:t>
            </a:r>
            <a:r>
              <a:rPr lang="en-US" altLang="zh-CN" sz="2800" baseline="-25000">
                <a:ea typeface="宋体" charset="-122"/>
              </a:rPr>
              <a:t>1,0</a:t>
            </a:r>
            <a:r>
              <a:rPr lang="en-US" altLang="zh-CN" sz="2800">
                <a:ea typeface="宋体" charset="-122"/>
              </a:rPr>
              <a:t>+2</a:t>
            </a:r>
            <a:r>
              <a:rPr lang="en-US" altLang="zh-CN" sz="2800" baseline="-25000">
                <a:ea typeface="宋体" charset="-122"/>
              </a:rPr>
              <a:t> </a:t>
            </a:r>
            <a:r>
              <a:rPr lang="en-US" altLang="zh-CN" sz="2800" i="1">
                <a:ea typeface="宋体" charset="-122"/>
              </a:rPr>
              <a:t>l</a:t>
            </a:r>
            <a:r>
              <a:rPr lang="en-US" altLang="zh-CN" sz="2800" baseline="-25000">
                <a:ea typeface="宋体" charset="-122"/>
              </a:rPr>
              <a:t>1,1</a:t>
            </a:r>
            <a:r>
              <a:rPr lang="en-US" altLang="zh-CN" sz="2800">
                <a:ea typeface="宋体" charset="-122"/>
              </a:rPr>
              <a:t>+2</a:t>
            </a:r>
            <a:r>
              <a:rPr lang="en-US" altLang="zh-CN" sz="2800" i="1">
                <a:ea typeface="宋体" charset="-122"/>
              </a:rPr>
              <a:t>l</a:t>
            </a:r>
            <a:r>
              <a:rPr lang="en-US" altLang="zh-CN" sz="2800" baseline="-25000">
                <a:ea typeface="宋体" charset="-122"/>
              </a:rPr>
              <a:t>1,2 </a:t>
            </a:r>
            <a:r>
              <a:rPr lang="en-US" altLang="zh-CN" sz="2800">
                <a:ea typeface="宋体" charset="-122"/>
              </a:rPr>
              <a:t>-3 </a:t>
            </a:r>
            <a:r>
              <a:rPr lang="en-US" altLang="zh-CN" sz="2800" i="1">
                <a:ea typeface="宋体" charset="-122"/>
              </a:rPr>
              <a:t>l</a:t>
            </a:r>
            <a:r>
              <a:rPr lang="en-US" altLang="zh-CN" sz="2800" baseline="-25000">
                <a:ea typeface="宋体" charset="-122"/>
              </a:rPr>
              <a:t>2,0 </a:t>
            </a:r>
            <a:r>
              <a:rPr lang="en-US" altLang="zh-CN" sz="2800">
                <a:ea typeface="宋体" charset="-122"/>
              </a:rPr>
              <a:t>= 12</a:t>
            </a:r>
            <a:endParaRPr lang="en-US" altLang="zh-CN" sz="2800" baseline="-25000">
              <a:ea typeface="宋体" charset="-122"/>
            </a:endParaRPr>
          </a:p>
          <a:p>
            <a:r>
              <a:rPr lang="en-US" altLang="zh-CN" sz="2800">
                <a:ea typeface="宋体" charset="-122"/>
              </a:rPr>
              <a:t> a</a:t>
            </a:r>
            <a:r>
              <a:rPr lang="en-US" altLang="zh-CN" sz="2800" baseline="-25000">
                <a:ea typeface="宋体" charset="-122"/>
              </a:rPr>
              <a:t>2</a:t>
            </a:r>
            <a:r>
              <a:rPr lang="en-US" altLang="zh-CN" sz="2800">
                <a:ea typeface="宋体" charset="-122"/>
              </a:rPr>
              <a:t>=4</a:t>
            </a:r>
            <a:r>
              <a:rPr lang="en-US" altLang="zh-CN" sz="2800" i="1">
                <a:ea typeface="宋体" charset="-122"/>
              </a:rPr>
              <a:t>l</a:t>
            </a:r>
            <a:r>
              <a:rPr lang="en-US" altLang="zh-CN" sz="2800" baseline="-25000">
                <a:ea typeface="宋体" charset="-122"/>
              </a:rPr>
              <a:t>1,0</a:t>
            </a:r>
            <a:r>
              <a:rPr lang="en-US" altLang="zh-CN" sz="2800">
                <a:ea typeface="宋体" charset="-122"/>
              </a:rPr>
              <a:t>+8</a:t>
            </a:r>
            <a:r>
              <a:rPr lang="en-US" altLang="zh-CN" sz="2800" baseline="-25000">
                <a:ea typeface="宋体" charset="-122"/>
              </a:rPr>
              <a:t> </a:t>
            </a:r>
            <a:r>
              <a:rPr lang="en-US" altLang="zh-CN" sz="2800" i="1">
                <a:ea typeface="宋体" charset="-122"/>
              </a:rPr>
              <a:t>l</a:t>
            </a:r>
            <a:r>
              <a:rPr lang="en-US" altLang="zh-CN" sz="2800" baseline="-25000">
                <a:ea typeface="宋体" charset="-122"/>
              </a:rPr>
              <a:t>1,1</a:t>
            </a:r>
            <a:r>
              <a:rPr lang="en-US" altLang="zh-CN" sz="2800">
                <a:ea typeface="宋体" charset="-122"/>
              </a:rPr>
              <a:t>+16</a:t>
            </a:r>
            <a:r>
              <a:rPr lang="en-US" altLang="zh-CN" sz="2800" i="1">
                <a:ea typeface="宋体" charset="-122"/>
              </a:rPr>
              <a:t>l</a:t>
            </a:r>
            <a:r>
              <a:rPr lang="en-US" altLang="zh-CN" sz="2800" baseline="-25000">
                <a:ea typeface="宋体" charset="-122"/>
              </a:rPr>
              <a:t>1,2 </a:t>
            </a:r>
            <a:r>
              <a:rPr lang="en-US" altLang="zh-CN" sz="2800">
                <a:ea typeface="宋体" charset="-122"/>
              </a:rPr>
              <a:t>+9 </a:t>
            </a:r>
            <a:r>
              <a:rPr lang="en-US" altLang="zh-CN" sz="2800" i="1">
                <a:ea typeface="宋体" charset="-122"/>
              </a:rPr>
              <a:t>l</a:t>
            </a:r>
            <a:r>
              <a:rPr lang="en-US" altLang="zh-CN" sz="2800" baseline="-25000">
                <a:ea typeface="宋体" charset="-122"/>
              </a:rPr>
              <a:t>2,0 </a:t>
            </a:r>
            <a:r>
              <a:rPr lang="en-US" altLang="zh-CN" sz="2800">
                <a:ea typeface="宋体" charset="-122"/>
              </a:rPr>
              <a:t>= 22 </a:t>
            </a:r>
          </a:p>
          <a:p>
            <a:r>
              <a:rPr lang="en-US" altLang="zh-CN" sz="2800">
                <a:ea typeface="宋体" charset="-122"/>
              </a:rPr>
              <a:t>a</a:t>
            </a:r>
            <a:r>
              <a:rPr lang="en-US" altLang="zh-CN" sz="2800" baseline="-25000">
                <a:ea typeface="宋体" charset="-122"/>
              </a:rPr>
              <a:t>3</a:t>
            </a:r>
            <a:r>
              <a:rPr lang="en-US" altLang="zh-CN" sz="2800">
                <a:ea typeface="宋体" charset="-122"/>
              </a:rPr>
              <a:t>=8</a:t>
            </a:r>
            <a:r>
              <a:rPr lang="en-US" altLang="zh-CN" sz="2800" i="1">
                <a:ea typeface="宋体" charset="-122"/>
              </a:rPr>
              <a:t>l</a:t>
            </a:r>
            <a:r>
              <a:rPr lang="en-US" altLang="zh-CN" sz="2800" baseline="-25000">
                <a:ea typeface="宋体" charset="-122"/>
              </a:rPr>
              <a:t>1,0</a:t>
            </a:r>
            <a:r>
              <a:rPr lang="en-US" altLang="zh-CN" sz="2800">
                <a:ea typeface="宋体" charset="-122"/>
              </a:rPr>
              <a:t>+24</a:t>
            </a:r>
            <a:r>
              <a:rPr lang="en-US" altLang="zh-CN" sz="2800" i="1">
                <a:ea typeface="宋体" charset="-122"/>
              </a:rPr>
              <a:t>l</a:t>
            </a:r>
            <a:r>
              <a:rPr lang="en-US" altLang="zh-CN" sz="2800" baseline="-25000">
                <a:ea typeface="宋体" charset="-122"/>
              </a:rPr>
              <a:t>1,1</a:t>
            </a:r>
            <a:r>
              <a:rPr lang="en-US" altLang="zh-CN" sz="2800">
                <a:ea typeface="宋体" charset="-122"/>
              </a:rPr>
              <a:t>+72</a:t>
            </a:r>
            <a:r>
              <a:rPr lang="en-US" altLang="zh-CN" sz="2800" i="1">
                <a:ea typeface="宋体" charset="-122"/>
              </a:rPr>
              <a:t>l</a:t>
            </a:r>
            <a:r>
              <a:rPr lang="en-US" altLang="zh-CN" sz="2800" baseline="-25000">
                <a:ea typeface="宋体" charset="-122"/>
              </a:rPr>
              <a:t>1,2 </a:t>
            </a:r>
            <a:r>
              <a:rPr lang="en-US" altLang="zh-CN" sz="2800">
                <a:ea typeface="宋体" charset="-122"/>
              </a:rPr>
              <a:t>-27 </a:t>
            </a:r>
            <a:r>
              <a:rPr lang="en-US" altLang="zh-CN" sz="2800" i="1">
                <a:ea typeface="宋体" charset="-122"/>
              </a:rPr>
              <a:t>l</a:t>
            </a:r>
            <a:r>
              <a:rPr lang="en-US" altLang="zh-CN" sz="2800" baseline="-25000">
                <a:ea typeface="宋体" charset="-122"/>
              </a:rPr>
              <a:t>2,0 </a:t>
            </a:r>
            <a:r>
              <a:rPr lang="en-US" altLang="zh-CN" sz="2800">
                <a:ea typeface="宋体" charset="-122"/>
              </a:rPr>
              <a:t>= 222 </a:t>
            </a:r>
          </a:p>
          <a:p>
            <a:r>
              <a:rPr lang="en-US" altLang="zh-CN" sz="2800">
                <a:ea typeface="宋体" charset="-122"/>
              </a:rPr>
              <a:t>solving the equation we get </a:t>
            </a:r>
            <a:r>
              <a:rPr lang="en-US" altLang="zh-CN" sz="2800" i="1">
                <a:ea typeface="宋体" charset="-122"/>
              </a:rPr>
              <a:t>l</a:t>
            </a:r>
            <a:r>
              <a:rPr lang="en-US" altLang="zh-CN" sz="2800" baseline="-25000">
                <a:ea typeface="宋体" charset="-122"/>
              </a:rPr>
              <a:t>1,0</a:t>
            </a:r>
            <a:r>
              <a:rPr lang="en-US" altLang="zh-CN" sz="2800">
                <a:ea typeface="宋体" charset="-122"/>
              </a:rPr>
              <a:t>=0, </a:t>
            </a:r>
            <a:r>
              <a:rPr lang="en-US" altLang="zh-CN" sz="2800" i="1">
                <a:ea typeface="宋体" charset="-122"/>
              </a:rPr>
              <a:t>l</a:t>
            </a:r>
            <a:r>
              <a:rPr lang="en-US" altLang="zh-CN" sz="2800" baseline="-25000">
                <a:ea typeface="宋体" charset="-122"/>
              </a:rPr>
              <a:t>1,1</a:t>
            </a:r>
            <a:r>
              <a:rPr lang="en-US" altLang="zh-CN" sz="2800">
                <a:ea typeface="宋体" charset="-122"/>
              </a:rPr>
              <a:t>=1 and </a:t>
            </a:r>
            <a:r>
              <a:rPr lang="en-US" altLang="zh-CN" sz="2800" i="1">
                <a:ea typeface="宋体" charset="-122"/>
              </a:rPr>
              <a:t>l</a:t>
            </a:r>
            <a:r>
              <a:rPr lang="en-US" altLang="zh-CN" sz="2800" baseline="-25000">
                <a:ea typeface="宋体" charset="-122"/>
              </a:rPr>
              <a:t>1,2 </a:t>
            </a:r>
            <a:r>
              <a:rPr lang="en-US" altLang="zh-CN" sz="2800">
                <a:ea typeface="宋体" charset="-122"/>
              </a:rPr>
              <a:t>=2, </a:t>
            </a:r>
            <a:r>
              <a:rPr lang="en-US" altLang="zh-CN" sz="2800" i="1">
                <a:ea typeface="宋体" charset="-122"/>
              </a:rPr>
              <a:t>l</a:t>
            </a:r>
            <a:r>
              <a:rPr lang="en-US" altLang="zh-CN" sz="2800" baseline="-25000">
                <a:ea typeface="宋体" charset="-122"/>
              </a:rPr>
              <a:t>2,0</a:t>
            </a:r>
            <a:r>
              <a:rPr lang="en-US" altLang="zh-CN" sz="2800">
                <a:ea typeface="宋体" charset="-122"/>
              </a:rPr>
              <a:t>= -2 Hence a</a:t>
            </a:r>
            <a:r>
              <a:rPr lang="en-US" altLang="zh-CN" sz="2800" baseline="-25000">
                <a:ea typeface="宋体" charset="-122"/>
              </a:rPr>
              <a:t>n</a:t>
            </a:r>
            <a:r>
              <a:rPr lang="en-US" altLang="zh-CN" sz="2800">
                <a:ea typeface="宋体" charset="-122"/>
              </a:rPr>
              <a:t>=(n+2n</a:t>
            </a:r>
            <a:r>
              <a:rPr lang="en-US" altLang="zh-CN" sz="2800" baseline="30000">
                <a:ea typeface="宋体" charset="-122"/>
              </a:rPr>
              <a:t>2</a:t>
            </a:r>
            <a:r>
              <a:rPr lang="en-US" altLang="zh-CN" sz="2800">
                <a:ea typeface="宋体" charset="-122"/>
              </a:rPr>
              <a:t>)2</a:t>
            </a:r>
            <a:r>
              <a:rPr lang="en-US" altLang="zh-CN" sz="2800" baseline="30000">
                <a:ea typeface="宋体" charset="-122"/>
              </a:rPr>
              <a:t>n</a:t>
            </a:r>
            <a:r>
              <a:rPr lang="en-US" altLang="zh-CN" sz="2800">
                <a:ea typeface="宋体" charset="-122"/>
              </a:rPr>
              <a:t>-2(-3)</a:t>
            </a:r>
            <a:r>
              <a:rPr lang="en-US" altLang="zh-CN" sz="2800" baseline="30000">
                <a:ea typeface="宋体" charset="-122"/>
              </a:rPr>
              <a:t>n</a:t>
            </a:r>
            <a:endParaRPr lang="zh-CN" altLang="en-US" sz="2800" baseline="30000">
              <a:ea typeface="宋体"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Linear </a:t>
            </a:r>
            <a:r>
              <a:rPr lang="en-US" sz="4000" dirty="0" err="1"/>
              <a:t>Nonhomogeneous</a:t>
            </a:r>
            <a:r>
              <a:rPr lang="en-US" sz="4000" dirty="0"/>
              <a:t> Recurrence Relations with Constant Coefficients</a:t>
            </a:r>
          </a:p>
        </p:txBody>
      </p:sp>
      <p:sp>
        <p:nvSpPr>
          <p:cNvPr id="3" name="Content Placeholder 2"/>
          <p:cNvSpPr>
            <a:spLocks noGrp="1"/>
          </p:cNvSpPr>
          <p:nvPr>
            <p:ph idx="1"/>
          </p:nvPr>
        </p:nvSpPr>
        <p:spPr/>
        <p:txBody>
          <a:bodyPr/>
          <a:lstStyle/>
          <a:p>
            <a:pPr>
              <a:buNone/>
            </a:pPr>
            <a:r>
              <a:rPr lang="en-US" b="1" dirty="0"/>
              <a:t>   </a:t>
            </a:r>
            <a:r>
              <a:rPr lang="en-US" sz="2400" b="1" dirty="0"/>
              <a:t>Definition: </a:t>
            </a:r>
            <a:r>
              <a:rPr lang="en-US" sz="2400" dirty="0"/>
              <a:t>A </a:t>
            </a:r>
            <a:r>
              <a:rPr lang="en-US" sz="2400" i="1" dirty="0"/>
              <a:t>linear </a:t>
            </a:r>
            <a:r>
              <a:rPr lang="en-US" sz="2400" i="1" dirty="0" err="1"/>
              <a:t>nonhomogeneous</a:t>
            </a:r>
            <a:r>
              <a:rPr lang="en-US" sz="2400" i="1" dirty="0"/>
              <a:t> recurrence relation with constant coefficients </a:t>
            </a:r>
            <a:r>
              <a:rPr lang="en-US" sz="2400" dirty="0"/>
              <a:t>is a recurrence relation of the form:</a:t>
            </a:r>
          </a:p>
          <a:p>
            <a:pPr>
              <a:buNone/>
            </a:pPr>
            <a:r>
              <a:rPr lang="en-US" sz="2400" i="1" dirty="0"/>
              <a:t>          a</a:t>
            </a:r>
            <a:r>
              <a:rPr lang="en-US" sz="2400" i="1" baseline="-25000" dirty="0"/>
              <a:t>n</a:t>
            </a:r>
            <a:r>
              <a:rPr lang="en-US" sz="2400" i="1" dirty="0"/>
              <a:t> = c</a:t>
            </a:r>
            <a:r>
              <a:rPr lang="en-US" sz="2400" baseline="-25000" dirty="0">
                <a:latin typeface="Cambria Math" pitchFamily="18" charset="0"/>
                <a:ea typeface="Cambria Math" pitchFamily="18" charset="0"/>
              </a:rPr>
              <a:t>1</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c</a:t>
            </a:r>
            <a:r>
              <a:rPr lang="en-US" sz="2400" baseline="-25000" dirty="0">
                <a:latin typeface="Cambria Math" pitchFamily="18" charset="0"/>
                <a:ea typeface="Cambria Math" pitchFamily="18" charset="0"/>
              </a:rPr>
              <a:t>2</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 + c</a:t>
            </a:r>
            <a:r>
              <a:rPr lang="en-US" sz="2400" i="1" baseline="-25000" dirty="0"/>
              <a:t>k</a:t>
            </a:r>
            <a:r>
              <a:rPr lang="en-US" sz="2400" i="1" dirty="0"/>
              <a:t> a</a:t>
            </a:r>
            <a:r>
              <a:rPr lang="en-US" sz="2400" i="1" baseline="-25000" dirty="0"/>
              <a:t>n</a:t>
            </a:r>
            <a:r>
              <a:rPr lang="en-US" sz="2400" i="1" baseline="-25000" dirty="0">
                <a:latin typeface="Cambria Math"/>
                <a:ea typeface="Cambria Math"/>
              </a:rPr>
              <a:t>−</a:t>
            </a:r>
            <a:r>
              <a:rPr lang="en-US" sz="2400" i="1" baseline="-25000" dirty="0"/>
              <a:t>k </a:t>
            </a:r>
            <a:r>
              <a:rPr lang="en-US" sz="2400" i="1" dirty="0"/>
              <a:t>+ F</a:t>
            </a:r>
            <a:r>
              <a:rPr lang="en-US" sz="2400" dirty="0"/>
              <a:t>(</a:t>
            </a:r>
            <a:r>
              <a:rPr lang="en-US" sz="2400" i="1" dirty="0"/>
              <a:t>n</a:t>
            </a:r>
            <a:r>
              <a:rPr lang="en-US" sz="2400" dirty="0"/>
              <a:t>)</a:t>
            </a:r>
            <a:r>
              <a:rPr lang="en-US" sz="2400" i="1" baseline="-25000" dirty="0"/>
              <a:t> ,</a:t>
            </a:r>
            <a:endParaRPr lang="en-US" sz="2400" b="1" dirty="0"/>
          </a:p>
          <a:p>
            <a:pPr>
              <a:buNone/>
            </a:pPr>
            <a:r>
              <a:rPr lang="en-US" sz="2400" dirty="0"/>
              <a:t>   where </a:t>
            </a:r>
            <a:r>
              <a:rPr lang="en-US" sz="2400" i="1" dirty="0"/>
              <a:t>c</a:t>
            </a:r>
            <a:r>
              <a:rPr lang="en-US" sz="2400" baseline="-25000" dirty="0">
                <a:latin typeface="Cambria Math" pitchFamily="18" charset="0"/>
                <a:ea typeface="Cambria Math" pitchFamily="18" charset="0"/>
              </a:rPr>
              <a:t>1</a:t>
            </a:r>
            <a:r>
              <a:rPr lang="en-US" sz="2400" i="1" dirty="0"/>
              <a:t>, c</a:t>
            </a:r>
            <a:r>
              <a:rPr lang="en-US" sz="2400" baseline="-25000" dirty="0">
                <a:latin typeface="Cambria Math" pitchFamily="18" charset="0"/>
                <a:ea typeface="Cambria Math" pitchFamily="18" charset="0"/>
              </a:rPr>
              <a:t>2</a:t>
            </a:r>
            <a:r>
              <a:rPr lang="en-US" sz="2400" i="1" dirty="0"/>
              <a:t>, ….,c</a:t>
            </a:r>
            <a:r>
              <a:rPr lang="en-US" sz="2400" i="1" baseline="-25000" dirty="0"/>
              <a:t>k</a:t>
            </a:r>
            <a:r>
              <a:rPr lang="en-US" sz="2400" i="1" dirty="0"/>
              <a:t> </a:t>
            </a:r>
            <a:r>
              <a:rPr lang="en-US" sz="2400" dirty="0"/>
              <a:t>are real numbers, and </a:t>
            </a:r>
            <a:r>
              <a:rPr lang="en-US" sz="2400" i="1" dirty="0"/>
              <a:t>F</a:t>
            </a:r>
            <a:r>
              <a:rPr lang="en-US" sz="2400" dirty="0"/>
              <a:t>(</a:t>
            </a:r>
            <a:r>
              <a:rPr lang="en-US" sz="2400" i="1" dirty="0"/>
              <a:t>n</a:t>
            </a:r>
            <a:r>
              <a:rPr lang="en-US" sz="2400" dirty="0"/>
              <a:t>)</a:t>
            </a:r>
            <a:r>
              <a:rPr lang="en-US" sz="2400" dirty="0">
                <a:latin typeface="Cambria Math" pitchFamily="18" charset="0"/>
                <a:ea typeface="Cambria Math" pitchFamily="18" charset="0"/>
              </a:rPr>
              <a:t> is a function not identically zero depending only on </a:t>
            </a:r>
            <a:r>
              <a:rPr lang="en-US" sz="2400" i="1" dirty="0">
                <a:latin typeface="Cambria Math" pitchFamily="18" charset="0"/>
                <a:ea typeface="Cambria Math" pitchFamily="18" charset="0"/>
              </a:rPr>
              <a:t>n</a:t>
            </a:r>
            <a:r>
              <a:rPr lang="en-US" sz="2400" dirty="0">
                <a:latin typeface="Cambria Math" pitchFamily="18" charset="0"/>
                <a:ea typeface="Cambria Math" pitchFamily="18" charset="0"/>
              </a:rPr>
              <a:t>.</a:t>
            </a:r>
          </a:p>
          <a:p>
            <a:pPr>
              <a:buNone/>
            </a:pPr>
            <a:r>
              <a:rPr lang="en-US" sz="2400" dirty="0">
                <a:latin typeface="Cambria Math" pitchFamily="18" charset="0"/>
                <a:ea typeface="Cambria Math" pitchFamily="18" charset="0"/>
              </a:rPr>
              <a:t>    The recurrence relation</a:t>
            </a:r>
          </a:p>
          <a:p>
            <a:pPr>
              <a:buNone/>
            </a:pPr>
            <a:r>
              <a:rPr lang="en-US" sz="2400" i="1" dirty="0">
                <a:latin typeface="Cambria Math" pitchFamily="18" charset="0"/>
                <a:ea typeface="Cambria Math" pitchFamily="18" charset="0"/>
              </a:rPr>
              <a:t>          </a:t>
            </a:r>
            <a:r>
              <a:rPr lang="en-US" sz="2400" i="1" dirty="0"/>
              <a:t>a</a:t>
            </a:r>
            <a:r>
              <a:rPr lang="en-US" sz="2400" i="1" baseline="-25000" dirty="0"/>
              <a:t>n</a:t>
            </a:r>
            <a:r>
              <a:rPr lang="en-US" sz="2400" i="1" dirty="0"/>
              <a:t> = c</a:t>
            </a:r>
            <a:r>
              <a:rPr lang="en-US" sz="2400" baseline="-25000" dirty="0">
                <a:latin typeface="Cambria Math" pitchFamily="18" charset="0"/>
                <a:ea typeface="Cambria Math" pitchFamily="18" charset="0"/>
              </a:rPr>
              <a:t>1</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c</a:t>
            </a:r>
            <a:r>
              <a:rPr lang="en-US" sz="2400" baseline="-25000" dirty="0">
                <a:latin typeface="Cambria Math" pitchFamily="18" charset="0"/>
                <a:ea typeface="Cambria Math" pitchFamily="18" charset="0"/>
              </a:rPr>
              <a:t>2</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 + c</a:t>
            </a:r>
            <a:r>
              <a:rPr lang="en-US" sz="2400" i="1" baseline="-25000" dirty="0"/>
              <a:t>k</a:t>
            </a:r>
            <a:r>
              <a:rPr lang="en-US" sz="2400" i="1" dirty="0"/>
              <a:t> a</a:t>
            </a:r>
            <a:r>
              <a:rPr lang="en-US" sz="2400" i="1" baseline="-25000" dirty="0"/>
              <a:t>n</a:t>
            </a:r>
            <a:r>
              <a:rPr lang="en-US" sz="2400" i="1" baseline="-25000" dirty="0">
                <a:latin typeface="Cambria Math"/>
                <a:ea typeface="Cambria Math"/>
              </a:rPr>
              <a:t>−</a:t>
            </a:r>
            <a:r>
              <a:rPr lang="en-US" sz="2400" i="1" baseline="-25000" dirty="0"/>
              <a:t>k ,</a:t>
            </a:r>
            <a:endParaRPr lang="en-US" sz="2400" dirty="0">
              <a:latin typeface="Cambria Math" pitchFamily="18" charset="0"/>
              <a:ea typeface="Cambria Math" pitchFamily="18" charset="0"/>
            </a:endParaRPr>
          </a:p>
          <a:p>
            <a:pPr>
              <a:buNone/>
            </a:pPr>
            <a:r>
              <a:rPr lang="en-US" sz="2400" dirty="0">
                <a:latin typeface="Cambria Math" pitchFamily="18" charset="0"/>
                <a:ea typeface="Cambria Math" pitchFamily="18" charset="0"/>
              </a:rPr>
              <a:t>   is called the associated homogeneous recurrence relation.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Linear </a:t>
            </a:r>
            <a:r>
              <a:rPr lang="en-US" sz="3600" dirty="0" err="1"/>
              <a:t>Nonhomogeneous</a:t>
            </a:r>
            <a:r>
              <a:rPr lang="en-US" sz="3600" dirty="0"/>
              <a:t> Recurrence Relations with Constant Coefficients (</a:t>
            </a:r>
            <a:r>
              <a:rPr lang="en-US" sz="3600" i="1" dirty="0"/>
              <a:t>cont.</a:t>
            </a:r>
            <a:r>
              <a:rPr lang="en-US" sz="3600" dirty="0"/>
              <a:t>)</a:t>
            </a:r>
          </a:p>
        </p:txBody>
      </p:sp>
      <p:sp>
        <p:nvSpPr>
          <p:cNvPr id="3" name="Content Placeholder 2"/>
          <p:cNvSpPr>
            <a:spLocks noGrp="1"/>
          </p:cNvSpPr>
          <p:nvPr>
            <p:ph idx="1"/>
          </p:nvPr>
        </p:nvSpPr>
        <p:spPr/>
        <p:txBody>
          <a:bodyPr>
            <a:normAutofit fontScale="92500" lnSpcReduction="10000"/>
          </a:bodyPr>
          <a:lstStyle/>
          <a:p>
            <a:pPr>
              <a:buNone/>
            </a:pPr>
            <a:r>
              <a:rPr lang="en-US" sz="2400" i="1" dirty="0"/>
              <a:t>    </a:t>
            </a:r>
            <a:r>
              <a:rPr lang="en-US" sz="2400" dirty="0"/>
              <a:t>The following are linear </a:t>
            </a:r>
            <a:r>
              <a:rPr lang="en-US" sz="2400" dirty="0" err="1"/>
              <a:t>nonhomogeneous</a:t>
            </a:r>
            <a:r>
              <a:rPr lang="en-US" sz="2400" dirty="0"/>
              <a:t> recurrence relations with constant coefficients:</a:t>
            </a:r>
          </a:p>
          <a:p>
            <a:pPr>
              <a:buNone/>
            </a:pPr>
            <a:r>
              <a:rPr lang="en-US" sz="2400" b="1" i="1" dirty="0"/>
              <a:t>    </a:t>
            </a:r>
            <a:r>
              <a:rPr lang="en-US" sz="2400" i="1" dirty="0"/>
              <a:t>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t>
            </a:r>
            <a:r>
              <a:rPr lang="en-US" sz="2400" dirty="0">
                <a:latin typeface="Cambria Math" pitchFamily="18" charset="0"/>
                <a:ea typeface="Cambria Math" pitchFamily="18" charset="0"/>
              </a:rPr>
              <a:t>2</a:t>
            </a:r>
            <a:r>
              <a:rPr lang="en-US" sz="2400" i="1" baseline="30000" dirty="0"/>
              <a:t>n</a:t>
            </a:r>
            <a:r>
              <a:rPr lang="en-US" sz="2400" i="1" baseline="-25000"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n</a:t>
            </a:r>
            <a:r>
              <a:rPr lang="en-US" sz="2400" baseline="30000" dirty="0">
                <a:latin typeface="Cambria Math" pitchFamily="18" charset="0"/>
                <a:ea typeface="Cambria Math" pitchFamily="18" charset="0"/>
              </a:rPr>
              <a:t>2</a:t>
            </a:r>
            <a:r>
              <a:rPr lang="en-US" sz="2400" i="1" dirty="0"/>
              <a:t> + n + </a:t>
            </a:r>
            <a:r>
              <a:rPr lang="en-US" sz="2400" dirty="0">
                <a:latin typeface="Cambria Math" pitchFamily="18" charset="0"/>
                <a:ea typeface="Cambria Math" pitchFamily="18" charset="0"/>
              </a:rPr>
              <a:t>1</a:t>
            </a:r>
            <a:r>
              <a:rPr lang="en-US" sz="2400" i="1" dirty="0"/>
              <a:t>, </a:t>
            </a:r>
          </a:p>
          <a:p>
            <a:pPr>
              <a:buNone/>
            </a:pPr>
            <a:r>
              <a:rPr lang="en-US" sz="2400" i="1" dirty="0"/>
              <a:t>    a</a:t>
            </a:r>
            <a:r>
              <a:rPr lang="en-US" sz="2400" i="1" baseline="-25000" dirty="0"/>
              <a:t>n</a:t>
            </a:r>
            <a:r>
              <a:rPr lang="en-US" sz="2400" i="1" dirty="0"/>
              <a:t> = </a:t>
            </a:r>
            <a:r>
              <a:rPr lang="en-US" sz="2400" dirty="0">
                <a:latin typeface="Cambria Math" pitchFamily="18" charset="0"/>
                <a:ea typeface="Cambria Math" pitchFamily="18" charset="0"/>
              </a:rPr>
              <a:t>3</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n</a:t>
            </a:r>
            <a:r>
              <a:rPr lang="en-US" sz="2400" dirty="0">
                <a:latin typeface="Cambria Math" pitchFamily="18" charset="0"/>
                <a:ea typeface="Cambria Math" pitchFamily="18" charset="0"/>
              </a:rPr>
              <a:t>3</a:t>
            </a:r>
            <a:r>
              <a:rPr lang="en-US" sz="2400" i="1" baseline="30000" dirty="0">
                <a:latin typeface="Cambria Math" pitchFamily="18" charset="0"/>
                <a:ea typeface="Cambria Math" pitchFamily="18" charset="0"/>
              </a:rPr>
              <a:t>n</a:t>
            </a:r>
            <a:r>
              <a:rPr lang="en-US" sz="2400" i="1"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3 </a:t>
            </a:r>
            <a:r>
              <a:rPr lang="en-US" sz="2400" i="1" dirty="0"/>
              <a:t>+ n</a:t>
            </a:r>
            <a:r>
              <a:rPr lang="en-US" sz="2400" dirty="0"/>
              <a:t>! </a:t>
            </a:r>
            <a:endParaRPr lang="en-US" sz="2400" b="1" dirty="0"/>
          </a:p>
          <a:p>
            <a:pPr>
              <a:buNone/>
            </a:pPr>
            <a:r>
              <a:rPr lang="en-US" sz="2400" dirty="0"/>
              <a:t>    where the following are the associated linear homogeneous recurrence relations, respectively:</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a:t>
            </a:r>
          </a:p>
          <a:p>
            <a:pPr>
              <a:buNone/>
            </a:pPr>
            <a:r>
              <a:rPr lang="en-US" sz="2400" i="1" dirty="0"/>
              <a:t>    a</a:t>
            </a:r>
            <a:r>
              <a:rPr lang="en-US" sz="2400" i="1" baseline="-25000" dirty="0"/>
              <a:t>n</a:t>
            </a:r>
            <a:r>
              <a:rPr lang="en-US" sz="2400" i="1" dirty="0"/>
              <a:t> = </a:t>
            </a:r>
            <a:r>
              <a:rPr lang="en-US" sz="2400" dirty="0">
                <a:latin typeface="Cambria Math" pitchFamily="18" charset="0"/>
                <a:ea typeface="Cambria Math" pitchFamily="18" charset="0"/>
              </a:rPr>
              <a:t>3</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3</a:t>
            </a:r>
            <a:endParaRPr lang="en-US" sz="2400" dirty="0">
              <a:latin typeface="Cambria Math" pitchFamily="18" charset="0"/>
              <a:ea typeface="Cambria Math"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Solving Linear </a:t>
            </a:r>
            <a:r>
              <a:rPr lang="en-US" sz="2800" dirty="0" err="1"/>
              <a:t>Nonhomogeneous</a:t>
            </a:r>
            <a:r>
              <a:rPr lang="en-US" sz="2800" dirty="0"/>
              <a:t> Recurrence Relations with Constant Coefficients </a:t>
            </a:r>
          </a:p>
        </p:txBody>
      </p:sp>
      <p:sp>
        <p:nvSpPr>
          <p:cNvPr id="3" name="Content Placeholder 2"/>
          <p:cNvSpPr>
            <a:spLocks noGrp="1"/>
          </p:cNvSpPr>
          <p:nvPr>
            <p:ph idx="1"/>
          </p:nvPr>
        </p:nvSpPr>
        <p:spPr/>
        <p:txBody>
          <a:bodyPr>
            <a:normAutofit/>
          </a:bodyPr>
          <a:lstStyle/>
          <a:p>
            <a:pPr>
              <a:buNone/>
            </a:pPr>
            <a:r>
              <a:rPr lang="en-US" b="1" dirty="0">
                <a:latin typeface="Cambria Math" pitchFamily="18" charset="0"/>
                <a:ea typeface="Cambria Math" pitchFamily="18" charset="0"/>
              </a:rPr>
              <a:t>    Theorem 5</a:t>
            </a:r>
            <a:r>
              <a:rPr lang="en-US" dirty="0"/>
              <a:t>:  If {</a:t>
            </a:r>
            <a:r>
              <a:rPr lang="en-US" i="1" dirty="0"/>
              <a:t>a</a:t>
            </a:r>
            <a:r>
              <a:rPr lang="en-US" i="1" baseline="-25000" dirty="0"/>
              <a:t>n</a:t>
            </a:r>
            <a:r>
              <a:rPr lang="en-US" baseline="30000" dirty="0"/>
              <a:t>(</a:t>
            </a:r>
            <a:r>
              <a:rPr lang="en-US" i="1" baseline="30000" dirty="0"/>
              <a:t>p</a:t>
            </a:r>
            <a:r>
              <a:rPr lang="en-US" baseline="30000" dirty="0"/>
              <a:t>)</a:t>
            </a:r>
            <a:r>
              <a:rPr lang="en-US" dirty="0"/>
              <a:t>} is a particular  solution of the </a:t>
            </a:r>
            <a:r>
              <a:rPr lang="en-US" dirty="0" err="1"/>
              <a:t>nonhomogeneous</a:t>
            </a:r>
            <a:r>
              <a:rPr lang="en-US" dirty="0"/>
              <a:t> linear recurrence relation with constant coefficients</a:t>
            </a:r>
          </a:p>
          <a:p>
            <a:pPr>
              <a:buNone/>
            </a:pPr>
            <a:r>
              <a:rPr lang="en-US" sz="2800" i="1" dirty="0"/>
              <a:t>       a</a:t>
            </a:r>
            <a:r>
              <a:rPr lang="en-US" sz="2800" i="1" baseline="-25000" dirty="0"/>
              <a:t>n</a:t>
            </a:r>
            <a:r>
              <a:rPr lang="en-US" sz="2800" i="1" dirty="0"/>
              <a:t> = c</a:t>
            </a:r>
            <a:r>
              <a:rPr lang="en-US" sz="2800" baseline="-25000" dirty="0">
                <a:latin typeface="Cambria Math" pitchFamily="18" charset="0"/>
                <a:ea typeface="Cambria Math" pitchFamily="18" charset="0"/>
              </a:rPr>
              <a:t>1</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baseline="-25000" dirty="0"/>
              <a:t> </a:t>
            </a:r>
            <a:r>
              <a:rPr lang="en-US" sz="2800" i="1" dirty="0"/>
              <a:t>+ c</a:t>
            </a:r>
            <a:r>
              <a:rPr lang="en-US" sz="2800" baseline="-25000" dirty="0">
                <a:latin typeface="Cambria Math" pitchFamily="18" charset="0"/>
                <a:ea typeface="Cambria Math" pitchFamily="18" charset="0"/>
              </a:rPr>
              <a:t>2</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2</a:t>
            </a:r>
            <a:r>
              <a:rPr lang="en-US" sz="2800" i="1" dirty="0"/>
              <a:t> + </a:t>
            </a:r>
            <a:r>
              <a:rPr lang="en-US" sz="2800" dirty="0">
                <a:latin typeface="Cambria Math" pitchFamily="18" charset="0"/>
                <a:ea typeface="Cambria Math" pitchFamily="18" charset="0"/>
              </a:rPr>
              <a:t>⋯ </a:t>
            </a:r>
            <a:r>
              <a:rPr lang="en-US" sz="2800" i="1" dirty="0"/>
              <a:t>+ c</a:t>
            </a:r>
            <a:r>
              <a:rPr lang="en-US" sz="2800" i="1" baseline="-25000" dirty="0"/>
              <a:t>k</a:t>
            </a:r>
            <a:r>
              <a:rPr lang="en-US" sz="2800" i="1" dirty="0"/>
              <a:t> a</a:t>
            </a:r>
            <a:r>
              <a:rPr lang="en-US" sz="2800" i="1" baseline="-25000" dirty="0"/>
              <a:t>n</a:t>
            </a:r>
            <a:r>
              <a:rPr lang="en-US" sz="2800" i="1" baseline="-25000" dirty="0">
                <a:latin typeface="Cambria Math"/>
                <a:ea typeface="Cambria Math"/>
              </a:rPr>
              <a:t>−</a:t>
            </a:r>
            <a:r>
              <a:rPr lang="en-US" sz="2800" i="1" baseline="-25000" dirty="0"/>
              <a:t>k </a:t>
            </a:r>
            <a:r>
              <a:rPr lang="en-US" sz="2800" i="1" dirty="0"/>
              <a:t>+ F</a:t>
            </a:r>
            <a:r>
              <a:rPr lang="en-US" sz="2800" dirty="0"/>
              <a:t>(</a:t>
            </a:r>
            <a:r>
              <a:rPr lang="en-US" sz="2800" i="1" dirty="0"/>
              <a:t>n</a:t>
            </a:r>
            <a:r>
              <a:rPr lang="en-US" sz="2800" dirty="0"/>
              <a:t>)</a:t>
            </a:r>
            <a:r>
              <a:rPr lang="en-US" sz="2800" i="1" baseline="-25000" dirty="0"/>
              <a:t> ,</a:t>
            </a:r>
            <a:endParaRPr lang="en-US" dirty="0"/>
          </a:p>
          <a:p>
            <a:pPr>
              <a:buNone/>
            </a:pPr>
            <a:r>
              <a:rPr lang="en-US" dirty="0"/>
              <a:t>   then every solution is of the form {</a:t>
            </a:r>
            <a:r>
              <a:rPr lang="en-US" i="1" dirty="0"/>
              <a:t>a</a:t>
            </a:r>
            <a:r>
              <a:rPr lang="en-US" i="1" baseline="-25000" dirty="0"/>
              <a:t>n</a:t>
            </a:r>
            <a:r>
              <a:rPr lang="en-US" baseline="30000" dirty="0"/>
              <a:t>(</a:t>
            </a:r>
            <a:r>
              <a:rPr lang="en-US" i="1" baseline="30000" dirty="0"/>
              <a:t>p</a:t>
            </a:r>
            <a:r>
              <a:rPr lang="en-US" baseline="30000" dirty="0"/>
              <a:t>)</a:t>
            </a:r>
            <a:r>
              <a:rPr lang="en-US" dirty="0"/>
              <a:t> + </a:t>
            </a:r>
            <a:r>
              <a:rPr lang="en-US" i="1" dirty="0"/>
              <a:t>a</a:t>
            </a:r>
            <a:r>
              <a:rPr lang="en-US" i="1" baseline="-25000" dirty="0"/>
              <a:t>n</a:t>
            </a:r>
            <a:r>
              <a:rPr lang="en-US" baseline="30000" dirty="0"/>
              <a:t>(</a:t>
            </a:r>
            <a:r>
              <a:rPr lang="en-US" i="1" baseline="30000" dirty="0"/>
              <a:t>h</a:t>
            </a:r>
            <a:r>
              <a:rPr lang="en-US" baseline="30000" dirty="0"/>
              <a:t>)</a:t>
            </a:r>
            <a:r>
              <a:rPr lang="en-US" dirty="0"/>
              <a:t>}, where  {</a:t>
            </a:r>
            <a:r>
              <a:rPr lang="en-US" i="1" dirty="0"/>
              <a:t>a</a:t>
            </a:r>
            <a:r>
              <a:rPr lang="en-US" i="1" baseline="-25000" dirty="0"/>
              <a:t>n</a:t>
            </a:r>
            <a:r>
              <a:rPr lang="en-US" baseline="30000" dirty="0"/>
              <a:t>(</a:t>
            </a:r>
            <a:r>
              <a:rPr lang="en-US" i="1" baseline="30000" dirty="0"/>
              <a:t>h</a:t>
            </a:r>
            <a:r>
              <a:rPr lang="en-US" baseline="30000" dirty="0"/>
              <a:t>)</a:t>
            </a:r>
            <a:r>
              <a:rPr lang="en-US" dirty="0"/>
              <a:t>} is a solution of the associated homogeneous recurrence relation</a:t>
            </a:r>
          </a:p>
          <a:p>
            <a:pPr>
              <a:buNone/>
            </a:pPr>
            <a:r>
              <a:rPr lang="en-US" dirty="0"/>
              <a:t>         </a:t>
            </a:r>
            <a:r>
              <a:rPr lang="en-US" sz="2800" i="1" dirty="0"/>
              <a:t>a</a:t>
            </a:r>
            <a:r>
              <a:rPr lang="en-US" sz="2800" i="1" baseline="-25000" dirty="0"/>
              <a:t>n</a:t>
            </a:r>
            <a:r>
              <a:rPr lang="en-US" sz="2800" i="1" dirty="0"/>
              <a:t> = c</a:t>
            </a:r>
            <a:r>
              <a:rPr lang="en-US" sz="2800" baseline="-25000" dirty="0">
                <a:latin typeface="Cambria Math" pitchFamily="18" charset="0"/>
                <a:ea typeface="Cambria Math" pitchFamily="18" charset="0"/>
              </a:rPr>
              <a:t>1</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baseline="-25000" dirty="0"/>
              <a:t> </a:t>
            </a:r>
            <a:r>
              <a:rPr lang="en-US" sz="2800" i="1" dirty="0"/>
              <a:t>+ c</a:t>
            </a:r>
            <a:r>
              <a:rPr lang="en-US" sz="2800" baseline="-25000" dirty="0">
                <a:latin typeface="Cambria Math" pitchFamily="18" charset="0"/>
                <a:ea typeface="Cambria Math" pitchFamily="18" charset="0"/>
              </a:rPr>
              <a:t>2</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2</a:t>
            </a:r>
            <a:r>
              <a:rPr lang="en-US" sz="2800" i="1" dirty="0"/>
              <a:t> + </a:t>
            </a:r>
            <a:r>
              <a:rPr lang="en-US" sz="2800" dirty="0">
                <a:latin typeface="Cambria Math"/>
                <a:ea typeface="Cambria Math"/>
              </a:rPr>
              <a:t>⋯</a:t>
            </a:r>
            <a:r>
              <a:rPr lang="en-US" sz="2800" i="1" dirty="0">
                <a:latin typeface="Cambria Math"/>
                <a:ea typeface="Cambria Math"/>
              </a:rPr>
              <a:t> </a:t>
            </a:r>
            <a:r>
              <a:rPr lang="en-US" sz="2800" i="1" dirty="0"/>
              <a:t>+ c</a:t>
            </a:r>
            <a:r>
              <a:rPr lang="en-US" sz="2800" i="1" baseline="-25000" dirty="0"/>
              <a:t>k</a:t>
            </a:r>
            <a:r>
              <a:rPr lang="en-US" sz="2800" i="1" dirty="0"/>
              <a:t> a</a:t>
            </a:r>
            <a:r>
              <a:rPr lang="en-US" sz="2800" i="1" baseline="-25000" dirty="0"/>
              <a:t>n</a:t>
            </a:r>
            <a:r>
              <a:rPr lang="en-US" sz="2800" i="1" baseline="-25000" dirty="0">
                <a:latin typeface="Cambria Math"/>
                <a:ea typeface="Cambria Math"/>
              </a:rPr>
              <a:t>−</a:t>
            </a:r>
            <a:r>
              <a:rPr lang="en-US" sz="2800" i="1" baseline="-25000" dirty="0"/>
              <a:t>k .</a:t>
            </a:r>
            <a:endParaRPr lang="en-US" baseline="-25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Solving Linear </a:t>
            </a:r>
            <a:r>
              <a:rPr lang="en-US" sz="2800" dirty="0" err="1"/>
              <a:t>Nonhomogeneous</a:t>
            </a:r>
            <a:r>
              <a:rPr lang="en-US" sz="2800" dirty="0"/>
              <a:t> Recurrence Relations with Constant Coefficients (</a:t>
            </a:r>
            <a:r>
              <a:rPr lang="en-US" sz="2800" i="1" dirty="0"/>
              <a:t>continued</a:t>
            </a:r>
            <a:r>
              <a:rPr lang="en-US" sz="2800" dirty="0"/>
              <a:t>) </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ambria Math" pitchFamily="18" charset="0"/>
                <a:ea typeface="Cambria Math" pitchFamily="18" charset="0"/>
              </a:rPr>
              <a:t>     </a:t>
            </a:r>
            <a:r>
              <a:rPr lang="en-US" sz="2900" b="1" dirty="0">
                <a:latin typeface="Cambria Math" pitchFamily="18" charset="0"/>
                <a:ea typeface="Cambria Math" pitchFamily="18" charset="0"/>
              </a:rPr>
              <a:t>Example</a:t>
            </a:r>
            <a:r>
              <a:rPr lang="en-US" sz="2900" dirty="0"/>
              <a:t>:  Find all solutions of the recurrence relation </a:t>
            </a:r>
            <a:r>
              <a:rPr lang="en-US" sz="2900" i="1" dirty="0"/>
              <a:t>a</a:t>
            </a:r>
            <a:r>
              <a:rPr lang="en-US" sz="2900" i="1" baseline="-25000" dirty="0"/>
              <a:t>n</a:t>
            </a:r>
            <a:r>
              <a:rPr lang="en-US" sz="2900" i="1" dirty="0"/>
              <a:t> = </a:t>
            </a:r>
            <a:r>
              <a:rPr lang="en-US" sz="2900" dirty="0">
                <a:latin typeface="Cambria Math" pitchFamily="18" charset="0"/>
                <a:ea typeface="Cambria Math" pitchFamily="18" charset="0"/>
              </a:rPr>
              <a:t>3</a:t>
            </a:r>
            <a:r>
              <a:rPr lang="en-US" sz="2900" i="1" dirty="0"/>
              <a:t>a</a:t>
            </a:r>
            <a:r>
              <a:rPr lang="en-US" sz="2900" i="1" baseline="-25000" dirty="0"/>
              <a:t>n</a:t>
            </a:r>
            <a:r>
              <a:rPr lang="en-US" sz="2900" i="1" baseline="-25000" dirty="0">
                <a:latin typeface="Cambria Math"/>
                <a:ea typeface="Cambria Math"/>
              </a:rPr>
              <a:t>−</a:t>
            </a:r>
            <a:r>
              <a:rPr lang="en-US" sz="2900" baseline="-25000" dirty="0">
                <a:latin typeface="Cambria Math" pitchFamily="18" charset="0"/>
                <a:ea typeface="Cambria Math" pitchFamily="18" charset="0"/>
              </a:rPr>
              <a:t>1</a:t>
            </a:r>
            <a:r>
              <a:rPr lang="en-US" sz="2900" i="1" baseline="-25000" dirty="0"/>
              <a:t> </a:t>
            </a:r>
            <a:r>
              <a:rPr lang="en-US" sz="2900" i="1" dirty="0"/>
              <a:t>+ </a:t>
            </a:r>
            <a:r>
              <a:rPr lang="en-US" sz="2900" dirty="0">
                <a:latin typeface="Cambria Math" pitchFamily="18" charset="0"/>
                <a:ea typeface="Cambria Math" pitchFamily="18" charset="0"/>
              </a:rPr>
              <a:t>2</a:t>
            </a:r>
            <a:r>
              <a:rPr lang="en-US" sz="2900" i="1" dirty="0"/>
              <a:t>n.  </a:t>
            </a:r>
          </a:p>
          <a:p>
            <a:pPr>
              <a:buNone/>
            </a:pPr>
            <a:r>
              <a:rPr lang="en-US" sz="2900" i="1" dirty="0"/>
              <a:t>     </a:t>
            </a:r>
            <a:r>
              <a:rPr lang="en-US" sz="2900" dirty="0"/>
              <a:t>What is the solution with </a:t>
            </a:r>
            <a:r>
              <a:rPr lang="en-US" sz="2900" i="1" dirty="0"/>
              <a:t>a</a:t>
            </a:r>
            <a:r>
              <a:rPr lang="en-US" sz="2900" baseline="-25000" dirty="0">
                <a:latin typeface="Cambria Math" pitchFamily="18" charset="0"/>
                <a:ea typeface="Cambria Math" pitchFamily="18" charset="0"/>
              </a:rPr>
              <a:t>1</a:t>
            </a:r>
            <a:r>
              <a:rPr lang="en-US" sz="2900" i="1" baseline="-25000" dirty="0"/>
              <a:t> </a:t>
            </a:r>
            <a:r>
              <a:rPr lang="en-US" sz="2900" i="1" dirty="0"/>
              <a:t>= </a:t>
            </a:r>
            <a:r>
              <a:rPr lang="en-US" sz="2900" dirty="0">
                <a:latin typeface="Cambria Math" pitchFamily="18" charset="0"/>
                <a:ea typeface="Cambria Math" pitchFamily="18" charset="0"/>
              </a:rPr>
              <a:t>3</a:t>
            </a:r>
            <a:r>
              <a:rPr lang="en-US" sz="2900" i="1" dirty="0"/>
              <a:t>? </a:t>
            </a:r>
          </a:p>
          <a:p>
            <a:pPr>
              <a:buNone/>
            </a:pPr>
            <a:endParaRPr lang="en-US" dirty="0"/>
          </a:p>
          <a:p>
            <a:pPr>
              <a:buNone/>
            </a:pPr>
            <a:r>
              <a:rPr lang="en-US" sz="2800" i="1" dirty="0"/>
              <a:t>     </a:t>
            </a:r>
            <a:r>
              <a:rPr lang="en-US" sz="2900" b="1" dirty="0"/>
              <a:t>Solution</a:t>
            </a:r>
            <a:r>
              <a:rPr lang="en-US" sz="2900" dirty="0"/>
              <a:t>: The associated linear homogeneous equation is </a:t>
            </a:r>
            <a:r>
              <a:rPr lang="en-US" sz="2900" i="1" dirty="0"/>
              <a:t>a</a:t>
            </a:r>
            <a:r>
              <a:rPr lang="en-US" sz="2900" i="1" baseline="-25000" dirty="0"/>
              <a:t>n</a:t>
            </a:r>
            <a:r>
              <a:rPr lang="en-US" sz="2900" i="1" dirty="0"/>
              <a:t> = </a:t>
            </a:r>
            <a:r>
              <a:rPr lang="en-US" sz="2900" dirty="0">
                <a:latin typeface="Cambria Math" pitchFamily="18" charset="0"/>
                <a:ea typeface="Cambria Math" pitchFamily="18" charset="0"/>
              </a:rPr>
              <a:t>3</a:t>
            </a:r>
            <a:r>
              <a:rPr lang="en-US" sz="2900" i="1" dirty="0"/>
              <a:t>a</a:t>
            </a:r>
            <a:r>
              <a:rPr lang="en-US" sz="2900" i="1" baseline="-25000" dirty="0"/>
              <a:t>n</a:t>
            </a:r>
            <a:r>
              <a:rPr lang="en-US" sz="2900" i="1" baseline="-25000" dirty="0">
                <a:latin typeface="Cambria Math"/>
                <a:ea typeface="Cambria Math"/>
              </a:rPr>
              <a:t>−</a:t>
            </a:r>
            <a:r>
              <a:rPr lang="en-US" sz="2900" baseline="-25000" dirty="0">
                <a:latin typeface="Cambria Math" pitchFamily="18" charset="0"/>
                <a:ea typeface="Cambria Math" pitchFamily="18" charset="0"/>
              </a:rPr>
              <a:t>1</a:t>
            </a:r>
            <a:r>
              <a:rPr lang="en-US" sz="2900" i="1" dirty="0"/>
              <a:t>. </a:t>
            </a:r>
          </a:p>
          <a:p>
            <a:pPr>
              <a:buNone/>
            </a:pPr>
            <a:r>
              <a:rPr lang="en-US" sz="2900" i="1" dirty="0"/>
              <a:t>     </a:t>
            </a:r>
            <a:r>
              <a:rPr lang="en-US" sz="2900" dirty="0"/>
              <a:t>Its solutions are </a:t>
            </a:r>
            <a:r>
              <a:rPr lang="en-US" sz="2900" i="1" dirty="0"/>
              <a:t>a</a:t>
            </a:r>
            <a:r>
              <a:rPr lang="en-US" sz="2900" i="1" baseline="-25000" dirty="0"/>
              <a:t>n</a:t>
            </a:r>
            <a:r>
              <a:rPr lang="en-US" sz="2900" baseline="30000" dirty="0"/>
              <a:t>(</a:t>
            </a:r>
            <a:r>
              <a:rPr lang="en-US" sz="2900" i="1" baseline="30000" dirty="0"/>
              <a:t>h</a:t>
            </a:r>
            <a:r>
              <a:rPr lang="en-US" sz="2900" baseline="30000" dirty="0"/>
              <a:t>)</a:t>
            </a:r>
            <a:r>
              <a:rPr lang="en-US" sz="2900" i="1" dirty="0"/>
              <a:t> = </a:t>
            </a:r>
            <a:r>
              <a:rPr lang="el-GR" sz="2900" dirty="0">
                <a:latin typeface="Cambria Math"/>
                <a:ea typeface="Cambria Math"/>
              </a:rPr>
              <a:t>α</a:t>
            </a:r>
            <a:r>
              <a:rPr lang="en-US" sz="2900" dirty="0">
                <a:latin typeface="Cambria Math" pitchFamily="18" charset="0"/>
                <a:ea typeface="Cambria Math" pitchFamily="18" charset="0"/>
              </a:rPr>
              <a:t>3</a:t>
            </a:r>
            <a:r>
              <a:rPr lang="en-US" sz="2900" i="1" baseline="30000" dirty="0">
                <a:ea typeface="Cambria Math" pitchFamily="18" charset="0"/>
              </a:rPr>
              <a:t>n</a:t>
            </a:r>
            <a:r>
              <a:rPr lang="en-US" sz="2900" i="1" dirty="0"/>
              <a:t>, </a:t>
            </a:r>
            <a:r>
              <a:rPr lang="en-US" sz="2900" dirty="0"/>
              <a:t>where </a:t>
            </a:r>
            <a:r>
              <a:rPr lang="el-GR" sz="2900" dirty="0">
                <a:latin typeface="Cambria Math"/>
                <a:ea typeface="Cambria Math"/>
              </a:rPr>
              <a:t>α</a:t>
            </a:r>
            <a:r>
              <a:rPr lang="en-US" sz="2900" dirty="0"/>
              <a:t>  is a constant.</a:t>
            </a:r>
          </a:p>
          <a:p>
            <a:pPr>
              <a:buNone/>
            </a:pPr>
            <a:endParaRPr lang="en-US" sz="2900" dirty="0"/>
          </a:p>
          <a:p>
            <a:pPr>
              <a:buNone/>
            </a:pPr>
            <a:r>
              <a:rPr lang="en-US" sz="2900" dirty="0"/>
              <a:t>      Because </a:t>
            </a:r>
            <a:r>
              <a:rPr lang="en-US" sz="2900" i="1" dirty="0"/>
              <a:t>F</a:t>
            </a:r>
            <a:r>
              <a:rPr lang="en-US" sz="2900" dirty="0"/>
              <a:t>(</a:t>
            </a:r>
            <a:r>
              <a:rPr lang="en-US" sz="2900" i="1" dirty="0"/>
              <a:t>n</a:t>
            </a:r>
            <a:r>
              <a:rPr lang="en-US" sz="2900" dirty="0"/>
              <a:t>)= </a:t>
            </a:r>
            <a:r>
              <a:rPr lang="en-US" sz="2900" dirty="0">
                <a:latin typeface="Cambria Math" pitchFamily="18" charset="0"/>
                <a:ea typeface="Cambria Math" pitchFamily="18" charset="0"/>
              </a:rPr>
              <a:t>2</a:t>
            </a:r>
            <a:r>
              <a:rPr lang="en-US" sz="2900" i="1" dirty="0"/>
              <a:t>n</a:t>
            </a:r>
            <a:r>
              <a:rPr lang="en-US" sz="2900" dirty="0"/>
              <a:t> is a polynomial in </a:t>
            </a:r>
            <a:r>
              <a:rPr lang="en-US" sz="2900" i="1" dirty="0"/>
              <a:t>n </a:t>
            </a:r>
            <a:r>
              <a:rPr lang="en-US" sz="2900" dirty="0"/>
              <a:t>of degree one,  to find a particular solution we might try a linear function in </a:t>
            </a:r>
            <a:r>
              <a:rPr lang="en-US" sz="2900" i="1" dirty="0"/>
              <a:t>n</a:t>
            </a:r>
            <a:r>
              <a:rPr lang="en-US" sz="2900" dirty="0"/>
              <a:t>,  say  </a:t>
            </a:r>
            <a:r>
              <a:rPr lang="en-US" sz="2900" i="1" dirty="0" err="1"/>
              <a:t>p</a:t>
            </a:r>
            <a:r>
              <a:rPr lang="en-US" sz="2900" i="1" baseline="-25000" dirty="0" err="1"/>
              <a:t>n</a:t>
            </a:r>
            <a:r>
              <a:rPr lang="en-US" sz="2900" dirty="0"/>
              <a:t> = </a:t>
            </a:r>
            <a:r>
              <a:rPr lang="en-US" sz="2900" i="1" dirty="0" err="1"/>
              <a:t>cn</a:t>
            </a:r>
            <a:r>
              <a:rPr lang="en-US" sz="2900" dirty="0"/>
              <a:t> + </a:t>
            </a:r>
            <a:r>
              <a:rPr lang="en-US" sz="2900" i="1" dirty="0"/>
              <a:t>d</a:t>
            </a:r>
            <a:r>
              <a:rPr lang="en-US" sz="2900" dirty="0"/>
              <a:t>, where </a:t>
            </a:r>
            <a:r>
              <a:rPr lang="en-US" sz="2900" i="1" dirty="0"/>
              <a:t>c </a:t>
            </a:r>
            <a:r>
              <a:rPr lang="en-US" sz="2900" dirty="0"/>
              <a:t>and </a:t>
            </a:r>
            <a:r>
              <a:rPr lang="en-US" sz="2900" i="1" dirty="0"/>
              <a:t>d</a:t>
            </a:r>
            <a:r>
              <a:rPr lang="en-US" sz="2900" dirty="0"/>
              <a:t> are constants. Suppose that </a:t>
            </a:r>
            <a:r>
              <a:rPr lang="en-US" sz="2900" i="1" dirty="0" err="1"/>
              <a:t>p</a:t>
            </a:r>
            <a:r>
              <a:rPr lang="en-US" sz="2900" i="1" baseline="-25000" dirty="0" err="1"/>
              <a:t>n</a:t>
            </a:r>
            <a:r>
              <a:rPr lang="en-US" sz="2900" dirty="0"/>
              <a:t> = </a:t>
            </a:r>
            <a:r>
              <a:rPr lang="en-US" sz="2900" i="1" dirty="0" err="1"/>
              <a:t>cn</a:t>
            </a:r>
            <a:r>
              <a:rPr lang="en-US" sz="2900" dirty="0"/>
              <a:t> + </a:t>
            </a:r>
            <a:r>
              <a:rPr lang="en-US" sz="2900" i="1" dirty="0"/>
              <a:t>d</a:t>
            </a:r>
            <a:r>
              <a:rPr lang="en-US" sz="2900" dirty="0"/>
              <a:t>  is such a solution. </a:t>
            </a:r>
          </a:p>
          <a:p>
            <a:pPr>
              <a:buNone/>
            </a:pPr>
            <a:r>
              <a:rPr lang="en-US" sz="2900" dirty="0"/>
              <a:t>      Then </a:t>
            </a:r>
            <a:r>
              <a:rPr lang="en-US" sz="2900" i="1" dirty="0"/>
              <a:t>a</a:t>
            </a:r>
            <a:r>
              <a:rPr lang="en-US" sz="2900" i="1" baseline="-25000" dirty="0"/>
              <a:t>n</a:t>
            </a:r>
            <a:r>
              <a:rPr lang="en-US" sz="2900" i="1" dirty="0"/>
              <a:t> = </a:t>
            </a:r>
            <a:r>
              <a:rPr lang="en-US" sz="2900" dirty="0">
                <a:latin typeface="Cambria Math" pitchFamily="18" charset="0"/>
                <a:ea typeface="Cambria Math" pitchFamily="18" charset="0"/>
              </a:rPr>
              <a:t>3</a:t>
            </a:r>
            <a:r>
              <a:rPr lang="en-US" sz="2900" i="1" dirty="0"/>
              <a:t>a</a:t>
            </a:r>
            <a:r>
              <a:rPr lang="en-US" sz="2900" i="1" baseline="-25000" dirty="0"/>
              <a:t>n</a:t>
            </a:r>
            <a:r>
              <a:rPr lang="en-US" sz="2900" i="1" baseline="-25000" dirty="0">
                <a:latin typeface="Cambria Math"/>
                <a:ea typeface="Cambria Math"/>
              </a:rPr>
              <a:t>−</a:t>
            </a:r>
            <a:r>
              <a:rPr lang="en-US" sz="2900" baseline="-25000" dirty="0">
                <a:latin typeface="Cambria Math" pitchFamily="18" charset="0"/>
                <a:ea typeface="Cambria Math" pitchFamily="18" charset="0"/>
              </a:rPr>
              <a:t>1</a:t>
            </a:r>
            <a:r>
              <a:rPr lang="en-US" sz="2900" i="1" baseline="-25000" dirty="0"/>
              <a:t> </a:t>
            </a:r>
            <a:r>
              <a:rPr lang="en-US" sz="2900" i="1" dirty="0"/>
              <a:t>+ </a:t>
            </a:r>
            <a:r>
              <a:rPr lang="en-US" sz="2900" dirty="0">
                <a:latin typeface="Cambria Math" pitchFamily="18" charset="0"/>
                <a:ea typeface="Cambria Math" pitchFamily="18" charset="0"/>
              </a:rPr>
              <a:t>2</a:t>
            </a:r>
            <a:r>
              <a:rPr lang="en-US" sz="2900" i="1" dirty="0"/>
              <a:t>n</a:t>
            </a:r>
            <a:r>
              <a:rPr lang="en-US" sz="2900" dirty="0"/>
              <a:t>   becomes   </a:t>
            </a:r>
            <a:r>
              <a:rPr lang="en-US" sz="2900" i="1" dirty="0" err="1"/>
              <a:t>cn</a:t>
            </a:r>
            <a:r>
              <a:rPr lang="en-US" sz="2900" dirty="0"/>
              <a:t> + </a:t>
            </a:r>
            <a:r>
              <a:rPr lang="en-US" sz="2900" i="1" dirty="0"/>
              <a:t>d = </a:t>
            </a:r>
            <a:r>
              <a:rPr lang="en-US" sz="2900" dirty="0">
                <a:latin typeface="Cambria Math" pitchFamily="18" charset="0"/>
                <a:ea typeface="Cambria Math" pitchFamily="18" charset="0"/>
              </a:rPr>
              <a:t>3(</a:t>
            </a:r>
            <a:r>
              <a:rPr lang="en-US" sz="2900" i="1" dirty="0"/>
              <a:t>c</a:t>
            </a:r>
            <a:r>
              <a:rPr lang="en-US" sz="2900" dirty="0"/>
              <a:t>(</a:t>
            </a:r>
            <a:r>
              <a:rPr lang="en-US" sz="2900" i="1" dirty="0"/>
              <a:t>n</a:t>
            </a:r>
            <a:r>
              <a:rPr lang="en-US" sz="2900" i="1" dirty="0">
                <a:latin typeface="Cambria Math"/>
                <a:ea typeface="Cambria Math"/>
              </a:rPr>
              <a:t>− </a:t>
            </a:r>
            <a:r>
              <a:rPr lang="en-US" sz="2900" dirty="0">
                <a:latin typeface="Cambria Math"/>
                <a:ea typeface="Cambria Math"/>
              </a:rPr>
              <a:t>1)</a:t>
            </a:r>
            <a:r>
              <a:rPr lang="en-US" sz="2900" dirty="0"/>
              <a:t> + </a:t>
            </a:r>
            <a:r>
              <a:rPr lang="en-US" sz="2900" i="1" dirty="0"/>
              <a:t>d</a:t>
            </a:r>
            <a:r>
              <a:rPr lang="en-US" sz="2900" dirty="0">
                <a:ea typeface="Cambria Math" pitchFamily="18" charset="0"/>
              </a:rPr>
              <a:t>)</a:t>
            </a:r>
            <a:r>
              <a:rPr lang="en-US" sz="2900" i="1" dirty="0"/>
              <a:t>+ </a:t>
            </a:r>
            <a:r>
              <a:rPr lang="en-US" sz="2900" dirty="0">
                <a:latin typeface="Cambria Math" pitchFamily="18" charset="0"/>
                <a:ea typeface="Cambria Math" pitchFamily="18" charset="0"/>
              </a:rPr>
              <a:t>2</a:t>
            </a:r>
            <a:r>
              <a:rPr lang="en-US" sz="2900" i="1" dirty="0"/>
              <a:t>n.</a:t>
            </a:r>
            <a:r>
              <a:rPr lang="en-US" sz="2900" dirty="0"/>
              <a:t> </a:t>
            </a:r>
          </a:p>
          <a:p>
            <a:pPr>
              <a:buNone/>
            </a:pPr>
            <a:endParaRPr lang="en-US" sz="2900" dirty="0"/>
          </a:p>
          <a:p>
            <a:pPr>
              <a:buNone/>
            </a:pPr>
            <a:r>
              <a:rPr lang="en-US" sz="2900" dirty="0"/>
              <a:t>      Simplifying yields (</a:t>
            </a:r>
            <a:r>
              <a:rPr lang="en-US" sz="2900" dirty="0">
                <a:latin typeface="Cambria Math" pitchFamily="18" charset="0"/>
                <a:ea typeface="Cambria Math" pitchFamily="18" charset="0"/>
              </a:rPr>
              <a:t>2</a:t>
            </a:r>
            <a:r>
              <a:rPr lang="en-US" sz="2900" dirty="0"/>
              <a:t> + </a:t>
            </a:r>
            <a:r>
              <a:rPr lang="en-US" sz="2900" dirty="0">
                <a:latin typeface="Cambria Math" pitchFamily="18" charset="0"/>
                <a:ea typeface="Cambria Math" pitchFamily="18" charset="0"/>
              </a:rPr>
              <a:t>2</a:t>
            </a:r>
            <a:r>
              <a:rPr lang="en-US" sz="2900" i="1" dirty="0">
                <a:ea typeface="Cambria Math" pitchFamily="18" charset="0"/>
              </a:rPr>
              <a:t>c</a:t>
            </a:r>
            <a:r>
              <a:rPr lang="en-US" sz="2900" dirty="0"/>
              <a:t>)</a:t>
            </a:r>
            <a:r>
              <a:rPr lang="en-US" sz="2900" i="1" dirty="0"/>
              <a:t>n + </a:t>
            </a:r>
            <a:r>
              <a:rPr lang="en-US" sz="2900" dirty="0"/>
              <a:t>(</a:t>
            </a:r>
            <a:r>
              <a:rPr lang="en-US" sz="2900" dirty="0">
                <a:latin typeface="Cambria Math" pitchFamily="18" charset="0"/>
                <a:ea typeface="Cambria Math" pitchFamily="18" charset="0"/>
              </a:rPr>
              <a:t>2</a:t>
            </a:r>
            <a:r>
              <a:rPr lang="en-US" sz="2900" i="1" dirty="0"/>
              <a:t>d </a:t>
            </a:r>
            <a:r>
              <a:rPr lang="en-US" sz="2900" i="1" dirty="0">
                <a:latin typeface="Cambria Math"/>
                <a:ea typeface="Cambria Math"/>
              </a:rPr>
              <a:t>− </a:t>
            </a:r>
            <a:r>
              <a:rPr lang="en-US" sz="2900" dirty="0">
                <a:latin typeface="Cambria Math"/>
                <a:ea typeface="Cambria Math"/>
              </a:rPr>
              <a:t>3</a:t>
            </a:r>
            <a:r>
              <a:rPr lang="en-US" sz="2900" i="1" dirty="0">
                <a:ea typeface="Cambria Math" pitchFamily="18" charset="0"/>
              </a:rPr>
              <a:t>c</a:t>
            </a:r>
            <a:r>
              <a:rPr lang="en-US" sz="2900" dirty="0">
                <a:latin typeface="Cambria Math"/>
                <a:ea typeface="Cambria Math"/>
              </a:rPr>
              <a:t>)</a:t>
            </a:r>
            <a:r>
              <a:rPr lang="en-US" sz="2900" dirty="0"/>
              <a:t>  = </a:t>
            </a:r>
            <a:r>
              <a:rPr lang="en-US" sz="2900" dirty="0">
                <a:latin typeface="Cambria Math" pitchFamily="18" charset="0"/>
                <a:ea typeface="Cambria Math" pitchFamily="18" charset="0"/>
              </a:rPr>
              <a:t>0</a:t>
            </a:r>
            <a:r>
              <a:rPr lang="en-US" sz="2900" dirty="0"/>
              <a:t>. It follows that </a:t>
            </a:r>
            <a:r>
              <a:rPr lang="en-US" sz="2900" i="1" dirty="0" err="1"/>
              <a:t>cn</a:t>
            </a:r>
            <a:r>
              <a:rPr lang="en-US" sz="2900" dirty="0"/>
              <a:t> + </a:t>
            </a:r>
            <a:r>
              <a:rPr lang="en-US" sz="2900" i="1" dirty="0"/>
              <a:t>d </a:t>
            </a:r>
            <a:r>
              <a:rPr lang="en-US" sz="2900" dirty="0"/>
              <a:t>is  a solution if and only if </a:t>
            </a:r>
          </a:p>
          <a:p>
            <a:pPr>
              <a:buNone/>
            </a:pPr>
            <a:r>
              <a:rPr lang="en-US" sz="2900" dirty="0"/>
              <a:t>       </a:t>
            </a:r>
            <a:r>
              <a:rPr lang="en-US" sz="2900" dirty="0">
                <a:latin typeface="Cambria Math" pitchFamily="18" charset="0"/>
                <a:ea typeface="Cambria Math" pitchFamily="18" charset="0"/>
              </a:rPr>
              <a:t>2</a:t>
            </a:r>
            <a:r>
              <a:rPr lang="en-US" sz="2900" dirty="0"/>
              <a:t> + </a:t>
            </a:r>
            <a:r>
              <a:rPr lang="en-US" sz="2900" dirty="0">
                <a:latin typeface="Cambria Math" pitchFamily="18" charset="0"/>
                <a:ea typeface="Cambria Math" pitchFamily="18" charset="0"/>
              </a:rPr>
              <a:t>2</a:t>
            </a:r>
            <a:r>
              <a:rPr lang="en-US" sz="2900" i="1" dirty="0">
                <a:ea typeface="Cambria Math" pitchFamily="18" charset="0"/>
              </a:rPr>
              <a:t>c</a:t>
            </a:r>
            <a:r>
              <a:rPr lang="en-US" sz="2900" i="1" dirty="0"/>
              <a:t> </a:t>
            </a:r>
            <a:r>
              <a:rPr lang="en-US" sz="2900" dirty="0"/>
              <a:t> = </a:t>
            </a:r>
            <a:r>
              <a:rPr lang="en-US" sz="2900" dirty="0">
                <a:latin typeface="Cambria Math" pitchFamily="18" charset="0"/>
                <a:ea typeface="Cambria Math" pitchFamily="18" charset="0"/>
              </a:rPr>
              <a:t>0 </a:t>
            </a:r>
            <a:r>
              <a:rPr lang="en-US" sz="2900" dirty="0"/>
              <a:t>and </a:t>
            </a:r>
            <a:r>
              <a:rPr lang="en-US" sz="2900" dirty="0">
                <a:latin typeface="Cambria Math" pitchFamily="18" charset="0"/>
                <a:ea typeface="Cambria Math" pitchFamily="18" charset="0"/>
              </a:rPr>
              <a:t>2</a:t>
            </a:r>
            <a:r>
              <a:rPr lang="en-US" sz="2900" i="1" dirty="0"/>
              <a:t>d </a:t>
            </a:r>
            <a:r>
              <a:rPr lang="en-US" sz="2900" i="1" dirty="0">
                <a:latin typeface="Cambria Math"/>
                <a:ea typeface="Cambria Math"/>
              </a:rPr>
              <a:t>− </a:t>
            </a:r>
            <a:r>
              <a:rPr lang="en-US" sz="2900" dirty="0">
                <a:latin typeface="Cambria Math"/>
                <a:ea typeface="Cambria Math"/>
              </a:rPr>
              <a:t>3</a:t>
            </a:r>
            <a:r>
              <a:rPr lang="en-US" sz="2900" i="1" dirty="0">
                <a:ea typeface="Cambria Math" pitchFamily="18" charset="0"/>
              </a:rPr>
              <a:t>c</a:t>
            </a:r>
            <a:r>
              <a:rPr lang="en-US" sz="2900" dirty="0"/>
              <a:t>  = </a:t>
            </a:r>
            <a:r>
              <a:rPr lang="en-US" sz="2900" dirty="0">
                <a:latin typeface="Cambria Math" pitchFamily="18" charset="0"/>
                <a:ea typeface="Cambria Math" pitchFamily="18" charset="0"/>
              </a:rPr>
              <a:t>0.  Therefore, </a:t>
            </a:r>
            <a:r>
              <a:rPr lang="en-US" sz="2900" i="1" dirty="0" err="1"/>
              <a:t>cn</a:t>
            </a:r>
            <a:r>
              <a:rPr lang="en-US" sz="2900" dirty="0"/>
              <a:t> + </a:t>
            </a:r>
            <a:r>
              <a:rPr lang="en-US" sz="2900" i="1" dirty="0"/>
              <a:t>d </a:t>
            </a:r>
            <a:r>
              <a:rPr lang="en-US" sz="2900" dirty="0"/>
              <a:t>is  a solution if and only if c = </a:t>
            </a:r>
            <a:r>
              <a:rPr lang="en-US" sz="2900" i="1" dirty="0">
                <a:latin typeface="Cambria Math"/>
                <a:ea typeface="Cambria Math"/>
              </a:rPr>
              <a:t>− </a:t>
            </a:r>
            <a:r>
              <a:rPr lang="en-US" sz="2900" dirty="0">
                <a:latin typeface="Cambria Math"/>
                <a:ea typeface="Cambria Math"/>
              </a:rPr>
              <a:t>1 and </a:t>
            </a:r>
            <a:r>
              <a:rPr lang="en-US" sz="2900" dirty="0">
                <a:latin typeface="Cambria Math" pitchFamily="18" charset="0"/>
                <a:ea typeface="Cambria Math" pitchFamily="18" charset="0"/>
              </a:rPr>
              <a:t>d = </a:t>
            </a:r>
            <a:r>
              <a:rPr lang="en-US" sz="2900" i="1" dirty="0">
                <a:latin typeface="Cambria Math"/>
                <a:ea typeface="Cambria Math"/>
              </a:rPr>
              <a:t>− </a:t>
            </a:r>
            <a:r>
              <a:rPr lang="en-US" sz="2900" dirty="0">
                <a:latin typeface="Cambria Math"/>
                <a:ea typeface="Cambria Math"/>
              </a:rPr>
              <a:t>3/2. </a:t>
            </a:r>
          </a:p>
          <a:p>
            <a:pPr>
              <a:buNone/>
            </a:pPr>
            <a:r>
              <a:rPr lang="en-US" sz="2900" dirty="0">
                <a:latin typeface="Cambria Math"/>
                <a:ea typeface="Cambria Math"/>
              </a:rPr>
              <a:t>       Consequently,    </a:t>
            </a:r>
            <a:r>
              <a:rPr lang="en-US" sz="2900" i="1" dirty="0"/>
              <a:t>a</a:t>
            </a:r>
            <a:r>
              <a:rPr lang="en-US" sz="2900" i="1" baseline="-25000" dirty="0"/>
              <a:t>n</a:t>
            </a:r>
            <a:r>
              <a:rPr lang="en-US" sz="2900" baseline="30000" dirty="0"/>
              <a:t>(</a:t>
            </a:r>
            <a:r>
              <a:rPr lang="en-US" sz="2900" i="1" baseline="30000" dirty="0"/>
              <a:t>p</a:t>
            </a:r>
            <a:r>
              <a:rPr lang="en-US" sz="2900" baseline="30000" dirty="0"/>
              <a:t>)</a:t>
            </a:r>
            <a:r>
              <a:rPr lang="en-US" sz="2900" dirty="0"/>
              <a:t> </a:t>
            </a:r>
            <a:r>
              <a:rPr lang="en-US" sz="2900" i="1" dirty="0"/>
              <a:t>= </a:t>
            </a:r>
            <a:r>
              <a:rPr lang="en-US" sz="2900" i="1" dirty="0">
                <a:latin typeface="Cambria Math"/>
                <a:ea typeface="Cambria Math"/>
              </a:rPr>
              <a:t>−</a:t>
            </a:r>
            <a:r>
              <a:rPr lang="en-US" sz="2900" i="1" dirty="0">
                <a:ea typeface="Cambria Math"/>
              </a:rPr>
              <a:t>n </a:t>
            </a:r>
            <a:r>
              <a:rPr lang="en-US" sz="2900" i="1" dirty="0">
                <a:latin typeface="Cambria Math"/>
                <a:ea typeface="Cambria Math"/>
              </a:rPr>
              <a:t>− </a:t>
            </a:r>
            <a:r>
              <a:rPr lang="en-US" sz="2900" dirty="0">
                <a:latin typeface="Cambria Math"/>
                <a:ea typeface="Cambria Math"/>
              </a:rPr>
              <a:t>3/2  is a particular solution. </a:t>
            </a:r>
          </a:p>
          <a:p>
            <a:pPr>
              <a:buNone/>
            </a:pPr>
            <a:endParaRPr lang="en-US" sz="2900" dirty="0"/>
          </a:p>
          <a:p>
            <a:pPr>
              <a:buNone/>
            </a:pPr>
            <a:r>
              <a:rPr lang="en-US" sz="2900" i="1" dirty="0"/>
              <a:t>       </a:t>
            </a:r>
            <a:r>
              <a:rPr lang="en-US" sz="2900" dirty="0"/>
              <a:t>By Theorem </a:t>
            </a:r>
            <a:r>
              <a:rPr lang="en-US" sz="2900" dirty="0">
                <a:latin typeface="Cambria Math" pitchFamily="18" charset="0"/>
                <a:ea typeface="Cambria Math" pitchFamily="18" charset="0"/>
              </a:rPr>
              <a:t>5, all solutions are of the form</a:t>
            </a:r>
            <a:r>
              <a:rPr lang="en-US" sz="2900" i="1" dirty="0"/>
              <a:t>  a</a:t>
            </a:r>
            <a:r>
              <a:rPr lang="en-US" sz="2900" i="1" baseline="-25000" dirty="0"/>
              <a:t>n</a:t>
            </a:r>
            <a:r>
              <a:rPr lang="en-US" sz="2900" i="1" dirty="0"/>
              <a:t> = a</a:t>
            </a:r>
            <a:r>
              <a:rPr lang="en-US" sz="2900" i="1" baseline="-25000" dirty="0"/>
              <a:t>n</a:t>
            </a:r>
            <a:r>
              <a:rPr lang="en-US" sz="2900" baseline="30000" dirty="0"/>
              <a:t>(</a:t>
            </a:r>
            <a:r>
              <a:rPr lang="en-US" sz="2900" i="1" baseline="30000" dirty="0"/>
              <a:t>p</a:t>
            </a:r>
            <a:r>
              <a:rPr lang="en-US" sz="2900" baseline="30000" dirty="0"/>
              <a:t>)</a:t>
            </a:r>
            <a:r>
              <a:rPr lang="en-US" sz="2900" dirty="0"/>
              <a:t> + </a:t>
            </a:r>
            <a:r>
              <a:rPr lang="en-US" sz="2900" i="1" dirty="0"/>
              <a:t>a</a:t>
            </a:r>
            <a:r>
              <a:rPr lang="en-US" sz="2900" i="1" baseline="-25000" dirty="0"/>
              <a:t>n</a:t>
            </a:r>
            <a:r>
              <a:rPr lang="en-US" sz="2900" baseline="30000" dirty="0"/>
              <a:t>(</a:t>
            </a:r>
            <a:r>
              <a:rPr lang="en-US" sz="2900" i="1" baseline="30000" dirty="0"/>
              <a:t>h</a:t>
            </a:r>
            <a:r>
              <a:rPr lang="en-US" sz="2900" baseline="30000" dirty="0"/>
              <a:t>)</a:t>
            </a:r>
            <a:r>
              <a:rPr lang="en-US" sz="2900" dirty="0"/>
              <a:t> </a:t>
            </a:r>
            <a:r>
              <a:rPr lang="en-US" sz="2900" i="1" dirty="0"/>
              <a:t>= </a:t>
            </a:r>
            <a:r>
              <a:rPr lang="en-US" sz="2900" i="1" dirty="0">
                <a:latin typeface="Cambria Math"/>
                <a:ea typeface="Cambria Math"/>
              </a:rPr>
              <a:t>−</a:t>
            </a:r>
            <a:r>
              <a:rPr lang="en-US" sz="2900" i="1" dirty="0">
                <a:ea typeface="Cambria Math"/>
              </a:rPr>
              <a:t>n </a:t>
            </a:r>
            <a:r>
              <a:rPr lang="en-US" sz="2900" i="1" dirty="0">
                <a:latin typeface="Cambria Math"/>
                <a:ea typeface="Cambria Math"/>
              </a:rPr>
              <a:t>− </a:t>
            </a:r>
            <a:r>
              <a:rPr lang="en-US" sz="2900" dirty="0">
                <a:latin typeface="Cambria Math"/>
                <a:ea typeface="Cambria Math"/>
              </a:rPr>
              <a:t>3/2 + </a:t>
            </a:r>
            <a:r>
              <a:rPr lang="el-GR" sz="2900" dirty="0">
                <a:latin typeface="Cambria Math"/>
                <a:ea typeface="Cambria Math"/>
              </a:rPr>
              <a:t>α</a:t>
            </a:r>
            <a:r>
              <a:rPr lang="en-US" sz="2900" dirty="0">
                <a:latin typeface="Cambria Math" pitchFamily="18" charset="0"/>
                <a:ea typeface="Cambria Math" pitchFamily="18" charset="0"/>
              </a:rPr>
              <a:t>3</a:t>
            </a:r>
            <a:r>
              <a:rPr lang="en-US" sz="2900" i="1" baseline="30000" dirty="0">
                <a:ea typeface="Cambria Math" pitchFamily="18" charset="0"/>
              </a:rPr>
              <a:t>n</a:t>
            </a:r>
            <a:r>
              <a:rPr lang="en-US" sz="2900" i="1" dirty="0"/>
              <a:t>, </a:t>
            </a:r>
            <a:r>
              <a:rPr lang="en-US" sz="2900" dirty="0"/>
              <a:t>where </a:t>
            </a:r>
            <a:r>
              <a:rPr lang="el-GR" sz="2900" dirty="0">
                <a:latin typeface="Cambria Math"/>
                <a:ea typeface="Cambria Math"/>
              </a:rPr>
              <a:t>α</a:t>
            </a:r>
            <a:r>
              <a:rPr lang="en-US" sz="2900" dirty="0"/>
              <a:t>  is a constant.</a:t>
            </a:r>
          </a:p>
          <a:p>
            <a:pPr>
              <a:buNone/>
            </a:pPr>
            <a:endParaRPr lang="en-US" sz="2900" dirty="0"/>
          </a:p>
          <a:p>
            <a:pPr>
              <a:buNone/>
            </a:pPr>
            <a:r>
              <a:rPr lang="en-US" sz="2900" dirty="0"/>
              <a:t>      To find the solution with </a:t>
            </a:r>
            <a:r>
              <a:rPr lang="en-US" sz="2900" i="1" dirty="0"/>
              <a:t>a</a:t>
            </a:r>
            <a:r>
              <a:rPr lang="en-US" sz="2900" baseline="-25000" dirty="0">
                <a:latin typeface="Cambria Math" pitchFamily="18" charset="0"/>
                <a:ea typeface="Cambria Math" pitchFamily="18" charset="0"/>
              </a:rPr>
              <a:t>1</a:t>
            </a:r>
            <a:r>
              <a:rPr lang="en-US" sz="2900" i="1" baseline="-25000" dirty="0"/>
              <a:t> </a:t>
            </a:r>
            <a:r>
              <a:rPr lang="en-US" sz="2900" i="1" dirty="0"/>
              <a:t>= </a:t>
            </a:r>
            <a:r>
              <a:rPr lang="en-US" sz="2900" dirty="0">
                <a:latin typeface="Cambria Math" pitchFamily="18" charset="0"/>
                <a:ea typeface="Cambria Math" pitchFamily="18" charset="0"/>
              </a:rPr>
              <a:t>3, let </a:t>
            </a:r>
            <a:r>
              <a:rPr lang="en-US" sz="2900" i="1" dirty="0">
                <a:ea typeface="Cambria Math" pitchFamily="18" charset="0"/>
              </a:rPr>
              <a:t>n</a:t>
            </a:r>
            <a:r>
              <a:rPr lang="en-US" sz="2900" dirty="0">
                <a:latin typeface="Cambria Math" pitchFamily="18" charset="0"/>
                <a:ea typeface="Cambria Math" pitchFamily="18" charset="0"/>
              </a:rPr>
              <a:t> = 1 in the above formula for the general solution. </a:t>
            </a:r>
          </a:p>
          <a:p>
            <a:pPr>
              <a:buNone/>
            </a:pPr>
            <a:r>
              <a:rPr lang="en-US" sz="2900" dirty="0">
                <a:latin typeface="Cambria Math" pitchFamily="18" charset="0"/>
                <a:ea typeface="Cambria Math" pitchFamily="18" charset="0"/>
              </a:rPr>
              <a:t>       Then 3 </a:t>
            </a:r>
            <a:r>
              <a:rPr lang="en-US" sz="2900" i="1" dirty="0"/>
              <a:t>= </a:t>
            </a:r>
            <a:r>
              <a:rPr lang="en-US" sz="2900" i="1" dirty="0">
                <a:latin typeface="Cambria Math"/>
                <a:ea typeface="Cambria Math"/>
              </a:rPr>
              <a:t>−</a:t>
            </a:r>
            <a:r>
              <a:rPr lang="en-US" sz="2900" dirty="0">
                <a:latin typeface="Cambria Math" pitchFamily="18" charset="0"/>
                <a:ea typeface="Cambria Math" pitchFamily="18" charset="0"/>
              </a:rPr>
              <a:t>1</a:t>
            </a:r>
            <a:r>
              <a:rPr lang="en-US" sz="2900" i="1" dirty="0">
                <a:ea typeface="Cambria Math"/>
              </a:rPr>
              <a:t> </a:t>
            </a:r>
            <a:r>
              <a:rPr lang="en-US" sz="2900" i="1" dirty="0">
                <a:latin typeface="Cambria Math"/>
                <a:ea typeface="Cambria Math"/>
              </a:rPr>
              <a:t>− </a:t>
            </a:r>
            <a:r>
              <a:rPr lang="en-US" sz="2900" dirty="0">
                <a:latin typeface="Cambria Math"/>
                <a:ea typeface="Cambria Math"/>
              </a:rPr>
              <a:t>3/2 + </a:t>
            </a:r>
            <a:r>
              <a:rPr lang="en-US" sz="2900" dirty="0">
                <a:latin typeface="Cambria Math" pitchFamily="18" charset="0"/>
                <a:ea typeface="Cambria Math" pitchFamily="18" charset="0"/>
              </a:rPr>
              <a:t>3 </a:t>
            </a:r>
            <a:r>
              <a:rPr lang="el-GR" sz="2900" dirty="0">
                <a:latin typeface="Cambria Math"/>
                <a:ea typeface="Cambria Math"/>
              </a:rPr>
              <a:t>α</a:t>
            </a:r>
            <a:r>
              <a:rPr lang="en-US" sz="2900" i="1" dirty="0"/>
              <a:t>,  </a:t>
            </a:r>
            <a:r>
              <a:rPr lang="en-US" sz="2900" dirty="0"/>
              <a:t>and</a:t>
            </a:r>
            <a:r>
              <a:rPr lang="en-US" sz="2900" i="1" dirty="0"/>
              <a:t> </a:t>
            </a:r>
            <a:r>
              <a:rPr lang="el-GR" sz="2900" dirty="0">
                <a:latin typeface="Cambria Math"/>
                <a:ea typeface="Cambria Math"/>
              </a:rPr>
              <a:t>α</a:t>
            </a:r>
            <a:r>
              <a:rPr lang="en-US" sz="2900" i="1" dirty="0"/>
              <a:t> = </a:t>
            </a:r>
            <a:r>
              <a:rPr lang="en-US" sz="2900" dirty="0">
                <a:latin typeface="Cambria Math" pitchFamily="18" charset="0"/>
                <a:ea typeface="Cambria Math" pitchFamily="18" charset="0"/>
              </a:rPr>
              <a:t>11</a:t>
            </a:r>
            <a:r>
              <a:rPr lang="en-US" sz="2900" i="1" dirty="0"/>
              <a:t>/</a:t>
            </a:r>
            <a:r>
              <a:rPr lang="en-US" sz="2900" dirty="0">
                <a:latin typeface="Cambria Math" pitchFamily="18" charset="0"/>
                <a:ea typeface="Cambria Math" pitchFamily="18" charset="0"/>
              </a:rPr>
              <a:t>6</a:t>
            </a:r>
            <a:r>
              <a:rPr lang="en-US" sz="2900" dirty="0"/>
              <a:t>. Hence, the solution is </a:t>
            </a:r>
            <a:r>
              <a:rPr lang="en-US" sz="2900" i="1" dirty="0"/>
              <a:t>a</a:t>
            </a:r>
            <a:r>
              <a:rPr lang="en-US" sz="2900" i="1" baseline="-25000" dirty="0"/>
              <a:t>n</a:t>
            </a:r>
            <a:r>
              <a:rPr lang="en-US" sz="2900" i="1" dirty="0"/>
              <a:t> = </a:t>
            </a:r>
            <a:r>
              <a:rPr lang="en-US" sz="2900" i="1" dirty="0">
                <a:latin typeface="Cambria Math"/>
                <a:ea typeface="Cambria Math"/>
              </a:rPr>
              <a:t>−</a:t>
            </a:r>
            <a:r>
              <a:rPr lang="en-US" sz="2900" i="1" dirty="0">
                <a:ea typeface="Cambria Math"/>
              </a:rPr>
              <a:t>n </a:t>
            </a:r>
            <a:r>
              <a:rPr lang="en-US" sz="2900" i="1" dirty="0">
                <a:latin typeface="Cambria Math"/>
                <a:ea typeface="Cambria Math"/>
              </a:rPr>
              <a:t>− </a:t>
            </a:r>
            <a:r>
              <a:rPr lang="en-US" sz="2900" dirty="0">
                <a:latin typeface="Cambria Math"/>
                <a:ea typeface="Cambria Math"/>
              </a:rPr>
              <a:t>3/2 + (</a:t>
            </a:r>
            <a:r>
              <a:rPr lang="en-US" sz="2900" dirty="0">
                <a:latin typeface="Cambria Math" pitchFamily="18" charset="0"/>
                <a:ea typeface="Cambria Math" pitchFamily="18" charset="0"/>
              </a:rPr>
              <a:t>11</a:t>
            </a:r>
            <a:r>
              <a:rPr lang="en-US" sz="2900" i="1" dirty="0"/>
              <a:t>/</a:t>
            </a:r>
            <a:r>
              <a:rPr lang="en-US" sz="2900" dirty="0">
                <a:latin typeface="Cambria Math" pitchFamily="18" charset="0"/>
                <a:ea typeface="Cambria Math" pitchFamily="18" charset="0"/>
              </a:rPr>
              <a:t>6</a:t>
            </a:r>
            <a:r>
              <a:rPr lang="en-US" sz="2900" dirty="0">
                <a:latin typeface="Cambria Math"/>
                <a:ea typeface="Cambria Math"/>
              </a:rPr>
              <a:t>)</a:t>
            </a:r>
            <a:r>
              <a:rPr lang="en-US" sz="2900" dirty="0">
                <a:latin typeface="Cambria Math" pitchFamily="18" charset="0"/>
                <a:ea typeface="Cambria Math" pitchFamily="18" charset="0"/>
              </a:rPr>
              <a:t>3</a:t>
            </a:r>
            <a:r>
              <a:rPr lang="en-US" sz="2900" i="1" baseline="30000" dirty="0">
                <a:ea typeface="Cambria Math" pitchFamily="18" charset="0"/>
              </a:rPr>
              <a:t>n</a:t>
            </a:r>
            <a:r>
              <a:rPr lang="en-US" sz="2900" i="1" dirty="0"/>
              <a:t>.</a:t>
            </a:r>
            <a:endParaRPr lang="en-US" sz="2900" dirty="0"/>
          </a:p>
          <a:p>
            <a:pPr>
              <a:buNone/>
            </a:pPr>
            <a:r>
              <a:rPr lang="en-US" sz="2900" i="1"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Applications of Recurrence Relations</a:t>
            </a:r>
          </a:p>
          <a:p>
            <a:pPr lvl="1"/>
            <a:r>
              <a:rPr lang="en-US" dirty="0"/>
              <a:t>Fibonacci Numbers</a:t>
            </a:r>
          </a:p>
          <a:p>
            <a:pPr lvl="1"/>
            <a:r>
              <a:rPr lang="en-US" dirty="0"/>
              <a:t>The Tower of Hanoi </a:t>
            </a:r>
          </a:p>
          <a:p>
            <a:pPr lvl="1"/>
            <a:r>
              <a:rPr lang="en-US" dirty="0"/>
              <a:t>Counting Problems</a:t>
            </a:r>
          </a:p>
          <a:p>
            <a:r>
              <a:rPr lang="en-US" dirty="0"/>
              <a:t>Algorithms and Recurrence Relations (</a:t>
            </a:r>
            <a:r>
              <a:rPr lang="en-US" i="1" dirty="0"/>
              <a:t>not currently included in overheads</a:t>
            </a:r>
            <a:r>
              <a:rPr lang="en-US"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a:ea typeface="宋体" charset="-122"/>
              </a:rPr>
              <a:t>Step of solution</a:t>
            </a:r>
          </a:p>
        </p:txBody>
      </p:sp>
      <p:sp>
        <p:nvSpPr>
          <p:cNvPr id="34819" name="Rectangle 3"/>
          <p:cNvSpPr>
            <a:spLocks noGrp="1" noChangeArrowheads="1"/>
          </p:cNvSpPr>
          <p:nvPr>
            <p:ph type="body" idx="1"/>
          </p:nvPr>
        </p:nvSpPr>
        <p:spPr>
          <a:xfrm>
            <a:off x="685800" y="1981200"/>
            <a:ext cx="7772400" cy="4267200"/>
          </a:xfrm>
        </p:spPr>
        <p:txBody>
          <a:bodyPr/>
          <a:lstStyle/>
          <a:p>
            <a:pPr>
              <a:lnSpc>
                <a:spcPct val="110000"/>
              </a:lnSpc>
            </a:pPr>
            <a:r>
              <a:rPr lang="en-US" altLang="zh-CN">
                <a:solidFill>
                  <a:schemeClr val="tx2"/>
                </a:solidFill>
                <a:ea typeface="宋体" charset="-122"/>
              </a:rPr>
              <a:t>A</a:t>
            </a:r>
            <a:r>
              <a:rPr lang="en-US" altLang="zh-CN">
                <a:ea typeface="宋体" charset="-122"/>
              </a:rPr>
              <a:t>. </a:t>
            </a:r>
            <a:r>
              <a:rPr lang="en-US" altLang="zh-CN" sz="2800">
                <a:ea typeface="宋体" charset="-122"/>
              </a:rPr>
              <a:t>find the general form of the solution of </a:t>
            </a:r>
            <a:r>
              <a:rPr lang="en-US" altLang="zh-CN" sz="2800" i="1">
                <a:ea typeface="宋体" charset="-122"/>
              </a:rPr>
              <a:t>associated homogeneous recurrence relation,say g(n)</a:t>
            </a:r>
          </a:p>
          <a:p>
            <a:pPr>
              <a:lnSpc>
                <a:spcPct val="110000"/>
              </a:lnSpc>
            </a:pPr>
            <a:r>
              <a:rPr lang="en-US" altLang="zh-CN">
                <a:solidFill>
                  <a:schemeClr val="tx2"/>
                </a:solidFill>
                <a:ea typeface="宋体" charset="-122"/>
              </a:rPr>
              <a:t>B</a:t>
            </a:r>
            <a:r>
              <a:rPr lang="en-US" altLang="zh-CN">
                <a:ea typeface="宋体" charset="-122"/>
              </a:rPr>
              <a:t>. </a:t>
            </a:r>
            <a:r>
              <a:rPr lang="en-US" altLang="zh-CN" sz="2800">
                <a:ea typeface="宋体" charset="-122"/>
              </a:rPr>
              <a:t>find a particular solution of linear </a:t>
            </a:r>
            <a:r>
              <a:rPr lang="en-US" altLang="zh-CN" sz="2800">
                <a:solidFill>
                  <a:schemeClr val="accent1"/>
                </a:solidFill>
                <a:ea typeface="宋体" charset="-122"/>
              </a:rPr>
              <a:t>non</a:t>
            </a:r>
            <a:r>
              <a:rPr lang="en-US" altLang="zh-CN" sz="2800">
                <a:ea typeface="宋体" charset="-122"/>
              </a:rPr>
              <a:t>-homogeneous recurrence with constant coefficients,say f(n)</a:t>
            </a:r>
          </a:p>
          <a:p>
            <a:r>
              <a:rPr lang="en-US" altLang="zh-CN">
                <a:solidFill>
                  <a:schemeClr val="tx2"/>
                </a:solidFill>
                <a:ea typeface="宋体" charset="-122"/>
              </a:rPr>
              <a:t>C</a:t>
            </a:r>
            <a:r>
              <a:rPr lang="en-US" altLang="zh-CN">
                <a:ea typeface="宋体" charset="-122"/>
              </a:rPr>
              <a:t>. </a:t>
            </a:r>
            <a:r>
              <a:rPr lang="en-US" altLang="zh-CN" sz="2800">
                <a:ea typeface="宋体" charset="-122"/>
              </a:rPr>
              <a:t>use the initial condition to solve out the parameters in f(n)+g(n)</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a:ea typeface="宋体" charset="-122"/>
              </a:rPr>
              <a:t>The key problem</a:t>
            </a:r>
          </a:p>
        </p:txBody>
      </p:sp>
      <p:sp>
        <p:nvSpPr>
          <p:cNvPr id="37891" name="Rectangle 3"/>
          <p:cNvSpPr>
            <a:spLocks noGrp="1" noChangeArrowheads="1"/>
          </p:cNvSpPr>
          <p:nvPr>
            <p:ph type="body" idx="1"/>
          </p:nvPr>
        </p:nvSpPr>
        <p:spPr>
          <a:xfrm>
            <a:off x="381000" y="1981200"/>
            <a:ext cx="8229600" cy="4114800"/>
          </a:xfrm>
        </p:spPr>
        <p:txBody>
          <a:bodyPr/>
          <a:lstStyle/>
          <a:p>
            <a:r>
              <a:rPr lang="en-US" altLang="zh-CN">
                <a:ea typeface="宋体" charset="-122"/>
              </a:rPr>
              <a:t>The key problem is how to find a particular solution to a linear </a:t>
            </a:r>
            <a:r>
              <a:rPr lang="en-US" altLang="zh-CN">
                <a:solidFill>
                  <a:schemeClr val="accent1"/>
                </a:solidFill>
                <a:ea typeface="宋体" charset="-122"/>
              </a:rPr>
              <a:t>non</a:t>
            </a:r>
            <a:r>
              <a:rPr lang="en-US" altLang="zh-CN">
                <a:ea typeface="宋体" charset="-122"/>
              </a:rPr>
              <a:t>-homogeneous recurrence with constant coefficients.  We cannot always “guess” the particular solution, but if f(n) is the product of a polynomial in n and the nth power of a constant, we know exactly what form a particular solution is.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ea typeface="宋体" charset="-122"/>
              </a:rPr>
              <a:t>Theorem 6</a:t>
            </a:r>
          </a:p>
        </p:txBody>
      </p:sp>
      <p:sp>
        <p:nvSpPr>
          <p:cNvPr id="38915" name="Rectangle 3"/>
          <p:cNvSpPr>
            <a:spLocks noGrp="1" noChangeArrowheads="1"/>
          </p:cNvSpPr>
          <p:nvPr>
            <p:ph type="body" idx="1"/>
          </p:nvPr>
        </p:nvSpPr>
        <p:spPr>
          <a:xfrm>
            <a:off x="685800" y="1981200"/>
            <a:ext cx="8153400" cy="4114800"/>
          </a:xfrm>
        </p:spPr>
        <p:txBody>
          <a:bodyPr/>
          <a:lstStyle/>
          <a:p>
            <a:r>
              <a:rPr lang="en-US" altLang="zh-CN" i="1" dirty="0">
                <a:ea typeface="宋体" charset="-122"/>
              </a:rPr>
              <a:t>a</a:t>
            </a:r>
            <a:r>
              <a:rPr lang="en-US" altLang="zh-CN" i="1" baseline="-25000" dirty="0">
                <a:ea typeface="宋体" charset="-122"/>
              </a:rPr>
              <a:t>n</a:t>
            </a:r>
            <a:r>
              <a:rPr lang="en-US" altLang="zh-CN" dirty="0">
                <a:ea typeface="宋体" charset="-122"/>
              </a:rPr>
              <a:t> </a:t>
            </a:r>
            <a:r>
              <a:rPr lang="en-US" altLang="zh-CN" dirty="0">
                <a:ea typeface="宋体" charset="-122"/>
                <a:sym typeface="Symbol" pitchFamily="18" charset="2"/>
              </a:rPr>
              <a:t>=</a:t>
            </a:r>
            <a:r>
              <a:rPr lang="en-US" altLang="zh-CN" dirty="0">
                <a:ea typeface="宋体" charset="-122"/>
              </a:rPr>
              <a:t> </a:t>
            </a:r>
            <a:r>
              <a:rPr lang="en-US" altLang="zh-CN" i="1" dirty="0">
                <a:ea typeface="宋体" charset="-122"/>
              </a:rPr>
              <a:t>c</a:t>
            </a:r>
            <a:r>
              <a:rPr lang="en-US" altLang="zh-CN" baseline="-25000" dirty="0">
                <a:ea typeface="宋体" charset="-122"/>
              </a:rPr>
              <a:t>1</a:t>
            </a:r>
            <a:r>
              <a:rPr lang="en-US" altLang="zh-CN" i="1" dirty="0">
                <a:ea typeface="宋体" charset="-122"/>
              </a:rPr>
              <a:t>a</a:t>
            </a:r>
            <a:r>
              <a:rPr lang="en-US" altLang="zh-CN" i="1" baseline="-25000" dirty="0">
                <a:ea typeface="宋体" charset="-122"/>
              </a:rPr>
              <a:t>n</a:t>
            </a:r>
            <a:r>
              <a:rPr lang="en-US" altLang="zh-CN" baseline="-25000" dirty="0">
                <a:ea typeface="宋体" charset="-122"/>
              </a:rPr>
              <a:t>-1</a:t>
            </a:r>
            <a:r>
              <a:rPr lang="en-US" altLang="zh-CN" dirty="0">
                <a:ea typeface="宋体" charset="-122"/>
              </a:rPr>
              <a:t> + </a:t>
            </a:r>
            <a:r>
              <a:rPr lang="en-US" altLang="zh-CN" i="1" dirty="0">
                <a:ea typeface="宋体" charset="-122"/>
              </a:rPr>
              <a:t>c</a:t>
            </a:r>
            <a:r>
              <a:rPr lang="en-US" altLang="zh-CN" baseline="-25000" dirty="0">
                <a:ea typeface="宋体" charset="-122"/>
              </a:rPr>
              <a:t>2</a:t>
            </a:r>
            <a:r>
              <a:rPr lang="en-US" altLang="zh-CN" i="1" dirty="0">
                <a:ea typeface="宋体" charset="-122"/>
              </a:rPr>
              <a:t>a</a:t>
            </a:r>
            <a:r>
              <a:rPr lang="en-US" altLang="zh-CN" i="1" baseline="-25000" dirty="0">
                <a:ea typeface="宋体" charset="-122"/>
              </a:rPr>
              <a:t>n</a:t>
            </a:r>
            <a:r>
              <a:rPr lang="en-US" altLang="zh-CN" baseline="-25000" dirty="0">
                <a:ea typeface="宋体" charset="-122"/>
              </a:rPr>
              <a:t>-2</a:t>
            </a:r>
            <a:r>
              <a:rPr lang="en-US" altLang="zh-CN" dirty="0">
                <a:ea typeface="宋体" charset="-122"/>
              </a:rPr>
              <a:t> + … + </a:t>
            </a:r>
            <a:r>
              <a:rPr lang="en-US" altLang="zh-CN" i="1" dirty="0" err="1">
                <a:ea typeface="宋体" charset="-122"/>
              </a:rPr>
              <a:t>c</a:t>
            </a:r>
            <a:r>
              <a:rPr lang="en-US" altLang="zh-CN" i="1" baseline="-25000" dirty="0" err="1">
                <a:ea typeface="宋体" charset="-122"/>
              </a:rPr>
              <a:t>k</a:t>
            </a:r>
            <a:r>
              <a:rPr lang="en-US" altLang="zh-CN" i="1" dirty="0" err="1">
                <a:ea typeface="宋体" charset="-122"/>
              </a:rPr>
              <a:t>a</a:t>
            </a:r>
            <a:r>
              <a:rPr lang="en-US" altLang="zh-CN" i="1" baseline="-25000" dirty="0" err="1">
                <a:ea typeface="宋体" charset="-122"/>
              </a:rPr>
              <a:t>n</a:t>
            </a:r>
            <a:r>
              <a:rPr lang="en-US" altLang="zh-CN" baseline="-25000" dirty="0" err="1">
                <a:ea typeface="宋体" charset="-122"/>
              </a:rPr>
              <a:t>-</a:t>
            </a:r>
            <a:r>
              <a:rPr lang="en-US" altLang="zh-CN" i="1" baseline="-25000" dirty="0" err="1">
                <a:ea typeface="宋体" charset="-122"/>
              </a:rPr>
              <a:t>k</a:t>
            </a:r>
            <a:r>
              <a:rPr lang="en-US" altLang="zh-CN" i="1" dirty="0" err="1">
                <a:ea typeface="宋体" charset="-122"/>
              </a:rPr>
              <a:t>+F</a:t>
            </a:r>
            <a:r>
              <a:rPr lang="en-US" altLang="zh-CN" i="1" dirty="0">
                <a:ea typeface="宋体" charset="-122"/>
              </a:rPr>
              <a:t>(n)</a:t>
            </a:r>
          </a:p>
          <a:p>
            <a:r>
              <a:rPr lang="en-US" altLang="zh-CN" i="1" dirty="0">
                <a:ea typeface="宋体" charset="-122"/>
              </a:rPr>
              <a:t>F(n)=(b</a:t>
            </a:r>
            <a:r>
              <a:rPr lang="en-US" altLang="zh-CN" i="1" baseline="-25000" dirty="0">
                <a:ea typeface="宋体" charset="-122"/>
              </a:rPr>
              <a:t>t</a:t>
            </a:r>
            <a:r>
              <a:rPr lang="en-US" altLang="zh-CN" i="1" dirty="0">
                <a:ea typeface="宋体" charset="-122"/>
              </a:rPr>
              <a:t>n</a:t>
            </a:r>
            <a:r>
              <a:rPr lang="en-US" altLang="zh-CN" i="1" baseline="30000" dirty="0">
                <a:ea typeface="宋体" charset="-122"/>
              </a:rPr>
              <a:t>t</a:t>
            </a:r>
            <a:r>
              <a:rPr lang="en-US" altLang="zh-CN" i="1" dirty="0">
                <a:ea typeface="宋体" charset="-122"/>
              </a:rPr>
              <a:t>+b</a:t>
            </a:r>
            <a:r>
              <a:rPr lang="en-US" altLang="zh-CN" i="1" baseline="-25000" dirty="0">
                <a:ea typeface="宋体" charset="-122"/>
              </a:rPr>
              <a:t>t-1</a:t>
            </a:r>
            <a:r>
              <a:rPr lang="en-US" altLang="zh-CN" i="1" dirty="0">
                <a:ea typeface="宋体" charset="-122"/>
              </a:rPr>
              <a:t>n</a:t>
            </a:r>
            <a:r>
              <a:rPr lang="en-US" altLang="zh-CN" i="1" baseline="30000" dirty="0">
                <a:ea typeface="宋体" charset="-122"/>
              </a:rPr>
              <a:t>t-1</a:t>
            </a:r>
            <a:r>
              <a:rPr lang="en-US" altLang="zh-CN" i="1" dirty="0">
                <a:ea typeface="宋体" charset="-122"/>
              </a:rPr>
              <a:t>+…+b</a:t>
            </a:r>
            <a:r>
              <a:rPr lang="en-US" altLang="zh-CN" i="1" baseline="-25000" dirty="0">
                <a:ea typeface="宋体" charset="-122"/>
              </a:rPr>
              <a:t>1</a:t>
            </a:r>
            <a:r>
              <a:rPr lang="en-US" altLang="zh-CN" i="1" dirty="0">
                <a:ea typeface="宋体" charset="-122"/>
              </a:rPr>
              <a:t>n+b</a:t>
            </a:r>
            <a:r>
              <a:rPr lang="en-US" altLang="zh-CN" i="1" baseline="-25000" dirty="0">
                <a:ea typeface="宋体" charset="-122"/>
              </a:rPr>
              <a:t>0</a:t>
            </a:r>
            <a:r>
              <a:rPr lang="en-US" altLang="zh-CN" i="1" dirty="0">
                <a:ea typeface="宋体" charset="-122"/>
              </a:rPr>
              <a:t>)</a:t>
            </a:r>
            <a:r>
              <a:rPr lang="en-US" altLang="zh-CN" i="1" dirty="0" err="1">
                <a:ea typeface="宋体" charset="-122"/>
              </a:rPr>
              <a:t>s</a:t>
            </a:r>
            <a:r>
              <a:rPr lang="en-US" altLang="zh-CN" i="1" baseline="30000" dirty="0" err="1">
                <a:ea typeface="宋体" charset="-122"/>
              </a:rPr>
              <a:t>n</a:t>
            </a:r>
            <a:endParaRPr lang="en-US" altLang="zh-CN" i="1" dirty="0">
              <a:ea typeface="宋体" charset="-122"/>
            </a:endParaRPr>
          </a:p>
          <a:p>
            <a:r>
              <a:rPr lang="en-US" altLang="zh-CN" dirty="0">
                <a:ea typeface="宋体" charset="-122"/>
              </a:rPr>
              <a:t>When s is not a root of the characteristic equation of the associated linear homogeneous recurrence solution, this is a particular solution of the form </a:t>
            </a:r>
            <a:r>
              <a:rPr lang="en-US" altLang="zh-CN" i="1" dirty="0">
                <a:ea typeface="宋体" charset="-122"/>
              </a:rPr>
              <a:t>f(n)=(p</a:t>
            </a:r>
            <a:r>
              <a:rPr lang="en-US" altLang="zh-CN" i="1" baseline="-25000" dirty="0">
                <a:ea typeface="宋体" charset="-122"/>
              </a:rPr>
              <a:t>t</a:t>
            </a:r>
            <a:r>
              <a:rPr lang="en-US" altLang="zh-CN" i="1" dirty="0">
                <a:ea typeface="宋体" charset="-122"/>
              </a:rPr>
              <a:t>n</a:t>
            </a:r>
            <a:r>
              <a:rPr lang="en-US" altLang="zh-CN" i="1" baseline="30000" dirty="0">
                <a:ea typeface="宋体" charset="-122"/>
              </a:rPr>
              <a:t>t</a:t>
            </a:r>
            <a:r>
              <a:rPr lang="en-US" altLang="zh-CN" i="1" dirty="0">
                <a:ea typeface="宋体" charset="-122"/>
              </a:rPr>
              <a:t>+p</a:t>
            </a:r>
            <a:r>
              <a:rPr lang="en-US" altLang="zh-CN" i="1" baseline="-25000" dirty="0">
                <a:ea typeface="宋体" charset="-122"/>
              </a:rPr>
              <a:t>t-1</a:t>
            </a:r>
            <a:r>
              <a:rPr lang="en-US" altLang="zh-CN" i="1" dirty="0">
                <a:ea typeface="宋体" charset="-122"/>
              </a:rPr>
              <a:t>n</a:t>
            </a:r>
            <a:r>
              <a:rPr lang="en-US" altLang="zh-CN" i="1" baseline="30000" dirty="0">
                <a:ea typeface="宋体" charset="-122"/>
              </a:rPr>
              <a:t>t-1</a:t>
            </a:r>
            <a:r>
              <a:rPr lang="en-US" altLang="zh-CN" i="1" dirty="0">
                <a:ea typeface="宋体" charset="-122"/>
              </a:rPr>
              <a:t>+…+p</a:t>
            </a:r>
            <a:r>
              <a:rPr lang="en-US" altLang="zh-CN" i="1" baseline="-25000" dirty="0">
                <a:ea typeface="宋体" charset="-122"/>
              </a:rPr>
              <a:t>1</a:t>
            </a:r>
            <a:r>
              <a:rPr lang="en-US" altLang="zh-CN" i="1" dirty="0">
                <a:ea typeface="宋体" charset="-122"/>
              </a:rPr>
              <a:t>n+p</a:t>
            </a:r>
            <a:r>
              <a:rPr lang="en-US" altLang="zh-CN" i="1" baseline="-25000" dirty="0">
                <a:ea typeface="宋体" charset="-122"/>
              </a:rPr>
              <a:t>0</a:t>
            </a:r>
            <a:r>
              <a:rPr lang="en-US" altLang="zh-CN" i="1" dirty="0">
                <a:ea typeface="宋体" charset="-122"/>
              </a:rPr>
              <a:t>)</a:t>
            </a:r>
            <a:r>
              <a:rPr lang="en-US" altLang="zh-CN" i="1" dirty="0" err="1">
                <a:ea typeface="宋体" charset="-122"/>
              </a:rPr>
              <a:t>s</a:t>
            </a:r>
            <a:r>
              <a:rPr lang="en-US" altLang="zh-CN" i="1" baseline="30000" dirty="0" err="1">
                <a:ea typeface="宋体" charset="-122"/>
              </a:rPr>
              <a:t>n</a:t>
            </a:r>
            <a:endParaRPr lang="en-US" altLang="zh-CN" i="1" dirty="0">
              <a:ea typeface="宋体"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a:ea typeface="宋体" charset="-122"/>
              </a:rPr>
              <a:t>Cont…</a:t>
            </a:r>
          </a:p>
        </p:txBody>
      </p:sp>
      <p:sp>
        <p:nvSpPr>
          <p:cNvPr id="39939" name="Rectangle 3"/>
          <p:cNvSpPr>
            <a:spLocks noGrp="1" noChangeArrowheads="1"/>
          </p:cNvSpPr>
          <p:nvPr>
            <p:ph type="body" idx="1"/>
          </p:nvPr>
        </p:nvSpPr>
        <p:spPr>
          <a:xfrm>
            <a:off x="609600" y="1676400"/>
            <a:ext cx="8382000" cy="4648200"/>
          </a:xfrm>
        </p:spPr>
        <p:txBody>
          <a:bodyPr/>
          <a:lstStyle/>
          <a:p>
            <a:pPr>
              <a:lnSpc>
                <a:spcPct val="110000"/>
              </a:lnSpc>
            </a:pPr>
            <a:r>
              <a:rPr lang="en-US" altLang="zh-CN" sz="2800">
                <a:ea typeface="宋体" charset="-122"/>
              </a:rPr>
              <a:t>When s is a root of the characteristic equation and its multiplicity is m, this is a particular solution of the form </a:t>
            </a:r>
            <a:r>
              <a:rPr lang="en-US" altLang="zh-CN" sz="2800" i="1">
                <a:ea typeface="宋体" charset="-122"/>
              </a:rPr>
              <a:t>f(n)=n</a:t>
            </a:r>
            <a:r>
              <a:rPr lang="en-US" altLang="zh-CN" sz="2800" i="1" baseline="30000">
                <a:ea typeface="宋体" charset="-122"/>
              </a:rPr>
              <a:t>m</a:t>
            </a:r>
            <a:r>
              <a:rPr lang="en-US" altLang="zh-CN" sz="2800" i="1">
                <a:ea typeface="宋体" charset="-122"/>
              </a:rPr>
              <a:t>(p</a:t>
            </a:r>
            <a:r>
              <a:rPr lang="en-US" altLang="zh-CN" sz="2800" i="1" baseline="-25000">
                <a:ea typeface="宋体" charset="-122"/>
              </a:rPr>
              <a:t>t</a:t>
            </a:r>
            <a:r>
              <a:rPr lang="en-US" altLang="zh-CN" sz="2800" i="1">
                <a:ea typeface="宋体" charset="-122"/>
              </a:rPr>
              <a:t>n</a:t>
            </a:r>
            <a:r>
              <a:rPr lang="en-US" altLang="zh-CN" sz="2800" i="1" baseline="30000">
                <a:ea typeface="宋体" charset="-122"/>
              </a:rPr>
              <a:t>t</a:t>
            </a:r>
            <a:r>
              <a:rPr lang="en-US" altLang="zh-CN" sz="2800" i="1">
                <a:ea typeface="宋体" charset="-122"/>
              </a:rPr>
              <a:t>+p</a:t>
            </a:r>
            <a:r>
              <a:rPr lang="en-US" altLang="zh-CN" sz="2800" i="1" baseline="-25000">
                <a:ea typeface="宋体" charset="-122"/>
              </a:rPr>
              <a:t>t-1</a:t>
            </a:r>
            <a:r>
              <a:rPr lang="en-US" altLang="zh-CN" sz="2800" i="1">
                <a:ea typeface="宋体" charset="-122"/>
              </a:rPr>
              <a:t>n</a:t>
            </a:r>
            <a:r>
              <a:rPr lang="en-US" altLang="zh-CN" sz="2800" i="1" baseline="30000">
                <a:ea typeface="宋体" charset="-122"/>
              </a:rPr>
              <a:t>t-1 </a:t>
            </a:r>
            <a:r>
              <a:rPr lang="en-US" altLang="zh-CN" sz="2800" i="1">
                <a:ea typeface="宋体" charset="-122"/>
              </a:rPr>
              <a:t>+…+p</a:t>
            </a:r>
            <a:r>
              <a:rPr lang="en-US" altLang="zh-CN" sz="2800" i="1" baseline="-25000">
                <a:ea typeface="宋体" charset="-122"/>
              </a:rPr>
              <a:t>1</a:t>
            </a:r>
            <a:r>
              <a:rPr lang="en-US" altLang="zh-CN" sz="2800" i="1">
                <a:ea typeface="宋体" charset="-122"/>
              </a:rPr>
              <a:t>n+p</a:t>
            </a:r>
            <a:r>
              <a:rPr lang="en-US" altLang="zh-CN" sz="2800" i="1" baseline="-25000">
                <a:ea typeface="宋体" charset="-122"/>
              </a:rPr>
              <a:t>0</a:t>
            </a:r>
            <a:r>
              <a:rPr lang="en-US" altLang="zh-CN" sz="2800" i="1">
                <a:ea typeface="宋体" charset="-122"/>
              </a:rPr>
              <a:t>)s</a:t>
            </a:r>
            <a:r>
              <a:rPr lang="en-US" altLang="zh-CN" sz="2800" i="1" baseline="30000">
                <a:ea typeface="宋体" charset="-122"/>
              </a:rPr>
              <a:t>n</a:t>
            </a:r>
            <a:endParaRPr lang="en-US" altLang="zh-CN" sz="2800" i="1">
              <a:ea typeface="宋体" charset="-122"/>
            </a:endParaRPr>
          </a:p>
          <a:p>
            <a:pPr>
              <a:lnSpc>
                <a:spcPct val="110000"/>
              </a:lnSpc>
            </a:pPr>
            <a:r>
              <a:rPr lang="en-US" altLang="zh-CN" sz="2800" i="1">
                <a:ea typeface="宋体" charset="-122"/>
              </a:rPr>
              <a:t>Example    a</a:t>
            </a:r>
            <a:r>
              <a:rPr lang="en-US" altLang="zh-CN" sz="2800" i="1" baseline="-25000">
                <a:ea typeface="宋体" charset="-122"/>
              </a:rPr>
              <a:t>n</a:t>
            </a:r>
            <a:r>
              <a:rPr lang="en-US" altLang="zh-CN" sz="2800" i="1">
                <a:ea typeface="宋体" charset="-122"/>
              </a:rPr>
              <a:t>=6a</a:t>
            </a:r>
            <a:r>
              <a:rPr lang="en-US" altLang="zh-CN" sz="2800" i="1" baseline="-25000">
                <a:ea typeface="宋体" charset="-122"/>
              </a:rPr>
              <a:t>n-1</a:t>
            </a:r>
            <a:r>
              <a:rPr lang="en-US" altLang="zh-CN" sz="2800" i="1">
                <a:ea typeface="宋体" charset="-122"/>
              </a:rPr>
              <a:t>-9a</a:t>
            </a:r>
            <a:r>
              <a:rPr lang="en-US" altLang="zh-CN" sz="2800" i="1" baseline="-25000">
                <a:ea typeface="宋体" charset="-122"/>
              </a:rPr>
              <a:t>n-2</a:t>
            </a:r>
            <a:r>
              <a:rPr lang="en-US" altLang="zh-CN" sz="2800" i="1">
                <a:ea typeface="宋体" charset="-122"/>
              </a:rPr>
              <a:t>+F(n)  </a:t>
            </a:r>
            <a:r>
              <a:rPr lang="en-US" altLang="zh-CN" sz="2800">
                <a:ea typeface="宋体" charset="-122"/>
              </a:rPr>
              <a:t>what</a:t>
            </a:r>
            <a:r>
              <a:rPr lang="en-US" altLang="zh-CN" sz="2800" i="1">
                <a:ea typeface="宋体" charset="-122"/>
              </a:rPr>
              <a:t> </a:t>
            </a:r>
            <a:r>
              <a:rPr lang="en-US" altLang="zh-CN" sz="2800">
                <a:ea typeface="宋体" charset="-122"/>
              </a:rPr>
              <a:t>form does a particular solution has?</a:t>
            </a:r>
          </a:p>
          <a:p>
            <a:pPr>
              <a:lnSpc>
                <a:spcPct val="110000"/>
              </a:lnSpc>
            </a:pPr>
            <a:r>
              <a:rPr lang="en-US" altLang="zh-CN" sz="2800">
                <a:ea typeface="宋体" charset="-122"/>
              </a:rPr>
              <a:t>(a) F(n)=3</a:t>
            </a:r>
            <a:r>
              <a:rPr lang="en-US" altLang="zh-CN" sz="2800" baseline="30000">
                <a:ea typeface="宋体" charset="-122"/>
              </a:rPr>
              <a:t>n</a:t>
            </a:r>
            <a:r>
              <a:rPr lang="en-US" altLang="zh-CN" sz="2800">
                <a:ea typeface="宋体" charset="-122"/>
              </a:rPr>
              <a:t>,(b)F(n)=n</a:t>
            </a:r>
            <a:r>
              <a:rPr lang="en-US" altLang="zh-CN" sz="2800" baseline="30000">
                <a:ea typeface="宋体" charset="-122"/>
              </a:rPr>
              <a:t>2</a:t>
            </a:r>
            <a:r>
              <a:rPr lang="en-US" altLang="zh-CN" sz="2800">
                <a:ea typeface="宋体" charset="-122"/>
              </a:rPr>
              <a:t>3</a:t>
            </a:r>
            <a:r>
              <a:rPr lang="en-US" altLang="zh-CN" sz="2800" baseline="30000">
                <a:ea typeface="宋体" charset="-122"/>
              </a:rPr>
              <a:t>n</a:t>
            </a:r>
            <a:r>
              <a:rPr lang="en-US" altLang="zh-CN" sz="2800">
                <a:ea typeface="宋体" charset="-122"/>
              </a:rPr>
              <a:t>,(c)F(n)=(n</a:t>
            </a:r>
            <a:r>
              <a:rPr lang="en-US" altLang="zh-CN" sz="2800" baseline="30000">
                <a:ea typeface="宋体" charset="-122"/>
              </a:rPr>
              <a:t>2</a:t>
            </a:r>
            <a:r>
              <a:rPr lang="en-US" altLang="zh-CN" sz="2800">
                <a:ea typeface="宋体" charset="-122"/>
              </a:rPr>
              <a:t>+1)3</a:t>
            </a:r>
            <a:r>
              <a:rPr lang="en-US" altLang="zh-CN" sz="2800" baseline="30000">
                <a:ea typeface="宋体" charset="-122"/>
              </a:rPr>
              <a:t>n</a:t>
            </a:r>
          </a:p>
          <a:p>
            <a:pPr>
              <a:lnSpc>
                <a:spcPct val="110000"/>
              </a:lnSpc>
            </a:pPr>
            <a:r>
              <a:rPr lang="en-US" altLang="zh-CN" sz="2800">
                <a:ea typeface="宋体" charset="-122"/>
              </a:rPr>
              <a:t>Solution: 3 is root of characteristic equation with multiplicity 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p:txBody>
          <a:bodyPr/>
          <a:lstStyle/>
          <a:p>
            <a:r>
              <a:rPr lang="en-US" altLang="zh-CN">
                <a:ea typeface="宋体" charset="-122"/>
              </a:rPr>
              <a:t>Cont </a:t>
            </a:r>
          </a:p>
        </p:txBody>
      </p:sp>
      <p:sp>
        <p:nvSpPr>
          <p:cNvPr id="40963" name="Rectangle 1027"/>
          <p:cNvSpPr>
            <a:spLocks noGrp="1" noChangeArrowheads="1"/>
          </p:cNvSpPr>
          <p:nvPr>
            <p:ph type="body" idx="1"/>
          </p:nvPr>
        </p:nvSpPr>
        <p:spPr>
          <a:xfrm>
            <a:off x="381000" y="1981200"/>
            <a:ext cx="8610600" cy="4114800"/>
          </a:xfrm>
        </p:spPr>
        <p:txBody>
          <a:bodyPr/>
          <a:lstStyle/>
          <a:p>
            <a:r>
              <a:rPr lang="en-US" altLang="zh-CN">
                <a:ea typeface="宋体" charset="-122"/>
              </a:rPr>
              <a:t>(a) F(n)=3</a:t>
            </a:r>
            <a:r>
              <a:rPr lang="en-US" altLang="zh-CN" baseline="30000">
                <a:ea typeface="宋体" charset="-122"/>
              </a:rPr>
              <a:t>n</a:t>
            </a:r>
            <a:r>
              <a:rPr lang="en-US" altLang="zh-CN">
                <a:ea typeface="宋体" charset="-122"/>
              </a:rPr>
              <a:t>,  f(n)=p</a:t>
            </a:r>
            <a:r>
              <a:rPr lang="en-US" altLang="zh-CN" baseline="-25000">
                <a:ea typeface="宋体" charset="-122"/>
              </a:rPr>
              <a:t>0</a:t>
            </a:r>
            <a:r>
              <a:rPr lang="en-US" altLang="zh-CN">
                <a:ea typeface="宋体" charset="-122"/>
              </a:rPr>
              <a:t>n</a:t>
            </a:r>
            <a:r>
              <a:rPr lang="en-US" altLang="zh-CN" baseline="30000">
                <a:ea typeface="宋体" charset="-122"/>
              </a:rPr>
              <a:t>2</a:t>
            </a:r>
            <a:r>
              <a:rPr lang="en-US" altLang="zh-CN">
                <a:ea typeface="宋体" charset="-122"/>
              </a:rPr>
              <a:t>3</a:t>
            </a:r>
            <a:r>
              <a:rPr lang="en-US" altLang="zh-CN" baseline="30000">
                <a:ea typeface="宋体" charset="-122"/>
              </a:rPr>
              <a:t>n</a:t>
            </a:r>
          </a:p>
          <a:p>
            <a:r>
              <a:rPr lang="en-US" altLang="zh-CN">
                <a:ea typeface="宋体" charset="-122"/>
              </a:rPr>
              <a:t>(b)F(n)=n</a:t>
            </a:r>
            <a:r>
              <a:rPr lang="en-US" altLang="zh-CN" baseline="30000">
                <a:ea typeface="宋体" charset="-122"/>
              </a:rPr>
              <a:t>2</a:t>
            </a:r>
            <a:r>
              <a:rPr lang="en-US" altLang="zh-CN">
                <a:ea typeface="宋体" charset="-122"/>
              </a:rPr>
              <a:t>3</a:t>
            </a:r>
            <a:r>
              <a:rPr lang="en-US" altLang="zh-CN" baseline="30000">
                <a:ea typeface="宋体" charset="-122"/>
              </a:rPr>
              <a:t>n</a:t>
            </a:r>
            <a:r>
              <a:rPr lang="en-US" altLang="zh-CN">
                <a:ea typeface="宋体" charset="-122"/>
              </a:rPr>
              <a:t>, f(n)=n</a:t>
            </a:r>
            <a:r>
              <a:rPr lang="en-US" altLang="zh-CN" baseline="30000">
                <a:ea typeface="宋体" charset="-122"/>
              </a:rPr>
              <a:t>2</a:t>
            </a:r>
            <a:r>
              <a:rPr lang="en-US" altLang="zh-CN">
                <a:ea typeface="宋体" charset="-122"/>
              </a:rPr>
              <a:t>(p</a:t>
            </a:r>
            <a:r>
              <a:rPr lang="en-US" altLang="zh-CN" baseline="-25000">
                <a:ea typeface="宋体" charset="-122"/>
              </a:rPr>
              <a:t>2</a:t>
            </a:r>
            <a:r>
              <a:rPr lang="en-US" altLang="zh-CN">
                <a:ea typeface="宋体" charset="-122"/>
              </a:rPr>
              <a:t>n</a:t>
            </a:r>
            <a:r>
              <a:rPr lang="en-US" altLang="zh-CN" baseline="30000">
                <a:ea typeface="宋体" charset="-122"/>
              </a:rPr>
              <a:t>2</a:t>
            </a:r>
            <a:r>
              <a:rPr lang="en-US" altLang="zh-CN">
                <a:ea typeface="宋体" charset="-122"/>
              </a:rPr>
              <a:t>+p</a:t>
            </a:r>
            <a:r>
              <a:rPr lang="en-US" altLang="zh-CN" baseline="-25000">
                <a:ea typeface="宋体" charset="-122"/>
              </a:rPr>
              <a:t>1</a:t>
            </a:r>
            <a:r>
              <a:rPr lang="en-US" altLang="zh-CN">
                <a:ea typeface="宋体" charset="-122"/>
              </a:rPr>
              <a:t>n+p</a:t>
            </a:r>
            <a:r>
              <a:rPr lang="en-US" altLang="zh-CN" baseline="-25000">
                <a:ea typeface="宋体" charset="-122"/>
              </a:rPr>
              <a:t>0</a:t>
            </a:r>
            <a:r>
              <a:rPr lang="en-US" altLang="zh-CN">
                <a:ea typeface="宋体" charset="-122"/>
              </a:rPr>
              <a:t>)3</a:t>
            </a:r>
            <a:r>
              <a:rPr lang="en-US" altLang="zh-CN" baseline="30000">
                <a:ea typeface="宋体" charset="-122"/>
              </a:rPr>
              <a:t>n</a:t>
            </a:r>
          </a:p>
          <a:p>
            <a:r>
              <a:rPr lang="en-US" altLang="zh-CN">
                <a:ea typeface="宋体" charset="-122"/>
              </a:rPr>
              <a:t>(c)F(n)=(n</a:t>
            </a:r>
            <a:r>
              <a:rPr lang="en-US" altLang="zh-CN" baseline="30000">
                <a:ea typeface="宋体" charset="-122"/>
              </a:rPr>
              <a:t>2</a:t>
            </a:r>
            <a:r>
              <a:rPr lang="en-US" altLang="zh-CN">
                <a:ea typeface="宋体" charset="-122"/>
              </a:rPr>
              <a:t>+1)3</a:t>
            </a:r>
            <a:r>
              <a:rPr lang="en-US" altLang="zh-CN" baseline="30000">
                <a:ea typeface="宋体" charset="-122"/>
              </a:rPr>
              <a:t>n , </a:t>
            </a:r>
            <a:r>
              <a:rPr lang="en-US" altLang="zh-CN">
                <a:ea typeface="宋体" charset="-122"/>
              </a:rPr>
              <a:t>f(n)=n</a:t>
            </a:r>
            <a:r>
              <a:rPr lang="en-US" altLang="zh-CN" baseline="30000">
                <a:ea typeface="宋体" charset="-122"/>
              </a:rPr>
              <a:t>2</a:t>
            </a:r>
            <a:r>
              <a:rPr lang="en-US" altLang="zh-CN">
                <a:ea typeface="宋体" charset="-122"/>
              </a:rPr>
              <a:t>(p</a:t>
            </a:r>
            <a:r>
              <a:rPr lang="en-US" altLang="zh-CN" baseline="-25000">
                <a:ea typeface="宋体" charset="-122"/>
              </a:rPr>
              <a:t>2</a:t>
            </a:r>
            <a:r>
              <a:rPr lang="en-US" altLang="zh-CN">
                <a:ea typeface="宋体" charset="-122"/>
              </a:rPr>
              <a:t>n</a:t>
            </a:r>
            <a:r>
              <a:rPr lang="en-US" altLang="zh-CN" baseline="30000">
                <a:ea typeface="宋体" charset="-122"/>
              </a:rPr>
              <a:t>2</a:t>
            </a:r>
            <a:r>
              <a:rPr lang="en-US" altLang="zh-CN">
                <a:ea typeface="宋体" charset="-122"/>
              </a:rPr>
              <a:t>+p</a:t>
            </a:r>
            <a:r>
              <a:rPr lang="en-US" altLang="zh-CN" baseline="-25000">
                <a:ea typeface="宋体" charset="-122"/>
              </a:rPr>
              <a:t>1</a:t>
            </a:r>
            <a:r>
              <a:rPr lang="en-US" altLang="zh-CN">
                <a:ea typeface="宋体" charset="-122"/>
              </a:rPr>
              <a:t>n+p</a:t>
            </a:r>
            <a:r>
              <a:rPr lang="en-US" altLang="zh-CN" baseline="-25000">
                <a:ea typeface="宋体" charset="-122"/>
              </a:rPr>
              <a:t>0</a:t>
            </a:r>
            <a:r>
              <a:rPr lang="en-US" altLang="zh-CN">
                <a:ea typeface="宋体" charset="-122"/>
              </a:rPr>
              <a:t>)3</a:t>
            </a:r>
            <a:r>
              <a:rPr lang="en-US" altLang="zh-CN" baseline="30000">
                <a:ea typeface="宋体" charset="-122"/>
              </a:rPr>
              <a:t>n</a:t>
            </a:r>
          </a:p>
          <a:p>
            <a:r>
              <a:rPr lang="en-US" altLang="zh-CN">
                <a:ea typeface="宋体" charset="-122"/>
              </a:rPr>
              <a:t>(d)F(n)=n</a:t>
            </a:r>
            <a:r>
              <a:rPr lang="en-US" altLang="zh-CN" baseline="30000">
                <a:ea typeface="宋体" charset="-122"/>
              </a:rPr>
              <a:t>2</a:t>
            </a:r>
            <a:r>
              <a:rPr lang="en-US" altLang="zh-CN">
                <a:ea typeface="宋体" charset="-122"/>
              </a:rPr>
              <a:t>2</a:t>
            </a:r>
            <a:r>
              <a:rPr lang="en-US" altLang="zh-CN" baseline="30000">
                <a:ea typeface="宋体" charset="-122"/>
              </a:rPr>
              <a:t>n</a:t>
            </a:r>
            <a:r>
              <a:rPr lang="en-US" altLang="zh-CN">
                <a:ea typeface="宋体" charset="-122"/>
              </a:rPr>
              <a:t>, f(n)= (p</a:t>
            </a:r>
            <a:r>
              <a:rPr lang="en-US" altLang="zh-CN" baseline="-25000">
                <a:ea typeface="宋体" charset="-122"/>
              </a:rPr>
              <a:t>2</a:t>
            </a:r>
            <a:r>
              <a:rPr lang="en-US" altLang="zh-CN">
                <a:ea typeface="宋体" charset="-122"/>
              </a:rPr>
              <a:t>n</a:t>
            </a:r>
            <a:r>
              <a:rPr lang="en-US" altLang="zh-CN" baseline="30000">
                <a:ea typeface="宋体" charset="-122"/>
              </a:rPr>
              <a:t>2</a:t>
            </a:r>
            <a:r>
              <a:rPr lang="en-US" altLang="zh-CN">
                <a:ea typeface="宋体" charset="-122"/>
              </a:rPr>
              <a:t>+p</a:t>
            </a:r>
            <a:r>
              <a:rPr lang="en-US" altLang="zh-CN" baseline="-25000">
                <a:ea typeface="宋体" charset="-122"/>
              </a:rPr>
              <a:t>1</a:t>
            </a:r>
            <a:r>
              <a:rPr lang="en-US" altLang="zh-CN">
                <a:ea typeface="宋体" charset="-122"/>
              </a:rPr>
              <a:t>n+p</a:t>
            </a:r>
            <a:r>
              <a:rPr lang="en-US" altLang="zh-CN" baseline="-25000">
                <a:ea typeface="宋体" charset="-122"/>
              </a:rPr>
              <a:t>0</a:t>
            </a:r>
            <a:r>
              <a:rPr lang="en-US" altLang="zh-CN">
                <a:ea typeface="宋体" charset="-122"/>
              </a:rPr>
              <a:t>)2</a:t>
            </a:r>
            <a:r>
              <a:rPr lang="en-US" altLang="zh-CN" baseline="30000">
                <a:ea typeface="宋体" charset="-122"/>
              </a:rPr>
              <a:t>n</a:t>
            </a:r>
          </a:p>
          <a:p>
            <a:r>
              <a:rPr lang="en-US" altLang="zh-CN">
                <a:ea typeface="宋体" charset="-122"/>
              </a:rPr>
              <a:t>Example 13   a</a:t>
            </a:r>
            <a:r>
              <a:rPr lang="en-US" altLang="zh-CN" baseline="-25000">
                <a:ea typeface="宋体" charset="-122"/>
              </a:rPr>
              <a:t>n</a:t>
            </a:r>
            <a:r>
              <a:rPr lang="en-US" altLang="zh-CN">
                <a:ea typeface="宋体" charset="-122"/>
              </a:rPr>
              <a:t>=a</a:t>
            </a:r>
            <a:r>
              <a:rPr lang="en-US" altLang="zh-CN" baseline="-25000">
                <a:ea typeface="宋体" charset="-122"/>
              </a:rPr>
              <a:t>n-1</a:t>
            </a:r>
            <a:r>
              <a:rPr lang="en-US" altLang="zh-CN">
                <a:ea typeface="宋体" charset="-122"/>
              </a:rPr>
              <a:t>+n, a</a:t>
            </a:r>
            <a:r>
              <a:rPr lang="en-US" altLang="zh-CN" baseline="-25000">
                <a:ea typeface="宋体" charset="-122"/>
              </a:rPr>
              <a:t>1</a:t>
            </a:r>
            <a:r>
              <a:rPr lang="en-US" altLang="zh-CN">
                <a:ea typeface="宋体" charset="-122"/>
              </a:rPr>
              <a:t>=1, the general solution of its associated linear homogeneous recurrence solution is g(n)=c</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a:ea typeface="宋体" charset="-122"/>
              </a:rPr>
              <a:t>Cont…</a:t>
            </a:r>
          </a:p>
        </p:txBody>
      </p:sp>
      <p:sp>
        <p:nvSpPr>
          <p:cNvPr id="41987" name="Rectangle 3"/>
          <p:cNvSpPr>
            <a:spLocks noGrp="1" noChangeArrowheads="1"/>
          </p:cNvSpPr>
          <p:nvPr>
            <p:ph type="body" idx="1"/>
          </p:nvPr>
        </p:nvSpPr>
        <p:spPr>
          <a:xfrm>
            <a:off x="457200" y="1981200"/>
            <a:ext cx="8153400" cy="4114800"/>
          </a:xfrm>
        </p:spPr>
        <p:txBody>
          <a:bodyPr/>
          <a:lstStyle/>
          <a:p>
            <a:pPr>
              <a:lnSpc>
                <a:spcPct val="90000"/>
              </a:lnSpc>
            </a:pPr>
            <a:r>
              <a:rPr lang="en-US" altLang="zh-CN">
                <a:ea typeface="宋体" charset="-122"/>
              </a:rPr>
              <a:t>Since F(n) = n =n·1</a:t>
            </a:r>
            <a:r>
              <a:rPr lang="en-US" altLang="zh-CN" baseline="30000">
                <a:ea typeface="宋体" charset="-122"/>
              </a:rPr>
              <a:t>n</a:t>
            </a:r>
            <a:r>
              <a:rPr lang="en-US" altLang="zh-CN">
                <a:ea typeface="宋体" charset="-122"/>
              </a:rPr>
              <a:t>  and 1 is also a root of degree one of the characteristic equation, from theorem 6 there is a particular solution of the form f(n) = n· (p</a:t>
            </a:r>
            <a:r>
              <a:rPr lang="en-US" altLang="zh-CN" baseline="-25000">
                <a:ea typeface="宋体" charset="-122"/>
              </a:rPr>
              <a:t>1</a:t>
            </a:r>
            <a:r>
              <a:rPr lang="en-US" altLang="zh-CN">
                <a:ea typeface="宋体" charset="-122"/>
              </a:rPr>
              <a:t>n+p</a:t>
            </a:r>
            <a:r>
              <a:rPr lang="en-US" altLang="zh-CN" baseline="-25000">
                <a:ea typeface="宋体" charset="-122"/>
              </a:rPr>
              <a:t>0</a:t>
            </a:r>
            <a:r>
              <a:rPr lang="en-US" altLang="zh-CN">
                <a:ea typeface="宋体" charset="-122"/>
              </a:rPr>
              <a:t>) ·1</a:t>
            </a:r>
            <a:r>
              <a:rPr lang="en-US" altLang="zh-CN" baseline="30000">
                <a:ea typeface="宋体" charset="-122"/>
              </a:rPr>
              <a:t>n </a:t>
            </a:r>
            <a:r>
              <a:rPr lang="en-US" altLang="zh-CN">
                <a:ea typeface="宋体" charset="-122"/>
              </a:rPr>
              <a:t>= p</a:t>
            </a:r>
            <a:r>
              <a:rPr lang="en-US" altLang="zh-CN" baseline="-25000">
                <a:ea typeface="宋体" charset="-122"/>
              </a:rPr>
              <a:t>1</a:t>
            </a:r>
            <a:r>
              <a:rPr lang="en-US" altLang="zh-CN">
                <a:ea typeface="宋体" charset="-122"/>
              </a:rPr>
              <a:t>n</a:t>
            </a:r>
            <a:r>
              <a:rPr lang="en-US" altLang="zh-CN" baseline="30000">
                <a:ea typeface="宋体" charset="-122"/>
              </a:rPr>
              <a:t>2</a:t>
            </a:r>
            <a:r>
              <a:rPr lang="en-US" altLang="zh-CN">
                <a:ea typeface="宋体" charset="-122"/>
              </a:rPr>
              <a:t>+p</a:t>
            </a:r>
            <a:r>
              <a:rPr lang="en-US" altLang="zh-CN" baseline="-25000">
                <a:ea typeface="宋体" charset="-122"/>
              </a:rPr>
              <a:t>0</a:t>
            </a:r>
            <a:r>
              <a:rPr lang="en-US" altLang="zh-CN">
                <a:ea typeface="宋体" charset="-122"/>
              </a:rPr>
              <a:t>n   substituting it to original equation we obtain: </a:t>
            </a:r>
          </a:p>
          <a:p>
            <a:pPr>
              <a:lnSpc>
                <a:spcPct val="90000"/>
              </a:lnSpc>
            </a:pPr>
            <a:r>
              <a:rPr lang="en-US" altLang="zh-CN">
                <a:ea typeface="宋体" charset="-122"/>
              </a:rPr>
              <a:t>p</a:t>
            </a:r>
            <a:r>
              <a:rPr lang="en-US" altLang="zh-CN" baseline="-25000">
                <a:ea typeface="宋体" charset="-122"/>
              </a:rPr>
              <a:t>1</a:t>
            </a:r>
            <a:r>
              <a:rPr lang="en-US" altLang="zh-CN">
                <a:ea typeface="宋体" charset="-122"/>
              </a:rPr>
              <a:t>n</a:t>
            </a:r>
            <a:r>
              <a:rPr lang="en-US" altLang="zh-CN" baseline="30000">
                <a:ea typeface="宋体" charset="-122"/>
              </a:rPr>
              <a:t>2</a:t>
            </a:r>
            <a:r>
              <a:rPr lang="en-US" altLang="zh-CN">
                <a:ea typeface="宋体" charset="-122"/>
              </a:rPr>
              <a:t>+p</a:t>
            </a:r>
            <a:r>
              <a:rPr lang="en-US" altLang="zh-CN" baseline="-25000">
                <a:ea typeface="宋体" charset="-122"/>
              </a:rPr>
              <a:t>0</a:t>
            </a:r>
            <a:r>
              <a:rPr lang="en-US" altLang="zh-CN">
                <a:ea typeface="宋体" charset="-122"/>
              </a:rPr>
              <a:t>n = p</a:t>
            </a:r>
            <a:r>
              <a:rPr lang="en-US" altLang="zh-CN" baseline="-25000">
                <a:ea typeface="宋体" charset="-122"/>
              </a:rPr>
              <a:t>1</a:t>
            </a:r>
            <a:r>
              <a:rPr lang="en-US" altLang="zh-CN">
                <a:ea typeface="宋体" charset="-122"/>
              </a:rPr>
              <a:t>(n-1)</a:t>
            </a:r>
            <a:r>
              <a:rPr lang="en-US" altLang="zh-CN" baseline="30000">
                <a:ea typeface="宋体" charset="-122"/>
              </a:rPr>
              <a:t>2</a:t>
            </a:r>
            <a:r>
              <a:rPr lang="en-US" altLang="zh-CN">
                <a:ea typeface="宋体" charset="-122"/>
              </a:rPr>
              <a:t>+p</a:t>
            </a:r>
            <a:r>
              <a:rPr lang="en-US" altLang="zh-CN" baseline="-25000">
                <a:ea typeface="宋体" charset="-122"/>
              </a:rPr>
              <a:t>0</a:t>
            </a:r>
            <a:r>
              <a:rPr lang="en-US" altLang="zh-CN">
                <a:ea typeface="宋体" charset="-122"/>
              </a:rPr>
              <a:t>(n-1) + n</a:t>
            </a:r>
          </a:p>
          <a:p>
            <a:pPr>
              <a:lnSpc>
                <a:spcPct val="90000"/>
              </a:lnSpc>
            </a:pPr>
            <a:r>
              <a:rPr lang="en-US" altLang="zh-CN">
                <a:ea typeface="宋体" charset="-122"/>
              </a:rPr>
              <a:t> p</a:t>
            </a:r>
            <a:r>
              <a:rPr lang="en-US" altLang="zh-CN" baseline="-25000">
                <a:ea typeface="宋体" charset="-122"/>
              </a:rPr>
              <a:t>1</a:t>
            </a:r>
            <a:r>
              <a:rPr lang="en-US" altLang="zh-CN">
                <a:ea typeface="宋体" charset="-122"/>
              </a:rPr>
              <a:t>= p</a:t>
            </a:r>
            <a:r>
              <a:rPr lang="en-US" altLang="zh-CN" baseline="-25000">
                <a:ea typeface="宋体" charset="-122"/>
              </a:rPr>
              <a:t>0</a:t>
            </a:r>
            <a:r>
              <a:rPr lang="en-US" altLang="zh-CN">
                <a:ea typeface="宋体" charset="-122"/>
              </a:rPr>
              <a:t>=1/2   at last a</a:t>
            </a:r>
            <a:r>
              <a:rPr lang="en-US" altLang="zh-CN" baseline="-25000">
                <a:ea typeface="宋体" charset="-122"/>
              </a:rPr>
              <a:t>n</a:t>
            </a:r>
            <a:r>
              <a:rPr lang="en-US" altLang="zh-CN">
                <a:ea typeface="宋体" charset="-122"/>
              </a:rPr>
              <a:t>=n(n+1)/2</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a:ea typeface="宋体" charset="-122"/>
              </a:rPr>
              <a:t>More example </a:t>
            </a:r>
          </a:p>
        </p:txBody>
      </p:sp>
      <p:sp>
        <p:nvSpPr>
          <p:cNvPr id="43011" name="Rectangle 3"/>
          <p:cNvSpPr>
            <a:spLocks noGrp="1" noChangeArrowheads="1"/>
          </p:cNvSpPr>
          <p:nvPr>
            <p:ph type="body" idx="1"/>
          </p:nvPr>
        </p:nvSpPr>
        <p:spPr>
          <a:xfrm>
            <a:off x="533400" y="1981200"/>
            <a:ext cx="8153400" cy="4114800"/>
          </a:xfrm>
        </p:spPr>
        <p:txBody>
          <a:bodyPr/>
          <a:lstStyle/>
          <a:p>
            <a:r>
              <a:rPr lang="en-US" altLang="zh-CN">
                <a:ea typeface="宋体" charset="-122"/>
              </a:rPr>
              <a:t>Exercise 31 find all the solutions of recurrence relation</a:t>
            </a:r>
          </a:p>
          <a:p>
            <a:pPr>
              <a:buFontTx/>
              <a:buNone/>
            </a:pPr>
            <a:r>
              <a:rPr lang="en-US" altLang="zh-CN">
                <a:ea typeface="宋体" charset="-122"/>
              </a:rPr>
              <a:t>  a</a:t>
            </a:r>
            <a:r>
              <a:rPr lang="en-US" altLang="zh-CN" baseline="-25000">
                <a:ea typeface="宋体" charset="-122"/>
              </a:rPr>
              <a:t>n</a:t>
            </a:r>
            <a:r>
              <a:rPr lang="en-US" altLang="zh-CN">
                <a:ea typeface="宋体" charset="-122"/>
              </a:rPr>
              <a:t>=5a</a:t>
            </a:r>
            <a:r>
              <a:rPr lang="en-US" altLang="zh-CN" baseline="-25000">
                <a:ea typeface="宋体" charset="-122"/>
              </a:rPr>
              <a:t>n-1</a:t>
            </a:r>
            <a:r>
              <a:rPr lang="en-US" altLang="zh-CN">
                <a:ea typeface="宋体" charset="-122"/>
              </a:rPr>
              <a:t>- 6 a</a:t>
            </a:r>
            <a:r>
              <a:rPr lang="en-US" altLang="zh-CN" baseline="-25000">
                <a:ea typeface="宋体" charset="-122"/>
              </a:rPr>
              <a:t>n-2</a:t>
            </a:r>
            <a:r>
              <a:rPr lang="en-US" altLang="zh-CN">
                <a:ea typeface="宋体" charset="-122"/>
              </a:rPr>
              <a:t> +2</a:t>
            </a:r>
            <a:r>
              <a:rPr lang="en-US" altLang="zh-CN" baseline="30000">
                <a:ea typeface="宋体" charset="-122"/>
              </a:rPr>
              <a:t>n</a:t>
            </a:r>
            <a:r>
              <a:rPr lang="en-US" altLang="zh-CN">
                <a:ea typeface="宋体" charset="-122"/>
              </a:rPr>
              <a:t>+3n, a</a:t>
            </a:r>
            <a:r>
              <a:rPr lang="en-US" altLang="zh-CN" baseline="-25000">
                <a:ea typeface="宋体" charset="-122"/>
              </a:rPr>
              <a:t>0</a:t>
            </a:r>
            <a:r>
              <a:rPr lang="en-US" altLang="zh-CN">
                <a:ea typeface="宋体" charset="-122"/>
              </a:rPr>
              <a:t>=0, a</a:t>
            </a:r>
            <a:r>
              <a:rPr lang="en-US" altLang="zh-CN" baseline="-25000">
                <a:ea typeface="宋体" charset="-122"/>
              </a:rPr>
              <a:t>1</a:t>
            </a:r>
            <a:r>
              <a:rPr lang="en-US" altLang="zh-CN">
                <a:ea typeface="宋体" charset="-122"/>
              </a:rPr>
              <a:t>=1, </a:t>
            </a:r>
          </a:p>
          <a:p>
            <a:pPr>
              <a:buFontTx/>
              <a:buNone/>
            </a:pPr>
            <a:r>
              <a:rPr lang="en-US" altLang="zh-CN">
                <a:ea typeface="宋体" charset="-122"/>
              </a:rPr>
              <a:t>  It can be seen two recurrence relations </a:t>
            </a:r>
          </a:p>
          <a:p>
            <a:pPr>
              <a:buFontTx/>
              <a:buNone/>
            </a:pPr>
            <a:r>
              <a:rPr lang="en-US" altLang="zh-CN">
                <a:ea typeface="宋体" charset="-122"/>
              </a:rPr>
              <a:t>      a</a:t>
            </a:r>
            <a:r>
              <a:rPr lang="en-US" altLang="zh-CN" baseline="-25000">
                <a:ea typeface="宋体" charset="-122"/>
              </a:rPr>
              <a:t>n</a:t>
            </a:r>
            <a:r>
              <a:rPr lang="en-US" altLang="zh-CN">
                <a:ea typeface="宋体" charset="-122"/>
              </a:rPr>
              <a:t>=5a</a:t>
            </a:r>
            <a:r>
              <a:rPr lang="en-US" altLang="zh-CN" baseline="-25000">
                <a:ea typeface="宋体" charset="-122"/>
              </a:rPr>
              <a:t>n-1</a:t>
            </a:r>
            <a:r>
              <a:rPr lang="en-US" altLang="zh-CN">
                <a:ea typeface="宋体" charset="-122"/>
              </a:rPr>
              <a:t>- 6 a</a:t>
            </a:r>
            <a:r>
              <a:rPr lang="en-US" altLang="zh-CN" baseline="-25000">
                <a:ea typeface="宋体" charset="-122"/>
              </a:rPr>
              <a:t>n-2</a:t>
            </a:r>
            <a:r>
              <a:rPr lang="en-US" altLang="zh-CN">
                <a:ea typeface="宋体" charset="-122"/>
              </a:rPr>
              <a:t> + 2</a:t>
            </a:r>
            <a:r>
              <a:rPr lang="en-US" altLang="zh-CN" baseline="30000">
                <a:ea typeface="宋体" charset="-122"/>
              </a:rPr>
              <a:t>n            </a:t>
            </a:r>
            <a:r>
              <a:rPr lang="en-US" altLang="zh-CN">
                <a:solidFill>
                  <a:schemeClr val="tx2"/>
                </a:solidFill>
                <a:ea typeface="宋体" charset="-122"/>
              </a:rPr>
              <a:t>and</a:t>
            </a:r>
          </a:p>
          <a:p>
            <a:pPr>
              <a:buFontTx/>
              <a:buNone/>
            </a:pPr>
            <a:r>
              <a:rPr lang="en-US" altLang="zh-CN">
                <a:ea typeface="宋体" charset="-122"/>
              </a:rPr>
              <a:t>      a</a:t>
            </a:r>
            <a:r>
              <a:rPr lang="en-US" altLang="zh-CN" baseline="-25000">
                <a:ea typeface="宋体" charset="-122"/>
              </a:rPr>
              <a:t>n</a:t>
            </a:r>
            <a:r>
              <a:rPr lang="en-US" altLang="zh-CN">
                <a:ea typeface="宋体" charset="-122"/>
              </a:rPr>
              <a:t>=5a</a:t>
            </a:r>
            <a:r>
              <a:rPr lang="en-US" altLang="zh-CN" baseline="-25000">
                <a:ea typeface="宋体" charset="-122"/>
              </a:rPr>
              <a:t>n-1</a:t>
            </a:r>
            <a:r>
              <a:rPr lang="en-US" altLang="zh-CN">
                <a:ea typeface="宋体" charset="-122"/>
              </a:rPr>
              <a:t>- 6 a</a:t>
            </a:r>
            <a:r>
              <a:rPr lang="en-US" altLang="zh-CN" baseline="-25000">
                <a:ea typeface="宋体" charset="-122"/>
              </a:rPr>
              <a:t>n-2</a:t>
            </a:r>
            <a:r>
              <a:rPr lang="en-US" altLang="zh-CN">
                <a:ea typeface="宋体" charset="-122"/>
              </a:rPr>
              <a:t> + 3n</a:t>
            </a:r>
          </a:p>
          <a:p>
            <a:pPr>
              <a:buFontTx/>
              <a:buNone/>
            </a:pPr>
            <a:r>
              <a:rPr lang="en-US" altLang="zh-CN">
                <a:ea typeface="宋体" charset="-122"/>
              </a:rPr>
              <a:t> the general form of the solution of this two</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ea typeface="宋体" charset="-122"/>
              </a:rPr>
              <a:t>Cont…</a:t>
            </a:r>
          </a:p>
        </p:txBody>
      </p:sp>
      <p:sp>
        <p:nvSpPr>
          <p:cNvPr id="44035" name="Rectangle 3"/>
          <p:cNvSpPr>
            <a:spLocks noGrp="1" noChangeArrowheads="1"/>
          </p:cNvSpPr>
          <p:nvPr>
            <p:ph type="body" idx="1"/>
          </p:nvPr>
        </p:nvSpPr>
        <p:spPr/>
        <p:txBody>
          <a:bodyPr/>
          <a:lstStyle/>
          <a:p>
            <a:pPr>
              <a:lnSpc>
                <a:spcPct val="90000"/>
              </a:lnSpc>
              <a:buFontTx/>
              <a:buNone/>
            </a:pPr>
            <a:r>
              <a:rPr lang="en-US" altLang="zh-CN">
                <a:ea typeface="宋体" charset="-122"/>
              </a:rPr>
              <a:t>recurrence relations are:</a:t>
            </a:r>
          </a:p>
          <a:p>
            <a:pPr>
              <a:lnSpc>
                <a:spcPct val="90000"/>
              </a:lnSpc>
              <a:buFontTx/>
              <a:buNone/>
            </a:pPr>
            <a:r>
              <a:rPr lang="en-US" altLang="zh-CN">
                <a:ea typeface="宋体" charset="-122"/>
              </a:rPr>
              <a:t>  p</a:t>
            </a:r>
            <a:r>
              <a:rPr lang="en-US" altLang="zh-CN" baseline="-25000">
                <a:ea typeface="宋体" charset="-122"/>
              </a:rPr>
              <a:t>0</a:t>
            </a:r>
            <a:r>
              <a:rPr lang="en-US" altLang="zh-CN">
                <a:ea typeface="宋体" charset="-122"/>
              </a:rPr>
              <a:t>n2</a:t>
            </a:r>
            <a:r>
              <a:rPr lang="en-US" altLang="zh-CN" baseline="30000">
                <a:ea typeface="宋体" charset="-122"/>
              </a:rPr>
              <a:t>n</a:t>
            </a:r>
            <a:r>
              <a:rPr lang="en-US" altLang="zh-CN">
                <a:ea typeface="宋体" charset="-122"/>
              </a:rPr>
              <a:t>,  p</a:t>
            </a:r>
            <a:r>
              <a:rPr lang="en-US" altLang="zh-CN" baseline="-25000">
                <a:ea typeface="宋体" charset="-122"/>
              </a:rPr>
              <a:t>1</a:t>
            </a:r>
            <a:r>
              <a:rPr lang="en-US" altLang="zh-CN">
                <a:ea typeface="宋体" charset="-122"/>
              </a:rPr>
              <a:t>n+p</a:t>
            </a:r>
            <a:r>
              <a:rPr lang="en-US" altLang="zh-CN" baseline="-25000">
                <a:ea typeface="宋体" charset="-122"/>
              </a:rPr>
              <a:t>2</a:t>
            </a:r>
            <a:r>
              <a:rPr lang="en-US" altLang="zh-CN">
                <a:ea typeface="宋体" charset="-122"/>
              </a:rPr>
              <a:t> respectively, since</a:t>
            </a:r>
          </a:p>
          <a:p>
            <a:pPr>
              <a:lnSpc>
                <a:spcPct val="90000"/>
              </a:lnSpc>
              <a:buFontTx/>
              <a:buNone/>
            </a:pPr>
            <a:r>
              <a:rPr lang="en-US" altLang="zh-CN">
                <a:ea typeface="宋体" charset="-122"/>
              </a:rPr>
              <a:t>2 and 3 are single roots of characteristic equation, the general solution of its associated linear homogeneous recurrence solution is g(n) = c</a:t>
            </a:r>
            <a:r>
              <a:rPr lang="en-US" altLang="zh-CN" baseline="-25000">
                <a:ea typeface="宋体" charset="-122"/>
              </a:rPr>
              <a:t>1</a:t>
            </a:r>
            <a:r>
              <a:rPr lang="en-US" altLang="zh-CN">
                <a:ea typeface="宋体" charset="-122"/>
              </a:rPr>
              <a:t>2</a:t>
            </a:r>
            <a:r>
              <a:rPr lang="en-US" altLang="zh-CN" baseline="30000">
                <a:ea typeface="宋体" charset="-122"/>
              </a:rPr>
              <a:t>n</a:t>
            </a:r>
            <a:r>
              <a:rPr lang="en-US" altLang="zh-CN">
                <a:ea typeface="宋体" charset="-122"/>
              </a:rPr>
              <a:t>+c</a:t>
            </a:r>
            <a:r>
              <a:rPr lang="en-US" altLang="zh-CN" baseline="-25000">
                <a:ea typeface="宋体" charset="-122"/>
              </a:rPr>
              <a:t>2</a:t>
            </a:r>
            <a:r>
              <a:rPr lang="en-US" altLang="zh-CN">
                <a:ea typeface="宋体" charset="-122"/>
              </a:rPr>
              <a:t>3</a:t>
            </a:r>
            <a:r>
              <a:rPr lang="en-US" altLang="zh-CN" baseline="30000">
                <a:ea typeface="宋体" charset="-122"/>
              </a:rPr>
              <a:t>n</a:t>
            </a:r>
            <a:r>
              <a:rPr lang="en-US" altLang="zh-CN">
                <a:ea typeface="宋体" charset="-122"/>
              </a:rPr>
              <a:t> </a:t>
            </a:r>
          </a:p>
          <a:p>
            <a:pPr>
              <a:lnSpc>
                <a:spcPct val="90000"/>
              </a:lnSpc>
            </a:pPr>
            <a:r>
              <a:rPr lang="en-US" altLang="zh-CN">
                <a:ea typeface="宋体" charset="-122"/>
              </a:rPr>
              <a:t>So the all solutions are:</a:t>
            </a:r>
          </a:p>
          <a:p>
            <a:pPr>
              <a:lnSpc>
                <a:spcPct val="90000"/>
              </a:lnSpc>
            </a:pPr>
            <a:r>
              <a:rPr lang="en-US" altLang="zh-CN">
                <a:ea typeface="宋体" charset="-122"/>
              </a:rPr>
              <a:t>a</a:t>
            </a:r>
            <a:r>
              <a:rPr lang="en-US" altLang="zh-CN" baseline="-25000">
                <a:ea typeface="宋体" charset="-122"/>
              </a:rPr>
              <a:t>n</a:t>
            </a:r>
            <a:r>
              <a:rPr lang="en-US" altLang="zh-CN">
                <a:ea typeface="宋体" charset="-122"/>
              </a:rPr>
              <a:t>= c</a:t>
            </a:r>
            <a:r>
              <a:rPr lang="en-US" altLang="zh-CN" baseline="-25000">
                <a:ea typeface="宋体" charset="-122"/>
              </a:rPr>
              <a:t>1</a:t>
            </a:r>
            <a:r>
              <a:rPr lang="en-US" altLang="zh-CN">
                <a:ea typeface="宋体" charset="-122"/>
              </a:rPr>
              <a:t>2</a:t>
            </a:r>
            <a:r>
              <a:rPr lang="en-US" altLang="zh-CN" baseline="30000">
                <a:ea typeface="宋体" charset="-122"/>
              </a:rPr>
              <a:t>n</a:t>
            </a:r>
            <a:r>
              <a:rPr lang="en-US" altLang="zh-CN">
                <a:ea typeface="宋体" charset="-122"/>
              </a:rPr>
              <a:t>+c</a:t>
            </a:r>
            <a:r>
              <a:rPr lang="en-US" altLang="zh-CN" baseline="-25000">
                <a:ea typeface="宋体" charset="-122"/>
              </a:rPr>
              <a:t>2</a:t>
            </a:r>
            <a:r>
              <a:rPr lang="en-US" altLang="zh-CN">
                <a:ea typeface="宋体" charset="-122"/>
              </a:rPr>
              <a:t>3</a:t>
            </a:r>
            <a:r>
              <a:rPr lang="en-US" altLang="zh-CN" baseline="30000">
                <a:ea typeface="宋体" charset="-122"/>
              </a:rPr>
              <a:t>n</a:t>
            </a:r>
            <a:r>
              <a:rPr lang="en-US" altLang="zh-CN">
                <a:ea typeface="宋体" charset="-122"/>
              </a:rPr>
              <a:t> + p</a:t>
            </a:r>
            <a:r>
              <a:rPr lang="en-US" altLang="zh-CN" baseline="-25000">
                <a:ea typeface="宋体" charset="-122"/>
              </a:rPr>
              <a:t>0</a:t>
            </a:r>
            <a:r>
              <a:rPr lang="en-US" altLang="zh-CN">
                <a:ea typeface="宋体" charset="-122"/>
              </a:rPr>
              <a:t>n2</a:t>
            </a:r>
            <a:r>
              <a:rPr lang="en-US" altLang="zh-CN" baseline="30000">
                <a:ea typeface="宋体" charset="-122"/>
              </a:rPr>
              <a:t>n</a:t>
            </a:r>
            <a:r>
              <a:rPr lang="en-US" altLang="zh-CN">
                <a:ea typeface="宋体" charset="-122"/>
              </a:rPr>
              <a:t>+p</a:t>
            </a:r>
            <a:r>
              <a:rPr lang="en-US" altLang="zh-CN" baseline="-25000">
                <a:ea typeface="宋体" charset="-122"/>
              </a:rPr>
              <a:t>1</a:t>
            </a:r>
            <a:r>
              <a:rPr lang="en-US" altLang="zh-CN">
                <a:ea typeface="宋体" charset="-122"/>
              </a:rPr>
              <a:t>n+p</a:t>
            </a:r>
            <a:r>
              <a:rPr lang="en-US" altLang="zh-CN" baseline="-25000">
                <a:ea typeface="宋体" charset="-122"/>
              </a:rPr>
              <a:t>2</a:t>
            </a:r>
            <a:r>
              <a:rPr lang="en-US" altLang="zh-CN">
                <a:ea typeface="宋体" charset="-122"/>
              </a:rPr>
              <a:t>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a:ea typeface="宋体" charset="-122"/>
              </a:rPr>
              <a:t>More example</a:t>
            </a:r>
          </a:p>
        </p:txBody>
      </p:sp>
      <p:sp>
        <p:nvSpPr>
          <p:cNvPr id="45059" name="Rectangle 3"/>
          <p:cNvSpPr>
            <a:spLocks noGrp="1" noChangeArrowheads="1"/>
          </p:cNvSpPr>
          <p:nvPr>
            <p:ph type="body" idx="1"/>
          </p:nvPr>
        </p:nvSpPr>
        <p:spPr/>
        <p:txBody>
          <a:bodyPr/>
          <a:lstStyle/>
          <a:p>
            <a:r>
              <a:rPr lang="en-US" altLang="zh-CN">
                <a:ea typeface="宋体" charset="-122"/>
              </a:rPr>
              <a:t>Exercise 40 solve the simultaneous recurrence relations:</a:t>
            </a:r>
          </a:p>
          <a:p>
            <a:r>
              <a:rPr lang="en-US" altLang="zh-CN">
                <a:ea typeface="宋体" charset="-122"/>
              </a:rPr>
              <a:t>a</a:t>
            </a:r>
            <a:r>
              <a:rPr lang="en-US" altLang="zh-CN" baseline="-25000">
                <a:ea typeface="宋体" charset="-122"/>
              </a:rPr>
              <a:t>n</a:t>
            </a:r>
            <a:r>
              <a:rPr lang="en-US" altLang="zh-CN">
                <a:ea typeface="宋体" charset="-122"/>
              </a:rPr>
              <a:t>=3a</a:t>
            </a:r>
            <a:r>
              <a:rPr lang="en-US" altLang="zh-CN" baseline="-25000">
                <a:ea typeface="宋体" charset="-122"/>
              </a:rPr>
              <a:t>n-1</a:t>
            </a:r>
            <a:r>
              <a:rPr lang="en-US" altLang="zh-CN">
                <a:ea typeface="宋体" charset="-122"/>
              </a:rPr>
              <a:t>+ 2 b</a:t>
            </a:r>
            <a:r>
              <a:rPr lang="en-US" altLang="zh-CN" baseline="-25000">
                <a:ea typeface="宋体" charset="-122"/>
              </a:rPr>
              <a:t>n-1</a:t>
            </a:r>
          </a:p>
          <a:p>
            <a:r>
              <a:rPr lang="en-US" altLang="zh-CN">
                <a:ea typeface="宋体" charset="-122"/>
              </a:rPr>
              <a:t>b</a:t>
            </a:r>
            <a:r>
              <a:rPr lang="en-US" altLang="zh-CN" baseline="-25000">
                <a:ea typeface="宋体" charset="-122"/>
              </a:rPr>
              <a:t>n</a:t>
            </a:r>
            <a:r>
              <a:rPr lang="en-US" altLang="zh-CN">
                <a:ea typeface="宋体" charset="-122"/>
              </a:rPr>
              <a:t>=a</a:t>
            </a:r>
            <a:r>
              <a:rPr lang="en-US" altLang="zh-CN" baseline="-25000">
                <a:ea typeface="宋体" charset="-122"/>
              </a:rPr>
              <a:t>n-1</a:t>
            </a:r>
            <a:r>
              <a:rPr lang="en-US" altLang="zh-CN">
                <a:ea typeface="宋体" charset="-122"/>
              </a:rPr>
              <a:t>+ 2 b</a:t>
            </a:r>
            <a:r>
              <a:rPr lang="en-US" altLang="zh-CN" baseline="-25000">
                <a:ea typeface="宋体" charset="-122"/>
              </a:rPr>
              <a:t>n-1 </a:t>
            </a:r>
            <a:r>
              <a:rPr lang="en-US" altLang="zh-CN">
                <a:ea typeface="宋体" charset="-122"/>
              </a:rPr>
              <a:t>with a</a:t>
            </a:r>
            <a:r>
              <a:rPr lang="en-US" altLang="zh-CN" baseline="-25000">
                <a:ea typeface="宋体" charset="-122"/>
              </a:rPr>
              <a:t>0</a:t>
            </a:r>
            <a:r>
              <a:rPr lang="en-US" altLang="zh-CN">
                <a:ea typeface="宋体" charset="-122"/>
              </a:rPr>
              <a:t>=1 and b</a:t>
            </a:r>
            <a:r>
              <a:rPr lang="en-US" altLang="zh-CN" baseline="-25000">
                <a:ea typeface="宋体" charset="-122"/>
              </a:rPr>
              <a:t>0  </a:t>
            </a:r>
            <a:r>
              <a:rPr lang="en-US" altLang="zh-CN">
                <a:ea typeface="宋体" charset="-122"/>
              </a:rPr>
              <a:t>=2</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a:ea typeface="宋体" charset="-122"/>
              </a:rPr>
              <a:t>Exercises</a:t>
            </a:r>
          </a:p>
        </p:txBody>
      </p:sp>
      <p:sp>
        <p:nvSpPr>
          <p:cNvPr id="46083" name="Rectangle 3"/>
          <p:cNvSpPr>
            <a:spLocks noGrp="1" noChangeArrowheads="1"/>
          </p:cNvSpPr>
          <p:nvPr>
            <p:ph type="body" idx="1"/>
          </p:nvPr>
        </p:nvSpPr>
        <p:spPr>
          <a:xfrm>
            <a:off x="611188" y="1989138"/>
            <a:ext cx="8061325" cy="4114800"/>
          </a:xfrm>
        </p:spPr>
        <p:txBody>
          <a:bodyPr/>
          <a:lstStyle/>
          <a:p>
            <a:r>
              <a:rPr lang="en-US" altLang="zh-CN" dirty="0">
                <a:ea typeface="宋体" charset="-122"/>
              </a:rPr>
              <a:t>P524-526  13, 35   7</a:t>
            </a:r>
            <a:r>
              <a:rPr lang="en-US" altLang="zh-CN" baseline="30000" dirty="0">
                <a:ea typeface="宋体" charset="-122"/>
              </a:rPr>
              <a:t>th</a:t>
            </a:r>
            <a:r>
              <a:rPr lang="en-US" altLang="zh-CN" dirty="0">
                <a:ea typeface="宋体" charset="-122"/>
              </a:rPr>
              <a:t> edition</a:t>
            </a:r>
          </a:p>
          <a:p>
            <a:endParaRPr lang="en-US" altLang="zh-CN" dirty="0">
              <a:ea typeface="宋体" charset="-122"/>
            </a:endParaRPr>
          </a:p>
          <a:p>
            <a:r>
              <a:rPr lang="en-US" altLang="zh-CN" dirty="0">
                <a:ea typeface="宋体" charset="-122"/>
              </a:rPr>
              <a:t>P471-473    13, 35   6</a:t>
            </a:r>
            <a:r>
              <a:rPr lang="en-US" altLang="zh-CN" baseline="30000" dirty="0">
                <a:ea typeface="宋体" charset="-122"/>
              </a:rPr>
              <a:t>th</a:t>
            </a:r>
            <a:r>
              <a:rPr lang="en-US" altLang="zh-CN" dirty="0">
                <a:ea typeface="宋体" charset="-122"/>
              </a:rPr>
              <a:t> edition</a:t>
            </a:r>
          </a:p>
          <a:p>
            <a:endParaRPr lang="en-US" altLang="zh-CN" dirty="0">
              <a:ea typeface="宋体"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fontScale="90000"/>
          </a:bodyPr>
          <a:lstStyle/>
          <a:p>
            <a:r>
              <a:rPr lang="en-US" dirty="0"/>
              <a:t>Recurrence Relations </a:t>
            </a:r>
            <a:br>
              <a:rPr lang="en-US" dirty="0"/>
            </a:br>
            <a:r>
              <a:rPr lang="en-US" sz="3600" dirty="0"/>
              <a:t>(recalling definitions from Chapter 2)</a:t>
            </a:r>
          </a:p>
        </p:txBody>
      </p:sp>
      <p:sp>
        <p:nvSpPr>
          <p:cNvPr id="3" name="Content Placeholder 2"/>
          <p:cNvSpPr>
            <a:spLocks noGrp="1"/>
          </p:cNvSpPr>
          <p:nvPr>
            <p:ph idx="1"/>
          </p:nvPr>
        </p:nvSpPr>
        <p:spPr/>
        <p:txBody>
          <a:bodyPr>
            <a:normAutofit/>
          </a:bodyPr>
          <a:lstStyle/>
          <a:p>
            <a:pPr>
              <a:buNone/>
            </a:pPr>
            <a:r>
              <a:rPr lang="en-US" b="1" dirty="0"/>
              <a:t>Definition: </a:t>
            </a:r>
            <a:r>
              <a:rPr lang="en-US" dirty="0"/>
              <a:t>A </a:t>
            </a:r>
            <a:r>
              <a:rPr lang="en-US" i="1" dirty="0"/>
              <a:t>recurrence relation </a:t>
            </a:r>
            <a:r>
              <a:rPr lang="en-US" dirty="0"/>
              <a:t>for the sequence {</a:t>
            </a:r>
            <a:r>
              <a:rPr lang="en-US" i="1" dirty="0"/>
              <a:t>a</a:t>
            </a:r>
            <a:r>
              <a:rPr lang="en-US" i="1" baseline="-25000" dirty="0"/>
              <a:t>n</a:t>
            </a:r>
            <a:r>
              <a:rPr lang="en-US" dirty="0"/>
              <a:t>}</a:t>
            </a:r>
            <a:r>
              <a:rPr lang="en-US" i="1" dirty="0"/>
              <a:t> </a:t>
            </a:r>
            <a:r>
              <a:rPr lang="en-US" dirty="0"/>
              <a:t>is an equation that expresses </a:t>
            </a:r>
            <a:r>
              <a:rPr lang="en-US" i="1" dirty="0"/>
              <a:t>a</a:t>
            </a:r>
            <a:r>
              <a:rPr lang="en-US" i="1" baseline="-25000" dirty="0"/>
              <a:t>n</a:t>
            </a:r>
            <a:r>
              <a:rPr lang="en-US" dirty="0"/>
              <a:t> in terms of one or more of the previous terms of the sequence, namely, </a:t>
            </a:r>
            <a:r>
              <a:rPr lang="en-US" i="1" dirty="0"/>
              <a:t>a</a:t>
            </a:r>
            <a:r>
              <a:rPr lang="en-US" baseline="-25000" dirty="0">
                <a:latin typeface="Cambria Math" pitchFamily="18" charset="0"/>
                <a:ea typeface="Cambria Math" pitchFamily="18" charset="0"/>
              </a:rPr>
              <a:t>0</a:t>
            </a:r>
            <a:r>
              <a:rPr lang="en-US" i="1" dirty="0"/>
              <a:t>, a</a:t>
            </a:r>
            <a:r>
              <a:rPr lang="en-US" i="1" baseline="-25000" dirty="0"/>
              <a:t>1</a:t>
            </a:r>
            <a:r>
              <a:rPr lang="en-US" i="1" dirty="0"/>
              <a:t>, …, a</a:t>
            </a:r>
            <a:r>
              <a:rPr lang="en-US" i="1" baseline="-25000" dirty="0"/>
              <a:t>n-1</a:t>
            </a:r>
            <a:r>
              <a:rPr lang="en-US" dirty="0"/>
              <a:t>, for all integers </a:t>
            </a:r>
            <a:r>
              <a:rPr lang="en-US" i="1" dirty="0"/>
              <a:t>n</a:t>
            </a:r>
            <a:r>
              <a:rPr lang="en-US" dirty="0"/>
              <a:t> with </a:t>
            </a:r>
            <a:r>
              <a:rPr lang="en-US" i="1" dirty="0"/>
              <a:t>n ≥ n</a:t>
            </a:r>
            <a:r>
              <a:rPr lang="en-US" baseline="-25000" dirty="0">
                <a:latin typeface="Cambria Math" pitchFamily="18" charset="0"/>
                <a:ea typeface="Cambria Math" pitchFamily="18" charset="0"/>
              </a:rPr>
              <a:t>0</a:t>
            </a:r>
            <a:r>
              <a:rPr lang="en-US" dirty="0"/>
              <a:t>, where </a:t>
            </a:r>
            <a:r>
              <a:rPr lang="en-US" i="1" dirty="0"/>
              <a:t>n</a:t>
            </a:r>
            <a:r>
              <a:rPr lang="en-US" baseline="-25000" dirty="0">
                <a:latin typeface="Cambria Math" pitchFamily="18" charset="0"/>
                <a:ea typeface="Cambria Math" pitchFamily="18" charset="0"/>
              </a:rPr>
              <a:t>0</a:t>
            </a:r>
            <a:r>
              <a:rPr lang="en-US" dirty="0"/>
              <a:t> is a nonnegative integer. </a:t>
            </a:r>
          </a:p>
          <a:p>
            <a:r>
              <a:rPr lang="en-US" dirty="0"/>
              <a:t>A sequence is called a </a:t>
            </a:r>
            <a:r>
              <a:rPr lang="en-US" i="1" dirty="0"/>
              <a:t>solution</a:t>
            </a:r>
            <a:r>
              <a:rPr lang="en-US" dirty="0"/>
              <a:t> of a recurrence relation if its terms satisfy the recurrence relation.</a:t>
            </a:r>
          </a:p>
          <a:p>
            <a:r>
              <a:rPr lang="en-US" dirty="0"/>
              <a:t>The </a:t>
            </a:r>
            <a:r>
              <a:rPr lang="en-US" i="1" dirty="0"/>
              <a:t>initial conditions </a:t>
            </a:r>
            <a:r>
              <a:rPr lang="en-US" dirty="0"/>
              <a:t>for a sequence specify the terms that precede the first term where the recurrence relation takes effect.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Divide-and-Conquer Algorithms and Recurrence Relations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8.3</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Divide-and-Conquer Algorithms and Recurrence Relations</a:t>
            </a:r>
          </a:p>
          <a:p>
            <a:r>
              <a:rPr lang="en-US" dirty="0"/>
              <a:t>Examples</a:t>
            </a:r>
          </a:p>
          <a:p>
            <a:pPr lvl="1"/>
            <a:r>
              <a:rPr lang="en-US" dirty="0"/>
              <a:t>Binary Search</a:t>
            </a:r>
          </a:p>
          <a:p>
            <a:pPr lvl="1"/>
            <a:r>
              <a:rPr lang="en-US" dirty="0"/>
              <a:t>Merge Sort</a:t>
            </a:r>
          </a:p>
          <a:p>
            <a:pPr lvl="1"/>
            <a:r>
              <a:rPr lang="en-US" dirty="0"/>
              <a:t>Fast Multiplication of Integers</a:t>
            </a:r>
          </a:p>
          <a:p>
            <a:r>
              <a:rPr lang="en-US" dirty="0"/>
              <a:t>Master Theorem</a:t>
            </a:r>
          </a:p>
          <a:p>
            <a:r>
              <a:rPr lang="en-US" dirty="0"/>
              <a:t>Closest Pair of Points (</a:t>
            </a:r>
            <a:r>
              <a:rPr lang="en-US" i="1" dirty="0"/>
              <a:t>not covered yet in these slides</a:t>
            </a:r>
            <a:r>
              <a:rPr lang="en-US"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a:ea typeface="宋体" charset="-122"/>
              </a:rPr>
              <a:t>Divide-and-Conquer</a:t>
            </a:r>
          </a:p>
        </p:txBody>
      </p:sp>
      <p:sp>
        <p:nvSpPr>
          <p:cNvPr id="48131" name="Rectangle 3"/>
          <p:cNvSpPr>
            <a:spLocks noGrp="1" noChangeArrowheads="1"/>
          </p:cNvSpPr>
          <p:nvPr>
            <p:ph type="body" idx="1"/>
          </p:nvPr>
        </p:nvSpPr>
        <p:spPr>
          <a:xfrm>
            <a:off x="755650" y="1700213"/>
            <a:ext cx="7772400" cy="4114800"/>
          </a:xfrm>
        </p:spPr>
        <p:txBody>
          <a:bodyPr/>
          <a:lstStyle/>
          <a:p>
            <a:pPr marL="457200" indent="-457200">
              <a:buFont typeface="Monotype Sorts" pitchFamily="2" charset="2"/>
              <a:buNone/>
            </a:pPr>
            <a:r>
              <a:rPr lang="en-US" altLang="zh-CN" dirty="0">
                <a:ea typeface="宋体" charset="-122"/>
              </a:rPr>
              <a:t>The most-well known algorithm design strategy:</a:t>
            </a:r>
          </a:p>
          <a:p>
            <a:pPr marL="457200" indent="-457200">
              <a:buFont typeface="Monotype Sorts" pitchFamily="2" charset="2"/>
              <a:buAutoNum type="arabicPeriod"/>
            </a:pPr>
            <a:r>
              <a:rPr lang="en-US" altLang="zh-CN" dirty="0">
                <a:ea typeface="宋体" charset="-122"/>
              </a:rPr>
              <a:t> </a:t>
            </a:r>
            <a:r>
              <a:rPr lang="en-US" altLang="zh-CN" dirty="0">
                <a:solidFill>
                  <a:srgbClr val="FF0000"/>
                </a:solidFill>
                <a:ea typeface="宋体" charset="-122"/>
              </a:rPr>
              <a:t>Divide</a:t>
            </a:r>
            <a:r>
              <a:rPr lang="en-US" altLang="zh-CN" dirty="0">
                <a:ea typeface="宋体" charset="-122"/>
              </a:rPr>
              <a:t> instance of problem into two or more smaller instances</a:t>
            </a:r>
          </a:p>
          <a:p>
            <a:pPr marL="457200" indent="-457200">
              <a:buFont typeface="Monotype Sorts" pitchFamily="2" charset="2"/>
              <a:buAutoNum type="arabicPeriod"/>
            </a:pPr>
            <a:r>
              <a:rPr lang="en-US" altLang="zh-CN" dirty="0">
                <a:ea typeface="宋体" charset="-122"/>
              </a:rPr>
              <a:t>Solve smaller instances recursively</a:t>
            </a:r>
          </a:p>
          <a:p>
            <a:pPr marL="457200" indent="-457200">
              <a:buFontTx/>
              <a:buNone/>
            </a:pPr>
            <a:r>
              <a:rPr lang="en-US" altLang="zh-CN" dirty="0">
                <a:ea typeface="宋体" charset="-122"/>
              </a:rPr>
              <a:t>3.</a:t>
            </a:r>
            <a:r>
              <a:rPr lang="en-US" altLang="zh-CN" dirty="0">
                <a:solidFill>
                  <a:srgbClr val="FF0000"/>
                </a:solidFill>
                <a:ea typeface="宋体" charset="-122"/>
              </a:rPr>
              <a:t>Conquer</a:t>
            </a:r>
            <a:r>
              <a:rPr lang="en-US" altLang="zh-CN" dirty="0">
                <a:ea typeface="宋体" charset="-122"/>
              </a:rPr>
              <a:t> the solution to original (larger) instance by combining these solutions</a:t>
            </a:r>
          </a:p>
          <a:p>
            <a:pPr marL="457200" indent="-457200">
              <a:buFont typeface="Monotype Sorts" pitchFamily="2" charset="2"/>
              <a:buNone/>
            </a:pPr>
            <a:endParaRPr lang="en-US" altLang="zh-CN" dirty="0">
              <a:ea typeface="宋体"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403350" y="549275"/>
            <a:ext cx="7740650" cy="685800"/>
          </a:xfrm>
        </p:spPr>
        <p:txBody>
          <a:bodyPr>
            <a:normAutofit fontScale="90000"/>
          </a:bodyPr>
          <a:lstStyle/>
          <a:p>
            <a:r>
              <a:rPr lang="en-US" altLang="zh-CN">
                <a:ea typeface="宋体" charset="-122"/>
              </a:rPr>
              <a:t>Divide-and-Conquer (cont.)</a:t>
            </a:r>
          </a:p>
        </p:txBody>
      </p:sp>
      <p:sp>
        <p:nvSpPr>
          <p:cNvPr id="49155" name="Oval 6"/>
          <p:cNvSpPr>
            <a:spLocks noChangeArrowheads="1"/>
          </p:cNvSpPr>
          <p:nvPr/>
        </p:nvSpPr>
        <p:spPr bwMode="auto">
          <a:xfrm>
            <a:off x="5562600" y="23622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sz="1800" b="1">
                <a:solidFill>
                  <a:schemeClr val="bg2"/>
                </a:solidFill>
                <a:ea typeface="宋体" charset="-122"/>
              </a:rPr>
              <a:t>subproblem 2 </a:t>
            </a:r>
          </a:p>
          <a:p>
            <a:r>
              <a:rPr lang="en-US" altLang="zh-CN" sz="1800" b="1">
                <a:solidFill>
                  <a:schemeClr val="bg2"/>
                </a:solidFill>
                <a:ea typeface="宋体" charset="-122"/>
              </a:rPr>
              <a:t>of size </a:t>
            </a:r>
            <a:r>
              <a:rPr lang="en-US" altLang="zh-CN" sz="1800" b="1" i="1">
                <a:solidFill>
                  <a:schemeClr val="bg2"/>
                </a:solidFill>
                <a:ea typeface="宋体" charset="-122"/>
              </a:rPr>
              <a:t>n</a:t>
            </a:r>
            <a:r>
              <a:rPr lang="en-US" altLang="zh-CN" sz="1800" b="1">
                <a:solidFill>
                  <a:schemeClr val="bg2"/>
                </a:solidFill>
                <a:ea typeface="宋体" charset="-122"/>
              </a:rPr>
              <a:t>/2</a:t>
            </a:r>
          </a:p>
        </p:txBody>
      </p:sp>
      <p:sp>
        <p:nvSpPr>
          <p:cNvPr id="49156" name="Oval 7"/>
          <p:cNvSpPr>
            <a:spLocks noChangeArrowheads="1"/>
          </p:cNvSpPr>
          <p:nvPr/>
        </p:nvSpPr>
        <p:spPr bwMode="auto">
          <a:xfrm>
            <a:off x="1219200" y="23622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sz="1800" b="1">
                <a:solidFill>
                  <a:schemeClr val="bg2"/>
                </a:solidFill>
                <a:ea typeface="宋体" charset="-122"/>
              </a:rPr>
              <a:t>subproblem 1 </a:t>
            </a:r>
          </a:p>
          <a:p>
            <a:r>
              <a:rPr lang="en-US" altLang="zh-CN" sz="1800" b="1">
                <a:solidFill>
                  <a:schemeClr val="bg2"/>
                </a:solidFill>
                <a:ea typeface="宋体" charset="-122"/>
              </a:rPr>
              <a:t>of size </a:t>
            </a:r>
            <a:r>
              <a:rPr lang="en-US" altLang="zh-CN" sz="1800" b="1" i="1">
                <a:solidFill>
                  <a:schemeClr val="bg2"/>
                </a:solidFill>
                <a:ea typeface="宋体" charset="-122"/>
              </a:rPr>
              <a:t>n</a:t>
            </a:r>
            <a:r>
              <a:rPr lang="en-US" altLang="zh-CN" sz="1800" b="1">
                <a:solidFill>
                  <a:schemeClr val="bg2"/>
                </a:solidFill>
                <a:ea typeface="宋体" charset="-122"/>
              </a:rPr>
              <a:t>/2</a:t>
            </a:r>
          </a:p>
        </p:txBody>
      </p:sp>
      <p:sp>
        <p:nvSpPr>
          <p:cNvPr id="49157" name="Rectangle 8"/>
          <p:cNvSpPr>
            <a:spLocks noChangeArrowheads="1"/>
          </p:cNvSpPr>
          <p:nvPr/>
        </p:nvSpPr>
        <p:spPr bwMode="auto">
          <a:xfrm>
            <a:off x="1219200" y="36576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p>
            <a:r>
              <a:rPr lang="en-US" altLang="zh-CN" sz="1600" b="1">
                <a:solidFill>
                  <a:schemeClr val="bg2"/>
                </a:solidFill>
                <a:ea typeface="宋体" charset="-122"/>
              </a:rPr>
              <a:t>a solution to </a:t>
            </a:r>
          </a:p>
          <a:p>
            <a:r>
              <a:rPr lang="en-US" altLang="zh-CN" sz="1600" b="1">
                <a:solidFill>
                  <a:schemeClr val="bg2"/>
                </a:solidFill>
                <a:ea typeface="宋体" charset="-122"/>
              </a:rPr>
              <a:t>subproblem 1</a:t>
            </a:r>
            <a:endParaRPr lang="en-US" altLang="zh-CN">
              <a:ea typeface="宋体" charset="-122"/>
            </a:endParaRPr>
          </a:p>
        </p:txBody>
      </p:sp>
      <p:sp>
        <p:nvSpPr>
          <p:cNvPr id="49158" name="Rectangle 9"/>
          <p:cNvSpPr>
            <a:spLocks noChangeArrowheads="1"/>
          </p:cNvSpPr>
          <p:nvPr/>
        </p:nvSpPr>
        <p:spPr bwMode="auto">
          <a:xfrm>
            <a:off x="3429000" y="54102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p>
            <a:r>
              <a:rPr lang="en-US" altLang="zh-CN" sz="1600" b="1">
                <a:solidFill>
                  <a:schemeClr val="bg2"/>
                </a:solidFill>
                <a:ea typeface="宋体" charset="-122"/>
              </a:rPr>
              <a:t>a solution to</a:t>
            </a:r>
          </a:p>
          <a:p>
            <a:r>
              <a:rPr lang="en-US" altLang="zh-CN" sz="1600" b="1">
                <a:solidFill>
                  <a:schemeClr val="bg2"/>
                </a:solidFill>
                <a:ea typeface="宋体" charset="-122"/>
              </a:rPr>
              <a:t>the original problem</a:t>
            </a:r>
            <a:endParaRPr lang="en-US" altLang="zh-CN">
              <a:ea typeface="宋体" charset="-122"/>
            </a:endParaRPr>
          </a:p>
        </p:txBody>
      </p:sp>
      <p:sp>
        <p:nvSpPr>
          <p:cNvPr id="49159" name="Rectangle 10"/>
          <p:cNvSpPr>
            <a:spLocks noChangeArrowheads="1"/>
          </p:cNvSpPr>
          <p:nvPr/>
        </p:nvSpPr>
        <p:spPr bwMode="auto">
          <a:xfrm>
            <a:off x="5562600" y="36576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p>
            <a:r>
              <a:rPr lang="en-US" altLang="zh-CN" sz="1600" b="1">
                <a:solidFill>
                  <a:schemeClr val="bg2"/>
                </a:solidFill>
                <a:ea typeface="宋体" charset="-122"/>
              </a:rPr>
              <a:t>a solution to </a:t>
            </a:r>
          </a:p>
          <a:p>
            <a:r>
              <a:rPr lang="en-US" altLang="zh-CN" sz="1600" b="1">
                <a:solidFill>
                  <a:schemeClr val="bg2"/>
                </a:solidFill>
                <a:ea typeface="宋体" charset="-122"/>
              </a:rPr>
              <a:t>subproblem 2</a:t>
            </a:r>
            <a:endParaRPr lang="en-US" altLang="zh-CN">
              <a:ea typeface="宋体" charset="-122"/>
            </a:endParaRPr>
          </a:p>
        </p:txBody>
      </p:sp>
      <p:sp>
        <p:nvSpPr>
          <p:cNvPr id="49160" name="Line 11"/>
          <p:cNvSpPr>
            <a:spLocks noChangeShapeType="1"/>
          </p:cNvSpPr>
          <p:nvPr/>
        </p:nvSpPr>
        <p:spPr bwMode="auto">
          <a:xfrm flipH="1">
            <a:off x="2667000" y="2057400"/>
            <a:ext cx="1447800" cy="304800"/>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49161" name="Line 12"/>
          <p:cNvSpPr>
            <a:spLocks noChangeShapeType="1"/>
          </p:cNvSpPr>
          <p:nvPr/>
        </p:nvSpPr>
        <p:spPr bwMode="auto">
          <a:xfrm>
            <a:off x="4953000" y="2057400"/>
            <a:ext cx="1524000" cy="304800"/>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49162" name="Oval 4"/>
          <p:cNvSpPr>
            <a:spLocks noChangeArrowheads="1"/>
          </p:cNvSpPr>
          <p:nvPr/>
        </p:nvSpPr>
        <p:spPr bwMode="auto">
          <a:xfrm>
            <a:off x="3429000" y="1295400"/>
            <a:ext cx="2500313" cy="8382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sz="1800" b="1">
                <a:solidFill>
                  <a:schemeClr val="bg2"/>
                </a:solidFill>
                <a:ea typeface="宋体" charset="-122"/>
              </a:rPr>
              <a:t>a problem of size </a:t>
            </a:r>
            <a:r>
              <a:rPr lang="en-US" altLang="zh-CN" sz="1800" b="1" i="1">
                <a:solidFill>
                  <a:schemeClr val="bg2"/>
                </a:solidFill>
                <a:ea typeface="宋体" charset="-122"/>
              </a:rPr>
              <a:t>n</a:t>
            </a:r>
            <a:endParaRPr lang="en-US" altLang="zh-CN" sz="1800" b="1">
              <a:solidFill>
                <a:schemeClr val="bg2"/>
              </a:solidFill>
              <a:ea typeface="宋体" charset="-122"/>
            </a:endParaRPr>
          </a:p>
        </p:txBody>
      </p:sp>
      <p:sp>
        <p:nvSpPr>
          <p:cNvPr id="49163" name="Line 13"/>
          <p:cNvSpPr>
            <a:spLocks noChangeShapeType="1"/>
          </p:cNvSpPr>
          <p:nvPr/>
        </p:nvSpPr>
        <p:spPr bwMode="auto">
          <a:xfrm>
            <a:off x="2286000" y="3200400"/>
            <a:ext cx="0" cy="457200"/>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49164" name="Line 14"/>
          <p:cNvSpPr>
            <a:spLocks noChangeShapeType="1"/>
          </p:cNvSpPr>
          <p:nvPr/>
        </p:nvSpPr>
        <p:spPr bwMode="auto">
          <a:xfrm>
            <a:off x="6705600" y="3200400"/>
            <a:ext cx="0" cy="457200"/>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49165" name="Line 15"/>
          <p:cNvSpPr>
            <a:spLocks noChangeShapeType="1"/>
          </p:cNvSpPr>
          <p:nvPr/>
        </p:nvSpPr>
        <p:spPr bwMode="auto">
          <a:xfrm>
            <a:off x="2286000" y="4343400"/>
            <a:ext cx="0" cy="53340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49166" name="Line 16"/>
          <p:cNvSpPr>
            <a:spLocks noChangeShapeType="1"/>
          </p:cNvSpPr>
          <p:nvPr/>
        </p:nvSpPr>
        <p:spPr bwMode="auto">
          <a:xfrm>
            <a:off x="6705600" y="4343400"/>
            <a:ext cx="0" cy="53340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49167" name="Line 17"/>
          <p:cNvSpPr>
            <a:spLocks noChangeShapeType="1"/>
          </p:cNvSpPr>
          <p:nvPr/>
        </p:nvSpPr>
        <p:spPr bwMode="auto">
          <a:xfrm>
            <a:off x="2286000" y="4876800"/>
            <a:ext cx="4419600" cy="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49168" name="Line 18"/>
          <p:cNvSpPr>
            <a:spLocks noChangeShapeType="1"/>
          </p:cNvSpPr>
          <p:nvPr/>
        </p:nvSpPr>
        <p:spPr bwMode="auto">
          <a:xfrm>
            <a:off x="4572000" y="4876800"/>
            <a:ext cx="0" cy="533400"/>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49169" name="Text Box 19"/>
          <p:cNvSpPr txBox="1">
            <a:spLocks noChangeArrowheads="1"/>
          </p:cNvSpPr>
          <p:nvPr/>
        </p:nvSpPr>
        <p:spPr bwMode="auto">
          <a:xfrm>
            <a:off x="3581400" y="1752600"/>
            <a:ext cx="1447800" cy="366713"/>
          </a:xfrm>
          <a:prstGeom prst="rect">
            <a:avLst/>
          </a:prstGeom>
          <a:noFill/>
          <a:ln w="12700">
            <a:noFill/>
            <a:miter lim="800000"/>
            <a:headEnd type="none" w="sm" len="sm"/>
            <a:tailEnd type="none" w="sm" len="sm"/>
          </a:ln>
        </p:spPr>
        <p:txBody>
          <a:bodyPr>
            <a:spAutoFit/>
          </a:bodyPr>
          <a:lstStyle/>
          <a:p>
            <a:pPr>
              <a:spcBef>
                <a:spcPct val="50000"/>
              </a:spcBef>
            </a:pPr>
            <a:r>
              <a:rPr lang="en-US" altLang="zh-CN" sz="1800" b="1">
                <a:solidFill>
                  <a:srgbClr val="FF9933"/>
                </a:solidFill>
                <a:ea typeface="宋体" charset="-122"/>
              </a:rPr>
              <a:t>(instance)</a:t>
            </a:r>
          </a:p>
        </p:txBody>
      </p:sp>
      <p:sp>
        <p:nvSpPr>
          <p:cNvPr id="281620" name="Text Box 20"/>
          <p:cNvSpPr txBox="1">
            <a:spLocks noChangeArrowheads="1"/>
          </p:cNvSpPr>
          <p:nvPr/>
        </p:nvSpPr>
        <p:spPr bwMode="auto">
          <a:xfrm>
            <a:off x="6324600" y="5426075"/>
            <a:ext cx="2743200" cy="1200150"/>
          </a:xfrm>
          <a:prstGeom prst="rect">
            <a:avLst/>
          </a:prstGeom>
          <a:noFill/>
          <a:ln w="12700">
            <a:noFill/>
            <a:miter lim="800000"/>
            <a:headEnd type="none" w="sm" len="sm"/>
            <a:tailEnd type="none" w="sm" len="sm"/>
          </a:ln>
        </p:spPr>
        <p:txBody>
          <a:bodyPr>
            <a:spAutoFit/>
          </a:bodyPr>
          <a:lstStyle/>
          <a:p>
            <a:pPr>
              <a:spcBef>
                <a:spcPct val="50000"/>
              </a:spcBef>
            </a:pPr>
            <a:r>
              <a:rPr lang="en-US" altLang="zh-CN">
                <a:solidFill>
                  <a:srgbClr val="FF6600"/>
                </a:solidFill>
                <a:ea typeface="宋体" charset="-122"/>
              </a:rPr>
              <a:t>It generally leads to a recursive algorithm!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1620"/>
                                        </p:tgtEl>
                                        <p:attrNameLst>
                                          <p:attrName>style.visibility</p:attrName>
                                        </p:attrNameLst>
                                      </p:cBhvr>
                                      <p:to>
                                        <p:strVal val="visible"/>
                                      </p:to>
                                    </p:set>
                                    <p:anim calcmode="lin" valueType="num">
                                      <p:cBhvr additive="base">
                                        <p:cTn id="7" dur="1000" fill="hold"/>
                                        <p:tgtEl>
                                          <p:spTgt spid="281620"/>
                                        </p:tgtEl>
                                        <p:attrNameLst>
                                          <p:attrName>ppt_x</p:attrName>
                                        </p:attrNameLst>
                                      </p:cBhvr>
                                      <p:tavLst>
                                        <p:tav tm="0">
                                          <p:val>
                                            <p:strVal val="#ppt_x"/>
                                          </p:val>
                                        </p:tav>
                                        <p:tav tm="100000">
                                          <p:val>
                                            <p:strVal val="#ppt_x"/>
                                          </p:val>
                                        </p:tav>
                                      </p:tavLst>
                                    </p:anim>
                                    <p:anim calcmode="lin" valueType="num">
                                      <p:cBhvr additive="base">
                                        <p:cTn id="8" dur="1000" fill="hold"/>
                                        <p:tgtEl>
                                          <p:spTgt spid="281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Divide-and-Conquer Algorithmic Paradigm</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 A </a:t>
            </a:r>
            <a:r>
              <a:rPr lang="en-US" i="1" dirty="0"/>
              <a:t>divide-and-conquer algorithm  </a:t>
            </a:r>
            <a:r>
              <a:rPr lang="en-US" dirty="0"/>
              <a:t>works by first  </a:t>
            </a:r>
            <a:r>
              <a:rPr lang="en-US" i="1" dirty="0"/>
              <a:t>dividing</a:t>
            </a:r>
            <a:r>
              <a:rPr lang="en-US" dirty="0"/>
              <a:t> a problem into one or more instances of the same problem of smaller size and then </a:t>
            </a:r>
            <a:r>
              <a:rPr lang="en-US" i="1" dirty="0"/>
              <a:t>conquering</a:t>
            </a:r>
            <a:r>
              <a:rPr lang="en-US" dirty="0"/>
              <a:t> the problem using the solutions of the smaller problems to find a solution of the original problem.</a:t>
            </a:r>
          </a:p>
          <a:p>
            <a:pPr>
              <a:buNone/>
            </a:pPr>
            <a:r>
              <a:rPr lang="en-US" b="1" dirty="0"/>
              <a:t>    Examples</a:t>
            </a:r>
            <a:r>
              <a:rPr lang="en-US" dirty="0"/>
              <a:t>:</a:t>
            </a:r>
          </a:p>
          <a:p>
            <a:pPr lvl="2"/>
            <a:r>
              <a:rPr lang="en-US" dirty="0"/>
              <a:t>Binary search, covered in Chapters </a:t>
            </a:r>
            <a:r>
              <a:rPr lang="en-US" dirty="0">
                <a:latin typeface="Cambria Math" pitchFamily="18" charset="0"/>
                <a:ea typeface="Cambria Math" pitchFamily="18" charset="0"/>
              </a:rPr>
              <a:t>3 and 5: It works by comparing the element to be located to the middle element. The original list is then split into two lists and the search continues recursively  in the appropriate </a:t>
            </a:r>
            <a:r>
              <a:rPr lang="en-US" dirty="0" err="1">
                <a:latin typeface="Cambria Math" pitchFamily="18" charset="0"/>
                <a:ea typeface="Cambria Math" pitchFamily="18" charset="0"/>
              </a:rPr>
              <a:t>sublist</a:t>
            </a:r>
            <a:r>
              <a:rPr lang="en-US" dirty="0">
                <a:latin typeface="Cambria Math" pitchFamily="18" charset="0"/>
                <a:ea typeface="Cambria Math" pitchFamily="18" charset="0"/>
              </a:rPr>
              <a:t>.</a:t>
            </a:r>
          </a:p>
          <a:p>
            <a:pPr lvl="2"/>
            <a:r>
              <a:rPr lang="en-US" dirty="0"/>
              <a:t>Merge sort, covered in Chapter </a:t>
            </a:r>
            <a:r>
              <a:rPr lang="en-US" dirty="0">
                <a:latin typeface="Cambria Math" pitchFamily="18" charset="0"/>
                <a:ea typeface="Cambria Math" pitchFamily="18" charset="0"/>
              </a:rPr>
              <a:t>5: A list is  split into two approximately equal sized </a:t>
            </a:r>
            <a:r>
              <a:rPr lang="en-US" dirty="0" err="1">
                <a:latin typeface="Cambria Math" pitchFamily="18" charset="0"/>
                <a:ea typeface="Cambria Math" pitchFamily="18" charset="0"/>
              </a:rPr>
              <a:t>sublists</a:t>
            </a:r>
            <a:r>
              <a:rPr lang="en-US" dirty="0">
                <a:latin typeface="Cambria Math" pitchFamily="18" charset="0"/>
                <a:ea typeface="Cambria Math" pitchFamily="18" charset="0"/>
              </a:rPr>
              <a:t>, each  recursively sorted by merge sort.  Sorting is done by successively merging pairs of lists.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Autofit/>
          </a:bodyPr>
          <a:lstStyle/>
          <a:p>
            <a:r>
              <a:rPr lang="en-US" sz="3600" dirty="0"/>
              <a:t>Divide-and-Conquer Recurrence Relations</a:t>
            </a:r>
          </a:p>
        </p:txBody>
      </p:sp>
      <p:sp>
        <p:nvSpPr>
          <p:cNvPr id="3" name="Content Placeholder 2"/>
          <p:cNvSpPr>
            <a:spLocks noGrp="1"/>
          </p:cNvSpPr>
          <p:nvPr>
            <p:ph idx="1"/>
          </p:nvPr>
        </p:nvSpPr>
        <p:spPr/>
        <p:txBody>
          <a:bodyPr>
            <a:normAutofit fontScale="92500" lnSpcReduction="10000"/>
          </a:bodyPr>
          <a:lstStyle/>
          <a:p>
            <a:r>
              <a:rPr lang="en-US" dirty="0"/>
              <a:t>Suppose that a recursive algorithm divides a problem of size </a:t>
            </a:r>
            <a:r>
              <a:rPr lang="en-US" i="1" dirty="0"/>
              <a:t>n</a:t>
            </a:r>
            <a:r>
              <a:rPr lang="en-US" dirty="0"/>
              <a:t> into </a:t>
            </a:r>
            <a:r>
              <a:rPr lang="en-US" i="1" dirty="0"/>
              <a:t>a</a:t>
            </a:r>
            <a:r>
              <a:rPr lang="en-US" dirty="0"/>
              <a:t> (a is a positive integer) </a:t>
            </a:r>
            <a:r>
              <a:rPr lang="en-US" dirty="0" err="1"/>
              <a:t>subproblems</a:t>
            </a:r>
            <a:r>
              <a:rPr lang="en-US" dirty="0"/>
              <a:t>. </a:t>
            </a:r>
          </a:p>
          <a:p>
            <a:r>
              <a:rPr lang="en-US" dirty="0"/>
              <a:t>Assume each </a:t>
            </a:r>
            <a:r>
              <a:rPr lang="en-US" dirty="0" err="1"/>
              <a:t>subproblem</a:t>
            </a:r>
            <a:r>
              <a:rPr lang="en-US" dirty="0"/>
              <a:t> is of size </a:t>
            </a:r>
            <a:r>
              <a:rPr lang="en-US" i="1" dirty="0"/>
              <a:t>n</a:t>
            </a:r>
            <a:r>
              <a:rPr lang="en-US" dirty="0"/>
              <a:t>/</a:t>
            </a:r>
            <a:r>
              <a:rPr lang="en-US" i="1" dirty="0"/>
              <a:t>b</a:t>
            </a:r>
            <a:r>
              <a:rPr lang="en-US" dirty="0"/>
              <a:t>. (b is a positive integer)</a:t>
            </a:r>
          </a:p>
          <a:p>
            <a:r>
              <a:rPr lang="en-US" dirty="0"/>
              <a:t>Suppose </a:t>
            </a:r>
            <a:r>
              <a:rPr lang="en-US" i="1" dirty="0"/>
              <a:t>g</a:t>
            </a:r>
            <a:r>
              <a:rPr lang="en-US" dirty="0"/>
              <a:t>(</a:t>
            </a:r>
            <a:r>
              <a:rPr lang="en-US" i="1" dirty="0"/>
              <a:t>n</a:t>
            </a:r>
            <a:r>
              <a:rPr lang="en-US" dirty="0"/>
              <a:t>) extra operations are needed in the conquer step.</a:t>
            </a:r>
          </a:p>
          <a:p>
            <a:r>
              <a:rPr lang="en-US" dirty="0"/>
              <a:t>Then </a:t>
            </a:r>
            <a:r>
              <a:rPr lang="en-US" i="1" dirty="0"/>
              <a:t>f</a:t>
            </a:r>
            <a:r>
              <a:rPr lang="en-US" dirty="0"/>
              <a:t>(</a:t>
            </a:r>
            <a:r>
              <a:rPr lang="en-US" i="1" dirty="0"/>
              <a:t>n</a:t>
            </a:r>
            <a:r>
              <a:rPr lang="en-US" dirty="0"/>
              <a:t>) represents the number of operations to solve a problem of size </a:t>
            </a:r>
            <a:r>
              <a:rPr lang="en-US" i="1" dirty="0"/>
              <a:t>n</a:t>
            </a:r>
            <a:r>
              <a:rPr lang="en-US" dirty="0"/>
              <a:t> </a:t>
            </a:r>
            <a:r>
              <a:rPr lang="en-US" dirty="0" err="1"/>
              <a:t>satisisfies</a:t>
            </a:r>
            <a:r>
              <a:rPr lang="en-US" dirty="0"/>
              <a:t> the following recurrence relation:</a:t>
            </a:r>
          </a:p>
          <a:p>
            <a:pPr>
              <a:buNone/>
            </a:pPr>
            <a:r>
              <a:rPr lang="en-US" i="1" dirty="0"/>
              <a:t>            f</a:t>
            </a:r>
            <a:r>
              <a:rPr lang="en-US" dirty="0"/>
              <a:t>(</a:t>
            </a:r>
            <a:r>
              <a:rPr lang="en-US" i="1" dirty="0"/>
              <a:t>n</a:t>
            </a:r>
            <a:r>
              <a:rPr lang="en-US" dirty="0"/>
              <a:t>) = </a:t>
            </a:r>
            <a:r>
              <a:rPr lang="en-US" i="1" dirty="0" err="1"/>
              <a:t>af</a:t>
            </a:r>
            <a:r>
              <a:rPr lang="en-US" dirty="0"/>
              <a:t>(</a:t>
            </a:r>
            <a:r>
              <a:rPr lang="en-US" i="1" dirty="0"/>
              <a:t>n</a:t>
            </a:r>
            <a:r>
              <a:rPr lang="en-US" dirty="0"/>
              <a:t>/</a:t>
            </a:r>
            <a:r>
              <a:rPr lang="en-US" i="1" dirty="0"/>
              <a:t>b</a:t>
            </a:r>
            <a:r>
              <a:rPr lang="en-US" dirty="0"/>
              <a:t>) + </a:t>
            </a:r>
            <a:r>
              <a:rPr lang="en-US" i="1" dirty="0"/>
              <a:t>g</a:t>
            </a:r>
            <a:r>
              <a:rPr lang="en-US" dirty="0"/>
              <a:t>(</a:t>
            </a:r>
            <a:r>
              <a:rPr lang="en-US" i="1" dirty="0"/>
              <a:t>n</a:t>
            </a:r>
            <a:r>
              <a:rPr lang="en-US" dirty="0"/>
              <a:t>)</a:t>
            </a:r>
          </a:p>
          <a:p>
            <a:r>
              <a:rPr lang="en-US" dirty="0"/>
              <a:t>This is called a </a:t>
            </a:r>
            <a:r>
              <a:rPr lang="en-US" i="1" dirty="0"/>
              <a:t>divide-and-conquer recurrence relation.</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Binary Search</a:t>
            </a:r>
          </a:p>
        </p:txBody>
      </p:sp>
      <p:sp>
        <p:nvSpPr>
          <p:cNvPr id="3" name="Content Placeholder 2"/>
          <p:cNvSpPr>
            <a:spLocks noGrp="1"/>
          </p:cNvSpPr>
          <p:nvPr>
            <p:ph idx="1"/>
          </p:nvPr>
        </p:nvSpPr>
        <p:spPr/>
        <p:txBody>
          <a:bodyPr>
            <a:normAutofit fontScale="92500" lnSpcReduction="20000"/>
          </a:bodyPr>
          <a:lstStyle/>
          <a:p>
            <a:r>
              <a:rPr lang="en-US" dirty="0"/>
              <a:t>Binary search reduces the search for an element in a sequence of size </a:t>
            </a:r>
            <a:r>
              <a:rPr lang="en-US" i="1" dirty="0"/>
              <a:t>n</a:t>
            </a:r>
            <a:r>
              <a:rPr lang="en-US" dirty="0"/>
              <a:t> to the search in a sequence of size </a:t>
            </a:r>
            <a:r>
              <a:rPr lang="en-US" i="1" dirty="0"/>
              <a:t>n</a:t>
            </a:r>
            <a:r>
              <a:rPr lang="en-US" dirty="0"/>
              <a:t>/</a:t>
            </a:r>
            <a:r>
              <a:rPr lang="en-US" dirty="0">
                <a:latin typeface="Cambria Math" pitchFamily="18" charset="0"/>
                <a:ea typeface="Cambria Math" pitchFamily="18" charset="0"/>
              </a:rPr>
              <a:t>2</a:t>
            </a:r>
            <a:r>
              <a:rPr lang="en-US" dirty="0"/>
              <a:t>. Two comparisons are needed to implement this reduction;</a:t>
            </a:r>
          </a:p>
          <a:p>
            <a:pPr lvl="1"/>
            <a:r>
              <a:rPr lang="en-US" dirty="0"/>
              <a:t>one to decide whether to search the upper or lower half of the sequence and </a:t>
            </a:r>
          </a:p>
          <a:p>
            <a:pPr lvl="1"/>
            <a:r>
              <a:rPr lang="en-US" dirty="0"/>
              <a:t>the other to determine if the sequence has elements.</a:t>
            </a:r>
          </a:p>
          <a:p>
            <a:r>
              <a:rPr lang="en-US" dirty="0"/>
              <a:t>Hence, if </a:t>
            </a:r>
            <a:r>
              <a:rPr lang="en-US" i="1" dirty="0"/>
              <a:t>f</a:t>
            </a:r>
            <a:r>
              <a:rPr lang="en-US" dirty="0"/>
              <a:t>(</a:t>
            </a:r>
            <a:r>
              <a:rPr lang="en-US" i="1" dirty="0"/>
              <a:t>n</a:t>
            </a:r>
            <a:r>
              <a:rPr lang="en-US" dirty="0"/>
              <a:t>) is the number of comparisons required to search for an element in a sequence of size </a:t>
            </a:r>
            <a:r>
              <a:rPr lang="en-US" i="1" dirty="0"/>
              <a:t>n</a:t>
            </a:r>
            <a:r>
              <a:rPr lang="en-US" dirty="0"/>
              <a:t>, then</a:t>
            </a:r>
          </a:p>
          <a:p>
            <a:pPr>
              <a:buNone/>
            </a:pPr>
            <a:endParaRPr lang="en-US" dirty="0"/>
          </a:p>
          <a:p>
            <a:pPr>
              <a:buNone/>
            </a:pPr>
            <a:endParaRPr lang="en-US" dirty="0"/>
          </a:p>
          <a:p>
            <a:pPr>
              <a:buNone/>
            </a:pPr>
            <a:r>
              <a:rPr lang="en-US" dirty="0"/>
              <a:t>      when </a:t>
            </a:r>
            <a:r>
              <a:rPr lang="en-US" i="1" dirty="0"/>
              <a:t>n</a:t>
            </a:r>
            <a:r>
              <a:rPr lang="en-US" dirty="0"/>
              <a:t> is even.</a:t>
            </a:r>
          </a:p>
          <a:p>
            <a:pPr>
              <a:buNone/>
            </a:pPr>
            <a:r>
              <a:rPr lang="en-US" dirty="0"/>
              <a:t>        </a:t>
            </a:r>
          </a:p>
        </p:txBody>
      </p:sp>
      <p:sp>
        <p:nvSpPr>
          <p:cNvPr id="4" name="Rectangle 3"/>
          <p:cNvSpPr/>
          <p:nvPr/>
        </p:nvSpPr>
        <p:spPr>
          <a:xfrm>
            <a:off x="2667000" y="4572000"/>
            <a:ext cx="2685351" cy="523220"/>
          </a:xfrm>
          <a:prstGeom prst="rect">
            <a:avLst/>
          </a:prstGeom>
        </p:spPr>
        <p:txBody>
          <a:bodyPr wrap="none">
            <a:spAutoFit/>
          </a:bodyPr>
          <a:lstStyle/>
          <a:p>
            <a:r>
              <a:rPr lang="en-US" i="1" dirty="0"/>
              <a:t> </a:t>
            </a:r>
            <a:r>
              <a:rPr lang="en-US" sz="2800" i="1" dirty="0"/>
              <a:t>f</a:t>
            </a:r>
            <a:r>
              <a:rPr lang="en-US" sz="2800" dirty="0"/>
              <a:t>(</a:t>
            </a:r>
            <a:r>
              <a:rPr lang="en-US" sz="2800" i="1" dirty="0"/>
              <a:t>n</a:t>
            </a:r>
            <a:r>
              <a:rPr lang="en-US" sz="2800" dirty="0"/>
              <a:t>) = </a:t>
            </a:r>
            <a:r>
              <a:rPr lang="en-US" sz="2800" i="1" dirty="0"/>
              <a:t>f</a:t>
            </a:r>
            <a:r>
              <a:rPr lang="en-US" sz="2800" dirty="0"/>
              <a:t>(</a:t>
            </a:r>
            <a:r>
              <a:rPr lang="en-US" sz="2800" i="1" dirty="0"/>
              <a:t>n</a:t>
            </a:r>
            <a:r>
              <a:rPr lang="en-US" sz="2800" dirty="0"/>
              <a:t>/</a:t>
            </a:r>
            <a:r>
              <a:rPr lang="en-US" sz="2800" dirty="0">
                <a:latin typeface="Cambria Math" pitchFamily="18" charset="0"/>
                <a:ea typeface="Cambria Math" pitchFamily="18" charset="0"/>
              </a:rPr>
              <a:t>2</a:t>
            </a:r>
            <a:r>
              <a:rPr lang="en-US" sz="2800" dirty="0"/>
              <a:t>) + </a:t>
            </a:r>
            <a:r>
              <a:rPr lang="en-US" sz="2800" dirty="0">
                <a:latin typeface="Cambria Math" pitchFamily="18" charset="0"/>
                <a:ea typeface="Cambria Math" pitchFamily="18" charset="0"/>
              </a:rPr>
              <a:t>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Merge Sort</a:t>
            </a:r>
          </a:p>
        </p:txBody>
      </p:sp>
      <p:sp>
        <p:nvSpPr>
          <p:cNvPr id="3" name="Content Placeholder 2"/>
          <p:cNvSpPr>
            <a:spLocks noGrp="1"/>
          </p:cNvSpPr>
          <p:nvPr>
            <p:ph idx="1"/>
          </p:nvPr>
        </p:nvSpPr>
        <p:spPr/>
        <p:txBody>
          <a:bodyPr>
            <a:normAutofit lnSpcReduction="10000"/>
          </a:bodyPr>
          <a:lstStyle/>
          <a:p>
            <a:r>
              <a:rPr lang="en-US" dirty="0"/>
              <a:t>The merge sort algorithm splits a list of </a:t>
            </a:r>
            <a:r>
              <a:rPr lang="en-US" i="1" dirty="0"/>
              <a:t>n</a:t>
            </a:r>
            <a:r>
              <a:rPr lang="en-US" dirty="0"/>
              <a:t> (assuming </a:t>
            </a:r>
            <a:r>
              <a:rPr lang="en-US" i="1" dirty="0"/>
              <a:t>n</a:t>
            </a:r>
            <a:r>
              <a:rPr lang="en-US" dirty="0"/>
              <a:t> is even) items to be sorted into two lists with </a:t>
            </a:r>
            <a:r>
              <a:rPr lang="en-US" i="1" dirty="0"/>
              <a:t>n</a:t>
            </a:r>
            <a:r>
              <a:rPr lang="en-US" dirty="0"/>
              <a:t>/</a:t>
            </a:r>
            <a:r>
              <a:rPr lang="en-US" dirty="0">
                <a:latin typeface="Cambria Math" pitchFamily="18" charset="0"/>
                <a:ea typeface="Cambria Math" pitchFamily="18" charset="0"/>
              </a:rPr>
              <a:t>2</a:t>
            </a:r>
            <a:r>
              <a:rPr lang="en-US" dirty="0"/>
              <a:t> items. It uses fewer than </a:t>
            </a:r>
            <a:r>
              <a:rPr lang="en-US" i="1" dirty="0"/>
              <a:t>n</a:t>
            </a:r>
            <a:r>
              <a:rPr lang="en-US" dirty="0"/>
              <a:t> comparisons to merge the two sorted lists.</a:t>
            </a:r>
          </a:p>
          <a:p>
            <a:r>
              <a:rPr lang="en-US" dirty="0"/>
              <a:t>Hence, the number of comparisons required to sort a sequence of size </a:t>
            </a:r>
            <a:r>
              <a:rPr lang="en-US" i="1" dirty="0"/>
              <a:t>n</a:t>
            </a:r>
            <a:r>
              <a:rPr lang="en-US" dirty="0"/>
              <a:t>,  is no more than than  </a:t>
            </a:r>
            <a:r>
              <a:rPr lang="en-US" i="1" dirty="0"/>
              <a:t>M</a:t>
            </a:r>
            <a:r>
              <a:rPr lang="en-US" dirty="0"/>
              <a:t>(</a:t>
            </a:r>
            <a:r>
              <a:rPr lang="en-US" i="1" dirty="0"/>
              <a:t>n</a:t>
            </a:r>
            <a:r>
              <a:rPr lang="en-US" dirty="0"/>
              <a:t>) where</a:t>
            </a:r>
          </a:p>
          <a:p>
            <a:pPr>
              <a:buNone/>
            </a:pPr>
            <a:endParaRPr lang="en-US" dirty="0"/>
          </a:p>
          <a:p>
            <a:pPr>
              <a:buNone/>
            </a:pPr>
            <a:endParaRPr lang="en-US" dirty="0"/>
          </a:p>
          <a:p>
            <a:pPr>
              <a:buNone/>
            </a:pPr>
            <a:r>
              <a:rPr lang="en-US" dirty="0"/>
              <a:t>      </a:t>
            </a:r>
          </a:p>
          <a:p>
            <a:pPr>
              <a:buNone/>
            </a:pPr>
            <a:r>
              <a:rPr lang="en-US" dirty="0"/>
              <a:t>        </a:t>
            </a:r>
          </a:p>
        </p:txBody>
      </p:sp>
      <p:sp>
        <p:nvSpPr>
          <p:cNvPr id="4" name="Rectangle 3"/>
          <p:cNvSpPr/>
          <p:nvPr/>
        </p:nvSpPr>
        <p:spPr>
          <a:xfrm>
            <a:off x="2667000" y="4572000"/>
            <a:ext cx="3411511" cy="523220"/>
          </a:xfrm>
          <a:prstGeom prst="rect">
            <a:avLst/>
          </a:prstGeom>
        </p:spPr>
        <p:txBody>
          <a:bodyPr wrap="none">
            <a:spAutoFit/>
          </a:bodyPr>
          <a:lstStyle/>
          <a:p>
            <a:r>
              <a:rPr lang="en-US" i="1" dirty="0"/>
              <a:t> </a:t>
            </a:r>
            <a:r>
              <a:rPr lang="en-US" sz="2800" i="1" dirty="0"/>
              <a:t>M</a:t>
            </a:r>
            <a:r>
              <a:rPr lang="en-US" sz="2800" dirty="0"/>
              <a:t>(</a:t>
            </a:r>
            <a:r>
              <a:rPr lang="en-US" sz="2800" i="1" dirty="0"/>
              <a:t>n</a:t>
            </a:r>
            <a:r>
              <a:rPr lang="en-US" sz="2800" dirty="0"/>
              <a:t>) = </a:t>
            </a:r>
            <a:r>
              <a:rPr lang="en-US" sz="2800" dirty="0">
                <a:latin typeface="Cambria Math" pitchFamily="18" charset="0"/>
                <a:ea typeface="Cambria Math" pitchFamily="18" charset="0"/>
              </a:rPr>
              <a:t>2</a:t>
            </a:r>
            <a:r>
              <a:rPr lang="en-US" sz="2800" i="1" dirty="0"/>
              <a:t>M</a:t>
            </a:r>
            <a:r>
              <a:rPr lang="en-US" sz="2800" dirty="0"/>
              <a:t>(</a:t>
            </a:r>
            <a:r>
              <a:rPr lang="en-US" sz="2800" i="1" dirty="0"/>
              <a:t>n</a:t>
            </a:r>
            <a:r>
              <a:rPr lang="en-US" sz="2800" dirty="0"/>
              <a:t>/</a:t>
            </a:r>
            <a:r>
              <a:rPr lang="en-US" sz="2800" dirty="0">
                <a:latin typeface="Cambria Math" pitchFamily="18" charset="0"/>
                <a:ea typeface="Cambria Math" pitchFamily="18" charset="0"/>
              </a:rPr>
              <a:t>2</a:t>
            </a:r>
            <a:r>
              <a:rPr lang="en-US" sz="2800" dirty="0"/>
              <a:t>) + </a:t>
            </a:r>
            <a:r>
              <a:rPr lang="en-US" sz="2800" i="1" dirty="0">
                <a:ea typeface="Cambria Math" pitchFamily="18" charset="0"/>
              </a:rPr>
              <a:t>n</a:t>
            </a:r>
            <a:r>
              <a:rPr lang="en-US" sz="2800" dirty="0">
                <a:ea typeface="Cambria Math" pitchFamily="18"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 Fast Multiplication of Integers</a:t>
            </a:r>
          </a:p>
        </p:txBody>
      </p:sp>
      <p:sp>
        <p:nvSpPr>
          <p:cNvPr id="3" name="Content Placeholder 2"/>
          <p:cNvSpPr>
            <a:spLocks noGrp="1"/>
          </p:cNvSpPr>
          <p:nvPr>
            <p:ph idx="1"/>
          </p:nvPr>
        </p:nvSpPr>
        <p:spPr/>
        <p:txBody>
          <a:bodyPr>
            <a:normAutofit fontScale="32500" lnSpcReduction="20000"/>
          </a:bodyPr>
          <a:lstStyle/>
          <a:p>
            <a:r>
              <a:rPr lang="en-US" sz="4300" dirty="0"/>
              <a:t>An algorithm  for the fast multiplication of  two </a:t>
            </a:r>
            <a:r>
              <a:rPr lang="en-US" sz="4300" dirty="0">
                <a:latin typeface="Cambria Math" pitchFamily="18" charset="0"/>
                <a:ea typeface="Cambria Math" pitchFamily="18" charset="0"/>
              </a:rPr>
              <a:t>2</a:t>
            </a:r>
            <a:r>
              <a:rPr lang="en-US" sz="4300" i="1" dirty="0"/>
              <a:t>n</a:t>
            </a:r>
            <a:r>
              <a:rPr lang="en-US" sz="4300" dirty="0"/>
              <a:t>-bit integers  (assuming </a:t>
            </a:r>
            <a:r>
              <a:rPr lang="en-US" sz="4300" i="1" dirty="0"/>
              <a:t>n</a:t>
            </a:r>
            <a:r>
              <a:rPr lang="en-US" sz="4300" dirty="0"/>
              <a:t> is even) first splits each of the </a:t>
            </a:r>
            <a:r>
              <a:rPr lang="en-US" sz="4300" dirty="0">
                <a:latin typeface="Cambria Math" pitchFamily="18" charset="0"/>
                <a:ea typeface="Cambria Math" pitchFamily="18" charset="0"/>
              </a:rPr>
              <a:t>2</a:t>
            </a:r>
            <a:r>
              <a:rPr lang="en-US" sz="4300" i="1" dirty="0"/>
              <a:t>n</a:t>
            </a:r>
            <a:r>
              <a:rPr lang="en-US" sz="4300" dirty="0"/>
              <a:t>-bit integers into two blocks, each of </a:t>
            </a:r>
            <a:r>
              <a:rPr lang="en-US" sz="4300" i="1" dirty="0"/>
              <a:t>n</a:t>
            </a:r>
            <a:r>
              <a:rPr lang="en-US" sz="4300" dirty="0"/>
              <a:t> bits.</a:t>
            </a:r>
          </a:p>
          <a:p>
            <a:r>
              <a:rPr lang="en-US" sz="4300" dirty="0"/>
              <a:t>Suppose that </a:t>
            </a:r>
            <a:r>
              <a:rPr lang="en-US" sz="4300" i="1" dirty="0"/>
              <a:t>a</a:t>
            </a:r>
            <a:r>
              <a:rPr lang="en-US" sz="4300" dirty="0"/>
              <a:t> and </a:t>
            </a:r>
            <a:r>
              <a:rPr lang="en-US" sz="4300" i="1" dirty="0"/>
              <a:t>b</a:t>
            </a:r>
            <a:r>
              <a:rPr lang="en-US" sz="4300" dirty="0"/>
              <a:t> are integers with binary expansions of length </a:t>
            </a:r>
            <a:r>
              <a:rPr lang="en-US" sz="4300" dirty="0">
                <a:latin typeface="Cambria Math" pitchFamily="18" charset="0"/>
                <a:ea typeface="Cambria Math" pitchFamily="18" charset="0"/>
              </a:rPr>
              <a:t>2</a:t>
            </a:r>
            <a:r>
              <a:rPr lang="en-US" sz="4300" i="1" dirty="0"/>
              <a:t>n</a:t>
            </a:r>
            <a:r>
              <a:rPr lang="en-US" sz="4300" dirty="0"/>
              <a:t>. Let</a:t>
            </a:r>
          </a:p>
          <a:p>
            <a:pPr>
              <a:buNone/>
            </a:pPr>
            <a:r>
              <a:rPr lang="en-US" sz="4300" dirty="0"/>
              <a:t>             </a:t>
            </a:r>
            <a:r>
              <a:rPr lang="en-US" sz="4300" i="1" dirty="0"/>
              <a:t>a</a:t>
            </a:r>
            <a:r>
              <a:rPr lang="en-US" sz="4300" dirty="0"/>
              <a:t> = (</a:t>
            </a:r>
            <a:r>
              <a:rPr lang="en-US" sz="4300" i="1" dirty="0"/>
              <a:t>a</a:t>
            </a:r>
            <a:r>
              <a:rPr lang="en-US" sz="4300" baseline="-25000" dirty="0">
                <a:latin typeface="Cambria Math" pitchFamily="18" charset="0"/>
                <a:ea typeface="Cambria Math" pitchFamily="18" charset="0"/>
              </a:rPr>
              <a:t>2</a:t>
            </a:r>
            <a:r>
              <a:rPr lang="en-US" sz="4300" i="1" baseline="-25000" dirty="0"/>
              <a:t>n</a:t>
            </a:r>
            <a:r>
              <a:rPr lang="en-US" sz="4300" baseline="-25000" dirty="0">
                <a:latin typeface="Cambria Math"/>
                <a:ea typeface="Cambria Math"/>
              </a:rPr>
              <a:t>−1</a:t>
            </a:r>
            <a:r>
              <a:rPr lang="en-US" sz="4300" i="1" dirty="0">
                <a:ea typeface="Cambria Math"/>
              </a:rPr>
              <a:t>a</a:t>
            </a:r>
            <a:r>
              <a:rPr lang="en-US" sz="4300" baseline="-25000" dirty="0">
                <a:latin typeface="Cambria Math"/>
                <a:ea typeface="Cambria Math"/>
              </a:rPr>
              <a:t>2</a:t>
            </a:r>
            <a:r>
              <a:rPr lang="en-US" sz="4300" i="1" baseline="-25000" dirty="0">
                <a:latin typeface="Cambria Math"/>
                <a:ea typeface="Cambria Math"/>
              </a:rPr>
              <a:t>n</a:t>
            </a:r>
            <a:r>
              <a:rPr lang="en-US" sz="4300" baseline="-25000" dirty="0">
                <a:latin typeface="Cambria Math"/>
                <a:ea typeface="Cambria Math"/>
              </a:rPr>
              <a:t>−2 </a:t>
            </a:r>
            <a:r>
              <a:rPr lang="en-US" sz="4300" dirty="0">
                <a:latin typeface="Cambria Math"/>
                <a:ea typeface="Cambria Math"/>
              </a:rPr>
              <a:t>… </a:t>
            </a:r>
            <a:r>
              <a:rPr lang="en-US" sz="4300" i="1" dirty="0">
                <a:ea typeface="Cambria Math"/>
              </a:rPr>
              <a:t>a</a:t>
            </a:r>
            <a:r>
              <a:rPr lang="en-US" sz="4300" baseline="-25000" dirty="0">
                <a:latin typeface="Cambria Math"/>
                <a:ea typeface="Cambria Math"/>
              </a:rPr>
              <a:t>1</a:t>
            </a:r>
            <a:r>
              <a:rPr lang="en-US" sz="4300" i="1" dirty="0">
                <a:ea typeface="Cambria Math"/>
              </a:rPr>
              <a:t>a</a:t>
            </a:r>
            <a:r>
              <a:rPr lang="en-US" sz="4300" baseline="-25000" dirty="0">
                <a:latin typeface="Cambria Math"/>
                <a:ea typeface="Cambria Math"/>
              </a:rPr>
              <a:t>0</a:t>
            </a:r>
            <a:r>
              <a:rPr lang="en-US" sz="4300" dirty="0">
                <a:latin typeface="Cambria Math"/>
                <a:ea typeface="Cambria Math"/>
              </a:rPr>
              <a:t>)</a:t>
            </a:r>
            <a:r>
              <a:rPr lang="en-US" sz="4300" baseline="-25000" dirty="0">
                <a:latin typeface="Cambria Math"/>
                <a:ea typeface="Cambria Math"/>
              </a:rPr>
              <a:t>2   </a:t>
            </a:r>
            <a:r>
              <a:rPr lang="en-US" sz="4300" dirty="0">
                <a:ea typeface="Cambria Math"/>
              </a:rPr>
              <a:t>and</a:t>
            </a:r>
            <a:r>
              <a:rPr lang="en-US" sz="4300" i="1" dirty="0"/>
              <a:t> b</a:t>
            </a:r>
            <a:r>
              <a:rPr lang="en-US" sz="4300" dirty="0"/>
              <a:t> = (</a:t>
            </a:r>
            <a:r>
              <a:rPr lang="en-US" sz="4300" i="1" dirty="0"/>
              <a:t>b</a:t>
            </a:r>
            <a:r>
              <a:rPr lang="en-US" sz="4300" baseline="-25000" dirty="0">
                <a:latin typeface="Cambria Math" pitchFamily="18" charset="0"/>
                <a:ea typeface="Cambria Math" pitchFamily="18" charset="0"/>
              </a:rPr>
              <a:t>2</a:t>
            </a:r>
            <a:r>
              <a:rPr lang="en-US" sz="4300" i="1" baseline="-25000" dirty="0"/>
              <a:t>n</a:t>
            </a:r>
            <a:r>
              <a:rPr lang="en-US" sz="4300" baseline="-25000" dirty="0">
                <a:latin typeface="Cambria Math"/>
                <a:ea typeface="Cambria Math"/>
              </a:rPr>
              <a:t>−1</a:t>
            </a:r>
            <a:r>
              <a:rPr lang="en-US" sz="4300" i="1" dirty="0">
                <a:ea typeface="Cambria Math"/>
              </a:rPr>
              <a:t>b</a:t>
            </a:r>
            <a:r>
              <a:rPr lang="en-US" sz="4300" baseline="-25000" dirty="0">
                <a:latin typeface="Cambria Math"/>
                <a:ea typeface="Cambria Math"/>
              </a:rPr>
              <a:t>2</a:t>
            </a:r>
            <a:r>
              <a:rPr lang="en-US" sz="4300" i="1" baseline="-25000" dirty="0">
                <a:latin typeface="Cambria Math"/>
                <a:ea typeface="Cambria Math"/>
              </a:rPr>
              <a:t>n</a:t>
            </a:r>
            <a:r>
              <a:rPr lang="en-US" sz="4300" baseline="-25000" dirty="0">
                <a:latin typeface="Cambria Math"/>
                <a:ea typeface="Cambria Math"/>
              </a:rPr>
              <a:t>−2 </a:t>
            </a:r>
            <a:r>
              <a:rPr lang="en-US" sz="4300" dirty="0">
                <a:latin typeface="Cambria Math"/>
                <a:ea typeface="Cambria Math"/>
              </a:rPr>
              <a:t>… </a:t>
            </a:r>
            <a:r>
              <a:rPr lang="en-US" sz="4300" i="1" dirty="0">
                <a:ea typeface="Cambria Math"/>
              </a:rPr>
              <a:t>b</a:t>
            </a:r>
            <a:r>
              <a:rPr lang="en-US" sz="4300" baseline="-25000" dirty="0">
                <a:latin typeface="Cambria Math"/>
                <a:ea typeface="Cambria Math"/>
              </a:rPr>
              <a:t>1</a:t>
            </a:r>
            <a:r>
              <a:rPr lang="en-US" sz="4300" i="1" dirty="0">
                <a:ea typeface="Cambria Math"/>
              </a:rPr>
              <a:t>b</a:t>
            </a:r>
            <a:r>
              <a:rPr lang="en-US" sz="4300" baseline="-25000" dirty="0">
                <a:latin typeface="Cambria Math"/>
                <a:ea typeface="Cambria Math"/>
              </a:rPr>
              <a:t>0</a:t>
            </a:r>
            <a:r>
              <a:rPr lang="en-US" sz="4300" dirty="0">
                <a:latin typeface="Cambria Math"/>
                <a:ea typeface="Cambria Math"/>
              </a:rPr>
              <a:t>)</a:t>
            </a:r>
            <a:r>
              <a:rPr lang="en-US" sz="4300" baseline="-25000" dirty="0">
                <a:latin typeface="Cambria Math"/>
                <a:ea typeface="Cambria Math"/>
              </a:rPr>
              <a:t>2</a:t>
            </a:r>
            <a:r>
              <a:rPr lang="en-US" sz="4300" dirty="0"/>
              <a:t> .</a:t>
            </a:r>
            <a:r>
              <a:rPr lang="en-US" sz="4300" baseline="-25000" dirty="0">
                <a:latin typeface="Cambria Math"/>
                <a:ea typeface="Cambria Math"/>
              </a:rPr>
              <a:t> </a:t>
            </a:r>
            <a:endParaRPr lang="en-US" sz="4300" dirty="0"/>
          </a:p>
          <a:p>
            <a:r>
              <a:rPr lang="en-US" sz="4300" dirty="0"/>
              <a:t>Let </a:t>
            </a:r>
            <a:r>
              <a:rPr lang="en-US" sz="4300" i="1" dirty="0"/>
              <a:t>a</a:t>
            </a:r>
            <a:r>
              <a:rPr lang="en-US" sz="4300" dirty="0"/>
              <a:t> = </a:t>
            </a:r>
            <a:r>
              <a:rPr lang="en-US" sz="4300" dirty="0">
                <a:latin typeface="Cambria Math" pitchFamily="18" charset="0"/>
                <a:ea typeface="Cambria Math" pitchFamily="18" charset="0"/>
              </a:rPr>
              <a:t>2</a:t>
            </a:r>
            <a:r>
              <a:rPr lang="en-US" sz="4300" i="1" baseline="30000" dirty="0"/>
              <a:t>n</a:t>
            </a:r>
            <a:r>
              <a:rPr lang="en-US" sz="4300" i="1" dirty="0"/>
              <a:t>A</a:t>
            </a:r>
            <a:r>
              <a:rPr lang="en-US" sz="4300" baseline="-25000" dirty="0">
                <a:latin typeface="Cambria Math" pitchFamily="18" charset="0"/>
                <a:ea typeface="Cambria Math" pitchFamily="18" charset="0"/>
              </a:rPr>
              <a:t>1</a:t>
            </a:r>
            <a:r>
              <a:rPr lang="en-US" sz="4300" dirty="0"/>
              <a:t> + </a:t>
            </a:r>
            <a:r>
              <a:rPr lang="en-US" sz="4300" i="1" dirty="0"/>
              <a:t>A</a:t>
            </a:r>
            <a:r>
              <a:rPr lang="en-US" sz="4300" baseline="-25000" dirty="0">
                <a:latin typeface="Cambria Math" pitchFamily="18" charset="0"/>
                <a:ea typeface="Cambria Math" pitchFamily="18" charset="0"/>
              </a:rPr>
              <a:t>0</a:t>
            </a:r>
            <a:r>
              <a:rPr lang="en-US" sz="4300" dirty="0"/>
              <a:t>,  </a:t>
            </a:r>
            <a:r>
              <a:rPr lang="en-US" sz="4300" i="1" dirty="0"/>
              <a:t>b</a:t>
            </a:r>
            <a:r>
              <a:rPr lang="en-US" sz="4300" dirty="0"/>
              <a:t> = </a:t>
            </a:r>
            <a:r>
              <a:rPr lang="en-US" sz="4300" dirty="0">
                <a:latin typeface="Cambria Math" pitchFamily="18" charset="0"/>
                <a:ea typeface="Cambria Math" pitchFamily="18" charset="0"/>
              </a:rPr>
              <a:t>2</a:t>
            </a:r>
            <a:r>
              <a:rPr lang="en-US" sz="4300" i="1" baseline="30000" dirty="0"/>
              <a:t>n</a:t>
            </a:r>
            <a:r>
              <a:rPr lang="en-US" sz="4300" i="1" dirty="0"/>
              <a:t>B</a:t>
            </a:r>
            <a:r>
              <a:rPr lang="en-US" sz="4300" baseline="-25000" dirty="0">
                <a:latin typeface="Cambria Math" pitchFamily="18" charset="0"/>
                <a:ea typeface="Cambria Math" pitchFamily="18" charset="0"/>
              </a:rPr>
              <a:t>1</a:t>
            </a:r>
            <a:r>
              <a:rPr lang="en-US" sz="4300" dirty="0"/>
              <a:t> + </a:t>
            </a:r>
            <a:r>
              <a:rPr lang="en-US" sz="4300" i="1" dirty="0"/>
              <a:t>B</a:t>
            </a:r>
            <a:r>
              <a:rPr lang="en-US" sz="4300" baseline="-25000" dirty="0">
                <a:latin typeface="Cambria Math" pitchFamily="18" charset="0"/>
                <a:ea typeface="Cambria Math" pitchFamily="18" charset="0"/>
              </a:rPr>
              <a:t>0</a:t>
            </a:r>
            <a:r>
              <a:rPr lang="en-US" sz="4300" dirty="0"/>
              <a:t> , </a:t>
            </a:r>
            <a:r>
              <a:rPr lang="en-US" sz="4300" dirty="0">
                <a:latin typeface="Cambria Math" pitchFamily="18" charset="0"/>
                <a:ea typeface="Cambria Math" pitchFamily="18" charset="0"/>
              </a:rPr>
              <a:t>where</a:t>
            </a:r>
          </a:p>
          <a:p>
            <a:pPr>
              <a:buNone/>
            </a:pPr>
            <a:r>
              <a:rPr lang="en-US" sz="4300" i="1" dirty="0"/>
              <a:t>               A</a:t>
            </a:r>
            <a:r>
              <a:rPr lang="en-US" sz="4300" baseline="-25000" dirty="0">
                <a:latin typeface="Cambria Math" pitchFamily="18" charset="0"/>
                <a:ea typeface="Cambria Math" pitchFamily="18" charset="0"/>
              </a:rPr>
              <a:t>1</a:t>
            </a:r>
            <a:r>
              <a:rPr lang="en-US" sz="4300" dirty="0"/>
              <a:t> = (</a:t>
            </a:r>
            <a:r>
              <a:rPr lang="en-US" sz="4300" i="1" dirty="0"/>
              <a:t>a</a:t>
            </a:r>
            <a:r>
              <a:rPr lang="en-US" sz="4300" baseline="-25000" dirty="0">
                <a:latin typeface="Cambria Math" pitchFamily="18" charset="0"/>
                <a:ea typeface="Cambria Math" pitchFamily="18" charset="0"/>
              </a:rPr>
              <a:t>2</a:t>
            </a:r>
            <a:r>
              <a:rPr lang="en-US" sz="4300" i="1" baseline="-25000" dirty="0"/>
              <a:t>n</a:t>
            </a:r>
            <a:r>
              <a:rPr lang="en-US" sz="4300" baseline="-25000" dirty="0">
                <a:latin typeface="Cambria Math"/>
                <a:ea typeface="Cambria Math"/>
              </a:rPr>
              <a:t>−1 </a:t>
            </a:r>
            <a:r>
              <a:rPr lang="en-US" sz="4300" dirty="0">
                <a:latin typeface="Cambria Math"/>
                <a:ea typeface="Cambria Math"/>
              </a:rPr>
              <a:t>… </a:t>
            </a:r>
            <a:r>
              <a:rPr lang="en-US" sz="4300" i="1" dirty="0">
                <a:ea typeface="Cambria Math"/>
              </a:rPr>
              <a:t>a</a:t>
            </a:r>
            <a:r>
              <a:rPr lang="en-US" sz="4300" i="1" baseline="-25000" dirty="0">
                <a:latin typeface="Cambria Math"/>
                <a:ea typeface="Cambria Math"/>
              </a:rPr>
              <a:t>n</a:t>
            </a:r>
            <a:r>
              <a:rPr lang="en-US" sz="4300" baseline="-25000" dirty="0">
                <a:latin typeface="Cambria Math"/>
                <a:ea typeface="Cambria Math"/>
              </a:rPr>
              <a:t>+1</a:t>
            </a:r>
            <a:r>
              <a:rPr lang="en-US" sz="4300" i="1" dirty="0">
                <a:ea typeface="Cambria Math"/>
              </a:rPr>
              <a:t>a</a:t>
            </a:r>
            <a:r>
              <a:rPr lang="en-US" sz="4300" i="1" baseline="-25000" dirty="0">
                <a:latin typeface="Cambria Math"/>
                <a:ea typeface="Cambria Math"/>
              </a:rPr>
              <a:t>n</a:t>
            </a:r>
            <a:r>
              <a:rPr lang="en-US" sz="4300" dirty="0">
                <a:latin typeface="Cambria Math"/>
                <a:ea typeface="Cambria Math"/>
              </a:rPr>
              <a:t>)</a:t>
            </a:r>
            <a:r>
              <a:rPr lang="en-US" sz="4300" baseline="-25000" dirty="0">
                <a:latin typeface="Cambria Math"/>
                <a:ea typeface="Cambria Math"/>
              </a:rPr>
              <a:t>2</a:t>
            </a:r>
            <a:r>
              <a:rPr lang="en-US" sz="4300" i="1" dirty="0">
                <a:ea typeface="Cambria Math"/>
              </a:rPr>
              <a:t> </a:t>
            </a:r>
            <a:r>
              <a:rPr lang="en-US" sz="4300" dirty="0"/>
              <a:t>, </a:t>
            </a:r>
            <a:r>
              <a:rPr lang="en-US" sz="4300" i="1" dirty="0"/>
              <a:t>A</a:t>
            </a:r>
            <a:r>
              <a:rPr lang="en-US" sz="4300" baseline="-25000" dirty="0">
                <a:latin typeface="Cambria Math" pitchFamily="18" charset="0"/>
                <a:ea typeface="Cambria Math" pitchFamily="18" charset="0"/>
              </a:rPr>
              <a:t>0</a:t>
            </a:r>
            <a:r>
              <a:rPr lang="en-US" sz="4300" dirty="0">
                <a:latin typeface="Cambria Math" pitchFamily="18" charset="0"/>
                <a:ea typeface="Cambria Math" pitchFamily="18" charset="0"/>
              </a:rPr>
              <a:t> </a:t>
            </a:r>
            <a:r>
              <a:rPr lang="en-US" sz="4300" dirty="0"/>
              <a:t>= (</a:t>
            </a:r>
            <a:r>
              <a:rPr lang="en-US" sz="4300" i="1" dirty="0"/>
              <a:t>a</a:t>
            </a:r>
            <a:r>
              <a:rPr lang="en-US" sz="4300" i="1" baseline="-25000" dirty="0"/>
              <a:t>n</a:t>
            </a:r>
            <a:r>
              <a:rPr lang="en-US" sz="4300" baseline="-25000" dirty="0">
                <a:latin typeface="Cambria Math"/>
                <a:ea typeface="Cambria Math"/>
              </a:rPr>
              <a:t>−1 </a:t>
            </a:r>
            <a:r>
              <a:rPr lang="en-US" sz="4300" dirty="0">
                <a:latin typeface="Cambria Math"/>
                <a:ea typeface="Cambria Math"/>
              </a:rPr>
              <a:t>… </a:t>
            </a:r>
            <a:r>
              <a:rPr lang="en-US" sz="4300" i="1" dirty="0">
                <a:ea typeface="Cambria Math"/>
              </a:rPr>
              <a:t>a</a:t>
            </a:r>
            <a:r>
              <a:rPr lang="en-US" sz="4300" baseline="-25000" dirty="0">
                <a:latin typeface="Cambria Math"/>
                <a:ea typeface="Cambria Math"/>
              </a:rPr>
              <a:t>1</a:t>
            </a:r>
            <a:r>
              <a:rPr lang="en-US" sz="4300" i="1" dirty="0">
                <a:ea typeface="Cambria Math"/>
              </a:rPr>
              <a:t>a</a:t>
            </a:r>
            <a:r>
              <a:rPr lang="en-US" sz="4300" baseline="-25000" dirty="0">
                <a:latin typeface="Cambria Math"/>
                <a:ea typeface="Cambria Math"/>
              </a:rPr>
              <a:t>0</a:t>
            </a:r>
            <a:r>
              <a:rPr lang="en-US" sz="4300" dirty="0">
                <a:latin typeface="Cambria Math"/>
                <a:ea typeface="Cambria Math"/>
              </a:rPr>
              <a:t>)</a:t>
            </a:r>
            <a:r>
              <a:rPr lang="en-US" sz="4300" baseline="-25000" dirty="0">
                <a:latin typeface="Cambria Math"/>
                <a:ea typeface="Cambria Math"/>
              </a:rPr>
              <a:t>2</a:t>
            </a:r>
            <a:r>
              <a:rPr lang="en-US" sz="4300" i="1" dirty="0">
                <a:ea typeface="Cambria Math"/>
              </a:rPr>
              <a:t> ,</a:t>
            </a:r>
          </a:p>
          <a:p>
            <a:pPr>
              <a:buNone/>
            </a:pPr>
            <a:r>
              <a:rPr lang="en-US" sz="4300" i="1" dirty="0"/>
              <a:t>               B</a:t>
            </a:r>
            <a:r>
              <a:rPr lang="en-US" sz="4300" baseline="-25000" dirty="0">
                <a:latin typeface="Cambria Math" pitchFamily="18" charset="0"/>
                <a:ea typeface="Cambria Math" pitchFamily="18" charset="0"/>
              </a:rPr>
              <a:t>1</a:t>
            </a:r>
            <a:r>
              <a:rPr lang="en-US" sz="4300" dirty="0"/>
              <a:t> = (</a:t>
            </a:r>
            <a:r>
              <a:rPr lang="en-US" sz="4300" i="1" dirty="0"/>
              <a:t>b</a:t>
            </a:r>
            <a:r>
              <a:rPr lang="en-US" sz="4300" baseline="-25000" dirty="0">
                <a:latin typeface="Cambria Math" pitchFamily="18" charset="0"/>
                <a:ea typeface="Cambria Math" pitchFamily="18" charset="0"/>
              </a:rPr>
              <a:t>2</a:t>
            </a:r>
            <a:r>
              <a:rPr lang="en-US" sz="4300" i="1" baseline="-25000" dirty="0"/>
              <a:t>n</a:t>
            </a:r>
            <a:r>
              <a:rPr lang="en-US" sz="4300" baseline="-25000" dirty="0">
                <a:latin typeface="Cambria Math"/>
                <a:ea typeface="Cambria Math"/>
              </a:rPr>
              <a:t>−1 </a:t>
            </a:r>
            <a:r>
              <a:rPr lang="en-US" sz="4300" dirty="0">
                <a:latin typeface="Cambria Math"/>
                <a:ea typeface="Cambria Math"/>
              </a:rPr>
              <a:t>… </a:t>
            </a:r>
            <a:r>
              <a:rPr lang="en-US" sz="4300" i="1" dirty="0">
                <a:ea typeface="Cambria Math"/>
              </a:rPr>
              <a:t>b</a:t>
            </a:r>
            <a:r>
              <a:rPr lang="en-US" sz="4300" i="1" baseline="-25000" dirty="0">
                <a:latin typeface="Cambria Math"/>
                <a:ea typeface="Cambria Math"/>
              </a:rPr>
              <a:t>n</a:t>
            </a:r>
            <a:r>
              <a:rPr lang="en-US" sz="4300" baseline="-25000" dirty="0">
                <a:latin typeface="Cambria Math"/>
                <a:ea typeface="Cambria Math"/>
              </a:rPr>
              <a:t>+1</a:t>
            </a:r>
            <a:r>
              <a:rPr lang="en-US" sz="4300" i="1" dirty="0">
                <a:ea typeface="Cambria Math"/>
              </a:rPr>
              <a:t>b</a:t>
            </a:r>
            <a:r>
              <a:rPr lang="en-US" sz="4300" i="1" baseline="-25000" dirty="0">
                <a:latin typeface="Cambria Math"/>
                <a:ea typeface="Cambria Math"/>
              </a:rPr>
              <a:t>n</a:t>
            </a:r>
            <a:r>
              <a:rPr lang="en-US" sz="4300" dirty="0">
                <a:latin typeface="Cambria Math"/>
                <a:ea typeface="Cambria Math"/>
              </a:rPr>
              <a:t>)</a:t>
            </a:r>
            <a:r>
              <a:rPr lang="en-US" sz="4300" baseline="-25000" dirty="0">
                <a:latin typeface="Cambria Math"/>
                <a:ea typeface="Cambria Math"/>
              </a:rPr>
              <a:t>2</a:t>
            </a:r>
            <a:r>
              <a:rPr lang="en-US" sz="4300" i="1" dirty="0">
                <a:ea typeface="Cambria Math"/>
              </a:rPr>
              <a:t> </a:t>
            </a:r>
            <a:r>
              <a:rPr lang="en-US" sz="4300" dirty="0"/>
              <a:t>, </a:t>
            </a:r>
            <a:r>
              <a:rPr lang="en-US" sz="4300" i="1" dirty="0"/>
              <a:t>B</a:t>
            </a:r>
            <a:r>
              <a:rPr lang="en-US" sz="4300" baseline="-25000" dirty="0">
                <a:latin typeface="Cambria Math" pitchFamily="18" charset="0"/>
                <a:ea typeface="Cambria Math" pitchFamily="18" charset="0"/>
              </a:rPr>
              <a:t>0</a:t>
            </a:r>
            <a:r>
              <a:rPr lang="en-US" sz="4300" dirty="0">
                <a:latin typeface="Cambria Math" pitchFamily="18" charset="0"/>
                <a:ea typeface="Cambria Math" pitchFamily="18" charset="0"/>
              </a:rPr>
              <a:t> </a:t>
            </a:r>
            <a:r>
              <a:rPr lang="en-US" sz="4300" dirty="0"/>
              <a:t>= (</a:t>
            </a:r>
            <a:r>
              <a:rPr lang="en-US" sz="4300" i="1" dirty="0"/>
              <a:t>b</a:t>
            </a:r>
            <a:r>
              <a:rPr lang="en-US" sz="4300" i="1" baseline="-25000" dirty="0"/>
              <a:t>n</a:t>
            </a:r>
            <a:r>
              <a:rPr lang="en-US" sz="4300" baseline="-25000" dirty="0">
                <a:latin typeface="Cambria Math"/>
                <a:ea typeface="Cambria Math"/>
              </a:rPr>
              <a:t>−1 </a:t>
            </a:r>
            <a:r>
              <a:rPr lang="en-US" sz="4300" dirty="0">
                <a:latin typeface="Cambria Math"/>
                <a:ea typeface="Cambria Math"/>
              </a:rPr>
              <a:t>… </a:t>
            </a:r>
            <a:r>
              <a:rPr lang="en-US" sz="4300" i="1" dirty="0">
                <a:ea typeface="Cambria Math"/>
              </a:rPr>
              <a:t>b</a:t>
            </a:r>
            <a:r>
              <a:rPr lang="en-US" sz="4300" baseline="-25000" dirty="0">
                <a:latin typeface="Cambria Math"/>
                <a:ea typeface="Cambria Math"/>
              </a:rPr>
              <a:t>1</a:t>
            </a:r>
            <a:r>
              <a:rPr lang="en-US" sz="4300" i="1" dirty="0">
                <a:ea typeface="Cambria Math"/>
              </a:rPr>
              <a:t>b</a:t>
            </a:r>
            <a:r>
              <a:rPr lang="en-US" sz="4300" baseline="-25000" dirty="0">
                <a:latin typeface="Cambria Math"/>
                <a:ea typeface="Cambria Math"/>
              </a:rPr>
              <a:t>0</a:t>
            </a:r>
            <a:r>
              <a:rPr lang="en-US" sz="4300" dirty="0">
                <a:latin typeface="Cambria Math"/>
                <a:ea typeface="Cambria Math"/>
              </a:rPr>
              <a:t>)</a:t>
            </a:r>
            <a:r>
              <a:rPr lang="en-US" sz="4300" baseline="-25000" dirty="0">
                <a:latin typeface="Cambria Math"/>
                <a:ea typeface="Cambria Math"/>
              </a:rPr>
              <a:t>2</a:t>
            </a:r>
            <a:r>
              <a:rPr lang="en-US" sz="4300" dirty="0">
                <a:latin typeface="Cambria Math"/>
                <a:ea typeface="Cambria Math"/>
              </a:rPr>
              <a:t>.</a:t>
            </a:r>
            <a:endParaRPr lang="en-US" sz="4300" dirty="0">
              <a:latin typeface="Cambria Math" pitchFamily="18" charset="0"/>
              <a:ea typeface="Cambria Math" pitchFamily="18" charset="0"/>
            </a:endParaRPr>
          </a:p>
          <a:p>
            <a:r>
              <a:rPr lang="en-US" sz="4300" dirty="0"/>
              <a:t>The algorithm is based on the fact that </a:t>
            </a:r>
            <a:r>
              <a:rPr lang="en-US" sz="4300" i="1" dirty="0" err="1"/>
              <a:t>ab</a:t>
            </a:r>
            <a:r>
              <a:rPr lang="en-US" sz="4300" dirty="0"/>
              <a:t> can be rewritten as:</a:t>
            </a:r>
          </a:p>
          <a:p>
            <a:r>
              <a:rPr lang="en-US" sz="4300" i="1" dirty="0"/>
              <a:t>         </a:t>
            </a:r>
            <a:r>
              <a:rPr lang="en-US" sz="4300" i="1" dirty="0" err="1">
                <a:solidFill>
                  <a:srgbClr val="FF0000"/>
                </a:solidFill>
              </a:rPr>
              <a:t>ab</a:t>
            </a:r>
            <a:r>
              <a:rPr lang="en-US" sz="4300" i="1" dirty="0">
                <a:solidFill>
                  <a:srgbClr val="FF0000"/>
                </a:solidFill>
              </a:rPr>
              <a:t> </a:t>
            </a:r>
            <a:r>
              <a:rPr lang="en-US" sz="4300" dirty="0">
                <a:solidFill>
                  <a:srgbClr val="FF0000"/>
                </a:solidFill>
              </a:rPr>
              <a:t>= </a:t>
            </a:r>
            <a:r>
              <a:rPr lang="en-US" sz="4300" dirty="0">
                <a:solidFill>
                  <a:srgbClr val="FF0000"/>
                </a:solidFill>
                <a:latin typeface="Cambria Math" pitchFamily="18" charset="0"/>
                <a:ea typeface="Cambria Math" pitchFamily="18" charset="0"/>
              </a:rPr>
              <a:t>2</a:t>
            </a:r>
            <a:r>
              <a:rPr lang="en-US" sz="4300" baseline="30000" dirty="0">
                <a:solidFill>
                  <a:srgbClr val="FF0000"/>
                </a:solidFill>
                <a:latin typeface="Cambria Math" pitchFamily="18" charset="0"/>
                <a:ea typeface="Cambria Math" pitchFamily="18" charset="0"/>
              </a:rPr>
              <a:t>2</a:t>
            </a:r>
            <a:r>
              <a:rPr lang="en-US" sz="4300" i="1" baseline="30000" dirty="0">
                <a:solidFill>
                  <a:srgbClr val="FF0000"/>
                </a:solidFill>
              </a:rPr>
              <a:t>n</a:t>
            </a:r>
            <a:r>
              <a:rPr lang="en-US" sz="4300" dirty="0">
                <a:solidFill>
                  <a:srgbClr val="FF0000"/>
                </a:solidFill>
              </a:rPr>
              <a:t> </a:t>
            </a:r>
            <a:r>
              <a:rPr lang="en-US" sz="4300" i="1" dirty="0">
                <a:solidFill>
                  <a:srgbClr val="FF0000"/>
                </a:solidFill>
              </a:rPr>
              <a:t>A</a:t>
            </a:r>
            <a:r>
              <a:rPr lang="en-US" sz="4300" baseline="-25000" dirty="0">
                <a:solidFill>
                  <a:srgbClr val="FF0000"/>
                </a:solidFill>
                <a:latin typeface="Cambria Math" pitchFamily="18" charset="0"/>
                <a:ea typeface="Cambria Math" pitchFamily="18" charset="0"/>
              </a:rPr>
              <a:t>1</a:t>
            </a:r>
            <a:r>
              <a:rPr lang="en-US" sz="4300" i="1" dirty="0">
                <a:solidFill>
                  <a:srgbClr val="FF0000"/>
                </a:solidFill>
              </a:rPr>
              <a:t>B</a:t>
            </a:r>
            <a:r>
              <a:rPr lang="en-US" sz="4300" baseline="-25000" dirty="0">
                <a:solidFill>
                  <a:srgbClr val="FF0000"/>
                </a:solidFill>
                <a:latin typeface="Cambria Math" pitchFamily="18" charset="0"/>
                <a:ea typeface="Cambria Math" pitchFamily="18" charset="0"/>
              </a:rPr>
              <a:t>1</a:t>
            </a:r>
            <a:r>
              <a:rPr lang="en-US" sz="4300" dirty="0">
                <a:solidFill>
                  <a:srgbClr val="FF0000"/>
                </a:solidFill>
              </a:rPr>
              <a:t> + </a:t>
            </a:r>
            <a:r>
              <a:rPr lang="en-US" sz="4300" dirty="0">
                <a:solidFill>
                  <a:srgbClr val="FF0000"/>
                </a:solidFill>
                <a:latin typeface="Cambria Math" pitchFamily="18" charset="0"/>
                <a:ea typeface="Cambria Math" pitchFamily="18" charset="0"/>
              </a:rPr>
              <a:t>2</a:t>
            </a:r>
            <a:r>
              <a:rPr lang="en-US" sz="4300" i="1" baseline="30000" dirty="0">
                <a:solidFill>
                  <a:srgbClr val="FF0000"/>
                </a:solidFill>
              </a:rPr>
              <a:t>n </a:t>
            </a:r>
            <a:r>
              <a:rPr lang="en-US" sz="4300" dirty="0">
                <a:solidFill>
                  <a:srgbClr val="FF0000"/>
                </a:solidFill>
                <a:latin typeface="Cambria Math"/>
                <a:ea typeface="Cambria Math"/>
              </a:rPr>
              <a:t>(</a:t>
            </a:r>
            <a:r>
              <a:rPr lang="en-US" sz="4300" i="1" dirty="0">
                <a:solidFill>
                  <a:srgbClr val="FF0000"/>
                </a:solidFill>
              </a:rPr>
              <a:t>A</a:t>
            </a:r>
            <a:r>
              <a:rPr lang="en-US" sz="4300" baseline="-25000" dirty="0">
                <a:solidFill>
                  <a:srgbClr val="FF0000"/>
                </a:solidFill>
                <a:latin typeface="Cambria Math" pitchFamily="18" charset="0"/>
                <a:ea typeface="Cambria Math" pitchFamily="18" charset="0"/>
              </a:rPr>
              <a:t>1 </a:t>
            </a:r>
            <a:r>
              <a:rPr lang="en-US" sz="4300" i="1" dirty="0">
                <a:solidFill>
                  <a:srgbClr val="FF0000"/>
                </a:solidFill>
              </a:rPr>
              <a:t>B</a:t>
            </a:r>
            <a:r>
              <a:rPr lang="en-US" sz="4300" baseline="-25000" dirty="0">
                <a:solidFill>
                  <a:srgbClr val="FF0000"/>
                </a:solidFill>
                <a:latin typeface="Cambria Math" pitchFamily="18" charset="0"/>
                <a:ea typeface="Cambria Math" pitchFamily="18" charset="0"/>
              </a:rPr>
              <a:t>0</a:t>
            </a:r>
            <a:r>
              <a:rPr lang="en-US" sz="4300" dirty="0">
                <a:solidFill>
                  <a:srgbClr val="FF0000"/>
                </a:solidFill>
                <a:latin typeface="Cambria Math"/>
                <a:ea typeface="Cambria Math"/>
              </a:rPr>
              <a:t> + </a:t>
            </a:r>
            <a:r>
              <a:rPr lang="en-US" sz="4300" i="1" dirty="0">
                <a:solidFill>
                  <a:srgbClr val="FF0000"/>
                </a:solidFill>
              </a:rPr>
              <a:t>A</a:t>
            </a:r>
            <a:r>
              <a:rPr lang="en-US" sz="4300" baseline="-25000" dirty="0">
                <a:solidFill>
                  <a:srgbClr val="FF0000"/>
                </a:solidFill>
                <a:latin typeface="Cambria Math" pitchFamily="18" charset="0"/>
                <a:ea typeface="Cambria Math" pitchFamily="18" charset="0"/>
              </a:rPr>
              <a:t>0 </a:t>
            </a:r>
            <a:r>
              <a:rPr lang="en-US" sz="4300" i="1" dirty="0">
                <a:solidFill>
                  <a:srgbClr val="FF0000"/>
                </a:solidFill>
              </a:rPr>
              <a:t>B</a:t>
            </a:r>
            <a:r>
              <a:rPr lang="en-US" sz="4300" baseline="-25000" dirty="0">
                <a:solidFill>
                  <a:srgbClr val="FF0000"/>
                </a:solidFill>
                <a:latin typeface="Cambria Math" pitchFamily="18" charset="0"/>
                <a:ea typeface="Cambria Math" pitchFamily="18" charset="0"/>
              </a:rPr>
              <a:t>1</a:t>
            </a:r>
            <a:r>
              <a:rPr lang="en-US" sz="4300" dirty="0">
                <a:solidFill>
                  <a:srgbClr val="FF0000"/>
                </a:solidFill>
              </a:rPr>
              <a:t>) + </a:t>
            </a:r>
            <a:r>
              <a:rPr lang="en-US" sz="4300" i="1" dirty="0">
                <a:solidFill>
                  <a:srgbClr val="FF0000"/>
                </a:solidFill>
              </a:rPr>
              <a:t>A</a:t>
            </a:r>
            <a:r>
              <a:rPr lang="en-US" sz="4300" baseline="-25000" dirty="0">
                <a:solidFill>
                  <a:srgbClr val="FF0000"/>
                </a:solidFill>
                <a:latin typeface="Cambria Math" pitchFamily="18" charset="0"/>
                <a:ea typeface="Cambria Math" pitchFamily="18" charset="0"/>
              </a:rPr>
              <a:t>0</a:t>
            </a:r>
            <a:r>
              <a:rPr lang="en-US" sz="4300" i="1" dirty="0">
                <a:solidFill>
                  <a:srgbClr val="FF0000"/>
                </a:solidFill>
              </a:rPr>
              <a:t>B</a:t>
            </a:r>
            <a:r>
              <a:rPr lang="en-US" sz="4300" baseline="-25000" dirty="0">
                <a:solidFill>
                  <a:srgbClr val="FF0000"/>
                </a:solidFill>
                <a:latin typeface="Cambria Math" pitchFamily="18" charset="0"/>
                <a:ea typeface="Cambria Math" pitchFamily="18" charset="0"/>
              </a:rPr>
              <a:t>0</a:t>
            </a:r>
            <a:r>
              <a:rPr lang="en-US" sz="4300" dirty="0">
                <a:solidFill>
                  <a:srgbClr val="FF0000"/>
                </a:solidFill>
              </a:rPr>
              <a:t>.</a:t>
            </a:r>
          </a:p>
          <a:p>
            <a:pPr>
              <a:buNone/>
            </a:pPr>
            <a:r>
              <a:rPr lang="en-US" sz="4300" i="1" dirty="0"/>
              <a:t>               </a:t>
            </a:r>
            <a:r>
              <a:rPr lang="en-US" sz="4300" i="1" dirty="0" err="1"/>
              <a:t>ab</a:t>
            </a:r>
            <a:r>
              <a:rPr lang="en-US" sz="4300" i="1" dirty="0"/>
              <a:t> </a:t>
            </a:r>
            <a:r>
              <a:rPr lang="en-US" sz="4300" dirty="0"/>
              <a:t>= (</a:t>
            </a:r>
            <a:r>
              <a:rPr lang="en-US" sz="4300" dirty="0">
                <a:latin typeface="Cambria Math" pitchFamily="18" charset="0"/>
                <a:ea typeface="Cambria Math" pitchFamily="18" charset="0"/>
              </a:rPr>
              <a:t>2</a:t>
            </a:r>
            <a:r>
              <a:rPr lang="en-US" sz="4300" baseline="30000" dirty="0">
                <a:latin typeface="Cambria Math" pitchFamily="18" charset="0"/>
                <a:ea typeface="Cambria Math" pitchFamily="18" charset="0"/>
              </a:rPr>
              <a:t>2</a:t>
            </a:r>
            <a:r>
              <a:rPr lang="en-US" sz="4300" i="1" baseline="30000" dirty="0"/>
              <a:t>n</a:t>
            </a:r>
            <a:r>
              <a:rPr lang="en-US" sz="4300" dirty="0"/>
              <a:t> + </a:t>
            </a:r>
            <a:r>
              <a:rPr lang="en-US" sz="4300" dirty="0">
                <a:latin typeface="Cambria Math" pitchFamily="18" charset="0"/>
                <a:ea typeface="Cambria Math" pitchFamily="18" charset="0"/>
              </a:rPr>
              <a:t>2</a:t>
            </a:r>
            <a:r>
              <a:rPr lang="en-US" sz="4300" i="1" baseline="30000" dirty="0"/>
              <a:t>n</a:t>
            </a:r>
            <a:r>
              <a:rPr lang="en-US" sz="4300" dirty="0"/>
              <a:t>)</a:t>
            </a:r>
            <a:r>
              <a:rPr lang="en-US" sz="4300" i="1" dirty="0"/>
              <a:t>A</a:t>
            </a:r>
            <a:r>
              <a:rPr lang="en-US" sz="4300" baseline="-25000" dirty="0">
                <a:latin typeface="Cambria Math" pitchFamily="18" charset="0"/>
                <a:ea typeface="Cambria Math" pitchFamily="18" charset="0"/>
              </a:rPr>
              <a:t>1</a:t>
            </a:r>
            <a:r>
              <a:rPr lang="en-US" sz="4300" i="1" dirty="0"/>
              <a:t>B</a:t>
            </a:r>
            <a:r>
              <a:rPr lang="en-US" sz="4300" baseline="-25000" dirty="0">
                <a:latin typeface="Cambria Math" pitchFamily="18" charset="0"/>
                <a:ea typeface="Cambria Math" pitchFamily="18" charset="0"/>
              </a:rPr>
              <a:t>1</a:t>
            </a:r>
            <a:r>
              <a:rPr lang="en-US" sz="4300" dirty="0"/>
              <a:t> +</a:t>
            </a:r>
            <a:r>
              <a:rPr lang="en-US" sz="4300" dirty="0">
                <a:latin typeface="Cambria Math" pitchFamily="18" charset="0"/>
                <a:ea typeface="Cambria Math" pitchFamily="18" charset="0"/>
              </a:rPr>
              <a:t>2</a:t>
            </a:r>
            <a:r>
              <a:rPr lang="en-US" sz="4300" i="1" baseline="30000" dirty="0"/>
              <a:t>n </a:t>
            </a:r>
            <a:r>
              <a:rPr lang="en-US" sz="4300" dirty="0"/>
              <a:t>(</a:t>
            </a:r>
            <a:r>
              <a:rPr lang="en-US" sz="4300" i="1" dirty="0"/>
              <a:t>A</a:t>
            </a:r>
            <a:r>
              <a:rPr lang="en-US" sz="4300" baseline="-25000" dirty="0">
                <a:latin typeface="Cambria Math" pitchFamily="18" charset="0"/>
                <a:ea typeface="Cambria Math" pitchFamily="18" charset="0"/>
              </a:rPr>
              <a:t>1</a:t>
            </a:r>
            <a:r>
              <a:rPr lang="en-US" sz="4300" dirty="0">
                <a:latin typeface="Cambria Math"/>
                <a:ea typeface="Cambria Math"/>
              </a:rPr>
              <a:t>−</a:t>
            </a:r>
            <a:r>
              <a:rPr lang="en-US" sz="4300" i="1" dirty="0"/>
              <a:t>A</a:t>
            </a:r>
            <a:r>
              <a:rPr lang="en-US" sz="4300" baseline="-25000" dirty="0">
                <a:latin typeface="Cambria Math" pitchFamily="18" charset="0"/>
                <a:ea typeface="Cambria Math" pitchFamily="18" charset="0"/>
              </a:rPr>
              <a:t>0</a:t>
            </a:r>
            <a:r>
              <a:rPr lang="en-US" sz="4300" dirty="0"/>
              <a:t>)(</a:t>
            </a:r>
            <a:r>
              <a:rPr lang="en-US" sz="4300" i="1" dirty="0"/>
              <a:t>B</a:t>
            </a:r>
            <a:r>
              <a:rPr lang="en-US" sz="4300" baseline="-25000" dirty="0">
                <a:latin typeface="Cambria Math" pitchFamily="18" charset="0"/>
                <a:ea typeface="Cambria Math" pitchFamily="18" charset="0"/>
              </a:rPr>
              <a:t>0</a:t>
            </a:r>
            <a:r>
              <a:rPr lang="en-US" sz="4300" dirty="0">
                <a:latin typeface="Cambria Math"/>
                <a:ea typeface="Cambria Math"/>
              </a:rPr>
              <a:t> − </a:t>
            </a:r>
            <a:r>
              <a:rPr lang="en-US" sz="4300" i="1" dirty="0"/>
              <a:t>B</a:t>
            </a:r>
            <a:r>
              <a:rPr lang="en-US" sz="4300" baseline="-25000" dirty="0">
                <a:latin typeface="Cambria Math" pitchFamily="18" charset="0"/>
                <a:ea typeface="Cambria Math" pitchFamily="18" charset="0"/>
              </a:rPr>
              <a:t>1</a:t>
            </a:r>
            <a:r>
              <a:rPr lang="en-US" sz="4300" dirty="0"/>
              <a:t>) +(</a:t>
            </a:r>
            <a:r>
              <a:rPr lang="en-US" sz="4300" dirty="0">
                <a:latin typeface="Cambria Math" pitchFamily="18" charset="0"/>
                <a:ea typeface="Cambria Math" pitchFamily="18" charset="0"/>
              </a:rPr>
              <a:t>2</a:t>
            </a:r>
            <a:r>
              <a:rPr lang="en-US" sz="4300" i="1" baseline="30000" dirty="0"/>
              <a:t>n</a:t>
            </a:r>
            <a:r>
              <a:rPr lang="en-US" sz="4300" dirty="0"/>
              <a:t> + </a:t>
            </a:r>
            <a:r>
              <a:rPr lang="en-US" sz="4300" dirty="0">
                <a:latin typeface="Cambria Math" pitchFamily="18" charset="0"/>
                <a:ea typeface="Cambria Math" pitchFamily="18" charset="0"/>
              </a:rPr>
              <a:t>1</a:t>
            </a:r>
            <a:r>
              <a:rPr lang="en-US" sz="4300" dirty="0"/>
              <a:t>)</a:t>
            </a:r>
            <a:r>
              <a:rPr lang="en-US" sz="4300" i="1" dirty="0"/>
              <a:t>A</a:t>
            </a:r>
            <a:r>
              <a:rPr lang="en-US" sz="4300" baseline="-25000" dirty="0">
                <a:latin typeface="Cambria Math" pitchFamily="18" charset="0"/>
                <a:ea typeface="Cambria Math" pitchFamily="18" charset="0"/>
              </a:rPr>
              <a:t>0</a:t>
            </a:r>
            <a:r>
              <a:rPr lang="en-US" sz="4300" i="1" dirty="0"/>
              <a:t>B</a:t>
            </a:r>
            <a:r>
              <a:rPr lang="en-US" sz="4300" baseline="-25000" dirty="0">
                <a:latin typeface="Cambria Math" pitchFamily="18" charset="0"/>
                <a:ea typeface="Cambria Math" pitchFamily="18" charset="0"/>
              </a:rPr>
              <a:t>0</a:t>
            </a:r>
            <a:r>
              <a:rPr lang="en-US" sz="4300" dirty="0"/>
              <a:t>.</a:t>
            </a:r>
          </a:p>
          <a:p>
            <a:r>
              <a:rPr lang="en-US" sz="4300" dirty="0"/>
              <a:t>This identity shows that the multiplication of two </a:t>
            </a:r>
            <a:r>
              <a:rPr lang="en-US" sz="4300" dirty="0">
                <a:latin typeface="Cambria Math" pitchFamily="18" charset="0"/>
                <a:ea typeface="Cambria Math" pitchFamily="18" charset="0"/>
              </a:rPr>
              <a:t>2</a:t>
            </a:r>
            <a:r>
              <a:rPr lang="en-US" sz="4300" i="1" dirty="0"/>
              <a:t>n</a:t>
            </a:r>
            <a:r>
              <a:rPr lang="en-US" sz="4300" dirty="0"/>
              <a:t>-bit integers can be carried out using three multiplications of </a:t>
            </a:r>
            <a:r>
              <a:rPr lang="en-US" sz="4300" i="1" dirty="0"/>
              <a:t>n</a:t>
            </a:r>
            <a:r>
              <a:rPr lang="en-US" sz="4300" dirty="0"/>
              <a:t>-bit integers, together with additions, subtractions, and shifts. </a:t>
            </a:r>
          </a:p>
          <a:p>
            <a:r>
              <a:rPr lang="en-US" sz="4300" dirty="0"/>
              <a:t>Hence, if </a:t>
            </a:r>
            <a:r>
              <a:rPr lang="en-US" sz="4300" i="1" dirty="0"/>
              <a:t>f</a:t>
            </a:r>
            <a:r>
              <a:rPr lang="en-US" sz="4300" dirty="0"/>
              <a:t>(</a:t>
            </a:r>
            <a:r>
              <a:rPr lang="en-US" sz="4300" i="1" dirty="0"/>
              <a:t>n</a:t>
            </a:r>
            <a:r>
              <a:rPr lang="en-US" sz="4300" dirty="0"/>
              <a:t>) is the total number of operations needed to multiply two </a:t>
            </a:r>
            <a:r>
              <a:rPr lang="en-US" sz="4300" i="1" dirty="0"/>
              <a:t>n</a:t>
            </a:r>
            <a:r>
              <a:rPr lang="en-US" sz="4300" dirty="0"/>
              <a:t>-bit integers, then</a:t>
            </a:r>
          </a:p>
          <a:p>
            <a:pPr>
              <a:buNone/>
            </a:pPr>
            <a:r>
              <a:rPr lang="en-US" sz="4300" dirty="0"/>
              <a:t>         </a:t>
            </a:r>
          </a:p>
          <a:p>
            <a:pPr>
              <a:buNone/>
            </a:pPr>
            <a:r>
              <a:rPr lang="en-US" sz="4300" i="1" dirty="0"/>
              <a:t>                f</a:t>
            </a:r>
            <a:r>
              <a:rPr lang="en-US" sz="4300" dirty="0"/>
              <a:t>(</a:t>
            </a:r>
            <a:r>
              <a:rPr lang="en-US" sz="4300" dirty="0">
                <a:latin typeface="Cambria Math" pitchFamily="18" charset="0"/>
                <a:ea typeface="Cambria Math" pitchFamily="18" charset="0"/>
              </a:rPr>
              <a:t>2</a:t>
            </a:r>
            <a:r>
              <a:rPr lang="en-US" sz="4300" i="1" dirty="0"/>
              <a:t>n</a:t>
            </a:r>
            <a:r>
              <a:rPr lang="en-US" sz="4300" dirty="0"/>
              <a:t>) = </a:t>
            </a:r>
            <a:r>
              <a:rPr lang="en-US" sz="4300" dirty="0">
                <a:latin typeface="Cambria Math" pitchFamily="18" charset="0"/>
                <a:ea typeface="Cambria Math" pitchFamily="18" charset="0"/>
              </a:rPr>
              <a:t>3</a:t>
            </a:r>
            <a:r>
              <a:rPr lang="en-US" sz="4300" i="1" dirty="0"/>
              <a:t>f</a:t>
            </a:r>
            <a:r>
              <a:rPr lang="en-US" sz="4300" dirty="0"/>
              <a:t>(</a:t>
            </a:r>
            <a:r>
              <a:rPr lang="en-US" sz="4300" i="1" dirty="0"/>
              <a:t>n</a:t>
            </a:r>
            <a:r>
              <a:rPr lang="en-US" sz="4300" dirty="0"/>
              <a:t>) + </a:t>
            </a:r>
            <a:r>
              <a:rPr lang="en-US" sz="4300" i="1" dirty="0" err="1">
                <a:ea typeface="Cambria Math" pitchFamily="18" charset="0"/>
              </a:rPr>
              <a:t>Cn</a:t>
            </a:r>
            <a:r>
              <a:rPr lang="en-US" sz="4300" i="1" dirty="0">
                <a:ea typeface="Cambria Math" pitchFamily="18" charset="0"/>
              </a:rPr>
              <a:t>        </a:t>
            </a:r>
          </a:p>
          <a:p>
            <a:pPr>
              <a:buNone/>
            </a:pPr>
            <a:endParaRPr lang="en-US" sz="4300" i="1" dirty="0">
              <a:ea typeface="Cambria Math" pitchFamily="18" charset="0"/>
            </a:endParaRPr>
          </a:p>
          <a:p>
            <a:pPr>
              <a:buNone/>
            </a:pPr>
            <a:r>
              <a:rPr lang="en-US" sz="4300" i="1" dirty="0">
                <a:ea typeface="Cambria Math" pitchFamily="18" charset="0"/>
              </a:rPr>
              <a:t>       </a:t>
            </a:r>
            <a:r>
              <a:rPr lang="en-US" sz="4300" dirty="0">
                <a:ea typeface="Cambria Math" pitchFamily="18" charset="0"/>
              </a:rPr>
              <a:t>where </a:t>
            </a:r>
            <a:r>
              <a:rPr lang="en-US" sz="4300" i="1" dirty="0" err="1">
                <a:ea typeface="Cambria Math" pitchFamily="18" charset="0"/>
              </a:rPr>
              <a:t>Cn</a:t>
            </a:r>
            <a:r>
              <a:rPr lang="en-US" sz="4300" i="1" dirty="0">
                <a:ea typeface="Cambria Math" pitchFamily="18" charset="0"/>
              </a:rPr>
              <a:t>  </a:t>
            </a:r>
            <a:r>
              <a:rPr lang="en-US" sz="4300" dirty="0">
                <a:ea typeface="Cambria Math" pitchFamily="18" charset="0"/>
              </a:rPr>
              <a:t>represents the total number of bit operations; the additions, subtractions and shifts that are a constant multiple of </a:t>
            </a:r>
            <a:r>
              <a:rPr lang="en-US" sz="4300" i="1" dirty="0">
                <a:ea typeface="Cambria Math" pitchFamily="18" charset="0"/>
              </a:rPr>
              <a:t>n</a:t>
            </a:r>
            <a:r>
              <a:rPr lang="en-US" sz="4300" dirty="0">
                <a:ea typeface="Cambria Math" pitchFamily="18" charset="0"/>
              </a:rPr>
              <a:t>-bit operations.</a:t>
            </a:r>
          </a:p>
          <a:p>
            <a:pPr>
              <a:buNone/>
            </a:pPr>
            <a:endParaRPr lang="en-US" sz="4300" dirty="0"/>
          </a:p>
          <a:p>
            <a:pPr>
              <a:buNone/>
            </a:pPr>
            <a:endParaRPr lang="en-US" dirty="0"/>
          </a:p>
          <a:p>
            <a:pPr>
              <a:buNone/>
            </a:pPr>
            <a:r>
              <a:rPr lang="en-US" dirty="0"/>
              <a:t>      </a:t>
            </a:r>
          </a:p>
          <a:p>
            <a:pPr>
              <a:buNone/>
            </a:pPr>
            <a:r>
              <a:rPr lang="en-US"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3200" dirty="0"/>
              <a:t>Estimating the Size of Divide-and-Conquer Functions </a:t>
            </a:r>
          </a:p>
        </p:txBody>
      </p:sp>
      <p:sp>
        <p:nvSpPr>
          <p:cNvPr id="3" name="Content Placeholder 2"/>
          <p:cNvSpPr>
            <a:spLocks noGrp="1"/>
          </p:cNvSpPr>
          <p:nvPr>
            <p:ph idx="1"/>
          </p:nvPr>
        </p:nvSpPr>
        <p:spPr>
          <a:xfrm>
            <a:off x="533400" y="1676400"/>
            <a:ext cx="8229600" cy="4648200"/>
          </a:xfrm>
        </p:spPr>
        <p:txBody>
          <a:bodyPr>
            <a:normAutofit lnSpcReduction="10000"/>
          </a:bodyPr>
          <a:lstStyle/>
          <a:p>
            <a:pPr>
              <a:buNone/>
            </a:pPr>
            <a:r>
              <a:rPr lang="en-US" b="1" dirty="0"/>
              <a:t>   Theorem </a:t>
            </a:r>
            <a:r>
              <a:rPr lang="en-US" b="1" dirty="0">
                <a:latin typeface="Cambria Math" pitchFamily="18" charset="0"/>
                <a:ea typeface="Cambria Math" pitchFamily="18" charset="0"/>
              </a:rPr>
              <a:t>1</a:t>
            </a:r>
            <a:r>
              <a:rPr lang="en-US" dirty="0"/>
              <a:t>: Let </a:t>
            </a:r>
            <a:r>
              <a:rPr lang="en-US" i="1" dirty="0"/>
              <a:t>f</a:t>
            </a:r>
            <a:r>
              <a:rPr lang="en-US" dirty="0"/>
              <a:t> be an increasing function that satisfies the recurrence relation</a:t>
            </a:r>
          </a:p>
          <a:p>
            <a:pPr>
              <a:buNone/>
            </a:pPr>
            <a:r>
              <a:rPr lang="en-US" dirty="0"/>
              <a:t>              </a:t>
            </a:r>
            <a:r>
              <a:rPr lang="en-US" i="1" dirty="0"/>
              <a:t>f</a:t>
            </a:r>
            <a:r>
              <a:rPr lang="en-US" dirty="0"/>
              <a:t>(</a:t>
            </a:r>
            <a:r>
              <a:rPr lang="en-US" i="1" dirty="0"/>
              <a:t>n</a:t>
            </a:r>
            <a:r>
              <a:rPr lang="en-US" dirty="0"/>
              <a:t>) = </a:t>
            </a:r>
            <a:r>
              <a:rPr lang="en-US" i="1" dirty="0" err="1"/>
              <a:t>af</a:t>
            </a:r>
            <a:r>
              <a:rPr lang="en-US" dirty="0"/>
              <a:t>(</a:t>
            </a:r>
            <a:r>
              <a:rPr lang="en-US" i="1" dirty="0"/>
              <a:t>n</a:t>
            </a:r>
            <a:r>
              <a:rPr lang="en-US" dirty="0"/>
              <a:t>/</a:t>
            </a:r>
            <a:r>
              <a:rPr lang="en-US" i="1" dirty="0"/>
              <a:t>b</a:t>
            </a:r>
            <a:r>
              <a:rPr lang="en-US" dirty="0"/>
              <a:t>) + </a:t>
            </a:r>
            <a:r>
              <a:rPr lang="en-US" i="1" dirty="0"/>
              <a:t>c</a:t>
            </a:r>
            <a:endParaRPr lang="en-US" i="1" baseline="30000" dirty="0"/>
          </a:p>
          <a:p>
            <a:pPr>
              <a:buNone/>
            </a:pPr>
            <a:r>
              <a:rPr lang="en-US" dirty="0"/>
              <a:t>    whenever </a:t>
            </a:r>
            <a:r>
              <a:rPr lang="en-US" i="1" dirty="0"/>
              <a:t>n</a:t>
            </a:r>
            <a:r>
              <a:rPr lang="en-US" dirty="0"/>
              <a:t> is divisible by </a:t>
            </a:r>
            <a:r>
              <a:rPr lang="en-US" i="1" dirty="0"/>
              <a:t>b</a:t>
            </a:r>
            <a:r>
              <a:rPr lang="en-US" dirty="0"/>
              <a:t>, where </a:t>
            </a:r>
            <a:r>
              <a:rPr lang="en-US" i="1" dirty="0"/>
              <a:t>a</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r>
              <a:rPr lang="en-US" i="1" dirty="0"/>
              <a:t>b </a:t>
            </a:r>
            <a:r>
              <a:rPr lang="en-US" dirty="0"/>
              <a:t>is an integer greater than </a:t>
            </a:r>
            <a:r>
              <a:rPr lang="en-US" dirty="0">
                <a:latin typeface="Cambria Math" pitchFamily="18" charset="0"/>
                <a:ea typeface="Cambria Math" pitchFamily="18" charset="0"/>
              </a:rPr>
              <a:t>1</a:t>
            </a:r>
            <a:r>
              <a:rPr lang="en-US" dirty="0"/>
              <a:t>, and </a:t>
            </a:r>
            <a:r>
              <a:rPr lang="en-US" i="1" dirty="0"/>
              <a:t>c</a:t>
            </a:r>
            <a:r>
              <a:rPr lang="en-US" dirty="0"/>
              <a:t> is a positive real number. Then</a:t>
            </a:r>
          </a:p>
          <a:p>
            <a:pPr>
              <a:buNone/>
            </a:pPr>
            <a:endParaRPr lang="en-US" dirty="0"/>
          </a:p>
          <a:p>
            <a:pPr>
              <a:buNone/>
            </a:pPr>
            <a:r>
              <a:rPr lang="en-US" dirty="0"/>
              <a:t>    Furthermore, when </a:t>
            </a:r>
            <a:r>
              <a:rPr lang="en-US" i="1" dirty="0"/>
              <a:t>n</a:t>
            </a:r>
            <a:r>
              <a:rPr lang="en-US" dirty="0"/>
              <a:t> = </a:t>
            </a:r>
            <a:r>
              <a:rPr lang="en-US" i="1" dirty="0" err="1"/>
              <a:t>b</a:t>
            </a:r>
            <a:r>
              <a:rPr lang="en-US" i="1" baseline="30000" dirty="0" err="1"/>
              <a:t>k</a:t>
            </a:r>
            <a:r>
              <a:rPr lang="en-US" dirty="0"/>
              <a:t> and </a:t>
            </a:r>
            <a:r>
              <a:rPr lang="en-US" i="1" dirty="0"/>
              <a:t>a</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 where </a:t>
            </a:r>
            <a:r>
              <a:rPr lang="en-US" i="1" dirty="0"/>
              <a:t>k</a:t>
            </a:r>
            <a:r>
              <a:rPr lang="en-US" dirty="0"/>
              <a:t> is a positive integer,</a:t>
            </a:r>
          </a:p>
          <a:p>
            <a:pPr>
              <a:buNone/>
            </a:pPr>
            <a:endParaRPr lang="en-US" dirty="0"/>
          </a:p>
          <a:p>
            <a:pPr>
              <a:buNone/>
            </a:pPr>
            <a:r>
              <a:rPr lang="en-US" dirty="0"/>
              <a:t>    where </a:t>
            </a:r>
            <a:r>
              <a:rPr lang="en-US" i="1" dirty="0"/>
              <a:t>C</a:t>
            </a:r>
            <a:r>
              <a:rPr lang="en-US" baseline="-25000" dirty="0">
                <a:latin typeface="Cambria Math" pitchFamily="18" charset="0"/>
                <a:ea typeface="Cambria Math" pitchFamily="18" charset="0"/>
              </a:rPr>
              <a:t>1</a:t>
            </a:r>
            <a:r>
              <a:rPr lang="en-US" dirty="0"/>
              <a:t> = </a:t>
            </a:r>
            <a:r>
              <a:rPr lang="en-US" i="1" dirty="0"/>
              <a:t>f</a:t>
            </a:r>
            <a:r>
              <a:rPr lang="en-US" dirty="0"/>
              <a:t>(</a:t>
            </a:r>
            <a:r>
              <a:rPr lang="en-US" dirty="0">
                <a:latin typeface="Cambria Math" pitchFamily="18" charset="0"/>
                <a:ea typeface="Cambria Math" pitchFamily="18" charset="0"/>
              </a:rPr>
              <a:t>1</a:t>
            </a:r>
            <a:r>
              <a:rPr lang="en-US" dirty="0"/>
              <a:t>) + c/(</a:t>
            </a:r>
            <a:r>
              <a:rPr lang="en-US" i="1" dirty="0"/>
              <a:t>a</a:t>
            </a:r>
            <a:r>
              <a:rPr lang="en-US" i="1" dirty="0">
                <a:latin typeface="Cambria Math"/>
                <a:ea typeface="Cambria Math"/>
              </a:rPr>
              <a:t>−</a:t>
            </a:r>
            <a:r>
              <a:rPr lang="en-US" dirty="0">
                <a:latin typeface="Cambria Math"/>
                <a:ea typeface="Cambria Math"/>
              </a:rPr>
              <a:t>1</a:t>
            </a:r>
            <a:r>
              <a:rPr lang="en-US" dirty="0">
                <a:ea typeface="Cambria Math"/>
              </a:rPr>
              <a:t>) and </a:t>
            </a:r>
            <a:r>
              <a:rPr lang="en-US" i="1" dirty="0"/>
              <a:t>C</a:t>
            </a:r>
            <a:r>
              <a:rPr lang="en-US" altLang="zh-CN" baseline="-25000" dirty="0">
                <a:latin typeface="Cambria Math" pitchFamily="18" charset="0"/>
                <a:ea typeface="Cambria Math" pitchFamily="18" charset="0"/>
              </a:rPr>
              <a:t>2</a:t>
            </a:r>
            <a:r>
              <a:rPr lang="en-US" dirty="0"/>
              <a:t> =  </a:t>
            </a:r>
            <a:r>
              <a:rPr lang="en-US" dirty="0">
                <a:latin typeface="Cambria Math"/>
                <a:ea typeface="Cambria Math"/>
              </a:rPr>
              <a:t>−</a:t>
            </a:r>
            <a:r>
              <a:rPr lang="en-US" dirty="0"/>
              <a:t>c/(</a:t>
            </a:r>
            <a:r>
              <a:rPr lang="en-US" i="1" dirty="0"/>
              <a:t>a</a:t>
            </a:r>
            <a:r>
              <a:rPr lang="en-US" i="1" dirty="0">
                <a:latin typeface="Cambria Math"/>
                <a:ea typeface="Cambria Math"/>
              </a:rPr>
              <a:t>−</a:t>
            </a:r>
            <a:r>
              <a:rPr lang="en-US" dirty="0">
                <a:latin typeface="Cambria Math"/>
                <a:ea typeface="Cambria Math"/>
              </a:rPr>
              <a:t>1</a:t>
            </a:r>
            <a:r>
              <a:rPr lang="en-US" dirty="0">
                <a:ea typeface="Cambria Math"/>
              </a:rPr>
              <a:t>). </a:t>
            </a: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2438400" y="3810000"/>
            <a:ext cx="3472815" cy="63627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429000" y="5181600"/>
            <a:ext cx="2388870" cy="3448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Rabbits and the </a:t>
            </a:r>
            <a:r>
              <a:rPr lang="en-US" sz="4000" dirty="0" err="1"/>
              <a:t>Fiobonacci</a:t>
            </a:r>
            <a:r>
              <a:rPr lang="en-US" sz="4000" dirty="0"/>
              <a:t> Numbers</a:t>
            </a:r>
          </a:p>
        </p:txBody>
      </p:sp>
      <p:sp>
        <p:nvSpPr>
          <p:cNvPr id="3" name="Content Placeholder 2"/>
          <p:cNvSpPr>
            <a:spLocks noGrp="1"/>
          </p:cNvSpPr>
          <p:nvPr>
            <p:ph idx="1"/>
          </p:nvPr>
        </p:nvSpPr>
        <p:spPr/>
        <p:txBody>
          <a:bodyPr>
            <a:normAutofit/>
          </a:bodyPr>
          <a:lstStyle/>
          <a:p>
            <a:pPr>
              <a:buNone/>
            </a:pPr>
            <a:r>
              <a:rPr lang="en-US" b="1" dirty="0"/>
              <a:t>    Example</a:t>
            </a:r>
            <a:r>
              <a:rPr lang="en-US" dirty="0"/>
              <a:t>: A young pair of rabbits (one of each gender) is placed on an island. A pair of rabbits does not breed until they are </a:t>
            </a:r>
            <a:r>
              <a:rPr lang="en-US" dirty="0">
                <a:latin typeface="Cambria Math" pitchFamily="18" charset="0"/>
                <a:ea typeface="Cambria Math" pitchFamily="18" charset="0"/>
              </a:rPr>
              <a:t>2 </a:t>
            </a:r>
            <a:r>
              <a:rPr lang="en-US" dirty="0"/>
              <a:t>months old. After they are </a:t>
            </a:r>
            <a:r>
              <a:rPr lang="en-US" dirty="0">
                <a:latin typeface="Cambria Math" pitchFamily="18" charset="0"/>
                <a:ea typeface="Cambria Math" pitchFamily="18" charset="0"/>
              </a:rPr>
              <a:t>2</a:t>
            </a:r>
            <a:r>
              <a:rPr lang="en-US" dirty="0"/>
              <a:t> months old, each pair of rabbits produces another pair each month. Find a recurrence relation for the number of pairs of rabbits on the island after </a:t>
            </a:r>
            <a:r>
              <a:rPr lang="en-US" i="1" dirty="0"/>
              <a:t>n</a:t>
            </a:r>
            <a:r>
              <a:rPr lang="en-US" dirty="0"/>
              <a:t> months, assuming that rabbits never die.</a:t>
            </a:r>
          </a:p>
          <a:p>
            <a:pPr>
              <a:buNone/>
            </a:pPr>
            <a:endParaRPr lang="en-US" dirty="0"/>
          </a:p>
          <a:p>
            <a:pPr>
              <a:buNone/>
            </a:pPr>
            <a:r>
              <a:rPr lang="en-US" dirty="0"/>
              <a:t>    </a:t>
            </a:r>
            <a:r>
              <a:rPr lang="en-US" i="1" dirty="0"/>
              <a:t>This is the original problem considered by Leonardo Pisano (Fibonacci) in the thirteenth century</a:t>
            </a:r>
            <a:r>
              <a:rPr lang="en-US"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p:cNvSpPr>
          <p:nvPr/>
        </p:nvSpPr>
        <p:spPr bwMode="auto">
          <a:xfrm>
            <a:off x="1555750" y="285750"/>
            <a:ext cx="7588250" cy="533400"/>
          </a:xfrm>
          <a:prstGeom prst="rect">
            <a:avLst/>
          </a:prstGeom>
          <a:noFill/>
          <a:ln w="9525">
            <a:noFill/>
            <a:miter lim="800000"/>
            <a:headEnd/>
            <a:tailEnd/>
          </a:ln>
        </p:spPr>
        <p:txBody>
          <a:bodyPr anchor="b"/>
          <a:lstStyle/>
          <a:p>
            <a:pPr>
              <a:defRPr/>
            </a:pPr>
            <a:endParaRPr kumimoji="1" lang="en-US" altLang="zh-CN" sz="2800" b="1" dirty="0">
              <a:solidFill>
                <a:schemeClr val="tx2"/>
              </a:solidFill>
              <a:effectLst>
                <a:outerShdw blurRad="38100" dist="38100" dir="2700000" algn="tl">
                  <a:srgbClr val="000000"/>
                </a:outerShdw>
              </a:effectLst>
              <a:ea typeface="宋体" charset="-122"/>
            </a:endParaRPr>
          </a:p>
        </p:txBody>
      </p:sp>
      <p:sp>
        <p:nvSpPr>
          <p:cNvPr id="269315" name="Rectangle 3"/>
          <p:cNvSpPr>
            <a:spLocks noChangeArrowheads="1"/>
          </p:cNvSpPr>
          <p:nvPr/>
        </p:nvSpPr>
        <p:spPr bwMode="auto">
          <a:xfrm>
            <a:off x="381000" y="1524000"/>
            <a:ext cx="8472488" cy="4838700"/>
          </a:xfrm>
          <a:prstGeom prst="rect">
            <a:avLst/>
          </a:prstGeom>
          <a:noFill/>
          <a:ln w="9525">
            <a:noFill/>
            <a:miter lim="800000"/>
            <a:headEnd/>
            <a:tailEnd/>
          </a:ln>
        </p:spPr>
        <p:txBody>
          <a:bodyPr/>
          <a:lstStyle/>
          <a:p>
            <a:pPr marL="457200" indent="-457200">
              <a:spcBef>
                <a:spcPct val="20000"/>
              </a:spcBef>
              <a:buClr>
                <a:srgbClr val="A50021"/>
              </a:buClr>
              <a:buSzPct val="75000"/>
              <a:buFont typeface="Monotype Sorts" pitchFamily="2" charset="2"/>
              <a:buNone/>
            </a:pPr>
            <a:endParaRPr kumimoji="1" lang="en-US" altLang="zh-CN" b="1" i="1" dirty="0">
              <a:solidFill>
                <a:srgbClr val="FFFF99"/>
              </a:solidFill>
              <a:effectLst>
                <a:outerShdw blurRad="38100" dist="38100" dir="2700000" algn="tl">
                  <a:srgbClr val="000000"/>
                </a:outerShdw>
              </a:effectLst>
              <a:ea typeface="宋体" charset="-122"/>
            </a:endParaRPr>
          </a:p>
          <a:p>
            <a:pPr marL="457200" indent="-457200">
              <a:spcBef>
                <a:spcPct val="20000"/>
              </a:spcBef>
              <a:buClr>
                <a:srgbClr val="A50021"/>
              </a:buClr>
              <a:buSzPct val="75000"/>
              <a:buFont typeface="Monotype Sorts" pitchFamily="2" charset="2"/>
              <a:buNone/>
            </a:pPr>
            <a:r>
              <a:rPr kumimoji="1" lang="en-US" altLang="zh-CN" b="1" u="sng" dirty="0">
                <a:solidFill>
                  <a:srgbClr val="040206"/>
                </a:solidFill>
                <a:latin typeface="Times New Roman" panose="02020603050405020304" pitchFamily="18" charset="0"/>
                <a:ea typeface="宋体" charset="-122"/>
                <a:cs typeface="Times New Roman" panose="02020603050405020304" pitchFamily="18" charset="0"/>
              </a:rPr>
              <a:t>Theorem 1</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a:t>
            </a:r>
          </a:p>
          <a:p>
            <a:pPr marL="457200" indent="-457200">
              <a:spcBef>
                <a:spcPct val="20000"/>
              </a:spcBef>
              <a:buClr>
                <a:srgbClr val="A50021"/>
              </a:buClr>
              <a:buSzPct val="75000"/>
              <a:buFont typeface="Monotype Sorts" pitchFamily="2" charset="2"/>
              <a:buNone/>
            </a:pP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                                  If </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a = 1</a:t>
            </a:r>
            <a:r>
              <a:rPr lang="en-US" altLang="zh-CN" b="1" dirty="0">
                <a:solidFill>
                  <a:srgbClr val="040206"/>
                </a:solidFill>
                <a:latin typeface="Times New Roman" panose="02020603050405020304" pitchFamily="18" charset="0"/>
                <a:ea typeface="宋体" charset="-122"/>
                <a:cs typeface="Times New Roman" panose="02020603050405020304" pitchFamily="18" charset="0"/>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     f</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 </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 </a:t>
            </a:r>
            <a:r>
              <a:rPr kumimoji="1" lang="el-GR"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(log </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 </a:t>
            </a:r>
          </a:p>
          <a:p>
            <a:pPr marL="457200" indent="-457200">
              <a:spcBef>
                <a:spcPct val="20000"/>
              </a:spcBef>
              <a:buClr>
                <a:srgbClr val="A50021"/>
              </a:buClr>
              <a:buSzPct val="75000"/>
              <a:buFont typeface="Monotype Sorts" pitchFamily="2" charset="2"/>
              <a:buNone/>
            </a:pP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                                  If </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a &gt; 1</a:t>
            </a:r>
            <a:r>
              <a:rPr lang="en-US" altLang="zh-CN" b="1" dirty="0">
                <a:solidFill>
                  <a:srgbClr val="040206"/>
                </a:solidFill>
                <a:latin typeface="Times New Roman" panose="02020603050405020304" pitchFamily="18" charset="0"/>
                <a:ea typeface="宋体" charset="-122"/>
                <a:cs typeface="Times New Roman" panose="02020603050405020304" pitchFamily="18" charset="0"/>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     f</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 </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 </a:t>
            </a:r>
            <a:r>
              <a:rPr kumimoji="1" lang="el-GR" altLang="zh-CN" b="1" dirty="0">
                <a:solidFill>
                  <a:srgbClr val="040206"/>
                </a:solidFill>
                <a:latin typeface="Times New Roman" panose="02020603050405020304" pitchFamily="18" charset="0"/>
                <a:cs typeface="Times New Roman" panose="02020603050405020304" pitchFamily="18" charset="0"/>
                <a:sym typeface="Symbol" pitchFamily="18" charset="2"/>
              </a:rPr>
              <a:t></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a:t>
            </a:r>
            <a:r>
              <a:rPr kumimoji="1" lang="en-US" altLang="zh-CN" sz="2800" b="1" i="1" dirty="0" err="1">
                <a:solidFill>
                  <a:srgbClr val="040206"/>
                </a:solidFill>
                <a:latin typeface="Times New Roman" panose="02020603050405020304" pitchFamily="18" charset="0"/>
                <a:ea typeface="宋体" charset="-122"/>
                <a:cs typeface="Times New Roman" panose="02020603050405020304" pitchFamily="18" charset="0"/>
              </a:rPr>
              <a:t>n</a:t>
            </a:r>
            <a:r>
              <a:rPr kumimoji="1" lang="en-US" altLang="zh-CN" sz="2800" b="1" baseline="30000" dirty="0" err="1">
                <a:solidFill>
                  <a:srgbClr val="040206"/>
                </a:solidFill>
                <a:latin typeface="Times New Roman" panose="02020603050405020304" pitchFamily="18" charset="0"/>
                <a:ea typeface="宋体" charset="-122"/>
                <a:cs typeface="Times New Roman" panose="02020603050405020304" pitchFamily="18" charset="0"/>
              </a:rPr>
              <a:t>log</a:t>
            </a:r>
            <a:r>
              <a:rPr kumimoji="1" lang="en-US" altLang="zh-CN" sz="2800" b="1" baseline="30000" dirty="0">
                <a:solidFill>
                  <a:srgbClr val="040206"/>
                </a:solidFill>
                <a:latin typeface="Times New Roman" panose="02020603050405020304" pitchFamily="18" charset="0"/>
                <a:ea typeface="宋体" charset="-122"/>
                <a:cs typeface="Times New Roman" panose="02020603050405020304" pitchFamily="18" charset="0"/>
              </a:rPr>
              <a:t> </a:t>
            </a:r>
            <a:r>
              <a:rPr kumimoji="1" lang="en-US" altLang="zh-CN" sz="2800" b="1" i="1" baseline="14000" dirty="0">
                <a:solidFill>
                  <a:srgbClr val="040206"/>
                </a:solidFill>
                <a:latin typeface="Times New Roman" panose="02020603050405020304" pitchFamily="18" charset="0"/>
                <a:ea typeface="宋体" charset="-122"/>
                <a:cs typeface="Times New Roman" panose="02020603050405020304" pitchFamily="18" charset="0"/>
              </a:rPr>
              <a:t>b </a:t>
            </a:r>
            <a:r>
              <a:rPr kumimoji="1" lang="en-US" altLang="zh-CN" sz="3200" b="1" i="1" baseline="30000" dirty="0">
                <a:solidFill>
                  <a:srgbClr val="040206"/>
                </a:solidFill>
                <a:latin typeface="Times New Roman" panose="02020603050405020304" pitchFamily="18" charset="0"/>
                <a:ea typeface="宋体" charset="-122"/>
                <a:cs typeface="Times New Roman" panose="02020603050405020304" pitchFamily="18" charset="0"/>
              </a:rPr>
              <a:t>a </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rPr>
              <a:t> </a:t>
            </a:r>
          </a:p>
          <a:p>
            <a:pPr marL="457200" indent="-457200">
              <a:spcBef>
                <a:spcPct val="20000"/>
              </a:spcBef>
              <a:buClr>
                <a:srgbClr val="A50021"/>
              </a:buClr>
              <a:buSzPct val="75000"/>
              <a:buFont typeface="Monotype Sorts" pitchFamily="2" charset="2"/>
              <a:buNone/>
            </a:pP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f</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a:t>
            </a:r>
            <a:r>
              <a:rPr kumimoji="1" lang="en-US" altLang="zh-CN" b="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a:t>
            </a:r>
            <a:r>
              <a:rPr kumimoji="1" lang="en-US" altLang="zh-CN" b="1" i="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f</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/b) + C  = a</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2</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f</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/b</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2</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a:t>
            </a:r>
            <a:r>
              <a:rPr kumimoji="1" lang="en-US" altLang="zh-CN" b="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aC</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C</a:t>
            </a:r>
            <a:endPar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endParaRPr>
          </a:p>
          <a:p>
            <a:pPr marL="457200" indent="-457200">
              <a:spcBef>
                <a:spcPct val="20000"/>
              </a:spcBef>
              <a:buClr>
                <a:srgbClr val="A50021"/>
              </a:buClr>
              <a:buSzPct val="75000"/>
              <a:buFont typeface="Monotype Sorts" pitchFamily="2" charset="2"/>
              <a:buNone/>
            </a:pP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a</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3</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f</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/b</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3</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a</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2</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C</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a:t>
            </a:r>
            <a:r>
              <a:rPr kumimoji="1" lang="en-US" altLang="zh-CN" b="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aC</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C</a:t>
            </a:r>
          </a:p>
          <a:p>
            <a:pPr marL="457200" indent="-457200">
              <a:spcBef>
                <a:spcPct val="20000"/>
              </a:spcBef>
              <a:buClr>
                <a:srgbClr val="A50021"/>
              </a:buClr>
              <a:buSzPct val="75000"/>
              <a:buFont typeface="Monotype Sorts" pitchFamily="2" charset="2"/>
              <a:buNone/>
            </a:pP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a:t>
            </a:r>
          </a:p>
          <a:p>
            <a:pPr marL="457200" indent="-457200">
              <a:spcBef>
                <a:spcPct val="20000"/>
              </a:spcBef>
              <a:buClr>
                <a:srgbClr val="A50021"/>
              </a:buClr>
              <a:buSzPct val="75000"/>
              <a:buFont typeface="Monotype Sorts" pitchFamily="2" charset="2"/>
              <a:buNone/>
            </a:pP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a:t>
            </a:r>
            <a:r>
              <a:rPr kumimoji="1" lang="en-US" altLang="zh-CN" b="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a:t>
            </a:r>
            <a:r>
              <a:rPr kumimoji="1" lang="en-US" altLang="zh-CN" b="1" baseline="30000"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k</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f</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b</a:t>
            </a:r>
            <a:r>
              <a:rPr kumimoji="1" lang="en-US" altLang="zh-CN" b="1" baseline="30000"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k</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a</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k-1</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C</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a</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k-2</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C + ……+ C</a:t>
            </a:r>
          </a:p>
          <a:p>
            <a:pPr marL="457200" indent="-457200">
              <a:spcBef>
                <a:spcPct val="20000"/>
              </a:spcBef>
              <a:buClr>
                <a:srgbClr val="A50021"/>
              </a:buClr>
              <a:buSzPct val="75000"/>
              <a:buFont typeface="Monotype Sorts" pitchFamily="2" charset="2"/>
              <a:buNone/>
            </a:pP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Let n =  </a:t>
            </a:r>
            <a:r>
              <a:rPr kumimoji="1" lang="en-US" altLang="zh-CN" b="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b</a:t>
            </a:r>
            <a:r>
              <a:rPr kumimoji="1" lang="en-US" altLang="zh-CN" b="1" baseline="30000"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k</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n</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b</a:t>
            </a:r>
            <a:r>
              <a:rPr kumimoji="1" lang="en-US" altLang="zh-CN" b="1" baseline="30000"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k</a:t>
            </a:r>
            <a:r>
              <a:rPr kumimoji="1" lang="en-US" altLang="zh-CN" b="1" baseline="30000"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1, </a:t>
            </a:r>
          </a:p>
          <a:p>
            <a:pPr marL="457200" indent="-457200">
              <a:spcBef>
                <a:spcPct val="20000"/>
              </a:spcBef>
              <a:buClr>
                <a:srgbClr val="A50021"/>
              </a:buClr>
              <a:buSzPct val="75000"/>
              <a:buFont typeface="Monotype Sorts" pitchFamily="2" charset="2"/>
              <a:buNone/>
            </a:pP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a:t>
            </a:r>
          </a:p>
          <a:p>
            <a:pPr marL="457200" indent="-457200">
              <a:spcBef>
                <a:spcPct val="20000"/>
              </a:spcBef>
              <a:buClr>
                <a:srgbClr val="A50021"/>
              </a:buClr>
              <a:buSzPct val="75000"/>
              <a:buFont typeface="Monotype Sorts" pitchFamily="2" charset="2"/>
              <a:buNone/>
            </a:pP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 </a:t>
            </a:r>
            <a:r>
              <a:rPr kumimoji="1" lang="en-US" altLang="zh-CN" b="1"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a:t>
            </a:r>
            <a:r>
              <a:rPr kumimoji="1" lang="en-US" altLang="zh-CN" b="1" baseline="30000" dirty="0" err="1">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k</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f</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i="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1</a:t>
            </a:r>
            <a:r>
              <a:rPr kumimoji="1" lang="en-US" altLang="zh-CN" b="1" dirty="0">
                <a:solidFill>
                  <a:srgbClr val="040206"/>
                </a:solidFill>
                <a:latin typeface="Times New Roman" panose="02020603050405020304" pitchFamily="18" charset="0"/>
                <a:ea typeface="宋体" charset="-122"/>
                <a:cs typeface="Times New Roman" panose="02020603050405020304" pitchFamily="18" charset="0"/>
                <a:sym typeface="Symbol" pitchFamily="18" charset="2"/>
              </a:rPr>
              <a:t>) +</a:t>
            </a:r>
          </a:p>
          <a:p>
            <a:pPr marL="457200" indent="-457200">
              <a:spcBef>
                <a:spcPct val="20000"/>
              </a:spcBef>
              <a:buClr>
                <a:srgbClr val="A50021"/>
              </a:buClr>
              <a:buSzPct val="75000"/>
              <a:buFont typeface="Monotype Sorts" pitchFamily="2" charset="2"/>
              <a:buNone/>
            </a:pPr>
            <a:r>
              <a:rPr kumimoji="1" lang="en-US" altLang="zh-CN" b="1" dirty="0">
                <a:solidFill>
                  <a:srgbClr val="FFFF99"/>
                </a:solidFill>
                <a:effectLst>
                  <a:outerShdw blurRad="38100" dist="38100" dir="2700000" algn="tl">
                    <a:srgbClr val="000000"/>
                  </a:outerShdw>
                </a:effectLst>
                <a:ea typeface="宋体" charset="-122"/>
                <a:sym typeface="Symbol" pitchFamily="18" charset="2"/>
              </a:rPr>
              <a:t>                   </a:t>
            </a:r>
            <a:endParaRPr kumimoji="1" lang="en-US" altLang="zh-CN" sz="2000" b="1" dirty="0">
              <a:solidFill>
                <a:srgbClr val="FFFF99"/>
              </a:solidFill>
              <a:effectLst>
                <a:outerShdw blurRad="38100" dist="38100" dir="2700000" algn="tl">
                  <a:srgbClr val="000000"/>
                </a:outerShdw>
              </a:effectLst>
              <a:ea typeface="宋体" charset="-122"/>
            </a:endParaRPr>
          </a:p>
        </p:txBody>
      </p:sp>
      <p:sp>
        <p:nvSpPr>
          <p:cNvPr id="7" name="TextBox 6"/>
          <p:cNvSpPr txBox="1"/>
          <p:nvPr/>
        </p:nvSpPr>
        <p:spPr>
          <a:xfrm>
            <a:off x="2124075" y="765175"/>
            <a:ext cx="3887788" cy="369332"/>
          </a:xfrm>
          <a:prstGeom prst="rect">
            <a:avLst/>
          </a:prstGeom>
          <a:noFill/>
        </p:spPr>
        <p:txBody>
          <a:bodyPr>
            <a:spAutoFit/>
          </a:bodyPr>
          <a:lstStyle/>
          <a:p>
            <a:pPr>
              <a:defRPr/>
            </a:pPr>
            <a:r>
              <a:rPr kumimoji="1" lang="en-US" altLang="zh-CN" b="1" i="1" dirty="0">
                <a:latin typeface="Times New Roman" panose="02020603050405020304" pitchFamily="18" charset="0"/>
                <a:ea typeface="宋体" charset="-122"/>
                <a:cs typeface="Times New Roman" panose="02020603050405020304" pitchFamily="18" charset="0"/>
              </a:rPr>
              <a:t>f</a:t>
            </a:r>
            <a:r>
              <a:rPr kumimoji="1" lang="en-US" altLang="zh-CN" b="1" dirty="0">
                <a:latin typeface="Times New Roman" panose="02020603050405020304" pitchFamily="18" charset="0"/>
                <a:ea typeface="宋体" charset="-122"/>
                <a:cs typeface="Times New Roman" panose="02020603050405020304" pitchFamily="18" charset="0"/>
              </a:rPr>
              <a:t>(</a:t>
            </a:r>
            <a:r>
              <a:rPr kumimoji="1" lang="en-US" altLang="zh-CN" b="1" i="1" dirty="0">
                <a:latin typeface="Times New Roman" panose="02020603050405020304" pitchFamily="18" charset="0"/>
                <a:ea typeface="宋体" charset="-122"/>
                <a:cs typeface="Times New Roman" panose="02020603050405020304" pitchFamily="18" charset="0"/>
              </a:rPr>
              <a:t>n</a:t>
            </a:r>
            <a:r>
              <a:rPr kumimoji="1" lang="en-US" altLang="zh-CN" b="1" dirty="0">
                <a:latin typeface="Times New Roman" panose="02020603050405020304" pitchFamily="18" charset="0"/>
                <a:ea typeface="宋体" charset="-122"/>
                <a:cs typeface="Times New Roman" panose="02020603050405020304" pitchFamily="18" charset="0"/>
              </a:rPr>
              <a:t>) = </a:t>
            </a:r>
            <a:r>
              <a:rPr kumimoji="1" lang="en-US" altLang="zh-CN" b="1" i="1" dirty="0" err="1">
                <a:latin typeface="Times New Roman" panose="02020603050405020304" pitchFamily="18" charset="0"/>
                <a:ea typeface="宋体" charset="-122"/>
                <a:cs typeface="Times New Roman" panose="02020603050405020304" pitchFamily="18" charset="0"/>
              </a:rPr>
              <a:t>af</a:t>
            </a:r>
            <a:r>
              <a:rPr kumimoji="1" lang="en-US" altLang="zh-CN" b="1" dirty="0">
                <a:latin typeface="Times New Roman" panose="02020603050405020304" pitchFamily="18" charset="0"/>
                <a:ea typeface="宋体" charset="-122"/>
                <a:cs typeface="Times New Roman" panose="02020603050405020304" pitchFamily="18" charset="0"/>
              </a:rPr>
              <a:t>(</a:t>
            </a:r>
            <a:r>
              <a:rPr kumimoji="1" lang="en-US" altLang="zh-CN" b="1" i="1" dirty="0">
                <a:latin typeface="Times New Roman" panose="02020603050405020304" pitchFamily="18" charset="0"/>
                <a:ea typeface="宋体" charset="-122"/>
                <a:cs typeface="Times New Roman" panose="02020603050405020304" pitchFamily="18" charset="0"/>
              </a:rPr>
              <a:t>n/b</a:t>
            </a:r>
            <a:r>
              <a:rPr kumimoji="1" lang="en-US" altLang="zh-CN" b="1" dirty="0">
                <a:latin typeface="Times New Roman" panose="02020603050405020304" pitchFamily="18" charset="0"/>
                <a:ea typeface="宋体" charset="-122"/>
                <a:cs typeface="Times New Roman" panose="02020603050405020304" pitchFamily="18" charset="0"/>
              </a:rPr>
              <a:t>) + </a:t>
            </a:r>
            <a:r>
              <a:rPr kumimoji="1" lang="en-US" altLang="zh-CN" b="1" i="1" dirty="0">
                <a:latin typeface="Times New Roman" panose="02020603050405020304" pitchFamily="18" charset="0"/>
                <a:ea typeface="宋体" charset="-122"/>
                <a:cs typeface="Times New Roman" panose="02020603050405020304" pitchFamily="18" charset="0"/>
              </a:rPr>
              <a:t>c</a:t>
            </a:r>
            <a:endParaRPr kumimoji="1" lang="en-US" altLang="zh-CN" b="1" dirty="0">
              <a:latin typeface="Times New Roman" panose="02020603050405020304" pitchFamily="18" charset="0"/>
              <a:ea typeface="宋体" charset="-122"/>
              <a:cs typeface="Times New Roman" panose="02020603050405020304" pitchFamily="18" charset="0"/>
              <a:sym typeface="Symbol" pitchFamily="84" charset="2"/>
            </a:endParaRPr>
          </a:p>
        </p:txBody>
      </p:sp>
      <p:graphicFrame>
        <p:nvGraphicFramePr>
          <p:cNvPr id="3075" name="Object 9" descr="纸莎草纸"/>
          <p:cNvGraphicFramePr>
            <a:graphicFrameLocks noChangeAspect="1"/>
          </p:cNvGraphicFramePr>
          <p:nvPr/>
        </p:nvGraphicFramePr>
        <p:xfrm>
          <a:off x="1752600" y="4800600"/>
          <a:ext cx="762000" cy="749300"/>
        </p:xfrm>
        <a:graphic>
          <a:graphicData uri="http://schemas.openxmlformats.org/presentationml/2006/ole">
            <mc:AlternateContent xmlns:mc="http://schemas.openxmlformats.org/markup-compatibility/2006">
              <mc:Choice xmlns:v="urn:schemas-microsoft-com:vml" Requires="v">
                <p:oleObj spid="_x0000_s2059" name="公式" r:id="rId4" imgW="761760" imgH="749160" progId="Equation.3">
                  <p:embed/>
                </p:oleObj>
              </mc:Choice>
              <mc:Fallback>
                <p:oleObj name="公式" r:id="rId4" imgW="761760" imgH="749160" progId="Equation.3">
                  <p:embed/>
                  <p:pic>
                    <p:nvPicPr>
                      <p:cNvPr id="0" name="Object 9" descr="纸莎草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800600"/>
                        <a:ext cx="762000" cy="749300"/>
                      </a:xfrm>
                      <a:prstGeom prst="rect">
                        <a:avLst/>
                      </a:prstGeom>
                      <a:blipFill dpi="0" rotWithShape="0">
                        <a:blip r:embed="rId6"/>
                        <a:srcRect/>
                        <a:tile tx="0" ty="0" sx="100000" sy="100000" flip="none" algn="tl"/>
                      </a:blipFill>
                    </p:spPr>
                  </p:pic>
                </p:oleObj>
              </mc:Fallback>
            </mc:AlternateContent>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533400"/>
            <a:ext cx="8229600" cy="914400"/>
          </a:xfrm>
        </p:spPr>
        <p:txBody>
          <a:bodyPr/>
          <a:lstStyle/>
          <a:p>
            <a:r>
              <a:rPr kumimoji="1" lang="en-US" altLang="zh-CN" sz="3200" b="1" i="1" dirty="0">
                <a:solidFill>
                  <a:schemeClr val="tx1"/>
                </a:solidFill>
                <a:ea typeface="宋体" charset="-122"/>
              </a:rPr>
              <a:t>f</a:t>
            </a:r>
            <a:r>
              <a:rPr kumimoji="1" lang="en-US" altLang="zh-CN" sz="3200" b="1" dirty="0">
                <a:solidFill>
                  <a:schemeClr val="tx1"/>
                </a:solidFill>
                <a:ea typeface="宋体" charset="-122"/>
              </a:rPr>
              <a:t>(</a:t>
            </a:r>
            <a:r>
              <a:rPr kumimoji="1" lang="en-US" altLang="zh-CN" sz="3200" b="1" i="1" dirty="0">
                <a:solidFill>
                  <a:schemeClr val="tx1"/>
                </a:solidFill>
                <a:ea typeface="宋体" charset="-122"/>
              </a:rPr>
              <a:t>n</a:t>
            </a:r>
            <a:r>
              <a:rPr kumimoji="1" lang="en-US" altLang="zh-CN" sz="3200" b="1" dirty="0">
                <a:solidFill>
                  <a:schemeClr val="tx1"/>
                </a:solidFill>
                <a:ea typeface="宋体" charset="-122"/>
              </a:rPr>
              <a:t>) = </a:t>
            </a:r>
            <a:r>
              <a:rPr kumimoji="1" lang="en-US" altLang="zh-CN" sz="3200" b="1" i="1" dirty="0" err="1">
                <a:solidFill>
                  <a:schemeClr val="tx1"/>
                </a:solidFill>
                <a:ea typeface="宋体" charset="-122"/>
              </a:rPr>
              <a:t>af</a:t>
            </a:r>
            <a:r>
              <a:rPr kumimoji="1" lang="en-US" altLang="zh-CN" sz="3200" b="1" dirty="0">
                <a:solidFill>
                  <a:schemeClr val="tx1"/>
                </a:solidFill>
                <a:ea typeface="宋体" charset="-122"/>
              </a:rPr>
              <a:t>(</a:t>
            </a:r>
            <a:r>
              <a:rPr kumimoji="1" lang="en-US" altLang="zh-CN" sz="3200" b="1" i="1" dirty="0">
                <a:solidFill>
                  <a:schemeClr val="tx1"/>
                </a:solidFill>
                <a:ea typeface="宋体" charset="-122"/>
              </a:rPr>
              <a:t>n/b</a:t>
            </a:r>
            <a:r>
              <a:rPr kumimoji="1" lang="en-US" altLang="zh-CN" sz="3200" b="1" dirty="0">
                <a:solidFill>
                  <a:schemeClr val="tx1"/>
                </a:solidFill>
                <a:ea typeface="宋体" charset="-122"/>
              </a:rPr>
              <a:t>) + </a:t>
            </a:r>
            <a:r>
              <a:rPr kumimoji="1" lang="en-US" altLang="zh-CN" sz="3200" b="1" i="1" dirty="0">
                <a:solidFill>
                  <a:schemeClr val="tx1"/>
                </a:solidFill>
                <a:ea typeface="宋体" charset="-122"/>
              </a:rPr>
              <a:t>C</a:t>
            </a:r>
            <a:endParaRPr lang="zh-CN" altLang="en-US" sz="3200" dirty="0">
              <a:solidFill>
                <a:schemeClr val="tx1"/>
              </a:solidFill>
              <a:ea typeface="宋体" charset="-122"/>
            </a:endParaRPr>
          </a:p>
        </p:txBody>
      </p:sp>
      <p:sp>
        <p:nvSpPr>
          <p:cNvPr id="3" name="内容占位符 2"/>
          <p:cNvSpPr>
            <a:spLocks noGrp="1"/>
          </p:cNvSpPr>
          <p:nvPr>
            <p:ph idx="1"/>
          </p:nvPr>
        </p:nvSpPr>
        <p:spPr>
          <a:xfrm>
            <a:off x="827088" y="1700213"/>
            <a:ext cx="7772400" cy="4392612"/>
          </a:xfrm>
        </p:spPr>
        <p:txBody>
          <a:bodyPr/>
          <a:lstStyle/>
          <a:p>
            <a:pPr>
              <a:buFontTx/>
              <a:buNone/>
            </a:pPr>
            <a:r>
              <a:rPr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If a = 1, then f(n) = f(1) + Ck</a:t>
            </a:r>
          </a:p>
          <a:p>
            <a:pPr>
              <a:buFontTx/>
              <a:buNone/>
            </a:pPr>
            <a:r>
              <a:rPr kumimoji="1"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Since n= </a:t>
            </a:r>
            <a:r>
              <a:rPr kumimoji="1" lang="en-US" altLang="zh-CN"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b</a:t>
            </a:r>
            <a:r>
              <a:rPr kumimoji="1" lang="en-US" altLang="zh-CN" b="1" baseline="30000"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k</a:t>
            </a:r>
            <a:r>
              <a:rPr kumimoji="1" lang="en-US" altLang="zh-CN" b="1" baseline="30000"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 </a:t>
            </a:r>
            <a:r>
              <a:rPr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 k = </a:t>
            </a:r>
            <a:r>
              <a:rPr lang="en-US" altLang="zh-CN"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log</a:t>
            </a:r>
            <a:r>
              <a:rPr lang="en-US" altLang="zh-CN" sz="1600"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b</a:t>
            </a:r>
            <a:r>
              <a:rPr lang="en-US" altLang="zh-CN"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n</a:t>
            </a:r>
            <a:r>
              <a:rPr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 hence</a:t>
            </a:r>
          </a:p>
          <a:p>
            <a:pPr>
              <a:buFontTx/>
              <a:buNone/>
            </a:pPr>
            <a:r>
              <a:rPr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f(n) = f(1) + c </a:t>
            </a:r>
            <a:r>
              <a:rPr lang="en-US" altLang="zh-CN"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log</a:t>
            </a:r>
            <a:r>
              <a:rPr lang="en-US" altLang="zh-CN" sz="1600"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b</a:t>
            </a:r>
            <a:r>
              <a:rPr lang="en-US" altLang="zh-CN"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n</a:t>
            </a:r>
            <a:endParaRPr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endParaRPr>
          </a:p>
          <a:p>
            <a:pPr>
              <a:buFontTx/>
              <a:buNone/>
            </a:pPr>
            <a:r>
              <a:rPr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When a&gt;1  and  </a:t>
            </a:r>
            <a:r>
              <a:rPr kumimoji="1"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n= </a:t>
            </a:r>
            <a:r>
              <a:rPr kumimoji="1" lang="en-US" altLang="zh-CN"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b</a:t>
            </a:r>
            <a:r>
              <a:rPr kumimoji="1" lang="en-US" altLang="zh-CN" b="1" baseline="30000"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k</a:t>
            </a:r>
            <a:r>
              <a:rPr kumimoji="1" lang="en-US" altLang="zh-CN" b="1" baseline="30000"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 </a:t>
            </a:r>
            <a:r>
              <a:rPr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rPr>
              <a:t>,</a:t>
            </a:r>
          </a:p>
          <a:p>
            <a:pPr>
              <a:buFontTx/>
              <a:buNone/>
            </a:pPr>
            <a:r>
              <a:rPr kumimoji="1"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f(n)= </a:t>
            </a:r>
            <a:r>
              <a:rPr kumimoji="1" lang="en-US" altLang="zh-CN" b="1"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a</a:t>
            </a:r>
            <a:r>
              <a:rPr kumimoji="1" lang="en-US" altLang="zh-CN" b="1" baseline="30000" dirty="0" err="1">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k</a:t>
            </a:r>
            <a:r>
              <a:rPr kumimoji="1" lang="en-US" altLang="zh-CN" b="1" i="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 f</a:t>
            </a:r>
            <a:r>
              <a:rPr kumimoji="1"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a:t>
            </a:r>
            <a:r>
              <a:rPr kumimoji="1" lang="en-US" altLang="zh-CN" b="1" i="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1</a:t>
            </a:r>
            <a:r>
              <a:rPr kumimoji="1" lang="en-US" altLang="zh-CN" b="1" dirty="0">
                <a:effectLst>
                  <a:outerShdw blurRad="38100" dist="38100" dir="2700000" algn="tl">
                    <a:srgbClr val="000000">
                      <a:alpha val="43137"/>
                    </a:srgbClr>
                  </a:outerShdw>
                </a:effectLst>
                <a:latin typeface="Times New Roman" panose="02020603050405020304" pitchFamily="18" charset="0"/>
                <a:ea typeface="宋体" charset="-122"/>
                <a:cs typeface="Times New Roman" panose="02020603050405020304" pitchFamily="18" charset="0"/>
                <a:sym typeface="Symbol" pitchFamily="18" charset="2"/>
              </a:rPr>
              <a:t>) +</a:t>
            </a:r>
          </a:p>
          <a:p>
            <a:pPr>
              <a:buFontTx/>
              <a:buNone/>
            </a:pPr>
            <a:r>
              <a:rPr kumimoji="1" lang="en-US" altLang="zh-CN" b="1" dirty="0">
                <a:effectLst>
                  <a:outerShdw blurRad="38100" dist="38100" dir="2700000" algn="tl">
                    <a:srgbClr val="000000">
                      <a:alpha val="43137"/>
                    </a:srgbClr>
                  </a:outerShdw>
                </a:effectLst>
                <a:ea typeface="宋体" charset="-122"/>
                <a:sym typeface="Symbol" pitchFamily="18" charset="2"/>
              </a:rPr>
              <a:t>      </a:t>
            </a:r>
          </a:p>
          <a:p>
            <a:pPr>
              <a:buFontTx/>
              <a:buNone/>
            </a:pPr>
            <a:r>
              <a:rPr kumimoji="1" lang="en-US" altLang="zh-CN" b="1" dirty="0">
                <a:solidFill>
                  <a:srgbClr val="7030A0"/>
                </a:solidFill>
                <a:effectLst>
                  <a:outerShdw blurRad="38100" dist="38100" dir="2700000" algn="tl">
                    <a:srgbClr val="000000"/>
                  </a:outerShdw>
                </a:effectLst>
                <a:ea typeface="宋体" charset="-122"/>
                <a:sym typeface="Symbol" pitchFamily="18" charset="2"/>
              </a:rPr>
              <a:t>       = </a:t>
            </a:r>
          </a:p>
          <a:p>
            <a:pPr>
              <a:buFontTx/>
              <a:buNone/>
            </a:pPr>
            <a:r>
              <a:rPr kumimoji="1" lang="en-US" altLang="zh-CN" b="1" dirty="0">
                <a:solidFill>
                  <a:srgbClr val="7030A0"/>
                </a:solidFill>
                <a:effectLst>
                  <a:outerShdw blurRad="38100" dist="38100" dir="2700000" algn="tl">
                    <a:srgbClr val="000000"/>
                  </a:outerShdw>
                </a:effectLst>
                <a:ea typeface="宋体" charset="-122"/>
                <a:sym typeface="Symbol" pitchFamily="18" charset="2"/>
              </a:rPr>
              <a:t>       =  </a:t>
            </a:r>
          </a:p>
          <a:p>
            <a:pPr>
              <a:buFontTx/>
              <a:buNone/>
            </a:pPr>
            <a:endParaRPr lang="en-US" altLang="zh-CN" dirty="0">
              <a:ea typeface="宋体" charset="-122"/>
            </a:endParaRPr>
          </a:p>
          <a:p>
            <a:pPr>
              <a:buFontTx/>
              <a:buNone/>
            </a:pPr>
            <a:endParaRPr lang="zh-CN" altLang="en-US" dirty="0">
              <a:ea typeface="宋体" charset="-122"/>
            </a:endParaRPr>
          </a:p>
        </p:txBody>
      </p:sp>
      <p:graphicFrame>
        <p:nvGraphicFramePr>
          <p:cNvPr id="4098" name="Object 2"/>
          <p:cNvGraphicFramePr>
            <a:graphicFrameLocks noChangeAspect="1"/>
          </p:cNvGraphicFramePr>
          <p:nvPr/>
        </p:nvGraphicFramePr>
        <p:xfrm>
          <a:off x="2971800" y="3581400"/>
          <a:ext cx="2160588" cy="719138"/>
        </p:xfrm>
        <a:graphic>
          <a:graphicData uri="http://schemas.openxmlformats.org/presentationml/2006/ole">
            <mc:AlternateContent xmlns:mc="http://schemas.openxmlformats.org/markup-compatibility/2006">
              <mc:Choice xmlns:v="urn:schemas-microsoft-com:vml" Requires="v">
                <p:oleObj spid="_x0000_s3098" name="公式" r:id="rId3" imgW="1079280" imgH="431640" progId="Equation.3">
                  <p:embed/>
                </p:oleObj>
              </mc:Choice>
              <mc:Fallback>
                <p:oleObj name="公式" r:id="rId3" imgW="107928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581400"/>
                        <a:ext cx="2160588" cy="719138"/>
                      </a:xfrm>
                      <a:prstGeom prst="rect">
                        <a:avLst/>
                      </a:prstGeom>
                      <a:solidFill>
                        <a:schemeClr val="tx2">
                          <a:alpha val="0"/>
                        </a:schemeClr>
                      </a:solidFill>
                    </p:spPr>
                  </p:pic>
                </p:oleObj>
              </mc:Fallback>
            </mc:AlternateContent>
          </a:graphicData>
        </a:graphic>
      </p:graphicFrame>
      <p:graphicFrame>
        <p:nvGraphicFramePr>
          <p:cNvPr id="4099" name="Object 4"/>
          <p:cNvGraphicFramePr>
            <a:graphicFrameLocks noChangeAspect="1"/>
          </p:cNvGraphicFramePr>
          <p:nvPr/>
        </p:nvGraphicFramePr>
        <p:xfrm>
          <a:off x="1828800" y="4648200"/>
          <a:ext cx="3581400" cy="419100"/>
        </p:xfrm>
        <a:graphic>
          <a:graphicData uri="http://schemas.openxmlformats.org/presentationml/2006/ole">
            <mc:AlternateContent xmlns:mc="http://schemas.openxmlformats.org/markup-compatibility/2006">
              <mc:Choice xmlns:v="urn:schemas-microsoft-com:vml" Requires="v">
                <p:oleObj spid="_x0000_s3099" name="公式" r:id="rId5" imgW="3581280" imgH="419040" progId="Equation.3">
                  <p:embed/>
                </p:oleObj>
              </mc:Choice>
              <mc:Fallback>
                <p:oleObj name="公式" r:id="rId5" imgW="3581280" imgH="419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4648200"/>
                        <a:ext cx="3581400" cy="419100"/>
                      </a:xfrm>
                      <a:prstGeom prst="rect">
                        <a:avLst/>
                      </a:prstGeom>
                      <a:solidFill>
                        <a:schemeClr val="tx2">
                          <a:alpha val="0"/>
                        </a:schemeClr>
                      </a:solidFill>
                    </p:spPr>
                  </p:pic>
                </p:oleObj>
              </mc:Fallback>
            </mc:AlternateContent>
          </a:graphicData>
        </a:graphic>
      </p:graphicFrame>
      <p:graphicFrame>
        <p:nvGraphicFramePr>
          <p:cNvPr id="4100" name="Object 5"/>
          <p:cNvGraphicFramePr>
            <a:graphicFrameLocks noChangeAspect="1"/>
          </p:cNvGraphicFramePr>
          <p:nvPr/>
        </p:nvGraphicFramePr>
        <p:xfrm>
          <a:off x="1752600" y="5105400"/>
          <a:ext cx="1798637" cy="504825"/>
        </p:xfrm>
        <a:graphic>
          <a:graphicData uri="http://schemas.openxmlformats.org/presentationml/2006/ole">
            <mc:AlternateContent xmlns:mc="http://schemas.openxmlformats.org/markup-compatibility/2006">
              <mc:Choice xmlns:v="urn:schemas-microsoft-com:vml" Requires="v">
                <p:oleObj spid="_x0000_s3100" name="公式" r:id="rId7" imgW="1358640" imgH="380880" progId="Equation.3">
                  <p:embed/>
                </p:oleObj>
              </mc:Choice>
              <mc:Fallback>
                <p:oleObj name="公式" r:id="rId7" imgW="1358640" imgH="3808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5105400"/>
                        <a:ext cx="1798637" cy="504825"/>
                      </a:xfrm>
                      <a:prstGeom prst="rect">
                        <a:avLst/>
                      </a:prstGeom>
                      <a:solidFill>
                        <a:schemeClr val="tx2">
                          <a:alpha val="0"/>
                        </a:schemeClr>
                      </a:solidFill>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Binary Search</a:t>
            </a:r>
          </a:p>
        </p:txBody>
      </p:sp>
      <p:sp>
        <p:nvSpPr>
          <p:cNvPr id="3" name="Content Placeholder 2"/>
          <p:cNvSpPr>
            <a:spLocks noGrp="1"/>
          </p:cNvSpPr>
          <p:nvPr>
            <p:ph idx="1"/>
          </p:nvPr>
        </p:nvSpPr>
        <p:spPr/>
        <p:txBody>
          <a:bodyPr/>
          <a:lstStyle/>
          <a:p>
            <a:pPr>
              <a:buNone/>
            </a:pPr>
            <a:r>
              <a:rPr lang="en-US" b="1" dirty="0"/>
              <a:t>   Binary Search Example</a:t>
            </a:r>
            <a:r>
              <a:rPr lang="en-US" dirty="0"/>
              <a:t>: Give a big-</a:t>
            </a:r>
            <a:r>
              <a:rPr lang="en-US" i="1" dirty="0"/>
              <a:t>O</a:t>
            </a:r>
            <a:r>
              <a:rPr lang="en-US" dirty="0"/>
              <a:t> estimate for the number of comparisons used by a binary search.</a:t>
            </a:r>
          </a:p>
          <a:p>
            <a:pPr>
              <a:buNone/>
            </a:pPr>
            <a:r>
              <a:rPr lang="en-US" dirty="0"/>
              <a:t>    </a:t>
            </a:r>
            <a:r>
              <a:rPr lang="en-US" b="1" dirty="0"/>
              <a:t>Solution</a:t>
            </a:r>
            <a:r>
              <a:rPr lang="en-US" dirty="0"/>
              <a:t>:  Since the number of comparisons used by binary search is </a:t>
            </a:r>
            <a:r>
              <a:rPr lang="en-US" sz="2400" i="1" dirty="0"/>
              <a:t>f</a:t>
            </a:r>
            <a:r>
              <a:rPr lang="en-US" sz="2400" dirty="0"/>
              <a:t>(</a:t>
            </a:r>
            <a:r>
              <a:rPr lang="en-US" sz="2400" i="1" dirty="0"/>
              <a:t>n</a:t>
            </a:r>
            <a:r>
              <a:rPr lang="en-US" sz="2400" dirty="0"/>
              <a:t>) = </a:t>
            </a:r>
            <a:r>
              <a:rPr lang="en-US" sz="2400" i="1" dirty="0"/>
              <a:t>f</a:t>
            </a:r>
            <a:r>
              <a:rPr lang="en-US" sz="2400" dirty="0"/>
              <a:t>(</a:t>
            </a:r>
            <a:r>
              <a:rPr lang="en-US" sz="2400" i="1" dirty="0"/>
              <a:t>n</a:t>
            </a:r>
            <a:r>
              <a:rPr lang="en-US" sz="2400" dirty="0"/>
              <a:t>/</a:t>
            </a:r>
            <a:r>
              <a:rPr lang="en-US" sz="2400" dirty="0">
                <a:latin typeface="Cambria Math" pitchFamily="18" charset="0"/>
                <a:ea typeface="Cambria Math" pitchFamily="18" charset="0"/>
              </a:rPr>
              <a:t>2</a:t>
            </a:r>
            <a:r>
              <a:rPr lang="en-US" sz="2400" dirty="0"/>
              <a:t>) + </a:t>
            </a:r>
            <a:r>
              <a:rPr lang="en-US" sz="2400" dirty="0">
                <a:latin typeface="Cambria Math" pitchFamily="18" charset="0"/>
                <a:ea typeface="Cambria Math" pitchFamily="18" charset="0"/>
              </a:rPr>
              <a:t>2 where </a:t>
            </a:r>
            <a:r>
              <a:rPr lang="en-US" sz="2400" i="1" dirty="0">
                <a:ea typeface="Cambria Math" pitchFamily="18" charset="0"/>
              </a:rPr>
              <a:t>n</a:t>
            </a:r>
            <a:r>
              <a:rPr lang="en-US" sz="2400" dirty="0">
                <a:latin typeface="Cambria Math" pitchFamily="18" charset="0"/>
                <a:ea typeface="Cambria Math" pitchFamily="18" charset="0"/>
              </a:rPr>
              <a:t> is even, by </a:t>
            </a:r>
          </a:p>
          <a:p>
            <a:pPr>
              <a:buNone/>
            </a:pPr>
            <a:r>
              <a:rPr lang="en-US" sz="2400" dirty="0">
                <a:latin typeface="Cambria Math" pitchFamily="18" charset="0"/>
                <a:ea typeface="Cambria Math" pitchFamily="18" charset="0"/>
              </a:rPr>
              <a:t>   Theorem 1, it follows that </a:t>
            </a:r>
            <a:r>
              <a:rPr lang="en-US" sz="2400" i="1" dirty="0"/>
              <a:t>f</a:t>
            </a:r>
            <a:r>
              <a:rPr lang="en-US" sz="2400" dirty="0"/>
              <a:t>(</a:t>
            </a:r>
            <a:r>
              <a:rPr lang="en-US" sz="2400" i="1" dirty="0"/>
              <a:t>n</a:t>
            </a:r>
            <a:r>
              <a:rPr lang="en-US" sz="2400" dirty="0"/>
              <a:t>) is </a:t>
            </a:r>
            <a:r>
              <a:rPr lang="en-US" sz="2400" i="1" dirty="0"/>
              <a:t>O</a:t>
            </a:r>
            <a:r>
              <a:rPr lang="en-US" sz="2400" dirty="0"/>
              <a:t>(log </a:t>
            </a:r>
            <a:r>
              <a:rPr lang="en-US" sz="2400" i="1" dirty="0"/>
              <a:t>n</a:t>
            </a:r>
            <a:r>
              <a:rPr lang="en-US" sz="2400" dirty="0"/>
              <a:t>).  because</a:t>
            </a:r>
          </a:p>
          <a:p>
            <a:pPr>
              <a:buNone/>
            </a:pPr>
            <a:r>
              <a:rPr lang="en-US" sz="2400" dirty="0">
                <a:latin typeface="Cambria Math" pitchFamily="18" charset="0"/>
                <a:ea typeface="Cambria Math" pitchFamily="18" charset="0"/>
              </a:rPr>
              <a:t>			a=1</a:t>
            </a:r>
          </a:p>
          <a:p>
            <a:pPr>
              <a:buNone/>
            </a:pPr>
            <a:r>
              <a:rPr lang="en-US" sz="2400" dirty="0">
                <a:latin typeface="Cambria Math" pitchFamily="18" charset="0"/>
                <a:ea typeface="Cambria Math" pitchFamily="18" charset="0"/>
              </a:rPr>
              <a:t>			b=2</a:t>
            </a:r>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3200" dirty="0"/>
              <a:t>Estimating the Size of Divide-and-conquer Functions (</a:t>
            </a:r>
            <a:r>
              <a:rPr lang="en-US" sz="3200" i="1" dirty="0"/>
              <a:t>continued</a:t>
            </a:r>
            <a:r>
              <a:rPr lang="en-US" sz="3200" dirty="0"/>
              <a:t>)</a:t>
            </a:r>
          </a:p>
        </p:txBody>
      </p:sp>
      <p:sp>
        <p:nvSpPr>
          <p:cNvPr id="3" name="Content Placeholder 2"/>
          <p:cNvSpPr>
            <a:spLocks noGrp="1"/>
          </p:cNvSpPr>
          <p:nvPr>
            <p:ph idx="1"/>
          </p:nvPr>
        </p:nvSpPr>
        <p:spPr>
          <a:xfrm>
            <a:off x="533400" y="1676400"/>
            <a:ext cx="8229600" cy="4648200"/>
          </a:xfrm>
        </p:spPr>
        <p:txBody>
          <a:bodyPr>
            <a:normAutofit/>
          </a:bodyPr>
          <a:lstStyle/>
          <a:p>
            <a:pPr>
              <a:buNone/>
            </a:pPr>
            <a:r>
              <a:rPr lang="en-US" b="1" dirty="0"/>
              <a:t>   Theorem </a:t>
            </a:r>
            <a:r>
              <a:rPr lang="en-US" b="1" dirty="0">
                <a:latin typeface="Cambria Math" pitchFamily="18" charset="0"/>
                <a:ea typeface="Cambria Math" pitchFamily="18" charset="0"/>
              </a:rPr>
              <a:t>2. Master Theorem</a:t>
            </a:r>
            <a:r>
              <a:rPr lang="en-US" dirty="0"/>
              <a:t>: Let </a:t>
            </a:r>
            <a:r>
              <a:rPr lang="en-US" i="1" dirty="0"/>
              <a:t>f</a:t>
            </a:r>
            <a:r>
              <a:rPr lang="en-US" dirty="0"/>
              <a:t> be an increasing function that satisfies the recurrence relation</a:t>
            </a:r>
          </a:p>
          <a:p>
            <a:pPr>
              <a:buNone/>
            </a:pPr>
            <a:r>
              <a:rPr lang="en-US" dirty="0"/>
              <a:t>              </a:t>
            </a:r>
            <a:r>
              <a:rPr lang="en-US" i="1" dirty="0"/>
              <a:t>f</a:t>
            </a:r>
            <a:r>
              <a:rPr lang="en-US" dirty="0"/>
              <a:t>(</a:t>
            </a:r>
            <a:r>
              <a:rPr lang="en-US" i="1" dirty="0"/>
              <a:t>n</a:t>
            </a:r>
            <a:r>
              <a:rPr lang="en-US" dirty="0"/>
              <a:t>) = </a:t>
            </a:r>
            <a:r>
              <a:rPr lang="en-US" i="1" dirty="0" err="1"/>
              <a:t>af</a:t>
            </a:r>
            <a:r>
              <a:rPr lang="en-US" dirty="0"/>
              <a:t>(</a:t>
            </a:r>
            <a:r>
              <a:rPr lang="en-US" i="1" dirty="0"/>
              <a:t>n</a:t>
            </a:r>
            <a:r>
              <a:rPr lang="en-US" dirty="0"/>
              <a:t>/</a:t>
            </a:r>
            <a:r>
              <a:rPr lang="en-US" i="1" dirty="0"/>
              <a:t>b</a:t>
            </a:r>
            <a:r>
              <a:rPr lang="en-US" dirty="0"/>
              <a:t>) + </a:t>
            </a:r>
            <a:r>
              <a:rPr lang="en-US" dirty="0" err="1"/>
              <a:t>c</a:t>
            </a:r>
            <a:r>
              <a:rPr lang="en-US" i="1" dirty="0" err="1"/>
              <a:t>n</a:t>
            </a:r>
            <a:r>
              <a:rPr lang="en-US" i="1" baseline="30000" dirty="0" err="1"/>
              <a:t>d</a:t>
            </a:r>
            <a:endParaRPr lang="en-US" i="1" baseline="30000" dirty="0"/>
          </a:p>
          <a:p>
            <a:pPr>
              <a:buNone/>
            </a:pPr>
            <a:r>
              <a:rPr lang="en-US" dirty="0"/>
              <a:t>    whenever </a:t>
            </a:r>
            <a:r>
              <a:rPr lang="en-US" i="1" dirty="0"/>
              <a:t>n = </a:t>
            </a:r>
            <a:r>
              <a:rPr lang="en-US" i="1" dirty="0" err="1"/>
              <a:t>b</a:t>
            </a:r>
            <a:r>
              <a:rPr lang="en-US" i="1" baseline="30000" dirty="0" err="1"/>
              <a:t>k</a:t>
            </a:r>
            <a:r>
              <a:rPr lang="en-US" dirty="0"/>
              <a:t>, where  </a:t>
            </a:r>
            <a:r>
              <a:rPr lang="en-US" i="1" dirty="0"/>
              <a:t>k </a:t>
            </a:r>
            <a:r>
              <a:rPr lang="en-US" dirty="0"/>
              <a:t>is a positive integer greater than </a:t>
            </a:r>
            <a:r>
              <a:rPr lang="en-US" dirty="0">
                <a:latin typeface="Cambria Math" pitchFamily="18" charset="0"/>
                <a:ea typeface="Cambria Math" pitchFamily="18" charset="0"/>
              </a:rPr>
              <a:t>1</a:t>
            </a:r>
            <a:r>
              <a:rPr lang="en-US" dirty="0"/>
              <a:t>, and </a:t>
            </a:r>
            <a:r>
              <a:rPr lang="en-US" i="1" dirty="0"/>
              <a:t>c</a:t>
            </a:r>
            <a:r>
              <a:rPr lang="en-US" dirty="0"/>
              <a:t>  and </a:t>
            </a:r>
            <a:r>
              <a:rPr lang="en-US" i="1" dirty="0"/>
              <a:t>d</a:t>
            </a:r>
            <a:r>
              <a:rPr lang="en-US" dirty="0"/>
              <a:t> are real numbers with </a:t>
            </a:r>
            <a:r>
              <a:rPr lang="en-US" i="1" dirty="0"/>
              <a:t>c</a:t>
            </a:r>
            <a:r>
              <a:rPr lang="en-US" dirty="0"/>
              <a:t> positive and </a:t>
            </a:r>
            <a:r>
              <a:rPr lang="en-US" i="1" dirty="0"/>
              <a:t>d</a:t>
            </a:r>
            <a:r>
              <a:rPr lang="en-US" dirty="0"/>
              <a:t> nonnegative. Then</a:t>
            </a:r>
          </a:p>
          <a:p>
            <a:pPr>
              <a:buNone/>
            </a:pPr>
            <a:endParaRPr lang="en-US" dirty="0"/>
          </a:p>
          <a:p>
            <a:pPr>
              <a:buNone/>
            </a:pPr>
            <a:r>
              <a:rPr lang="en-US" dirty="0"/>
              <a:t>    </a:t>
            </a:r>
          </a:p>
          <a:p>
            <a:pPr>
              <a:buNone/>
            </a:pPr>
            <a:endParaRPr lang="en-US" dirty="0"/>
          </a:p>
          <a:p>
            <a:pPr>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1" y="4648201"/>
            <a:ext cx="3735705" cy="942975"/>
          </a:xfrm>
          <a:prstGeom prst="rect">
            <a:avLst/>
          </a:prstGeom>
        </p:spPr>
      </p:pic>
    </p:spTree>
    <p:extLst>
      <p:ext uri="{BB962C8B-B14F-4D97-AF65-F5344CB8AC3E}">
        <p14:creationId xmlns:p14="http://schemas.microsoft.com/office/powerpoint/2010/main" val="18036605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40000" lnSpcReduction="20000"/>
          </a:bodyPr>
          <a:lstStyle/>
          <a:p>
            <a:pPr>
              <a:buNone/>
            </a:pPr>
            <a:r>
              <a:rPr lang="en-US" b="1" dirty="0"/>
              <a:t>   </a:t>
            </a:r>
            <a:r>
              <a:rPr lang="en-US" sz="6000" b="1" dirty="0"/>
              <a:t>Merge Sort Example</a:t>
            </a:r>
            <a:r>
              <a:rPr lang="en-US" sz="6000" dirty="0"/>
              <a:t>: Give a big-</a:t>
            </a:r>
            <a:r>
              <a:rPr lang="en-US" sz="6000" i="1" dirty="0"/>
              <a:t>O</a:t>
            </a:r>
            <a:r>
              <a:rPr lang="en-US" sz="6000" dirty="0"/>
              <a:t> estimate for the number of comparisons used by merge sort.</a:t>
            </a:r>
          </a:p>
          <a:p>
            <a:pPr>
              <a:buNone/>
            </a:pPr>
            <a:r>
              <a:rPr lang="en-US" sz="6000" dirty="0"/>
              <a:t>   </a:t>
            </a:r>
            <a:r>
              <a:rPr lang="en-US" sz="6000" b="1" dirty="0"/>
              <a:t>Solution</a:t>
            </a:r>
            <a:r>
              <a:rPr lang="en-US" sz="6000" dirty="0"/>
              <a:t>:  Since the number of comparisons used by merge  sort to sort a list of </a:t>
            </a:r>
            <a:r>
              <a:rPr lang="en-US" sz="6000" i="1" dirty="0"/>
              <a:t>n</a:t>
            </a:r>
            <a:r>
              <a:rPr lang="en-US" sz="6000" dirty="0"/>
              <a:t> elements is less than  </a:t>
            </a:r>
            <a:r>
              <a:rPr lang="en-US" sz="6000" i="1" dirty="0"/>
              <a:t>M</a:t>
            </a:r>
            <a:r>
              <a:rPr lang="en-US" sz="6000" dirty="0"/>
              <a:t>(</a:t>
            </a:r>
            <a:r>
              <a:rPr lang="en-US" sz="6000" i="1" dirty="0"/>
              <a:t>n</a:t>
            </a:r>
            <a:r>
              <a:rPr lang="en-US" sz="6000" dirty="0"/>
              <a:t>) where </a:t>
            </a:r>
            <a:r>
              <a:rPr lang="en-US" sz="6000" i="1" dirty="0"/>
              <a:t>M</a:t>
            </a:r>
            <a:r>
              <a:rPr lang="en-US" sz="6000" dirty="0"/>
              <a:t>(</a:t>
            </a:r>
            <a:r>
              <a:rPr lang="en-US" sz="6000" i="1" dirty="0"/>
              <a:t>n</a:t>
            </a:r>
            <a:r>
              <a:rPr lang="en-US" sz="6000" dirty="0"/>
              <a:t>) = </a:t>
            </a:r>
            <a:r>
              <a:rPr lang="en-US" sz="6000" dirty="0">
                <a:latin typeface="Cambria Math" pitchFamily="18" charset="0"/>
                <a:ea typeface="Cambria Math" pitchFamily="18" charset="0"/>
              </a:rPr>
              <a:t>2</a:t>
            </a:r>
            <a:r>
              <a:rPr lang="en-US" sz="6000" i="1" dirty="0"/>
              <a:t>M</a:t>
            </a:r>
            <a:r>
              <a:rPr lang="en-US" sz="6000" dirty="0"/>
              <a:t>(</a:t>
            </a:r>
            <a:r>
              <a:rPr lang="en-US" sz="6000" i="1" dirty="0"/>
              <a:t>n</a:t>
            </a:r>
            <a:r>
              <a:rPr lang="en-US" sz="6000" dirty="0"/>
              <a:t>/</a:t>
            </a:r>
            <a:r>
              <a:rPr lang="en-US" sz="6000" dirty="0">
                <a:latin typeface="Cambria Math" pitchFamily="18" charset="0"/>
                <a:ea typeface="Cambria Math" pitchFamily="18" charset="0"/>
              </a:rPr>
              <a:t>2</a:t>
            </a:r>
            <a:r>
              <a:rPr lang="en-US" sz="6000" dirty="0"/>
              <a:t>) + </a:t>
            </a:r>
            <a:r>
              <a:rPr lang="en-US" sz="6000" i="1" dirty="0">
                <a:ea typeface="Cambria Math" pitchFamily="18" charset="0"/>
              </a:rPr>
              <a:t>n</a:t>
            </a:r>
            <a:r>
              <a:rPr lang="en-US" sz="6000" dirty="0">
                <a:ea typeface="Cambria Math" pitchFamily="18" charset="0"/>
              </a:rPr>
              <a:t>, </a:t>
            </a:r>
            <a:r>
              <a:rPr lang="en-US" sz="6000" dirty="0">
                <a:solidFill>
                  <a:srgbClr val="FF0000"/>
                </a:solidFill>
                <a:ea typeface="Cambria Math" pitchFamily="18" charset="0"/>
              </a:rPr>
              <a:t>therefore a = 2, b = 2, d = 1, a = b</a:t>
            </a:r>
            <a:r>
              <a:rPr lang="en-US" altLang="zh-CN" sz="6000" baseline="30000" dirty="0">
                <a:solidFill>
                  <a:srgbClr val="FF0000"/>
                </a:solidFill>
                <a:latin typeface="Cambria Math" pitchFamily="18" charset="0"/>
                <a:ea typeface="Cambria Math" pitchFamily="18" charset="0"/>
                <a:sym typeface="Symbol" pitchFamily="84" charset="2"/>
              </a:rPr>
              <a:t>d</a:t>
            </a:r>
            <a:r>
              <a:rPr lang="en-US" sz="6000" dirty="0">
                <a:solidFill>
                  <a:srgbClr val="FF0000"/>
                </a:solidFill>
                <a:ea typeface="Cambria Math" pitchFamily="18" charset="0"/>
              </a:rPr>
              <a:t>  </a:t>
            </a:r>
            <a:r>
              <a:rPr lang="en-US" sz="6000" dirty="0">
                <a:ea typeface="Cambria Math" pitchFamily="18" charset="0"/>
              </a:rPr>
              <a:t>by the master theorem </a:t>
            </a:r>
            <a:r>
              <a:rPr lang="en-US" sz="6000" i="1" dirty="0"/>
              <a:t>M</a:t>
            </a:r>
            <a:r>
              <a:rPr lang="en-US" sz="6000" dirty="0"/>
              <a:t>(</a:t>
            </a:r>
            <a:r>
              <a:rPr lang="en-US" sz="6000" i="1" dirty="0"/>
              <a:t>n</a:t>
            </a:r>
            <a:r>
              <a:rPr lang="en-US" sz="6000" dirty="0"/>
              <a:t>) is </a:t>
            </a:r>
            <a:r>
              <a:rPr lang="en-US" sz="6000" i="1" dirty="0"/>
              <a:t>O</a:t>
            </a:r>
            <a:r>
              <a:rPr lang="en-US" sz="6000" dirty="0"/>
              <a:t>(</a:t>
            </a:r>
            <a:r>
              <a:rPr lang="en-US" sz="6000" i="1" dirty="0"/>
              <a:t>n </a:t>
            </a:r>
            <a:r>
              <a:rPr lang="en-US" sz="6000" dirty="0"/>
              <a:t>log </a:t>
            </a:r>
            <a:r>
              <a:rPr lang="en-US" sz="6000" i="1" dirty="0"/>
              <a:t>n</a:t>
            </a:r>
            <a:r>
              <a:rPr lang="en-US" sz="6000" dirty="0"/>
              <a:t>). </a:t>
            </a:r>
          </a:p>
          <a:p>
            <a:pPr>
              <a:buNone/>
            </a:pPr>
            <a:endParaRPr lang="en-US" sz="6000" dirty="0"/>
          </a:p>
          <a:p>
            <a:pPr marL="457200" indent="-457200">
              <a:buClr>
                <a:srgbClr val="A50021"/>
              </a:buClr>
              <a:buSzPct val="75000"/>
              <a:buNone/>
              <a:defRPr/>
            </a:pPr>
            <a:r>
              <a:rPr lang="en-US" altLang="zh-CN" sz="6000" dirty="0">
                <a:sym typeface="Symbol" pitchFamily="84" charset="2"/>
              </a:rPr>
              <a:t>Examples:   </a:t>
            </a:r>
            <a:r>
              <a:rPr lang="en-US" altLang="zh-CN" sz="6000" dirty="0"/>
              <a:t> a= 4, b = 2 </a:t>
            </a:r>
            <a:endParaRPr lang="en-US" altLang="zh-CN" sz="6000" dirty="0">
              <a:sym typeface="Symbol" pitchFamily="84" charset="2"/>
            </a:endParaRPr>
          </a:p>
          <a:p>
            <a:pPr marL="457200" indent="-457200">
              <a:buClr>
                <a:srgbClr val="A50021"/>
              </a:buClr>
              <a:buSzPct val="75000"/>
              <a:buNone/>
              <a:defRPr/>
            </a:pPr>
            <a:r>
              <a:rPr lang="en-US" altLang="zh-CN" sz="6000" dirty="0">
                <a:sym typeface="Symbol" pitchFamily="84" charset="2"/>
              </a:rPr>
              <a:t>f(n) = 4f(n/2) + n     f(n)  ?     </a:t>
            </a:r>
            <a:r>
              <a:rPr lang="el-GR" altLang="zh-CN" sz="6000" dirty="0">
                <a:sym typeface="Symbol" pitchFamily="84" charset="2"/>
              </a:rPr>
              <a:t></a:t>
            </a:r>
            <a:r>
              <a:rPr lang="en-US" altLang="zh-CN" sz="6000" dirty="0">
                <a:sym typeface="Symbol" pitchFamily="84" charset="2"/>
              </a:rPr>
              <a:t>(n</a:t>
            </a:r>
            <a:r>
              <a:rPr lang="en-US" altLang="zh-CN" sz="6000" baseline="30000" dirty="0">
                <a:latin typeface="Cambria Math" pitchFamily="18" charset="0"/>
                <a:ea typeface="Cambria Math" pitchFamily="18" charset="0"/>
                <a:sym typeface="Symbol" pitchFamily="84" charset="2"/>
              </a:rPr>
              <a:t>2</a:t>
            </a:r>
            <a:r>
              <a:rPr lang="en-US" altLang="zh-CN" sz="6000" dirty="0">
                <a:sym typeface="Symbol" pitchFamily="84" charset="2"/>
              </a:rPr>
              <a:t>),   a=4,b=2, d=1, </a:t>
            </a:r>
            <a:r>
              <a:rPr lang="en-US" altLang="zh-CN" sz="6000" dirty="0">
                <a:solidFill>
                  <a:srgbClr val="FF0000"/>
                </a:solidFill>
                <a:ea typeface="Cambria Math" pitchFamily="18" charset="0"/>
              </a:rPr>
              <a:t>a &gt; b</a:t>
            </a:r>
            <a:r>
              <a:rPr lang="en-US" altLang="zh-CN" sz="6000" baseline="30000" dirty="0">
                <a:solidFill>
                  <a:srgbClr val="FF0000"/>
                </a:solidFill>
                <a:latin typeface="Cambria Math" pitchFamily="18" charset="0"/>
                <a:ea typeface="Cambria Math" pitchFamily="18" charset="0"/>
                <a:sym typeface="Symbol" pitchFamily="84" charset="2"/>
              </a:rPr>
              <a:t>d</a:t>
            </a:r>
            <a:r>
              <a:rPr lang="en-US" altLang="zh-CN" sz="6000" dirty="0">
                <a:solidFill>
                  <a:srgbClr val="FF0000"/>
                </a:solidFill>
                <a:ea typeface="Cambria Math" pitchFamily="18" charset="0"/>
              </a:rPr>
              <a:t> </a:t>
            </a:r>
            <a:endParaRPr lang="en-US" altLang="zh-CN" sz="6000" dirty="0">
              <a:sym typeface="Symbol" pitchFamily="84" charset="2"/>
            </a:endParaRPr>
          </a:p>
          <a:p>
            <a:pPr marL="457200" indent="-457200">
              <a:buClr>
                <a:srgbClr val="A50021"/>
              </a:buClr>
              <a:buSzPct val="75000"/>
              <a:buNone/>
              <a:defRPr/>
            </a:pPr>
            <a:r>
              <a:rPr lang="en-US" altLang="zh-CN" sz="6000" dirty="0">
                <a:sym typeface="Symbol" pitchFamily="84" charset="2"/>
              </a:rPr>
              <a:t>f(n) = 4f(n/2) + n</a:t>
            </a:r>
            <a:r>
              <a:rPr lang="en-US" altLang="zh-CN" sz="6000" baseline="30000" dirty="0">
                <a:latin typeface="Cambria Math" pitchFamily="18" charset="0"/>
                <a:ea typeface="Cambria Math" pitchFamily="18" charset="0"/>
                <a:sym typeface="Symbol" pitchFamily="84" charset="2"/>
              </a:rPr>
              <a:t>2</a:t>
            </a:r>
            <a:r>
              <a:rPr lang="en-US" altLang="zh-CN" sz="6000" dirty="0">
                <a:sym typeface="Symbol" pitchFamily="84" charset="2"/>
              </a:rPr>
              <a:t>   f(n)  ?     </a:t>
            </a:r>
            <a:r>
              <a:rPr lang="el-GR" altLang="zh-CN" sz="6000" dirty="0">
                <a:sym typeface="Symbol" pitchFamily="84" charset="2"/>
              </a:rPr>
              <a:t></a:t>
            </a:r>
            <a:r>
              <a:rPr lang="en-US" altLang="zh-CN" sz="6000" dirty="0">
                <a:sym typeface="Symbol" pitchFamily="84" charset="2"/>
              </a:rPr>
              <a:t>(n</a:t>
            </a:r>
            <a:r>
              <a:rPr lang="en-US" altLang="zh-CN" sz="6000" baseline="30000" dirty="0">
                <a:latin typeface="Cambria Math" pitchFamily="18" charset="0"/>
                <a:ea typeface="Cambria Math" pitchFamily="18" charset="0"/>
                <a:sym typeface="Symbol" pitchFamily="84" charset="2"/>
              </a:rPr>
              <a:t>2</a:t>
            </a:r>
            <a:r>
              <a:rPr lang="en-US" altLang="zh-CN" sz="6000" dirty="0">
                <a:sym typeface="Symbol" pitchFamily="84" charset="2"/>
              </a:rPr>
              <a:t>log n),  d=2,         </a:t>
            </a:r>
            <a:r>
              <a:rPr lang="en-US" altLang="zh-CN" sz="6000" dirty="0">
                <a:solidFill>
                  <a:srgbClr val="FF0000"/>
                </a:solidFill>
                <a:ea typeface="Cambria Math" pitchFamily="18" charset="0"/>
              </a:rPr>
              <a:t>a = b</a:t>
            </a:r>
            <a:r>
              <a:rPr lang="en-US" altLang="zh-CN" sz="6000" baseline="30000" dirty="0">
                <a:solidFill>
                  <a:srgbClr val="FF0000"/>
                </a:solidFill>
                <a:latin typeface="Cambria Math" pitchFamily="18" charset="0"/>
                <a:ea typeface="Cambria Math" pitchFamily="18" charset="0"/>
                <a:sym typeface="Symbol" pitchFamily="84" charset="2"/>
              </a:rPr>
              <a:t>d</a:t>
            </a:r>
            <a:r>
              <a:rPr lang="en-US" altLang="zh-CN" sz="6000" dirty="0">
                <a:solidFill>
                  <a:srgbClr val="FF0000"/>
                </a:solidFill>
                <a:ea typeface="Cambria Math" pitchFamily="18" charset="0"/>
              </a:rPr>
              <a:t> </a:t>
            </a:r>
            <a:endParaRPr lang="en-US" altLang="zh-CN" sz="6000" dirty="0">
              <a:sym typeface="Symbol" pitchFamily="84" charset="2"/>
            </a:endParaRPr>
          </a:p>
          <a:p>
            <a:pPr marL="457200" indent="-457200">
              <a:buClr>
                <a:srgbClr val="A50021"/>
              </a:buClr>
              <a:buSzPct val="75000"/>
              <a:buNone/>
              <a:defRPr/>
            </a:pPr>
            <a:r>
              <a:rPr lang="en-US" altLang="zh-CN" sz="6000" dirty="0">
                <a:sym typeface="Symbol" pitchFamily="84" charset="2"/>
              </a:rPr>
              <a:t>f(n) = 4f(n/2) + n</a:t>
            </a:r>
            <a:r>
              <a:rPr lang="en-US" sz="6000" baseline="30000" dirty="0">
                <a:latin typeface="Cambria Math" pitchFamily="18" charset="0"/>
                <a:ea typeface="Cambria Math" pitchFamily="18" charset="0"/>
              </a:rPr>
              <a:t>3</a:t>
            </a:r>
            <a:r>
              <a:rPr lang="en-US" altLang="zh-CN" sz="6000" dirty="0">
                <a:sym typeface="Symbol" pitchFamily="84" charset="2"/>
              </a:rPr>
              <a:t>   f(n)  ?     </a:t>
            </a:r>
            <a:r>
              <a:rPr lang="el-GR" altLang="zh-CN" sz="6000" dirty="0">
                <a:sym typeface="Symbol" pitchFamily="84" charset="2"/>
              </a:rPr>
              <a:t></a:t>
            </a:r>
            <a:r>
              <a:rPr lang="en-US" altLang="zh-CN" sz="6000" dirty="0">
                <a:sym typeface="Symbol" pitchFamily="84" charset="2"/>
              </a:rPr>
              <a:t>(n</a:t>
            </a:r>
            <a:r>
              <a:rPr lang="en-US" altLang="zh-CN" sz="6000" baseline="30000" dirty="0">
                <a:latin typeface="Cambria Math" pitchFamily="18" charset="0"/>
                <a:ea typeface="Cambria Math" pitchFamily="18" charset="0"/>
                <a:sym typeface="Symbol" pitchFamily="84" charset="2"/>
              </a:rPr>
              <a:t>3</a:t>
            </a:r>
            <a:r>
              <a:rPr lang="en-US" altLang="zh-CN" sz="6000" dirty="0">
                <a:sym typeface="Symbol" pitchFamily="84" charset="2"/>
              </a:rPr>
              <a:t>),           d=3,         </a:t>
            </a:r>
            <a:r>
              <a:rPr lang="en-US" altLang="zh-CN" sz="6000" dirty="0">
                <a:solidFill>
                  <a:srgbClr val="FF0000"/>
                </a:solidFill>
                <a:ea typeface="Cambria Math" pitchFamily="18" charset="0"/>
              </a:rPr>
              <a:t>a &lt; b</a:t>
            </a:r>
            <a:r>
              <a:rPr lang="en-US" altLang="zh-CN" sz="6000" baseline="30000" dirty="0">
                <a:solidFill>
                  <a:srgbClr val="FF0000"/>
                </a:solidFill>
                <a:latin typeface="Cambria Math" pitchFamily="18" charset="0"/>
                <a:ea typeface="Cambria Math" pitchFamily="18" charset="0"/>
                <a:sym typeface="Symbol" pitchFamily="84" charset="2"/>
              </a:rPr>
              <a:t>d</a:t>
            </a:r>
            <a:r>
              <a:rPr lang="en-US" altLang="zh-CN" sz="6000" dirty="0">
                <a:solidFill>
                  <a:srgbClr val="FF0000"/>
                </a:solidFill>
                <a:ea typeface="Cambria Math" pitchFamily="18" charset="0"/>
              </a:rPr>
              <a:t> </a:t>
            </a:r>
            <a:endParaRPr lang="en-US" altLang="zh-CN" sz="6000" dirty="0">
              <a:sym typeface="Symbol" pitchFamily="84" charset="2"/>
            </a:endParaRPr>
          </a:p>
          <a:p>
            <a:pPr>
              <a:buNone/>
            </a:pPr>
            <a:endParaRPr lang="en-US" sz="2400" dirty="0">
              <a:ea typeface="Cambria Math" pitchFamily="18" charset="0"/>
            </a:endParaRPr>
          </a:p>
          <a:p>
            <a:pPr>
              <a:buNone/>
            </a:pPr>
            <a:endParaRPr lang="en-US" dirty="0"/>
          </a:p>
          <a:p>
            <a:pPr>
              <a:buNone/>
            </a:pPr>
            <a:endParaRPr lang="en-US" dirty="0"/>
          </a:p>
        </p:txBody>
      </p:sp>
    </p:spTree>
    <p:extLst>
      <p:ext uri="{BB962C8B-B14F-4D97-AF65-F5344CB8AC3E}">
        <p14:creationId xmlns:p14="http://schemas.microsoft.com/office/powerpoint/2010/main" val="22015821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Complexity of Fast Integer Multiplication Algorithm</a:t>
            </a:r>
          </a:p>
        </p:txBody>
      </p:sp>
      <p:sp>
        <p:nvSpPr>
          <p:cNvPr id="3" name="Content Placeholder 2"/>
          <p:cNvSpPr>
            <a:spLocks noGrp="1"/>
          </p:cNvSpPr>
          <p:nvPr>
            <p:ph idx="1"/>
          </p:nvPr>
        </p:nvSpPr>
        <p:spPr/>
        <p:txBody>
          <a:bodyPr>
            <a:normAutofit fontScale="77500" lnSpcReduction="20000"/>
          </a:bodyPr>
          <a:lstStyle/>
          <a:p>
            <a:pPr>
              <a:buNone/>
            </a:pPr>
            <a:r>
              <a:rPr lang="en-US" b="1" dirty="0"/>
              <a:t>    Integer Multiplication Example</a:t>
            </a:r>
            <a:r>
              <a:rPr lang="en-US" dirty="0"/>
              <a:t>: Give a big-</a:t>
            </a:r>
            <a:r>
              <a:rPr lang="en-US" i="1" dirty="0"/>
              <a:t>O</a:t>
            </a:r>
            <a:r>
              <a:rPr lang="en-US" dirty="0"/>
              <a:t> estimate for the number of bit operations used needed to multiply two </a:t>
            </a:r>
            <a:r>
              <a:rPr lang="en-US" i="1" dirty="0"/>
              <a:t>n</a:t>
            </a:r>
            <a:r>
              <a:rPr lang="en-US" dirty="0"/>
              <a:t>-bit integers using the fast multiplication algorithm. </a:t>
            </a:r>
          </a:p>
          <a:p>
            <a:pPr>
              <a:buNone/>
            </a:pPr>
            <a:r>
              <a:rPr lang="en-US" dirty="0"/>
              <a:t>    </a:t>
            </a:r>
            <a:r>
              <a:rPr lang="en-US" b="1" dirty="0"/>
              <a:t>Solution</a:t>
            </a:r>
            <a:r>
              <a:rPr lang="en-US" dirty="0"/>
              <a:t>: We have shown that</a:t>
            </a:r>
            <a:r>
              <a:rPr lang="en-US" sz="2800" i="1" dirty="0"/>
              <a:t> f</a:t>
            </a:r>
            <a:r>
              <a:rPr lang="en-US" sz="2800" dirty="0"/>
              <a:t>(</a:t>
            </a:r>
            <a:r>
              <a:rPr lang="en-US" sz="2800" i="1" dirty="0"/>
              <a:t>n</a:t>
            </a:r>
            <a:r>
              <a:rPr lang="en-US" sz="2800" dirty="0"/>
              <a:t>) = </a:t>
            </a:r>
            <a:r>
              <a:rPr lang="en-US" sz="2800" dirty="0">
                <a:latin typeface="Cambria Math" pitchFamily="18" charset="0"/>
                <a:ea typeface="Cambria Math" pitchFamily="18" charset="0"/>
              </a:rPr>
              <a:t>3</a:t>
            </a:r>
            <a:r>
              <a:rPr lang="en-US" sz="2800" i="1" dirty="0"/>
              <a:t>f</a:t>
            </a:r>
            <a:r>
              <a:rPr lang="en-US" sz="2800" dirty="0"/>
              <a:t>(</a:t>
            </a:r>
            <a:r>
              <a:rPr lang="en-US" sz="2800" i="1" dirty="0"/>
              <a:t>n/</a:t>
            </a:r>
            <a:r>
              <a:rPr lang="en-US" sz="2800" dirty="0">
                <a:latin typeface="Cambria Math" pitchFamily="18" charset="0"/>
                <a:ea typeface="Cambria Math" pitchFamily="18" charset="0"/>
              </a:rPr>
              <a:t>2</a:t>
            </a:r>
            <a:r>
              <a:rPr lang="en-US" sz="2800" dirty="0"/>
              <a:t>) + </a:t>
            </a:r>
            <a:r>
              <a:rPr lang="en-US" sz="2800" i="1" dirty="0" err="1">
                <a:ea typeface="Cambria Math" pitchFamily="18" charset="0"/>
              </a:rPr>
              <a:t>Cn</a:t>
            </a:r>
            <a:r>
              <a:rPr lang="en-US" sz="2800" i="1" dirty="0">
                <a:ea typeface="Cambria Math" pitchFamily="18" charset="0"/>
              </a:rPr>
              <a:t>, </a:t>
            </a:r>
            <a:r>
              <a:rPr lang="en-US" sz="2800" dirty="0">
                <a:ea typeface="Cambria Math" pitchFamily="18" charset="0"/>
              </a:rPr>
              <a:t>when</a:t>
            </a:r>
            <a:r>
              <a:rPr lang="en-US" sz="2800" i="1" dirty="0">
                <a:ea typeface="Cambria Math" pitchFamily="18" charset="0"/>
              </a:rPr>
              <a:t> n</a:t>
            </a:r>
            <a:r>
              <a:rPr lang="en-US" sz="2800" dirty="0">
                <a:ea typeface="Cambria Math" pitchFamily="18" charset="0"/>
              </a:rPr>
              <a:t> is even, where </a:t>
            </a:r>
            <a:r>
              <a:rPr lang="en-US" sz="2800" i="1" dirty="0">
                <a:ea typeface="Cambria Math" pitchFamily="18" charset="0"/>
              </a:rPr>
              <a:t>f</a:t>
            </a:r>
            <a:r>
              <a:rPr lang="en-US" sz="2800" dirty="0">
                <a:ea typeface="Cambria Math" pitchFamily="18" charset="0"/>
              </a:rPr>
              <a:t>(</a:t>
            </a:r>
            <a:r>
              <a:rPr lang="en-US" sz="2800" i="1" dirty="0">
                <a:ea typeface="Cambria Math" pitchFamily="18" charset="0"/>
              </a:rPr>
              <a:t>n</a:t>
            </a:r>
            <a:r>
              <a:rPr lang="en-US" sz="2800" dirty="0">
                <a:ea typeface="Cambria Math" pitchFamily="18" charset="0"/>
              </a:rPr>
              <a:t>) is the number of bit operations needed to multiply two </a:t>
            </a:r>
            <a:r>
              <a:rPr lang="en-US" sz="2800" i="1" dirty="0">
                <a:ea typeface="Cambria Math" pitchFamily="18" charset="0"/>
              </a:rPr>
              <a:t>n</a:t>
            </a:r>
            <a:r>
              <a:rPr lang="en-US" sz="2800" dirty="0">
                <a:ea typeface="Cambria Math" pitchFamily="18" charset="0"/>
              </a:rPr>
              <a:t>-bit integers. Hence by the master theorem  with </a:t>
            </a:r>
            <a:r>
              <a:rPr lang="en-US" sz="2800" i="1" dirty="0">
                <a:ea typeface="Cambria Math" pitchFamily="18" charset="0"/>
              </a:rPr>
              <a:t>a</a:t>
            </a:r>
            <a:r>
              <a:rPr lang="en-US" sz="2800" dirty="0">
                <a:ea typeface="Cambria Math" pitchFamily="18" charset="0"/>
              </a:rPr>
              <a:t> = </a:t>
            </a:r>
            <a:r>
              <a:rPr lang="en-US" sz="2800" dirty="0">
                <a:latin typeface="Cambria Math" pitchFamily="18" charset="0"/>
                <a:ea typeface="Cambria Math" pitchFamily="18" charset="0"/>
              </a:rPr>
              <a:t>3</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 </a:t>
            </a:r>
            <a:r>
              <a:rPr lang="en-US" sz="2800" dirty="0">
                <a:latin typeface="Cambria Math" pitchFamily="18" charset="0"/>
                <a:ea typeface="Cambria Math" pitchFamily="18" charset="0"/>
              </a:rPr>
              <a:t>2</a:t>
            </a:r>
            <a:r>
              <a:rPr lang="en-US" sz="2800" dirty="0">
                <a:ea typeface="Cambria Math" pitchFamily="18" charset="0"/>
              </a:rPr>
              <a:t>, </a:t>
            </a:r>
            <a:r>
              <a:rPr lang="en-US" sz="2800" i="1" dirty="0">
                <a:ea typeface="Cambria Math" pitchFamily="18" charset="0"/>
              </a:rPr>
              <a:t>c</a:t>
            </a:r>
            <a:r>
              <a:rPr lang="en-US" sz="2800" dirty="0">
                <a:ea typeface="Cambria Math" pitchFamily="18" charset="0"/>
              </a:rPr>
              <a:t> = </a:t>
            </a:r>
            <a:r>
              <a:rPr lang="en-US" sz="2800" i="1" dirty="0">
                <a:ea typeface="Cambria Math" pitchFamily="18" charset="0"/>
              </a:rPr>
              <a:t>C</a:t>
            </a:r>
            <a:r>
              <a:rPr lang="en-US" sz="2800" dirty="0">
                <a:ea typeface="Cambria Math" pitchFamily="18" charset="0"/>
              </a:rPr>
              <a:t>, and </a:t>
            </a:r>
            <a:r>
              <a:rPr lang="en-US" sz="2800" i="1" dirty="0">
                <a:ea typeface="Cambria Math" pitchFamily="18" charset="0"/>
              </a:rPr>
              <a:t>d</a:t>
            </a:r>
            <a:r>
              <a:rPr lang="en-US" sz="2800" dirty="0">
                <a:ea typeface="Cambria Math" pitchFamily="18" charset="0"/>
              </a:rPr>
              <a:t> = </a:t>
            </a:r>
            <a:r>
              <a:rPr lang="en-US" sz="2800" dirty="0">
                <a:latin typeface="Cambria Math" pitchFamily="18" charset="0"/>
                <a:ea typeface="Cambria Math" pitchFamily="18" charset="0"/>
              </a:rPr>
              <a:t>1,</a:t>
            </a:r>
            <a:r>
              <a:rPr lang="en-US" altLang="zh-CN" sz="2800" dirty="0">
                <a:solidFill>
                  <a:srgbClr val="FF0000"/>
                </a:solidFill>
                <a:ea typeface="Cambria Math" pitchFamily="18" charset="0"/>
              </a:rPr>
              <a:t> a &gt; b</a:t>
            </a:r>
            <a:r>
              <a:rPr lang="en-US" altLang="zh-CN" sz="2800" baseline="30000" dirty="0">
                <a:solidFill>
                  <a:srgbClr val="FF0000"/>
                </a:solidFill>
                <a:latin typeface="Cambria Math" pitchFamily="18" charset="0"/>
                <a:ea typeface="Cambria Math" pitchFamily="18" charset="0"/>
                <a:sym typeface="Symbol" pitchFamily="84" charset="2"/>
              </a:rPr>
              <a:t>d</a:t>
            </a:r>
            <a:r>
              <a:rPr lang="en-US" sz="2800" dirty="0">
                <a:ea typeface="Cambria Math" pitchFamily="18" charset="0"/>
              </a:rPr>
              <a:t> (so that we have the case where </a:t>
            </a:r>
            <a:r>
              <a:rPr lang="en-US" sz="2800" i="1" dirty="0">
                <a:ea typeface="Cambria Math" pitchFamily="18" charset="0"/>
              </a:rPr>
              <a:t>a</a:t>
            </a:r>
            <a:r>
              <a:rPr lang="en-US" sz="2800" dirty="0">
                <a:ea typeface="Cambria Math" pitchFamily="18" charset="0"/>
              </a:rPr>
              <a:t> &gt; </a:t>
            </a:r>
            <a:r>
              <a:rPr lang="en-US" sz="2800" i="1" dirty="0">
                <a:ea typeface="Cambria Math" pitchFamily="18" charset="0"/>
              </a:rPr>
              <a:t>b</a:t>
            </a:r>
            <a:r>
              <a:rPr lang="en-US" sz="2800" i="1" baseline="30000" dirty="0">
                <a:ea typeface="Cambria Math" pitchFamily="18" charset="0"/>
              </a:rPr>
              <a:t>d</a:t>
            </a:r>
            <a:r>
              <a:rPr lang="en-US" sz="2800" dirty="0">
                <a:ea typeface="Cambria Math" pitchFamily="18" charset="0"/>
              </a:rPr>
              <a:t>), it follows that </a:t>
            </a:r>
            <a:r>
              <a:rPr lang="en-US" sz="2800" i="1" dirty="0"/>
              <a:t>f</a:t>
            </a:r>
            <a:r>
              <a:rPr lang="en-US" sz="2800" dirty="0"/>
              <a:t>(</a:t>
            </a:r>
            <a:r>
              <a:rPr lang="en-US" sz="2800" i="1" dirty="0"/>
              <a:t>n</a:t>
            </a:r>
            <a:r>
              <a:rPr lang="en-US" sz="2800" dirty="0"/>
              <a:t>) is </a:t>
            </a:r>
            <a:r>
              <a:rPr lang="en-US" sz="2800" i="1" dirty="0"/>
              <a:t>O</a:t>
            </a:r>
            <a:r>
              <a:rPr lang="en-US" sz="2800" dirty="0"/>
              <a:t>(</a:t>
            </a:r>
            <a:r>
              <a:rPr lang="en-US" sz="2800" i="1" dirty="0" err="1"/>
              <a:t>n</a:t>
            </a:r>
            <a:r>
              <a:rPr lang="en-US" sz="2800" baseline="30000" dirty="0" err="1"/>
              <a:t>log</a:t>
            </a:r>
            <a:r>
              <a:rPr lang="en-US" sz="2800" baseline="30000" dirty="0"/>
              <a:t> </a:t>
            </a:r>
            <a:r>
              <a:rPr lang="en-US" sz="2800" baseline="30000" dirty="0">
                <a:latin typeface="Cambria Math" pitchFamily="18" charset="0"/>
                <a:ea typeface="Cambria Math" pitchFamily="18" charset="0"/>
              </a:rPr>
              <a:t>3</a:t>
            </a:r>
            <a:r>
              <a:rPr lang="en-US" sz="2800" dirty="0"/>
              <a:t>). </a:t>
            </a:r>
            <a:endParaRPr lang="en-US" dirty="0"/>
          </a:p>
          <a:p>
            <a:pPr>
              <a:buNone/>
            </a:pPr>
            <a:endParaRPr lang="en-US" dirty="0"/>
          </a:p>
          <a:p>
            <a:pPr>
              <a:buNone/>
            </a:pPr>
            <a:r>
              <a:rPr lang="en-US" dirty="0"/>
              <a:t>    Note that log </a:t>
            </a:r>
            <a:r>
              <a:rPr lang="en-US" dirty="0">
                <a:latin typeface="Cambria Math" pitchFamily="18" charset="0"/>
                <a:ea typeface="Cambria Math" pitchFamily="18" charset="0"/>
              </a:rPr>
              <a:t>3</a:t>
            </a:r>
            <a:r>
              <a:rPr lang="en-US" dirty="0"/>
              <a:t> </a:t>
            </a:r>
            <a:r>
              <a:rPr lang="en-US" dirty="0">
                <a:latin typeface="Cambria Math"/>
                <a:ea typeface="Cambria Math"/>
              </a:rPr>
              <a:t>≈ 1.6. </a:t>
            </a:r>
            <a:r>
              <a:rPr lang="en-US" dirty="0">
                <a:ea typeface="Cambria Math"/>
              </a:rPr>
              <a:t>Therefore the fast multiplication algorithm is a substantial improvement over the conventional algorithm</a:t>
            </a:r>
            <a:r>
              <a:rPr lang="en-US" dirty="0">
                <a:latin typeface="Cambria Math"/>
                <a:ea typeface="Cambria Math"/>
              </a:rPr>
              <a:t> </a:t>
            </a:r>
            <a:r>
              <a:rPr lang="en-US" dirty="0">
                <a:ea typeface="Cambria Math"/>
              </a:rPr>
              <a:t>that uses </a:t>
            </a:r>
            <a:r>
              <a:rPr lang="en-US" i="1" dirty="0">
                <a:ea typeface="Cambria Math"/>
              </a:rPr>
              <a:t>O</a:t>
            </a:r>
            <a:r>
              <a:rPr lang="en-US" dirty="0">
                <a:latin typeface="Cambria Math"/>
                <a:ea typeface="Cambria Math"/>
              </a:rPr>
              <a:t>(</a:t>
            </a:r>
            <a:r>
              <a:rPr lang="en-US" i="1" dirty="0">
                <a:ea typeface="Cambria Math"/>
              </a:rPr>
              <a:t>n</a:t>
            </a:r>
            <a:r>
              <a:rPr lang="en-US" baseline="30000" dirty="0">
                <a:latin typeface="Cambria Math"/>
                <a:ea typeface="Cambria Math"/>
              </a:rPr>
              <a:t>2</a:t>
            </a:r>
            <a:r>
              <a:rPr lang="en-US" dirty="0">
                <a:latin typeface="Cambria Math"/>
                <a:ea typeface="Cambria Math"/>
              </a:rPr>
              <a:t>) </a:t>
            </a:r>
            <a:r>
              <a:rPr lang="en-US" dirty="0">
                <a:ea typeface="Cambria Math"/>
              </a:rPr>
              <a:t>bit operations</a:t>
            </a:r>
            <a:r>
              <a:rPr lang="en-US" dirty="0">
                <a:latin typeface="Cambria Math"/>
                <a:ea typeface="Cambria Math"/>
              </a:rPr>
              <a:t>.</a:t>
            </a:r>
            <a:endParaRPr lang="en-US" sz="2200" dirty="0">
              <a:ea typeface="Cambria Math" pitchFamily="18" charset="0"/>
            </a:endParaRPr>
          </a:p>
          <a:p>
            <a:pPr>
              <a:buNone/>
            </a:pPr>
            <a:endParaRPr lang="en-US" dirty="0"/>
          </a:p>
          <a:p>
            <a:pPr>
              <a:buNone/>
            </a:pPr>
            <a:endParaRPr lang="en-US" dirty="0"/>
          </a:p>
          <a:p>
            <a:pPr>
              <a:buNone/>
            </a:pPr>
            <a:r>
              <a:rPr lang="en-US" dirty="0"/>
              <a:t> </a:t>
            </a:r>
            <a:endParaRPr lang="en-US" sz="2400" dirty="0">
              <a:latin typeface="Cambria Math" pitchFamily="18" charset="0"/>
              <a:ea typeface="Cambria Math" pitchFamily="18" charset="0"/>
            </a:endParaRPr>
          </a:p>
          <a:p>
            <a:pPr>
              <a:buNone/>
            </a:pPr>
            <a:endParaRPr lang="en-US" dirty="0"/>
          </a:p>
        </p:txBody>
      </p:sp>
    </p:spTree>
    <p:extLst>
      <p:ext uri="{BB962C8B-B14F-4D97-AF65-F5344CB8AC3E}">
        <p14:creationId xmlns:p14="http://schemas.microsoft.com/office/powerpoint/2010/main" val="988393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3400" y="228600"/>
            <a:ext cx="8229600" cy="609600"/>
          </a:xfrm>
        </p:spPr>
        <p:txBody>
          <a:bodyPr/>
          <a:lstStyle/>
          <a:p>
            <a:r>
              <a:rPr lang="en-US" altLang="zh-CN" sz="3200" dirty="0" err="1">
                <a:ea typeface="宋体" charset="-122"/>
              </a:rPr>
              <a:t>Strassen’s</a:t>
            </a:r>
            <a:r>
              <a:rPr lang="en-US" altLang="zh-CN" sz="3200" dirty="0">
                <a:ea typeface="宋体" charset="-122"/>
              </a:rPr>
              <a:t> Matrix Multiplication</a:t>
            </a:r>
          </a:p>
        </p:txBody>
      </p:sp>
      <p:sp>
        <p:nvSpPr>
          <p:cNvPr id="70659" name="Rectangle 3"/>
          <p:cNvSpPr>
            <a:spLocks noGrp="1" noChangeArrowheads="1"/>
          </p:cNvSpPr>
          <p:nvPr>
            <p:ph type="body" idx="1"/>
          </p:nvPr>
        </p:nvSpPr>
        <p:spPr>
          <a:xfrm>
            <a:off x="304800" y="1371600"/>
            <a:ext cx="8610600" cy="4905375"/>
          </a:xfrm>
        </p:spPr>
        <p:txBody>
          <a:bodyPr/>
          <a:lstStyle/>
          <a:p>
            <a:pPr>
              <a:buFont typeface="Monotype Sorts"/>
              <a:buNone/>
            </a:pPr>
            <a:r>
              <a:rPr lang="en-US" altLang="zh-CN" dirty="0">
                <a:ea typeface="宋体" charset="-122"/>
              </a:rPr>
              <a:t>    </a:t>
            </a:r>
            <a:r>
              <a:rPr lang="en-US" altLang="zh-CN" sz="2800" dirty="0" err="1">
                <a:ea typeface="宋体" charset="-122"/>
              </a:rPr>
              <a:t>Strassen</a:t>
            </a:r>
            <a:r>
              <a:rPr lang="en-US" altLang="zh-CN" sz="2800" dirty="0">
                <a:ea typeface="宋体" charset="-122"/>
              </a:rPr>
              <a:t> observed [1969]  that  the product of two matrices can be computed in general as follows:</a:t>
            </a:r>
          </a:p>
          <a:p>
            <a:endParaRPr lang="en-US" altLang="zh-CN" dirty="0">
              <a:ea typeface="宋体" charset="-122"/>
            </a:endParaRPr>
          </a:p>
          <a:p>
            <a:pPr lvl="2">
              <a:buFontTx/>
              <a:buNone/>
            </a:pPr>
            <a:r>
              <a:rPr lang="en-US" altLang="zh-CN" dirty="0">
                <a:ea typeface="宋体" charset="-122"/>
              </a:rPr>
              <a:t>C</a:t>
            </a:r>
            <a:r>
              <a:rPr lang="en-US" altLang="zh-CN" baseline="-25000" dirty="0">
                <a:ea typeface="宋体" charset="-122"/>
              </a:rPr>
              <a:t>00    </a:t>
            </a:r>
            <a:r>
              <a:rPr lang="en-US" altLang="zh-CN" dirty="0">
                <a:ea typeface="宋体" charset="-122"/>
              </a:rPr>
              <a:t>C</a:t>
            </a:r>
            <a:r>
              <a:rPr lang="en-US" altLang="zh-CN" baseline="-25000" dirty="0">
                <a:ea typeface="宋体" charset="-122"/>
              </a:rPr>
              <a:t>01</a:t>
            </a:r>
            <a:r>
              <a:rPr lang="en-US" altLang="zh-CN" dirty="0">
                <a:ea typeface="宋体" charset="-122"/>
              </a:rPr>
              <a:t>             A</a:t>
            </a:r>
            <a:r>
              <a:rPr lang="en-US" altLang="zh-CN" baseline="-25000" dirty="0">
                <a:ea typeface="宋体" charset="-122"/>
              </a:rPr>
              <a:t>00</a:t>
            </a:r>
            <a:r>
              <a:rPr lang="en-US" altLang="zh-CN" dirty="0">
                <a:ea typeface="宋体" charset="-122"/>
              </a:rPr>
              <a:t>    A</a:t>
            </a:r>
            <a:r>
              <a:rPr lang="en-US" altLang="zh-CN" baseline="-25000" dirty="0">
                <a:ea typeface="宋体" charset="-122"/>
              </a:rPr>
              <a:t>01</a:t>
            </a:r>
            <a:r>
              <a:rPr lang="en-US" altLang="zh-CN" dirty="0">
                <a:ea typeface="宋体" charset="-122"/>
              </a:rPr>
              <a:t>             B</a:t>
            </a:r>
            <a:r>
              <a:rPr lang="en-US" altLang="zh-CN" baseline="-25000" dirty="0">
                <a:ea typeface="宋体" charset="-122"/>
              </a:rPr>
              <a:t>00</a:t>
            </a:r>
            <a:r>
              <a:rPr lang="en-US" altLang="zh-CN" dirty="0">
                <a:ea typeface="宋体" charset="-122"/>
              </a:rPr>
              <a:t>    B</a:t>
            </a:r>
            <a:r>
              <a:rPr lang="en-US" altLang="zh-CN" baseline="-25000" dirty="0">
                <a:ea typeface="宋体" charset="-122"/>
              </a:rPr>
              <a:t>01</a:t>
            </a:r>
          </a:p>
          <a:p>
            <a:pPr lvl="2">
              <a:buFontTx/>
              <a:buNone/>
            </a:pPr>
            <a:r>
              <a:rPr lang="en-US" altLang="zh-CN" baseline="-25000" dirty="0">
                <a:ea typeface="宋体" charset="-122"/>
              </a:rPr>
              <a:t>                             </a:t>
            </a:r>
            <a:r>
              <a:rPr lang="en-US" altLang="zh-CN" dirty="0">
                <a:ea typeface="宋体" charset="-122"/>
              </a:rPr>
              <a:t>=                      *</a:t>
            </a:r>
          </a:p>
          <a:p>
            <a:pPr lvl="2">
              <a:buFontTx/>
              <a:buNone/>
            </a:pPr>
            <a:r>
              <a:rPr lang="en-US" altLang="zh-CN" dirty="0">
                <a:ea typeface="宋体" charset="-122"/>
              </a:rPr>
              <a:t>C</a:t>
            </a:r>
            <a:r>
              <a:rPr lang="en-US" altLang="zh-CN" baseline="-25000" dirty="0">
                <a:ea typeface="宋体" charset="-122"/>
              </a:rPr>
              <a:t>10    </a:t>
            </a:r>
            <a:r>
              <a:rPr lang="en-US" altLang="zh-CN" dirty="0">
                <a:ea typeface="宋体" charset="-122"/>
              </a:rPr>
              <a:t>C</a:t>
            </a:r>
            <a:r>
              <a:rPr lang="en-US" altLang="zh-CN" baseline="-25000" dirty="0">
                <a:ea typeface="宋体" charset="-122"/>
              </a:rPr>
              <a:t>11</a:t>
            </a:r>
            <a:r>
              <a:rPr lang="en-US" altLang="zh-CN" dirty="0">
                <a:ea typeface="宋体" charset="-122"/>
              </a:rPr>
              <a:t>                A</a:t>
            </a:r>
            <a:r>
              <a:rPr lang="en-US" altLang="zh-CN" baseline="-25000" dirty="0">
                <a:ea typeface="宋体" charset="-122"/>
              </a:rPr>
              <a:t>10</a:t>
            </a:r>
            <a:r>
              <a:rPr lang="en-US" altLang="zh-CN" dirty="0">
                <a:ea typeface="宋体" charset="-122"/>
              </a:rPr>
              <a:t>    A</a:t>
            </a:r>
            <a:r>
              <a:rPr lang="en-US" altLang="zh-CN" baseline="-25000" dirty="0">
                <a:ea typeface="宋体" charset="-122"/>
              </a:rPr>
              <a:t>11</a:t>
            </a:r>
            <a:r>
              <a:rPr lang="en-US" altLang="zh-CN" dirty="0">
                <a:ea typeface="宋体" charset="-122"/>
              </a:rPr>
              <a:t>             B</a:t>
            </a:r>
            <a:r>
              <a:rPr lang="en-US" altLang="zh-CN" baseline="-25000" dirty="0">
                <a:ea typeface="宋体" charset="-122"/>
              </a:rPr>
              <a:t>10</a:t>
            </a:r>
            <a:r>
              <a:rPr lang="en-US" altLang="zh-CN" dirty="0">
                <a:ea typeface="宋体" charset="-122"/>
              </a:rPr>
              <a:t>    B</a:t>
            </a:r>
            <a:r>
              <a:rPr lang="en-US" altLang="zh-CN" baseline="-25000" dirty="0">
                <a:ea typeface="宋体" charset="-122"/>
              </a:rPr>
              <a:t>11</a:t>
            </a:r>
          </a:p>
          <a:p>
            <a:pPr lvl="2">
              <a:buFontTx/>
              <a:buNone/>
            </a:pPr>
            <a:endParaRPr lang="en-US" altLang="zh-CN" baseline="-25000" dirty="0">
              <a:ea typeface="宋体" charset="-122"/>
            </a:endParaRPr>
          </a:p>
          <a:p>
            <a:pPr lvl="2">
              <a:buFontTx/>
              <a:buNone/>
            </a:pPr>
            <a:r>
              <a:rPr lang="en-US" altLang="zh-CN" dirty="0">
                <a:ea typeface="宋体" charset="-122"/>
              </a:rPr>
              <a:t>      M</a:t>
            </a:r>
            <a:r>
              <a:rPr lang="en-US" altLang="zh-CN" baseline="-25000" dirty="0">
                <a:ea typeface="宋体" charset="-122"/>
              </a:rPr>
              <a:t>1</a:t>
            </a:r>
            <a:r>
              <a:rPr lang="en-US" altLang="zh-CN" dirty="0">
                <a:ea typeface="宋体" charset="-122"/>
              </a:rPr>
              <a:t> + M</a:t>
            </a:r>
            <a:r>
              <a:rPr lang="en-US" altLang="zh-CN" baseline="-25000" dirty="0">
                <a:ea typeface="宋体" charset="-122"/>
              </a:rPr>
              <a:t>4</a:t>
            </a:r>
            <a:r>
              <a:rPr lang="en-US" altLang="zh-CN" dirty="0">
                <a:ea typeface="宋体" charset="-122"/>
              </a:rPr>
              <a:t>  - M</a:t>
            </a:r>
            <a:r>
              <a:rPr lang="en-US" altLang="zh-CN" baseline="-25000" dirty="0">
                <a:ea typeface="宋体" charset="-122"/>
              </a:rPr>
              <a:t>5 </a:t>
            </a:r>
            <a:r>
              <a:rPr lang="en-US" altLang="zh-CN" dirty="0">
                <a:ea typeface="宋体" charset="-122"/>
              </a:rPr>
              <a:t>+ M</a:t>
            </a:r>
            <a:r>
              <a:rPr lang="en-US" altLang="zh-CN" baseline="-25000" dirty="0">
                <a:ea typeface="宋体" charset="-122"/>
              </a:rPr>
              <a:t>7</a:t>
            </a:r>
            <a:r>
              <a:rPr lang="en-US" altLang="zh-CN" dirty="0">
                <a:ea typeface="宋体" charset="-122"/>
              </a:rPr>
              <a:t>              M</a:t>
            </a:r>
            <a:r>
              <a:rPr lang="en-US" altLang="zh-CN" baseline="-25000" dirty="0">
                <a:ea typeface="宋体" charset="-122"/>
              </a:rPr>
              <a:t>3 </a:t>
            </a:r>
            <a:r>
              <a:rPr lang="en-US" altLang="zh-CN" dirty="0">
                <a:ea typeface="宋体" charset="-122"/>
              </a:rPr>
              <a:t>+ M</a:t>
            </a:r>
            <a:r>
              <a:rPr lang="en-US" altLang="zh-CN" baseline="-25000" dirty="0">
                <a:ea typeface="宋体" charset="-122"/>
              </a:rPr>
              <a:t>5</a:t>
            </a:r>
            <a:r>
              <a:rPr lang="en-US" altLang="zh-CN" dirty="0">
                <a:ea typeface="宋体" charset="-122"/>
              </a:rPr>
              <a:t> </a:t>
            </a:r>
            <a:endParaRPr lang="en-US" altLang="zh-CN" baseline="-25000" dirty="0">
              <a:ea typeface="宋体" charset="-122"/>
            </a:endParaRPr>
          </a:p>
          <a:p>
            <a:pPr lvl="2">
              <a:buFontTx/>
              <a:buNone/>
            </a:pPr>
            <a:r>
              <a:rPr lang="en-US" altLang="zh-CN" dirty="0">
                <a:ea typeface="宋体" charset="-122"/>
              </a:rPr>
              <a:t>=                   </a:t>
            </a:r>
          </a:p>
          <a:p>
            <a:pPr lvl="2">
              <a:buFontTx/>
              <a:buNone/>
            </a:pPr>
            <a:r>
              <a:rPr lang="en-US" altLang="zh-CN" dirty="0">
                <a:ea typeface="宋体" charset="-122"/>
              </a:rPr>
              <a:t>      M</a:t>
            </a:r>
            <a:r>
              <a:rPr lang="en-US" altLang="zh-CN" baseline="-25000" dirty="0">
                <a:ea typeface="宋体" charset="-122"/>
              </a:rPr>
              <a:t>2</a:t>
            </a:r>
            <a:r>
              <a:rPr lang="en-US" altLang="zh-CN" dirty="0">
                <a:ea typeface="宋体" charset="-122"/>
              </a:rPr>
              <a:t> + M</a:t>
            </a:r>
            <a:r>
              <a:rPr lang="en-US" altLang="zh-CN" baseline="-25000" dirty="0">
                <a:ea typeface="宋体" charset="-122"/>
              </a:rPr>
              <a:t>4                                              </a:t>
            </a:r>
            <a:r>
              <a:rPr lang="en-US" altLang="zh-CN" dirty="0">
                <a:ea typeface="宋体" charset="-122"/>
              </a:rPr>
              <a:t>M</a:t>
            </a:r>
            <a:r>
              <a:rPr lang="en-US" altLang="zh-CN" baseline="-25000" dirty="0">
                <a:ea typeface="宋体" charset="-122"/>
              </a:rPr>
              <a:t>1</a:t>
            </a:r>
            <a:r>
              <a:rPr lang="en-US" altLang="zh-CN" dirty="0">
                <a:ea typeface="宋体" charset="-122"/>
              </a:rPr>
              <a:t>  + M</a:t>
            </a:r>
            <a:r>
              <a:rPr lang="en-US" altLang="zh-CN" baseline="-25000" dirty="0">
                <a:ea typeface="宋体" charset="-122"/>
              </a:rPr>
              <a:t>3</a:t>
            </a:r>
            <a:r>
              <a:rPr lang="en-US" altLang="zh-CN" dirty="0">
                <a:ea typeface="宋体" charset="-122"/>
              </a:rPr>
              <a:t>  - M</a:t>
            </a:r>
            <a:r>
              <a:rPr lang="en-US" altLang="zh-CN" baseline="-25000" dirty="0">
                <a:ea typeface="宋体" charset="-122"/>
              </a:rPr>
              <a:t>2 </a:t>
            </a:r>
            <a:r>
              <a:rPr lang="en-US" altLang="zh-CN" dirty="0">
                <a:ea typeface="宋体" charset="-122"/>
              </a:rPr>
              <a:t>+ M</a:t>
            </a:r>
            <a:r>
              <a:rPr lang="en-US" altLang="zh-CN" baseline="-25000" dirty="0">
                <a:ea typeface="宋体" charset="-122"/>
              </a:rPr>
              <a:t>6</a:t>
            </a:r>
            <a:r>
              <a:rPr lang="en-US" altLang="zh-CN" dirty="0">
                <a:ea typeface="宋体" charset="-122"/>
              </a:rPr>
              <a:t> </a:t>
            </a:r>
            <a:endParaRPr lang="en-US" altLang="zh-CN" baseline="-25000" dirty="0">
              <a:ea typeface="宋体" charset="-122"/>
            </a:endParaRPr>
          </a:p>
          <a:p>
            <a:endParaRPr lang="en-US" altLang="zh-CN" sz="2000" dirty="0">
              <a:ea typeface="宋体" charset="-122"/>
            </a:endParaRPr>
          </a:p>
        </p:txBody>
      </p:sp>
      <p:grpSp>
        <p:nvGrpSpPr>
          <p:cNvPr id="2" name="Group 4"/>
          <p:cNvGrpSpPr>
            <a:grpSpLocks/>
          </p:cNvGrpSpPr>
          <p:nvPr/>
        </p:nvGrpSpPr>
        <p:grpSpPr bwMode="auto">
          <a:xfrm>
            <a:off x="838200" y="2819400"/>
            <a:ext cx="4800600" cy="1143000"/>
            <a:chOff x="912" y="1584"/>
            <a:chExt cx="3024" cy="720"/>
          </a:xfrm>
        </p:grpSpPr>
        <p:sp>
          <p:nvSpPr>
            <p:cNvPr id="70662" name="Line 5"/>
            <p:cNvSpPr>
              <a:spLocks noChangeShapeType="1"/>
            </p:cNvSpPr>
            <p:nvPr/>
          </p:nvSpPr>
          <p:spPr bwMode="auto">
            <a:xfrm>
              <a:off x="1296" y="1680"/>
              <a:ext cx="0" cy="48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70663" name="Line 6"/>
            <p:cNvSpPr>
              <a:spLocks noChangeShapeType="1"/>
            </p:cNvSpPr>
            <p:nvPr/>
          </p:nvSpPr>
          <p:spPr bwMode="auto">
            <a:xfrm>
              <a:off x="3552" y="1680"/>
              <a:ext cx="0" cy="48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70664" name="Line 7"/>
            <p:cNvSpPr>
              <a:spLocks noChangeShapeType="1"/>
            </p:cNvSpPr>
            <p:nvPr/>
          </p:nvSpPr>
          <p:spPr bwMode="auto">
            <a:xfrm>
              <a:off x="2448" y="1728"/>
              <a:ext cx="0" cy="48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70665" name="Line 8"/>
            <p:cNvSpPr>
              <a:spLocks noChangeShapeType="1"/>
            </p:cNvSpPr>
            <p:nvPr/>
          </p:nvSpPr>
          <p:spPr bwMode="auto">
            <a:xfrm>
              <a:off x="1008" y="1920"/>
              <a:ext cx="528" cy="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70666" name="Line 9"/>
            <p:cNvSpPr>
              <a:spLocks noChangeShapeType="1"/>
            </p:cNvSpPr>
            <p:nvPr/>
          </p:nvSpPr>
          <p:spPr bwMode="auto">
            <a:xfrm>
              <a:off x="3264" y="1920"/>
              <a:ext cx="528" cy="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70667" name="Line 10"/>
            <p:cNvSpPr>
              <a:spLocks noChangeShapeType="1"/>
            </p:cNvSpPr>
            <p:nvPr/>
          </p:nvSpPr>
          <p:spPr bwMode="auto">
            <a:xfrm>
              <a:off x="2208" y="1920"/>
              <a:ext cx="528" cy="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70668" name="AutoShape 11"/>
            <p:cNvSpPr>
              <a:spLocks noChangeArrowheads="1"/>
            </p:cNvSpPr>
            <p:nvPr/>
          </p:nvSpPr>
          <p:spPr bwMode="auto">
            <a:xfrm>
              <a:off x="912" y="1584"/>
              <a:ext cx="768" cy="720"/>
            </a:xfrm>
            <a:prstGeom prst="bracketPair">
              <a:avLst>
                <a:gd name="adj" fmla="val 16667"/>
              </a:avLst>
            </a:prstGeom>
            <a:noFill/>
            <a:ln w="12700">
              <a:solidFill>
                <a:srgbClr val="FF0000"/>
              </a:solidFill>
              <a:round/>
              <a:headEnd type="none" w="sm" len="sm"/>
              <a:tailEnd type="none" w="sm" len="sm"/>
            </a:ln>
          </p:spPr>
          <p:txBody>
            <a:bodyPr wrap="none" anchor="ctr"/>
            <a:lstStyle/>
            <a:p>
              <a:endParaRPr lang="zh-CN" altLang="en-US">
                <a:ea typeface="宋体" charset="-122"/>
              </a:endParaRPr>
            </a:p>
          </p:txBody>
        </p:sp>
        <p:sp>
          <p:nvSpPr>
            <p:cNvPr id="70669" name="AutoShape 12"/>
            <p:cNvSpPr>
              <a:spLocks noChangeArrowheads="1"/>
            </p:cNvSpPr>
            <p:nvPr/>
          </p:nvSpPr>
          <p:spPr bwMode="auto">
            <a:xfrm>
              <a:off x="3168" y="1584"/>
              <a:ext cx="768" cy="720"/>
            </a:xfrm>
            <a:prstGeom prst="bracketPair">
              <a:avLst>
                <a:gd name="adj" fmla="val 16667"/>
              </a:avLst>
            </a:prstGeom>
            <a:noFill/>
            <a:ln w="12700">
              <a:solidFill>
                <a:srgbClr val="FF0000"/>
              </a:solidFill>
              <a:round/>
              <a:headEnd type="none" w="sm" len="sm"/>
              <a:tailEnd type="none" w="sm" len="sm"/>
            </a:ln>
          </p:spPr>
          <p:txBody>
            <a:bodyPr wrap="none" anchor="ctr"/>
            <a:lstStyle/>
            <a:p>
              <a:endParaRPr lang="zh-CN" altLang="en-US">
                <a:ea typeface="宋体" charset="-122"/>
              </a:endParaRPr>
            </a:p>
          </p:txBody>
        </p:sp>
        <p:sp>
          <p:nvSpPr>
            <p:cNvPr id="70670" name="AutoShape 13"/>
            <p:cNvSpPr>
              <a:spLocks noChangeArrowheads="1"/>
            </p:cNvSpPr>
            <p:nvPr/>
          </p:nvSpPr>
          <p:spPr bwMode="auto">
            <a:xfrm>
              <a:off x="2016" y="1584"/>
              <a:ext cx="768" cy="720"/>
            </a:xfrm>
            <a:prstGeom prst="bracketPair">
              <a:avLst>
                <a:gd name="adj" fmla="val 16667"/>
              </a:avLst>
            </a:prstGeom>
            <a:noFill/>
            <a:ln w="12700">
              <a:solidFill>
                <a:srgbClr val="FF0000"/>
              </a:solidFill>
              <a:round/>
              <a:headEnd type="none" w="sm" len="sm"/>
              <a:tailEnd type="none" w="sm" len="sm"/>
            </a:ln>
          </p:spPr>
          <p:txBody>
            <a:bodyPr wrap="none" anchor="ctr"/>
            <a:lstStyle/>
            <a:p>
              <a:endParaRPr lang="zh-CN" altLang="en-US">
                <a:ea typeface="宋体" charset="-122"/>
              </a:endParaRPr>
            </a:p>
          </p:txBody>
        </p:sp>
      </p:grpSp>
      <p:sp>
        <p:nvSpPr>
          <p:cNvPr id="70661" name="AutoShape 14"/>
          <p:cNvSpPr>
            <a:spLocks noChangeArrowheads="1"/>
          </p:cNvSpPr>
          <p:nvPr/>
        </p:nvSpPr>
        <p:spPr bwMode="auto">
          <a:xfrm>
            <a:off x="1371600" y="4267200"/>
            <a:ext cx="5410200" cy="1143000"/>
          </a:xfrm>
          <a:prstGeom prst="bracketPair">
            <a:avLst>
              <a:gd name="adj" fmla="val 16667"/>
            </a:avLst>
          </a:prstGeom>
          <a:noFill/>
          <a:ln w="12700">
            <a:solidFill>
              <a:srgbClr val="FF0000"/>
            </a:solidFill>
            <a:round/>
            <a:headEnd type="none" w="sm" len="sm"/>
            <a:tailEnd type="none" w="sm" len="sm"/>
          </a:ln>
        </p:spPr>
        <p:txBody>
          <a:bodyPr wrap="none" anchor="ctr"/>
          <a:lstStyle/>
          <a:p>
            <a:endParaRPr lang="zh-CN" altLang="en-US">
              <a:ea typeface="宋体" charset="-122"/>
            </a:endParaRPr>
          </a:p>
        </p:txBody>
      </p:sp>
    </p:spTree>
    <p:extLst>
      <p:ext uri="{BB962C8B-B14F-4D97-AF65-F5344CB8AC3E}">
        <p14:creationId xmlns:p14="http://schemas.microsoft.com/office/powerpoint/2010/main" val="54521519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714500" y="500063"/>
            <a:ext cx="7000875" cy="685800"/>
          </a:xfrm>
        </p:spPr>
        <p:txBody>
          <a:bodyPr/>
          <a:lstStyle/>
          <a:p>
            <a:r>
              <a:rPr lang="en-US" altLang="zh-CN" sz="3200">
                <a:ea typeface="宋体" charset="-122"/>
              </a:rPr>
              <a:t>Formulas for Strassen’s Algorithm</a:t>
            </a:r>
          </a:p>
        </p:txBody>
      </p:sp>
      <p:sp>
        <p:nvSpPr>
          <p:cNvPr id="71683" name="Rectangle 3"/>
          <p:cNvSpPr>
            <a:spLocks noGrp="1" noChangeArrowheads="1"/>
          </p:cNvSpPr>
          <p:nvPr>
            <p:ph type="body" idx="1"/>
          </p:nvPr>
        </p:nvSpPr>
        <p:spPr>
          <a:xfrm>
            <a:off x="571500" y="2214563"/>
            <a:ext cx="8072438" cy="3648075"/>
          </a:xfrm>
        </p:spPr>
        <p:txBody>
          <a:bodyPr/>
          <a:lstStyle/>
          <a:p>
            <a:pPr>
              <a:lnSpc>
                <a:spcPct val="90000"/>
              </a:lnSpc>
              <a:buFont typeface="Monotype Sorts"/>
              <a:buNone/>
            </a:pPr>
            <a:r>
              <a:rPr lang="en-US" altLang="zh-CN" sz="2800">
                <a:ea typeface="宋体" charset="-122"/>
              </a:rPr>
              <a:t>M</a:t>
            </a:r>
            <a:r>
              <a:rPr lang="en-US" altLang="zh-CN" sz="2800" baseline="-25000">
                <a:ea typeface="宋体" charset="-122"/>
              </a:rPr>
              <a:t>1</a:t>
            </a:r>
            <a:r>
              <a:rPr lang="en-US" altLang="zh-CN" sz="2800">
                <a:ea typeface="宋体" charset="-122"/>
              </a:rPr>
              <a:t> = (A</a:t>
            </a:r>
            <a:r>
              <a:rPr lang="en-US" altLang="zh-CN" sz="2800" baseline="-25000">
                <a:ea typeface="宋体" charset="-122"/>
              </a:rPr>
              <a:t>00</a:t>
            </a:r>
            <a:r>
              <a:rPr lang="en-US" altLang="zh-CN" sz="2800">
                <a:ea typeface="宋体" charset="-122"/>
              </a:rPr>
              <a:t> + A</a:t>
            </a:r>
            <a:r>
              <a:rPr lang="en-US" altLang="zh-CN" sz="2800" baseline="-25000">
                <a:ea typeface="宋体" charset="-122"/>
              </a:rPr>
              <a:t>11</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(B</a:t>
            </a:r>
            <a:r>
              <a:rPr lang="en-US" altLang="zh-CN" sz="2800" baseline="-25000">
                <a:ea typeface="宋体" charset="-122"/>
              </a:rPr>
              <a:t>00</a:t>
            </a:r>
            <a:r>
              <a:rPr lang="en-US" altLang="zh-CN" sz="2800">
                <a:ea typeface="宋体" charset="-122"/>
              </a:rPr>
              <a:t> + B</a:t>
            </a:r>
            <a:r>
              <a:rPr lang="en-US" altLang="zh-CN" sz="2800" baseline="-25000">
                <a:ea typeface="宋体" charset="-122"/>
              </a:rPr>
              <a:t>11</a:t>
            </a:r>
            <a:r>
              <a:rPr lang="en-US" altLang="zh-CN" sz="2800">
                <a:ea typeface="宋体" charset="-122"/>
              </a:rPr>
              <a:t>)</a:t>
            </a:r>
          </a:p>
          <a:p>
            <a:pPr>
              <a:lnSpc>
                <a:spcPct val="90000"/>
              </a:lnSpc>
              <a:buFont typeface="Monotype Sorts"/>
              <a:buNone/>
            </a:pPr>
            <a:r>
              <a:rPr lang="en-US" altLang="zh-CN" sz="2800">
                <a:ea typeface="宋体" charset="-122"/>
              </a:rPr>
              <a:t>M</a:t>
            </a:r>
            <a:r>
              <a:rPr lang="en-US" altLang="zh-CN" sz="2800" baseline="-25000">
                <a:ea typeface="宋体" charset="-122"/>
              </a:rPr>
              <a:t>2</a:t>
            </a:r>
            <a:r>
              <a:rPr lang="en-US" altLang="zh-CN" sz="2800">
                <a:ea typeface="宋体" charset="-122"/>
              </a:rPr>
              <a:t> = (A</a:t>
            </a:r>
            <a:r>
              <a:rPr lang="en-US" altLang="zh-CN" sz="2800" baseline="-25000">
                <a:ea typeface="宋体" charset="-122"/>
              </a:rPr>
              <a:t>10</a:t>
            </a:r>
            <a:r>
              <a:rPr lang="en-US" altLang="zh-CN" sz="2800">
                <a:ea typeface="宋体" charset="-122"/>
              </a:rPr>
              <a:t> + A</a:t>
            </a:r>
            <a:r>
              <a:rPr lang="en-US" altLang="zh-CN" sz="2800" baseline="-25000">
                <a:ea typeface="宋体" charset="-122"/>
              </a:rPr>
              <a:t>11</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B</a:t>
            </a:r>
            <a:r>
              <a:rPr lang="en-US" altLang="zh-CN" sz="2800" baseline="-25000">
                <a:ea typeface="宋体" charset="-122"/>
              </a:rPr>
              <a:t>00</a:t>
            </a:r>
            <a:endParaRPr lang="en-US" altLang="zh-CN" sz="2800">
              <a:ea typeface="宋体" charset="-122"/>
            </a:endParaRPr>
          </a:p>
          <a:p>
            <a:pPr>
              <a:lnSpc>
                <a:spcPct val="90000"/>
              </a:lnSpc>
              <a:buFont typeface="Monotype Sorts"/>
              <a:buNone/>
            </a:pPr>
            <a:r>
              <a:rPr lang="en-US" altLang="zh-CN" sz="2800">
                <a:ea typeface="宋体" charset="-122"/>
              </a:rPr>
              <a:t>M</a:t>
            </a:r>
            <a:r>
              <a:rPr lang="en-US" altLang="zh-CN" sz="2800" baseline="-25000">
                <a:ea typeface="宋体" charset="-122"/>
              </a:rPr>
              <a:t>3</a:t>
            </a:r>
            <a:r>
              <a:rPr lang="en-US" altLang="zh-CN" sz="2800">
                <a:ea typeface="宋体" charset="-122"/>
              </a:rPr>
              <a:t> = A</a:t>
            </a:r>
            <a:r>
              <a:rPr lang="en-US" altLang="zh-CN" sz="2800" baseline="-25000">
                <a:ea typeface="宋体" charset="-122"/>
              </a:rPr>
              <a:t>00</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(B</a:t>
            </a:r>
            <a:r>
              <a:rPr lang="en-US" altLang="zh-CN" sz="2800" baseline="-25000">
                <a:ea typeface="宋体" charset="-122"/>
              </a:rPr>
              <a:t>01</a:t>
            </a:r>
            <a:r>
              <a:rPr lang="en-US" altLang="zh-CN" sz="2800">
                <a:ea typeface="宋体" charset="-122"/>
              </a:rPr>
              <a:t> - B</a:t>
            </a:r>
            <a:r>
              <a:rPr lang="en-US" altLang="zh-CN" sz="2800" baseline="-25000">
                <a:ea typeface="宋体" charset="-122"/>
              </a:rPr>
              <a:t>11</a:t>
            </a:r>
            <a:r>
              <a:rPr lang="en-US" altLang="zh-CN" sz="2800">
                <a:ea typeface="宋体" charset="-122"/>
              </a:rPr>
              <a:t>)</a:t>
            </a:r>
          </a:p>
          <a:p>
            <a:pPr>
              <a:lnSpc>
                <a:spcPct val="90000"/>
              </a:lnSpc>
              <a:buFont typeface="Monotype Sorts"/>
              <a:buNone/>
            </a:pPr>
            <a:r>
              <a:rPr lang="en-US" altLang="zh-CN" sz="2800">
                <a:ea typeface="宋体" charset="-122"/>
              </a:rPr>
              <a:t>M</a:t>
            </a:r>
            <a:r>
              <a:rPr lang="en-US" altLang="zh-CN" sz="2800" baseline="-25000">
                <a:ea typeface="宋体" charset="-122"/>
              </a:rPr>
              <a:t>4</a:t>
            </a:r>
            <a:r>
              <a:rPr lang="en-US" altLang="zh-CN" sz="2800">
                <a:ea typeface="宋体" charset="-122"/>
              </a:rPr>
              <a:t> =  A</a:t>
            </a:r>
            <a:r>
              <a:rPr lang="en-US" altLang="zh-CN" sz="2800" baseline="-25000">
                <a:ea typeface="宋体" charset="-122"/>
              </a:rPr>
              <a:t>11</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(B</a:t>
            </a:r>
            <a:r>
              <a:rPr lang="en-US" altLang="zh-CN" sz="2800" baseline="-25000">
                <a:ea typeface="宋体" charset="-122"/>
              </a:rPr>
              <a:t>10</a:t>
            </a:r>
            <a:r>
              <a:rPr lang="en-US" altLang="zh-CN" sz="2800">
                <a:ea typeface="宋体" charset="-122"/>
              </a:rPr>
              <a:t> - B</a:t>
            </a:r>
            <a:r>
              <a:rPr lang="en-US" altLang="zh-CN" sz="2800" baseline="-25000">
                <a:ea typeface="宋体" charset="-122"/>
              </a:rPr>
              <a:t>00</a:t>
            </a:r>
            <a:r>
              <a:rPr lang="en-US" altLang="zh-CN" sz="2800">
                <a:ea typeface="宋体" charset="-122"/>
              </a:rPr>
              <a:t>)</a:t>
            </a:r>
          </a:p>
          <a:p>
            <a:pPr>
              <a:lnSpc>
                <a:spcPct val="90000"/>
              </a:lnSpc>
              <a:buFont typeface="Monotype Sorts"/>
              <a:buNone/>
            </a:pPr>
            <a:r>
              <a:rPr lang="en-US" altLang="zh-CN" sz="2800">
                <a:ea typeface="宋体" charset="-122"/>
              </a:rPr>
              <a:t>M</a:t>
            </a:r>
            <a:r>
              <a:rPr lang="en-US" altLang="zh-CN" sz="2800" baseline="-25000">
                <a:ea typeface="宋体" charset="-122"/>
              </a:rPr>
              <a:t>5</a:t>
            </a:r>
            <a:r>
              <a:rPr lang="en-US" altLang="zh-CN" sz="2800">
                <a:ea typeface="宋体" charset="-122"/>
              </a:rPr>
              <a:t> = (A</a:t>
            </a:r>
            <a:r>
              <a:rPr lang="en-US" altLang="zh-CN" sz="2800" baseline="-25000">
                <a:ea typeface="宋体" charset="-122"/>
              </a:rPr>
              <a:t>00</a:t>
            </a:r>
            <a:r>
              <a:rPr lang="en-US" altLang="zh-CN" sz="2800">
                <a:ea typeface="宋体" charset="-122"/>
              </a:rPr>
              <a:t> + A</a:t>
            </a:r>
            <a:r>
              <a:rPr lang="en-US" altLang="zh-CN" sz="2800" baseline="-25000">
                <a:ea typeface="宋体" charset="-122"/>
              </a:rPr>
              <a:t>01</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B</a:t>
            </a:r>
            <a:r>
              <a:rPr lang="en-US" altLang="zh-CN" sz="2800" baseline="-25000">
                <a:ea typeface="宋体" charset="-122"/>
              </a:rPr>
              <a:t>11</a:t>
            </a:r>
            <a:endParaRPr lang="en-US" altLang="zh-CN" sz="2800">
              <a:ea typeface="宋体" charset="-122"/>
            </a:endParaRPr>
          </a:p>
          <a:p>
            <a:pPr>
              <a:lnSpc>
                <a:spcPct val="90000"/>
              </a:lnSpc>
              <a:buFont typeface="Monotype Sorts"/>
              <a:buNone/>
            </a:pPr>
            <a:r>
              <a:rPr lang="en-US" altLang="zh-CN" sz="2800">
                <a:ea typeface="宋体" charset="-122"/>
              </a:rPr>
              <a:t>M</a:t>
            </a:r>
            <a:r>
              <a:rPr lang="en-US" altLang="zh-CN" sz="2800" baseline="-25000">
                <a:ea typeface="宋体" charset="-122"/>
              </a:rPr>
              <a:t>6</a:t>
            </a:r>
            <a:r>
              <a:rPr lang="en-US" altLang="zh-CN" sz="2800">
                <a:ea typeface="宋体" charset="-122"/>
              </a:rPr>
              <a:t> = (A</a:t>
            </a:r>
            <a:r>
              <a:rPr lang="en-US" altLang="zh-CN" sz="2800" baseline="-25000">
                <a:ea typeface="宋体" charset="-122"/>
              </a:rPr>
              <a:t>10</a:t>
            </a:r>
            <a:r>
              <a:rPr lang="en-US" altLang="zh-CN" sz="2800">
                <a:ea typeface="宋体" charset="-122"/>
              </a:rPr>
              <a:t> - A</a:t>
            </a:r>
            <a:r>
              <a:rPr lang="en-US" altLang="zh-CN" sz="2800" baseline="-25000">
                <a:ea typeface="宋体" charset="-122"/>
              </a:rPr>
              <a:t>00</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(B</a:t>
            </a:r>
            <a:r>
              <a:rPr lang="en-US" altLang="zh-CN" sz="2800" baseline="-25000">
                <a:ea typeface="宋体" charset="-122"/>
              </a:rPr>
              <a:t>00</a:t>
            </a:r>
            <a:r>
              <a:rPr lang="en-US" altLang="zh-CN" sz="2800">
                <a:ea typeface="宋体" charset="-122"/>
              </a:rPr>
              <a:t> + B</a:t>
            </a:r>
            <a:r>
              <a:rPr lang="en-US" altLang="zh-CN" sz="2800" baseline="-25000">
                <a:ea typeface="宋体" charset="-122"/>
              </a:rPr>
              <a:t>01</a:t>
            </a:r>
            <a:r>
              <a:rPr lang="en-US" altLang="zh-CN" sz="2800">
                <a:ea typeface="宋体" charset="-122"/>
              </a:rPr>
              <a:t>)</a:t>
            </a:r>
          </a:p>
          <a:p>
            <a:pPr>
              <a:lnSpc>
                <a:spcPct val="90000"/>
              </a:lnSpc>
              <a:buFont typeface="Monotype Sorts"/>
              <a:buNone/>
            </a:pPr>
            <a:r>
              <a:rPr lang="en-US" altLang="zh-CN" sz="2800">
                <a:ea typeface="宋体" charset="-122"/>
              </a:rPr>
              <a:t>M</a:t>
            </a:r>
            <a:r>
              <a:rPr lang="en-US" altLang="zh-CN" sz="2800" baseline="-25000">
                <a:ea typeface="宋体" charset="-122"/>
              </a:rPr>
              <a:t>7</a:t>
            </a:r>
            <a:r>
              <a:rPr lang="en-US" altLang="zh-CN" sz="2800">
                <a:ea typeface="宋体" charset="-122"/>
              </a:rPr>
              <a:t> = (A</a:t>
            </a:r>
            <a:r>
              <a:rPr lang="en-US" altLang="zh-CN" sz="2800" baseline="-25000">
                <a:ea typeface="宋体" charset="-122"/>
              </a:rPr>
              <a:t>01</a:t>
            </a:r>
            <a:r>
              <a:rPr lang="en-US" altLang="zh-CN" sz="2800">
                <a:ea typeface="宋体" charset="-122"/>
              </a:rPr>
              <a:t> - A</a:t>
            </a:r>
            <a:r>
              <a:rPr lang="en-US" altLang="zh-CN" sz="2800" baseline="-25000">
                <a:ea typeface="宋体" charset="-122"/>
              </a:rPr>
              <a:t>11</a:t>
            </a:r>
            <a:r>
              <a:rPr lang="en-US" altLang="zh-CN" sz="2800">
                <a:ea typeface="宋体" charset="-122"/>
              </a:rPr>
              <a:t>) </a:t>
            </a:r>
            <a:r>
              <a:rPr lang="en-US" altLang="zh-CN" sz="2800">
                <a:ea typeface="宋体" charset="-122"/>
                <a:sym typeface="Symbol" pitchFamily="18" charset="2"/>
              </a:rPr>
              <a:t></a:t>
            </a:r>
            <a:r>
              <a:rPr lang="en-US" altLang="zh-CN" sz="2800">
                <a:ea typeface="宋体" charset="-122"/>
              </a:rPr>
              <a:t> (B</a:t>
            </a:r>
            <a:r>
              <a:rPr lang="en-US" altLang="zh-CN" sz="2800" baseline="-25000">
                <a:ea typeface="宋体" charset="-122"/>
              </a:rPr>
              <a:t>10</a:t>
            </a:r>
            <a:r>
              <a:rPr lang="en-US" altLang="zh-CN" sz="2800">
                <a:ea typeface="宋体" charset="-122"/>
              </a:rPr>
              <a:t> + B</a:t>
            </a:r>
            <a:r>
              <a:rPr lang="en-US" altLang="zh-CN" sz="2800" baseline="-25000">
                <a:ea typeface="宋体" charset="-122"/>
              </a:rPr>
              <a:t>11</a:t>
            </a:r>
            <a:r>
              <a:rPr lang="en-US" altLang="zh-CN" sz="2800">
                <a:ea typeface="宋体" charset="-122"/>
              </a:rPr>
              <a:t>)</a:t>
            </a:r>
          </a:p>
        </p:txBody>
      </p:sp>
    </p:spTree>
    <p:extLst>
      <p:ext uri="{BB962C8B-B14F-4D97-AF65-F5344CB8AC3E}">
        <p14:creationId xmlns:p14="http://schemas.microsoft.com/office/powerpoint/2010/main" val="422754648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sz="3200">
                <a:ea typeface="宋体" charset="-122"/>
              </a:rPr>
              <a:t>Analysis of Strassen’s Algorithm</a:t>
            </a:r>
          </a:p>
        </p:txBody>
      </p:sp>
      <p:sp>
        <p:nvSpPr>
          <p:cNvPr id="72707" name="Rectangle 3"/>
          <p:cNvSpPr>
            <a:spLocks noGrp="1" noChangeArrowheads="1"/>
          </p:cNvSpPr>
          <p:nvPr>
            <p:ph type="body" idx="1"/>
          </p:nvPr>
        </p:nvSpPr>
        <p:spPr>
          <a:xfrm>
            <a:off x="571500" y="1785938"/>
            <a:ext cx="8324850" cy="4500562"/>
          </a:xfrm>
        </p:spPr>
        <p:txBody>
          <a:bodyPr/>
          <a:lstStyle/>
          <a:p>
            <a:pPr marL="457200" indent="-457200">
              <a:buFont typeface="Monotype Sorts"/>
              <a:buNone/>
            </a:pPr>
            <a:r>
              <a:rPr lang="en-US" altLang="zh-CN" sz="2800" dirty="0">
                <a:ea typeface="宋体" charset="-122"/>
              </a:rPr>
              <a:t>If </a:t>
            </a:r>
            <a:r>
              <a:rPr lang="en-US" altLang="zh-CN" sz="2800" i="1" dirty="0">
                <a:ea typeface="宋体" charset="-122"/>
              </a:rPr>
              <a:t>n</a:t>
            </a:r>
            <a:r>
              <a:rPr lang="en-US" altLang="zh-CN" sz="2800" dirty="0">
                <a:ea typeface="宋体" charset="-122"/>
              </a:rPr>
              <a:t> is not a power of 2, matrices can be padded with zeros</a:t>
            </a:r>
            <a:r>
              <a:rPr lang="en-US" altLang="zh-CN" dirty="0">
                <a:ea typeface="宋体" charset="-122"/>
              </a:rPr>
              <a:t>.</a:t>
            </a:r>
          </a:p>
          <a:p>
            <a:pPr marL="457200" indent="-457200">
              <a:buFont typeface="Monotype Sorts"/>
              <a:buNone/>
            </a:pPr>
            <a:r>
              <a:rPr lang="en-US" altLang="zh-CN" sz="2800" dirty="0">
                <a:ea typeface="宋体" charset="-122"/>
              </a:rPr>
              <a:t>Number of multiplications:</a:t>
            </a:r>
          </a:p>
          <a:p>
            <a:pPr marL="457200" indent="-457200">
              <a:buFont typeface="Monotype Sorts"/>
              <a:buNone/>
            </a:pPr>
            <a:r>
              <a:rPr lang="en-US" altLang="zh-CN" sz="2800" dirty="0">
                <a:ea typeface="宋体" charset="-122"/>
              </a:rPr>
              <a:t>               M(</a:t>
            </a:r>
            <a:r>
              <a:rPr lang="en-US" altLang="zh-CN" sz="2800" i="1" dirty="0">
                <a:ea typeface="宋体" charset="-122"/>
              </a:rPr>
              <a:t>n</a:t>
            </a:r>
            <a:r>
              <a:rPr lang="en-US" altLang="zh-CN" sz="2800" dirty="0">
                <a:ea typeface="宋体" charset="-122"/>
              </a:rPr>
              <a:t>) = 7M(</a:t>
            </a:r>
            <a:r>
              <a:rPr lang="en-US" altLang="zh-CN" sz="2800" i="1" dirty="0">
                <a:ea typeface="宋体" charset="-122"/>
              </a:rPr>
              <a:t>n</a:t>
            </a:r>
            <a:r>
              <a:rPr lang="en-US" altLang="zh-CN" sz="2800" dirty="0">
                <a:ea typeface="宋体" charset="-122"/>
              </a:rPr>
              <a:t>/2),   M(1) = 1</a:t>
            </a:r>
          </a:p>
          <a:p>
            <a:pPr marL="457200" indent="-457200">
              <a:buFont typeface="Monotype Sorts"/>
              <a:buNone/>
            </a:pPr>
            <a:r>
              <a:rPr lang="en-US" altLang="zh-CN" sz="2800" dirty="0">
                <a:ea typeface="宋体" charset="-122"/>
              </a:rPr>
              <a:t>Solution: M(</a:t>
            </a:r>
            <a:r>
              <a:rPr lang="en-US" altLang="zh-CN" sz="2800" i="1" dirty="0">
                <a:ea typeface="宋体" charset="-122"/>
              </a:rPr>
              <a:t>n</a:t>
            </a:r>
            <a:r>
              <a:rPr lang="en-US" altLang="zh-CN" sz="2800" dirty="0">
                <a:ea typeface="宋体" charset="-122"/>
              </a:rPr>
              <a:t>) </a:t>
            </a:r>
            <a:r>
              <a:rPr lang="en-US" altLang="zh-CN" sz="2800" dirty="0">
                <a:solidFill>
                  <a:schemeClr val="accent2"/>
                </a:solidFill>
                <a:ea typeface="宋体" charset="-122"/>
              </a:rPr>
              <a:t>= 7</a:t>
            </a:r>
            <a:r>
              <a:rPr lang="en-US" altLang="zh-CN" sz="2800" baseline="30000" dirty="0">
                <a:solidFill>
                  <a:schemeClr val="accent2"/>
                </a:solidFill>
                <a:ea typeface="宋体" charset="-122"/>
              </a:rPr>
              <a:t>log </a:t>
            </a:r>
            <a:r>
              <a:rPr lang="en-US" altLang="zh-CN" sz="2800" baseline="14000" dirty="0">
                <a:solidFill>
                  <a:schemeClr val="accent2"/>
                </a:solidFill>
                <a:ea typeface="宋体" charset="-122"/>
              </a:rPr>
              <a:t>2</a:t>
            </a:r>
            <a:r>
              <a:rPr lang="en-US" altLang="zh-CN" sz="2800" i="1" baseline="30000" dirty="0">
                <a:solidFill>
                  <a:schemeClr val="accent2"/>
                </a:solidFill>
                <a:ea typeface="宋体" charset="-122"/>
              </a:rPr>
              <a:t>n</a:t>
            </a:r>
            <a:r>
              <a:rPr lang="en-US" altLang="zh-CN" sz="2800" baseline="30000" dirty="0">
                <a:ea typeface="宋体" charset="-122"/>
              </a:rPr>
              <a:t> </a:t>
            </a:r>
            <a:r>
              <a:rPr lang="en-US" altLang="zh-CN" sz="2800" dirty="0">
                <a:ea typeface="宋体" charset="-122"/>
              </a:rPr>
              <a:t>= </a:t>
            </a:r>
            <a:r>
              <a:rPr lang="en-US" altLang="zh-CN" sz="2800" i="1" dirty="0" err="1">
                <a:ea typeface="宋体" charset="-122"/>
              </a:rPr>
              <a:t>n</a:t>
            </a:r>
            <a:r>
              <a:rPr lang="en-US" altLang="zh-CN" sz="2800" baseline="30000" dirty="0" err="1">
                <a:ea typeface="宋体" charset="-122"/>
              </a:rPr>
              <a:t>log</a:t>
            </a:r>
            <a:r>
              <a:rPr lang="en-US" altLang="zh-CN" sz="2800" baseline="30000" dirty="0">
                <a:ea typeface="宋体" charset="-122"/>
              </a:rPr>
              <a:t> </a:t>
            </a:r>
            <a:r>
              <a:rPr lang="en-US" altLang="zh-CN" sz="2800" baseline="14000" dirty="0">
                <a:ea typeface="宋体" charset="-122"/>
              </a:rPr>
              <a:t>2</a:t>
            </a:r>
            <a:r>
              <a:rPr lang="en-US" altLang="zh-CN" sz="2800" baseline="30000" dirty="0">
                <a:ea typeface="宋体" charset="-122"/>
              </a:rPr>
              <a:t>7 </a:t>
            </a:r>
            <a:r>
              <a:rPr lang="en-US" altLang="zh-CN" sz="2800" dirty="0">
                <a:latin typeface="Lucida Grande" pitchFamily="84" charset="0"/>
                <a:ea typeface="宋体" charset="-122"/>
                <a:cs typeface="Times New Roman" pitchFamily="18" charset="0"/>
              </a:rPr>
              <a:t>≈</a:t>
            </a:r>
            <a:r>
              <a:rPr lang="en-US" altLang="zh-CN" sz="2800" dirty="0">
                <a:ea typeface="宋体" charset="-122"/>
                <a:cs typeface="Times New Roman" pitchFamily="18" charset="0"/>
              </a:rPr>
              <a:t> </a:t>
            </a:r>
            <a:r>
              <a:rPr lang="en-US" altLang="zh-CN" sz="2800" i="1" dirty="0">
                <a:ea typeface="宋体" charset="-122"/>
              </a:rPr>
              <a:t>n</a:t>
            </a:r>
            <a:r>
              <a:rPr lang="en-US" altLang="zh-CN" sz="2800" baseline="30000" dirty="0">
                <a:ea typeface="宋体" charset="-122"/>
              </a:rPr>
              <a:t>2.807    </a:t>
            </a:r>
            <a:r>
              <a:rPr lang="en-US" altLang="zh-CN" sz="2800" dirty="0">
                <a:ea typeface="宋体" charset="-122"/>
              </a:rPr>
              <a:t>vs.  </a:t>
            </a:r>
            <a:r>
              <a:rPr lang="en-US" altLang="zh-CN" sz="2800" i="1" dirty="0">
                <a:ea typeface="宋体" charset="-122"/>
              </a:rPr>
              <a:t>n</a:t>
            </a:r>
            <a:r>
              <a:rPr lang="en-US" altLang="zh-CN" sz="2800" baseline="30000" dirty="0">
                <a:ea typeface="宋体" charset="-122"/>
              </a:rPr>
              <a:t>3 </a:t>
            </a:r>
            <a:r>
              <a:rPr lang="en-US" altLang="zh-CN" sz="2800" dirty="0">
                <a:ea typeface="宋体" charset="-122"/>
              </a:rPr>
              <a:t>of brute-force alg.</a:t>
            </a:r>
            <a:endParaRPr lang="en-US" altLang="zh-CN" dirty="0">
              <a:ea typeface="宋体" charset="-122"/>
            </a:endParaRPr>
          </a:p>
          <a:p>
            <a:pPr marL="457200" indent="-457200">
              <a:buFont typeface="Monotype Sorts"/>
              <a:buNone/>
            </a:pPr>
            <a:r>
              <a:rPr lang="en-US" altLang="zh-CN" sz="2800" dirty="0">
                <a:ea typeface="宋体" charset="-122"/>
              </a:rPr>
              <a:t>Algorithms with better asymptotic efficiency are known but they</a:t>
            </a:r>
          </a:p>
          <a:p>
            <a:pPr marL="457200" indent="-457200">
              <a:lnSpc>
                <a:spcPct val="80000"/>
              </a:lnSpc>
              <a:buFont typeface="Monotype Sorts"/>
              <a:buNone/>
            </a:pPr>
            <a:r>
              <a:rPr lang="en-US" altLang="zh-CN" sz="2800" dirty="0">
                <a:ea typeface="宋体" charset="-122"/>
              </a:rPr>
              <a:t>are even more complex and not used in practice.</a:t>
            </a:r>
          </a:p>
          <a:p>
            <a:pPr marL="457200" indent="-457200"/>
            <a:endParaRPr lang="en-US" altLang="zh-CN" dirty="0">
              <a:ea typeface="宋体" charset="-122"/>
            </a:endParaRPr>
          </a:p>
        </p:txBody>
      </p:sp>
      <p:sp>
        <p:nvSpPr>
          <p:cNvPr id="362500" name="Text Box 4"/>
          <p:cNvSpPr txBox="1">
            <a:spLocks noChangeArrowheads="1"/>
          </p:cNvSpPr>
          <p:nvPr/>
        </p:nvSpPr>
        <p:spPr bwMode="auto">
          <a:xfrm>
            <a:off x="4953000" y="2117725"/>
            <a:ext cx="3429000" cy="701675"/>
          </a:xfrm>
          <a:prstGeom prst="rect">
            <a:avLst/>
          </a:prstGeom>
          <a:noFill/>
          <a:ln w="12700">
            <a:noFill/>
            <a:miter lim="800000"/>
            <a:headEnd type="none" w="sm" len="sm"/>
            <a:tailEnd type="none" w="sm" len="sm"/>
          </a:ln>
        </p:spPr>
        <p:txBody>
          <a:bodyPr>
            <a:spAutoFit/>
          </a:bodyPr>
          <a:lstStyle/>
          <a:p>
            <a:pPr>
              <a:spcBef>
                <a:spcPct val="50000"/>
              </a:spcBef>
            </a:pPr>
            <a:r>
              <a:rPr lang="en-US" altLang="zh-CN" sz="2000">
                <a:solidFill>
                  <a:srgbClr val="FF9933"/>
                </a:solidFill>
                <a:ea typeface="宋体" charset="-122"/>
              </a:rPr>
              <a:t>What if we count both multiplications and additions?</a:t>
            </a:r>
          </a:p>
        </p:txBody>
      </p:sp>
    </p:spTree>
    <p:extLst>
      <p:ext uri="{BB962C8B-B14F-4D97-AF65-F5344CB8AC3E}">
        <p14:creationId xmlns:p14="http://schemas.microsoft.com/office/powerpoint/2010/main" val="12164177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2500"/>
                                        </p:tgtEl>
                                        <p:attrNameLst>
                                          <p:attrName>style.visibility</p:attrName>
                                        </p:attrNameLst>
                                      </p:cBhvr>
                                      <p:to>
                                        <p:strVal val="visible"/>
                                      </p:to>
                                    </p:set>
                                    <p:anim calcmode="lin" valueType="num">
                                      <p:cBhvr additive="base">
                                        <p:cTn id="7" dur="1000" fill="hold"/>
                                        <p:tgtEl>
                                          <p:spTgt spid="362500"/>
                                        </p:tgtEl>
                                        <p:attrNameLst>
                                          <p:attrName>ppt_x</p:attrName>
                                        </p:attrNameLst>
                                      </p:cBhvr>
                                      <p:tavLst>
                                        <p:tav tm="0">
                                          <p:val>
                                            <p:strVal val="1+#ppt_w/2"/>
                                          </p:val>
                                        </p:tav>
                                        <p:tav tm="100000">
                                          <p:val>
                                            <p:strVal val="#ppt_x"/>
                                          </p:val>
                                        </p:tav>
                                      </p:tavLst>
                                    </p:anim>
                                    <p:anim calcmode="lin" valueType="num">
                                      <p:cBhvr additive="base">
                                        <p:cTn id="8" dur="1000" fill="hold"/>
                                        <p:tgtEl>
                                          <p:spTgt spid="362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571625" y="214313"/>
            <a:ext cx="7429500" cy="685800"/>
          </a:xfrm>
        </p:spPr>
        <p:txBody>
          <a:bodyPr/>
          <a:lstStyle/>
          <a:p>
            <a:r>
              <a:rPr lang="en-US" altLang="zh-CN" sz="2800">
                <a:ea typeface="宋体" charset="-122"/>
              </a:rPr>
              <a:t>Closest-Pair Problem by Divide-and-Conquer</a:t>
            </a:r>
          </a:p>
        </p:txBody>
      </p:sp>
      <p:sp>
        <p:nvSpPr>
          <p:cNvPr id="73731" name="Rectangle 3"/>
          <p:cNvSpPr>
            <a:spLocks noGrp="1" noChangeArrowheads="1"/>
          </p:cNvSpPr>
          <p:nvPr>
            <p:ph type="body" idx="1"/>
          </p:nvPr>
        </p:nvSpPr>
        <p:spPr>
          <a:xfrm>
            <a:off x="428625" y="1214438"/>
            <a:ext cx="3471863" cy="5148262"/>
          </a:xfrm>
        </p:spPr>
        <p:txBody>
          <a:bodyPr/>
          <a:lstStyle/>
          <a:p>
            <a:pPr marL="609600" indent="-609600">
              <a:buFont typeface="Monotype Sorts"/>
              <a:buNone/>
            </a:pPr>
            <a:r>
              <a:rPr lang="en-US" altLang="zh-CN" sz="2400">
                <a:ea typeface="宋体" charset="-122"/>
              </a:rPr>
              <a:t>Step 1  Sort the points by x (list one) and then by y (list two).</a:t>
            </a:r>
          </a:p>
          <a:p>
            <a:pPr marL="609600" indent="-609600">
              <a:buFont typeface="Monotype Sorts"/>
              <a:buNone/>
            </a:pPr>
            <a:r>
              <a:rPr lang="en-US" altLang="zh-CN" sz="2400">
                <a:ea typeface="宋体" charset="-122"/>
              </a:rPr>
              <a:t>Step 2 Divide the points given into two subsets S</a:t>
            </a:r>
            <a:r>
              <a:rPr lang="en-US" altLang="zh-CN" sz="2400" baseline="-25000">
                <a:ea typeface="宋体" charset="-122"/>
              </a:rPr>
              <a:t>1</a:t>
            </a:r>
            <a:r>
              <a:rPr lang="en-US" altLang="zh-CN" sz="2400">
                <a:ea typeface="宋体" charset="-122"/>
              </a:rPr>
              <a:t> and S</a:t>
            </a:r>
            <a:r>
              <a:rPr lang="en-US" altLang="zh-CN" sz="2400" baseline="-25000">
                <a:ea typeface="宋体" charset="-122"/>
              </a:rPr>
              <a:t>2</a:t>
            </a:r>
            <a:r>
              <a:rPr lang="en-US" altLang="zh-CN" sz="2400">
                <a:ea typeface="宋体" charset="-122"/>
              </a:rPr>
              <a:t> by a vertical line </a:t>
            </a:r>
            <a:r>
              <a:rPr lang="en-US" altLang="zh-CN" sz="2400" i="1">
                <a:ea typeface="宋体" charset="-122"/>
              </a:rPr>
              <a:t>x</a:t>
            </a:r>
            <a:r>
              <a:rPr lang="en-US" altLang="zh-CN" sz="2400">
                <a:ea typeface="宋体" charset="-122"/>
              </a:rPr>
              <a:t> = </a:t>
            </a:r>
            <a:r>
              <a:rPr lang="en-US" altLang="zh-CN" sz="2400" i="1">
                <a:ea typeface="宋体" charset="-122"/>
              </a:rPr>
              <a:t>c</a:t>
            </a:r>
            <a:r>
              <a:rPr lang="en-US" altLang="zh-CN" sz="2400">
                <a:ea typeface="宋体" charset="-122"/>
              </a:rPr>
              <a:t> so that half the points lie to the left or on 	the line and half the points lie to the right or on the line.</a:t>
            </a:r>
          </a:p>
          <a:p>
            <a:pPr marL="609600" indent="-609600"/>
            <a:endParaRPr lang="en-US" altLang="zh-CN">
              <a:ea typeface="宋体" charset="-122"/>
            </a:endParaRPr>
          </a:p>
        </p:txBody>
      </p:sp>
      <p:pic>
        <p:nvPicPr>
          <p:cNvPr id="73732" name="Picture 4"/>
          <p:cNvPicPr>
            <a:picLocks noChangeAspect="1" noChangeArrowheads="1"/>
          </p:cNvPicPr>
          <p:nvPr/>
        </p:nvPicPr>
        <p:blipFill>
          <a:blip r:embed="rId3"/>
          <a:srcRect/>
          <a:stretch>
            <a:fillRect/>
          </a:stretch>
        </p:blipFill>
        <p:spPr bwMode="auto">
          <a:xfrm>
            <a:off x="3962400" y="2571750"/>
            <a:ext cx="5181600" cy="3390900"/>
          </a:xfrm>
          <a:prstGeom prst="rect">
            <a:avLst/>
          </a:prstGeom>
          <a:noFill/>
          <a:ln w="9525">
            <a:noFill/>
            <a:miter lim="800000"/>
            <a:headEnd/>
            <a:tailEnd/>
          </a:ln>
        </p:spPr>
      </p:pic>
    </p:spTree>
    <p:extLst>
      <p:ext uri="{BB962C8B-B14F-4D97-AF65-F5344CB8AC3E}">
        <p14:creationId xmlns:p14="http://schemas.microsoft.com/office/powerpoint/2010/main" val="211791430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Rabbits and the </a:t>
            </a:r>
            <a:r>
              <a:rPr lang="en-US" sz="4000" dirty="0" err="1"/>
              <a:t>Fiobonacci</a:t>
            </a:r>
            <a:r>
              <a:rPr lang="en-US" sz="4000" dirty="0"/>
              <a:t> Numbers (</a:t>
            </a:r>
            <a:r>
              <a:rPr lang="en-US" sz="4000" i="1" dirty="0"/>
              <a:t>cont.</a:t>
            </a:r>
            <a:r>
              <a:rPr lang="en-US" sz="4000" dirty="0"/>
              <a:t>)</a:t>
            </a:r>
          </a:p>
        </p:txBody>
      </p:sp>
      <p:sp>
        <p:nvSpPr>
          <p:cNvPr id="3" name="Content Placeholder 2"/>
          <p:cNvSpPr>
            <a:spLocks noGrp="1"/>
          </p:cNvSpPr>
          <p:nvPr>
            <p:ph idx="1"/>
          </p:nvPr>
        </p:nvSpPr>
        <p:spPr>
          <a:xfrm>
            <a:off x="-152400" y="1600200"/>
            <a:ext cx="8229600" cy="4389120"/>
          </a:xfrm>
        </p:spPr>
        <p:txBody>
          <a:bodyPr>
            <a:normAutofit/>
          </a:bodyPr>
          <a:lstStyle/>
          <a:p>
            <a:pPr>
              <a:buNone/>
            </a:pPr>
            <a:r>
              <a:rPr lang="en-US" b="1" dirty="0"/>
              <a:t>    </a:t>
            </a:r>
            <a:endParaRPr lang="en-US" dirty="0"/>
          </a:p>
        </p:txBody>
      </p:sp>
      <p:pic>
        <p:nvPicPr>
          <p:cNvPr id="4" name="Picture 3" descr="0701.jpg"/>
          <p:cNvPicPr>
            <a:picLocks noChangeAspect="1"/>
          </p:cNvPicPr>
          <p:nvPr/>
        </p:nvPicPr>
        <p:blipFill>
          <a:blip r:embed="rId2" cstate="print"/>
          <a:stretch>
            <a:fillRect/>
          </a:stretch>
        </p:blipFill>
        <p:spPr>
          <a:xfrm>
            <a:off x="1600200" y="2438400"/>
            <a:ext cx="5888736" cy="2737104"/>
          </a:xfrm>
          <a:prstGeom prst="rect">
            <a:avLst/>
          </a:prstGeom>
        </p:spPr>
      </p:pic>
      <p:sp>
        <p:nvSpPr>
          <p:cNvPr id="5" name="TextBox 4"/>
          <p:cNvSpPr txBox="1"/>
          <p:nvPr/>
        </p:nvSpPr>
        <p:spPr>
          <a:xfrm>
            <a:off x="838200" y="5473005"/>
            <a:ext cx="7543800" cy="400110"/>
          </a:xfrm>
          <a:prstGeom prst="rect">
            <a:avLst/>
          </a:prstGeom>
          <a:noFill/>
        </p:spPr>
        <p:txBody>
          <a:bodyPr wrap="square" rtlCol="0">
            <a:spAutoFit/>
          </a:bodyPr>
          <a:lstStyle/>
          <a:p>
            <a:r>
              <a:rPr lang="en-US" sz="2000" b="1" dirty="0"/>
              <a:t>Modeling the Population Growth of Rabbits on an Island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152400"/>
            <a:ext cx="8458200" cy="685800"/>
          </a:xfrm>
        </p:spPr>
        <p:txBody>
          <a:bodyPr/>
          <a:lstStyle/>
          <a:p>
            <a:r>
              <a:rPr lang="en-US" altLang="zh-CN" sz="3200">
                <a:ea typeface="宋体" charset="-122"/>
              </a:rPr>
              <a:t>Closest Pair by Divide-and-Conquer (cont.)</a:t>
            </a:r>
          </a:p>
        </p:txBody>
      </p:sp>
      <p:sp>
        <p:nvSpPr>
          <p:cNvPr id="74755" name="Rectangle 3"/>
          <p:cNvSpPr>
            <a:spLocks noGrp="1" noChangeArrowheads="1"/>
          </p:cNvSpPr>
          <p:nvPr>
            <p:ph type="body" idx="1"/>
          </p:nvPr>
        </p:nvSpPr>
        <p:spPr>
          <a:xfrm>
            <a:off x="142875" y="1785938"/>
            <a:ext cx="8686800" cy="4548187"/>
          </a:xfrm>
        </p:spPr>
        <p:txBody>
          <a:bodyPr/>
          <a:lstStyle/>
          <a:p>
            <a:pPr marL="609600" indent="-609600">
              <a:lnSpc>
                <a:spcPct val="90000"/>
              </a:lnSpc>
              <a:buFont typeface="Monotype Sorts"/>
              <a:buNone/>
            </a:pPr>
            <a:r>
              <a:rPr lang="en-US" altLang="zh-CN" sz="2400">
                <a:ea typeface="宋体" charset="-122"/>
              </a:rPr>
              <a:t>Step 3  Find recursively the closest pairs for the left and right</a:t>
            </a:r>
            <a:br>
              <a:rPr lang="en-US" altLang="zh-CN" sz="2400">
                <a:ea typeface="宋体" charset="-122"/>
              </a:rPr>
            </a:br>
            <a:r>
              <a:rPr lang="en-US" altLang="zh-CN" sz="2400">
                <a:ea typeface="宋体" charset="-122"/>
              </a:rPr>
              <a:t>     subsets.</a:t>
            </a:r>
          </a:p>
          <a:p>
            <a:pPr marL="609600" indent="-609600">
              <a:lnSpc>
                <a:spcPct val="90000"/>
              </a:lnSpc>
              <a:buFont typeface="Monotype Sorts"/>
              <a:buNone/>
            </a:pPr>
            <a:r>
              <a:rPr lang="en-US" altLang="zh-CN" sz="2400">
                <a:ea typeface="宋体" charset="-122"/>
              </a:rPr>
              <a:t>Step 4   Set </a:t>
            </a:r>
            <a:r>
              <a:rPr lang="en-US" altLang="zh-CN" sz="2400" i="1">
                <a:ea typeface="宋体" charset="-122"/>
              </a:rPr>
              <a:t>d</a:t>
            </a:r>
            <a:r>
              <a:rPr lang="en-US" altLang="zh-CN" sz="2400">
                <a:ea typeface="宋体" charset="-122"/>
              </a:rPr>
              <a:t> = min{</a:t>
            </a:r>
            <a:r>
              <a:rPr lang="en-US" altLang="zh-CN" sz="2400" i="1">
                <a:ea typeface="宋体" charset="-122"/>
              </a:rPr>
              <a:t>d</a:t>
            </a:r>
            <a:r>
              <a:rPr lang="en-US" altLang="zh-CN" sz="2400" baseline="-25000">
                <a:ea typeface="宋体" charset="-122"/>
              </a:rPr>
              <a:t>1</a:t>
            </a:r>
            <a:r>
              <a:rPr lang="en-US" altLang="zh-CN" sz="2400">
                <a:ea typeface="宋体" charset="-122"/>
              </a:rPr>
              <a:t>, </a:t>
            </a:r>
            <a:r>
              <a:rPr lang="en-US" altLang="zh-CN" sz="2400" i="1">
                <a:ea typeface="宋体" charset="-122"/>
              </a:rPr>
              <a:t>d</a:t>
            </a:r>
            <a:r>
              <a:rPr lang="en-US" altLang="zh-CN" sz="2400" baseline="-25000">
                <a:ea typeface="宋体" charset="-122"/>
              </a:rPr>
              <a:t>2</a:t>
            </a:r>
            <a:r>
              <a:rPr lang="en-US" altLang="zh-CN" sz="2400">
                <a:ea typeface="宋体" charset="-122"/>
              </a:rPr>
              <a:t>}</a:t>
            </a:r>
          </a:p>
          <a:p>
            <a:pPr marL="609600" indent="-609600">
              <a:lnSpc>
                <a:spcPct val="90000"/>
              </a:lnSpc>
              <a:buFont typeface="Monotype Sorts"/>
              <a:buNone/>
            </a:pPr>
            <a:r>
              <a:rPr lang="en-US" altLang="zh-CN" sz="2400">
                <a:ea typeface="宋体" charset="-122"/>
              </a:rPr>
              <a:t>     We can limit our attention to the points in the symmetric vertical strip of width 2</a:t>
            </a:r>
            <a:r>
              <a:rPr lang="en-US" altLang="zh-CN" sz="2400" i="1">
                <a:ea typeface="宋体" charset="-122"/>
              </a:rPr>
              <a:t>d</a:t>
            </a:r>
            <a:r>
              <a:rPr lang="en-US" altLang="zh-CN" sz="2400">
                <a:ea typeface="宋体" charset="-122"/>
              </a:rPr>
              <a:t> as possible closest pair. Let C</a:t>
            </a:r>
            <a:r>
              <a:rPr lang="en-US" altLang="zh-CN" sz="2400" baseline="-25000">
                <a:ea typeface="宋体" charset="-122"/>
              </a:rPr>
              <a:t>1</a:t>
            </a:r>
            <a:br>
              <a:rPr lang="en-US" altLang="zh-CN" baseline="-25000">
                <a:ea typeface="宋体" charset="-122"/>
              </a:rPr>
            </a:br>
            <a:r>
              <a:rPr lang="en-US" altLang="zh-CN" sz="2400">
                <a:ea typeface="宋体" charset="-122"/>
              </a:rPr>
              <a:t>and C</a:t>
            </a:r>
            <a:r>
              <a:rPr lang="en-US" altLang="zh-CN" sz="2400" baseline="-25000">
                <a:ea typeface="宋体" charset="-122"/>
              </a:rPr>
              <a:t>2</a:t>
            </a:r>
            <a:r>
              <a:rPr lang="en-US" altLang="zh-CN" sz="2400">
                <a:ea typeface="宋体" charset="-122"/>
              </a:rPr>
              <a:t> be the subsets of points in the left subset S</a:t>
            </a:r>
            <a:r>
              <a:rPr lang="en-US" altLang="zh-CN" sz="2400" baseline="-25000">
                <a:ea typeface="宋体" charset="-122"/>
              </a:rPr>
              <a:t>1</a:t>
            </a:r>
            <a:r>
              <a:rPr lang="en-US" altLang="zh-CN" sz="2400">
                <a:ea typeface="宋体" charset="-122"/>
              </a:rPr>
              <a:t> and of the right subset S</a:t>
            </a:r>
            <a:r>
              <a:rPr lang="en-US" altLang="zh-CN" sz="2400" baseline="-25000">
                <a:ea typeface="宋体" charset="-122"/>
              </a:rPr>
              <a:t>2</a:t>
            </a:r>
            <a:r>
              <a:rPr lang="en-US" altLang="zh-CN" sz="2400">
                <a:ea typeface="宋体" charset="-122"/>
              </a:rPr>
              <a:t>, respectively, that lie in this vertical strip. The points in C</a:t>
            </a:r>
            <a:r>
              <a:rPr lang="en-US" altLang="zh-CN" sz="2400" baseline="-25000">
                <a:ea typeface="宋体" charset="-122"/>
              </a:rPr>
              <a:t>1 </a:t>
            </a:r>
            <a:r>
              <a:rPr lang="en-US" altLang="zh-CN" sz="2400">
                <a:ea typeface="宋体" charset="-122"/>
              </a:rPr>
              <a:t>and C</a:t>
            </a:r>
            <a:r>
              <a:rPr lang="en-US" altLang="zh-CN" sz="2400" baseline="-25000">
                <a:ea typeface="宋体" charset="-122"/>
              </a:rPr>
              <a:t>2 </a:t>
            </a:r>
            <a:r>
              <a:rPr lang="en-US" altLang="zh-CN" sz="2400">
                <a:ea typeface="宋体" charset="-122"/>
              </a:rPr>
              <a:t>are stored in increasing  order of their </a:t>
            </a:r>
            <a:r>
              <a:rPr lang="en-US" altLang="zh-CN" sz="2400" i="1">
                <a:ea typeface="宋体" charset="-122"/>
              </a:rPr>
              <a:t>y</a:t>
            </a:r>
            <a:r>
              <a:rPr lang="en-US" altLang="zh-CN" sz="2400">
                <a:ea typeface="宋体" charset="-122"/>
              </a:rPr>
              <a:t> coordinates, taken from the second list.</a:t>
            </a:r>
          </a:p>
          <a:p>
            <a:pPr marL="609600" indent="-609600">
              <a:lnSpc>
                <a:spcPct val="90000"/>
              </a:lnSpc>
              <a:buFont typeface="Monotype Sorts"/>
              <a:buNone/>
            </a:pPr>
            <a:r>
              <a:rPr lang="en-US" altLang="zh-CN" sz="2400">
                <a:ea typeface="宋体" charset="-122"/>
              </a:rPr>
              <a:t>Step 5  For every point </a:t>
            </a:r>
            <a:r>
              <a:rPr lang="en-US" altLang="zh-CN" sz="2400" i="1">
                <a:ea typeface="宋体" charset="-122"/>
              </a:rPr>
              <a:t>P</a:t>
            </a:r>
            <a:r>
              <a:rPr lang="en-US" altLang="zh-CN" sz="2400">
                <a:ea typeface="宋体" charset="-122"/>
              </a:rPr>
              <a:t>(</a:t>
            </a:r>
            <a:r>
              <a:rPr lang="en-US" altLang="zh-CN" sz="2400" i="1">
                <a:ea typeface="宋体" charset="-122"/>
              </a:rPr>
              <a:t>x</a:t>
            </a:r>
            <a:r>
              <a:rPr lang="en-US" altLang="zh-CN" sz="2400">
                <a:ea typeface="宋体" charset="-122"/>
              </a:rPr>
              <a:t>,</a:t>
            </a:r>
            <a:r>
              <a:rPr lang="en-US" altLang="zh-CN" sz="2400" i="1">
                <a:ea typeface="宋体" charset="-122"/>
              </a:rPr>
              <a:t>y</a:t>
            </a:r>
            <a:r>
              <a:rPr lang="en-US" altLang="zh-CN" sz="2400">
                <a:ea typeface="宋体" charset="-122"/>
              </a:rPr>
              <a:t>) in C</a:t>
            </a:r>
            <a:r>
              <a:rPr lang="en-US" altLang="zh-CN" sz="2400" baseline="-25000">
                <a:ea typeface="宋体" charset="-122"/>
              </a:rPr>
              <a:t>1</a:t>
            </a:r>
            <a:r>
              <a:rPr lang="en-US" altLang="zh-CN" sz="2400">
                <a:ea typeface="宋体" charset="-122"/>
              </a:rPr>
              <a:t>, we inspect points in  C</a:t>
            </a:r>
            <a:r>
              <a:rPr lang="en-US" altLang="zh-CN" sz="2400" baseline="-25000">
                <a:ea typeface="宋体" charset="-122"/>
              </a:rPr>
              <a:t>2</a:t>
            </a:r>
            <a:r>
              <a:rPr lang="en-US" altLang="zh-CN" sz="2400">
                <a:ea typeface="宋体" charset="-122"/>
              </a:rPr>
              <a:t>  that may be closer to </a:t>
            </a:r>
            <a:r>
              <a:rPr lang="en-US" altLang="zh-CN" sz="2400" i="1">
                <a:ea typeface="宋体" charset="-122"/>
              </a:rPr>
              <a:t>P</a:t>
            </a:r>
            <a:r>
              <a:rPr lang="en-US" altLang="zh-CN" sz="2400">
                <a:ea typeface="宋体" charset="-122"/>
              </a:rPr>
              <a:t> than </a:t>
            </a:r>
            <a:r>
              <a:rPr lang="en-US" altLang="zh-CN" sz="2400" i="1">
                <a:ea typeface="宋体" charset="-122"/>
              </a:rPr>
              <a:t>d</a:t>
            </a:r>
            <a:r>
              <a:rPr lang="en-US" altLang="zh-CN" sz="2400">
                <a:ea typeface="宋体" charset="-122"/>
              </a:rPr>
              <a:t>.  There can be no more</a:t>
            </a:r>
            <a:br>
              <a:rPr lang="en-US" altLang="zh-CN" sz="2400">
                <a:ea typeface="宋体" charset="-122"/>
              </a:rPr>
            </a:br>
            <a:r>
              <a:rPr lang="en-US" altLang="zh-CN" sz="2400">
                <a:ea typeface="宋体" charset="-122"/>
              </a:rPr>
              <a:t>than </a:t>
            </a:r>
            <a:r>
              <a:rPr lang="en-US" altLang="zh-CN" sz="2400">
                <a:solidFill>
                  <a:srgbClr val="FF6600"/>
                </a:solidFill>
                <a:ea typeface="宋体" charset="-122"/>
              </a:rPr>
              <a:t>6 such points</a:t>
            </a:r>
            <a:r>
              <a:rPr lang="en-US" altLang="zh-CN" sz="2400">
                <a:ea typeface="宋体" charset="-122"/>
              </a:rPr>
              <a:t> (because </a:t>
            </a:r>
            <a:r>
              <a:rPr lang="en-US" altLang="zh-CN" sz="2400" i="1">
                <a:ea typeface="宋体" charset="-122"/>
              </a:rPr>
              <a:t>d</a:t>
            </a:r>
            <a:r>
              <a:rPr lang="en-US" altLang="zh-CN" sz="2400">
                <a:ea typeface="宋体" charset="-122"/>
              </a:rPr>
              <a:t> </a:t>
            </a:r>
            <a:r>
              <a:rPr lang="en-US" altLang="zh-CN" sz="2400">
                <a:latin typeface="Lucida Grande" pitchFamily="84" charset="0"/>
                <a:ea typeface="宋体" charset="-122"/>
                <a:cs typeface="Times New Roman" pitchFamily="18" charset="0"/>
              </a:rPr>
              <a:t>≤</a:t>
            </a:r>
            <a:r>
              <a:rPr lang="en-US" altLang="zh-CN" sz="2400">
                <a:ea typeface="宋体" charset="-122"/>
              </a:rPr>
              <a:t> </a:t>
            </a:r>
            <a:r>
              <a:rPr lang="en-US" altLang="zh-CN" sz="2400" i="1">
                <a:ea typeface="宋体" charset="-122"/>
              </a:rPr>
              <a:t>d</a:t>
            </a:r>
            <a:r>
              <a:rPr lang="en-US" altLang="zh-CN" sz="2400" baseline="-25000">
                <a:ea typeface="宋体" charset="-122"/>
              </a:rPr>
              <a:t>2</a:t>
            </a:r>
            <a:r>
              <a:rPr lang="en-US" altLang="zh-CN" sz="2400">
                <a:ea typeface="宋体" charset="-122"/>
              </a:rPr>
              <a:t>)! </a:t>
            </a:r>
          </a:p>
        </p:txBody>
      </p:sp>
    </p:spTree>
    <p:extLst>
      <p:ext uri="{BB962C8B-B14F-4D97-AF65-F5344CB8AC3E}">
        <p14:creationId xmlns:p14="http://schemas.microsoft.com/office/powerpoint/2010/main" val="4173979699"/>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81000" y="152400"/>
            <a:ext cx="8763000" cy="685800"/>
          </a:xfrm>
        </p:spPr>
        <p:txBody>
          <a:bodyPr/>
          <a:lstStyle/>
          <a:p>
            <a:r>
              <a:rPr lang="en-US" altLang="zh-CN" sz="3100">
                <a:ea typeface="宋体" charset="-122"/>
              </a:rPr>
              <a:t>Closest Pair by Divide-and-Conquer: Worst Case</a:t>
            </a:r>
            <a:r>
              <a:rPr lang="en-US" altLang="zh-CN" sz="3200">
                <a:ea typeface="宋体" charset="-122"/>
              </a:rPr>
              <a:t> </a:t>
            </a:r>
          </a:p>
        </p:txBody>
      </p:sp>
      <p:sp>
        <p:nvSpPr>
          <p:cNvPr id="75779" name="Rectangle 3"/>
          <p:cNvSpPr>
            <a:spLocks noGrp="1" noChangeArrowheads="1"/>
          </p:cNvSpPr>
          <p:nvPr>
            <p:ph type="body" idx="1"/>
          </p:nvPr>
        </p:nvSpPr>
        <p:spPr>
          <a:xfrm>
            <a:off x="642938" y="1643063"/>
            <a:ext cx="7696200" cy="1590675"/>
          </a:xfrm>
        </p:spPr>
        <p:txBody>
          <a:bodyPr/>
          <a:lstStyle/>
          <a:p>
            <a:pPr>
              <a:buFont typeface="Monotype Sorts"/>
              <a:buNone/>
            </a:pPr>
            <a:r>
              <a:rPr lang="en-US" altLang="zh-CN">
                <a:ea typeface="宋体" charset="-122"/>
              </a:rPr>
              <a:t>The worst case scenario is depicted below:</a:t>
            </a:r>
          </a:p>
        </p:txBody>
      </p:sp>
      <p:pic>
        <p:nvPicPr>
          <p:cNvPr id="75780" name="Picture 4"/>
          <p:cNvPicPr>
            <a:picLocks noChangeAspect="1" noChangeArrowheads="1"/>
          </p:cNvPicPr>
          <p:nvPr/>
        </p:nvPicPr>
        <p:blipFill>
          <a:blip r:embed="rId3"/>
          <a:srcRect/>
          <a:stretch>
            <a:fillRect/>
          </a:stretch>
        </p:blipFill>
        <p:spPr bwMode="auto">
          <a:xfrm>
            <a:off x="4429125" y="3000375"/>
            <a:ext cx="2857500" cy="2714625"/>
          </a:xfrm>
          <a:prstGeom prst="rect">
            <a:avLst/>
          </a:prstGeom>
          <a:noFill/>
          <a:ln w="9525">
            <a:noFill/>
            <a:miter lim="800000"/>
            <a:headEnd/>
            <a:tailEnd/>
          </a:ln>
        </p:spPr>
      </p:pic>
    </p:spTree>
    <p:extLst>
      <p:ext uri="{BB962C8B-B14F-4D97-AF65-F5344CB8AC3E}">
        <p14:creationId xmlns:p14="http://schemas.microsoft.com/office/powerpoint/2010/main" val="3879200582"/>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85813" y="500063"/>
            <a:ext cx="8534400" cy="685800"/>
          </a:xfrm>
        </p:spPr>
        <p:txBody>
          <a:bodyPr/>
          <a:lstStyle/>
          <a:p>
            <a:r>
              <a:rPr lang="en-US" altLang="zh-CN" sz="2800">
                <a:ea typeface="宋体" charset="-122"/>
              </a:rPr>
              <a:t>Efficiency of the Closest-Pair Algorithm</a:t>
            </a:r>
          </a:p>
        </p:txBody>
      </p:sp>
      <p:sp>
        <p:nvSpPr>
          <p:cNvPr id="76803" name="Rectangle 3"/>
          <p:cNvSpPr>
            <a:spLocks noGrp="1" noChangeArrowheads="1"/>
          </p:cNvSpPr>
          <p:nvPr>
            <p:ph type="body" idx="1"/>
          </p:nvPr>
        </p:nvSpPr>
        <p:spPr/>
        <p:txBody>
          <a:bodyPr/>
          <a:lstStyle/>
          <a:p>
            <a:pPr>
              <a:buFont typeface="Monotype Sorts"/>
              <a:buNone/>
            </a:pPr>
            <a:r>
              <a:rPr lang="en-US" altLang="zh-CN">
                <a:ea typeface="宋体" charset="-122"/>
              </a:rPr>
              <a:t>Running time of the algorithm (without sorting) is:</a:t>
            </a:r>
          </a:p>
          <a:p>
            <a:pPr>
              <a:buFont typeface="Monotype Sorts"/>
              <a:buNone/>
            </a:pPr>
            <a:r>
              <a:rPr lang="en-US" altLang="zh-CN">
                <a:ea typeface="宋体" charset="-122"/>
              </a:rPr>
              <a:t>  f(</a:t>
            </a:r>
            <a:r>
              <a:rPr lang="en-US" altLang="zh-CN" i="1">
                <a:ea typeface="宋体" charset="-122"/>
              </a:rPr>
              <a:t>n</a:t>
            </a:r>
            <a:r>
              <a:rPr lang="en-US" altLang="zh-CN">
                <a:ea typeface="宋体" charset="-122"/>
              </a:rPr>
              <a:t>) = 2f(</a:t>
            </a:r>
            <a:r>
              <a:rPr lang="en-US" altLang="zh-CN" i="1">
                <a:ea typeface="宋体" charset="-122"/>
              </a:rPr>
              <a:t>n</a:t>
            </a:r>
            <a:r>
              <a:rPr lang="en-US" altLang="zh-CN">
                <a:ea typeface="宋体" charset="-122"/>
              </a:rPr>
              <a:t>/2) + 7</a:t>
            </a:r>
            <a:r>
              <a:rPr lang="en-US" altLang="zh-CN" i="1">
                <a:ea typeface="宋体" charset="-122"/>
              </a:rPr>
              <a:t>n</a:t>
            </a:r>
            <a:r>
              <a:rPr lang="en-US" altLang="zh-CN">
                <a:ea typeface="宋体" charset="-122"/>
              </a:rPr>
              <a:t>,  </a:t>
            </a:r>
          </a:p>
          <a:p>
            <a:pPr>
              <a:buFont typeface="Monotype Sorts"/>
              <a:buNone/>
            </a:pPr>
            <a:r>
              <a:rPr lang="en-US" altLang="zh-CN">
                <a:ea typeface="宋体" charset="-122"/>
              </a:rPr>
              <a:t>By the Master Theorem (with </a:t>
            </a:r>
            <a:r>
              <a:rPr lang="en-US" altLang="zh-CN" i="1">
                <a:ea typeface="宋体" charset="-122"/>
              </a:rPr>
              <a:t>a</a:t>
            </a:r>
            <a:r>
              <a:rPr lang="en-US" altLang="zh-CN">
                <a:ea typeface="宋体" charset="-122"/>
              </a:rPr>
              <a:t> = 2, </a:t>
            </a:r>
            <a:r>
              <a:rPr lang="en-US" altLang="zh-CN" i="1">
                <a:ea typeface="宋体" charset="-122"/>
              </a:rPr>
              <a:t>b</a:t>
            </a:r>
            <a:r>
              <a:rPr lang="en-US" altLang="zh-CN">
                <a:ea typeface="宋体" charset="-122"/>
              </a:rPr>
              <a:t> = 2, </a:t>
            </a:r>
            <a:r>
              <a:rPr lang="en-US" altLang="zh-CN" i="1">
                <a:ea typeface="宋体" charset="-122"/>
              </a:rPr>
              <a:t>d</a:t>
            </a:r>
            <a:r>
              <a:rPr lang="en-US" altLang="zh-CN">
                <a:ea typeface="宋体" charset="-122"/>
              </a:rPr>
              <a:t> = 1)</a:t>
            </a:r>
          </a:p>
          <a:p>
            <a:pPr>
              <a:buFont typeface="Monotype Sorts"/>
              <a:buNone/>
            </a:pPr>
            <a:r>
              <a:rPr lang="en-US" altLang="zh-CN">
                <a:ea typeface="宋体" charset="-122"/>
              </a:rPr>
              <a:t>f(</a:t>
            </a:r>
            <a:r>
              <a:rPr lang="en-US" altLang="zh-CN" i="1">
                <a:ea typeface="宋体" charset="-122"/>
              </a:rPr>
              <a:t>n</a:t>
            </a:r>
            <a:r>
              <a:rPr lang="en-US" altLang="zh-CN">
                <a:ea typeface="宋体" charset="-122"/>
              </a:rPr>
              <a:t>) </a:t>
            </a:r>
            <a:r>
              <a:rPr lang="en-US" altLang="zh-CN">
                <a:ea typeface="宋体" charset="-122"/>
                <a:sym typeface="Symbol" pitchFamily="18" charset="2"/>
              </a:rPr>
              <a:t> </a:t>
            </a:r>
            <a:r>
              <a:rPr lang="el-GR" altLang="zh-CN"/>
              <a:t>Θ</a:t>
            </a:r>
            <a:r>
              <a:rPr lang="en-US" altLang="zh-CN">
                <a:ea typeface="宋体" charset="-122"/>
              </a:rPr>
              <a:t>(</a:t>
            </a:r>
            <a:r>
              <a:rPr lang="en-US" altLang="zh-CN" i="1">
                <a:ea typeface="宋体" charset="-122"/>
              </a:rPr>
              <a:t>n</a:t>
            </a:r>
            <a:r>
              <a:rPr lang="en-US" altLang="zh-CN">
                <a:ea typeface="宋体" charset="-122"/>
              </a:rPr>
              <a:t> log </a:t>
            </a:r>
            <a:r>
              <a:rPr lang="en-US" altLang="zh-CN" i="1">
                <a:ea typeface="宋体" charset="-122"/>
              </a:rPr>
              <a:t>n</a:t>
            </a:r>
            <a:r>
              <a:rPr lang="en-US" altLang="zh-CN">
                <a:ea typeface="宋体" charset="-122"/>
              </a:rPr>
              <a:t>) </a:t>
            </a:r>
          </a:p>
          <a:p>
            <a:pPr>
              <a:buFont typeface="Monotype Sorts"/>
              <a:buNone/>
            </a:pPr>
            <a:r>
              <a:rPr lang="en-US" altLang="zh-CN">
                <a:ea typeface="宋体" charset="-122"/>
              </a:rPr>
              <a:t>So the total time is </a:t>
            </a:r>
            <a:r>
              <a:rPr lang="el-GR" altLang="zh-CN"/>
              <a:t>Θ</a:t>
            </a:r>
            <a:r>
              <a:rPr lang="en-US" altLang="zh-CN">
                <a:ea typeface="宋体" charset="-122"/>
              </a:rPr>
              <a:t>(</a:t>
            </a:r>
            <a:r>
              <a:rPr lang="en-US" altLang="zh-CN" i="1">
                <a:ea typeface="宋体" charset="-122"/>
              </a:rPr>
              <a:t>n</a:t>
            </a:r>
            <a:r>
              <a:rPr lang="en-US" altLang="zh-CN">
                <a:ea typeface="宋体" charset="-122"/>
              </a:rPr>
              <a:t> log </a:t>
            </a:r>
            <a:r>
              <a:rPr lang="en-US" altLang="zh-CN" i="1">
                <a:ea typeface="宋体" charset="-122"/>
              </a:rPr>
              <a:t>n</a:t>
            </a:r>
            <a:r>
              <a:rPr lang="en-US" altLang="zh-CN">
                <a:ea typeface="宋体" charset="-122"/>
              </a:rPr>
              <a:t>).</a:t>
            </a:r>
          </a:p>
        </p:txBody>
      </p:sp>
    </p:spTree>
    <p:extLst>
      <p:ext uri="{BB962C8B-B14F-4D97-AF65-F5344CB8AC3E}">
        <p14:creationId xmlns:p14="http://schemas.microsoft.com/office/powerpoint/2010/main" val="1173352879"/>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Complexity of Fast Integer Multiplication Algorithm</a:t>
            </a:r>
          </a:p>
        </p:txBody>
      </p:sp>
      <p:sp>
        <p:nvSpPr>
          <p:cNvPr id="3" name="Content Placeholder 2"/>
          <p:cNvSpPr>
            <a:spLocks noGrp="1"/>
          </p:cNvSpPr>
          <p:nvPr>
            <p:ph idx="1"/>
          </p:nvPr>
        </p:nvSpPr>
        <p:spPr/>
        <p:txBody>
          <a:bodyPr>
            <a:normAutofit fontScale="77500" lnSpcReduction="20000"/>
          </a:bodyPr>
          <a:lstStyle/>
          <a:p>
            <a:pPr>
              <a:buNone/>
            </a:pPr>
            <a:r>
              <a:rPr lang="en-US" b="1" dirty="0"/>
              <a:t>    Integer Multiplication Example</a:t>
            </a:r>
            <a:r>
              <a:rPr lang="en-US" dirty="0"/>
              <a:t>: Give a big-</a:t>
            </a:r>
            <a:r>
              <a:rPr lang="en-US" i="1" dirty="0"/>
              <a:t>O</a:t>
            </a:r>
            <a:r>
              <a:rPr lang="en-US" dirty="0"/>
              <a:t> estimate for the number of bit operations used needed to multiply two </a:t>
            </a:r>
            <a:r>
              <a:rPr lang="en-US" i="1" dirty="0"/>
              <a:t>n</a:t>
            </a:r>
            <a:r>
              <a:rPr lang="en-US" dirty="0"/>
              <a:t>-bit integers using the fast multiplication algorithm. </a:t>
            </a:r>
          </a:p>
          <a:p>
            <a:pPr>
              <a:buNone/>
            </a:pPr>
            <a:r>
              <a:rPr lang="en-US" dirty="0"/>
              <a:t>    </a:t>
            </a:r>
            <a:r>
              <a:rPr lang="en-US" b="1" dirty="0"/>
              <a:t>Solution</a:t>
            </a:r>
            <a:r>
              <a:rPr lang="en-US" dirty="0"/>
              <a:t>: We have shown that</a:t>
            </a:r>
            <a:r>
              <a:rPr lang="en-US" sz="2800" i="1" dirty="0"/>
              <a:t> f</a:t>
            </a:r>
            <a:r>
              <a:rPr lang="en-US" sz="2800" dirty="0"/>
              <a:t>(</a:t>
            </a:r>
            <a:r>
              <a:rPr lang="en-US" sz="2800" i="1" dirty="0"/>
              <a:t>n</a:t>
            </a:r>
            <a:r>
              <a:rPr lang="en-US" sz="2800" dirty="0"/>
              <a:t>) = </a:t>
            </a:r>
            <a:r>
              <a:rPr lang="en-US" sz="2800" dirty="0">
                <a:latin typeface="Cambria Math" pitchFamily="18" charset="0"/>
                <a:ea typeface="Cambria Math" pitchFamily="18" charset="0"/>
              </a:rPr>
              <a:t>3</a:t>
            </a:r>
            <a:r>
              <a:rPr lang="en-US" sz="2800" i="1" dirty="0"/>
              <a:t>f</a:t>
            </a:r>
            <a:r>
              <a:rPr lang="en-US" sz="2800" dirty="0"/>
              <a:t>(</a:t>
            </a:r>
            <a:r>
              <a:rPr lang="en-US" sz="2800" i="1" dirty="0"/>
              <a:t>n/</a:t>
            </a:r>
            <a:r>
              <a:rPr lang="en-US" sz="2800" dirty="0">
                <a:latin typeface="Cambria Math" pitchFamily="18" charset="0"/>
                <a:ea typeface="Cambria Math" pitchFamily="18" charset="0"/>
              </a:rPr>
              <a:t>2</a:t>
            </a:r>
            <a:r>
              <a:rPr lang="en-US" sz="2800" dirty="0"/>
              <a:t>) + </a:t>
            </a:r>
            <a:r>
              <a:rPr lang="en-US" sz="2800" i="1" dirty="0">
                <a:ea typeface="Cambria Math" pitchFamily="18" charset="0"/>
              </a:rPr>
              <a:t>Cn, </a:t>
            </a:r>
            <a:r>
              <a:rPr lang="en-US" sz="2800" dirty="0">
                <a:ea typeface="Cambria Math" pitchFamily="18" charset="0"/>
              </a:rPr>
              <a:t>when</a:t>
            </a:r>
            <a:r>
              <a:rPr lang="en-US" sz="2800" i="1" dirty="0">
                <a:ea typeface="Cambria Math" pitchFamily="18" charset="0"/>
              </a:rPr>
              <a:t> n</a:t>
            </a:r>
            <a:r>
              <a:rPr lang="en-US" sz="2800" dirty="0">
                <a:ea typeface="Cambria Math" pitchFamily="18" charset="0"/>
              </a:rPr>
              <a:t> is even, where </a:t>
            </a:r>
            <a:r>
              <a:rPr lang="en-US" sz="2800" i="1" dirty="0">
                <a:ea typeface="Cambria Math" pitchFamily="18" charset="0"/>
              </a:rPr>
              <a:t>f</a:t>
            </a:r>
            <a:r>
              <a:rPr lang="en-US" sz="2800" dirty="0">
                <a:ea typeface="Cambria Math" pitchFamily="18" charset="0"/>
              </a:rPr>
              <a:t>(</a:t>
            </a:r>
            <a:r>
              <a:rPr lang="en-US" sz="2800" i="1" dirty="0">
                <a:ea typeface="Cambria Math" pitchFamily="18" charset="0"/>
              </a:rPr>
              <a:t>n</a:t>
            </a:r>
            <a:r>
              <a:rPr lang="en-US" sz="2800" dirty="0">
                <a:ea typeface="Cambria Math" pitchFamily="18" charset="0"/>
              </a:rPr>
              <a:t>) is the number of bit operations needed to multiply two </a:t>
            </a:r>
            <a:r>
              <a:rPr lang="en-US" sz="2800" i="1" dirty="0">
                <a:ea typeface="Cambria Math" pitchFamily="18" charset="0"/>
              </a:rPr>
              <a:t>n</a:t>
            </a:r>
            <a:r>
              <a:rPr lang="en-US" sz="2800" dirty="0">
                <a:ea typeface="Cambria Math" pitchFamily="18" charset="0"/>
              </a:rPr>
              <a:t>-bit integers. Hence by the master theorem  with </a:t>
            </a:r>
            <a:r>
              <a:rPr lang="en-US" sz="2800" i="1" dirty="0">
                <a:ea typeface="Cambria Math" pitchFamily="18" charset="0"/>
              </a:rPr>
              <a:t>a</a:t>
            </a:r>
            <a:r>
              <a:rPr lang="en-US" sz="2800" dirty="0">
                <a:ea typeface="Cambria Math" pitchFamily="18" charset="0"/>
              </a:rPr>
              <a:t> = </a:t>
            </a:r>
            <a:r>
              <a:rPr lang="en-US" sz="2800" dirty="0">
                <a:latin typeface="Cambria Math" pitchFamily="18" charset="0"/>
                <a:ea typeface="Cambria Math" pitchFamily="18" charset="0"/>
              </a:rPr>
              <a:t>3</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 </a:t>
            </a:r>
            <a:r>
              <a:rPr lang="en-US" sz="2800" dirty="0">
                <a:latin typeface="Cambria Math" pitchFamily="18" charset="0"/>
                <a:ea typeface="Cambria Math" pitchFamily="18" charset="0"/>
              </a:rPr>
              <a:t>2</a:t>
            </a:r>
            <a:r>
              <a:rPr lang="en-US" sz="2800" dirty="0">
                <a:ea typeface="Cambria Math" pitchFamily="18" charset="0"/>
              </a:rPr>
              <a:t>, </a:t>
            </a:r>
            <a:r>
              <a:rPr lang="en-US" sz="2800" i="1" dirty="0">
                <a:ea typeface="Cambria Math" pitchFamily="18" charset="0"/>
              </a:rPr>
              <a:t>c</a:t>
            </a:r>
            <a:r>
              <a:rPr lang="en-US" sz="2800" dirty="0">
                <a:ea typeface="Cambria Math" pitchFamily="18" charset="0"/>
              </a:rPr>
              <a:t> = </a:t>
            </a:r>
            <a:r>
              <a:rPr lang="en-US" sz="2800" i="1" dirty="0">
                <a:ea typeface="Cambria Math" pitchFamily="18" charset="0"/>
              </a:rPr>
              <a:t>C</a:t>
            </a:r>
            <a:r>
              <a:rPr lang="en-US" sz="2800" dirty="0">
                <a:ea typeface="Cambria Math" pitchFamily="18" charset="0"/>
              </a:rPr>
              <a:t>, and </a:t>
            </a:r>
            <a:r>
              <a:rPr lang="en-US" sz="2800" i="1" dirty="0">
                <a:ea typeface="Cambria Math" pitchFamily="18" charset="0"/>
              </a:rPr>
              <a:t>d</a:t>
            </a:r>
            <a:r>
              <a:rPr lang="en-US" sz="2800" dirty="0">
                <a:ea typeface="Cambria Math" pitchFamily="18" charset="0"/>
              </a:rPr>
              <a:t> = </a:t>
            </a:r>
            <a:r>
              <a:rPr lang="en-US" sz="2800" dirty="0">
                <a:latin typeface="Cambria Math" pitchFamily="18" charset="0"/>
                <a:ea typeface="Cambria Math" pitchFamily="18" charset="0"/>
              </a:rPr>
              <a:t>1</a:t>
            </a:r>
            <a:r>
              <a:rPr lang="en-US" sz="2800" dirty="0">
                <a:ea typeface="Cambria Math" pitchFamily="18" charset="0"/>
              </a:rPr>
              <a:t> (so that we have the case where </a:t>
            </a:r>
            <a:r>
              <a:rPr lang="en-US" sz="2800" i="1" dirty="0">
                <a:ea typeface="Cambria Math" pitchFamily="18" charset="0"/>
              </a:rPr>
              <a:t>a</a:t>
            </a:r>
            <a:r>
              <a:rPr lang="en-US" sz="2800" dirty="0">
                <a:ea typeface="Cambria Math" pitchFamily="18" charset="0"/>
              </a:rPr>
              <a:t> &gt; </a:t>
            </a:r>
            <a:r>
              <a:rPr lang="en-US" sz="2800" i="1" dirty="0">
                <a:ea typeface="Cambria Math" pitchFamily="18" charset="0"/>
              </a:rPr>
              <a:t>b</a:t>
            </a:r>
            <a:r>
              <a:rPr lang="en-US" sz="2800" i="1" baseline="30000" dirty="0">
                <a:ea typeface="Cambria Math" pitchFamily="18" charset="0"/>
              </a:rPr>
              <a:t>d</a:t>
            </a:r>
            <a:r>
              <a:rPr lang="en-US" sz="2800" dirty="0">
                <a:ea typeface="Cambria Math" pitchFamily="18" charset="0"/>
              </a:rPr>
              <a:t>), it follows that </a:t>
            </a:r>
            <a:r>
              <a:rPr lang="en-US" sz="2800" i="1" dirty="0"/>
              <a:t>f</a:t>
            </a:r>
            <a:r>
              <a:rPr lang="en-US" sz="2800" dirty="0"/>
              <a:t>(</a:t>
            </a:r>
            <a:r>
              <a:rPr lang="en-US" sz="2800" i="1" dirty="0"/>
              <a:t>n</a:t>
            </a:r>
            <a:r>
              <a:rPr lang="en-US" sz="2800" dirty="0"/>
              <a:t>) is </a:t>
            </a:r>
            <a:r>
              <a:rPr lang="en-US" sz="2800" i="1" dirty="0"/>
              <a:t>O</a:t>
            </a:r>
            <a:r>
              <a:rPr lang="en-US" sz="2800" dirty="0"/>
              <a:t>(</a:t>
            </a:r>
            <a:r>
              <a:rPr lang="en-US" sz="2800" i="1" dirty="0" err="1"/>
              <a:t>n</a:t>
            </a:r>
            <a:r>
              <a:rPr lang="en-US" sz="2800" baseline="30000" dirty="0" err="1"/>
              <a:t>log</a:t>
            </a:r>
            <a:r>
              <a:rPr lang="en-US" sz="2800" baseline="30000" dirty="0"/>
              <a:t> </a:t>
            </a:r>
            <a:r>
              <a:rPr lang="en-US" sz="2800" baseline="30000" dirty="0">
                <a:latin typeface="Cambria Math" pitchFamily="18" charset="0"/>
                <a:ea typeface="Cambria Math" pitchFamily="18" charset="0"/>
              </a:rPr>
              <a:t>3</a:t>
            </a:r>
            <a:r>
              <a:rPr lang="en-US" sz="2800" dirty="0"/>
              <a:t>). </a:t>
            </a:r>
            <a:endParaRPr lang="en-US" dirty="0"/>
          </a:p>
          <a:p>
            <a:pPr>
              <a:buNone/>
            </a:pPr>
            <a:endParaRPr lang="en-US" dirty="0"/>
          </a:p>
          <a:p>
            <a:pPr>
              <a:buNone/>
            </a:pPr>
            <a:r>
              <a:rPr lang="en-US" dirty="0"/>
              <a:t>    Note that log </a:t>
            </a:r>
            <a:r>
              <a:rPr lang="en-US" dirty="0">
                <a:latin typeface="Cambria Math" pitchFamily="18" charset="0"/>
                <a:ea typeface="Cambria Math" pitchFamily="18" charset="0"/>
              </a:rPr>
              <a:t>3</a:t>
            </a:r>
            <a:r>
              <a:rPr lang="en-US" dirty="0"/>
              <a:t> </a:t>
            </a:r>
            <a:r>
              <a:rPr lang="en-US" dirty="0">
                <a:latin typeface="Cambria Math"/>
                <a:ea typeface="Cambria Math"/>
              </a:rPr>
              <a:t>≈ 1.6. </a:t>
            </a:r>
            <a:r>
              <a:rPr lang="en-US" dirty="0">
                <a:ea typeface="Cambria Math"/>
              </a:rPr>
              <a:t>Therefore the fast multiplication algorithm is a substantial improvement over the conventional algorithm</a:t>
            </a:r>
            <a:r>
              <a:rPr lang="en-US" dirty="0">
                <a:latin typeface="Cambria Math"/>
                <a:ea typeface="Cambria Math"/>
              </a:rPr>
              <a:t> </a:t>
            </a:r>
            <a:r>
              <a:rPr lang="en-US" dirty="0">
                <a:ea typeface="Cambria Math"/>
              </a:rPr>
              <a:t>that uses </a:t>
            </a:r>
            <a:r>
              <a:rPr lang="en-US" i="1" dirty="0">
                <a:ea typeface="Cambria Math"/>
              </a:rPr>
              <a:t>O</a:t>
            </a:r>
            <a:r>
              <a:rPr lang="en-US" dirty="0">
                <a:latin typeface="Cambria Math"/>
                <a:ea typeface="Cambria Math"/>
              </a:rPr>
              <a:t>(</a:t>
            </a:r>
            <a:r>
              <a:rPr lang="en-US" i="1" dirty="0">
                <a:ea typeface="Cambria Math"/>
              </a:rPr>
              <a:t>n</a:t>
            </a:r>
            <a:r>
              <a:rPr lang="en-US" baseline="30000" dirty="0">
                <a:latin typeface="Cambria Math"/>
                <a:ea typeface="Cambria Math"/>
              </a:rPr>
              <a:t>2</a:t>
            </a:r>
            <a:r>
              <a:rPr lang="en-US" dirty="0">
                <a:latin typeface="Cambria Math"/>
                <a:ea typeface="Cambria Math"/>
              </a:rPr>
              <a:t>) </a:t>
            </a:r>
            <a:r>
              <a:rPr lang="en-US" dirty="0">
                <a:ea typeface="Cambria Math"/>
              </a:rPr>
              <a:t>bit operations</a:t>
            </a:r>
            <a:r>
              <a:rPr lang="en-US" dirty="0">
                <a:latin typeface="Cambria Math"/>
                <a:ea typeface="Cambria Math"/>
              </a:rPr>
              <a:t>.</a:t>
            </a:r>
            <a:endParaRPr lang="en-US" sz="2200" dirty="0">
              <a:ea typeface="Cambria Math" pitchFamily="18" charset="0"/>
            </a:endParaRPr>
          </a:p>
          <a:p>
            <a:pPr>
              <a:buNone/>
            </a:pPr>
            <a:endParaRPr lang="en-US" dirty="0"/>
          </a:p>
          <a:p>
            <a:pPr>
              <a:buNone/>
            </a:pPr>
            <a:endParaRPr lang="en-US" dirty="0"/>
          </a:p>
          <a:p>
            <a:pPr>
              <a:buNone/>
            </a:pPr>
            <a:r>
              <a:rPr lang="en-US" dirty="0"/>
              <a:t> </a:t>
            </a:r>
            <a:endParaRPr lang="en-US" sz="2400" dirty="0">
              <a:latin typeface="Cambria Math" pitchFamily="18" charset="0"/>
              <a:ea typeface="Cambria Math" pitchFamily="18" charset="0"/>
            </a:endParaRPr>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en-US" altLang="zh-CN" dirty="0"/>
              <a:t>Exercise </a:t>
            </a:r>
            <a:endParaRPr lang="zh-CN" altLang="en-US" dirty="0"/>
          </a:p>
        </p:txBody>
      </p:sp>
      <p:sp>
        <p:nvSpPr>
          <p:cNvPr id="3" name="副标题 2"/>
          <p:cNvSpPr>
            <a:spLocks noGrp="1"/>
          </p:cNvSpPr>
          <p:nvPr>
            <p:ph type="subTitle" idx="1"/>
          </p:nvPr>
        </p:nvSpPr>
        <p:spPr/>
        <p:txBody>
          <a:bodyPr/>
          <a:lstStyle/>
          <a:p>
            <a:pPr algn="l"/>
            <a:r>
              <a:rPr lang="en-US" altLang="zh-CN" dirty="0">
                <a:ea typeface="宋体" charset="-122"/>
              </a:rPr>
              <a:t>P535  21     7</a:t>
            </a:r>
            <a:r>
              <a:rPr lang="en-US" altLang="zh-CN" baseline="30000" dirty="0">
                <a:ea typeface="宋体" charset="-122"/>
              </a:rPr>
              <a:t>th</a:t>
            </a:r>
            <a:r>
              <a:rPr lang="en-US" altLang="zh-CN" dirty="0">
                <a:ea typeface="宋体" charset="-122"/>
              </a:rPr>
              <a:t> edition</a:t>
            </a:r>
            <a:endParaRPr lang="zh-CN" altLang="en-US" dirty="0">
              <a:ea typeface="宋体" charset="-122"/>
            </a:endParaRPr>
          </a:p>
          <a:p>
            <a:pPr algn="l"/>
            <a:endParaRPr lang="en-US" altLang="zh-CN" dirty="0">
              <a:ea typeface="宋体" charset="-122"/>
            </a:endParaRPr>
          </a:p>
          <a:p>
            <a:pPr algn="l"/>
            <a:r>
              <a:rPr lang="en-US" altLang="zh-CN" dirty="0">
                <a:ea typeface="宋体" charset="-122"/>
              </a:rPr>
              <a:t>P483  21   6</a:t>
            </a:r>
            <a:r>
              <a:rPr lang="en-US" altLang="zh-CN" baseline="30000" dirty="0">
                <a:ea typeface="宋体" charset="-122"/>
              </a:rPr>
              <a:t>th</a:t>
            </a:r>
            <a:r>
              <a:rPr lang="en-US" altLang="zh-CN" dirty="0">
                <a:ea typeface="宋体" charset="-122"/>
              </a:rPr>
              <a:t> edition</a:t>
            </a:r>
            <a:endParaRPr lang="zh-CN" altLang="en-US" dirty="0">
              <a:ea typeface="宋体" charset="-122"/>
            </a:endParaRPr>
          </a:p>
          <a:p>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Generating Functions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8.4</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Generating Functions</a:t>
            </a:r>
          </a:p>
          <a:p>
            <a:r>
              <a:rPr lang="en-US" dirty="0"/>
              <a:t>Counting Problems and Generating Functions</a:t>
            </a:r>
          </a:p>
          <a:p>
            <a:r>
              <a:rPr lang="en-US" dirty="0"/>
              <a:t>Useful Generating Functions</a:t>
            </a:r>
          </a:p>
          <a:p>
            <a:r>
              <a:rPr lang="en-US" dirty="0"/>
              <a:t>Solving Recurrence Relations Using Generating Functions (</a:t>
            </a:r>
            <a:r>
              <a:rPr lang="en-US" i="1" dirty="0"/>
              <a:t>not yet covered in the slides</a:t>
            </a:r>
            <a:r>
              <a:rPr lang="en-US" dirty="0"/>
              <a:t>)</a:t>
            </a:r>
          </a:p>
          <a:p>
            <a:r>
              <a:rPr lang="en-US" dirty="0"/>
              <a:t>Proving Identities Using Generating Functions (</a:t>
            </a:r>
            <a:r>
              <a:rPr lang="en-US" i="1" dirty="0"/>
              <a:t>not yet covered in the slides</a:t>
            </a:r>
            <a:r>
              <a:rPr lang="en-US" dirty="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Functions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The </a:t>
            </a:r>
            <a:r>
              <a:rPr lang="en-US" i="1" dirty="0"/>
              <a:t>generating function for the sequence  a</a:t>
            </a:r>
            <a:r>
              <a:rPr lang="en-US" baseline="-25000" dirty="0">
                <a:latin typeface="Cambria Math" pitchFamily="18" charset="0"/>
                <a:ea typeface="Cambria Math" pitchFamily="18" charset="0"/>
              </a:rPr>
              <a:t>0</a:t>
            </a:r>
            <a:r>
              <a:rPr lang="en-US" dirty="0"/>
              <a:t>, </a:t>
            </a:r>
            <a:r>
              <a:rPr lang="en-US" i="1" dirty="0"/>
              <a:t>a</a:t>
            </a:r>
            <a:r>
              <a:rPr lang="en-US" baseline="-25000" dirty="0">
                <a:latin typeface="Cambria Math" pitchFamily="18" charset="0"/>
                <a:ea typeface="Cambria Math" pitchFamily="18" charset="0"/>
              </a:rPr>
              <a:t>1</a:t>
            </a:r>
            <a:r>
              <a:rPr lang="en-US" dirty="0"/>
              <a:t>,…, </a:t>
            </a:r>
            <a:r>
              <a:rPr lang="en-US" i="1" dirty="0" err="1"/>
              <a:t>a</a:t>
            </a:r>
            <a:r>
              <a:rPr lang="en-US" i="1" baseline="-25000" dirty="0" err="1"/>
              <a:t>k</a:t>
            </a:r>
            <a:r>
              <a:rPr lang="en-US" dirty="0"/>
              <a:t>, … of real numbers is the infinite series</a:t>
            </a:r>
          </a:p>
          <a:p>
            <a:pPr>
              <a:buNone/>
            </a:pPr>
            <a:endParaRPr lang="en-US" i="1" dirty="0"/>
          </a:p>
          <a:p>
            <a:pPr>
              <a:buNone/>
            </a:pPr>
            <a:endParaRPr lang="en-US" i="1" dirty="0"/>
          </a:p>
          <a:p>
            <a:pPr>
              <a:buNone/>
            </a:pPr>
            <a:r>
              <a:rPr lang="en-US" i="1" dirty="0"/>
              <a:t>    </a:t>
            </a:r>
            <a:r>
              <a:rPr lang="en-US" b="1" dirty="0"/>
              <a:t>Examples</a:t>
            </a:r>
            <a:r>
              <a:rPr lang="en-US" dirty="0"/>
              <a:t>:</a:t>
            </a:r>
          </a:p>
          <a:p>
            <a:pPr lvl="1"/>
            <a:r>
              <a:rPr lang="en-US" dirty="0"/>
              <a:t>The sequence {</a:t>
            </a:r>
            <a:r>
              <a:rPr lang="en-US" i="1" dirty="0" err="1"/>
              <a:t>a</a:t>
            </a:r>
            <a:r>
              <a:rPr lang="en-US" i="1" baseline="-25000" dirty="0" err="1"/>
              <a:t>k</a:t>
            </a:r>
            <a:r>
              <a:rPr lang="en-US" dirty="0"/>
              <a:t>} with </a:t>
            </a:r>
            <a:r>
              <a:rPr lang="en-US" i="1" dirty="0" err="1"/>
              <a:t>a</a:t>
            </a:r>
            <a:r>
              <a:rPr lang="en-US" i="1" baseline="-25000" dirty="0" err="1"/>
              <a:t>k</a:t>
            </a:r>
            <a:r>
              <a:rPr lang="en-US" dirty="0"/>
              <a:t> = </a:t>
            </a:r>
            <a:r>
              <a:rPr lang="en-US" dirty="0">
                <a:latin typeface="Cambria Math" pitchFamily="18" charset="0"/>
                <a:ea typeface="Cambria Math" pitchFamily="18" charset="0"/>
              </a:rPr>
              <a:t>3</a:t>
            </a:r>
            <a:r>
              <a:rPr lang="en-US" dirty="0"/>
              <a:t>  has the generating function </a:t>
            </a:r>
          </a:p>
          <a:p>
            <a:pPr lvl="1"/>
            <a:r>
              <a:rPr lang="en-US" dirty="0"/>
              <a:t>The sequence {</a:t>
            </a:r>
            <a:r>
              <a:rPr lang="en-US" i="1" dirty="0" err="1"/>
              <a:t>a</a:t>
            </a:r>
            <a:r>
              <a:rPr lang="en-US" i="1" baseline="-25000" dirty="0" err="1"/>
              <a:t>k</a:t>
            </a:r>
            <a:r>
              <a:rPr lang="en-US" dirty="0"/>
              <a:t>} with </a:t>
            </a:r>
            <a:r>
              <a:rPr lang="en-US" i="1" dirty="0" err="1"/>
              <a:t>a</a:t>
            </a:r>
            <a:r>
              <a:rPr lang="en-US" i="1" baseline="-25000" dirty="0" err="1"/>
              <a:t>k</a:t>
            </a:r>
            <a:r>
              <a:rPr lang="en-US" dirty="0"/>
              <a:t> = </a:t>
            </a:r>
            <a:r>
              <a:rPr lang="en-US" dirty="0">
                <a:latin typeface="Cambria Math" pitchFamily="18" charset="0"/>
                <a:ea typeface="Cambria Math" pitchFamily="18" charset="0"/>
              </a:rPr>
              <a:t> </a:t>
            </a:r>
            <a:r>
              <a:rPr lang="en-US" i="1" dirty="0">
                <a:ea typeface="Cambria Math" pitchFamily="18" charset="0"/>
              </a:rPr>
              <a:t>k </a:t>
            </a:r>
            <a:r>
              <a:rPr lang="en-US" dirty="0">
                <a:latin typeface="Cambria Math" pitchFamily="18" charset="0"/>
                <a:ea typeface="Cambria Math" pitchFamily="18" charset="0"/>
              </a:rPr>
              <a:t>+ 1</a:t>
            </a:r>
            <a:r>
              <a:rPr lang="en-US" dirty="0"/>
              <a:t> has the generating function  has the generating function</a:t>
            </a:r>
          </a:p>
          <a:p>
            <a:pPr lvl="1"/>
            <a:r>
              <a:rPr lang="en-US" dirty="0"/>
              <a:t>The sequence {</a:t>
            </a:r>
            <a:r>
              <a:rPr lang="en-US" i="1" dirty="0" err="1"/>
              <a:t>a</a:t>
            </a:r>
            <a:r>
              <a:rPr lang="en-US" i="1" baseline="-25000" dirty="0" err="1"/>
              <a:t>k</a:t>
            </a:r>
            <a:r>
              <a:rPr lang="en-US" dirty="0"/>
              <a:t>} with </a:t>
            </a:r>
            <a:r>
              <a:rPr lang="en-US" i="1" dirty="0" err="1"/>
              <a:t>a</a:t>
            </a:r>
            <a:r>
              <a:rPr lang="en-US" i="1" baseline="-25000" dirty="0" err="1"/>
              <a:t>k</a:t>
            </a:r>
            <a:r>
              <a:rPr lang="en-US" dirty="0"/>
              <a:t> = </a:t>
            </a:r>
            <a:r>
              <a:rPr lang="en-US" dirty="0">
                <a:latin typeface="Cambria Math" pitchFamily="18" charset="0"/>
                <a:ea typeface="Cambria Math" pitchFamily="18" charset="0"/>
              </a:rPr>
              <a:t> 2</a:t>
            </a:r>
            <a:r>
              <a:rPr lang="en-US" i="1" baseline="30000" dirty="0">
                <a:ea typeface="Cambria Math" pitchFamily="18" charset="0"/>
              </a:rPr>
              <a:t>k</a:t>
            </a:r>
            <a:r>
              <a:rPr lang="en-US" i="1" dirty="0">
                <a:ea typeface="Cambria Math" pitchFamily="18" charset="0"/>
              </a:rPr>
              <a:t> </a:t>
            </a:r>
            <a:r>
              <a:rPr lang="en-US" dirty="0"/>
              <a:t> has the generating function  has the generating function</a:t>
            </a:r>
          </a:p>
          <a:p>
            <a:pPr lvl="1"/>
            <a:endParaRPr lang="en-US" dirty="0"/>
          </a:p>
          <a:p>
            <a:pPr lvl="1"/>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1828800" y="2819400"/>
            <a:ext cx="5187315" cy="702945"/>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2514600" y="4343400"/>
            <a:ext cx="632936" cy="527209"/>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6172200" y="5105400"/>
            <a:ext cx="1087279" cy="527209"/>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6400800" y="5867400"/>
            <a:ext cx="727234" cy="527209"/>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Generating Functions for Finite Sequences</a:t>
            </a:r>
          </a:p>
        </p:txBody>
      </p:sp>
      <p:sp>
        <p:nvSpPr>
          <p:cNvPr id="3" name="Content Placeholder 2"/>
          <p:cNvSpPr>
            <a:spLocks noGrp="1"/>
          </p:cNvSpPr>
          <p:nvPr>
            <p:ph idx="1"/>
          </p:nvPr>
        </p:nvSpPr>
        <p:spPr/>
        <p:txBody>
          <a:bodyPr/>
          <a:lstStyle/>
          <a:p>
            <a:r>
              <a:rPr lang="en-US" dirty="0"/>
              <a:t>Generating functions for finite sequences of real numbers can be defined by extending a finite sequence  </a:t>
            </a:r>
            <a:r>
              <a:rPr lang="en-US" i="1" dirty="0"/>
              <a:t>a</a:t>
            </a:r>
            <a:r>
              <a:rPr lang="en-US" baseline="-25000" dirty="0">
                <a:latin typeface="Cambria Math" pitchFamily="18" charset="0"/>
                <a:ea typeface="Cambria Math" pitchFamily="18" charset="0"/>
              </a:rPr>
              <a:t>0</a:t>
            </a:r>
            <a:r>
              <a:rPr lang="en-US" dirty="0"/>
              <a:t>,</a:t>
            </a:r>
            <a:r>
              <a:rPr lang="en-US" i="1" dirty="0"/>
              <a:t>a</a:t>
            </a:r>
            <a:r>
              <a:rPr lang="en-US" baseline="-25000" dirty="0">
                <a:latin typeface="Cambria Math" pitchFamily="18" charset="0"/>
                <a:ea typeface="Cambria Math" pitchFamily="18" charset="0"/>
              </a:rPr>
              <a:t>1</a:t>
            </a:r>
            <a:r>
              <a:rPr lang="en-US" dirty="0"/>
              <a:t>, … , </a:t>
            </a:r>
            <a:r>
              <a:rPr lang="en-US" i="1" dirty="0"/>
              <a:t>a</a:t>
            </a:r>
            <a:r>
              <a:rPr lang="en-US" i="1" baseline="-25000" dirty="0"/>
              <a:t>n   </a:t>
            </a:r>
            <a:r>
              <a:rPr lang="en-US" dirty="0"/>
              <a:t>into an infinite sequence by setting             </a:t>
            </a:r>
            <a:r>
              <a:rPr lang="en-US" i="1" dirty="0"/>
              <a:t>a</a:t>
            </a:r>
            <a:r>
              <a:rPr lang="en-US" i="1" baseline="-25000" dirty="0"/>
              <a:t>n+1 </a:t>
            </a:r>
            <a:r>
              <a:rPr lang="en-US" dirty="0"/>
              <a:t>= </a:t>
            </a:r>
            <a:r>
              <a:rPr lang="en-US" dirty="0">
                <a:latin typeface="Cambria Math" pitchFamily="18" charset="0"/>
                <a:ea typeface="Cambria Math" pitchFamily="18" charset="0"/>
              </a:rPr>
              <a:t>0,</a:t>
            </a:r>
            <a:r>
              <a:rPr lang="en-US" i="1" dirty="0"/>
              <a:t> a</a:t>
            </a:r>
            <a:r>
              <a:rPr lang="en-US" i="1" baseline="-25000" dirty="0"/>
              <a:t>n+2 </a:t>
            </a:r>
            <a:r>
              <a:rPr lang="en-US" dirty="0"/>
              <a:t>= </a:t>
            </a:r>
            <a:r>
              <a:rPr lang="en-US" dirty="0">
                <a:latin typeface="Cambria Math" pitchFamily="18" charset="0"/>
                <a:ea typeface="Cambria Math" pitchFamily="18" charset="0"/>
              </a:rPr>
              <a:t>0, </a:t>
            </a:r>
            <a:r>
              <a:rPr lang="en-US" dirty="0">
                <a:ea typeface="Cambria Math" pitchFamily="18" charset="0"/>
              </a:rPr>
              <a:t>and so on.</a:t>
            </a:r>
          </a:p>
          <a:p>
            <a:r>
              <a:rPr lang="en-US" dirty="0">
                <a:ea typeface="Cambria Math" pitchFamily="18" charset="0"/>
              </a:rPr>
              <a:t>The generating function </a:t>
            </a:r>
            <a:r>
              <a:rPr lang="en-US" i="1" dirty="0">
                <a:ea typeface="Cambria Math" pitchFamily="18" charset="0"/>
              </a:rPr>
              <a:t>G</a:t>
            </a:r>
            <a:r>
              <a:rPr lang="en-US" dirty="0">
                <a:ea typeface="Cambria Math" pitchFamily="18" charset="0"/>
              </a:rPr>
              <a:t>(</a:t>
            </a:r>
            <a:r>
              <a:rPr lang="en-US" i="1" dirty="0">
                <a:ea typeface="Cambria Math" pitchFamily="18" charset="0"/>
              </a:rPr>
              <a:t>x</a:t>
            </a:r>
            <a:r>
              <a:rPr lang="en-US" dirty="0">
                <a:ea typeface="Cambria Math" pitchFamily="18" charset="0"/>
              </a:rPr>
              <a:t>) of this infinite sequence {</a:t>
            </a:r>
            <a:r>
              <a:rPr lang="en-US" i="1" dirty="0"/>
              <a:t>a</a:t>
            </a:r>
            <a:r>
              <a:rPr lang="en-US" i="1" baseline="-25000" dirty="0"/>
              <a:t>n</a:t>
            </a:r>
            <a:r>
              <a:rPr lang="en-US" dirty="0">
                <a:ea typeface="Cambria Math" pitchFamily="18" charset="0"/>
              </a:rPr>
              <a:t>} is a polynomial of degree n because no terms of the form </a:t>
            </a:r>
            <a:r>
              <a:rPr lang="en-US" i="1" dirty="0" err="1">
                <a:ea typeface="Cambria Math" pitchFamily="18" charset="0"/>
              </a:rPr>
              <a:t>a</a:t>
            </a:r>
            <a:r>
              <a:rPr lang="en-US" i="1" baseline="-25000" dirty="0" err="1">
                <a:ea typeface="Cambria Math" pitchFamily="18" charset="0"/>
              </a:rPr>
              <a:t>j</a:t>
            </a:r>
            <a:r>
              <a:rPr lang="en-US" i="1" dirty="0" err="1">
                <a:ea typeface="Cambria Math" pitchFamily="18" charset="0"/>
              </a:rPr>
              <a:t>x</a:t>
            </a:r>
            <a:r>
              <a:rPr lang="en-US" i="1" baseline="30000" dirty="0" err="1">
                <a:ea typeface="Cambria Math" pitchFamily="18" charset="0"/>
              </a:rPr>
              <a:t>j</a:t>
            </a:r>
            <a:r>
              <a:rPr lang="en-US" i="1" dirty="0">
                <a:ea typeface="Cambria Math" pitchFamily="18" charset="0"/>
              </a:rPr>
              <a:t> </a:t>
            </a:r>
            <a:r>
              <a:rPr lang="en-US" dirty="0">
                <a:ea typeface="Cambria Math" pitchFamily="18" charset="0"/>
              </a:rPr>
              <a:t>with </a:t>
            </a:r>
            <a:r>
              <a:rPr lang="en-US" i="1" dirty="0">
                <a:ea typeface="Cambria Math" pitchFamily="18" charset="0"/>
              </a:rPr>
              <a:t>j</a:t>
            </a:r>
            <a:r>
              <a:rPr lang="en-US" dirty="0">
                <a:ea typeface="Cambria Math" pitchFamily="18" charset="0"/>
              </a:rPr>
              <a:t> &gt; </a:t>
            </a:r>
            <a:r>
              <a:rPr lang="en-US" i="1" dirty="0">
                <a:ea typeface="Cambria Math" pitchFamily="18" charset="0"/>
              </a:rPr>
              <a:t>n</a:t>
            </a:r>
            <a:r>
              <a:rPr lang="en-US" dirty="0">
                <a:ea typeface="Cambria Math" pitchFamily="18" charset="0"/>
              </a:rPr>
              <a:t> occur, that is,</a:t>
            </a:r>
          </a:p>
          <a:p>
            <a:pPr>
              <a:buNone/>
            </a:pPr>
            <a:endParaRPr lang="en-US" dirty="0">
              <a:ea typeface="Cambria Math" pitchFamily="18" charset="0"/>
            </a:endParaRPr>
          </a:p>
          <a:p>
            <a:pPr>
              <a:buNone/>
            </a:pPr>
            <a:r>
              <a:rPr lang="en-US" dirty="0">
                <a:ea typeface="Cambria Math" pitchFamily="18" charset="0"/>
              </a:rPr>
              <a:t>                    </a:t>
            </a:r>
            <a:r>
              <a:rPr lang="en-US" i="1" dirty="0">
                <a:ea typeface="Cambria Math" pitchFamily="18" charset="0"/>
              </a:rPr>
              <a:t>G</a:t>
            </a:r>
            <a:r>
              <a:rPr lang="en-US" dirty="0">
                <a:ea typeface="Cambria Math" pitchFamily="18" charset="0"/>
              </a:rPr>
              <a:t>(</a:t>
            </a:r>
            <a:r>
              <a:rPr lang="en-US" i="1" dirty="0">
                <a:ea typeface="Cambria Math" pitchFamily="18" charset="0"/>
              </a:rPr>
              <a:t>x</a:t>
            </a:r>
            <a:r>
              <a:rPr lang="en-US" dirty="0">
                <a:ea typeface="Cambria Math" pitchFamily="18" charset="0"/>
              </a:rPr>
              <a:t>) = </a:t>
            </a:r>
            <a:r>
              <a:rPr lang="en-US" i="1" dirty="0"/>
              <a:t>a</a:t>
            </a:r>
            <a:r>
              <a:rPr lang="en-US" baseline="-25000" dirty="0">
                <a:latin typeface="Cambria Math" pitchFamily="18" charset="0"/>
                <a:ea typeface="Cambria Math" pitchFamily="18" charset="0"/>
              </a:rPr>
              <a:t>0</a:t>
            </a:r>
            <a:r>
              <a:rPr lang="en-US" dirty="0"/>
              <a:t> + </a:t>
            </a:r>
            <a:r>
              <a:rPr lang="en-US" i="1" dirty="0"/>
              <a:t>a</a:t>
            </a:r>
            <a:r>
              <a:rPr lang="en-US" baseline="-25000" dirty="0">
                <a:latin typeface="Cambria Math" pitchFamily="18" charset="0"/>
                <a:ea typeface="Cambria Math" pitchFamily="18" charset="0"/>
              </a:rPr>
              <a:t>1</a:t>
            </a:r>
            <a:r>
              <a:rPr lang="en-US" i="1" dirty="0"/>
              <a:t>x</a:t>
            </a:r>
            <a:r>
              <a:rPr lang="en-US" dirty="0"/>
              <a:t> + </a:t>
            </a:r>
            <a:r>
              <a:rPr lang="en-US" dirty="0">
                <a:latin typeface="Cambria Math"/>
                <a:ea typeface="Cambria Math"/>
              </a:rPr>
              <a:t>⋯ </a:t>
            </a:r>
            <a:r>
              <a:rPr lang="en-US" dirty="0"/>
              <a:t>+ </a:t>
            </a:r>
            <a:r>
              <a:rPr lang="en-US" i="1" dirty="0"/>
              <a:t>a</a:t>
            </a:r>
            <a:r>
              <a:rPr lang="en-US" i="1" baseline="-25000" dirty="0"/>
              <a:t>n </a:t>
            </a:r>
            <a:r>
              <a:rPr lang="en-US" i="1" dirty="0" err="1"/>
              <a:t>x</a:t>
            </a:r>
            <a:r>
              <a:rPr lang="en-US" i="1" baseline="30000" dirty="0" err="1"/>
              <a:t>n</a:t>
            </a:r>
            <a:r>
              <a:rPr lang="en-US" i="1" dirty="0"/>
              <a:t>.</a:t>
            </a:r>
            <a:endParaRPr lang="en-US" dirty="0">
              <a:ea typeface="Cambria Math"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Generating Functions for Finite Sequences (continued)</a:t>
            </a:r>
          </a:p>
        </p:txBody>
      </p:sp>
      <p:sp>
        <p:nvSpPr>
          <p:cNvPr id="3" name="Content Placeholder 2"/>
          <p:cNvSpPr>
            <a:spLocks noGrp="1"/>
          </p:cNvSpPr>
          <p:nvPr>
            <p:ph idx="1"/>
          </p:nvPr>
        </p:nvSpPr>
        <p:spPr>
          <a:ln>
            <a:solidFill>
              <a:schemeClr val="bg1"/>
            </a:solidFill>
          </a:ln>
        </p:spPr>
        <p:txBody>
          <a:bodyPr>
            <a:normAutofit/>
          </a:bodyPr>
          <a:lstStyle/>
          <a:p>
            <a:pPr>
              <a:buNone/>
            </a:pPr>
            <a:r>
              <a:rPr lang="en-US" dirty="0"/>
              <a:t>   </a:t>
            </a:r>
            <a:r>
              <a:rPr lang="en-US" b="1" dirty="0"/>
              <a:t>Example</a:t>
            </a:r>
            <a:r>
              <a:rPr lang="en-US" dirty="0"/>
              <a:t>:  What is the generating function for the sequence </a:t>
            </a:r>
            <a:r>
              <a:rPr lang="en-US" dirty="0">
                <a:latin typeface="Cambria Math" pitchFamily="18" charset="0"/>
                <a:ea typeface="Cambria Math" pitchFamily="18" charset="0"/>
              </a:rPr>
              <a:t>1,1,1,1,1,1</a:t>
            </a:r>
            <a:r>
              <a:rPr lang="en-US" dirty="0"/>
              <a:t>?</a:t>
            </a:r>
          </a:p>
          <a:p>
            <a:pPr>
              <a:buNone/>
            </a:pPr>
            <a:r>
              <a:rPr lang="en-US" dirty="0"/>
              <a:t>   </a:t>
            </a:r>
            <a:r>
              <a:rPr lang="en-US" b="1" dirty="0"/>
              <a:t>Solution</a:t>
            </a:r>
            <a:r>
              <a:rPr lang="en-US" dirty="0"/>
              <a:t>: The generating function of </a:t>
            </a:r>
            <a:r>
              <a:rPr lang="en-US" dirty="0">
                <a:latin typeface="Cambria Math" pitchFamily="18" charset="0"/>
                <a:ea typeface="Cambria Math" pitchFamily="18" charset="0"/>
              </a:rPr>
              <a:t>1,1,1,1,1,1  is </a:t>
            </a:r>
          </a:p>
          <a:p>
            <a:pPr>
              <a:buNone/>
            </a:pPr>
            <a:r>
              <a:rPr lang="en-US" dirty="0">
                <a:latin typeface="Cambria Math" pitchFamily="18" charset="0"/>
                <a:ea typeface="Cambria Math" pitchFamily="18" charset="0"/>
              </a:rPr>
              <a:t>       1 +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x</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 </a:t>
            </a:r>
            <a:r>
              <a:rPr lang="en-US" i="1" dirty="0">
                <a:ea typeface="Cambria Math" pitchFamily="18" charset="0"/>
              </a:rPr>
              <a:t>x</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 </a:t>
            </a:r>
            <a:r>
              <a:rPr lang="en-US" i="1" dirty="0">
                <a:ea typeface="Cambria Math" pitchFamily="18" charset="0"/>
              </a:rPr>
              <a:t>x</a:t>
            </a:r>
            <a:r>
              <a:rPr lang="en-US" baseline="30000" dirty="0">
                <a:latin typeface="Cambria Math" pitchFamily="18" charset="0"/>
                <a:ea typeface="Cambria Math" pitchFamily="18" charset="0"/>
              </a:rPr>
              <a:t>4</a:t>
            </a:r>
            <a:r>
              <a:rPr lang="en-US" dirty="0">
                <a:latin typeface="Cambria Math" pitchFamily="18" charset="0"/>
                <a:ea typeface="Cambria Math" pitchFamily="18" charset="0"/>
              </a:rPr>
              <a:t> + </a:t>
            </a:r>
            <a:r>
              <a:rPr lang="en-US" i="1" dirty="0">
                <a:ea typeface="Cambria Math" pitchFamily="18" charset="0"/>
              </a:rPr>
              <a:t>x</a:t>
            </a:r>
            <a:r>
              <a:rPr lang="en-US" baseline="30000" dirty="0">
                <a:latin typeface="Cambria Math" pitchFamily="18" charset="0"/>
                <a:ea typeface="Cambria Math" pitchFamily="18" charset="0"/>
              </a:rPr>
              <a:t>5</a:t>
            </a:r>
            <a:r>
              <a:rPr lang="en-US" dirty="0">
                <a:latin typeface="Cambria Math" pitchFamily="18" charset="0"/>
                <a:ea typeface="Cambria Math" pitchFamily="18" charset="0"/>
              </a:rPr>
              <a:t>.</a:t>
            </a:r>
          </a:p>
          <a:p>
            <a:pPr>
              <a:buNone/>
            </a:pPr>
            <a:r>
              <a:rPr lang="en-US" dirty="0">
                <a:ea typeface="Cambria Math" pitchFamily="18" charset="0"/>
              </a:rPr>
              <a:t>    By Theorem 1 of Section </a:t>
            </a:r>
            <a:r>
              <a:rPr lang="en-US" dirty="0">
                <a:latin typeface="Cambria Math" pitchFamily="18" charset="0"/>
                <a:ea typeface="Cambria Math" pitchFamily="18" charset="0"/>
              </a:rPr>
              <a:t>2.4</a:t>
            </a:r>
            <a:r>
              <a:rPr lang="en-US" dirty="0">
                <a:ea typeface="Cambria Math" pitchFamily="18" charset="0"/>
              </a:rPr>
              <a:t>, we have</a:t>
            </a:r>
          </a:p>
          <a:p>
            <a:pPr>
              <a:buNone/>
            </a:pPr>
            <a:r>
              <a:rPr lang="en-US" dirty="0">
                <a:ea typeface="Cambria Math" pitchFamily="18" charset="0"/>
              </a:rPr>
              <a:t>       (</a:t>
            </a:r>
            <a:r>
              <a:rPr lang="en-US" i="1" dirty="0">
                <a:ea typeface="Cambria Math" pitchFamily="18" charset="0"/>
              </a:rPr>
              <a:t>x</a:t>
            </a:r>
            <a:r>
              <a:rPr lang="en-US" baseline="30000" dirty="0">
                <a:latin typeface="Cambria Math" pitchFamily="18" charset="0"/>
                <a:ea typeface="Cambria Math" pitchFamily="18" charset="0"/>
              </a:rPr>
              <a:t>6</a:t>
            </a:r>
            <a:r>
              <a:rPr lang="en-US" dirty="0">
                <a:ea typeface="Cambria Math" pitchFamily="18" charset="0"/>
              </a:rPr>
              <a:t> </a:t>
            </a:r>
            <a:r>
              <a:rPr lang="en-US" dirty="0">
                <a:latin typeface="Cambria Math"/>
                <a:ea typeface="Cambria Math"/>
              </a:rPr>
              <a:t>− 1)/(</a:t>
            </a:r>
            <a:r>
              <a:rPr lang="en-US" i="1" dirty="0">
                <a:ea typeface="Cambria Math"/>
              </a:rPr>
              <a:t>x</a:t>
            </a:r>
            <a:r>
              <a:rPr lang="en-US" dirty="0">
                <a:latin typeface="Cambria Math"/>
                <a:ea typeface="Cambria Math"/>
              </a:rPr>
              <a:t> −1) = </a:t>
            </a:r>
            <a:r>
              <a:rPr lang="en-US" dirty="0">
                <a:latin typeface="Cambria Math" pitchFamily="18" charset="0"/>
                <a:ea typeface="Cambria Math" pitchFamily="18" charset="0"/>
              </a:rPr>
              <a:t>1 +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x</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 </a:t>
            </a:r>
            <a:r>
              <a:rPr lang="en-US" i="1" dirty="0">
                <a:ea typeface="Cambria Math" pitchFamily="18" charset="0"/>
              </a:rPr>
              <a:t>x</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 </a:t>
            </a:r>
            <a:r>
              <a:rPr lang="en-US" i="1" dirty="0">
                <a:ea typeface="Cambria Math" pitchFamily="18" charset="0"/>
              </a:rPr>
              <a:t>x</a:t>
            </a:r>
            <a:r>
              <a:rPr lang="en-US" baseline="30000" dirty="0">
                <a:latin typeface="Cambria Math" pitchFamily="18" charset="0"/>
                <a:ea typeface="Cambria Math" pitchFamily="18" charset="0"/>
              </a:rPr>
              <a:t>4</a:t>
            </a:r>
            <a:r>
              <a:rPr lang="en-US" dirty="0">
                <a:latin typeface="Cambria Math" pitchFamily="18" charset="0"/>
                <a:ea typeface="Cambria Math" pitchFamily="18" charset="0"/>
              </a:rPr>
              <a:t> + </a:t>
            </a:r>
            <a:r>
              <a:rPr lang="en-US" i="1" dirty="0">
                <a:ea typeface="Cambria Math" pitchFamily="18" charset="0"/>
              </a:rPr>
              <a:t>x</a:t>
            </a:r>
            <a:r>
              <a:rPr lang="en-US" baseline="30000" dirty="0">
                <a:latin typeface="Cambria Math" pitchFamily="18" charset="0"/>
                <a:ea typeface="Cambria Math" pitchFamily="18" charset="0"/>
              </a:rPr>
              <a:t>5</a:t>
            </a: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when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1.</a:t>
            </a:r>
          </a:p>
          <a:p>
            <a:pPr>
              <a:buNone/>
            </a:pPr>
            <a:r>
              <a:rPr lang="en-US" dirty="0">
                <a:latin typeface="Cambria Math" pitchFamily="18" charset="0"/>
                <a:ea typeface="Cambria Math" pitchFamily="18" charset="0"/>
              </a:rPr>
              <a:t>     Consequently </a:t>
            </a:r>
            <a:r>
              <a:rPr lang="en-US" i="1" dirty="0">
                <a:ea typeface="Cambria Math" pitchFamily="18" charset="0"/>
              </a:rPr>
              <a:t>G</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 </a:t>
            </a:r>
            <a:r>
              <a:rPr lang="en-US" dirty="0">
                <a:ea typeface="Cambria Math" pitchFamily="18" charset="0"/>
              </a:rPr>
              <a:t>(</a:t>
            </a:r>
            <a:r>
              <a:rPr lang="en-US" i="1" dirty="0">
                <a:ea typeface="Cambria Math" pitchFamily="18" charset="0"/>
              </a:rPr>
              <a:t>x</a:t>
            </a:r>
            <a:r>
              <a:rPr lang="en-US" baseline="30000" dirty="0">
                <a:latin typeface="Cambria Math" pitchFamily="18" charset="0"/>
                <a:ea typeface="Cambria Math" pitchFamily="18" charset="0"/>
              </a:rPr>
              <a:t>6</a:t>
            </a:r>
            <a:r>
              <a:rPr lang="en-US" dirty="0">
                <a:ea typeface="Cambria Math" pitchFamily="18" charset="0"/>
              </a:rPr>
              <a:t> </a:t>
            </a:r>
            <a:r>
              <a:rPr lang="en-US" dirty="0">
                <a:latin typeface="Cambria Math"/>
                <a:ea typeface="Cambria Math"/>
              </a:rPr>
              <a:t>− 1)/(</a:t>
            </a:r>
            <a:r>
              <a:rPr lang="en-US" i="1" dirty="0">
                <a:latin typeface="Cambria Math"/>
                <a:ea typeface="Cambria Math"/>
              </a:rPr>
              <a:t>x</a:t>
            </a:r>
            <a:r>
              <a:rPr lang="en-US" dirty="0">
                <a:latin typeface="Cambria Math"/>
                <a:ea typeface="Cambria Math"/>
              </a:rPr>
              <a:t> −1) is the generating function of the sequence. </a:t>
            </a:r>
            <a:endParaRPr lang="en-US" dirty="0">
              <a:ea typeface="Cambria Math"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Rabbits and the Fibonacci Numbers (</a:t>
            </a:r>
            <a:r>
              <a:rPr lang="en-US" sz="4000" i="1" dirty="0"/>
              <a:t>cont.</a:t>
            </a:r>
            <a:r>
              <a:rPr lang="en-US" sz="4000" dirty="0"/>
              <a:t>)</a:t>
            </a:r>
          </a:p>
        </p:txBody>
      </p:sp>
      <p:sp>
        <p:nvSpPr>
          <p:cNvPr id="3" name="Content Placeholder 2"/>
          <p:cNvSpPr>
            <a:spLocks noGrp="1"/>
          </p:cNvSpPr>
          <p:nvPr>
            <p:ph idx="1"/>
          </p:nvPr>
        </p:nvSpPr>
        <p:spPr>
          <a:solidFill>
            <a:schemeClr val="bg1"/>
          </a:solidFill>
        </p:spPr>
        <p:txBody>
          <a:bodyPr>
            <a:normAutofit fontScale="77500" lnSpcReduction="20000"/>
          </a:bodyPr>
          <a:lstStyle/>
          <a:p>
            <a:pPr>
              <a:buNone/>
            </a:pPr>
            <a:r>
              <a:rPr lang="en-US" b="1" dirty="0"/>
              <a:t>    Solution</a:t>
            </a:r>
            <a:r>
              <a:rPr lang="en-US" dirty="0"/>
              <a:t>: Let </a:t>
            </a:r>
            <a:r>
              <a:rPr lang="en-US" i="1" dirty="0"/>
              <a:t>f</a:t>
            </a:r>
            <a:r>
              <a:rPr lang="en-US" i="1" baseline="-25000" dirty="0"/>
              <a:t>n </a:t>
            </a:r>
            <a:r>
              <a:rPr lang="en-US" dirty="0"/>
              <a:t> be the </a:t>
            </a:r>
            <a:r>
              <a:rPr lang="en-US" dirty="0" err="1"/>
              <a:t>the</a:t>
            </a:r>
            <a:r>
              <a:rPr lang="en-US" dirty="0"/>
              <a:t> number of pairs of rabbits after </a:t>
            </a:r>
            <a:r>
              <a:rPr lang="en-US" i="1" dirty="0"/>
              <a:t>n</a:t>
            </a:r>
            <a:r>
              <a:rPr lang="en-US" dirty="0"/>
              <a:t> months.</a:t>
            </a:r>
          </a:p>
          <a:p>
            <a:pPr lvl="1"/>
            <a:r>
              <a:rPr lang="en-US" sz="2600" dirty="0"/>
              <a:t>There are is  </a:t>
            </a:r>
            <a:r>
              <a:rPr lang="en-US" sz="2600" i="1" dirty="0"/>
              <a:t>f</a:t>
            </a:r>
            <a:r>
              <a:rPr lang="en-US" sz="2600" baseline="-25000" dirty="0">
                <a:latin typeface="Cambria Math" pitchFamily="18" charset="0"/>
                <a:ea typeface="Cambria Math" pitchFamily="18" charset="0"/>
              </a:rPr>
              <a:t>1</a:t>
            </a:r>
            <a:r>
              <a:rPr lang="en-US" sz="2600" i="1" dirty="0"/>
              <a:t> = </a:t>
            </a:r>
            <a:r>
              <a:rPr lang="en-US" sz="2600" dirty="0">
                <a:latin typeface="Cambria Math" pitchFamily="18" charset="0"/>
                <a:ea typeface="Cambria Math" pitchFamily="18" charset="0"/>
              </a:rPr>
              <a:t>1 pairs of rabbits on the island at the end of the first month. </a:t>
            </a:r>
            <a:endParaRPr lang="en-US" sz="2600" i="1" dirty="0"/>
          </a:p>
          <a:p>
            <a:pPr lvl="1"/>
            <a:r>
              <a:rPr lang="en-US" sz="2600" dirty="0"/>
              <a:t>We also have </a:t>
            </a:r>
            <a:r>
              <a:rPr lang="en-US" sz="2600" i="1" dirty="0"/>
              <a:t>f</a:t>
            </a:r>
            <a:r>
              <a:rPr lang="en-US" sz="2600" baseline="-25000" dirty="0">
                <a:latin typeface="Cambria Math" pitchFamily="18" charset="0"/>
                <a:ea typeface="Cambria Math" pitchFamily="18" charset="0"/>
              </a:rPr>
              <a:t>2</a:t>
            </a:r>
            <a:r>
              <a:rPr lang="en-US" sz="2600" i="1" dirty="0"/>
              <a:t> = </a:t>
            </a:r>
            <a:r>
              <a:rPr lang="en-US" sz="2600" dirty="0">
                <a:latin typeface="Cambria Math" pitchFamily="18" charset="0"/>
                <a:ea typeface="Cambria Math" pitchFamily="18" charset="0"/>
              </a:rPr>
              <a:t>1 </a:t>
            </a:r>
            <a:r>
              <a:rPr lang="en-US" sz="2600" dirty="0"/>
              <a:t>because the pair does not breed during the first month</a:t>
            </a:r>
            <a:r>
              <a:rPr lang="en-US" sz="2600" i="1" dirty="0"/>
              <a:t>.</a:t>
            </a:r>
          </a:p>
          <a:p>
            <a:pPr lvl="1"/>
            <a:r>
              <a:rPr lang="en-US" sz="2600" dirty="0"/>
              <a:t>To find the number of pairs on the island after </a:t>
            </a:r>
            <a:r>
              <a:rPr lang="en-US" sz="2600" i="1" dirty="0"/>
              <a:t>n</a:t>
            </a:r>
            <a:r>
              <a:rPr lang="en-US" sz="2600" dirty="0"/>
              <a:t> months, add the number on the island after the previous month, </a:t>
            </a:r>
            <a:r>
              <a:rPr lang="en-US" sz="2600" i="1" dirty="0"/>
              <a:t>f</a:t>
            </a:r>
            <a:r>
              <a:rPr lang="en-US" sz="2600" i="1" baseline="-25000" dirty="0"/>
              <a:t>n-1</a:t>
            </a:r>
            <a:r>
              <a:rPr lang="en-US" sz="2600" dirty="0"/>
              <a:t>, and the  number of newborn pairs, which equals </a:t>
            </a:r>
            <a:r>
              <a:rPr lang="en-US" sz="2600" i="1" dirty="0"/>
              <a:t>f</a:t>
            </a:r>
            <a:r>
              <a:rPr lang="en-US" sz="2600" i="1" baseline="-25000" dirty="0"/>
              <a:t>n-2</a:t>
            </a:r>
            <a:r>
              <a:rPr lang="en-US" sz="2600" dirty="0"/>
              <a:t>, because each newborn pair comes from a pair at least two months old.</a:t>
            </a:r>
            <a:endParaRPr lang="en-US" sz="2600" i="1" dirty="0"/>
          </a:p>
          <a:p>
            <a:pPr lvl="1"/>
            <a:endParaRPr lang="en-US" sz="2600" i="1" dirty="0"/>
          </a:p>
          <a:p>
            <a:pPr marL="274320" lvl="2" indent="0">
              <a:spcBef>
                <a:spcPts val="0"/>
              </a:spcBef>
              <a:buNone/>
            </a:pPr>
            <a:r>
              <a:rPr lang="en-US" sz="2600" dirty="0"/>
              <a:t>Consequently the sequence {</a:t>
            </a:r>
            <a:r>
              <a:rPr lang="en-US" sz="2600" i="1" dirty="0"/>
              <a:t>f</a:t>
            </a:r>
            <a:r>
              <a:rPr lang="en-US" sz="2600" i="1" baseline="-25000" dirty="0"/>
              <a:t>n</a:t>
            </a:r>
            <a:r>
              <a:rPr lang="en-US" sz="2600" i="1" dirty="0"/>
              <a:t> </a:t>
            </a:r>
            <a:r>
              <a:rPr lang="en-US" sz="2600" dirty="0"/>
              <a:t>} satisfies the recurrence relation                 </a:t>
            </a:r>
            <a:r>
              <a:rPr lang="en-US" sz="2600" i="1" dirty="0"/>
              <a:t>f</a:t>
            </a:r>
            <a:r>
              <a:rPr lang="en-US" sz="2600" i="1" baseline="-25000" dirty="0"/>
              <a:t>n</a:t>
            </a:r>
            <a:r>
              <a:rPr lang="en-US" sz="2600" i="1" dirty="0"/>
              <a:t> = f</a:t>
            </a:r>
            <a:r>
              <a:rPr lang="en-US" sz="2600" i="1" baseline="-25000" dirty="0"/>
              <a:t>n-1</a:t>
            </a:r>
            <a:r>
              <a:rPr lang="en-US" sz="2600" i="1" dirty="0"/>
              <a:t>  +  f</a:t>
            </a:r>
            <a:r>
              <a:rPr lang="en-US" sz="2600" i="1" baseline="-25000" dirty="0"/>
              <a:t>n-2 </a:t>
            </a:r>
            <a:r>
              <a:rPr lang="en-US" sz="2600" dirty="0"/>
              <a:t>  for  </a:t>
            </a:r>
            <a:r>
              <a:rPr lang="en-US" sz="2600" i="1" dirty="0"/>
              <a:t>n</a:t>
            </a:r>
            <a:r>
              <a:rPr lang="en-US" sz="2600" dirty="0"/>
              <a:t> </a:t>
            </a:r>
            <a:r>
              <a:rPr lang="en-US" sz="2600" dirty="0">
                <a:latin typeface="Cambria Math"/>
                <a:ea typeface="Cambria Math"/>
              </a:rPr>
              <a:t>≥</a:t>
            </a:r>
            <a:r>
              <a:rPr lang="en-US" sz="2600" dirty="0"/>
              <a:t>  </a:t>
            </a:r>
            <a:r>
              <a:rPr lang="en-US" sz="2600" dirty="0">
                <a:latin typeface="Cambria Math" pitchFamily="18" charset="0"/>
                <a:ea typeface="Cambria Math" pitchFamily="18" charset="0"/>
              </a:rPr>
              <a:t>3</a:t>
            </a:r>
            <a:r>
              <a:rPr lang="en-US" sz="2600" dirty="0"/>
              <a:t> with the initial conditions  </a:t>
            </a:r>
            <a:r>
              <a:rPr lang="en-US" sz="2600" i="1" dirty="0"/>
              <a:t>f</a:t>
            </a:r>
            <a:r>
              <a:rPr lang="en-US" sz="2600" baseline="-25000" dirty="0">
                <a:latin typeface="Cambria Math" pitchFamily="18" charset="0"/>
                <a:ea typeface="Cambria Math" pitchFamily="18" charset="0"/>
              </a:rPr>
              <a:t>1</a:t>
            </a:r>
            <a:r>
              <a:rPr lang="en-US" sz="2600" i="1" dirty="0"/>
              <a:t> = </a:t>
            </a:r>
            <a:r>
              <a:rPr lang="en-US" sz="2600" dirty="0">
                <a:latin typeface="Cambria Math" pitchFamily="18" charset="0"/>
                <a:ea typeface="Cambria Math" pitchFamily="18" charset="0"/>
              </a:rPr>
              <a:t>1</a:t>
            </a:r>
            <a:r>
              <a:rPr lang="en-US" sz="2600" dirty="0"/>
              <a:t> and  </a:t>
            </a:r>
            <a:r>
              <a:rPr lang="en-US" sz="2600" i="1" dirty="0"/>
              <a:t>f</a:t>
            </a:r>
            <a:r>
              <a:rPr lang="en-US" sz="2600" baseline="-25000" dirty="0">
                <a:latin typeface="Cambria Math" pitchFamily="18" charset="0"/>
                <a:ea typeface="Cambria Math" pitchFamily="18" charset="0"/>
              </a:rPr>
              <a:t>2</a:t>
            </a:r>
            <a:r>
              <a:rPr lang="en-US" sz="2600" i="1" dirty="0"/>
              <a:t> = </a:t>
            </a:r>
            <a:r>
              <a:rPr lang="en-US" sz="2600" dirty="0">
                <a:latin typeface="Cambria Math" pitchFamily="18" charset="0"/>
                <a:ea typeface="Cambria Math" pitchFamily="18" charset="0"/>
              </a:rPr>
              <a:t>1</a:t>
            </a:r>
            <a:r>
              <a:rPr lang="en-US" sz="2600" i="1" dirty="0"/>
              <a:t>. </a:t>
            </a:r>
          </a:p>
          <a:p>
            <a:pPr marL="274320" lvl="2" indent="0">
              <a:spcBef>
                <a:spcPts val="0"/>
              </a:spcBef>
              <a:buNone/>
            </a:pPr>
            <a:r>
              <a:rPr lang="en-US" sz="2600" dirty="0"/>
              <a:t>The number of pairs of rabbits on the island after </a:t>
            </a:r>
            <a:r>
              <a:rPr lang="en-US" sz="2600" i="1" dirty="0"/>
              <a:t>n</a:t>
            </a:r>
            <a:r>
              <a:rPr lang="en-US" sz="2600" dirty="0"/>
              <a:t> months is given by the </a:t>
            </a:r>
            <a:r>
              <a:rPr lang="en-US" sz="2600" i="1" dirty="0"/>
              <a:t>n</a:t>
            </a:r>
            <a:r>
              <a:rPr lang="en-US" sz="2600" dirty="0"/>
              <a:t>th Fibonacci number.</a:t>
            </a:r>
            <a:endParaRPr lang="en-US" sz="2600" baseline="-25000" dirty="0"/>
          </a:p>
          <a:p>
            <a:pPr>
              <a:buNone/>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Generating Functions</a:t>
            </a:r>
          </a:p>
        </p:txBody>
      </p:sp>
      <p:pic>
        <p:nvPicPr>
          <p:cNvPr id="4" name="Content Placeholder 3" descr="table35.jpg"/>
          <p:cNvPicPr>
            <a:picLocks noGrp="1" noChangeAspect="1"/>
          </p:cNvPicPr>
          <p:nvPr>
            <p:ph idx="1"/>
          </p:nvPr>
        </p:nvPicPr>
        <p:blipFill>
          <a:blip r:embed="rId2" cstate="print"/>
          <a:stretch>
            <a:fillRect/>
          </a:stretch>
        </p:blipFill>
        <p:spPr>
          <a:xfrm>
            <a:off x="2978609" y="1935163"/>
            <a:ext cx="3186782" cy="4389437"/>
          </a:xfr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Problems and Generating Functions</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Find the number of solutions of </a:t>
            </a:r>
          </a:p>
          <a:p>
            <a:pPr>
              <a:buNone/>
            </a:pPr>
            <a:r>
              <a:rPr lang="en-US" dirty="0"/>
              <a:t>          </a:t>
            </a:r>
            <a:r>
              <a:rPr lang="en-US" i="1" dirty="0"/>
              <a:t>e</a:t>
            </a:r>
            <a:r>
              <a:rPr lang="en-US" baseline="-25000" dirty="0">
                <a:latin typeface="Cambria Math" pitchFamily="18" charset="0"/>
                <a:ea typeface="Cambria Math" pitchFamily="18" charset="0"/>
              </a:rPr>
              <a:t>1</a:t>
            </a:r>
            <a:r>
              <a:rPr lang="en-US" dirty="0"/>
              <a:t> + </a:t>
            </a:r>
            <a:r>
              <a:rPr lang="en-US" i="1" dirty="0"/>
              <a:t>e</a:t>
            </a:r>
            <a:r>
              <a:rPr lang="en-US" baseline="-25000" dirty="0">
                <a:latin typeface="Cambria Math" pitchFamily="18" charset="0"/>
                <a:ea typeface="Cambria Math" pitchFamily="18" charset="0"/>
              </a:rPr>
              <a:t>2</a:t>
            </a:r>
            <a:r>
              <a:rPr lang="en-US" dirty="0"/>
              <a:t> + </a:t>
            </a:r>
            <a:r>
              <a:rPr lang="en-US" i="1" dirty="0"/>
              <a:t>e</a:t>
            </a:r>
            <a:r>
              <a:rPr lang="en-US" baseline="-25000"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17,</a:t>
            </a:r>
          </a:p>
          <a:p>
            <a:pPr>
              <a:buNone/>
            </a:pPr>
            <a:r>
              <a:rPr lang="en-US" dirty="0"/>
              <a:t>    where </a:t>
            </a: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and </a:t>
            </a:r>
            <a:r>
              <a:rPr lang="en-US" i="1" dirty="0"/>
              <a:t>e</a:t>
            </a:r>
            <a:r>
              <a:rPr lang="en-US" baseline="-25000" dirty="0">
                <a:latin typeface="Cambria Math" pitchFamily="18" charset="0"/>
                <a:ea typeface="Cambria Math" pitchFamily="18" charset="0"/>
              </a:rPr>
              <a:t>3</a:t>
            </a:r>
            <a:r>
              <a:rPr lang="en-US" dirty="0"/>
              <a:t> are nonnegative integers with                                 </a:t>
            </a:r>
            <a:r>
              <a:rPr lang="en-US" dirty="0">
                <a:latin typeface="Cambria Math" pitchFamily="18" charset="0"/>
                <a:ea typeface="Cambria Math" pitchFamily="18" charset="0"/>
              </a:rPr>
              <a:t>2 </a:t>
            </a:r>
            <a:r>
              <a:rPr lang="en-US" dirty="0">
                <a:latin typeface="Cambria Math"/>
                <a:ea typeface="Cambria Math"/>
              </a:rPr>
              <a:t>≤</a:t>
            </a:r>
            <a:r>
              <a:rPr lang="en-US" dirty="0"/>
              <a:t> </a:t>
            </a:r>
            <a:r>
              <a:rPr lang="en-US" i="1" dirty="0"/>
              <a:t>e</a:t>
            </a:r>
            <a:r>
              <a:rPr lang="en-US" baseline="-25000" dirty="0">
                <a:latin typeface="Cambria Math" pitchFamily="18" charset="0"/>
                <a:ea typeface="Cambria Math" pitchFamily="18" charset="0"/>
              </a:rPr>
              <a:t>1</a:t>
            </a:r>
            <a:r>
              <a:rPr lang="en-US" dirty="0">
                <a:latin typeface="Cambria Math"/>
                <a:ea typeface="Cambria Math"/>
              </a:rPr>
              <a:t>≤ 5</a:t>
            </a:r>
            <a:r>
              <a:rPr lang="en-US" dirty="0"/>
              <a:t>, </a:t>
            </a:r>
            <a:r>
              <a:rPr lang="en-US" dirty="0">
                <a:latin typeface="Cambria Math" pitchFamily="18" charset="0"/>
                <a:ea typeface="Cambria Math" pitchFamily="18" charset="0"/>
              </a:rPr>
              <a:t>3 </a:t>
            </a:r>
            <a:r>
              <a:rPr lang="en-US" dirty="0">
                <a:latin typeface="Cambria Math"/>
                <a:ea typeface="Cambria Math"/>
              </a:rPr>
              <a:t>≤ </a:t>
            </a:r>
            <a:r>
              <a:rPr lang="en-US" i="1" dirty="0"/>
              <a:t>e</a:t>
            </a:r>
            <a:r>
              <a:rPr lang="en-US" baseline="-25000" dirty="0">
                <a:latin typeface="Cambria Math" pitchFamily="18" charset="0"/>
                <a:ea typeface="Cambria Math" pitchFamily="18" charset="0"/>
              </a:rPr>
              <a:t>2</a:t>
            </a:r>
            <a:r>
              <a:rPr lang="en-US" dirty="0">
                <a:latin typeface="Cambria Math"/>
                <a:ea typeface="Cambria Math"/>
              </a:rPr>
              <a:t> ≤ 6</a:t>
            </a:r>
            <a:r>
              <a:rPr lang="en-US" dirty="0"/>
              <a:t>, and </a:t>
            </a:r>
            <a:r>
              <a:rPr lang="en-US" dirty="0">
                <a:latin typeface="Cambria Math" pitchFamily="18" charset="0"/>
                <a:ea typeface="Cambria Math" pitchFamily="18" charset="0"/>
              </a:rPr>
              <a:t>4 </a:t>
            </a:r>
            <a:r>
              <a:rPr lang="en-US" dirty="0">
                <a:latin typeface="Cambria Math"/>
                <a:ea typeface="Cambria Math"/>
              </a:rPr>
              <a:t>≤ </a:t>
            </a:r>
            <a:r>
              <a:rPr lang="en-US" i="1" dirty="0"/>
              <a:t>e</a:t>
            </a:r>
            <a:r>
              <a:rPr lang="en-US" baseline="-25000" dirty="0">
                <a:latin typeface="Cambria Math" pitchFamily="18" charset="0"/>
                <a:ea typeface="Cambria Math" pitchFamily="18" charset="0"/>
              </a:rPr>
              <a:t>3</a:t>
            </a:r>
            <a:r>
              <a:rPr lang="en-US" dirty="0"/>
              <a:t> </a:t>
            </a:r>
            <a:r>
              <a:rPr lang="en-US" dirty="0">
                <a:latin typeface="Cambria Math"/>
                <a:ea typeface="Cambria Math"/>
              </a:rPr>
              <a:t>≤ 7.</a:t>
            </a:r>
            <a:r>
              <a:rPr lang="en-US" dirty="0"/>
              <a:t>  </a:t>
            </a:r>
          </a:p>
          <a:p>
            <a:pPr>
              <a:buNone/>
            </a:pPr>
            <a:r>
              <a:rPr lang="en-US" dirty="0"/>
              <a:t>    </a:t>
            </a:r>
            <a:r>
              <a:rPr lang="en-US" b="1" dirty="0"/>
              <a:t>Solution</a:t>
            </a:r>
            <a:r>
              <a:rPr lang="en-US" dirty="0"/>
              <a:t>: The number of solutions is the coefficient of </a:t>
            </a:r>
            <a:r>
              <a:rPr lang="en-US" i="1" dirty="0"/>
              <a:t>x</a:t>
            </a:r>
            <a:r>
              <a:rPr lang="en-US" baseline="30000" dirty="0">
                <a:latin typeface="Cambria Math" pitchFamily="18" charset="0"/>
                <a:ea typeface="Cambria Math" pitchFamily="18" charset="0"/>
              </a:rPr>
              <a:t>17</a:t>
            </a:r>
            <a:r>
              <a:rPr lang="en-US" dirty="0"/>
              <a:t> in the expansion of  </a:t>
            </a:r>
          </a:p>
          <a:p>
            <a:pPr>
              <a:buNone/>
            </a:pPr>
            <a:r>
              <a:rPr lang="en-US" sz="2200" dirty="0"/>
              <a:t>            (</a:t>
            </a:r>
            <a:r>
              <a:rPr lang="en-US" sz="2200" i="1" dirty="0">
                <a:ea typeface="Cambria Math" pitchFamily="18" charset="0"/>
              </a:rPr>
              <a:t>x</a:t>
            </a:r>
            <a:r>
              <a:rPr lang="en-US" sz="2200" baseline="30000" dirty="0">
                <a:latin typeface="Cambria Math" pitchFamily="18" charset="0"/>
                <a:ea typeface="Cambria Math" pitchFamily="18" charset="0"/>
              </a:rPr>
              <a:t>2</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3</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4</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5</a:t>
            </a:r>
            <a:r>
              <a:rPr lang="en-US" sz="2200" dirty="0">
                <a:ea typeface="Cambria Math" pitchFamily="18" charset="0"/>
              </a:rPr>
              <a:t>)</a:t>
            </a:r>
            <a:r>
              <a:rPr lang="en-US" sz="2200" dirty="0"/>
              <a:t> (</a:t>
            </a:r>
            <a:r>
              <a:rPr lang="en-US" sz="2200" i="1" dirty="0">
                <a:ea typeface="Cambria Math" pitchFamily="18" charset="0"/>
              </a:rPr>
              <a:t>x</a:t>
            </a:r>
            <a:r>
              <a:rPr lang="en-US" sz="2200" baseline="30000" dirty="0">
                <a:latin typeface="Cambria Math" pitchFamily="18" charset="0"/>
                <a:ea typeface="Cambria Math" pitchFamily="18" charset="0"/>
              </a:rPr>
              <a:t>3</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4</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5</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6</a:t>
            </a:r>
            <a:r>
              <a:rPr lang="en-US" sz="2200" dirty="0">
                <a:ea typeface="Cambria Math" pitchFamily="18" charset="0"/>
              </a:rPr>
              <a:t>)</a:t>
            </a:r>
            <a:r>
              <a:rPr lang="en-US" sz="2200" dirty="0"/>
              <a:t> (</a:t>
            </a:r>
            <a:r>
              <a:rPr lang="en-US" sz="2200" i="1" dirty="0">
                <a:ea typeface="Cambria Math" pitchFamily="18" charset="0"/>
              </a:rPr>
              <a:t>x</a:t>
            </a:r>
            <a:r>
              <a:rPr lang="en-US" sz="2200" baseline="30000" dirty="0">
                <a:latin typeface="Cambria Math" pitchFamily="18" charset="0"/>
                <a:ea typeface="Cambria Math" pitchFamily="18" charset="0"/>
              </a:rPr>
              <a:t>4</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5</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6</a:t>
            </a:r>
            <a:r>
              <a:rPr lang="en-US" sz="2200" dirty="0">
                <a:latin typeface="Cambria Math" pitchFamily="18" charset="0"/>
                <a:ea typeface="Cambria Math" pitchFamily="18" charset="0"/>
              </a:rPr>
              <a:t> + </a:t>
            </a:r>
            <a:r>
              <a:rPr lang="en-US" sz="2200" i="1" dirty="0">
                <a:ea typeface="Cambria Math" pitchFamily="18" charset="0"/>
              </a:rPr>
              <a:t>x</a:t>
            </a:r>
            <a:r>
              <a:rPr lang="en-US" sz="2200" baseline="30000" dirty="0">
                <a:latin typeface="Cambria Math" pitchFamily="18" charset="0"/>
                <a:ea typeface="Cambria Math" pitchFamily="18" charset="0"/>
              </a:rPr>
              <a:t>7</a:t>
            </a:r>
            <a:r>
              <a:rPr lang="en-US" sz="2200" dirty="0">
                <a:ea typeface="Cambria Math" pitchFamily="18" charset="0"/>
              </a:rPr>
              <a:t>).</a:t>
            </a:r>
          </a:p>
          <a:p>
            <a:pPr>
              <a:buNone/>
            </a:pPr>
            <a:r>
              <a:rPr lang="en-US" dirty="0">
                <a:ea typeface="Cambria Math" pitchFamily="18" charset="0"/>
              </a:rPr>
              <a:t>    This follows because a term equal to  is obtained in the product by picking a term in the first sum </a:t>
            </a:r>
            <a:r>
              <a:rPr lang="en-US" i="1" dirty="0">
                <a:ea typeface="Cambria Math" pitchFamily="18" charset="0"/>
              </a:rPr>
              <a:t>x</a:t>
            </a:r>
            <a:r>
              <a:rPr lang="en-US" i="1" baseline="30000" dirty="0">
                <a:ea typeface="Cambria Math" pitchFamily="18" charset="0"/>
              </a:rPr>
              <a:t>e</a:t>
            </a:r>
            <a:r>
              <a:rPr lang="en-US" sz="1500" baseline="30000" dirty="0">
                <a:latin typeface="Cambria Math" pitchFamily="18" charset="0"/>
                <a:ea typeface="Cambria Math" pitchFamily="18" charset="0"/>
              </a:rPr>
              <a:t>1</a:t>
            </a:r>
            <a:r>
              <a:rPr lang="en-US" dirty="0">
                <a:ea typeface="Cambria Math" pitchFamily="18" charset="0"/>
              </a:rPr>
              <a:t>, a term in the second sum</a:t>
            </a:r>
            <a:r>
              <a:rPr lang="en-US" i="1" dirty="0">
                <a:ea typeface="Cambria Math" pitchFamily="18" charset="0"/>
              </a:rPr>
              <a:t> x</a:t>
            </a:r>
            <a:r>
              <a:rPr lang="en-US" i="1" baseline="30000" dirty="0">
                <a:ea typeface="Cambria Math" pitchFamily="18" charset="0"/>
              </a:rPr>
              <a:t>e</a:t>
            </a:r>
            <a:r>
              <a:rPr lang="en-US" sz="1500" baseline="30000" dirty="0">
                <a:latin typeface="Cambria Math" pitchFamily="18" charset="0"/>
                <a:ea typeface="Cambria Math" pitchFamily="18" charset="0"/>
              </a:rPr>
              <a:t>2</a:t>
            </a:r>
            <a:r>
              <a:rPr lang="en-US" dirty="0">
                <a:ea typeface="Cambria Math" pitchFamily="18" charset="0"/>
              </a:rPr>
              <a:t>, and a term in the third sum</a:t>
            </a:r>
            <a:r>
              <a:rPr lang="en-US" i="1" dirty="0">
                <a:ea typeface="Cambria Math" pitchFamily="18" charset="0"/>
              </a:rPr>
              <a:t> x</a:t>
            </a:r>
            <a:r>
              <a:rPr lang="en-US" i="1" baseline="30000" dirty="0">
                <a:ea typeface="Cambria Math" pitchFamily="18" charset="0"/>
              </a:rPr>
              <a:t>e</a:t>
            </a:r>
            <a:r>
              <a:rPr lang="en-US" sz="1500" baseline="30000" dirty="0">
                <a:latin typeface="Cambria Math" pitchFamily="18" charset="0"/>
                <a:ea typeface="Cambria Math" pitchFamily="18" charset="0"/>
              </a:rPr>
              <a:t>3</a:t>
            </a:r>
            <a:r>
              <a:rPr lang="en-US" dirty="0">
                <a:ea typeface="Cambria Math" pitchFamily="18" charset="0"/>
              </a:rPr>
              <a:t>, where  </a:t>
            </a:r>
            <a:r>
              <a:rPr lang="en-US" i="1" dirty="0"/>
              <a:t>e</a:t>
            </a:r>
            <a:r>
              <a:rPr lang="en-US" baseline="-25000" dirty="0">
                <a:latin typeface="Cambria Math" pitchFamily="18" charset="0"/>
                <a:ea typeface="Cambria Math" pitchFamily="18" charset="0"/>
              </a:rPr>
              <a:t>1</a:t>
            </a:r>
            <a:r>
              <a:rPr lang="en-US" dirty="0"/>
              <a:t> + </a:t>
            </a:r>
            <a:r>
              <a:rPr lang="en-US" i="1" dirty="0"/>
              <a:t>e</a:t>
            </a:r>
            <a:r>
              <a:rPr lang="en-US" baseline="-25000" dirty="0">
                <a:latin typeface="Cambria Math" pitchFamily="18" charset="0"/>
                <a:ea typeface="Cambria Math" pitchFamily="18" charset="0"/>
              </a:rPr>
              <a:t>2</a:t>
            </a:r>
            <a:r>
              <a:rPr lang="en-US" dirty="0"/>
              <a:t> + </a:t>
            </a:r>
            <a:r>
              <a:rPr lang="en-US" i="1" dirty="0"/>
              <a:t>e</a:t>
            </a:r>
            <a:r>
              <a:rPr lang="en-US" baseline="-25000"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17.</a:t>
            </a:r>
          </a:p>
          <a:p>
            <a:pPr>
              <a:buNone/>
            </a:pP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There are three solutions since the coefficient of </a:t>
            </a:r>
            <a:r>
              <a:rPr lang="en-US" i="1" dirty="0"/>
              <a:t>x</a:t>
            </a:r>
            <a:r>
              <a:rPr lang="en-US" baseline="30000" dirty="0">
                <a:latin typeface="Cambria Math" pitchFamily="18" charset="0"/>
                <a:ea typeface="Cambria Math" pitchFamily="18" charset="0"/>
              </a:rPr>
              <a:t>17</a:t>
            </a:r>
            <a:r>
              <a:rPr lang="en-US" dirty="0">
                <a:latin typeface="Cambria Math" pitchFamily="18" charset="0"/>
                <a:ea typeface="Cambria Math" pitchFamily="18" charset="0"/>
              </a:rPr>
              <a:t> in the product is 3. </a:t>
            </a:r>
          </a:p>
          <a:p>
            <a:pPr>
              <a:buNone/>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Problems and Generating Functions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Use generating functions to find the number of </a:t>
            </a:r>
            <a:r>
              <a:rPr lang="en-US" i="1" dirty="0"/>
              <a:t>k</a:t>
            </a:r>
            <a:r>
              <a:rPr lang="en-US" dirty="0"/>
              <a:t>-combinations of a set with </a:t>
            </a:r>
            <a:r>
              <a:rPr lang="en-US" i="1" dirty="0"/>
              <a:t>n</a:t>
            </a:r>
            <a:r>
              <a:rPr lang="en-US" dirty="0"/>
              <a:t> elements, i.e., </a:t>
            </a:r>
            <a:r>
              <a:rPr lang="en-US" i="1" dirty="0"/>
              <a:t>C</a:t>
            </a:r>
            <a:r>
              <a:rPr lang="en-US" dirty="0"/>
              <a:t>(</a:t>
            </a:r>
            <a:r>
              <a:rPr lang="en-US" i="1" dirty="0" err="1"/>
              <a:t>n</a:t>
            </a:r>
            <a:r>
              <a:rPr lang="en-US" dirty="0" err="1"/>
              <a:t>,</a:t>
            </a:r>
            <a:r>
              <a:rPr lang="en-US" i="1" dirty="0" err="1"/>
              <a:t>k</a:t>
            </a:r>
            <a:r>
              <a:rPr lang="en-US" dirty="0"/>
              <a:t>). </a:t>
            </a:r>
          </a:p>
          <a:p>
            <a:pPr>
              <a:buNone/>
            </a:pPr>
            <a:r>
              <a:rPr lang="en-US" b="1" dirty="0"/>
              <a:t>    Solution</a:t>
            </a:r>
            <a:r>
              <a:rPr lang="en-US" dirty="0"/>
              <a:t>: Each of the n elements in the set contributes the term (</a:t>
            </a:r>
            <a:r>
              <a:rPr lang="en-US" dirty="0">
                <a:latin typeface="Cambria Math" pitchFamily="18" charset="0"/>
                <a:ea typeface="Cambria Math" pitchFamily="18" charset="0"/>
              </a:rPr>
              <a:t>1</a:t>
            </a:r>
            <a:r>
              <a:rPr lang="en-US" dirty="0"/>
              <a:t> + </a:t>
            </a:r>
            <a:r>
              <a:rPr lang="en-US" i="1" dirty="0"/>
              <a:t>x</a:t>
            </a:r>
            <a:r>
              <a:rPr lang="en-US" dirty="0"/>
              <a:t>) to the generating function</a:t>
            </a:r>
          </a:p>
          <a:p>
            <a:pPr>
              <a:buNone/>
            </a:pPr>
            <a:endParaRPr lang="en-US" dirty="0"/>
          </a:p>
          <a:p>
            <a:pPr>
              <a:buNone/>
            </a:pPr>
            <a:r>
              <a:rPr lang="en-US" dirty="0"/>
              <a:t>    Hence </a:t>
            </a:r>
            <a:r>
              <a:rPr lang="en-US" i="1" dirty="0"/>
              <a:t>f</a:t>
            </a:r>
            <a:r>
              <a:rPr lang="en-US" dirty="0"/>
              <a:t>(</a:t>
            </a:r>
            <a:r>
              <a:rPr lang="en-US" i="1" dirty="0"/>
              <a:t>x</a:t>
            </a:r>
            <a:r>
              <a:rPr lang="en-US" dirty="0"/>
              <a:t>) = (</a:t>
            </a:r>
            <a:r>
              <a:rPr lang="en-US" dirty="0">
                <a:latin typeface="Cambria Math" pitchFamily="18" charset="0"/>
                <a:ea typeface="Cambria Math" pitchFamily="18" charset="0"/>
              </a:rPr>
              <a:t>1</a:t>
            </a:r>
            <a:r>
              <a:rPr lang="en-US" dirty="0"/>
              <a:t> + </a:t>
            </a:r>
            <a:r>
              <a:rPr lang="en-US" i="1" dirty="0"/>
              <a:t>x</a:t>
            </a:r>
            <a:r>
              <a:rPr lang="en-US" dirty="0"/>
              <a:t>)</a:t>
            </a:r>
            <a:r>
              <a:rPr lang="en-US" i="1" baseline="30000" dirty="0"/>
              <a:t>n</a:t>
            </a:r>
            <a:r>
              <a:rPr lang="en-US" dirty="0"/>
              <a:t> where </a:t>
            </a:r>
            <a:r>
              <a:rPr lang="en-US" i="1" dirty="0"/>
              <a:t>f</a:t>
            </a:r>
            <a:r>
              <a:rPr lang="en-US" dirty="0"/>
              <a:t>(</a:t>
            </a:r>
            <a:r>
              <a:rPr lang="en-US" i="1" dirty="0"/>
              <a:t>x</a:t>
            </a:r>
            <a:r>
              <a:rPr lang="en-US" dirty="0"/>
              <a:t>) is the generating function for {</a:t>
            </a:r>
            <a:r>
              <a:rPr lang="en-US" i="1" dirty="0" err="1"/>
              <a:t>a</a:t>
            </a:r>
            <a:r>
              <a:rPr lang="en-US" i="1" baseline="30000" dirty="0" err="1"/>
              <a:t>k</a:t>
            </a:r>
            <a:r>
              <a:rPr lang="en-US" dirty="0"/>
              <a:t>}, where </a:t>
            </a:r>
            <a:r>
              <a:rPr lang="en-US" i="1" dirty="0" err="1"/>
              <a:t>a</a:t>
            </a:r>
            <a:r>
              <a:rPr lang="en-US" i="1" baseline="30000" dirty="0" err="1"/>
              <a:t>k</a:t>
            </a:r>
            <a:r>
              <a:rPr lang="en-US" dirty="0"/>
              <a:t> represents the number of   </a:t>
            </a:r>
            <a:r>
              <a:rPr lang="en-US" i="1" dirty="0"/>
              <a:t>k</a:t>
            </a:r>
            <a:r>
              <a:rPr lang="en-US" dirty="0"/>
              <a:t>-combinations of a set with </a:t>
            </a:r>
            <a:r>
              <a:rPr lang="en-US" i="1" dirty="0"/>
              <a:t>n</a:t>
            </a:r>
            <a:r>
              <a:rPr lang="en-US" dirty="0"/>
              <a:t> elements. </a:t>
            </a:r>
          </a:p>
          <a:p>
            <a:pPr>
              <a:buNone/>
            </a:pPr>
            <a:r>
              <a:rPr lang="en-US" dirty="0"/>
              <a:t>    By the binomial theorem, we have</a:t>
            </a:r>
          </a:p>
          <a:p>
            <a:pPr>
              <a:buNone/>
            </a:pPr>
            <a:endParaRPr lang="en-US" dirty="0"/>
          </a:p>
          <a:p>
            <a:pPr>
              <a:buNone/>
            </a:pPr>
            <a:r>
              <a:rPr lang="en-US" dirty="0"/>
              <a:t>    where</a:t>
            </a:r>
          </a:p>
          <a:p>
            <a:pPr>
              <a:buNone/>
            </a:pPr>
            <a:endParaRPr lang="en-US" dirty="0"/>
          </a:p>
          <a:p>
            <a:pPr>
              <a:buNone/>
            </a:pPr>
            <a:endParaRPr lang="en-US" dirty="0"/>
          </a:p>
          <a:p>
            <a:pPr>
              <a:buNone/>
            </a:pPr>
            <a:endParaRPr lang="en-US" dirty="0"/>
          </a:p>
          <a:p>
            <a:pPr>
              <a:buNone/>
            </a:pPr>
            <a:r>
              <a:rPr lang="en-US" dirty="0"/>
              <a:t>    Hence,   </a:t>
            </a:r>
          </a:p>
          <a:p>
            <a:pPr>
              <a:buNone/>
            </a:pPr>
            <a:r>
              <a:rPr lang="en-US" dirty="0"/>
              <a:t> </a:t>
            </a:r>
          </a:p>
          <a:p>
            <a:pPr>
              <a:buNone/>
            </a:pPr>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6" cstate="print"/>
          <a:stretch>
            <a:fillRect/>
          </a:stretch>
        </p:blipFill>
        <p:spPr>
          <a:xfrm>
            <a:off x="3581400" y="2895600"/>
            <a:ext cx="1563053" cy="221456"/>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4648200" y="3886200"/>
            <a:ext cx="1775936" cy="527209"/>
          </a:xfrm>
          <a:prstGeom prst="rect">
            <a:avLst/>
          </a:prstGeom>
        </p:spPr>
      </p:pic>
      <p:pic>
        <p:nvPicPr>
          <p:cNvPr id="7" name="Picture 6" descr="addin_tmp.png"/>
          <p:cNvPicPr>
            <a:picLocks noChangeAspect="1"/>
          </p:cNvPicPr>
          <p:nvPr>
            <p:custDataLst>
              <p:tags r:id="rId3"/>
            </p:custDataLst>
          </p:nvPr>
        </p:nvPicPr>
        <p:blipFill>
          <a:blip r:embed="rId8" cstate="print"/>
          <a:stretch>
            <a:fillRect/>
          </a:stretch>
        </p:blipFill>
        <p:spPr>
          <a:xfrm>
            <a:off x="2209800" y="4724400"/>
            <a:ext cx="1688783" cy="457200"/>
          </a:xfrm>
          <a:prstGeom prst="rect">
            <a:avLst/>
          </a:prstGeom>
        </p:spPr>
      </p:pic>
      <p:pic>
        <p:nvPicPr>
          <p:cNvPr id="8" name="Picture 7" descr="addin_tmp.png"/>
          <p:cNvPicPr>
            <a:picLocks noChangeAspect="1"/>
          </p:cNvPicPr>
          <p:nvPr>
            <p:custDataLst>
              <p:tags r:id="rId4"/>
            </p:custDataLst>
          </p:nvPr>
        </p:nvPicPr>
        <p:blipFill>
          <a:blip r:embed="rId9" cstate="print"/>
          <a:stretch>
            <a:fillRect/>
          </a:stretch>
        </p:blipFill>
        <p:spPr>
          <a:xfrm>
            <a:off x="2514600" y="5638800"/>
            <a:ext cx="1735931" cy="442913"/>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en-US" altLang="zh-CN" dirty="0"/>
              <a:t>Exercises</a:t>
            </a:r>
            <a:endParaRPr lang="zh-CN" altLang="en-US" dirty="0"/>
          </a:p>
        </p:txBody>
      </p:sp>
      <p:sp>
        <p:nvSpPr>
          <p:cNvPr id="3" name="副标题 2"/>
          <p:cNvSpPr>
            <a:spLocks noGrp="1"/>
          </p:cNvSpPr>
          <p:nvPr>
            <p:ph type="subTitle" idx="1"/>
          </p:nvPr>
        </p:nvSpPr>
        <p:spPr>
          <a:xfrm>
            <a:off x="609600" y="3200400"/>
            <a:ext cx="7854696" cy="1752600"/>
          </a:xfrm>
        </p:spPr>
        <p:txBody>
          <a:bodyPr>
            <a:normAutofit fontScale="92500" lnSpcReduction="10000"/>
          </a:bodyPr>
          <a:lstStyle/>
          <a:p>
            <a:pPr algn="l"/>
            <a:endParaRPr lang="en-US" altLang="zh-CN" dirty="0">
              <a:ea typeface="宋体" charset="-122"/>
            </a:endParaRPr>
          </a:p>
          <a:p>
            <a:pPr algn="l"/>
            <a:r>
              <a:rPr lang="en-US" altLang="zh-CN" dirty="0">
                <a:ea typeface="宋体" charset="-122"/>
              </a:rPr>
              <a:t>P550         23, 33     7</a:t>
            </a:r>
            <a:r>
              <a:rPr lang="en-US" altLang="zh-CN" baseline="30000" dirty="0">
                <a:ea typeface="宋体" charset="-122"/>
              </a:rPr>
              <a:t>th</a:t>
            </a:r>
            <a:r>
              <a:rPr lang="en-US" altLang="zh-CN" dirty="0">
                <a:ea typeface="宋体" charset="-122"/>
              </a:rPr>
              <a:t> edition</a:t>
            </a:r>
            <a:endParaRPr lang="zh-CN" altLang="en-US" dirty="0">
              <a:ea typeface="宋体" charset="-122"/>
            </a:endParaRPr>
          </a:p>
          <a:p>
            <a:pPr algn="l"/>
            <a:endParaRPr lang="en-US" altLang="zh-CN" dirty="0">
              <a:ea typeface="宋体" charset="-122"/>
            </a:endParaRPr>
          </a:p>
          <a:p>
            <a:pPr algn="l"/>
            <a:r>
              <a:rPr lang="en-US" altLang="zh-CN" dirty="0">
                <a:ea typeface="宋体" charset="-122"/>
              </a:rPr>
              <a:t>P496-499 23, 33    6</a:t>
            </a:r>
            <a:r>
              <a:rPr lang="en-US" altLang="zh-CN" baseline="30000" dirty="0">
                <a:ea typeface="宋体" charset="-122"/>
              </a:rPr>
              <a:t>th</a:t>
            </a:r>
            <a:r>
              <a:rPr lang="en-US" altLang="zh-CN" dirty="0">
                <a:ea typeface="宋体" charset="-122"/>
              </a:rPr>
              <a:t> edition</a:t>
            </a:r>
            <a:endParaRPr lang="zh-CN" altLang="en-US" dirty="0">
              <a:ea typeface="宋体" charset="-122"/>
            </a:endParaRPr>
          </a:p>
          <a:p>
            <a:pPr algn="l"/>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Inclusion-Exclusion</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8.5</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The Principle of Inclusion-Exclusion</a:t>
            </a:r>
          </a:p>
          <a:p>
            <a:r>
              <a:rPr lang="en-US" dirty="0"/>
              <a:t>Examples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Inclusion-Exclusion</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1905000" y="3505200"/>
            <a:ext cx="4812030" cy="380048"/>
          </a:xfrm>
          <a:prstGeom prst="rect">
            <a:avLst/>
          </a:prstGeom>
        </p:spPr>
      </p:pic>
      <p:sp>
        <p:nvSpPr>
          <p:cNvPr id="6" name="Content Placeholder 5"/>
          <p:cNvSpPr>
            <a:spLocks noGrp="1"/>
          </p:cNvSpPr>
          <p:nvPr>
            <p:ph idx="1"/>
          </p:nvPr>
        </p:nvSpPr>
        <p:spPr>
          <a:xfrm>
            <a:off x="685800" y="2209800"/>
            <a:ext cx="8229600" cy="4389120"/>
          </a:xfrm>
        </p:spPr>
        <p:txBody>
          <a:bodyPr/>
          <a:lstStyle/>
          <a:p>
            <a:r>
              <a:rPr lang="en-US" dirty="0"/>
              <a:t>In Section </a:t>
            </a:r>
            <a:r>
              <a:rPr lang="en-US" dirty="0">
                <a:latin typeface="Cambria Math" pitchFamily="18" charset="0"/>
                <a:ea typeface="Cambria Math" pitchFamily="18" charset="0"/>
              </a:rPr>
              <a:t>2.2</a:t>
            </a:r>
            <a:r>
              <a:rPr lang="en-US" dirty="0"/>
              <a:t>, we developed the following formula for the number of elements in the union of two finite sets:</a:t>
            </a:r>
          </a:p>
          <a:p>
            <a:endParaRPr lang="en-US" dirty="0"/>
          </a:p>
          <a:p>
            <a:endParaRPr lang="en-US" dirty="0"/>
          </a:p>
          <a:p>
            <a:endParaRPr lang="en-US" dirty="0"/>
          </a:p>
          <a:p>
            <a:r>
              <a:rPr lang="en-US" dirty="0"/>
              <a:t>We will generalize this formula to finite sets of any size.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Finite Sets</a:t>
            </a:r>
          </a:p>
        </p:txBody>
      </p:sp>
      <p:sp>
        <p:nvSpPr>
          <p:cNvPr id="3" name="Content Placeholder 2"/>
          <p:cNvSpPr>
            <a:spLocks noGrp="1"/>
          </p:cNvSpPr>
          <p:nvPr>
            <p:ph idx="1"/>
          </p:nvPr>
        </p:nvSpPr>
        <p:spPr/>
        <p:txBody>
          <a:bodyPr>
            <a:normAutofit/>
          </a:bodyPr>
          <a:lstStyle/>
          <a:p>
            <a:pPr>
              <a:buNone/>
            </a:pPr>
            <a:r>
              <a:rPr lang="en-US" b="1" dirty="0"/>
              <a:t>   </a:t>
            </a:r>
            <a:r>
              <a:rPr lang="en-US" sz="2000" b="1" dirty="0"/>
              <a:t>Example</a:t>
            </a:r>
            <a:r>
              <a:rPr lang="en-US" sz="2000" dirty="0"/>
              <a:t>: In a discrete mathematics class every student is a major in computer science or mathematics or both. The number of students having computer science as a  major (possibly along with mathematics) is </a:t>
            </a:r>
            <a:r>
              <a:rPr lang="en-US" sz="2000" dirty="0">
                <a:latin typeface="Cambria Math" pitchFamily="18" charset="0"/>
                <a:ea typeface="Cambria Math" pitchFamily="18" charset="0"/>
              </a:rPr>
              <a:t>25</a:t>
            </a:r>
            <a:r>
              <a:rPr lang="en-US" sz="2000" dirty="0"/>
              <a:t>; the number of students having mathematics as a major (possibly along with computer science) is </a:t>
            </a:r>
            <a:r>
              <a:rPr lang="en-US" sz="2000" dirty="0">
                <a:latin typeface="Cambria Math" pitchFamily="18" charset="0"/>
                <a:ea typeface="Cambria Math" pitchFamily="18" charset="0"/>
              </a:rPr>
              <a:t>13</a:t>
            </a:r>
            <a:r>
              <a:rPr lang="en-US" sz="2000" dirty="0"/>
              <a:t>; and the number of students majoring in both computer science and mathematics is </a:t>
            </a:r>
            <a:r>
              <a:rPr lang="en-US" sz="2000" dirty="0">
                <a:latin typeface="Cambria Math" pitchFamily="18" charset="0"/>
                <a:ea typeface="Cambria Math" pitchFamily="18" charset="0"/>
              </a:rPr>
              <a:t>8</a:t>
            </a:r>
            <a:r>
              <a:rPr lang="en-US" sz="2000" dirty="0"/>
              <a:t>. How many students are in the class?</a:t>
            </a:r>
          </a:p>
          <a:p>
            <a:pPr>
              <a:buNone/>
            </a:pPr>
            <a:r>
              <a:rPr lang="en-US" sz="2000" dirty="0"/>
              <a:t>     </a:t>
            </a:r>
            <a:r>
              <a:rPr lang="en-US" sz="2000" b="1" dirty="0"/>
              <a:t>Solution</a:t>
            </a:r>
            <a:r>
              <a:rPr lang="en-US" sz="2000" dirty="0"/>
              <a:t>: |</a:t>
            </a:r>
            <a:r>
              <a:rPr lang="en-US" sz="2000" i="1" dirty="0"/>
              <a:t>A</a:t>
            </a:r>
            <a:r>
              <a:rPr lang="en-US" sz="2000" dirty="0">
                <a:latin typeface="Cambria Math"/>
                <a:ea typeface="Cambria Math"/>
              </a:rPr>
              <a:t>∪</a:t>
            </a:r>
            <a:r>
              <a:rPr lang="en-US" sz="2000" i="1" dirty="0">
                <a:ea typeface="Cambria Math"/>
              </a:rPr>
              <a:t>B</a:t>
            </a:r>
            <a:r>
              <a:rPr lang="en-US" sz="2000" dirty="0">
                <a:latin typeface="Cambria Math"/>
                <a:ea typeface="Cambria Math"/>
              </a:rPr>
              <a:t>| = |</a:t>
            </a:r>
            <a:r>
              <a:rPr lang="en-US" sz="2000" i="1" dirty="0">
                <a:ea typeface="Cambria Math"/>
              </a:rPr>
              <a:t>A</a:t>
            </a:r>
            <a:r>
              <a:rPr lang="en-US" sz="2000" dirty="0">
                <a:latin typeface="Cambria Math"/>
                <a:ea typeface="Cambria Math"/>
              </a:rPr>
              <a:t>| + |</a:t>
            </a:r>
            <a:r>
              <a:rPr lang="en-US" sz="2000" i="1" dirty="0">
                <a:ea typeface="Cambria Math"/>
              </a:rPr>
              <a:t>B</a:t>
            </a:r>
            <a:r>
              <a:rPr lang="en-US" sz="2000" dirty="0">
                <a:latin typeface="Cambria Math"/>
                <a:ea typeface="Cambria Math"/>
              </a:rPr>
              <a:t>| −|</a:t>
            </a:r>
            <a:r>
              <a:rPr lang="en-US" sz="2000" i="1" dirty="0">
                <a:ea typeface="Cambria Math"/>
              </a:rPr>
              <a:t>A</a:t>
            </a:r>
            <a:r>
              <a:rPr lang="en-US" sz="2000" dirty="0">
                <a:latin typeface="Cambria Math"/>
                <a:ea typeface="Cambria Math"/>
              </a:rPr>
              <a:t>∩</a:t>
            </a:r>
            <a:r>
              <a:rPr lang="en-US" sz="2000" i="1" dirty="0">
                <a:ea typeface="Cambria Math"/>
              </a:rPr>
              <a:t>B</a:t>
            </a:r>
            <a:r>
              <a:rPr lang="en-US" sz="2000" dirty="0">
                <a:latin typeface="Cambria Math"/>
                <a:ea typeface="Cambria Math"/>
              </a:rPr>
              <a:t>| </a:t>
            </a:r>
          </a:p>
          <a:p>
            <a:pPr>
              <a:buNone/>
            </a:pPr>
            <a:r>
              <a:rPr lang="en-US" sz="2000" dirty="0">
                <a:latin typeface="Cambria Math"/>
                <a:ea typeface="Cambria Math"/>
              </a:rPr>
              <a:t>                                    =  25 + 13 −8 = 30</a:t>
            </a:r>
            <a:endParaRPr lang="en-US" sz="2000" dirty="0"/>
          </a:p>
        </p:txBody>
      </p:sp>
      <p:pic>
        <p:nvPicPr>
          <p:cNvPr id="4" name="Content Placeholder 3" descr="0707.jpg"/>
          <p:cNvPicPr>
            <a:picLocks noChangeAspect="1"/>
          </p:cNvPicPr>
          <p:nvPr/>
        </p:nvPicPr>
        <p:blipFill>
          <a:blip r:embed="rId2" cstate="print"/>
          <a:stretch>
            <a:fillRect/>
          </a:stretch>
        </p:blipFill>
        <p:spPr>
          <a:xfrm>
            <a:off x="5410200" y="4495800"/>
            <a:ext cx="2106930" cy="1559052"/>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Finite Sets</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685800" y="2514600"/>
            <a:ext cx="8205788" cy="316706"/>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685800" y="1982152"/>
            <a:ext cx="2280285" cy="380048"/>
          </a:xfrm>
          <a:prstGeom prst="rect">
            <a:avLst/>
          </a:prstGeom>
        </p:spPr>
      </p:pic>
      <p:pic>
        <p:nvPicPr>
          <p:cNvPr id="5" name="Content Placeholder 3" descr="0709.jpg"/>
          <p:cNvPicPr>
            <a:picLocks noGrp="1" noChangeAspect="1"/>
          </p:cNvPicPr>
          <p:nvPr>
            <p:ph idx="1"/>
          </p:nvPr>
        </p:nvPicPr>
        <p:blipFill>
          <a:blip r:embed="rId6" cstate="print"/>
          <a:stretch>
            <a:fillRect/>
          </a:stretch>
        </p:blipFill>
        <p:spPr>
          <a:xfrm>
            <a:off x="1981200" y="3581400"/>
            <a:ext cx="5210556" cy="2076450"/>
          </a:xfr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Finite Sets Continued</a:t>
            </a:r>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Example</a:t>
            </a:r>
            <a:r>
              <a:rPr lang="en-US" dirty="0"/>
              <a:t>: A total of </a:t>
            </a:r>
            <a:r>
              <a:rPr lang="en-US" dirty="0">
                <a:latin typeface="Cambria Math" pitchFamily="18" charset="0"/>
                <a:ea typeface="Cambria Math" pitchFamily="18" charset="0"/>
              </a:rPr>
              <a:t>1232</a:t>
            </a:r>
            <a:r>
              <a:rPr lang="en-US" dirty="0"/>
              <a:t> students have taken a course in Spanish, </a:t>
            </a:r>
            <a:r>
              <a:rPr lang="en-US" dirty="0">
                <a:latin typeface="Cambria Math" pitchFamily="18" charset="0"/>
                <a:ea typeface="Cambria Math" pitchFamily="18" charset="0"/>
              </a:rPr>
              <a:t>879</a:t>
            </a:r>
            <a:r>
              <a:rPr lang="en-US" dirty="0"/>
              <a:t> have taken a course in French, and </a:t>
            </a:r>
            <a:r>
              <a:rPr lang="en-US" dirty="0">
                <a:latin typeface="Cambria Math" pitchFamily="18" charset="0"/>
                <a:ea typeface="Cambria Math" pitchFamily="18" charset="0"/>
              </a:rPr>
              <a:t>114</a:t>
            </a:r>
            <a:r>
              <a:rPr lang="en-US" dirty="0"/>
              <a:t> have taken a course in Russian. Further, </a:t>
            </a:r>
            <a:r>
              <a:rPr lang="en-US" dirty="0">
                <a:latin typeface="Cambria Math" pitchFamily="18" charset="0"/>
                <a:ea typeface="Cambria Math" pitchFamily="18" charset="0"/>
              </a:rPr>
              <a:t>103 </a:t>
            </a:r>
            <a:r>
              <a:rPr lang="en-US" dirty="0"/>
              <a:t>have taken courses in both Spanish and French, </a:t>
            </a:r>
            <a:r>
              <a:rPr lang="en-US" dirty="0">
                <a:latin typeface="Cambria Math" pitchFamily="18" charset="0"/>
                <a:ea typeface="Cambria Math" pitchFamily="18" charset="0"/>
              </a:rPr>
              <a:t>23</a:t>
            </a:r>
            <a:r>
              <a:rPr lang="en-US" dirty="0"/>
              <a:t> have taken courses in both Spanish and Russian, and </a:t>
            </a:r>
            <a:r>
              <a:rPr lang="en-US" dirty="0">
                <a:latin typeface="Cambria Math" pitchFamily="18" charset="0"/>
                <a:ea typeface="Cambria Math" pitchFamily="18" charset="0"/>
              </a:rPr>
              <a:t>14</a:t>
            </a:r>
            <a:r>
              <a:rPr lang="en-US" dirty="0"/>
              <a:t> have taken courses in both French and Russian. If </a:t>
            </a:r>
            <a:r>
              <a:rPr lang="en-US" dirty="0">
                <a:latin typeface="Cambria Math" pitchFamily="18" charset="0"/>
                <a:ea typeface="Cambria Math" pitchFamily="18" charset="0"/>
              </a:rPr>
              <a:t>2092</a:t>
            </a:r>
            <a:r>
              <a:rPr lang="en-US" dirty="0"/>
              <a:t> students have taken a course in at least one of Spanish French and Russian, how many students have taken a course in all </a:t>
            </a:r>
            <a:r>
              <a:rPr lang="en-US" dirty="0">
                <a:latin typeface="Cambria Math" pitchFamily="18" charset="0"/>
                <a:ea typeface="Cambria Math" pitchFamily="18" charset="0"/>
              </a:rPr>
              <a:t>3</a:t>
            </a:r>
            <a:r>
              <a:rPr lang="en-US" dirty="0"/>
              <a:t> languages. </a:t>
            </a:r>
          </a:p>
          <a:p>
            <a:pPr>
              <a:buNone/>
            </a:pPr>
            <a:r>
              <a:rPr lang="en-US" dirty="0"/>
              <a:t>    </a:t>
            </a:r>
            <a:r>
              <a:rPr lang="en-US" b="1" dirty="0"/>
              <a:t>Solution</a:t>
            </a:r>
            <a:r>
              <a:rPr lang="en-US" dirty="0"/>
              <a:t>: Let </a:t>
            </a:r>
            <a:r>
              <a:rPr lang="en-US" i="1" dirty="0"/>
              <a:t>S</a:t>
            </a:r>
            <a:r>
              <a:rPr lang="en-US" dirty="0"/>
              <a:t> be the set of students who have taken a course in Spanish, </a:t>
            </a:r>
            <a:r>
              <a:rPr lang="en-US" i="1" dirty="0"/>
              <a:t>F</a:t>
            </a:r>
            <a:r>
              <a:rPr lang="en-US" dirty="0"/>
              <a:t> the set of students who have taken a course in French, and </a:t>
            </a:r>
            <a:r>
              <a:rPr lang="en-US" i="1" dirty="0"/>
              <a:t>R</a:t>
            </a:r>
            <a:r>
              <a:rPr lang="en-US" dirty="0"/>
              <a:t> the set of students who have taken a course in Russian. Then, we have</a:t>
            </a:r>
          </a:p>
          <a:p>
            <a:pPr>
              <a:buNone/>
            </a:pPr>
            <a:r>
              <a:rPr lang="en-US" dirty="0"/>
              <a:t>    |</a:t>
            </a:r>
            <a:r>
              <a:rPr lang="en-US" i="1" dirty="0"/>
              <a:t>S</a:t>
            </a:r>
            <a:r>
              <a:rPr lang="en-US" dirty="0"/>
              <a:t>| = </a:t>
            </a:r>
            <a:r>
              <a:rPr lang="en-US" dirty="0">
                <a:latin typeface="Cambria Math" pitchFamily="18" charset="0"/>
                <a:ea typeface="Cambria Math" pitchFamily="18" charset="0"/>
              </a:rPr>
              <a:t>1232</a:t>
            </a:r>
            <a:r>
              <a:rPr lang="en-US" dirty="0"/>
              <a:t>, |</a:t>
            </a:r>
            <a:r>
              <a:rPr lang="en-US" i="1" dirty="0"/>
              <a:t>F</a:t>
            </a:r>
            <a:r>
              <a:rPr lang="en-US" dirty="0"/>
              <a:t>| = </a:t>
            </a:r>
            <a:r>
              <a:rPr lang="en-US" dirty="0">
                <a:latin typeface="Cambria Math" pitchFamily="18" charset="0"/>
                <a:ea typeface="Cambria Math" pitchFamily="18" charset="0"/>
              </a:rPr>
              <a:t>879</a:t>
            </a:r>
            <a:r>
              <a:rPr lang="en-US" dirty="0"/>
              <a:t>, |</a:t>
            </a:r>
            <a:r>
              <a:rPr lang="en-US" i="1" dirty="0"/>
              <a:t>R</a:t>
            </a:r>
            <a:r>
              <a:rPr lang="en-US" dirty="0"/>
              <a:t>| = </a:t>
            </a:r>
            <a:r>
              <a:rPr lang="en-US" dirty="0">
                <a:latin typeface="Cambria Math" pitchFamily="18" charset="0"/>
                <a:ea typeface="Cambria Math" pitchFamily="18" charset="0"/>
              </a:rPr>
              <a:t>114</a:t>
            </a:r>
            <a:r>
              <a:rPr lang="en-US" dirty="0"/>
              <a:t>, |</a:t>
            </a:r>
            <a:r>
              <a:rPr lang="en-US" i="1" dirty="0"/>
              <a:t>S</a:t>
            </a:r>
            <a:r>
              <a:rPr lang="en-US" dirty="0">
                <a:latin typeface="Cambria Math"/>
                <a:ea typeface="Cambria Math"/>
              </a:rPr>
              <a:t>∩</a:t>
            </a:r>
            <a:r>
              <a:rPr lang="en-US" i="1" dirty="0">
                <a:ea typeface="Cambria Math"/>
              </a:rPr>
              <a:t>F</a:t>
            </a:r>
            <a:r>
              <a:rPr lang="en-US" dirty="0">
                <a:latin typeface="Cambria Math"/>
                <a:ea typeface="Cambria Math"/>
              </a:rPr>
              <a:t>| = 103, </a:t>
            </a:r>
            <a:r>
              <a:rPr lang="en-US" dirty="0"/>
              <a:t>|</a:t>
            </a:r>
            <a:r>
              <a:rPr lang="en-US" i="1" dirty="0"/>
              <a:t>S</a:t>
            </a:r>
            <a:r>
              <a:rPr lang="en-US" dirty="0">
                <a:latin typeface="Cambria Math"/>
                <a:ea typeface="Cambria Math"/>
              </a:rPr>
              <a:t>∩</a:t>
            </a:r>
            <a:r>
              <a:rPr lang="en-US" i="1" dirty="0">
                <a:ea typeface="Cambria Math"/>
              </a:rPr>
              <a:t>R</a:t>
            </a:r>
            <a:r>
              <a:rPr lang="en-US" dirty="0">
                <a:latin typeface="Cambria Math"/>
                <a:ea typeface="Cambria Math"/>
              </a:rPr>
              <a:t>| = 23, </a:t>
            </a:r>
            <a:r>
              <a:rPr lang="en-US" dirty="0"/>
              <a:t>|</a:t>
            </a:r>
            <a:r>
              <a:rPr lang="en-US" i="1" dirty="0"/>
              <a:t>F</a:t>
            </a:r>
            <a:r>
              <a:rPr lang="en-US" dirty="0">
                <a:latin typeface="Cambria Math"/>
                <a:ea typeface="Cambria Math"/>
              </a:rPr>
              <a:t>∩</a:t>
            </a:r>
            <a:r>
              <a:rPr lang="en-US" i="1" dirty="0">
                <a:ea typeface="Cambria Math"/>
              </a:rPr>
              <a:t>R</a:t>
            </a:r>
            <a:r>
              <a:rPr lang="en-US" dirty="0">
                <a:latin typeface="Cambria Math"/>
                <a:ea typeface="Cambria Math"/>
              </a:rPr>
              <a:t>| = 14, and </a:t>
            </a:r>
            <a:r>
              <a:rPr lang="en-US" dirty="0"/>
              <a:t>|</a:t>
            </a:r>
            <a:r>
              <a:rPr lang="en-US" i="1" dirty="0"/>
              <a:t>S</a:t>
            </a:r>
            <a:r>
              <a:rPr lang="en-US" dirty="0">
                <a:latin typeface="Cambria Math"/>
                <a:ea typeface="Cambria Math"/>
              </a:rPr>
              <a:t>∪</a:t>
            </a:r>
            <a:r>
              <a:rPr lang="en-US" i="1" dirty="0">
                <a:ea typeface="Cambria Math"/>
              </a:rPr>
              <a:t>F</a:t>
            </a:r>
            <a:r>
              <a:rPr lang="en-US" dirty="0">
                <a:latin typeface="Cambria Math"/>
                <a:ea typeface="Cambria Math"/>
              </a:rPr>
              <a:t>∪</a:t>
            </a:r>
            <a:r>
              <a:rPr lang="en-US" i="1" dirty="0">
                <a:ea typeface="Cambria Math"/>
              </a:rPr>
              <a:t>R</a:t>
            </a:r>
            <a:r>
              <a:rPr lang="en-US" dirty="0">
                <a:latin typeface="Cambria Math"/>
                <a:ea typeface="Cambria Math"/>
              </a:rPr>
              <a:t>| = 23.</a:t>
            </a:r>
          </a:p>
          <a:p>
            <a:pPr>
              <a:buNone/>
            </a:pPr>
            <a:r>
              <a:rPr lang="en-US" dirty="0">
                <a:latin typeface="Cambria Math"/>
                <a:ea typeface="Cambria Math"/>
              </a:rPr>
              <a:t>     Using the equation </a:t>
            </a:r>
          </a:p>
          <a:p>
            <a:pPr>
              <a:buNone/>
            </a:pPr>
            <a:r>
              <a:rPr lang="en-US" dirty="0">
                <a:latin typeface="Cambria Math"/>
                <a:ea typeface="Cambria Math"/>
              </a:rPr>
              <a:t>           </a:t>
            </a:r>
            <a:r>
              <a:rPr lang="en-US" dirty="0"/>
              <a:t>|</a:t>
            </a:r>
            <a:r>
              <a:rPr lang="en-US" i="1" dirty="0"/>
              <a:t>S</a:t>
            </a:r>
            <a:r>
              <a:rPr lang="en-US" dirty="0">
                <a:latin typeface="Cambria Math"/>
                <a:ea typeface="Cambria Math"/>
              </a:rPr>
              <a:t>∪</a:t>
            </a:r>
            <a:r>
              <a:rPr lang="en-US" i="1" dirty="0">
                <a:ea typeface="Cambria Math"/>
              </a:rPr>
              <a:t>F</a:t>
            </a:r>
            <a:r>
              <a:rPr lang="en-US" dirty="0">
                <a:latin typeface="Cambria Math"/>
                <a:ea typeface="Cambria Math"/>
              </a:rPr>
              <a:t>∪</a:t>
            </a:r>
            <a:r>
              <a:rPr lang="en-US" i="1" dirty="0">
                <a:ea typeface="Cambria Math"/>
              </a:rPr>
              <a:t>R</a:t>
            </a:r>
            <a:r>
              <a:rPr lang="en-US" dirty="0">
                <a:latin typeface="Cambria Math"/>
                <a:ea typeface="Cambria Math"/>
              </a:rPr>
              <a:t>| = </a:t>
            </a:r>
            <a:r>
              <a:rPr lang="en-US" dirty="0"/>
              <a:t>|</a:t>
            </a:r>
            <a:r>
              <a:rPr lang="en-US" i="1" dirty="0"/>
              <a:t>S</a:t>
            </a:r>
            <a:r>
              <a:rPr lang="en-US" dirty="0"/>
              <a:t>|+ |</a:t>
            </a:r>
            <a:r>
              <a:rPr lang="en-US" i="1" dirty="0"/>
              <a:t>F</a:t>
            </a:r>
            <a:r>
              <a:rPr lang="en-US" dirty="0"/>
              <a:t>|+ |</a:t>
            </a:r>
            <a:r>
              <a:rPr lang="en-US" i="1" dirty="0"/>
              <a:t>R</a:t>
            </a:r>
            <a:r>
              <a:rPr lang="en-US" dirty="0"/>
              <a:t>| </a:t>
            </a:r>
            <a:r>
              <a:rPr lang="en-US" dirty="0">
                <a:latin typeface="Cambria Math"/>
                <a:ea typeface="Cambria Math"/>
              </a:rPr>
              <a:t>−</a:t>
            </a:r>
            <a:r>
              <a:rPr lang="en-US" dirty="0"/>
              <a:t> |</a:t>
            </a:r>
            <a:r>
              <a:rPr lang="en-US" i="1" dirty="0"/>
              <a:t>S</a:t>
            </a:r>
            <a:r>
              <a:rPr lang="en-US" dirty="0">
                <a:latin typeface="Cambria Math"/>
                <a:ea typeface="Cambria Math"/>
              </a:rPr>
              <a:t>∩</a:t>
            </a:r>
            <a:r>
              <a:rPr lang="en-US" i="1" dirty="0">
                <a:ea typeface="Cambria Math"/>
              </a:rPr>
              <a:t>F</a:t>
            </a:r>
            <a:r>
              <a:rPr lang="en-US" dirty="0">
                <a:latin typeface="Cambria Math"/>
                <a:ea typeface="Cambria Math"/>
              </a:rPr>
              <a:t>| −</a:t>
            </a:r>
            <a:r>
              <a:rPr lang="en-US" dirty="0"/>
              <a:t> |</a:t>
            </a:r>
            <a:r>
              <a:rPr lang="en-US" i="1" dirty="0"/>
              <a:t>S</a:t>
            </a:r>
            <a:r>
              <a:rPr lang="en-US" dirty="0">
                <a:latin typeface="Cambria Math"/>
                <a:ea typeface="Cambria Math"/>
              </a:rPr>
              <a:t>∩</a:t>
            </a:r>
            <a:r>
              <a:rPr lang="en-US" i="1" dirty="0">
                <a:ea typeface="Cambria Math"/>
              </a:rPr>
              <a:t>R</a:t>
            </a:r>
            <a:r>
              <a:rPr lang="en-US" dirty="0">
                <a:latin typeface="Cambria Math"/>
                <a:ea typeface="Cambria Math"/>
              </a:rPr>
              <a:t>| −</a:t>
            </a:r>
            <a:r>
              <a:rPr lang="en-US" dirty="0"/>
              <a:t> |</a:t>
            </a:r>
            <a:r>
              <a:rPr lang="en-US" i="1" dirty="0"/>
              <a:t>F</a:t>
            </a:r>
            <a:r>
              <a:rPr lang="en-US" dirty="0">
                <a:latin typeface="Cambria Math"/>
                <a:ea typeface="Cambria Math"/>
              </a:rPr>
              <a:t>∩</a:t>
            </a:r>
            <a:r>
              <a:rPr lang="en-US" i="1" dirty="0">
                <a:ea typeface="Cambria Math"/>
              </a:rPr>
              <a:t>R</a:t>
            </a:r>
            <a:r>
              <a:rPr lang="en-US" dirty="0">
                <a:latin typeface="Cambria Math"/>
                <a:ea typeface="Cambria Math"/>
              </a:rPr>
              <a:t>| + |</a:t>
            </a:r>
            <a:r>
              <a:rPr lang="en-US" i="1" dirty="0">
                <a:ea typeface="Cambria Math"/>
              </a:rPr>
              <a:t>S</a:t>
            </a:r>
            <a:r>
              <a:rPr lang="en-US" dirty="0">
                <a:latin typeface="Cambria Math"/>
                <a:ea typeface="Cambria Math"/>
              </a:rPr>
              <a:t>∩</a:t>
            </a:r>
            <a:r>
              <a:rPr lang="en-US" i="1" dirty="0">
                <a:ea typeface="Cambria Math"/>
              </a:rPr>
              <a:t>F</a:t>
            </a:r>
            <a:r>
              <a:rPr lang="en-US" dirty="0">
                <a:latin typeface="Cambria Math"/>
                <a:ea typeface="Cambria Math"/>
              </a:rPr>
              <a:t>∩</a:t>
            </a:r>
            <a:r>
              <a:rPr lang="en-US" i="1" dirty="0">
                <a:ea typeface="Cambria Math"/>
              </a:rPr>
              <a:t>R</a:t>
            </a:r>
            <a:r>
              <a:rPr lang="en-US" dirty="0">
                <a:latin typeface="Cambria Math"/>
                <a:ea typeface="Cambria Math"/>
              </a:rPr>
              <a:t>|,</a:t>
            </a:r>
          </a:p>
          <a:p>
            <a:pPr>
              <a:buNone/>
            </a:pPr>
            <a:r>
              <a:rPr lang="en-US" dirty="0">
                <a:latin typeface="Cambria Math"/>
                <a:ea typeface="Cambria Math"/>
              </a:rPr>
              <a:t>      we obtain 2092 = 1232 + 879 + 114 −103 −23 −14 + |</a:t>
            </a:r>
            <a:r>
              <a:rPr lang="en-US" i="1" dirty="0">
                <a:ea typeface="Cambria Math"/>
              </a:rPr>
              <a:t>S</a:t>
            </a:r>
            <a:r>
              <a:rPr lang="en-US" dirty="0">
                <a:latin typeface="Cambria Math"/>
                <a:ea typeface="Cambria Math"/>
              </a:rPr>
              <a:t>∩</a:t>
            </a:r>
            <a:r>
              <a:rPr lang="en-US" i="1" dirty="0">
                <a:ea typeface="Cambria Math"/>
              </a:rPr>
              <a:t>F</a:t>
            </a:r>
            <a:r>
              <a:rPr lang="en-US" dirty="0">
                <a:latin typeface="Cambria Math"/>
                <a:ea typeface="Cambria Math"/>
              </a:rPr>
              <a:t>∩</a:t>
            </a:r>
            <a:r>
              <a:rPr lang="en-US" i="1" dirty="0">
                <a:ea typeface="Cambria Math"/>
              </a:rPr>
              <a:t>R</a:t>
            </a:r>
            <a:r>
              <a:rPr lang="en-US" dirty="0">
                <a:latin typeface="Cambria Math"/>
                <a:ea typeface="Cambria Math"/>
              </a:rPr>
              <a:t>|.</a:t>
            </a:r>
          </a:p>
          <a:p>
            <a:pPr>
              <a:buNone/>
            </a:pPr>
            <a:r>
              <a:rPr lang="en-US" dirty="0">
                <a:latin typeface="Cambria Math"/>
                <a:ea typeface="Cambria Math"/>
              </a:rPr>
              <a:t>       Solving for |</a:t>
            </a:r>
            <a:r>
              <a:rPr lang="en-US" i="1" dirty="0">
                <a:ea typeface="Cambria Math"/>
              </a:rPr>
              <a:t>S</a:t>
            </a:r>
            <a:r>
              <a:rPr lang="en-US" dirty="0">
                <a:latin typeface="Cambria Math"/>
                <a:ea typeface="Cambria Math"/>
              </a:rPr>
              <a:t>∩</a:t>
            </a:r>
            <a:r>
              <a:rPr lang="en-US" i="1" dirty="0">
                <a:ea typeface="Cambria Math"/>
              </a:rPr>
              <a:t>F</a:t>
            </a:r>
            <a:r>
              <a:rPr lang="en-US" dirty="0">
                <a:latin typeface="Cambria Math"/>
                <a:ea typeface="Cambria Math"/>
              </a:rPr>
              <a:t>∩</a:t>
            </a:r>
            <a:r>
              <a:rPr lang="en-US" i="1" dirty="0">
                <a:ea typeface="Cambria Math"/>
              </a:rPr>
              <a:t>R</a:t>
            </a:r>
            <a:r>
              <a:rPr lang="en-US" dirty="0">
                <a:latin typeface="Cambria Math"/>
                <a:ea typeface="Cambria Math"/>
              </a:rPr>
              <a:t>| yields 7.</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Tower of Hanoi</a:t>
            </a:r>
          </a:p>
        </p:txBody>
      </p:sp>
      <p:sp>
        <p:nvSpPr>
          <p:cNvPr id="3" name="Content Placeholder 2"/>
          <p:cNvSpPr>
            <a:spLocks noGrp="1"/>
          </p:cNvSpPr>
          <p:nvPr>
            <p:ph idx="1"/>
          </p:nvPr>
        </p:nvSpPr>
        <p:spPr/>
        <p:txBody>
          <a:bodyPr>
            <a:normAutofit lnSpcReduction="10000"/>
          </a:bodyPr>
          <a:lstStyle/>
          <a:p>
            <a:pPr>
              <a:buNone/>
            </a:pPr>
            <a:r>
              <a:rPr lang="en-US" b="1" dirty="0"/>
              <a:t>    </a:t>
            </a:r>
            <a:r>
              <a:rPr lang="en-US" dirty="0"/>
              <a:t>In the late nineteenth century, the French mathematician </a:t>
            </a:r>
            <a:r>
              <a:rPr lang="en-US" dirty="0" err="1">
                <a:latin typeface="Cambria Math"/>
                <a:ea typeface="Cambria Math"/>
              </a:rPr>
              <a:t>É</a:t>
            </a:r>
            <a:r>
              <a:rPr lang="en-US" dirty="0" err="1"/>
              <a:t>douard</a:t>
            </a:r>
            <a:r>
              <a:rPr lang="en-US" dirty="0"/>
              <a:t> Lucas invented a puzzle consisting of three pegs on a board with disks of different sizes. Initially all of the disks are on the first peg in order of size, with the largest on the bottom.</a:t>
            </a:r>
          </a:p>
          <a:p>
            <a:pPr>
              <a:buNone/>
            </a:pPr>
            <a:endParaRPr lang="en-US" dirty="0"/>
          </a:p>
          <a:p>
            <a:pPr>
              <a:buNone/>
            </a:pPr>
            <a:endParaRPr lang="en-US" dirty="0"/>
          </a:p>
          <a:p>
            <a:pPr>
              <a:buNone/>
            </a:pPr>
            <a:endParaRPr lang="en-US" dirty="0"/>
          </a:p>
          <a:p>
            <a:pPr>
              <a:buNone/>
            </a:pPr>
            <a:endParaRPr lang="en-US" dirty="0"/>
          </a:p>
          <a:p>
            <a:pPr>
              <a:buNone/>
            </a:pPr>
            <a:r>
              <a:rPr lang="en-US" dirty="0"/>
              <a:t>   </a:t>
            </a:r>
          </a:p>
        </p:txBody>
      </p:sp>
      <p:sp>
        <p:nvSpPr>
          <p:cNvPr id="4" name="TextBox 3"/>
          <p:cNvSpPr txBox="1"/>
          <p:nvPr/>
        </p:nvSpPr>
        <p:spPr>
          <a:xfrm>
            <a:off x="1143000" y="4114800"/>
            <a:ext cx="6934200" cy="2308324"/>
          </a:xfrm>
          <a:prstGeom prst="rect">
            <a:avLst/>
          </a:prstGeom>
          <a:noFill/>
        </p:spPr>
        <p:txBody>
          <a:bodyPr wrap="square" rtlCol="0">
            <a:spAutoFit/>
          </a:bodyPr>
          <a:lstStyle/>
          <a:p>
            <a:r>
              <a:rPr lang="en-US" sz="2400" b="1" dirty="0"/>
              <a:t>Rules:</a:t>
            </a:r>
            <a:r>
              <a:rPr lang="en-US" sz="2400" dirty="0"/>
              <a:t> You are allowed to move the disks one at a time from one peg to another as long as a larger disk is never placed on a smaller.</a:t>
            </a:r>
          </a:p>
          <a:p>
            <a:r>
              <a:rPr lang="en-US" sz="2400" b="1" dirty="0"/>
              <a:t>Goal:</a:t>
            </a:r>
            <a:r>
              <a:rPr lang="en-US" sz="2400" dirty="0"/>
              <a:t> Using allowable moves, end up with all the disks on the second peg in order of size with largest on the bottom.</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Illustration of Three Finite Set Example</a:t>
            </a:r>
          </a:p>
        </p:txBody>
      </p:sp>
      <p:pic>
        <p:nvPicPr>
          <p:cNvPr id="4" name="Content Placeholder 3" descr="0710.jpg"/>
          <p:cNvPicPr>
            <a:picLocks noGrp="1" noChangeAspect="1"/>
          </p:cNvPicPr>
          <p:nvPr>
            <p:ph idx="1"/>
          </p:nvPr>
        </p:nvPicPr>
        <p:blipFill>
          <a:blip r:embed="rId2" cstate="print"/>
          <a:stretch>
            <a:fillRect/>
          </a:stretch>
        </p:blipFill>
        <p:spPr>
          <a:xfrm>
            <a:off x="3064002" y="2757900"/>
            <a:ext cx="3015996" cy="2743962"/>
          </a:xfr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Principle of Inclusion-Exclusion</a:t>
            </a:r>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1. </a:t>
            </a:r>
            <a:r>
              <a:rPr lang="en-US" b="1" dirty="0"/>
              <a:t>The Principle of Inclusion-Exclusion</a:t>
            </a:r>
            <a:r>
              <a:rPr lang="en-US" dirty="0"/>
              <a:t>:</a:t>
            </a:r>
            <a:r>
              <a:rPr lang="en-US" b="1" dirty="0"/>
              <a:t> </a:t>
            </a:r>
            <a:r>
              <a:rPr lang="en-US" dirty="0"/>
              <a:t>Let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 </a:t>
            </a:r>
            <a:r>
              <a:rPr lang="en-US" i="1" dirty="0"/>
              <a:t>A</a:t>
            </a:r>
            <a:r>
              <a:rPr lang="en-US" i="1" baseline="-25000" dirty="0"/>
              <a:t>n</a:t>
            </a:r>
            <a:r>
              <a:rPr lang="en-US" i="1" dirty="0"/>
              <a:t> </a:t>
            </a:r>
            <a:r>
              <a:rPr lang="en-US" dirty="0"/>
              <a:t>be finite sets. Then:</a:t>
            </a:r>
          </a:p>
        </p:txBody>
      </p:sp>
      <p:pic>
        <p:nvPicPr>
          <p:cNvPr id="6" name="Picture 5" descr="addin_tmp.png"/>
          <p:cNvPicPr>
            <a:picLocks noChangeAspect="1"/>
          </p:cNvPicPr>
          <p:nvPr>
            <p:custDataLst>
              <p:tags r:id="rId1"/>
            </p:custDataLst>
          </p:nvPr>
        </p:nvPicPr>
        <p:blipFill>
          <a:blip r:embed="rId5" cstate="print"/>
          <a:stretch>
            <a:fillRect/>
          </a:stretch>
        </p:blipFill>
        <p:spPr>
          <a:xfrm>
            <a:off x="762000" y="3048000"/>
            <a:ext cx="3657600" cy="38004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1905000" y="3733800"/>
            <a:ext cx="5169218" cy="871538"/>
          </a:xfrm>
          <a:prstGeom prst="rect">
            <a:avLst/>
          </a:prstGeom>
        </p:spPr>
      </p:pic>
      <p:pic>
        <p:nvPicPr>
          <p:cNvPr id="13" name="Picture 12" descr="addin_tmp.png"/>
          <p:cNvPicPr>
            <a:picLocks noChangeAspect="1"/>
          </p:cNvPicPr>
          <p:nvPr>
            <p:custDataLst>
              <p:tags r:id="rId3"/>
            </p:custDataLst>
          </p:nvPr>
        </p:nvPicPr>
        <p:blipFill>
          <a:blip r:embed="rId7" cstate="print"/>
          <a:stretch>
            <a:fillRect/>
          </a:stretch>
        </p:blipFill>
        <p:spPr>
          <a:xfrm>
            <a:off x="609600" y="4953000"/>
            <a:ext cx="8001000" cy="784384"/>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Principle of Inclusion-Exclusion (</a:t>
            </a:r>
            <a:r>
              <a:rPr lang="en-US" i="1" dirty="0"/>
              <a:t>continued</a:t>
            </a:r>
            <a:r>
              <a:rPr lang="en-US" dirty="0"/>
              <a:t>)</a:t>
            </a:r>
          </a:p>
        </p:txBody>
      </p:sp>
      <p:sp>
        <p:nvSpPr>
          <p:cNvPr id="3" name="Content Placeholder 2"/>
          <p:cNvSpPr>
            <a:spLocks noGrp="1"/>
          </p:cNvSpPr>
          <p:nvPr>
            <p:ph idx="1"/>
          </p:nvPr>
        </p:nvSpPr>
        <p:spPr/>
        <p:txBody>
          <a:bodyPr>
            <a:normAutofit/>
          </a:bodyPr>
          <a:lstStyle/>
          <a:p>
            <a:pPr>
              <a:buNone/>
            </a:pPr>
            <a:r>
              <a:rPr lang="en-US" b="1" dirty="0"/>
              <a:t>   Proof: </a:t>
            </a:r>
            <a:r>
              <a:rPr lang="en-US" dirty="0"/>
              <a:t>An element in the union is counted exactly once in the right-hand side of the equation.  Consider an element </a:t>
            </a:r>
            <a:r>
              <a:rPr lang="en-US" i="1" dirty="0"/>
              <a:t>a</a:t>
            </a:r>
            <a:r>
              <a:rPr lang="en-US" dirty="0"/>
              <a:t> that is a member of </a:t>
            </a:r>
            <a:r>
              <a:rPr lang="en-US" i="1" dirty="0"/>
              <a:t>r</a:t>
            </a:r>
            <a:r>
              <a:rPr lang="en-US" dirty="0"/>
              <a:t> of the sets </a:t>
            </a:r>
            <a:r>
              <a:rPr lang="en-US" i="1" dirty="0"/>
              <a:t>A</a:t>
            </a:r>
            <a:r>
              <a:rPr lang="en-US" baseline="-25000" dirty="0"/>
              <a:t>1</a:t>
            </a:r>
            <a:r>
              <a:rPr lang="en-US" dirty="0"/>
              <a:t>,…., </a:t>
            </a:r>
            <a:r>
              <a:rPr lang="en-US" i="1" dirty="0"/>
              <a:t>A</a:t>
            </a:r>
            <a:r>
              <a:rPr lang="en-US" i="1" baseline="-25000" dirty="0"/>
              <a:t>n</a:t>
            </a:r>
            <a:r>
              <a:rPr lang="en-US" b="1" dirty="0"/>
              <a:t> </a:t>
            </a:r>
            <a:r>
              <a:rPr lang="en-US" dirty="0"/>
              <a:t>         where </a:t>
            </a:r>
            <a:r>
              <a:rPr lang="en-US" dirty="0">
                <a:latin typeface="Cambria Math" pitchFamily="18" charset="0"/>
                <a:ea typeface="Cambria Math" pitchFamily="18" charset="0"/>
              </a:rPr>
              <a:t>1</a:t>
            </a:r>
            <a:r>
              <a:rPr lang="en-US" dirty="0">
                <a:latin typeface="Cambria Math"/>
                <a:ea typeface="Cambria Math"/>
              </a:rPr>
              <a:t>≤</a:t>
            </a:r>
            <a:r>
              <a:rPr lang="en-US" i="1" dirty="0"/>
              <a:t>  </a:t>
            </a:r>
            <a:r>
              <a:rPr lang="en-US" dirty="0"/>
              <a:t>r</a:t>
            </a:r>
            <a:r>
              <a:rPr lang="en-US" i="1" dirty="0">
                <a:latin typeface="Cambria Math"/>
                <a:ea typeface="Cambria Math"/>
              </a:rPr>
              <a:t> </a:t>
            </a:r>
            <a:r>
              <a:rPr lang="en-US" dirty="0">
                <a:latin typeface="Cambria Math"/>
                <a:ea typeface="Cambria Math"/>
              </a:rPr>
              <a:t>≤</a:t>
            </a:r>
            <a:r>
              <a:rPr lang="en-US" i="1" dirty="0"/>
              <a:t>  n</a:t>
            </a:r>
            <a:r>
              <a:rPr lang="en-US" dirty="0"/>
              <a:t>.</a:t>
            </a:r>
            <a:r>
              <a:rPr lang="en-US" b="1" dirty="0"/>
              <a:t> </a:t>
            </a:r>
          </a:p>
          <a:p>
            <a:pPr lvl="1"/>
            <a:r>
              <a:rPr lang="en-US" dirty="0"/>
              <a:t>It is counted </a:t>
            </a:r>
            <a:r>
              <a:rPr lang="en-US" i="1" dirty="0"/>
              <a:t>C</a:t>
            </a:r>
            <a:r>
              <a:rPr lang="en-US" dirty="0"/>
              <a:t>(</a:t>
            </a:r>
            <a:r>
              <a:rPr lang="en-US" i="1" dirty="0"/>
              <a:t>r</a:t>
            </a:r>
            <a:r>
              <a:rPr lang="en-US" dirty="0"/>
              <a:t>,</a:t>
            </a:r>
            <a:r>
              <a:rPr lang="en-US" dirty="0">
                <a:latin typeface="Cambria Math" pitchFamily="18" charset="0"/>
                <a:ea typeface="Cambria Math" pitchFamily="18" charset="0"/>
              </a:rPr>
              <a:t>1</a:t>
            </a:r>
            <a:r>
              <a:rPr lang="en-US" dirty="0"/>
              <a:t>) times by </a:t>
            </a:r>
            <a:r>
              <a:rPr lang="el-GR" sz="4200" dirty="0">
                <a:latin typeface="Calibri"/>
              </a:rPr>
              <a:t>Σ</a:t>
            </a:r>
            <a:r>
              <a:rPr lang="en-US" dirty="0">
                <a:latin typeface="Calibri"/>
              </a:rPr>
              <a:t>|A</a:t>
            </a:r>
            <a:r>
              <a:rPr lang="en-US" baseline="-25000" dirty="0">
                <a:latin typeface="Calibri"/>
              </a:rPr>
              <a:t>i</a:t>
            </a:r>
            <a:r>
              <a:rPr lang="en-US" dirty="0">
                <a:latin typeface="Calibri"/>
              </a:rPr>
              <a:t>|</a:t>
            </a:r>
          </a:p>
          <a:p>
            <a:pPr lvl="1"/>
            <a:r>
              <a:rPr lang="en-US" dirty="0">
                <a:latin typeface="Calibri"/>
              </a:rPr>
              <a:t>It is counted </a:t>
            </a:r>
            <a:r>
              <a:rPr lang="en-US" i="1" dirty="0"/>
              <a:t>C</a:t>
            </a:r>
            <a:r>
              <a:rPr lang="en-US" dirty="0">
                <a:latin typeface="Calibri"/>
              </a:rPr>
              <a:t>(</a:t>
            </a:r>
            <a:r>
              <a:rPr lang="en-US" i="1" dirty="0">
                <a:latin typeface="Calibri"/>
              </a:rPr>
              <a:t>r</a:t>
            </a:r>
            <a:r>
              <a:rPr lang="en-US" dirty="0">
                <a:latin typeface="Calibri"/>
              </a:rPr>
              <a:t>,2) times by </a:t>
            </a:r>
            <a:r>
              <a:rPr lang="el-GR" sz="4200" dirty="0"/>
              <a:t>Σ</a:t>
            </a:r>
            <a:r>
              <a:rPr lang="en-US" dirty="0"/>
              <a:t>|A</a:t>
            </a:r>
            <a:r>
              <a:rPr lang="en-US" i="1" baseline="-25000" dirty="0"/>
              <a:t>i</a:t>
            </a:r>
            <a:r>
              <a:rPr lang="en-US" baseline="-25000" dirty="0"/>
              <a:t> </a:t>
            </a:r>
            <a:r>
              <a:rPr lang="en-US" dirty="0">
                <a:latin typeface="Cambria Math"/>
                <a:ea typeface="Cambria Math"/>
              </a:rPr>
              <a:t>⋂</a:t>
            </a:r>
            <a:r>
              <a:rPr lang="en-US" dirty="0" err="1">
                <a:latin typeface="Cambria Math"/>
                <a:ea typeface="Cambria Math"/>
              </a:rPr>
              <a:t>A</a:t>
            </a:r>
            <a:r>
              <a:rPr lang="en-US" i="1" baseline="-25000" dirty="0" err="1">
                <a:ea typeface="Cambria Math"/>
              </a:rPr>
              <a:t>j</a:t>
            </a:r>
            <a:r>
              <a:rPr lang="en-US" dirty="0"/>
              <a:t>|</a:t>
            </a:r>
          </a:p>
          <a:p>
            <a:pPr lvl="1"/>
            <a:r>
              <a:rPr lang="en-US" dirty="0"/>
              <a:t>In general, it is counted </a:t>
            </a:r>
            <a:r>
              <a:rPr lang="en-US" i="1" dirty="0"/>
              <a:t>C</a:t>
            </a:r>
            <a:r>
              <a:rPr lang="en-US" dirty="0"/>
              <a:t>(</a:t>
            </a:r>
            <a:r>
              <a:rPr lang="en-US" i="1" dirty="0" err="1"/>
              <a:t>r</a:t>
            </a:r>
            <a:r>
              <a:rPr lang="en-US" dirty="0" err="1"/>
              <a:t>,</a:t>
            </a:r>
            <a:r>
              <a:rPr lang="en-US" i="1" dirty="0" err="1"/>
              <a:t>m</a:t>
            </a:r>
            <a:r>
              <a:rPr lang="en-US" dirty="0"/>
              <a:t>) times by the summation of </a:t>
            </a:r>
            <a:r>
              <a:rPr lang="en-US" i="1" dirty="0"/>
              <a:t>m</a:t>
            </a:r>
            <a:r>
              <a:rPr lang="en-US" dirty="0"/>
              <a:t> of the sets </a:t>
            </a:r>
            <a:r>
              <a:rPr lang="en-US" i="1" dirty="0"/>
              <a:t>A</a:t>
            </a:r>
            <a:r>
              <a:rPr lang="en-US" i="1" baseline="-25000" dirty="0"/>
              <a:t>i</a:t>
            </a:r>
            <a:r>
              <a:rPr lang="en-US" dirty="0"/>
              <a:t>.</a:t>
            </a:r>
            <a:endParaRPr lang="en-US" baseline="-25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Principle of Inclusion-Exclusion (cont)</a:t>
            </a:r>
          </a:p>
        </p:txBody>
      </p:sp>
      <p:sp>
        <p:nvSpPr>
          <p:cNvPr id="3" name="Content Placeholder 2"/>
          <p:cNvSpPr>
            <a:spLocks noGrp="1"/>
          </p:cNvSpPr>
          <p:nvPr>
            <p:ph idx="1"/>
          </p:nvPr>
        </p:nvSpPr>
        <p:spPr/>
        <p:txBody>
          <a:bodyPr>
            <a:normAutofit/>
          </a:bodyPr>
          <a:lstStyle/>
          <a:p>
            <a:pPr lvl="1"/>
            <a:r>
              <a:rPr lang="en-US" dirty="0"/>
              <a:t>Thus the element is counted exactly</a:t>
            </a:r>
          </a:p>
          <a:p>
            <a:pPr lvl="1">
              <a:buNone/>
            </a:pPr>
            <a:r>
              <a:rPr lang="en-US" dirty="0"/>
              <a:t>       </a:t>
            </a:r>
            <a:r>
              <a:rPr lang="en-US" i="1" dirty="0"/>
              <a:t>C</a:t>
            </a:r>
            <a:r>
              <a:rPr lang="en-US" dirty="0"/>
              <a:t>(</a:t>
            </a:r>
            <a:r>
              <a:rPr lang="en-US" i="1" dirty="0"/>
              <a:t>r</a:t>
            </a:r>
            <a:r>
              <a:rPr lang="en-US" dirty="0"/>
              <a:t>,</a:t>
            </a:r>
            <a:r>
              <a:rPr lang="en-US"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C</a:t>
            </a:r>
            <a:r>
              <a:rPr lang="en-US" dirty="0"/>
              <a:t>(</a:t>
            </a:r>
            <a:r>
              <a:rPr lang="en-US" i="1" dirty="0"/>
              <a:t>r</a:t>
            </a:r>
            <a:r>
              <a:rPr lang="en-US" dirty="0"/>
              <a:t>,</a:t>
            </a:r>
            <a:r>
              <a:rPr lang="en-US" dirty="0">
                <a:latin typeface="Cambria Math" pitchFamily="18" charset="0"/>
                <a:ea typeface="Cambria Math" pitchFamily="18" charset="0"/>
              </a:rPr>
              <a:t>2</a:t>
            </a:r>
            <a:r>
              <a:rPr lang="en-US" dirty="0"/>
              <a:t>) + </a:t>
            </a:r>
            <a:r>
              <a:rPr lang="en-US" i="1" dirty="0"/>
              <a:t>C</a:t>
            </a:r>
            <a:r>
              <a:rPr lang="en-US" dirty="0"/>
              <a:t>(</a:t>
            </a:r>
            <a:r>
              <a:rPr lang="en-US" i="1" dirty="0"/>
              <a:t>r</a:t>
            </a:r>
            <a:r>
              <a:rPr lang="en-US" dirty="0"/>
              <a:t>,</a:t>
            </a:r>
            <a:r>
              <a:rPr lang="en-US" dirty="0">
                <a:latin typeface="Cambria Math" pitchFamily="18" charset="0"/>
                <a:ea typeface="Cambria Math" pitchFamily="18" charset="0"/>
              </a:rPr>
              <a:t>3</a:t>
            </a:r>
            <a:r>
              <a:rPr lang="en-US" dirty="0"/>
              <a:t>) </a:t>
            </a:r>
            <a:r>
              <a:rPr lang="en-US" dirty="0">
                <a:latin typeface="Cambria Math"/>
                <a:ea typeface="Cambria Math"/>
              </a:rPr>
              <a:t>−</a:t>
            </a:r>
            <a:r>
              <a:rPr lang="en-US" dirty="0"/>
              <a:t> </a:t>
            </a:r>
            <a:r>
              <a:rPr lang="en-US" dirty="0">
                <a:latin typeface="Cambria Math"/>
                <a:ea typeface="Cambria Math"/>
              </a:rPr>
              <a:t>⋯</a:t>
            </a:r>
            <a:r>
              <a:rPr lang="en-US" dirty="0"/>
              <a:t> + (</a:t>
            </a:r>
            <a:r>
              <a:rPr lang="en-US" dirty="0">
                <a:latin typeface="Cambria Math"/>
                <a:ea typeface="Cambria Math"/>
              </a:rPr>
              <a:t>−</a:t>
            </a:r>
            <a:r>
              <a:rPr lang="en-US" dirty="0">
                <a:latin typeface="Cambria Math" pitchFamily="18" charset="0"/>
                <a:ea typeface="Cambria Math" pitchFamily="18" charset="0"/>
              </a:rPr>
              <a:t>1</a:t>
            </a:r>
            <a:r>
              <a:rPr lang="en-US" dirty="0"/>
              <a:t>)</a:t>
            </a:r>
            <a:r>
              <a:rPr lang="en-US" i="1" baseline="30000" dirty="0"/>
              <a:t>r</a:t>
            </a:r>
            <a:r>
              <a:rPr lang="en-US" baseline="30000" dirty="0"/>
              <a:t>+</a:t>
            </a:r>
            <a:r>
              <a:rPr lang="en-US" baseline="30000" dirty="0">
                <a:latin typeface="Cambria Math" pitchFamily="18" charset="0"/>
                <a:ea typeface="Cambria Math" pitchFamily="18" charset="0"/>
              </a:rPr>
              <a:t>1</a:t>
            </a:r>
            <a:r>
              <a:rPr lang="en-US" dirty="0"/>
              <a:t> </a:t>
            </a:r>
            <a:r>
              <a:rPr lang="en-US" i="1" dirty="0"/>
              <a:t>C</a:t>
            </a:r>
            <a:r>
              <a:rPr lang="en-US" dirty="0"/>
              <a:t>(</a:t>
            </a:r>
            <a:r>
              <a:rPr lang="en-US" i="1" dirty="0" err="1"/>
              <a:t>r</a:t>
            </a:r>
            <a:r>
              <a:rPr lang="en-US" dirty="0" err="1"/>
              <a:t>,</a:t>
            </a:r>
            <a:r>
              <a:rPr lang="en-US" i="1" dirty="0" err="1"/>
              <a:t>r</a:t>
            </a:r>
            <a:r>
              <a:rPr lang="en-US" dirty="0"/>
              <a:t>) </a:t>
            </a:r>
          </a:p>
          <a:p>
            <a:pPr lvl="1">
              <a:buNone/>
            </a:pPr>
            <a:r>
              <a:rPr lang="en-US" dirty="0"/>
              <a:t>    times by the right hand side of the equation.</a:t>
            </a:r>
          </a:p>
          <a:p>
            <a:pPr lvl="1"/>
            <a:r>
              <a:rPr lang="en-US" dirty="0"/>
              <a:t>By Corollary </a:t>
            </a:r>
            <a:r>
              <a:rPr lang="en-US" dirty="0">
                <a:latin typeface="Cambria Math" pitchFamily="18" charset="0"/>
                <a:ea typeface="Cambria Math" pitchFamily="18" charset="0"/>
              </a:rPr>
              <a:t>2</a:t>
            </a:r>
            <a:r>
              <a:rPr lang="en-US" dirty="0"/>
              <a:t> of Section </a:t>
            </a:r>
            <a:r>
              <a:rPr lang="en-US" dirty="0">
                <a:latin typeface="Cambria Math" pitchFamily="18" charset="0"/>
                <a:ea typeface="Cambria Math" pitchFamily="18" charset="0"/>
              </a:rPr>
              <a:t>6.4</a:t>
            </a:r>
            <a:r>
              <a:rPr lang="en-US" dirty="0"/>
              <a:t>, we have</a:t>
            </a:r>
          </a:p>
          <a:p>
            <a:pPr lvl="1">
              <a:buNone/>
            </a:pPr>
            <a:r>
              <a:rPr lang="en-US" dirty="0"/>
              <a:t>         </a:t>
            </a:r>
            <a:r>
              <a:rPr lang="en-US" i="1" dirty="0"/>
              <a:t>C</a:t>
            </a:r>
            <a:r>
              <a:rPr lang="en-US" dirty="0"/>
              <a:t>(</a:t>
            </a:r>
            <a:r>
              <a:rPr lang="en-US" i="1" dirty="0"/>
              <a:t>r</a:t>
            </a:r>
            <a:r>
              <a:rPr lang="en-US" dirty="0"/>
              <a:t>,</a:t>
            </a:r>
            <a:r>
              <a:rPr lang="en-US" dirty="0">
                <a:latin typeface="Cambria Math" pitchFamily="18" charset="0"/>
                <a:ea typeface="Cambria Math" pitchFamily="18" charset="0"/>
              </a:rPr>
              <a:t>0</a:t>
            </a:r>
            <a:r>
              <a:rPr lang="en-US" dirty="0"/>
              <a:t>) </a:t>
            </a:r>
            <a:r>
              <a:rPr lang="en-US" dirty="0">
                <a:latin typeface="Cambria Math"/>
                <a:ea typeface="Cambria Math"/>
              </a:rPr>
              <a:t>−</a:t>
            </a:r>
            <a:r>
              <a:rPr lang="en-US" dirty="0"/>
              <a:t> </a:t>
            </a:r>
            <a:r>
              <a:rPr lang="en-US" i="1" dirty="0"/>
              <a:t>C</a:t>
            </a:r>
            <a:r>
              <a:rPr lang="en-US" dirty="0"/>
              <a:t>(</a:t>
            </a:r>
            <a:r>
              <a:rPr lang="en-US" i="1" dirty="0"/>
              <a:t>r</a:t>
            </a:r>
            <a:r>
              <a:rPr lang="en-US" dirty="0"/>
              <a:t>,</a:t>
            </a:r>
            <a:r>
              <a:rPr lang="en-US" dirty="0">
                <a:latin typeface="Cambria Math" pitchFamily="18" charset="0"/>
                <a:ea typeface="Cambria Math" pitchFamily="18" charset="0"/>
              </a:rPr>
              <a:t>1</a:t>
            </a:r>
            <a:r>
              <a:rPr lang="en-US" dirty="0"/>
              <a:t>) + C(</a:t>
            </a:r>
            <a:r>
              <a:rPr lang="en-US" i="1" dirty="0"/>
              <a:t>r</a:t>
            </a:r>
            <a:r>
              <a:rPr lang="en-US" dirty="0"/>
              <a:t>,</a:t>
            </a:r>
            <a:r>
              <a:rPr lang="en-US"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dirty="0">
                <a:latin typeface="Cambria Math"/>
                <a:ea typeface="Cambria Math"/>
              </a:rPr>
              <a:t>⋯</a:t>
            </a:r>
            <a:r>
              <a:rPr lang="en-US" dirty="0"/>
              <a:t> + (</a:t>
            </a:r>
            <a:r>
              <a:rPr lang="en-US" dirty="0">
                <a:latin typeface="Cambria Math"/>
                <a:ea typeface="Cambria Math"/>
              </a:rPr>
              <a:t>−</a:t>
            </a:r>
            <a:r>
              <a:rPr lang="en-US" dirty="0">
                <a:latin typeface="Cambria Math" pitchFamily="18" charset="0"/>
                <a:ea typeface="Cambria Math" pitchFamily="18" charset="0"/>
              </a:rPr>
              <a:t>1</a:t>
            </a:r>
            <a:r>
              <a:rPr lang="en-US" dirty="0"/>
              <a:t>)</a:t>
            </a:r>
            <a:r>
              <a:rPr lang="en-US" i="1" baseline="30000" dirty="0"/>
              <a:t>r</a:t>
            </a:r>
            <a:r>
              <a:rPr lang="en-US" dirty="0"/>
              <a:t> </a:t>
            </a:r>
            <a:r>
              <a:rPr lang="en-US" i="1" dirty="0"/>
              <a:t>C</a:t>
            </a:r>
            <a:r>
              <a:rPr lang="en-US" dirty="0"/>
              <a:t>(</a:t>
            </a:r>
            <a:r>
              <a:rPr lang="en-US" i="1" dirty="0" err="1"/>
              <a:t>r</a:t>
            </a:r>
            <a:r>
              <a:rPr lang="en-US" dirty="0" err="1"/>
              <a:t>,</a:t>
            </a:r>
            <a:r>
              <a:rPr lang="en-US" i="1" dirty="0" err="1"/>
              <a:t>r</a:t>
            </a:r>
            <a:r>
              <a:rPr lang="en-US" dirty="0"/>
              <a:t>) = </a:t>
            </a:r>
            <a:r>
              <a:rPr lang="en-US" dirty="0">
                <a:latin typeface="Cambria Math" pitchFamily="18" charset="0"/>
                <a:ea typeface="Cambria Math" pitchFamily="18" charset="0"/>
              </a:rPr>
              <a:t>0.</a:t>
            </a:r>
          </a:p>
          <a:p>
            <a:pPr lvl="1"/>
            <a:r>
              <a:rPr lang="en-US" dirty="0"/>
              <a:t>Hence,</a:t>
            </a:r>
          </a:p>
          <a:p>
            <a:pPr lvl="1">
              <a:buNone/>
            </a:pPr>
            <a:r>
              <a:rPr lang="en-US" dirty="0"/>
              <a:t>         </a:t>
            </a:r>
            <a:r>
              <a:rPr lang="en-US" dirty="0">
                <a:latin typeface="Cambria Math" pitchFamily="18" charset="0"/>
                <a:ea typeface="Cambria Math" pitchFamily="18" charset="0"/>
              </a:rPr>
              <a:t>1 </a:t>
            </a:r>
            <a:r>
              <a:rPr lang="en-US" dirty="0"/>
              <a:t>=  </a:t>
            </a:r>
            <a:r>
              <a:rPr lang="en-US" i="1" dirty="0"/>
              <a:t>C</a:t>
            </a:r>
            <a:r>
              <a:rPr lang="en-US" dirty="0"/>
              <a:t>(</a:t>
            </a:r>
            <a:r>
              <a:rPr lang="en-US" i="1" dirty="0"/>
              <a:t>r</a:t>
            </a:r>
            <a:r>
              <a:rPr lang="en-US" dirty="0"/>
              <a:t>,</a:t>
            </a:r>
            <a:r>
              <a:rPr lang="en-US" dirty="0">
                <a:latin typeface="Cambria Math" pitchFamily="18" charset="0"/>
                <a:ea typeface="Cambria Math" pitchFamily="18" charset="0"/>
              </a:rPr>
              <a:t>0</a:t>
            </a:r>
            <a:r>
              <a:rPr lang="en-US" dirty="0"/>
              <a:t>) = </a:t>
            </a:r>
            <a:r>
              <a:rPr lang="en-US" i="1" dirty="0"/>
              <a:t>C</a:t>
            </a:r>
            <a:r>
              <a:rPr lang="en-US" dirty="0"/>
              <a:t>(</a:t>
            </a:r>
            <a:r>
              <a:rPr lang="en-US" i="1" dirty="0"/>
              <a:t>r</a:t>
            </a:r>
            <a:r>
              <a:rPr lang="en-US" dirty="0"/>
              <a:t>,</a:t>
            </a:r>
            <a:r>
              <a:rPr lang="en-US"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C</a:t>
            </a:r>
            <a:r>
              <a:rPr lang="en-US" dirty="0"/>
              <a:t>(</a:t>
            </a:r>
            <a:r>
              <a:rPr lang="en-US" i="1" dirty="0"/>
              <a:t>r</a:t>
            </a:r>
            <a:r>
              <a:rPr lang="en-US" dirty="0"/>
              <a:t>,</a:t>
            </a:r>
            <a:r>
              <a:rPr lang="en-US" dirty="0">
                <a:latin typeface="Cambria Math" pitchFamily="18" charset="0"/>
                <a:ea typeface="Cambria Math" pitchFamily="18" charset="0"/>
              </a:rPr>
              <a:t>2</a:t>
            </a:r>
            <a:r>
              <a:rPr lang="en-US" dirty="0"/>
              <a:t>) + </a:t>
            </a:r>
            <a:r>
              <a:rPr lang="en-US" dirty="0">
                <a:latin typeface="Cambria Math"/>
                <a:ea typeface="Cambria Math"/>
              </a:rPr>
              <a:t>⋯ </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a:t>
            </a:r>
            <a:r>
              <a:rPr lang="en-US" i="1" baseline="30000" dirty="0"/>
              <a:t>r</a:t>
            </a:r>
            <a:r>
              <a:rPr lang="en-US" baseline="30000" dirty="0"/>
              <a:t>+</a:t>
            </a:r>
            <a:r>
              <a:rPr lang="en-US" baseline="30000" dirty="0">
                <a:latin typeface="Cambria Math" pitchFamily="18" charset="0"/>
                <a:ea typeface="Cambria Math" pitchFamily="18" charset="0"/>
              </a:rPr>
              <a:t>1</a:t>
            </a:r>
            <a:r>
              <a:rPr lang="en-US" dirty="0"/>
              <a:t> </a:t>
            </a:r>
            <a:r>
              <a:rPr lang="en-US" i="1" dirty="0"/>
              <a:t>C</a:t>
            </a:r>
            <a:r>
              <a:rPr lang="en-US" dirty="0"/>
              <a:t>(</a:t>
            </a:r>
            <a:r>
              <a:rPr lang="en-US" i="1" dirty="0" err="1"/>
              <a:t>r</a:t>
            </a:r>
            <a:r>
              <a:rPr lang="en-US" dirty="0" err="1"/>
              <a:t>,</a:t>
            </a:r>
            <a:r>
              <a:rPr lang="en-US" i="1" dirty="0" err="1"/>
              <a:t>r</a:t>
            </a:r>
            <a:r>
              <a:rPr lang="en-US" dirty="0"/>
              <a:t>)</a:t>
            </a:r>
            <a:r>
              <a:rPr lang="en-US" dirty="0">
                <a:latin typeface="Cambria Math" pitchFamily="18" charset="0"/>
                <a:ea typeface="Cambria Math" pitchFamily="18" charset="0"/>
              </a:rPr>
              <a:t>.</a:t>
            </a:r>
          </a:p>
          <a:p>
            <a:pPr lvl="1">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en-US" altLang="zh-CN" dirty="0"/>
              <a:t>Exercise </a:t>
            </a:r>
            <a:endParaRPr lang="zh-CN" altLang="en-US" dirty="0"/>
          </a:p>
        </p:txBody>
      </p:sp>
      <p:sp>
        <p:nvSpPr>
          <p:cNvPr id="3" name="副标题 2"/>
          <p:cNvSpPr>
            <a:spLocks noGrp="1"/>
          </p:cNvSpPr>
          <p:nvPr>
            <p:ph type="subTitle" idx="1"/>
          </p:nvPr>
        </p:nvSpPr>
        <p:spPr/>
        <p:txBody>
          <a:bodyPr/>
          <a:lstStyle/>
          <a:p>
            <a:pPr algn="l"/>
            <a:r>
              <a:rPr lang="en-US" altLang="zh-CN" dirty="0">
                <a:ea typeface="宋体" charset="-122"/>
              </a:rPr>
              <a:t>P558   9   7</a:t>
            </a:r>
            <a:r>
              <a:rPr lang="en-US" altLang="zh-CN" baseline="30000" dirty="0">
                <a:ea typeface="宋体" charset="-122"/>
              </a:rPr>
              <a:t>th</a:t>
            </a:r>
            <a:r>
              <a:rPr lang="en-US" altLang="zh-CN" dirty="0">
                <a:ea typeface="宋体" charset="-122"/>
              </a:rPr>
              <a:t> edition</a:t>
            </a:r>
          </a:p>
          <a:p>
            <a:pPr algn="l"/>
            <a:endParaRPr lang="en-US" altLang="zh-CN" dirty="0">
              <a:ea typeface="宋体" charset="-122"/>
            </a:endParaRPr>
          </a:p>
          <a:p>
            <a:pPr algn="l"/>
            <a:r>
              <a:rPr lang="en-US" altLang="zh-CN" dirty="0">
                <a:ea typeface="宋体" charset="-122"/>
              </a:rPr>
              <a:t>P505   9   6</a:t>
            </a:r>
            <a:r>
              <a:rPr lang="en-US" altLang="zh-CN" baseline="30000" dirty="0">
                <a:ea typeface="宋体" charset="-122"/>
              </a:rPr>
              <a:t>th</a:t>
            </a:r>
            <a:r>
              <a:rPr lang="en-US" altLang="zh-CN" dirty="0">
                <a:ea typeface="宋体" charset="-122"/>
              </a:rPr>
              <a:t> edition</a:t>
            </a:r>
            <a:endParaRPr lang="zh-CN" altLang="en-US" dirty="0">
              <a:ea typeface="宋体" charset="-122"/>
            </a:endParaRPr>
          </a:p>
          <a:p>
            <a:pPr algn="l"/>
            <a:endParaRPr lang="zh-CN" altLang="en-US" dirty="0">
              <a:ea typeface="宋体" charset="-122"/>
            </a:endParaRPr>
          </a:p>
          <a:p>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Inclusion-Exclusion</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8.6</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Counting Onto-Functions</a:t>
            </a:r>
          </a:p>
          <a:p>
            <a:r>
              <a:rPr lang="en-US" dirty="0"/>
              <a:t>Derangements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Number of Onto Functions</a:t>
            </a:r>
          </a:p>
        </p:txBody>
      </p:sp>
      <p:sp>
        <p:nvSpPr>
          <p:cNvPr id="3" name="Content Placeholder 2"/>
          <p:cNvSpPr>
            <a:spLocks noGrp="1"/>
          </p:cNvSpPr>
          <p:nvPr>
            <p:ph idx="1"/>
          </p:nvPr>
        </p:nvSpPr>
        <p:spPr/>
        <p:txBody>
          <a:bodyPr>
            <a:normAutofit fontScale="55000" lnSpcReduction="20000"/>
          </a:bodyPr>
          <a:lstStyle/>
          <a:p>
            <a:pPr>
              <a:buNone/>
            </a:pPr>
            <a:r>
              <a:rPr lang="en-US" b="1" dirty="0"/>
              <a:t>      Example</a:t>
            </a:r>
            <a:r>
              <a:rPr lang="en-US" dirty="0"/>
              <a:t>: How many onto functions are there from a set with six elements to a set with three elements?</a:t>
            </a:r>
          </a:p>
          <a:p>
            <a:pPr>
              <a:buNone/>
            </a:pPr>
            <a:r>
              <a:rPr lang="en-US" b="1" dirty="0"/>
              <a:t>      Solution</a:t>
            </a:r>
            <a:r>
              <a:rPr lang="en-US" dirty="0"/>
              <a:t>:  Suppose that the elements in the </a:t>
            </a:r>
            <a:r>
              <a:rPr lang="en-US" dirty="0" err="1"/>
              <a:t>codomain</a:t>
            </a:r>
            <a:r>
              <a:rPr lang="en-US" dirty="0"/>
              <a:t> are </a:t>
            </a:r>
            <a:r>
              <a:rPr lang="en-US" i="1" dirty="0"/>
              <a:t>b</a:t>
            </a:r>
            <a:r>
              <a:rPr lang="en-US" baseline="-25000" dirty="0"/>
              <a:t>1</a:t>
            </a:r>
            <a:r>
              <a:rPr lang="en-US" dirty="0"/>
              <a:t>, </a:t>
            </a:r>
            <a:r>
              <a:rPr lang="en-US" i="1" dirty="0"/>
              <a:t>b</a:t>
            </a:r>
            <a:r>
              <a:rPr lang="en-US" baseline="-25000" dirty="0"/>
              <a:t>2</a:t>
            </a:r>
            <a:r>
              <a:rPr lang="en-US" dirty="0"/>
              <a:t>, and </a:t>
            </a:r>
            <a:r>
              <a:rPr lang="en-US" i="1" dirty="0"/>
              <a:t>b</a:t>
            </a:r>
            <a:r>
              <a:rPr lang="en-US" baseline="-25000" dirty="0"/>
              <a:t>3</a:t>
            </a:r>
            <a:r>
              <a:rPr lang="en-US" dirty="0"/>
              <a:t>. Let </a:t>
            </a:r>
            <a:r>
              <a:rPr lang="en-US" i="1" dirty="0"/>
              <a:t>P</a:t>
            </a:r>
            <a:r>
              <a:rPr lang="en-US" baseline="-25000" dirty="0"/>
              <a:t>1</a:t>
            </a:r>
            <a:r>
              <a:rPr lang="en-US" dirty="0"/>
              <a:t>, </a:t>
            </a:r>
            <a:r>
              <a:rPr lang="en-US" i="1" dirty="0"/>
              <a:t>P</a:t>
            </a:r>
            <a:r>
              <a:rPr lang="en-US" baseline="-25000" dirty="0"/>
              <a:t>2</a:t>
            </a:r>
            <a:r>
              <a:rPr lang="en-US" dirty="0"/>
              <a:t>, and </a:t>
            </a:r>
            <a:r>
              <a:rPr lang="en-US" i="1" dirty="0"/>
              <a:t>P</a:t>
            </a:r>
            <a:r>
              <a:rPr lang="en-US" baseline="-25000" dirty="0"/>
              <a:t>3 </a:t>
            </a:r>
            <a:r>
              <a:rPr lang="en-US" dirty="0"/>
              <a:t> be the properties that </a:t>
            </a:r>
            <a:r>
              <a:rPr lang="en-US" i="1" dirty="0"/>
              <a:t>b</a:t>
            </a:r>
            <a:r>
              <a:rPr lang="en-US" baseline="-25000" dirty="0"/>
              <a:t>1</a:t>
            </a:r>
            <a:r>
              <a:rPr lang="en-US" dirty="0"/>
              <a:t>, </a:t>
            </a:r>
            <a:r>
              <a:rPr lang="en-US" i="1" dirty="0"/>
              <a:t>b</a:t>
            </a:r>
            <a:r>
              <a:rPr lang="en-US" baseline="-25000" dirty="0"/>
              <a:t>2</a:t>
            </a:r>
            <a:r>
              <a:rPr lang="en-US" dirty="0"/>
              <a:t>, and </a:t>
            </a:r>
            <a:r>
              <a:rPr lang="en-US" i="1" dirty="0"/>
              <a:t>b</a:t>
            </a:r>
            <a:r>
              <a:rPr lang="en-US" baseline="-25000" dirty="0"/>
              <a:t>3</a:t>
            </a:r>
            <a:r>
              <a:rPr lang="en-US" dirty="0"/>
              <a:t> are not in the range of the function, respectively. The function is onto if none of the properties </a:t>
            </a:r>
            <a:r>
              <a:rPr lang="en-US" i="1" dirty="0"/>
              <a:t>P</a:t>
            </a:r>
            <a:r>
              <a:rPr lang="en-US" baseline="-25000" dirty="0"/>
              <a:t>1</a:t>
            </a:r>
            <a:r>
              <a:rPr lang="en-US" dirty="0"/>
              <a:t>, </a:t>
            </a:r>
            <a:r>
              <a:rPr lang="en-US" i="1" dirty="0"/>
              <a:t>P</a:t>
            </a:r>
            <a:r>
              <a:rPr lang="en-US" baseline="-25000" dirty="0"/>
              <a:t>2</a:t>
            </a:r>
            <a:r>
              <a:rPr lang="en-US" dirty="0"/>
              <a:t>, and </a:t>
            </a:r>
            <a:r>
              <a:rPr lang="en-US" i="1" dirty="0"/>
              <a:t>P</a:t>
            </a:r>
            <a:r>
              <a:rPr lang="en-US" baseline="-25000" dirty="0"/>
              <a:t>3</a:t>
            </a:r>
            <a:r>
              <a:rPr lang="en-US" dirty="0"/>
              <a:t>  hold. </a:t>
            </a:r>
          </a:p>
          <a:p>
            <a:pPr>
              <a:buNone/>
            </a:pPr>
            <a:endParaRPr lang="en-US" dirty="0"/>
          </a:p>
          <a:p>
            <a:pPr>
              <a:buNone/>
            </a:pPr>
            <a:r>
              <a:rPr lang="en-US" dirty="0"/>
              <a:t>      By the inclusion-exclusion principle the number of onto functions from a set with six elements to a set with three elements is</a:t>
            </a:r>
          </a:p>
          <a:p>
            <a:pPr>
              <a:buNone/>
            </a:pPr>
            <a:r>
              <a:rPr lang="en-US" dirty="0"/>
              <a:t>    </a:t>
            </a:r>
          </a:p>
          <a:p>
            <a:pPr>
              <a:buNone/>
            </a:pPr>
            <a:r>
              <a:rPr lang="en-US" dirty="0"/>
              <a:t>           N </a:t>
            </a:r>
            <a:r>
              <a:rPr lang="en-US" dirty="0">
                <a:latin typeface="Cambria Math"/>
                <a:ea typeface="Cambria Math"/>
              </a:rPr>
              <a:t>− [N(</a:t>
            </a:r>
            <a:r>
              <a:rPr lang="en-US" i="1" dirty="0"/>
              <a:t>P</a:t>
            </a:r>
            <a:r>
              <a:rPr lang="en-US" baseline="-25000" dirty="0"/>
              <a:t>1</a:t>
            </a:r>
            <a:r>
              <a:rPr lang="en-US" dirty="0">
                <a:latin typeface="Cambria Math"/>
                <a:ea typeface="Cambria Math"/>
              </a:rPr>
              <a:t>) + N(</a:t>
            </a:r>
            <a:r>
              <a:rPr lang="en-US" i="1" dirty="0"/>
              <a:t>P</a:t>
            </a:r>
            <a:r>
              <a:rPr lang="en-US" baseline="-25000" dirty="0"/>
              <a:t>2</a:t>
            </a:r>
            <a:r>
              <a:rPr lang="en-US" dirty="0">
                <a:latin typeface="Cambria Math"/>
                <a:ea typeface="Cambria Math"/>
              </a:rPr>
              <a:t>) + N(</a:t>
            </a:r>
            <a:r>
              <a:rPr lang="en-US" i="1" dirty="0"/>
              <a:t>P</a:t>
            </a:r>
            <a:r>
              <a:rPr lang="en-US" baseline="-25000" dirty="0"/>
              <a:t>3</a:t>
            </a:r>
            <a:r>
              <a:rPr lang="en-US" dirty="0">
                <a:latin typeface="Cambria Math"/>
                <a:ea typeface="Cambria Math"/>
              </a:rPr>
              <a:t>)]  + </a:t>
            </a:r>
          </a:p>
          <a:p>
            <a:pPr>
              <a:buNone/>
            </a:pPr>
            <a:r>
              <a:rPr lang="en-US" dirty="0">
                <a:latin typeface="Cambria Math"/>
                <a:ea typeface="Cambria Math"/>
              </a:rPr>
              <a:t>                        [N(</a:t>
            </a:r>
            <a:r>
              <a:rPr lang="en-US" i="1" dirty="0"/>
              <a:t>P</a:t>
            </a:r>
            <a:r>
              <a:rPr lang="en-US" baseline="-25000" dirty="0"/>
              <a:t>1</a:t>
            </a:r>
            <a:r>
              <a:rPr lang="en-US" i="1" dirty="0"/>
              <a:t>P</a:t>
            </a:r>
            <a:r>
              <a:rPr lang="en-US" baseline="-25000" dirty="0"/>
              <a:t>2</a:t>
            </a:r>
            <a:r>
              <a:rPr lang="en-US" dirty="0">
                <a:latin typeface="Cambria Math"/>
                <a:ea typeface="Cambria Math"/>
              </a:rPr>
              <a:t>) + N(</a:t>
            </a:r>
            <a:r>
              <a:rPr lang="en-US" i="1" dirty="0"/>
              <a:t>P</a:t>
            </a:r>
            <a:r>
              <a:rPr lang="en-US" baseline="-25000" dirty="0"/>
              <a:t>1</a:t>
            </a:r>
            <a:r>
              <a:rPr lang="en-US" i="1" dirty="0"/>
              <a:t>P</a:t>
            </a:r>
            <a:r>
              <a:rPr lang="en-US" baseline="-25000" dirty="0"/>
              <a:t>3</a:t>
            </a:r>
            <a:r>
              <a:rPr lang="en-US" dirty="0">
                <a:latin typeface="Cambria Math"/>
                <a:ea typeface="Cambria Math"/>
              </a:rPr>
              <a:t>) + N(</a:t>
            </a:r>
            <a:r>
              <a:rPr lang="en-US" i="1" dirty="0"/>
              <a:t>P</a:t>
            </a:r>
            <a:r>
              <a:rPr lang="en-US" baseline="-25000" dirty="0"/>
              <a:t>2</a:t>
            </a:r>
            <a:r>
              <a:rPr lang="en-US" i="1" dirty="0"/>
              <a:t>P</a:t>
            </a:r>
            <a:r>
              <a:rPr lang="en-US" baseline="-25000" dirty="0"/>
              <a:t>3</a:t>
            </a:r>
            <a:r>
              <a:rPr lang="en-US" dirty="0">
                <a:latin typeface="Cambria Math"/>
                <a:ea typeface="Cambria Math"/>
              </a:rPr>
              <a:t>)] − N(</a:t>
            </a:r>
            <a:r>
              <a:rPr lang="en-US" i="1" dirty="0"/>
              <a:t>P</a:t>
            </a:r>
            <a:r>
              <a:rPr lang="en-US" baseline="-25000" dirty="0"/>
              <a:t>1</a:t>
            </a:r>
            <a:r>
              <a:rPr lang="en-US" i="1" dirty="0"/>
              <a:t>P</a:t>
            </a:r>
            <a:r>
              <a:rPr lang="en-US" baseline="-25000" dirty="0"/>
              <a:t>2</a:t>
            </a:r>
            <a:r>
              <a:rPr lang="en-US" i="1" dirty="0"/>
              <a:t>P</a:t>
            </a:r>
            <a:r>
              <a:rPr lang="en-US" baseline="-25000" dirty="0"/>
              <a:t>3</a:t>
            </a:r>
            <a:r>
              <a:rPr lang="en-US" dirty="0">
                <a:latin typeface="Cambria Math"/>
                <a:ea typeface="Cambria Math"/>
              </a:rPr>
              <a:t>)</a:t>
            </a:r>
          </a:p>
          <a:p>
            <a:pPr>
              <a:buNone/>
            </a:pPr>
            <a:endParaRPr lang="en-US" dirty="0">
              <a:latin typeface="Cambria Math"/>
              <a:ea typeface="Cambria Math"/>
            </a:endParaRPr>
          </a:p>
          <a:p>
            <a:pPr lvl="1"/>
            <a:r>
              <a:rPr lang="en-US" dirty="0">
                <a:latin typeface="Cambria Math"/>
                <a:ea typeface="Cambria Math"/>
              </a:rPr>
              <a:t>Here the total number of functions from a set with six elements to one with three elements is N = 3</a:t>
            </a:r>
            <a:r>
              <a:rPr lang="en-US" baseline="30000" dirty="0">
                <a:latin typeface="Cambria Math"/>
                <a:ea typeface="Cambria Math"/>
              </a:rPr>
              <a:t>6</a:t>
            </a:r>
            <a:r>
              <a:rPr lang="en-US" dirty="0">
                <a:latin typeface="Cambria Math"/>
                <a:ea typeface="Cambria Math"/>
              </a:rPr>
              <a:t>.</a:t>
            </a:r>
          </a:p>
          <a:p>
            <a:pPr lvl="1"/>
            <a:r>
              <a:rPr lang="en-US" dirty="0">
                <a:latin typeface="Cambria Math"/>
                <a:ea typeface="Cambria Math"/>
              </a:rPr>
              <a:t>The number of functions that do not have  in the range is N(</a:t>
            </a:r>
            <a:r>
              <a:rPr lang="en-US" i="1" dirty="0"/>
              <a:t>P</a:t>
            </a:r>
            <a:r>
              <a:rPr lang="en-US" baseline="-25000" dirty="0"/>
              <a:t>1</a:t>
            </a:r>
            <a:r>
              <a:rPr lang="en-US" dirty="0">
                <a:latin typeface="Cambria Math"/>
                <a:ea typeface="Cambria Math"/>
              </a:rPr>
              <a:t>) = 2</a:t>
            </a:r>
            <a:r>
              <a:rPr lang="en-US" baseline="30000" dirty="0">
                <a:latin typeface="Cambria Math"/>
                <a:ea typeface="Cambria Math"/>
              </a:rPr>
              <a:t>6</a:t>
            </a:r>
            <a:r>
              <a:rPr lang="en-US" dirty="0">
                <a:latin typeface="Cambria Math"/>
                <a:ea typeface="Cambria Math"/>
              </a:rPr>
              <a:t>. Similarly, N(</a:t>
            </a:r>
            <a:r>
              <a:rPr lang="en-US" i="1" dirty="0"/>
              <a:t>P</a:t>
            </a:r>
            <a:r>
              <a:rPr lang="en-US" baseline="-25000" dirty="0"/>
              <a:t>2</a:t>
            </a:r>
            <a:r>
              <a:rPr lang="en-US" dirty="0">
                <a:latin typeface="Cambria Math"/>
                <a:ea typeface="Cambria Math"/>
              </a:rPr>
              <a:t>) =  N(</a:t>
            </a:r>
            <a:r>
              <a:rPr lang="en-US" i="1" dirty="0"/>
              <a:t>3</a:t>
            </a:r>
            <a:r>
              <a:rPr lang="en-US" baseline="-25000" dirty="0"/>
              <a:t>1</a:t>
            </a:r>
            <a:r>
              <a:rPr lang="en-US" dirty="0">
                <a:latin typeface="Cambria Math"/>
                <a:ea typeface="Cambria Math"/>
              </a:rPr>
              <a:t>) = 2</a:t>
            </a:r>
            <a:r>
              <a:rPr lang="en-US" baseline="30000" dirty="0">
                <a:latin typeface="Cambria Math"/>
                <a:ea typeface="Cambria Math"/>
              </a:rPr>
              <a:t>6</a:t>
            </a:r>
            <a:r>
              <a:rPr lang="en-US" dirty="0">
                <a:latin typeface="Cambria Math"/>
                <a:ea typeface="Cambria Math"/>
              </a:rPr>
              <a:t> .</a:t>
            </a:r>
          </a:p>
          <a:p>
            <a:pPr lvl="1"/>
            <a:r>
              <a:rPr lang="en-US" dirty="0">
                <a:latin typeface="Cambria Math"/>
                <a:ea typeface="Cambria Math"/>
              </a:rPr>
              <a:t> Note that N(</a:t>
            </a:r>
            <a:r>
              <a:rPr lang="en-US" i="1" dirty="0"/>
              <a:t>P</a:t>
            </a:r>
            <a:r>
              <a:rPr lang="en-US" baseline="-25000" dirty="0"/>
              <a:t>1</a:t>
            </a:r>
            <a:r>
              <a:rPr lang="en-US" i="1" dirty="0"/>
              <a:t>P</a:t>
            </a:r>
            <a:r>
              <a:rPr lang="en-US" baseline="-25000" dirty="0"/>
              <a:t>2</a:t>
            </a:r>
            <a:r>
              <a:rPr lang="en-US" dirty="0">
                <a:latin typeface="Cambria Math"/>
                <a:ea typeface="Cambria Math"/>
              </a:rPr>
              <a:t>) = N(</a:t>
            </a:r>
            <a:r>
              <a:rPr lang="en-US" i="1" dirty="0"/>
              <a:t>P</a:t>
            </a:r>
            <a:r>
              <a:rPr lang="en-US" baseline="-25000" dirty="0"/>
              <a:t>1</a:t>
            </a:r>
            <a:r>
              <a:rPr lang="en-US" i="1" dirty="0"/>
              <a:t>P</a:t>
            </a:r>
            <a:r>
              <a:rPr lang="en-US" baseline="-25000" dirty="0"/>
              <a:t>3</a:t>
            </a:r>
            <a:r>
              <a:rPr lang="en-US" dirty="0">
                <a:latin typeface="Cambria Math"/>
                <a:ea typeface="Cambria Math"/>
              </a:rPr>
              <a:t>) = N(</a:t>
            </a:r>
            <a:r>
              <a:rPr lang="en-US" i="1" dirty="0"/>
              <a:t>P</a:t>
            </a:r>
            <a:r>
              <a:rPr lang="en-US" baseline="-25000" dirty="0"/>
              <a:t>2</a:t>
            </a:r>
            <a:r>
              <a:rPr lang="en-US" i="1" dirty="0"/>
              <a:t>P</a:t>
            </a:r>
            <a:r>
              <a:rPr lang="en-US" baseline="-25000" dirty="0"/>
              <a:t>3</a:t>
            </a:r>
            <a:r>
              <a:rPr lang="en-US" dirty="0">
                <a:latin typeface="Cambria Math"/>
                <a:ea typeface="Cambria Math"/>
              </a:rPr>
              <a:t>) = 1 and N(</a:t>
            </a:r>
            <a:r>
              <a:rPr lang="en-US" i="1" dirty="0"/>
              <a:t>P</a:t>
            </a:r>
            <a:r>
              <a:rPr lang="en-US" baseline="-25000" dirty="0"/>
              <a:t>1</a:t>
            </a:r>
            <a:r>
              <a:rPr lang="en-US" i="1" dirty="0"/>
              <a:t>P</a:t>
            </a:r>
            <a:r>
              <a:rPr lang="en-US" baseline="-25000" dirty="0"/>
              <a:t>2</a:t>
            </a:r>
            <a:r>
              <a:rPr lang="en-US" i="1" dirty="0"/>
              <a:t>P</a:t>
            </a:r>
            <a:r>
              <a:rPr lang="en-US" baseline="-25000" dirty="0"/>
              <a:t>3</a:t>
            </a:r>
            <a:r>
              <a:rPr lang="en-US" dirty="0">
                <a:latin typeface="Cambria Math"/>
                <a:ea typeface="Cambria Math"/>
              </a:rPr>
              <a:t>)= 0. </a:t>
            </a:r>
          </a:p>
          <a:p>
            <a:pPr>
              <a:buNone/>
            </a:pPr>
            <a:endParaRPr lang="en-US" dirty="0">
              <a:latin typeface="Cambria Math"/>
              <a:ea typeface="Cambria Math"/>
            </a:endParaRPr>
          </a:p>
          <a:p>
            <a:pPr>
              <a:buNone/>
            </a:pPr>
            <a:r>
              <a:rPr lang="en-US" dirty="0">
                <a:latin typeface="Cambria Math"/>
                <a:ea typeface="Cambria Math"/>
              </a:rPr>
              <a:t>      Hence, the number of onto functions from a set with six elements to a set with three elements is:</a:t>
            </a:r>
          </a:p>
          <a:p>
            <a:pPr>
              <a:buNone/>
            </a:pPr>
            <a:endParaRPr lang="en-US" dirty="0">
              <a:latin typeface="Cambria Math"/>
              <a:ea typeface="Cambria Math"/>
            </a:endParaRPr>
          </a:p>
          <a:p>
            <a:pPr>
              <a:buNone/>
            </a:pPr>
            <a:r>
              <a:rPr lang="en-US" dirty="0">
                <a:latin typeface="Cambria Math"/>
                <a:ea typeface="Cambria Math"/>
              </a:rPr>
              <a:t>                    3</a:t>
            </a:r>
            <a:r>
              <a:rPr lang="en-US" baseline="30000" dirty="0">
                <a:latin typeface="Cambria Math"/>
                <a:ea typeface="Cambria Math"/>
              </a:rPr>
              <a:t>6</a:t>
            </a:r>
            <a:r>
              <a:rPr lang="en-US" dirty="0">
                <a:latin typeface="Cambria Math"/>
                <a:ea typeface="Cambria Math"/>
              </a:rPr>
              <a:t> − 3∙ 2</a:t>
            </a:r>
            <a:r>
              <a:rPr lang="en-US" baseline="30000" dirty="0">
                <a:latin typeface="Cambria Math"/>
                <a:ea typeface="Cambria Math"/>
              </a:rPr>
              <a:t>6  </a:t>
            </a:r>
            <a:r>
              <a:rPr lang="en-US" dirty="0">
                <a:latin typeface="Cambria Math"/>
                <a:ea typeface="Cambria Math"/>
              </a:rPr>
              <a:t>+ 3  = 729 − 192 </a:t>
            </a:r>
            <a:r>
              <a:rPr lang="en-US" baseline="30000" dirty="0">
                <a:latin typeface="Cambria Math"/>
                <a:ea typeface="Cambria Math"/>
              </a:rPr>
              <a:t>  </a:t>
            </a:r>
            <a:r>
              <a:rPr lang="en-US" dirty="0">
                <a:latin typeface="Cambria Math"/>
                <a:ea typeface="Cambria Math"/>
              </a:rPr>
              <a:t>+ 3  = 540</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Number of Onto Functions (continued)</a:t>
            </a:r>
          </a:p>
        </p:txBody>
      </p:sp>
      <p:sp>
        <p:nvSpPr>
          <p:cNvPr id="3" name="Content Placeholder 2"/>
          <p:cNvSpPr>
            <a:spLocks noGrp="1"/>
          </p:cNvSpPr>
          <p:nvPr>
            <p:ph idx="1"/>
          </p:nvPr>
        </p:nvSpPr>
        <p:spPr/>
        <p:txBody>
          <a:bodyPr>
            <a:normAutofit lnSpcReduction="10000"/>
          </a:bodyPr>
          <a:lstStyle/>
          <a:p>
            <a:pPr>
              <a:buNone/>
            </a:pPr>
            <a:r>
              <a:rPr lang="en-US" b="1" dirty="0"/>
              <a:t>   Theorem </a:t>
            </a:r>
            <a:r>
              <a:rPr lang="en-US" b="1" dirty="0">
                <a:latin typeface="Cambria Math" pitchFamily="18" charset="0"/>
                <a:ea typeface="Cambria Math" pitchFamily="18" charset="0"/>
              </a:rPr>
              <a:t>1</a:t>
            </a:r>
            <a:r>
              <a:rPr lang="en-US" dirty="0"/>
              <a:t>: Let m and n be positive integers with              </a:t>
            </a:r>
            <a:r>
              <a:rPr lang="en-US" i="1" dirty="0"/>
              <a:t>m</a:t>
            </a:r>
            <a:r>
              <a:rPr lang="en-US" dirty="0"/>
              <a:t> </a:t>
            </a:r>
            <a:r>
              <a:rPr lang="en-US" dirty="0">
                <a:latin typeface="Cambria Math"/>
                <a:ea typeface="Cambria Math"/>
              </a:rPr>
              <a:t>≥ </a:t>
            </a:r>
            <a:r>
              <a:rPr lang="en-US" i="1" dirty="0">
                <a:latin typeface="Cambria Math"/>
                <a:ea typeface="Cambria Math"/>
              </a:rPr>
              <a:t>n</a:t>
            </a:r>
            <a:r>
              <a:rPr lang="en-US" dirty="0">
                <a:latin typeface="Cambria Math"/>
                <a:ea typeface="Cambria Math"/>
              </a:rPr>
              <a:t>.  Then there are </a:t>
            </a:r>
          </a:p>
          <a:p>
            <a:pPr>
              <a:buNone/>
            </a:pPr>
            <a:endParaRPr lang="en-US" dirty="0">
              <a:latin typeface="Cambria Math"/>
              <a:ea typeface="Cambria Math"/>
            </a:endParaRPr>
          </a:p>
          <a:p>
            <a:pPr>
              <a:buNone/>
            </a:pPr>
            <a:endParaRPr lang="en-US" dirty="0">
              <a:latin typeface="Cambria Math"/>
              <a:ea typeface="Cambria Math"/>
            </a:endParaRPr>
          </a:p>
          <a:p>
            <a:pPr>
              <a:buNone/>
            </a:pPr>
            <a:r>
              <a:rPr lang="en-US" dirty="0">
                <a:latin typeface="Cambria Math"/>
                <a:ea typeface="Cambria Math"/>
              </a:rPr>
              <a:t>    onto functions from a set with </a:t>
            </a:r>
            <a:r>
              <a:rPr lang="en-US" i="1" dirty="0">
                <a:latin typeface="Cambria Math"/>
                <a:ea typeface="Cambria Math"/>
              </a:rPr>
              <a:t>m</a:t>
            </a:r>
            <a:r>
              <a:rPr lang="en-US" dirty="0">
                <a:latin typeface="Cambria Math"/>
                <a:ea typeface="Cambria Math"/>
              </a:rPr>
              <a:t> elements to a set with </a:t>
            </a:r>
            <a:r>
              <a:rPr lang="en-US" i="1" dirty="0">
                <a:latin typeface="Cambria Math"/>
                <a:ea typeface="Cambria Math"/>
              </a:rPr>
              <a:t>n</a:t>
            </a:r>
            <a:r>
              <a:rPr lang="en-US" dirty="0">
                <a:latin typeface="Cambria Math"/>
                <a:ea typeface="Cambria Math"/>
              </a:rPr>
              <a:t> elements. </a:t>
            </a:r>
          </a:p>
          <a:p>
            <a:pPr>
              <a:buNone/>
            </a:pPr>
            <a:endParaRPr lang="en-US" dirty="0">
              <a:latin typeface="Cambria Math"/>
              <a:ea typeface="Cambria Math"/>
            </a:endParaRPr>
          </a:p>
          <a:p>
            <a:pPr>
              <a:buNone/>
            </a:pPr>
            <a:r>
              <a:rPr lang="en-US" dirty="0">
                <a:latin typeface="Cambria Math"/>
                <a:ea typeface="Cambria Math"/>
              </a:rPr>
              <a:t>    Proof follows from the principle of inclusion-exclusion (</a:t>
            </a:r>
            <a:r>
              <a:rPr lang="en-US" i="1" dirty="0">
                <a:ea typeface="Cambria Math"/>
              </a:rPr>
              <a:t>see Exercise </a:t>
            </a:r>
            <a:r>
              <a:rPr lang="en-US" dirty="0">
                <a:latin typeface="Cambria Math"/>
                <a:ea typeface="Cambria Math"/>
              </a:rPr>
              <a:t>27).</a:t>
            </a:r>
            <a:endParaRPr lang="en-US" dirty="0"/>
          </a:p>
          <a:p>
            <a:pPr>
              <a:buNone/>
            </a:pPr>
            <a:r>
              <a:rPr lang="en-US" b="1" dirty="0"/>
              <a:t>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685800" y="3048000"/>
            <a:ext cx="8044815" cy="28575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Derangements</a:t>
            </a:r>
          </a:p>
        </p:txBody>
      </p:sp>
      <p:sp>
        <p:nvSpPr>
          <p:cNvPr id="3" name="Content Placeholder 2"/>
          <p:cNvSpPr>
            <a:spLocks noGrp="1"/>
          </p:cNvSpPr>
          <p:nvPr>
            <p:ph idx="1"/>
          </p:nvPr>
        </p:nvSpPr>
        <p:spPr/>
        <p:txBody>
          <a:bodyPr/>
          <a:lstStyle/>
          <a:p>
            <a:pPr>
              <a:buNone/>
            </a:pPr>
            <a:r>
              <a:rPr lang="en-US" b="1" dirty="0"/>
              <a:t>   Definition</a:t>
            </a:r>
            <a:r>
              <a:rPr lang="en-US" dirty="0"/>
              <a:t>:  A </a:t>
            </a:r>
            <a:r>
              <a:rPr lang="en-US" i="1" dirty="0"/>
              <a:t>derangement</a:t>
            </a:r>
            <a:r>
              <a:rPr lang="en-US" dirty="0"/>
              <a:t> is a permutation of objects that leaves no object in the original position.</a:t>
            </a:r>
          </a:p>
          <a:p>
            <a:pPr>
              <a:buNone/>
            </a:pPr>
            <a:endParaRPr lang="en-US" dirty="0"/>
          </a:p>
          <a:p>
            <a:pPr>
              <a:buNone/>
            </a:pPr>
            <a:r>
              <a:rPr lang="en-US" dirty="0"/>
              <a:t>   </a:t>
            </a:r>
            <a:r>
              <a:rPr lang="en-US" b="1" dirty="0"/>
              <a:t>Example</a:t>
            </a:r>
            <a:r>
              <a:rPr lang="en-US" dirty="0"/>
              <a:t>: The permutation of </a:t>
            </a:r>
            <a:r>
              <a:rPr lang="en-US" dirty="0">
                <a:latin typeface="Cambria Math" pitchFamily="18" charset="0"/>
                <a:ea typeface="Cambria Math" pitchFamily="18" charset="0"/>
              </a:rPr>
              <a:t>21453 </a:t>
            </a:r>
            <a:r>
              <a:rPr lang="en-US" dirty="0"/>
              <a:t>is a derangement of </a:t>
            </a:r>
            <a:r>
              <a:rPr lang="en-US" dirty="0">
                <a:latin typeface="Cambria Math" pitchFamily="18" charset="0"/>
                <a:ea typeface="Cambria Math" pitchFamily="18" charset="0"/>
              </a:rPr>
              <a:t>12345</a:t>
            </a:r>
            <a:r>
              <a:rPr lang="en-US" dirty="0"/>
              <a:t> because no number is left in its original position. But </a:t>
            </a:r>
            <a:r>
              <a:rPr lang="en-US" dirty="0">
                <a:latin typeface="Cambria Math" pitchFamily="18" charset="0"/>
                <a:ea typeface="Cambria Math" pitchFamily="18" charset="0"/>
              </a:rPr>
              <a:t>21543</a:t>
            </a:r>
            <a:r>
              <a:rPr lang="en-US" dirty="0"/>
              <a:t> is not a derangement of </a:t>
            </a:r>
            <a:r>
              <a:rPr lang="en-US" dirty="0">
                <a:latin typeface="Cambria Math" pitchFamily="18" charset="0"/>
                <a:ea typeface="Cambria Math" pitchFamily="18" charset="0"/>
              </a:rPr>
              <a:t>12345</a:t>
            </a:r>
            <a:r>
              <a:rPr lang="en-US" dirty="0"/>
              <a:t>, because </a:t>
            </a:r>
            <a:r>
              <a:rPr lang="en-US" dirty="0">
                <a:latin typeface="Cambria Math" pitchFamily="18" charset="0"/>
                <a:ea typeface="Cambria Math" pitchFamily="18" charset="0"/>
              </a:rPr>
              <a:t>4</a:t>
            </a:r>
            <a:r>
              <a:rPr lang="en-US" dirty="0"/>
              <a:t> is in its original position.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_n = C_0C_{n -1} + C_1C_{n-2} + \cdots + C_{n-2}C_1 + C_{n-1}C_{0}$$&#10;&#10;&#10;\end{document}"/>
  <p:tag name="IGUANATEXSIZE" val="15"/>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_1 = \frac{1}{\sqrt{5}}$&#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_2 = -\frac{1}{\sqrt{5}}$&#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n = \frac{1}{\sqrt{5}}\left(\frac{1 + \sqrt{5}}{2}\right)^n -\frac{1}{\sqrt{5}}\left(\frac{1 - \sqrt{5}}{2}\right)^{n}$&#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 r_{0}^{n} + \alpha_2 n  r_{0}^{n}$&#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_1 r_{1}^{n}+ \alpha_2 r_{2}^{m} + \cdots + \alpha_{k}r_{k}^{n}$&#10;&#10;\end{document}"/>
  <p:tag name="IGUANATEXSIZE" val="27"/>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_{1,0}+ \alpha_{1,1}n + \cdots + \alpha_{1,m_{1}- 1}n^{m_{1}-1})r_{1}^{n}$&#10;&#10;\end{document}"/>
  <p:tag name="IGUANATEXSIZE" val="21"/>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alpha_{2,0}+ \alpha_{2,1}n + \cdots + \alpha_{2,{m_{2}- 1}}n^{m_{2}-1})r_{2}^{n}$&#10;&#10;\end{document}"/>
  <p:tag name="IGUANATEXSIZE" val="21"/>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dots +  (\alpha_{t,0}+ \alpha_{t,1}n + \cdots + \alpha_{t,m_{t}- 1}n^{m_{t}-1})r_{t}^{n}$&#10;&#10;\end{document}"/>
  <p:tag name="IGUANATEXSIZE" val="21"/>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mbox{is} \left\{\begin{array}{lll} O(n^{\mbox{log}_{b}a}) &amp;\mbox{if}&amp; a &gt; 1 \\&#10;O(\mbox{log}\; n)&amp; \mbox{if} &amp; a = 1.\end{array}\right. $$&#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 C_{1}n^{\mbox{log}_{b}a} + C_{2}$$&#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sum_{k = 0}^{n-1} C_k C_{n-k -1}$$&#10;&#10;&#10;\end{document}"/>
  <p:tag name="IGUANATEXSIZE" val="1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mbox{is} \left\{ &#10;\begin{array}{lll} O(n^d) &amp; \mbox{if} &amp; a &lt; b^{d},\\&#10;O(n^d \mbox{log}\; n)  &amp;\mbox{if}&amp; a = b^d, \\&#10;O(n^{\mbox{log}_b\; a})&amp; \mbox{if} &amp; a &gt; b^d.\end{array}\right. $$&#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G(x) = a_0 + a_1x + \cdots + a_{k}x^k + \cdots = \sum^{\infty}_{k = 0} a_kx^k .$$&#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3x^k .$$&#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k + 1)x^k .$$&#10;&#10;&#10;\end{document}"/>
  <p:tag name="IGUANATEXSIZE" val="1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2^{k}x^k .$$&#10;&#10;&#10;\end{document}"/>
  <p:tag name="IGUANATEXSIZE" val="1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x) = \sum^{n}_{k = 0} a^{k}x^k .$&#10;&#10;&#10;\end{document}"/>
  <p:tag name="IGUANATEXSIZE" val="1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x) = \sum^{n}_{k = 0} \left( \begin{array}{c}n\\k\end{array}\right)x^k ,$$&#10;&#10;&#10;\end{document}"/>
  <p:tag name="IGUANATEXSIZE" val="15"/>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left( \begin{array}{c}n\\k\end{array}\right) = \frac{n!}{k!(n-k)!}.$$&#10;&#10;&#10;\end{document}"/>
  <p:tag name="IGUANATEXSIZE" val="1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C(n,k) = \frac{n!}{k!(n-k)!}.$$&#10;&#10;&#10;\end{document}"/>
  <p:tag name="IGUANATEXSIZE" val="15"/>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A \cup B| = |A| + |B| - |A \cap B|$$&#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 a_{n-1} + a^{2}_{n-2}$&#10;&#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 |C|  - |A \cap B| - |A \cap C| - |B \cap C| + |A \cap B \cap C|$$&#10;&#10;\end{document}"/>
  <p:tag name="IGUANATEXSIZE" val="2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cup B \cup C| =$$&#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_1 \cup A_2 \cup \dots \cup A_n| =$$&#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1 \leq i \leq n} |A_i| - \sum_{1 \leq i \leq j \leq n} |A_i \cap A_j| +$$&#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1 \leq i \leq j\leq k \leq n} |A_i \cap A_j \cap A_k| - ... + (-1)^{n+1}|A_1 \cap A_2 \cap \ldots \cap A_n|$$&#10;&#10;\end{document}"/>
  <p:tag name="IGUANATEXSIZE" val="27"/>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m - C(n,1)(n - 1)^m + C(n,2)(n - 2)^m - \cdots + (-1)^{n -1} C(n,n -1)\cdot 1^m$$&#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_n = n! \left[ 1 - \frac{1}{1!} + \frac{1}{2!} - \frac{1}{3!} + \cdots + (-1)^{n}\frac{1}{n!} \right].$$&#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rac{D_n}{n!} =  \left[ 1 - \frac{1}{1!} + \frac{1}{2!} - \frac{1}{3!} + \cdots + (-1)^{n}\frac{1}{n!} \right]$$&#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 r_{1}^{n} + \alpha_2 r_{2}^{n}$&#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_1 = \frac{1 + \sqrt{5}}{2}$&#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_2 = \frac{1 - \sqrt{5}}{2}$&#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n = \alpha_1\left(\frac{1 + \sqrt{5}}{2}\right)^n + \alpha_2\left(\frac{1 - \sqrt{5}}{2}\right)^{n}$&#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0 = \alpha_1 + \alpha_2 = 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1 = \alpha_1\left(\frac{1 + \sqrt{5}}{2}\right) + \alpha_2\left(\frac{1 - \sqrt{5}}{2}\right) = 1$&#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40499</TotalTime>
  <Words>9071</Words>
  <Application>Microsoft Office PowerPoint</Application>
  <PresentationFormat>全屏显示(4:3)</PresentationFormat>
  <Paragraphs>754</Paragraphs>
  <Slides>102</Slides>
  <Notes>10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102</vt:i4>
      </vt:variant>
    </vt:vector>
  </HeadingPairs>
  <TitlesOfParts>
    <vt:vector size="114" baseType="lpstr">
      <vt:lpstr>Wingdings 2</vt:lpstr>
      <vt:lpstr>Calibri</vt:lpstr>
      <vt:lpstr>Cambria Math</vt:lpstr>
      <vt:lpstr>Monotype Sorts</vt:lpstr>
      <vt:lpstr>Lucida Grande</vt:lpstr>
      <vt:lpstr>Constantia</vt:lpstr>
      <vt:lpstr>Times New Roman</vt:lpstr>
      <vt:lpstr>Arial</vt:lpstr>
      <vt:lpstr>Cambria</vt:lpstr>
      <vt:lpstr>Flow</vt:lpstr>
      <vt:lpstr>Equation</vt:lpstr>
      <vt:lpstr>公式</vt:lpstr>
      <vt:lpstr>Advanced Counting Techniques </vt:lpstr>
      <vt:lpstr>Chapter Summary</vt:lpstr>
      <vt:lpstr>Applications of Recurrence Relations</vt:lpstr>
      <vt:lpstr>Section Summary</vt:lpstr>
      <vt:lpstr>Recurrence Relations  (recalling definitions from Chapter 2)</vt:lpstr>
      <vt:lpstr>Rabbits and the Fiobonacci Numbers</vt:lpstr>
      <vt:lpstr>Rabbits and the Fiobonacci Numbers (cont.)</vt:lpstr>
      <vt:lpstr>Rabbits and the Fibonacci Numbers (cont.)</vt:lpstr>
      <vt:lpstr>The Tower of Hanoi</vt:lpstr>
      <vt:lpstr>The Tower of Hanoi (continued)</vt:lpstr>
      <vt:lpstr>The Tower of Hanoi (continued)</vt:lpstr>
      <vt:lpstr>The Tower of Hanoi (continued)</vt:lpstr>
      <vt:lpstr>Counting Bit Strings</vt:lpstr>
      <vt:lpstr>Bit Strings (continued)</vt:lpstr>
      <vt:lpstr>Counting the Ways to Parenthesize a Product</vt:lpstr>
      <vt:lpstr>Exercise </vt:lpstr>
      <vt:lpstr>Solving Linear Recurrence Relations</vt:lpstr>
      <vt:lpstr>Section Summary</vt:lpstr>
      <vt:lpstr>Linear Homogeneous Recurrence Relations</vt:lpstr>
      <vt:lpstr>Examples of Linear Homogeneous Recurrence Relations </vt:lpstr>
      <vt:lpstr>Solving Linear Homogeneous Recurrence Relations</vt:lpstr>
      <vt:lpstr>Solving Linear Homogeneous Recurrence Relations of Degree Two</vt:lpstr>
      <vt:lpstr>Using Theorem 1</vt:lpstr>
      <vt:lpstr>An Explicit Formula for the Fibonacci Numbers</vt:lpstr>
      <vt:lpstr>Fibonacci Numbers (continued)</vt:lpstr>
      <vt:lpstr>The Solution when there is a Repeated Root</vt:lpstr>
      <vt:lpstr>Using Theorem 2</vt:lpstr>
      <vt:lpstr>Solving Linear Homogeneous Recurrence Relations of Arbitrary Degree</vt:lpstr>
      <vt:lpstr>Example </vt:lpstr>
      <vt:lpstr>The General Case with Repeated Roots Allowed </vt:lpstr>
      <vt:lpstr>The General Case with Repeated Roots Allowed </vt:lpstr>
      <vt:lpstr>Example 8</vt:lpstr>
      <vt:lpstr>Cont..</vt:lpstr>
      <vt:lpstr>More Example </vt:lpstr>
      <vt:lpstr>Cont.</vt:lpstr>
      <vt:lpstr>Linear Nonhomogeneous Recurrence Relations with Constant Coefficients</vt:lpstr>
      <vt:lpstr>Linear Nonhomogeneous Recurrence Relations with Constant Coefficients (cont.)</vt:lpstr>
      <vt:lpstr>Solving Linear Nonhomogeneous Recurrence Relations with Constant Coefficients </vt:lpstr>
      <vt:lpstr>Solving Linear Nonhomogeneous Recurrence Relations with Constant Coefficients (continued) </vt:lpstr>
      <vt:lpstr>Step of solution</vt:lpstr>
      <vt:lpstr>The key problem</vt:lpstr>
      <vt:lpstr>Theorem 6</vt:lpstr>
      <vt:lpstr>Cont…</vt:lpstr>
      <vt:lpstr>Cont </vt:lpstr>
      <vt:lpstr>Cont…</vt:lpstr>
      <vt:lpstr>More example </vt:lpstr>
      <vt:lpstr>Cont…</vt:lpstr>
      <vt:lpstr>More example</vt:lpstr>
      <vt:lpstr>Exercises</vt:lpstr>
      <vt:lpstr>Divide-and-Conquer Algorithms and Recurrence Relations</vt:lpstr>
      <vt:lpstr>Section Summary</vt:lpstr>
      <vt:lpstr>Divide-and-Conquer</vt:lpstr>
      <vt:lpstr>Divide-and-Conquer (cont.)</vt:lpstr>
      <vt:lpstr>Divide-and-Conquer Algorithmic Paradigm</vt:lpstr>
      <vt:lpstr>Divide-and-Conquer Recurrence Relations</vt:lpstr>
      <vt:lpstr>Example: Binary Search</vt:lpstr>
      <vt:lpstr>Example: Merge Sort</vt:lpstr>
      <vt:lpstr>Example: Fast Multiplication of Integers</vt:lpstr>
      <vt:lpstr>Estimating the Size of Divide-and-Conquer Functions </vt:lpstr>
      <vt:lpstr>PowerPoint 演示文稿</vt:lpstr>
      <vt:lpstr>f(n) = af(n/b) + C</vt:lpstr>
      <vt:lpstr>Complexity of Binary Search</vt:lpstr>
      <vt:lpstr>Estimating the Size of Divide-and-conquer Functions (continued)</vt:lpstr>
      <vt:lpstr>Complexity of Merge Sort</vt:lpstr>
      <vt:lpstr>Complexity of Fast Integer Multiplication Algorithm</vt:lpstr>
      <vt:lpstr>Strassen’s Matrix Multiplication</vt:lpstr>
      <vt:lpstr>Formulas for Strassen’s Algorithm</vt:lpstr>
      <vt:lpstr>Analysis of Strassen’s Algorithm</vt:lpstr>
      <vt:lpstr>Closest-Pair Problem by Divide-and-Conquer</vt:lpstr>
      <vt:lpstr>Closest Pair by Divide-and-Conquer (cont.)</vt:lpstr>
      <vt:lpstr>Closest Pair by Divide-and-Conquer: Worst Case </vt:lpstr>
      <vt:lpstr>Efficiency of the Closest-Pair Algorithm</vt:lpstr>
      <vt:lpstr>Complexity of Fast Integer Multiplication Algorithm</vt:lpstr>
      <vt:lpstr>Exercise </vt:lpstr>
      <vt:lpstr>Generating Functions</vt:lpstr>
      <vt:lpstr>Section Summary</vt:lpstr>
      <vt:lpstr>Generating Functions</vt:lpstr>
      <vt:lpstr>Generating Functions for Finite Sequences</vt:lpstr>
      <vt:lpstr>Generating Functions for Finite Sequences (continued)</vt:lpstr>
      <vt:lpstr>Useful Generating Functions</vt:lpstr>
      <vt:lpstr>Counting Problems and Generating Functions</vt:lpstr>
      <vt:lpstr>Counting Problems and Generating Functions (continued)</vt:lpstr>
      <vt:lpstr>Exercises</vt:lpstr>
      <vt:lpstr>Inclusion-Exclusion</vt:lpstr>
      <vt:lpstr>Section Summary</vt:lpstr>
      <vt:lpstr>Principle of Inclusion-Exclusion</vt:lpstr>
      <vt:lpstr>Two Finite Sets</vt:lpstr>
      <vt:lpstr>Three Finite Sets</vt:lpstr>
      <vt:lpstr>Three Finite Sets Continued</vt:lpstr>
      <vt:lpstr>Illustration of Three Finite Set Example</vt:lpstr>
      <vt:lpstr>The Principle of Inclusion-Exclusion</vt:lpstr>
      <vt:lpstr>The Principle of Inclusion-Exclusion (continued)</vt:lpstr>
      <vt:lpstr>The Principle of Inclusion-Exclusion (cont)</vt:lpstr>
      <vt:lpstr>Exercise </vt:lpstr>
      <vt:lpstr>Applications of Inclusion-Exclusion</vt:lpstr>
      <vt:lpstr>Section Summary</vt:lpstr>
      <vt:lpstr>The Number of Onto Functions</vt:lpstr>
      <vt:lpstr>The Number of Onto Functions (continued)</vt:lpstr>
      <vt:lpstr>Derangements</vt:lpstr>
      <vt:lpstr>Derangements (continued)</vt:lpstr>
      <vt:lpstr>Derangements (continued)</vt:lpstr>
      <vt:lpstr>Exercise </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Lenovo</cp:lastModifiedBy>
  <cp:revision>2369</cp:revision>
  <dcterms:created xsi:type="dcterms:W3CDTF">2011-03-27T19:09:13Z</dcterms:created>
  <dcterms:modified xsi:type="dcterms:W3CDTF">2020-05-10T13:03:10Z</dcterms:modified>
</cp:coreProperties>
</file>