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0" r:id="rId4"/>
    <p:sldId id="258" r:id="rId5"/>
    <p:sldId id="277" r:id="rId6"/>
    <p:sldId id="281" r:id="rId7"/>
    <p:sldId id="260" r:id="rId8"/>
    <p:sldId id="259" r:id="rId9"/>
    <p:sldId id="261" r:id="rId10"/>
    <p:sldId id="297" r:id="rId11"/>
    <p:sldId id="263" r:id="rId12"/>
    <p:sldId id="298" r:id="rId13"/>
    <p:sldId id="299" r:id="rId14"/>
    <p:sldId id="289" r:id="rId15"/>
    <p:sldId id="290" r:id="rId16"/>
    <p:sldId id="300" r:id="rId17"/>
    <p:sldId id="301" r:id="rId18"/>
    <p:sldId id="302" r:id="rId19"/>
    <p:sldId id="282" r:id="rId20"/>
    <p:sldId id="291" r:id="rId21"/>
    <p:sldId id="267" r:id="rId22"/>
    <p:sldId id="292" r:id="rId23"/>
    <p:sldId id="283" r:id="rId24"/>
    <p:sldId id="272" r:id="rId25"/>
    <p:sldId id="269" r:id="rId26"/>
    <p:sldId id="305" r:id="rId27"/>
    <p:sldId id="294" r:id="rId28"/>
    <p:sldId id="268" r:id="rId29"/>
    <p:sldId id="303" r:id="rId30"/>
    <p:sldId id="304" r:id="rId31"/>
    <p:sldId id="295" r:id="rId32"/>
    <p:sldId id="296" r:id="rId33"/>
    <p:sldId id="27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 autoAdjust="0"/>
    <p:restoredTop sz="75728" autoAdjust="0"/>
  </p:normalViewPr>
  <p:slideViewPr>
    <p:cSldViewPr snapToGrid="0">
      <p:cViewPr varScale="1">
        <p:scale>
          <a:sx n="104" d="100"/>
          <a:sy n="104" d="100"/>
        </p:scale>
        <p:origin x="80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notesViewPr>
    <p:cSldViewPr snapToGrid="0"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593519CF-64F2-45FE-AAAC-EB9AAEEB41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8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07C6B6E0-B78A-4D62-BF79-36BD930EFC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6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0EB57FCB-E34A-4D8C-9A5B-2433A83790EC}" type="slidenum">
              <a:rPr lang="en-US" altLang="zh-CN" sz="1200">
                <a:ea typeface="ＭＳ Ｐゴシック" pitchFamily="34" charset="-128"/>
              </a:rPr>
              <a:pPr algn="r"/>
              <a:t>12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314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4E70C0CC-10E7-4DA6-93BB-94981BAF2FEA}" type="slidenum">
              <a:rPr lang="en-US" altLang="zh-CN" sz="1200">
                <a:ea typeface="ＭＳ Ｐゴシック" pitchFamily="34" charset="-128"/>
              </a:rPr>
              <a:pPr algn="r"/>
              <a:t>13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81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4FCBA198-F7C2-4436-B1C5-7DBCF8E8A6D4}" type="slidenum">
              <a:rPr lang="en-US" altLang="zh-CN" sz="1200">
                <a:ea typeface="ＭＳ Ｐゴシック" pitchFamily="34" charset="-128"/>
              </a:rPr>
              <a:pPr algn="r"/>
              <a:t>16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00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16C7F4CB-9ACB-4C5C-AB53-5B165A99DEA5}" type="slidenum">
              <a:rPr lang="en-US" altLang="zh-CN" sz="1200">
                <a:ea typeface="ＭＳ Ｐゴシック" pitchFamily="34" charset="-128"/>
              </a:rPr>
              <a:pPr algn="r"/>
              <a:t>17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53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5BA10638-9A94-4DF2-8FE5-FAC088DAABCC}" type="slidenum">
              <a:rPr lang="en-US" altLang="zh-CN" sz="1200">
                <a:ea typeface="ＭＳ Ｐゴシック" pitchFamily="34" charset="-128"/>
              </a:rPr>
              <a:pPr algn="r"/>
              <a:t>18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546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99DC5B95-70C2-4492-B3C3-B5BBEB4DE195}" type="slidenum">
              <a:rPr lang="en-US" altLang="zh-CN" sz="1200">
                <a:ea typeface="ＭＳ Ｐゴシック" pitchFamily="34" charset="-128"/>
              </a:rPr>
              <a:pPr algn="r"/>
              <a:t>26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50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7 w 4128"/>
              <a:gd name="T1" fmla="*/ 2147483647 h 479"/>
              <a:gd name="T2" fmla="*/ 2147483647 w 4128"/>
              <a:gd name="T3" fmla="*/ 2147483647 h 479"/>
              <a:gd name="T4" fmla="*/ 2147483647 w 4128"/>
              <a:gd name="T5" fmla="*/ 2147483647 h 479"/>
              <a:gd name="T6" fmla="*/ 0 w 4128"/>
              <a:gd name="T7" fmla="*/ 2147483647 h 479"/>
              <a:gd name="T8" fmla="*/ 2147483647 w 4128"/>
              <a:gd name="T9" fmla="*/ 2147483647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43DB58C-0CFB-43FC-9D22-BBCB74D629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35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EF329-B9C4-48E9-90E3-2D91BC709D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9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66675"/>
            <a:ext cx="201930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66675"/>
            <a:ext cx="590550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7DE0-C41D-4363-820C-9EFFE6561B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59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50" y="66675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6C14E-FE99-4C00-BA5A-33DADB556B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6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AF1CE-ACE8-4E68-ABF0-DDE5BB3D02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1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F3EC3-08F6-42BC-AEA6-A8B9EFEE4A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7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625A4-6F58-48AC-A369-43FD3AA271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7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D14E8-058C-407C-9537-A644EA6F17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46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43D41-8BD3-4AE6-832E-C789266F15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85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AD17E-8209-4542-93C9-F70A480F5A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0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D5BC-3789-4844-A9D2-189D0EC1E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14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7C4F8-B2C7-458E-AD68-0266FCF5A5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27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7D6B58C7-9B77-4825-ABD0-1D87E232A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  <a:ea typeface="宋体" charset="-122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2147483647 w 246"/>
              <a:gd name="T1" fmla="*/ 2147483647 h 94"/>
              <a:gd name="T2" fmla="*/ 2147483647 w 246"/>
              <a:gd name="T3" fmla="*/ 2147483647 h 94"/>
              <a:gd name="T4" fmla="*/ 2147483647 w 246"/>
              <a:gd name="T5" fmla="*/ 2147483647 h 94"/>
              <a:gd name="T6" fmla="*/ 2147483647 w 246"/>
              <a:gd name="T7" fmla="*/ 2147483647 h 94"/>
              <a:gd name="T8" fmla="*/ 2147483647 w 246"/>
              <a:gd name="T9" fmla="*/ 2147483647 h 94"/>
              <a:gd name="T10" fmla="*/ 2147483647 w 246"/>
              <a:gd name="T11" fmla="*/ 2147483647 h 94"/>
              <a:gd name="T12" fmla="*/ 2147483647 w 246"/>
              <a:gd name="T13" fmla="*/ 2147483647 h 94"/>
              <a:gd name="T14" fmla="*/ 2147483647 w 246"/>
              <a:gd name="T15" fmla="*/ 2147483647 h 94"/>
              <a:gd name="T16" fmla="*/ 2147483647 w 246"/>
              <a:gd name="T17" fmla="*/ 2147483647 h 94"/>
              <a:gd name="T18" fmla="*/ 2147483647 w 246"/>
              <a:gd name="T19" fmla="*/ 2147483647 h 94"/>
              <a:gd name="T20" fmla="*/ 2147483647 w 246"/>
              <a:gd name="T21" fmla="*/ 2147483647 h 94"/>
              <a:gd name="T22" fmla="*/ 2147483647 w 246"/>
              <a:gd name="T23" fmla="*/ 2147483647 h 94"/>
              <a:gd name="T24" fmla="*/ 2147483647 w 246"/>
              <a:gd name="T25" fmla="*/ 2147483647 h 94"/>
              <a:gd name="T26" fmla="*/ 2147483647 w 246"/>
              <a:gd name="T27" fmla="*/ 2147483647 h 94"/>
              <a:gd name="T28" fmla="*/ 2147483647 w 246"/>
              <a:gd name="T29" fmla="*/ 2147483647 h 94"/>
              <a:gd name="T30" fmla="*/ 2147483647 w 246"/>
              <a:gd name="T31" fmla="*/ 2147483647 h 94"/>
              <a:gd name="T32" fmla="*/ 2147483647 w 246"/>
              <a:gd name="T33" fmla="*/ 2147483647 h 94"/>
              <a:gd name="T34" fmla="*/ 2147483647 w 246"/>
              <a:gd name="T35" fmla="*/ 2147483647 h 94"/>
              <a:gd name="T36" fmla="*/ 2147483647 w 246"/>
              <a:gd name="T37" fmla="*/ 2147483647 h 94"/>
              <a:gd name="T38" fmla="*/ 2147483647 w 246"/>
              <a:gd name="T39" fmla="*/ 2147483647 h 94"/>
              <a:gd name="T40" fmla="*/ 2147483647 w 246"/>
              <a:gd name="T41" fmla="*/ 2147483647 h 94"/>
              <a:gd name="T42" fmla="*/ 2147483647 w 246"/>
              <a:gd name="T43" fmla="*/ 2147483647 h 94"/>
              <a:gd name="T44" fmla="*/ 2147483647 w 246"/>
              <a:gd name="T45" fmla="*/ 2147483647 h 94"/>
              <a:gd name="T46" fmla="*/ 2147483647 w 246"/>
              <a:gd name="T47" fmla="*/ 2147483647 h 94"/>
              <a:gd name="T48" fmla="*/ 2147483647 w 246"/>
              <a:gd name="T49" fmla="*/ 2147483647 h 94"/>
              <a:gd name="T50" fmla="*/ 2147483647 w 246"/>
              <a:gd name="T51" fmla="*/ 2147483647 h 94"/>
              <a:gd name="T52" fmla="*/ 2147483647 w 246"/>
              <a:gd name="T53" fmla="*/ 2147483647 h 94"/>
              <a:gd name="T54" fmla="*/ 2147483647 w 246"/>
              <a:gd name="T55" fmla="*/ 2147483647 h 94"/>
              <a:gd name="T56" fmla="*/ 2147483647 w 246"/>
              <a:gd name="T57" fmla="*/ 2147483647 h 94"/>
              <a:gd name="T58" fmla="*/ 2147483647 w 246"/>
              <a:gd name="T59" fmla="*/ 2147483647 h 94"/>
              <a:gd name="T60" fmla="*/ 2147483647 w 246"/>
              <a:gd name="T61" fmla="*/ 2147483647 h 94"/>
              <a:gd name="T62" fmla="*/ 2147483647 w 246"/>
              <a:gd name="T63" fmla="*/ 2147483647 h 94"/>
              <a:gd name="T64" fmla="*/ 2147483647 w 246"/>
              <a:gd name="T65" fmla="*/ 2147483647 h 94"/>
              <a:gd name="T66" fmla="*/ 2147483647 w 246"/>
              <a:gd name="T67" fmla="*/ 2147483647 h 94"/>
              <a:gd name="T68" fmla="*/ 2147483647 w 246"/>
              <a:gd name="T69" fmla="*/ 2147483647 h 94"/>
              <a:gd name="T70" fmla="*/ 2147483647 w 246"/>
              <a:gd name="T71" fmla="*/ 2147483647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2147483647 w 295"/>
              <a:gd name="T1" fmla="*/ 2147483647 h 112"/>
              <a:gd name="T2" fmla="*/ 2147483647 w 295"/>
              <a:gd name="T3" fmla="*/ 2147483647 h 112"/>
              <a:gd name="T4" fmla="*/ 2147483647 w 295"/>
              <a:gd name="T5" fmla="*/ 2147483647 h 112"/>
              <a:gd name="T6" fmla="*/ 2147483647 w 295"/>
              <a:gd name="T7" fmla="*/ 2147483647 h 112"/>
              <a:gd name="T8" fmla="*/ 2147483647 w 295"/>
              <a:gd name="T9" fmla="*/ 2147483647 h 112"/>
              <a:gd name="T10" fmla="*/ 2147483647 w 295"/>
              <a:gd name="T11" fmla="*/ 2147483647 h 112"/>
              <a:gd name="T12" fmla="*/ 2147483647 w 295"/>
              <a:gd name="T13" fmla="*/ 2147483647 h 112"/>
              <a:gd name="T14" fmla="*/ 2147483647 w 295"/>
              <a:gd name="T15" fmla="*/ 2147483647 h 112"/>
              <a:gd name="T16" fmla="*/ 2147483647 w 295"/>
              <a:gd name="T17" fmla="*/ 2147483647 h 112"/>
              <a:gd name="T18" fmla="*/ 2147483647 w 295"/>
              <a:gd name="T19" fmla="*/ 2147483647 h 112"/>
              <a:gd name="T20" fmla="*/ 2147483647 w 295"/>
              <a:gd name="T21" fmla="*/ 2147483647 h 112"/>
              <a:gd name="T22" fmla="*/ 2147483647 w 295"/>
              <a:gd name="T23" fmla="*/ 2147483647 h 112"/>
              <a:gd name="T24" fmla="*/ 2147483647 w 295"/>
              <a:gd name="T25" fmla="*/ 2147483647 h 112"/>
              <a:gd name="T26" fmla="*/ 2147483647 w 295"/>
              <a:gd name="T27" fmla="*/ 2147483647 h 112"/>
              <a:gd name="T28" fmla="*/ 2147483647 w 295"/>
              <a:gd name="T29" fmla="*/ 2147483647 h 112"/>
              <a:gd name="T30" fmla="*/ 2147483647 w 295"/>
              <a:gd name="T31" fmla="*/ 2147483647 h 112"/>
              <a:gd name="T32" fmla="*/ 2147483647 w 295"/>
              <a:gd name="T33" fmla="*/ 2147483647 h 112"/>
              <a:gd name="T34" fmla="*/ 2147483647 w 295"/>
              <a:gd name="T35" fmla="*/ 2147483647 h 112"/>
              <a:gd name="T36" fmla="*/ 2147483647 w 295"/>
              <a:gd name="T37" fmla="*/ 2147483647 h 112"/>
              <a:gd name="T38" fmla="*/ 2147483647 w 295"/>
              <a:gd name="T39" fmla="*/ 2147483647 h 112"/>
              <a:gd name="T40" fmla="*/ 2147483647 w 295"/>
              <a:gd name="T41" fmla="*/ 2147483647 h 112"/>
              <a:gd name="T42" fmla="*/ 2147483647 w 295"/>
              <a:gd name="T43" fmla="*/ 2147483647 h 112"/>
              <a:gd name="T44" fmla="*/ 2147483647 w 295"/>
              <a:gd name="T45" fmla="*/ 2147483647 h 112"/>
              <a:gd name="T46" fmla="*/ 2147483647 w 295"/>
              <a:gd name="T47" fmla="*/ 2147483647 h 112"/>
              <a:gd name="T48" fmla="*/ 2147483647 w 295"/>
              <a:gd name="T49" fmla="*/ 2147483647 h 112"/>
              <a:gd name="T50" fmla="*/ 2147483647 w 295"/>
              <a:gd name="T51" fmla="*/ 2147483647 h 112"/>
              <a:gd name="T52" fmla="*/ 2147483647 w 295"/>
              <a:gd name="T53" fmla="*/ 2147483647 h 112"/>
              <a:gd name="T54" fmla="*/ 2147483647 w 295"/>
              <a:gd name="T55" fmla="*/ 2147483647 h 112"/>
              <a:gd name="T56" fmla="*/ 2147483647 w 295"/>
              <a:gd name="T57" fmla="*/ 2147483647 h 112"/>
              <a:gd name="T58" fmla="*/ 2147483647 w 295"/>
              <a:gd name="T59" fmla="*/ 2147483647 h 112"/>
              <a:gd name="T60" fmla="*/ 2147483647 w 295"/>
              <a:gd name="T61" fmla="*/ 2147483647 h 112"/>
              <a:gd name="T62" fmla="*/ 2147483647 w 295"/>
              <a:gd name="T63" fmla="*/ 2147483647 h 112"/>
              <a:gd name="T64" fmla="*/ 2147483647 w 295"/>
              <a:gd name="T65" fmla="*/ 2147483647 h 112"/>
              <a:gd name="T66" fmla="*/ 2147483647 w 295"/>
              <a:gd name="T67" fmla="*/ 2147483647 h 112"/>
              <a:gd name="T68" fmla="*/ 2147483647 w 295"/>
              <a:gd name="T69" fmla="*/ 2147483647 h 112"/>
              <a:gd name="T70" fmla="*/ 2147483647 w 295"/>
              <a:gd name="T71" fmla="*/ 2147483647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147483647 w 1453"/>
              <a:gd name="T1" fmla="*/ 2147483647 h 374"/>
              <a:gd name="T2" fmla="*/ 2147483647 w 1453"/>
              <a:gd name="T3" fmla="*/ 2147483647 h 374"/>
              <a:gd name="T4" fmla="*/ 2147483647 w 1453"/>
              <a:gd name="T5" fmla="*/ 2147483647 h 374"/>
              <a:gd name="T6" fmla="*/ 2147483647 w 1453"/>
              <a:gd name="T7" fmla="*/ 2147483647 h 374"/>
              <a:gd name="T8" fmla="*/ 2147483647 w 1453"/>
              <a:gd name="T9" fmla="*/ 2147483647 h 374"/>
              <a:gd name="T10" fmla="*/ 2147483647 w 1453"/>
              <a:gd name="T11" fmla="*/ 2147483647 h 374"/>
              <a:gd name="T12" fmla="*/ 0 w 1453"/>
              <a:gd name="T13" fmla="*/ 2147483647 h 374"/>
              <a:gd name="T14" fmla="*/ 0 w 1453"/>
              <a:gd name="T15" fmla="*/ 2147483647 h 374"/>
              <a:gd name="T16" fmla="*/ 2147483647 w 1453"/>
              <a:gd name="T17" fmla="*/ 2147483647 h 374"/>
              <a:gd name="T18" fmla="*/ 2147483647 w 1453"/>
              <a:gd name="T19" fmla="*/ 2147483647 h 374"/>
              <a:gd name="T20" fmla="*/ 2147483647 w 1453"/>
              <a:gd name="T21" fmla="*/ 2147483647 h 374"/>
              <a:gd name="T22" fmla="*/ 2147483647 w 1453"/>
              <a:gd name="T23" fmla="*/ 2147483647 h 374"/>
              <a:gd name="T24" fmla="*/ 2147483647 w 1453"/>
              <a:gd name="T25" fmla="*/ 2147483647 h 374"/>
              <a:gd name="T26" fmla="*/ 2147483647 w 1453"/>
              <a:gd name="T27" fmla="*/ 2147483647 h 374"/>
              <a:gd name="T28" fmla="*/ 2147483647 w 1453"/>
              <a:gd name="T29" fmla="*/ 2147483647 h 374"/>
              <a:gd name="T30" fmla="*/ 2147483647 w 1453"/>
              <a:gd name="T31" fmla="*/ 2147483647 h 374"/>
              <a:gd name="T32" fmla="*/ 2147483647 w 1453"/>
              <a:gd name="T33" fmla="*/ 2147483647 h 374"/>
              <a:gd name="T34" fmla="*/ 2147483647 w 1453"/>
              <a:gd name="T35" fmla="*/ 2147483647 h 374"/>
              <a:gd name="T36" fmla="*/ 2147483647 w 1453"/>
              <a:gd name="T37" fmla="*/ 2147483647 h 374"/>
              <a:gd name="T38" fmla="*/ 2147483647 w 1453"/>
              <a:gd name="T39" fmla="*/ 2147483647 h 374"/>
              <a:gd name="T40" fmla="*/ 2147483647 w 1453"/>
              <a:gd name="T41" fmla="*/ 2147483647 h 374"/>
              <a:gd name="T42" fmla="*/ 2147483647 w 1453"/>
              <a:gd name="T43" fmla="*/ 2147483647 h 374"/>
              <a:gd name="T44" fmla="*/ 2147483647 w 1453"/>
              <a:gd name="T45" fmla="*/ 2147483647 h 374"/>
              <a:gd name="T46" fmla="*/ 2147483647 w 1453"/>
              <a:gd name="T47" fmla="*/ 2147483647 h 374"/>
              <a:gd name="T48" fmla="*/ 2147483647 w 1453"/>
              <a:gd name="T49" fmla="*/ 2147483647 h 374"/>
              <a:gd name="T50" fmla="*/ 2147483647 w 1453"/>
              <a:gd name="T51" fmla="*/ 2147483647 h 374"/>
              <a:gd name="T52" fmla="*/ 2147483647 w 1453"/>
              <a:gd name="T53" fmla="*/ 2147483647 h 374"/>
              <a:gd name="T54" fmla="*/ 2147483647 w 1453"/>
              <a:gd name="T55" fmla="*/ 2147483647 h 374"/>
              <a:gd name="T56" fmla="*/ 2147483647 w 1453"/>
              <a:gd name="T57" fmla="*/ 2147483647 h 374"/>
              <a:gd name="T58" fmla="*/ 2147483647 w 1453"/>
              <a:gd name="T59" fmla="*/ 2147483647 h 374"/>
              <a:gd name="T60" fmla="*/ 2147483647 w 1453"/>
              <a:gd name="T61" fmla="*/ 2147483647 h 374"/>
              <a:gd name="T62" fmla="*/ 2147483647 w 1453"/>
              <a:gd name="T63" fmla="*/ 2147483647 h 374"/>
              <a:gd name="T64" fmla="*/ 2147483647 w 1453"/>
              <a:gd name="T65" fmla="*/ 2147483647 h 374"/>
              <a:gd name="T66" fmla="*/ 2147483647 w 1453"/>
              <a:gd name="T67" fmla="*/ 2147483647 h 374"/>
              <a:gd name="T68" fmla="*/ 2147483647 w 1453"/>
              <a:gd name="T69" fmla="*/ 2147483647 h 374"/>
              <a:gd name="T70" fmla="*/ 2147483647 w 1453"/>
              <a:gd name="T71" fmla="*/ 2147483647 h 374"/>
              <a:gd name="T72" fmla="*/ 2147483647 w 1453"/>
              <a:gd name="T73" fmla="*/ 2147483647 h 374"/>
              <a:gd name="T74" fmla="*/ 2147483647 w 1453"/>
              <a:gd name="T75" fmla="*/ 2147483647 h 374"/>
              <a:gd name="T76" fmla="*/ 2147483647 w 1453"/>
              <a:gd name="T77" fmla="*/ 2147483647 h 374"/>
              <a:gd name="T78" fmla="*/ 2147483647 w 1453"/>
              <a:gd name="T79" fmla="*/ 2147483647 h 374"/>
              <a:gd name="T80" fmla="*/ 2147483647 w 1453"/>
              <a:gd name="T81" fmla="*/ 2147483647 h 374"/>
              <a:gd name="T82" fmla="*/ 2147483647 w 1453"/>
              <a:gd name="T83" fmla="*/ 2147483647 h 374"/>
              <a:gd name="T84" fmla="*/ 2147483647 w 1453"/>
              <a:gd name="T85" fmla="*/ 2147483647 h 374"/>
              <a:gd name="T86" fmla="*/ 2147483647 w 1453"/>
              <a:gd name="T87" fmla="*/ 2147483647 h 374"/>
              <a:gd name="T88" fmla="*/ 2147483647 w 1453"/>
              <a:gd name="T89" fmla="*/ 2147483647 h 374"/>
              <a:gd name="T90" fmla="*/ 2147483647 w 1453"/>
              <a:gd name="T91" fmla="*/ 2147483647 h 374"/>
              <a:gd name="T92" fmla="*/ 2147483647 w 1453"/>
              <a:gd name="T93" fmla="*/ 2147483647 h 374"/>
              <a:gd name="T94" fmla="*/ 2147483647 w 1453"/>
              <a:gd name="T95" fmla="*/ 2147483647 h 374"/>
              <a:gd name="T96" fmla="*/ 2147483647 w 1453"/>
              <a:gd name="T97" fmla="*/ 2147483647 h 374"/>
              <a:gd name="T98" fmla="*/ 2147483647 w 1453"/>
              <a:gd name="T99" fmla="*/ 2147483647 h 374"/>
              <a:gd name="T100" fmla="*/ 2147483647 w 1453"/>
              <a:gd name="T101" fmla="*/ 2147483647 h 374"/>
              <a:gd name="T102" fmla="*/ 2147483647 w 1453"/>
              <a:gd name="T103" fmla="*/ 2147483647 h 374"/>
              <a:gd name="T104" fmla="*/ 2147483647 w 1453"/>
              <a:gd name="T105" fmla="*/ 2147483647 h 374"/>
              <a:gd name="T106" fmla="*/ 2147483647 w 1453"/>
              <a:gd name="T107" fmla="*/ 2147483647 h 374"/>
              <a:gd name="T108" fmla="*/ 2147483647 w 1453"/>
              <a:gd name="T109" fmla="*/ 2147483647 h 374"/>
              <a:gd name="T110" fmla="*/ 2147483647 w 1453"/>
              <a:gd name="T111" fmla="*/ 2147483647 h 374"/>
              <a:gd name="T112" fmla="*/ 2147483647 w 1453"/>
              <a:gd name="T113" fmla="*/ 0 h 374"/>
              <a:gd name="T114" fmla="*/ 2147483647 w 1453"/>
              <a:gd name="T115" fmla="*/ 0 h 374"/>
              <a:gd name="T116" fmla="*/ 2147483647 w 1453"/>
              <a:gd name="T117" fmla="*/ 2147483647 h 374"/>
              <a:gd name="T118" fmla="*/ 2147483647 w 1453"/>
              <a:gd name="T119" fmla="*/ 2147483647 h 374"/>
              <a:gd name="T120" fmla="*/ 2147483647 w 1453"/>
              <a:gd name="T121" fmla="*/ 2147483647 h 374"/>
              <a:gd name="T122" fmla="*/ 2147483647 w 1453"/>
              <a:gd name="T123" fmla="*/ 2147483647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6 w 76"/>
                  <a:gd name="T5" fmla="*/ 442 h 621"/>
                  <a:gd name="T6" fmla="*/ 34 w 76"/>
                  <a:gd name="T7" fmla="*/ 570 h 621"/>
                  <a:gd name="T8" fmla="*/ 32 w 76"/>
                  <a:gd name="T9" fmla="*/ 620 h 621"/>
                  <a:gd name="T10" fmla="*/ 48 w 76"/>
                  <a:gd name="T11" fmla="*/ 620 h 621"/>
                  <a:gd name="T12" fmla="*/ 53 w 76"/>
                  <a:gd name="T13" fmla="*/ 546 h 621"/>
                  <a:gd name="T14" fmla="*/ 56 w 76"/>
                  <a:gd name="T15" fmla="*/ 434 h 621"/>
                  <a:gd name="T16" fmla="*/ 66 w 76"/>
                  <a:gd name="T17" fmla="*/ 329 h 621"/>
                  <a:gd name="T18" fmla="*/ 69 w 76"/>
                  <a:gd name="T19" fmla="*/ 250 h 621"/>
                  <a:gd name="T20" fmla="*/ 75 w 76"/>
                  <a:gd name="T21" fmla="*/ 135 h 621"/>
                  <a:gd name="T22" fmla="*/ 83 w 76"/>
                  <a:gd name="T23" fmla="*/ 36 h 621"/>
                  <a:gd name="T24" fmla="*/ 78 w 76"/>
                  <a:gd name="T25" fmla="*/ 11 h 621"/>
                  <a:gd name="T26" fmla="*/ 70 w 76"/>
                  <a:gd name="T27" fmla="*/ 0 h 621"/>
                  <a:gd name="T28" fmla="*/ 57 w 76"/>
                  <a:gd name="T29" fmla="*/ 121 h 621"/>
                  <a:gd name="T30" fmla="*/ 49 w 76"/>
                  <a:gd name="T31" fmla="*/ 224 h 621"/>
                  <a:gd name="T32" fmla="*/ 47 w 76"/>
                  <a:gd name="T33" fmla="*/ 305 h 621"/>
                  <a:gd name="T34" fmla="*/ 44 w 76"/>
                  <a:gd name="T35" fmla="*/ 390 h 621"/>
                  <a:gd name="T36" fmla="*/ 38 w 76"/>
                  <a:gd name="T37" fmla="*/ 475 h 621"/>
                  <a:gd name="T38" fmla="*/ 29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13"/>
              <p:cNvSpPr>
                <a:spLocks/>
              </p:cNvSpPr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43 w 120"/>
                  <a:gd name="T11" fmla="*/ 348 h 349"/>
                  <a:gd name="T12" fmla="*/ 47 w 120"/>
                  <a:gd name="T13" fmla="*/ 323 h 349"/>
                  <a:gd name="T14" fmla="*/ 49 w 120"/>
                  <a:gd name="T15" fmla="*/ 286 h 349"/>
                  <a:gd name="T16" fmla="*/ 55 w 120"/>
                  <a:gd name="T17" fmla="*/ 252 h 349"/>
                  <a:gd name="T18" fmla="*/ 58 w 120"/>
                  <a:gd name="T19" fmla="*/ 226 h 349"/>
                  <a:gd name="T20" fmla="*/ 63 w 120"/>
                  <a:gd name="T21" fmla="*/ 188 h 349"/>
                  <a:gd name="T22" fmla="*/ 70 w 120"/>
                  <a:gd name="T23" fmla="*/ 156 h 349"/>
                  <a:gd name="T24" fmla="*/ 75 w 120"/>
                  <a:gd name="T25" fmla="*/ 127 h 349"/>
                  <a:gd name="T26" fmla="*/ 81 w 120"/>
                  <a:gd name="T27" fmla="*/ 96 h 349"/>
                  <a:gd name="T28" fmla="*/ 90 w 120"/>
                  <a:gd name="T29" fmla="*/ 66 h 349"/>
                  <a:gd name="T30" fmla="*/ 104 w 120"/>
                  <a:gd name="T31" fmla="*/ 40 h 349"/>
                  <a:gd name="T32" fmla="*/ 121 w 120"/>
                  <a:gd name="T33" fmla="*/ 15 h 349"/>
                  <a:gd name="T34" fmla="*/ 127 w 120"/>
                  <a:gd name="T35" fmla="*/ 5 h 349"/>
                  <a:gd name="T36" fmla="*/ 120 w 120"/>
                  <a:gd name="T37" fmla="*/ 0 h 349"/>
                  <a:gd name="T38" fmla="*/ 109 w 120"/>
                  <a:gd name="T39" fmla="*/ 10 h 349"/>
                  <a:gd name="T40" fmla="*/ 90 w 120"/>
                  <a:gd name="T41" fmla="*/ 33 h 349"/>
                  <a:gd name="T42" fmla="*/ 79 w 120"/>
                  <a:gd name="T43" fmla="*/ 57 h 349"/>
                  <a:gd name="T44" fmla="*/ 70 w 120"/>
                  <a:gd name="T45" fmla="*/ 81 h 349"/>
                  <a:gd name="T46" fmla="*/ 64 w 120"/>
                  <a:gd name="T47" fmla="*/ 113 h 349"/>
                  <a:gd name="T48" fmla="*/ 59 w 120"/>
                  <a:gd name="T49" fmla="*/ 144 h 349"/>
                  <a:gd name="T50" fmla="*/ 51 w 120"/>
                  <a:gd name="T51" fmla="*/ 184 h 349"/>
                  <a:gd name="T52" fmla="*/ 44 w 120"/>
                  <a:gd name="T53" fmla="*/ 217 h 349"/>
                  <a:gd name="T54" fmla="*/ 41 w 120"/>
                  <a:gd name="T55" fmla="*/ 244 h 349"/>
                  <a:gd name="T56" fmla="*/ 40 w 120"/>
                  <a:gd name="T57" fmla="*/ 272 h 349"/>
                  <a:gd name="T58" fmla="*/ 34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8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4 h 342"/>
                    <a:gd name="T34" fmla="*/ 200 w 440"/>
                    <a:gd name="T35" fmla="*/ 107 h 342"/>
                    <a:gd name="T36" fmla="*/ 222 w 440"/>
                    <a:gd name="T37" fmla="*/ 127 h 342"/>
                    <a:gd name="T38" fmla="*/ 238 w 440"/>
                    <a:gd name="T39" fmla="*/ 146 h 342"/>
                    <a:gd name="T40" fmla="*/ 184 w 440"/>
                    <a:gd name="T41" fmla="*/ 129 h 342"/>
                    <a:gd name="T42" fmla="*/ 173 w 440"/>
                    <a:gd name="T43" fmla="*/ 140 h 342"/>
                    <a:gd name="T44" fmla="*/ 232 w 440"/>
                    <a:gd name="T45" fmla="*/ 149 h 342"/>
                    <a:gd name="T46" fmla="*/ 282 w 440"/>
                    <a:gd name="T47" fmla="*/ 161 h 342"/>
                    <a:gd name="T48" fmla="*/ 321 w 440"/>
                    <a:gd name="T49" fmla="*/ 194 h 342"/>
                    <a:gd name="T50" fmla="*/ 351 w 440"/>
                    <a:gd name="T51" fmla="*/ 238 h 342"/>
                    <a:gd name="T52" fmla="*/ 344 w 440"/>
                    <a:gd name="T53" fmla="*/ 246 h 342"/>
                    <a:gd name="T54" fmla="*/ 304 w 440"/>
                    <a:gd name="T55" fmla="*/ 218 h 342"/>
                    <a:gd name="T56" fmla="*/ 259 w 440"/>
                    <a:gd name="T57" fmla="*/ 187 h 342"/>
                    <a:gd name="T58" fmla="*/ 211 w 440"/>
                    <a:gd name="T59" fmla="*/ 166 h 342"/>
                    <a:gd name="T60" fmla="*/ 180 w 440"/>
                    <a:gd name="T61" fmla="*/ 159 h 342"/>
                    <a:gd name="T62" fmla="*/ 206 w 440"/>
                    <a:gd name="T63" fmla="*/ 193 h 342"/>
                    <a:gd name="T64" fmla="*/ 238 w 440"/>
                    <a:gd name="T65" fmla="*/ 238 h 342"/>
                    <a:gd name="T66" fmla="*/ 256 w 440"/>
                    <a:gd name="T67" fmla="*/ 283 h 342"/>
                    <a:gd name="T68" fmla="*/ 255 w 440"/>
                    <a:gd name="T69" fmla="*/ 321 h 342"/>
                    <a:gd name="T70" fmla="*/ 232 w 440"/>
                    <a:gd name="T71" fmla="*/ 279 h 342"/>
                    <a:gd name="T72" fmla="*/ 208 w 440"/>
                    <a:gd name="T73" fmla="*/ 230 h 342"/>
                    <a:gd name="T74" fmla="*/ 181 w 440"/>
                    <a:gd name="T75" fmla="*/ 189 h 342"/>
                    <a:gd name="T76" fmla="*/ 157 w 440"/>
                    <a:gd name="T77" fmla="*/ 153 h 342"/>
                    <a:gd name="T78" fmla="*/ 115 w 440"/>
                    <a:gd name="T79" fmla="*/ 174 h 342"/>
                    <a:gd name="T80" fmla="*/ 80 w 440"/>
                    <a:gd name="T81" fmla="*/ 225 h 342"/>
                    <a:gd name="T82" fmla="*/ 51 w 440"/>
                    <a:gd name="T83" fmla="*/ 281 h 342"/>
                    <a:gd name="T84" fmla="*/ 18 w 440"/>
                    <a:gd name="T85" fmla="*/ 329 h 342"/>
                    <a:gd name="T86" fmla="*/ 8 w 440"/>
                    <a:gd name="T87" fmla="*/ 323 h 342"/>
                    <a:gd name="T88" fmla="*/ 47 w 440"/>
                    <a:gd name="T89" fmla="*/ 261 h 342"/>
                    <a:gd name="T90" fmla="*/ 82 w 440"/>
                    <a:gd name="T91" fmla="*/ 212 h 342"/>
                    <a:gd name="T92" fmla="*/ 112 w 440"/>
                    <a:gd name="T93" fmla="*/ 166 h 342"/>
                    <a:gd name="T94" fmla="*/ 139 w 440"/>
                    <a:gd name="T95" fmla="*/ 130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4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18"/>
                <p:cNvSpPr>
                  <a:spLocks/>
                </p:cNvSpPr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>
                    <a:gd name="T0" fmla="*/ 162 w 171"/>
                    <a:gd name="T1" fmla="*/ 49 h 50"/>
                    <a:gd name="T2" fmla="*/ 159 w 171"/>
                    <a:gd name="T3" fmla="*/ 40 h 50"/>
                    <a:gd name="T4" fmla="*/ 155 w 171"/>
                    <a:gd name="T5" fmla="*/ 33 h 50"/>
                    <a:gd name="T6" fmla="*/ 152 w 171"/>
                    <a:gd name="T7" fmla="*/ 31 h 50"/>
                    <a:gd name="T8" fmla="*/ 145 w 171"/>
                    <a:gd name="T9" fmla="*/ 29 h 50"/>
                    <a:gd name="T10" fmla="*/ 139 w 171"/>
                    <a:gd name="T11" fmla="*/ 27 h 50"/>
                    <a:gd name="T12" fmla="*/ 132 w 171"/>
                    <a:gd name="T13" fmla="*/ 29 h 50"/>
                    <a:gd name="T14" fmla="*/ 126 w 171"/>
                    <a:gd name="T15" fmla="*/ 30 h 50"/>
                    <a:gd name="T16" fmla="*/ 119 w 171"/>
                    <a:gd name="T17" fmla="*/ 27 h 50"/>
                    <a:gd name="T18" fmla="*/ 107 w 171"/>
                    <a:gd name="T19" fmla="*/ 22 h 50"/>
                    <a:gd name="T20" fmla="*/ 96 w 171"/>
                    <a:gd name="T21" fmla="*/ 18 h 50"/>
                    <a:gd name="T22" fmla="*/ 88 w 171"/>
                    <a:gd name="T23" fmla="*/ 16 h 50"/>
                    <a:gd name="T24" fmla="*/ 76 w 171"/>
                    <a:gd name="T25" fmla="*/ 12 h 50"/>
                    <a:gd name="T26" fmla="*/ 63 w 171"/>
                    <a:gd name="T27" fmla="*/ 8 h 50"/>
                    <a:gd name="T28" fmla="*/ 51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47 w 171"/>
                    <a:gd name="T57" fmla="*/ 11 h 50"/>
                    <a:gd name="T58" fmla="*/ 57 w 171"/>
                    <a:gd name="T59" fmla="*/ 12 h 50"/>
                    <a:gd name="T60" fmla="*/ 67 w 171"/>
                    <a:gd name="T61" fmla="*/ 14 h 50"/>
                    <a:gd name="T62" fmla="*/ 77 w 171"/>
                    <a:gd name="T63" fmla="*/ 15 h 50"/>
                    <a:gd name="T64" fmla="*/ 87 w 171"/>
                    <a:gd name="T65" fmla="*/ 16 h 50"/>
                    <a:gd name="T66" fmla="*/ 95 w 171"/>
                    <a:gd name="T67" fmla="*/ 19 h 50"/>
                    <a:gd name="T68" fmla="*/ 104 w 171"/>
                    <a:gd name="T69" fmla="*/ 23 h 50"/>
                    <a:gd name="T70" fmla="*/ 112 w 171"/>
                    <a:gd name="T71" fmla="*/ 27 h 50"/>
                    <a:gd name="T72" fmla="*/ 121 w 171"/>
                    <a:gd name="T73" fmla="*/ 31 h 50"/>
                    <a:gd name="T74" fmla="*/ 124 w 171"/>
                    <a:gd name="T75" fmla="*/ 32 h 50"/>
                    <a:gd name="T76" fmla="*/ 127 w 171"/>
                    <a:gd name="T77" fmla="*/ 31 h 50"/>
                    <a:gd name="T78" fmla="*/ 132 w 171"/>
                    <a:gd name="T79" fmla="*/ 34 h 50"/>
                    <a:gd name="T80" fmla="*/ 138 w 171"/>
                    <a:gd name="T81" fmla="*/ 37 h 50"/>
                    <a:gd name="T82" fmla="*/ 144 w 171"/>
                    <a:gd name="T83" fmla="*/ 40 h 50"/>
                    <a:gd name="T84" fmla="*/ 153 w 171"/>
                    <a:gd name="T85" fmla="*/ 44 h 50"/>
                    <a:gd name="T86" fmla="*/ 159 w 171"/>
                    <a:gd name="T87" fmla="*/ 46 h 50"/>
                    <a:gd name="T88" fmla="*/ 162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3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0 h 358"/>
                    <a:gd name="T42" fmla="*/ 228 w 229"/>
                    <a:gd name="T43" fmla="*/ 151 h 358"/>
                    <a:gd name="T44" fmla="*/ 200 w 229"/>
                    <a:gd name="T45" fmla="*/ 143 h 358"/>
                    <a:gd name="T46" fmla="*/ 171 w 229"/>
                    <a:gd name="T47" fmla="*/ 127 h 358"/>
                    <a:gd name="T48" fmla="*/ 132 w 229"/>
                    <a:gd name="T49" fmla="*/ 117 h 358"/>
                    <a:gd name="T50" fmla="*/ 107 w 229"/>
                    <a:gd name="T51" fmla="*/ 121 h 358"/>
                    <a:gd name="T52" fmla="*/ 122 w 229"/>
                    <a:gd name="T53" fmla="*/ 146 h 358"/>
                    <a:gd name="T54" fmla="*/ 154 w 229"/>
                    <a:gd name="T55" fmla="*/ 161 h 358"/>
                    <a:gd name="T56" fmla="*/ 187 w 229"/>
                    <a:gd name="T57" fmla="*/ 171 h 358"/>
                    <a:gd name="T58" fmla="*/ 212 w 229"/>
                    <a:gd name="T59" fmla="*/ 208 h 358"/>
                    <a:gd name="T60" fmla="*/ 224 w 229"/>
                    <a:gd name="T61" fmla="*/ 258 h 358"/>
                    <a:gd name="T62" fmla="*/ 194 w 229"/>
                    <a:gd name="T63" fmla="*/ 227 h 358"/>
                    <a:gd name="T64" fmla="*/ 163 w 229"/>
                    <a:gd name="T65" fmla="*/ 195 h 358"/>
                    <a:gd name="T66" fmla="*/ 133 w 229"/>
                    <a:gd name="T67" fmla="*/ 168 h 358"/>
                    <a:gd name="T68" fmla="*/ 111 w 229"/>
                    <a:gd name="T69" fmla="*/ 155 h 358"/>
                    <a:gd name="T70" fmla="*/ 97 w 229"/>
                    <a:gd name="T71" fmla="*/ 181 h 358"/>
                    <a:gd name="T72" fmla="*/ 115 w 229"/>
                    <a:gd name="T73" fmla="*/ 241 h 358"/>
                    <a:gd name="T74" fmla="*/ 132 w 229"/>
                    <a:gd name="T75" fmla="*/ 304 h 358"/>
                    <a:gd name="T76" fmla="*/ 114 w 229"/>
                    <a:gd name="T77" fmla="*/ 320 h 358"/>
                    <a:gd name="T78" fmla="*/ 95 w 229"/>
                    <a:gd name="T79" fmla="*/ 232 h 358"/>
                    <a:gd name="T80" fmla="*/ 78 w 229"/>
                    <a:gd name="T81" fmla="*/ 175 h 358"/>
                    <a:gd name="T82" fmla="*/ 73 w 229"/>
                    <a:gd name="T83" fmla="*/ 193 h 358"/>
                    <a:gd name="T84" fmla="*/ 74 w 229"/>
                    <a:gd name="T85" fmla="*/ 182 h 358"/>
                    <a:gd name="T86" fmla="*/ 70 w 229"/>
                    <a:gd name="T87" fmla="*/ 202 h 358"/>
                    <a:gd name="T88" fmla="*/ 51 w 229"/>
                    <a:gd name="T89" fmla="*/ 253 h 358"/>
                    <a:gd name="T90" fmla="*/ 32 w 229"/>
                    <a:gd name="T91" fmla="*/ 314 h 358"/>
                    <a:gd name="T92" fmla="*/ 28 w 229"/>
                    <a:gd name="T93" fmla="*/ 296 h 358"/>
                    <a:gd name="T94" fmla="*/ 38 w 229"/>
                    <a:gd name="T95" fmla="*/ 245 h 358"/>
                    <a:gd name="T96" fmla="*/ 59 w 229"/>
                    <a:gd name="T97" fmla="*/ 185 h 358"/>
                    <a:gd name="T98" fmla="*/ 82 w 229"/>
                    <a:gd name="T99" fmla="*/ 139 h 358"/>
                    <a:gd name="T100" fmla="*/ 65 w 229"/>
                    <a:gd name="T101" fmla="*/ 135 h 358"/>
                    <a:gd name="T102" fmla="*/ 40 w 229"/>
                    <a:gd name="T103" fmla="*/ 185 h 358"/>
                    <a:gd name="T104" fmla="*/ 18 w 229"/>
                    <a:gd name="T105" fmla="*/ 239 h 358"/>
                    <a:gd name="T106" fmla="*/ 2 w 229"/>
                    <a:gd name="T107" fmla="*/ 270 h 358"/>
                    <a:gd name="T108" fmla="*/ 13 w 229"/>
                    <a:gd name="T109" fmla="*/ 225 h 358"/>
                    <a:gd name="T110" fmla="*/ 37 w 229"/>
                    <a:gd name="T111" fmla="*/ 175 h 358"/>
                    <a:gd name="T112" fmla="*/ 70 w 229"/>
                    <a:gd name="T113" fmla="*/ 126 h 358"/>
                    <a:gd name="T114" fmla="*/ 62 w 229"/>
                    <a:gd name="T115" fmla="*/ 95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3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>
                  <a:gd name="T0" fmla="*/ 50 w 146"/>
                  <a:gd name="T1" fmla="*/ 186 h 477"/>
                  <a:gd name="T2" fmla="*/ 127 w 146"/>
                  <a:gd name="T3" fmla="*/ 467 h 477"/>
                  <a:gd name="T4" fmla="*/ 129 w 146"/>
                  <a:gd name="T5" fmla="*/ 470 h 477"/>
                  <a:gd name="T6" fmla="*/ 134 w 146"/>
                  <a:gd name="T7" fmla="*/ 472 h 477"/>
                  <a:gd name="T8" fmla="*/ 137 w 146"/>
                  <a:gd name="T9" fmla="*/ 470 h 477"/>
                  <a:gd name="T10" fmla="*/ 140 w 146"/>
                  <a:gd name="T11" fmla="*/ 469 h 477"/>
                  <a:gd name="T12" fmla="*/ 141 w 146"/>
                  <a:gd name="T13" fmla="*/ 463 h 477"/>
                  <a:gd name="T14" fmla="*/ 141 w 146"/>
                  <a:gd name="T15" fmla="*/ 458 h 477"/>
                  <a:gd name="T16" fmla="*/ 139 w 146"/>
                  <a:gd name="T17" fmla="*/ 450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0 w 273"/>
                  <a:gd name="T9" fmla="*/ 9 h 276"/>
                  <a:gd name="T10" fmla="*/ 190 w 273"/>
                  <a:gd name="T11" fmla="*/ 36 h 276"/>
                  <a:gd name="T12" fmla="*/ 228 w 273"/>
                  <a:gd name="T13" fmla="*/ 75 h 276"/>
                  <a:gd name="T14" fmla="*/ 261 w 273"/>
                  <a:gd name="T15" fmla="*/ 128 h 276"/>
                  <a:gd name="T16" fmla="*/ 264 w 273"/>
                  <a:gd name="T17" fmla="*/ 156 h 276"/>
                  <a:gd name="T18" fmla="*/ 257 w 273"/>
                  <a:gd name="T19" fmla="*/ 146 h 276"/>
                  <a:gd name="T20" fmla="*/ 249 w 273"/>
                  <a:gd name="T21" fmla="*/ 138 h 276"/>
                  <a:gd name="T22" fmla="*/ 238 w 273"/>
                  <a:gd name="T23" fmla="*/ 133 h 276"/>
                  <a:gd name="T24" fmla="*/ 228 w 273"/>
                  <a:gd name="T25" fmla="*/ 132 h 276"/>
                  <a:gd name="T26" fmla="*/ 216 w 273"/>
                  <a:gd name="T27" fmla="*/ 133 h 276"/>
                  <a:gd name="T28" fmla="*/ 205 w 273"/>
                  <a:gd name="T29" fmla="*/ 137 h 276"/>
                  <a:gd name="T30" fmla="*/ 197 w 273"/>
                  <a:gd name="T31" fmla="*/ 144 h 276"/>
                  <a:gd name="T32" fmla="*/ 189 w 273"/>
                  <a:gd name="T33" fmla="*/ 155 h 276"/>
                  <a:gd name="T34" fmla="*/ 183 w 273"/>
                  <a:gd name="T35" fmla="*/ 167 h 276"/>
                  <a:gd name="T36" fmla="*/ 180 w 273"/>
                  <a:gd name="T37" fmla="*/ 181 h 276"/>
                  <a:gd name="T38" fmla="*/ 182 w 273"/>
                  <a:gd name="T39" fmla="*/ 196 h 276"/>
                  <a:gd name="T40" fmla="*/ 162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6" name="Text Box 40"/>
          <p:cNvSpPr txBox="1">
            <a:spLocks noChangeArrowheads="1"/>
          </p:cNvSpPr>
          <p:nvPr/>
        </p:nvSpPr>
        <p:spPr bwMode="auto">
          <a:xfrm>
            <a:off x="5492750" y="6613525"/>
            <a:ext cx="3571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chemeClr val="tx2"/>
                </a:solidFill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1037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chemeClr val="tx2"/>
                </a:solidFill>
                <a:ea typeface="宋体" pitchFamily="2" charset="-122"/>
              </a:rPr>
              <a:t>1.</a:t>
            </a:r>
            <a:fld id="{7B2FA2B0-EC07-408B-9828-760015972B35}" type="slidenum">
              <a:rPr lang="en-US" altLang="zh-CN" sz="1000" b="1" smtClean="0">
                <a:solidFill>
                  <a:schemeClr val="tx2"/>
                </a:solidFill>
                <a:ea typeface="宋体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smtClean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666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chemeClr val="tx2"/>
                </a:solidFill>
                <a:ea typeface="宋体" pitchFamily="2" charset="-122"/>
              </a:rPr>
              <a:t>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4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2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Database system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920750"/>
            <a:ext cx="5545138" cy="5529263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What is Database Systems?</a:t>
            </a:r>
          </a:p>
          <a:p>
            <a:pPr lvl="1"/>
            <a:r>
              <a:rPr lang="en-US" altLang="zh-CN" sz="1600" smtClean="0">
                <a:ea typeface="宋体" charset="-122"/>
              </a:rPr>
              <a:t>Database system concepts</a:t>
            </a:r>
          </a:p>
          <a:p>
            <a:pPr lvl="1"/>
            <a:r>
              <a:rPr lang="en-US" altLang="zh-CN" sz="1600" smtClean="0">
                <a:ea typeface="宋体" charset="-122"/>
              </a:rPr>
              <a:t>Purpose of Database Systems</a:t>
            </a:r>
          </a:p>
          <a:p>
            <a:r>
              <a:rPr lang="en-US" altLang="zh-CN" smtClean="0">
                <a:ea typeface="宋体" charset="-122"/>
              </a:rPr>
              <a:t>Data Modeling</a:t>
            </a:r>
          </a:p>
          <a:p>
            <a:pPr lvl="1"/>
            <a:r>
              <a:rPr lang="en-US" altLang="zh-CN" sz="1600" smtClean="0">
                <a:solidFill>
                  <a:srgbClr val="000000"/>
                </a:solidFill>
                <a:ea typeface="宋体" charset="-122"/>
              </a:rPr>
              <a:t>Data abstraction</a:t>
            </a:r>
          </a:p>
          <a:p>
            <a:pPr lvl="1"/>
            <a:r>
              <a:rPr lang="en-US" altLang="zh-CN" sz="1600" smtClean="0">
                <a:solidFill>
                  <a:srgbClr val="000000"/>
                </a:solidFill>
                <a:ea typeface="宋体" charset="-122"/>
              </a:rPr>
              <a:t>Data Models</a:t>
            </a:r>
          </a:p>
          <a:p>
            <a:pPr lvl="1"/>
            <a:r>
              <a:rPr lang="en-US" altLang="zh-CN" sz="1600" smtClean="0">
                <a:solidFill>
                  <a:srgbClr val="000000"/>
                </a:solidFill>
                <a:ea typeface="宋体" charset="-122"/>
              </a:rPr>
              <a:t>Database Design</a:t>
            </a:r>
          </a:p>
          <a:p>
            <a:r>
              <a:rPr lang="en-US" altLang="zh-CN" smtClean="0">
                <a:ea typeface="宋体" charset="-122"/>
              </a:rPr>
              <a:t>Database Languages</a:t>
            </a:r>
          </a:p>
          <a:p>
            <a:r>
              <a:rPr lang="en-US" altLang="zh-CN" smtClean="0">
                <a:ea typeface="宋体" charset="-122"/>
              </a:rPr>
              <a:t>DBMS System Structure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Storage manager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Query processing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Transaction manager</a:t>
            </a:r>
          </a:p>
          <a:p>
            <a:r>
              <a:rPr lang="en-US" altLang="zh-CN" smtClean="0">
                <a:ea typeface="宋体" charset="-122"/>
              </a:rPr>
              <a:t>Database Users</a:t>
            </a:r>
          </a:p>
          <a:p>
            <a:r>
              <a:rPr lang="en-US" altLang="zh-CN" smtClean="0">
                <a:ea typeface="宋体" charset="-122"/>
              </a:rPr>
              <a:t>History of Database Systems</a:t>
            </a:r>
          </a:p>
          <a:p>
            <a:r>
              <a:rPr lang="en-US" altLang="zh-CN" smtClean="0">
                <a:ea typeface="宋体" charset="-122"/>
              </a:rPr>
              <a:t>Application Architectures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 Independency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08950" cy="4876800"/>
          </a:xfrm>
        </p:spPr>
        <p:txBody>
          <a:bodyPr/>
          <a:lstStyle/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Physical Data Independence</a:t>
            </a:r>
            <a:r>
              <a:rPr lang="en-US" altLang="zh-CN" sz="1800" dirty="0" smtClean="0">
                <a:ea typeface="宋体" charset="-122"/>
              </a:rPr>
              <a:t> – the ability to modify the physical schema without changing the logical schema</a:t>
            </a: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Applications depend on the logical schema, not necessary to care about how the data been stored.</a:t>
            </a: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DBMS would take the most work at the physical level. </a:t>
            </a:r>
          </a:p>
          <a:p>
            <a:pPr lvl="1">
              <a:defRPr/>
            </a:pPr>
            <a:endParaRPr lang="en-US" altLang="zh-CN" sz="1600" dirty="0" smtClean="0">
              <a:ea typeface="宋体" charset="-122"/>
            </a:endParaRPr>
          </a:p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Logical Data Independence</a:t>
            </a:r>
            <a:r>
              <a:rPr lang="en-US" altLang="zh-CN" sz="1800" dirty="0" smtClean="0">
                <a:ea typeface="宋体" charset="-122"/>
              </a:rPr>
              <a:t> – the ability to modify the logical schema without changing the external schema</a:t>
            </a: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Applications depend on the external schema, avoid rewriting the program while the logical schema been modified in future.</a:t>
            </a:r>
            <a:endParaRPr lang="en-US" altLang="zh-CN" sz="1200" dirty="0" smtClean="0"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In many cases, some of the application even don’t know the change of the database logical schema.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zh-CN" altLang="en-US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160463"/>
            <a:ext cx="7029450" cy="5360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A collection of conceptual tools for describing 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 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 relationships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 semantics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 constraints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Entity-Relationship model </a:t>
            </a:r>
          </a:p>
          <a:p>
            <a:pPr>
              <a:lnSpc>
                <a:spcPct val="90000"/>
              </a:lnSpc>
            </a:pPr>
            <a:endParaRPr lang="en-US" altLang="zh-CN" sz="180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Relational model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Object-based data models (Object-oriented and Object-relational)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Semi-structured data model  (XML)</a:t>
            </a:r>
          </a:p>
          <a:p>
            <a:pPr>
              <a:lnSpc>
                <a:spcPct val="90000"/>
              </a:lnSpc>
            </a:pPr>
            <a:endParaRPr lang="en-US" altLang="zh-CN" sz="180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Other older models: </a:t>
            </a:r>
          </a:p>
          <a:p>
            <a:pPr lvl="1">
              <a:lnSpc>
                <a:spcPct val="60000"/>
              </a:lnSpc>
            </a:pPr>
            <a:r>
              <a:rPr lang="en-US" altLang="zh-CN" sz="1600" smtClean="0">
                <a:ea typeface="宋体" charset="-122"/>
              </a:rPr>
              <a:t>Network model</a:t>
            </a:r>
          </a:p>
          <a:p>
            <a:pPr lvl="1">
              <a:lnSpc>
                <a:spcPct val="60000"/>
              </a:lnSpc>
            </a:pPr>
            <a:r>
              <a:rPr lang="en-US" altLang="zh-CN" sz="1600" smtClean="0">
                <a:ea typeface="宋体" charset="-122"/>
              </a:rPr>
              <a:t>Hierarchical model</a:t>
            </a:r>
          </a:p>
        </p:txBody>
      </p:sp>
      <p:sp>
        <p:nvSpPr>
          <p:cNvPr id="2" name="云形 1"/>
          <p:cNvSpPr/>
          <p:nvPr/>
        </p:nvSpPr>
        <p:spPr bwMode="auto">
          <a:xfrm>
            <a:off x="3760788" y="5067300"/>
            <a:ext cx="4403725" cy="121285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Helvetica" pitchFamily="34" charset="0"/>
              <a:buAutoNum type="arabicPeriod"/>
              <a:defRPr/>
            </a:pPr>
            <a:r>
              <a:rPr lang="en-US" altLang="zh-CN" sz="1400" smtClean="0">
                <a:ea typeface="宋体" charset="-122"/>
              </a:rPr>
              <a:t>Tired closely to the physical level</a:t>
            </a:r>
          </a:p>
          <a:p>
            <a:pPr>
              <a:buFont typeface="Helvetica" pitchFamily="34" charset="0"/>
              <a:buAutoNum type="arabicPeriod"/>
              <a:defRPr/>
            </a:pPr>
            <a:r>
              <a:rPr lang="en-US" altLang="zh-CN" sz="1400" smtClean="0">
                <a:ea typeface="宋体" charset="-122"/>
              </a:rPr>
              <a:t>Higher performance</a:t>
            </a:r>
          </a:p>
          <a:p>
            <a:pPr>
              <a:buFont typeface="Helvetica" pitchFamily="34" charset="0"/>
              <a:buAutoNum type="arabicPeriod"/>
              <a:defRPr/>
            </a:pPr>
            <a:r>
              <a:rPr lang="en-US" altLang="zh-CN" sz="1400" smtClean="0">
                <a:ea typeface="宋体" charset="-122"/>
              </a:rPr>
              <a:t>Much difficult to program. </a:t>
            </a:r>
            <a:endParaRPr lang="zh-CN" altLang="en-US" sz="14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Relational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628650"/>
            <a:ext cx="7661275" cy="8969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 dirty="0" smtClean="0">
              <a:ea typeface="ＭＳ Ｐゴシック" pitchFamily="34" charset="-128"/>
            </a:endParaRPr>
          </a:p>
          <a:p>
            <a:r>
              <a:rPr lang="en-US" altLang="zh-CN" dirty="0" smtClean="0">
                <a:ea typeface="宋体" charset="-122"/>
              </a:rPr>
              <a:t>Models a database as a collection of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tables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Each table represent either an “object” or “relationship” among the “</a:t>
            </a:r>
            <a:r>
              <a:rPr lang="en-US" altLang="zh-CN" dirty="0" err="1" smtClean="0">
                <a:ea typeface="宋体" charset="-122"/>
              </a:rPr>
              <a:t>object”s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ＭＳ Ｐゴシック" pitchFamily="34" charset="-128"/>
              </a:rPr>
              <a:t>Example of tabular data in the relational model</a:t>
            </a:r>
          </a:p>
        </p:txBody>
      </p:sp>
      <p:sp>
        <p:nvSpPr>
          <p:cNvPr id="14340" name="Line 31"/>
          <p:cNvSpPr>
            <a:spLocks noChangeShapeType="1"/>
          </p:cNvSpPr>
          <p:nvPr/>
        </p:nvSpPr>
        <p:spPr bwMode="auto">
          <a:xfrm flipH="1">
            <a:off x="6370637" y="2251075"/>
            <a:ext cx="915987" cy="4951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1" name="Text Box 32"/>
          <p:cNvSpPr txBox="1">
            <a:spLocks noChangeArrowheads="1"/>
          </p:cNvSpPr>
          <p:nvPr/>
        </p:nvSpPr>
        <p:spPr bwMode="auto">
          <a:xfrm>
            <a:off x="7215188" y="2078186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ea typeface="ＭＳ Ｐゴシック" pitchFamily="34" charset="-128"/>
              </a:rPr>
              <a:t>Columns</a:t>
            </a:r>
          </a:p>
        </p:txBody>
      </p:sp>
      <p:sp>
        <p:nvSpPr>
          <p:cNvPr id="14342" name="Line 33"/>
          <p:cNvSpPr>
            <a:spLocks noChangeShapeType="1"/>
          </p:cNvSpPr>
          <p:nvPr/>
        </p:nvSpPr>
        <p:spPr bwMode="auto">
          <a:xfrm flipH="1">
            <a:off x="5302293" y="2251075"/>
            <a:ext cx="1984332" cy="492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4343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678723" y="2743339"/>
            <a:ext cx="4930732" cy="334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38"/>
          <p:cNvSpPr txBox="1">
            <a:spLocks noChangeArrowheads="1"/>
          </p:cNvSpPr>
          <p:nvPr/>
        </p:nvSpPr>
        <p:spPr bwMode="auto">
          <a:xfrm>
            <a:off x="7294253" y="2985704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ea typeface="ＭＳ Ｐゴシック" pitchFamily="34" charset="-128"/>
              </a:rPr>
              <a:t>Rows</a:t>
            </a:r>
          </a:p>
        </p:txBody>
      </p:sp>
      <p:sp>
        <p:nvSpPr>
          <p:cNvPr id="14345" name="Line 39"/>
          <p:cNvSpPr>
            <a:spLocks noChangeShapeType="1"/>
          </p:cNvSpPr>
          <p:nvPr/>
        </p:nvSpPr>
        <p:spPr bwMode="auto">
          <a:xfrm flipH="1">
            <a:off x="6628740" y="3148237"/>
            <a:ext cx="657884" cy="32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6" name="Line 40"/>
          <p:cNvSpPr>
            <a:spLocks noChangeShapeType="1"/>
          </p:cNvSpPr>
          <p:nvPr/>
        </p:nvSpPr>
        <p:spPr bwMode="auto">
          <a:xfrm flipH="1">
            <a:off x="6628740" y="3140223"/>
            <a:ext cx="661699" cy="1474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A Sample Relational Database</a:t>
            </a:r>
          </a:p>
        </p:txBody>
      </p:sp>
      <p:pic>
        <p:nvPicPr>
          <p:cNvPr id="15363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212850"/>
            <a:ext cx="4170363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Object-Based Data Models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08075"/>
            <a:ext cx="7661275" cy="4903788"/>
          </a:xfrm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Relational model: flat, atomic value,  no complex type, etc.</a:t>
            </a:r>
          </a:p>
          <a:p>
            <a:r>
              <a:rPr lang="en-US" altLang="zh-CN" smtClean="0">
                <a:ea typeface="宋体" charset="-122"/>
              </a:rPr>
              <a:t>Object Oriented Data Model</a:t>
            </a:r>
          </a:p>
          <a:p>
            <a:pPr lvl="1"/>
            <a:r>
              <a:rPr lang="en-US" altLang="zh-CN" smtClean="0">
                <a:ea typeface="宋体" charset="-122"/>
              </a:rPr>
              <a:t>Seamlessly integrate with programing languages, C++/Java/C</a:t>
            </a:r>
          </a:p>
          <a:p>
            <a:pPr lvl="1"/>
            <a:r>
              <a:rPr lang="en-US" altLang="zh-CN" smtClean="0">
                <a:ea typeface="宋体" charset="-122"/>
              </a:rPr>
              <a:t>Weak support in declarative access to data</a:t>
            </a:r>
          </a:p>
          <a:p>
            <a:pPr lvl="1"/>
            <a:r>
              <a:rPr lang="en-US" altLang="zh-CN" smtClean="0">
                <a:ea typeface="宋体" charset="-122"/>
              </a:rPr>
              <a:t>High performance</a:t>
            </a:r>
          </a:p>
          <a:p>
            <a:pPr>
              <a:buClr>
                <a:srgbClr val="CC3300"/>
              </a:buClr>
            </a:pP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Object-Relational Data Model</a:t>
            </a:r>
          </a:p>
          <a:p>
            <a:pPr lvl="1"/>
            <a:r>
              <a:rPr lang="en-US" altLang="zh-CN" smtClean="0">
                <a:ea typeface="宋体" charset="-122"/>
              </a:rPr>
              <a:t>Extend the relational data model by including object orientation and constructs to deal with added data types.</a:t>
            </a:r>
          </a:p>
          <a:p>
            <a:pPr lvl="1"/>
            <a:r>
              <a:rPr lang="en-US" altLang="zh-CN" smtClean="0">
                <a:ea typeface="宋体" charset="-122"/>
              </a:rPr>
              <a:t>Allow attributes of tuples to have complex types, including non-atomic values such as nested relations.</a:t>
            </a:r>
          </a:p>
          <a:p>
            <a:pPr lvl="1"/>
            <a:r>
              <a:rPr lang="en-US" altLang="zh-CN" smtClean="0">
                <a:ea typeface="宋体" charset="-122"/>
              </a:rPr>
              <a:t>Preserve relational foundations, in particular the declarative access to data, while extending modeling power.</a:t>
            </a:r>
          </a:p>
          <a:p>
            <a:pPr lvl="1"/>
            <a:r>
              <a:rPr lang="en-US" altLang="zh-CN" smtClean="0">
                <a:ea typeface="宋体" charset="-122"/>
              </a:rPr>
              <a:t>Provide upward compatibility with existing relational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XML:  Extensible Markup Language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255713"/>
            <a:ext cx="7094538" cy="4333875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Defined by the WWW Consortium (W3C)</a:t>
            </a:r>
          </a:p>
          <a:p>
            <a:r>
              <a:rPr lang="en-US" altLang="zh-CN" sz="1800" smtClean="0">
                <a:ea typeface="宋体" charset="-122"/>
              </a:rPr>
              <a:t>Originally intended as a document markup language not a database language</a:t>
            </a:r>
          </a:p>
          <a:p>
            <a:r>
              <a:rPr lang="en-US" altLang="zh-CN" sz="1800" smtClean="0">
                <a:ea typeface="宋体" charset="-122"/>
              </a:rPr>
              <a:t>The ability to specify new tags, and to create nested tag structures made XML a great way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to exchange </a:t>
            </a:r>
            <a:r>
              <a:rPr lang="en-US" altLang="zh-CN" sz="1800" b="1" smtClean="0">
                <a:solidFill>
                  <a:schemeClr val="tx2"/>
                </a:solidFill>
                <a:ea typeface="宋体" charset="-122"/>
              </a:rPr>
              <a:t>data</a:t>
            </a:r>
            <a:r>
              <a:rPr lang="en-US" altLang="zh-CN" sz="1800" smtClean="0">
                <a:ea typeface="宋体" charset="-122"/>
              </a:rPr>
              <a:t>, not just documents</a:t>
            </a:r>
          </a:p>
          <a:p>
            <a:r>
              <a:rPr lang="en-US" altLang="zh-CN" sz="1800" smtClean="0">
                <a:ea typeface="宋体" charset="-122"/>
              </a:rPr>
              <a:t>XML has become the basis for all new generation data interchange formats.</a:t>
            </a:r>
          </a:p>
          <a:p>
            <a:r>
              <a:rPr lang="en-US" altLang="zh-CN" sz="1800" smtClean="0">
                <a:ea typeface="宋体" charset="-122"/>
              </a:rPr>
              <a:t>A wide variety of tools is available for parsing, browsing and querying XML documents/data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Database Design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0000" y="1257300"/>
            <a:ext cx="6950075" cy="4225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 i="1" smtClean="0">
              <a:ea typeface="ＭＳ Ｐゴシック" pitchFamily="34" charset="-128"/>
            </a:endParaRPr>
          </a:p>
          <a:p>
            <a:r>
              <a:rPr lang="en-US" altLang="zh-CN" sz="1800" smtClean="0">
                <a:ea typeface="ＭＳ Ｐゴシック" pitchFamily="34" charset="-128"/>
              </a:rPr>
              <a:t>Logical Design –  Deciding on the database logical schema. Database design requires that we find a “good” collection of relation schemas.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Business decision – What attributes should we record in the database?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zh-CN" sz="1800" smtClean="0">
                <a:ea typeface="ＭＳ Ｐゴシック" pitchFamily="34" charset="-128"/>
              </a:rPr>
              <a:t>Physical Design – Deciding on the physical layout of the database 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Indexing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Partition        </a:t>
            </a:r>
          </a:p>
          <a:p>
            <a:pPr>
              <a:buFont typeface="Monotype Sorts" pitchFamily="2" charset="2"/>
              <a:buNone/>
            </a:pPr>
            <a:endParaRPr lang="en-US" altLang="zh-CN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    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19125" y="1057275"/>
            <a:ext cx="7918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en-US" altLang="zh-CN" sz="1800">
                <a:ea typeface="ＭＳ Ｐゴシック" pitchFamily="34" charset="-128"/>
              </a:rPr>
              <a:t>Database design mainly involves the design of the database schema :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kumimoji="0" lang="en-US" altLang="zh-CN" sz="1600">
              <a:ea typeface="ＭＳ Ｐゴシック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en-US" altLang="zh-CN" sz="1600">
                <a:ea typeface="ＭＳ Ｐゴシック" pitchFamily="34" charset="-128"/>
                <a:sym typeface="Symbol" pitchFamily="18" charset="2"/>
              </a:rPr>
              <a:t> </a:t>
            </a:r>
            <a:endParaRPr kumimoji="0" lang="en-US" altLang="zh-CN" sz="160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Database Design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65187"/>
          </a:xfrm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Is there any problem with this relation?</a:t>
            </a:r>
          </a:p>
        </p:txBody>
      </p:sp>
      <p:pic>
        <p:nvPicPr>
          <p:cNvPr id="19460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35" y="1584251"/>
            <a:ext cx="6422630" cy="343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63103" y="5155006"/>
            <a:ext cx="5586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If we want to change the budget of Physics department?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If Mr. Crick resigned from the university?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If a new department “Math” been created?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What’s the exact meaning of the “building”?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Design Approaches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8251" y="1173568"/>
            <a:ext cx="7151687" cy="4903787"/>
          </a:xfrm>
        </p:spPr>
        <p:txBody>
          <a:bodyPr/>
          <a:lstStyle/>
          <a:p>
            <a:r>
              <a:rPr lang="en-US" altLang="zh-CN" dirty="0" smtClean="0">
                <a:ea typeface="ＭＳ Ｐゴシック" pitchFamily="34" charset="-128"/>
              </a:rPr>
              <a:t>Need to come up with a methodology to ensure that each of the relations in the database is “good”</a:t>
            </a:r>
          </a:p>
          <a:p>
            <a:endParaRPr lang="en-US" altLang="zh-CN" dirty="0" smtClean="0">
              <a:ea typeface="ＭＳ Ｐゴシック" pitchFamily="34" charset="-128"/>
            </a:endParaRPr>
          </a:p>
          <a:p>
            <a:r>
              <a:rPr lang="en-US" altLang="zh-CN" dirty="0" smtClean="0">
                <a:ea typeface="ＭＳ Ｐゴシック" pitchFamily="34" charset="-128"/>
              </a:rPr>
              <a:t>Two </a:t>
            </a:r>
            <a:r>
              <a:rPr lang="en-US" altLang="zh-CN" dirty="0" smtClean="0">
                <a:ea typeface="ＭＳ Ｐゴシック" pitchFamily="34" charset="-128"/>
              </a:rPr>
              <a:t>ways of doing so: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Entity Relationship Model (Chapter 7)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Models an enterprise as a collection of </a:t>
            </a:r>
            <a:r>
              <a:rPr lang="en-US" altLang="zh-CN" i="1" dirty="0" smtClean="0">
                <a:ea typeface="ＭＳ Ｐゴシック" pitchFamily="34" charset="-128"/>
              </a:rPr>
              <a:t>entities </a:t>
            </a:r>
            <a:r>
              <a:rPr lang="en-US" altLang="zh-CN" dirty="0" smtClean="0">
                <a:ea typeface="ＭＳ Ｐゴシック" pitchFamily="34" charset="-128"/>
              </a:rPr>
              <a:t>and </a:t>
            </a:r>
            <a:r>
              <a:rPr lang="en-US" altLang="zh-CN" i="1" dirty="0" smtClean="0">
                <a:ea typeface="ＭＳ Ｐゴシック" pitchFamily="34" charset="-128"/>
              </a:rPr>
              <a:t>relationships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Represented diagrammatically by an </a:t>
            </a:r>
            <a:r>
              <a:rPr lang="en-US" altLang="zh-CN" i="1" dirty="0" smtClean="0">
                <a:ea typeface="ＭＳ Ｐゴシック" pitchFamily="34" charset="-128"/>
              </a:rPr>
              <a:t>entity-relationship diagram: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Normalization Theory (Chapter 8)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Formalize what designs are bad, and test for them</a:t>
            </a:r>
          </a:p>
          <a:p>
            <a:pPr lvl="1">
              <a:buFont typeface="Monotype Sorts" pitchFamily="2" charset="2"/>
              <a:buNone/>
            </a:pPr>
            <a:endParaRPr lang="en-US" altLang="zh-CN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Languages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66838"/>
            <a:ext cx="6765925" cy="3998912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 Definition Language </a:t>
            </a:r>
          </a:p>
          <a:p>
            <a:r>
              <a:rPr lang="en-US" altLang="zh-CN" smtClean="0">
                <a:ea typeface="宋体" charset="-122"/>
              </a:rPr>
              <a:t>Data Manipulation Language</a:t>
            </a:r>
          </a:p>
          <a:p>
            <a:r>
              <a:rPr lang="en-US" altLang="zh-CN" smtClean="0">
                <a:ea typeface="宋体" charset="-122"/>
              </a:rPr>
              <a:t>Database Access from Application Programs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Database System Concepts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Database System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Database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DBMS: Database Management System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Database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Collection of interrelated data </a:t>
            </a:r>
            <a:r>
              <a:rPr lang="en-US" altLang="zh-CN" dirty="0" smtClean="0">
                <a:solidFill>
                  <a:srgbClr val="00B050"/>
                </a:solidFill>
                <a:ea typeface="宋体" pitchFamily="2" charset="-122"/>
              </a:rPr>
              <a:t>(about a particular Reason)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Large amount of information (data)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Well organized: Definition and Manipulation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Share among several users, avoid possible anomalous results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Safety of the information stored, despite system crash or unauthorized access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DBMS is a software:  </a:t>
            </a:r>
            <a:r>
              <a:rPr lang="en-US" altLang="zh-CN" dirty="0" smtClean="0">
                <a:ea typeface="宋体" pitchFamily="2" charset="-122"/>
              </a:rPr>
              <a:t>Set of programs to access the data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Be able to manage databases.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Provides an environment that is both </a:t>
            </a:r>
            <a:r>
              <a:rPr lang="en-US" altLang="zh-CN" i="1" dirty="0" smtClean="0">
                <a:ea typeface="宋体" pitchFamily="2" charset="-122"/>
              </a:rPr>
              <a:t>convenient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i="1" dirty="0" smtClean="0">
                <a:ea typeface="宋体" pitchFamily="2" charset="-122"/>
              </a:rPr>
              <a:t>efficient</a:t>
            </a:r>
            <a:r>
              <a:rPr lang="en-US" altLang="zh-CN" dirty="0" smtClean="0">
                <a:ea typeface="宋体" pitchFamily="2" charset="-122"/>
              </a:rPr>
              <a:t>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23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 Definition Language (DDL)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14425"/>
            <a:ext cx="7848600" cy="4818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Specification notation for defining the database schema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400" smtClean="0">
                <a:ea typeface="ＭＳ Ｐゴシック" pitchFamily="34" charset="-128"/>
              </a:rPr>
              <a:t>    Example:	  </a:t>
            </a:r>
            <a:r>
              <a:rPr lang="en-US" altLang="zh-CN" sz="1400" b="1" smtClean="0">
                <a:ea typeface="ＭＳ Ｐゴシック" pitchFamily="34" charset="-128"/>
              </a:rPr>
              <a:t>create table</a:t>
            </a:r>
            <a:r>
              <a:rPr lang="en-US" altLang="zh-CN" sz="1400" smtClean="0">
                <a:ea typeface="ＭＳ Ｐゴシック" pitchFamily="34" charset="-128"/>
              </a:rPr>
              <a:t> </a:t>
            </a:r>
            <a:r>
              <a:rPr lang="en-US" altLang="zh-CN" sz="1400" i="1" smtClean="0">
                <a:ea typeface="ＭＳ Ｐゴシック" pitchFamily="34" charset="-128"/>
              </a:rPr>
              <a:t>instructor</a:t>
            </a:r>
            <a:r>
              <a:rPr lang="en-US" altLang="zh-CN" sz="1400" smtClean="0">
                <a:ea typeface="ＭＳ Ｐゴシック" pitchFamily="34" charset="-128"/>
              </a:rPr>
              <a:t> (</a:t>
            </a:r>
            <a:br>
              <a:rPr lang="en-US" altLang="zh-CN" sz="1400" smtClean="0">
                <a:ea typeface="ＭＳ Ｐゴシック" pitchFamily="34" charset="-128"/>
              </a:rPr>
            </a:br>
            <a:r>
              <a:rPr lang="en-US" altLang="zh-CN" sz="1400" smtClean="0">
                <a:ea typeface="ＭＳ Ｐゴシック" pitchFamily="34" charset="-128"/>
              </a:rPr>
              <a:t>                                 </a:t>
            </a:r>
            <a:r>
              <a:rPr lang="en-US" altLang="zh-CN" sz="1400" i="1" smtClean="0">
                <a:ea typeface="ＭＳ Ｐゴシック" pitchFamily="34" charset="-128"/>
              </a:rPr>
              <a:t>ID</a:t>
            </a:r>
            <a:r>
              <a:rPr lang="en-US" altLang="zh-CN" sz="1400" smtClean="0">
                <a:ea typeface="ＭＳ Ｐゴシック" pitchFamily="34" charset="-128"/>
              </a:rPr>
              <a:t>                </a:t>
            </a:r>
            <a:r>
              <a:rPr lang="en-US" altLang="zh-CN" sz="1400" b="1" smtClean="0">
                <a:ea typeface="ＭＳ Ｐゴシック" pitchFamily="34" charset="-128"/>
              </a:rPr>
              <a:t>char</a:t>
            </a:r>
            <a:r>
              <a:rPr lang="en-US" altLang="zh-CN" sz="1400" smtClean="0">
                <a:ea typeface="ＭＳ Ｐゴシック" pitchFamily="34" charset="-128"/>
              </a:rPr>
              <a:t>(5),</a:t>
            </a:r>
            <a:br>
              <a:rPr lang="en-US" altLang="zh-CN" sz="1400" smtClean="0">
                <a:ea typeface="ＭＳ Ｐゴシック" pitchFamily="34" charset="-128"/>
              </a:rPr>
            </a:br>
            <a:r>
              <a:rPr lang="en-US" altLang="zh-CN" sz="1400" smtClean="0">
                <a:ea typeface="ＭＳ Ｐゴシック" pitchFamily="34" charset="-128"/>
              </a:rPr>
              <a:t>                                 </a:t>
            </a:r>
            <a:r>
              <a:rPr lang="en-US" altLang="zh-CN" sz="1400" i="1" smtClean="0">
                <a:ea typeface="ＭＳ Ｐゴシック" pitchFamily="34" charset="-128"/>
              </a:rPr>
              <a:t>name           </a:t>
            </a:r>
            <a:r>
              <a:rPr lang="en-US" altLang="zh-CN" sz="1400" b="1" smtClean="0">
                <a:ea typeface="ＭＳ Ｐゴシック" pitchFamily="34" charset="-128"/>
              </a:rPr>
              <a:t>varchar</a:t>
            </a:r>
            <a:r>
              <a:rPr lang="en-US" altLang="zh-CN" sz="1400" smtClean="0">
                <a:ea typeface="ＭＳ Ｐゴシック" pitchFamily="34" charset="-128"/>
              </a:rPr>
              <a:t>(20)</a:t>
            </a:r>
            <a:r>
              <a:rPr lang="en-US" altLang="zh-CN" sz="1400" b="1" smtClean="0">
                <a:ea typeface="ＭＳ Ｐゴシック" pitchFamily="34" charset="-128"/>
              </a:rPr>
              <a:t>,</a:t>
            </a:r>
            <a:r>
              <a:rPr lang="en-US" altLang="zh-CN" sz="1400" b="1" i="1" smtClean="0">
                <a:ea typeface="ＭＳ Ｐゴシック" pitchFamily="34" charset="-128"/>
              </a:rPr>
              <a:t/>
            </a:r>
            <a:br>
              <a:rPr lang="en-US" altLang="zh-CN" sz="1400" b="1" i="1" smtClean="0">
                <a:ea typeface="ＭＳ Ｐゴシック" pitchFamily="34" charset="-128"/>
              </a:rPr>
            </a:br>
            <a:r>
              <a:rPr lang="en-US" altLang="zh-CN" sz="1400" b="1" i="1" smtClean="0">
                <a:ea typeface="ＭＳ Ｐゴシック" pitchFamily="34" charset="-128"/>
              </a:rPr>
              <a:t>                             </a:t>
            </a:r>
            <a:r>
              <a:rPr lang="en-US" altLang="zh-CN" sz="1400" i="1" smtClean="0">
                <a:ea typeface="ＭＳ Ｐゴシック" pitchFamily="34" charset="-128"/>
              </a:rPr>
              <a:t>    dept_name  </a:t>
            </a:r>
            <a:r>
              <a:rPr lang="en-US" altLang="zh-CN" sz="1400" b="1" smtClean="0">
                <a:ea typeface="ＭＳ Ｐゴシック" pitchFamily="34" charset="-128"/>
              </a:rPr>
              <a:t>varchar</a:t>
            </a:r>
            <a:r>
              <a:rPr lang="en-US" altLang="zh-CN" sz="1400" smtClean="0">
                <a:ea typeface="ＭＳ Ｐゴシック" pitchFamily="34" charset="-128"/>
              </a:rPr>
              <a:t>(20),</a:t>
            </a:r>
            <a:br>
              <a:rPr lang="en-US" altLang="zh-CN" sz="1400" smtClean="0">
                <a:ea typeface="ＭＳ Ｐゴシック" pitchFamily="34" charset="-128"/>
              </a:rPr>
            </a:br>
            <a:r>
              <a:rPr lang="en-US" altLang="zh-CN" sz="1400" smtClean="0">
                <a:ea typeface="ＭＳ Ｐゴシック" pitchFamily="34" charset="-128"/>
              </a:rPr>
              <a:t>                                 </a:t>
            </a:r>
            <a:r>
              <a:rPr lang="en-US" altLang="zh-CN" sz="1400" i="1" smtClean="0">
                <a:ea typeface="ＭＳ Ｐゴシック" pitchFamily="34" charset="-128"/>
              </a:rPr>
              <a:t>salary</a:t>
            </a:r>
            <a:r>
              <a:rPr lang="en-US" altLang="zh-CN" sz="1400" smtClean="0">
                <a:ea typeface="ＭＳ Ｐゴシック" pitchFamily="34" charset="-128"/>
              </a:rPr>
              <a:t>           </a:t>
            </a:r>
            <a:r>
              <a:rPr lang="en-US" altLang="zh-CN" sz="1400" b="1" smtClean="0">
                <a:ea typeface="ＭＳ Ｐゴシック" pitchFamily="34" charset="-128"/>
              </a:rPr>
              <a:t>numeric</a:t>
            </a:r>
            <a:r>
              <a:rPr lang="en-US" altLang="zh-CN" sz="1400" smtClean="0">
                <a:ea typeface="ＭＳ Ｐゴシック" pitchFamily="34" charset="-128"/>
              </a:rPr>
              <a:t>(8,2))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DDL compiler generates a set of tables stored in a </a:t>
            </a:r>
            <a:r>
              <a:rPr lang="en-US" altLang="zh-CN" sz="1800" smtClean="0">
                <a:solidFill>
                  <a:srgbClr val="C00000"/>
                </a:solidFill>
                <a:ea typeface="宋体" charset="-122"/>
              </a:rPr>
              <a:t>data dictionary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solidFill>
                  <a:srgbClr val="C00000"/>
                </a:solidFill>
                <a:ea typeface="宋体" charset="-122"/>
              </a:rPr>
              <a:t>Data dictionary </a:t>
            </a:r>
            <a:r>
              <a:rPr lang="en-US" altLang="zh-CN" sz="1800" smtClean="0">
                <a:ea typeface="宋体" charset="-122"/>
              </a:rPr>
              <a:t>contains metadata (i.e., data about data)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Database schema 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 </a:t>
            </a:r>
            <a:r>
              <a:rPr lang="en-US" altLang="zh-CN" sz="1600" i="1" smtClean="0">
                <a:ea typeface="宋体" charset="-122"/>
              </a:rPr>
              <a:t>storage and definition</a:t>
            </a:r>
            <a:r>
              <a:rPr lang="en-US" altLang="zh-CN" sz="1600" smtClean="0">
                <a:ea typeface="宋体" charset="-122"/>
              </a:rPr>
              <a:t> language 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Specifies the storage structure and access methods used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Integrity constraints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Domain constraints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Referential integrity (</a:t>
            </a:r>
            <a:r>
              <a:rPr lang="en-US" altLang="zh-CN" b="1" smtClean="0">
                <a:ea typeface="宋体" charset="-122"/>
              </a:rPr>
              <a:t>references</a:t>
            </a:r>
            <a:r>
              <a:rPr lang="en-US" altLang="zh-CN" smtClean="0">
                <a:ea typeface="宋体" charset="-122"/>
              </a:rPr>
              <a:t> constraint in SQL)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Assertions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Authorization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 Manipulation Language (DML)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Data Manipulation is:</a:t>
            </a:r>
          </a:p>
          <a:p>
            <a:pPr lvl="1"/>
            <a:r>
              <a:rPr lang="en-US" altLang="zh-CN" smtClean="0">
                <a:ea typeface="宋体" charset="-122"/>
              </a:rPr>
              <a:t>The retrieval of information stored in the database;</a:t>
            </a:r>
          </a:p>
          <a:p>
            <a:pPr lvl="1"/>
            <a:r>
              <a:rPr lang="en-US" altLang="zh-CN" smtClean="0">
                <a:ea typeface="宋体" charset="-122"/>
              </a:rPr>
              <a:t>The insertion/deletion of information into/from the database;</a:t>
            </a:r>
          </a:p>
          <a:p>
            <a:pPr lvl="1"/>
            <a:r>
              <a:rPr lang="en-US" altLang="zh-CN" smtClean="0">
                <a:ea typeface="宋体" charset="-122"/>
              </a:rPr>
              <a:t>The modification of information stored in the database.</a:t>
            </a:r>
          </a:p>
          <a:p>
            <a:r>
              <a:rPr lang="en-US" altLang="zh-CN" smtClean="0">
                <a:ea typeface="宋体" charset="-122"/>
              </a:rPr>
              <a:t>Language for accessing and manipulating the data organized by the appropriate data model</a:t>
            </a:r>
          </a:p>
          <a:p>
            <a:pPr lvl="1"/>
            <a:r>
              <a:rPr lang="en-US" altLang="zh-CN" smtClean="0">
                <a:ea typeface="宋体" charset="-122"/>
              </a:rPr>
              <a:t>DML also known as query language</a:t>
            </a:r>
          </a:p>
          <a:p>
            <a:r>
              <a:rPr lang="en-US" altLang="zh-CN" smtClean="0">
                <a:ea typeface="宋体" charset="-122"/>
              </a:rPr>
              <a:t>Two classes of languages 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Procedural </a:t>
            </a:r>
            <a:r>
              <a:rPr lang="en-US" altLang="zh-CN" smtClean="0">
                <a:ea typeface="宋体" charset="-122"/>
              </a:rPr>
              <a:t>– user specifies what data is required and how to get those data 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Nonprocedural </a:t>
            </a:r>
            <a:r>
              <a:rPr lang="en-US" altLang="zh-CN" smtClean="0">
                <a:ea typeface="宋体" charset="-122"/>
              </a:rPr>
              <a:t>– user specifies what data is required without specifying how to get those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047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SQL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162050"/>
            <a:ext cx="8289925" cy="425608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SQL</a:t>
            </a:r>
            <a:r>
              <a:rPr lang="en-US" altLang="zh-CN" dirty="0" smtClean="0">
                <a:ea typeface="宋体" charset="-122"/>
              </a:rPr>
              <a:t>: Structured Query Language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Most widely used database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non-procedural language 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Example: Find the instructor ID and department name of all instructors associated with a department with budget of greater than $95000.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select	</a:t>
            </a:r>
            <a:r>
              <a:rPr lang="en-US" altLang="zh-CN" i="1" dirty="0" smtClean="0">
                <a:ea typeface="宋体" charset="-122"/>
              </a:rPr>
              <a:t>instructor.ID, </a:t>
            </a:r>
            <a:r>
              <a:rPr lang="en-US" altLang="zh-CN" i="1" dirty="0" err="1" smtClean="0">
                <a:ea typeface="宋体" charset="-122"/>
              </a:rPr>
              <a:t>department.dept_name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	</a:t>
            </a:r>
            <a:r>
              <a:rPr lang="en-US" altLang="zh-CN" i="1" dirty="0" smtClean="0">
                <a:ea typeface="宋体" charset="-122"/>
              </a:rPr>
              <a:t>Instructor, department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</a:t>
            </a: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instructor.depart_name</a:t>
            </a:r>
            <a:r>
              <a:rPr lang="en-US" altLang="zh-CN" dirty="0" smtClean="0">
                <a:ea typeface="宋体" charset="-122"/>
              </a:rPr>
              <a:t>=</a:t>
            </a:r>
            <a:r>
              <a:rPr lang="en-US" altLang="zh-CN" dirty="0" err="1" smtClean="0">
                <a:ea typeface="宋体" charset="-122"/>
              </a:rPr>
              <a:t>department.dept_name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b="1" dirty="0" smtClean="0">
                <a:ea typeface="宋体" charset="-122"/>
              </a:rPr>
              <a:t>and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department.budget</a:t>
            </a:r>
            <a:r>
              <a:rPr lang="en-US" altLang="zh-CN" dirty="0" smtClean="0">
                <a:ea typeface="宋体" charset="-122"/>
              </a:rPr>
              <a:t> &gt; 95000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39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smtClean="0">
                <a:ea typeface="宋体" charset="-122"/>
              </a:rPr>
              <a:t>Database Access from Application Programs</a:t>
            </a:r>
            <a:endParaRPr lang="zh-CN" altLang="en-US" sz="2800" smtClean="0">
              <a:ea typeface="宋体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74775"/>
            <a:ext cx="7848600" cy="361632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SQL is NOT a Turing machine equivalent language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To be able to compute complex functions SQL is usually embedded in some higher-level language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Database application programs are Usually written in: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Database Language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 Host language , such Java, C/C++/C#, VB, Cobol, Delphi…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ways to combine Database and Host languages: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By providing an program interface, such as: ODBC/JDBC</a:t>
            </a:r>
          </a:p>
          <a:p>
            <a:pPr lvl="1"/>
            <a:r>
              <a:rPr lang="en-US" altLang="zh-CN" dirty="0" smtClean="0">
                <a:ea typeface="宋体" charset="-122"/>
              </a:rPr>
              <a:t>By extending the host language to embed DML.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Overall DBMS System Structure 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2" t="917" r="25085" b="3207"/>
          <a:stretch>
            <a:fillRect/>
          </a:stretch>
        </p:blipFill>
        <p:spPr bwMode="auto">
          <a:xfrm>
            <a:off x="2730500" y="722313"/>
            <a:ext cx="4076700" cy="5843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8" name="矩形 1"/>
          <p:cNvSpPr>
            <a:spLocks noChangeArrowheads="1"/>
          </p:cNvSpPr>
          <p:nvPr/>
        </p:nvSpPr>
        <p:spPr bwMode="auto">
          <a:xfrm>
            <a:off x="1579563" y="3349625"/>
            <a:ext cx="3360737" cy="1201738"/>
          </a:xfrm>
          <a:prstGeom prst="rect">
            <a:avLst/>
          </a:prstGeom>
          <a:noFill/>
          <a:ln w="1587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1200" b="1">
                <a:solidFill>
                  <a:srgbClr val="FF0000"/>
                </a:solidFill>
                <a:ea typeface="宋体" charset="-122"/>
              </a:rPr>
              <a:t>Transaction</a:t>
            </a:r>
          </a:p>
          <a:p>
            <a:r>
              <a:rPr lang="en-US" altLang="zh-CN" sz="1200" b="1">
                <a:solidFill>
                  <a:srgbClr val="FF0000"/>
                </a:solidFill>
                <a:ea typeface="宋体" charset="-122"/>
              </a:rPr>
              <a:t>Manager</a:t>
            </a:r>
            <a:endParaRPr lang="zh-CN" altLang="en-US" sz="1200" b="1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940532" y="3950494"/>
            <a:ext cx="699608" cy="4680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5940532" y="4001267"/>
            <a:ext cx="699608" cy="417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Storage Management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Storage manager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zh-CN" smtClean="0">
                <a:ea typeface="宋体" charset="-122"/>
              </a:rPr>
              <a:t>The storage manager is responsible to the following tasks: </a:t>
            </a:r>
          </a:p>
          <a:p>
            <a:pPr lvl="1"/>
            <a:r>
              <a:rPr lang="en-US" altLang="zh-CN" smtClean="0">
                <a:ea typeface="宋体" charset="-122"/>
              </a:rPr>
              <a:t>efficient storing, retrieving and updating of data</a:t>
            </a:r>
          </a:p>
          <a:p>
            <a:pPr lvl="1"/>
            <a:r>
              <a:rPr lang="en-US" altLang="zh-CN" smtClean="0">
                <a:ea typeface="宋体" charset="-122"/>
              </a:rPr>
              <a:t>interaction with the OS file system</a:t>
            </a:r>
          </a:p>
          <a:p>
            <a:pPr lvl="1"/>
            <a:r>
              <a:rPr lang="en-US" altLang="zh-CN" smtClean="0">
                <a:ea typeface="宋体" charset="-122"/>
              </a:rPr>
              <a:t>Buffer manager</a:t>
            </a:r>
          </a:p>
          <a:p>
            <a:pPr lvl="1"/>
            <a:r>
              <a:rPr lang="en-US" altLang="zh-CN" smtClean="0">
                <a:ea typeface="宋体" charset="-122"/>
              </a:rPr>
              <a:t>Data dictionary</a:t>
            </a:r>
          </a:p>
          <a:p>
            <a:r>
              <a:rPr lang="en-US" altLang="zh-CN" smtClean="0">
                <a:ea typeface="宋体" charset="-122"/>
              </a:rPr>
              <a:t>Issues:</a:t>
            </a:r>
          </a:p>
          <a:p>
            <a:pPr lvl="1"/>
            <a:r>
              <a:rPr lang="en-US" altLang="zh-CN" smtClean="0">
                <a:ea typeface="宋体" charset="-122"/>
              </a:rPr>
              <a:t>Storage access</a:t>
            </a:r>
          </a:p>
          <a:p>
            <a:pPr lvl="1"/>
            <a:r>
              <a:rPr lang="en-US" altLang="zh-CN" smtClean="0">
                <a:ea typeface="宋体" charset="-122"/>
              </a:rPr>
              <a:t>File organization</a:t>
            </a:r>
          </a:p>
          <a:p>
            <a:pPr lvl="1"/>
            <a:r>
              <a:rPr lang="en-US" altLang="zh-CN" smtClean="0">
                <a:ea typeface="宋体" charset="-122"/>
              </a:rPr>
              <a:t>Indexing and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17475"/>
            <a:ext cx="6931025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Query Processing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84263"/>
            <a:ext cx="6545262" cy="13795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mtClean="0">
                <a:ea typeface="ＭＳ Ｐゴシック" pitchFamily="34" charset="-128"/>
              </a:rPr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ＭＳ Ｐゴシック" pitchFamily="34" charset="-128"/>
              </a:rPr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ＭＳ Ｐゴシック" pitchFamily="34" charset="-128"/>
              </a:rPr>
              <a:t>3.	Evaluation</a:t>
            </a:r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2417763"/>
            <a:ext cx="61150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0" y="88900"/>
            <a:ext cx="6611938" cy="582613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Query Optimization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77913"/>
            <a:ext cx="7935912" cy="523875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Alternative ways of evaluating a given query</a:t>
            </a:r>
          </a:p>
          <a:p>
            <a:pPr lvl="1"/>
            <a:r>
              <a:rPr lang="en-US" altLang="zh-CN" smtClean="0">
                <a:ea typeface="宋体" charset="-122"/>
              </a:rPr>
              <a:t>Equivalent expressions</a:t>
            </a:r>
          </a:p>
          <a:p>
            <a:pPr lvl="1"/>
            <a:r>
              <a:rPr lang="en-US" altLang="zh-CN" smtClean="0">
                <a:ea typeface="宋体" charset="-122"/>
              </a:rPr>
              <a:t>Different algorithms for each operation</a:t>
            </a:r>
          </a:p>
          <a:p>
            <a:r>
              <a:rPr lang="en-US" altLang="zh-CN" smtClean="0">
                <a:ea typeface="宋体" charset="-122"/>
              </a:rPr>
              <a:t>Cost difference between a good and a bad way of evaluating a query can be enormous</a:t>
            </a:r>
          </a:p>
          <a:p>
            <a:r>
              <a:rPr lang="en-US" altLang="zh-CN" smtClean="0">
                <a:ea typeface="宋体" charset="-122"/>
              </a:rPr>
              <a:t>Need to estimate the cost of operations</a:t>
            </a:r>
          </a:p>
          <a:p>
            <a:pPr lvl="1"/>
            <a:r>
              <a:rPr lang="en-US" altLang="zh-CN" smtClean="0">
                <a:ea typeface="宋体" charset="-122"/>
              </a:rPr>
              <a:t>Depends critically on statistical information about relations which the database must maintain</a:t>
            </a:r>
          </a:p>
          <a:p>
            <a:pPr lvl="1"/>
            <a:r>
              <a:rPr lang="en-US" altLang="zh-CN" smtClean="0">
                <a:ea typeface="宋体" charset="-122"/>
              </a:rPr>
              <a:t>Need to estimate statistics for intermediate results to compute cost of complex expressions</a:t>
            </a:r>
          </a:p>
          <a:p>
            <a:pPr lvl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Transaction Management	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smtClean="0">
                <a:ea typeface="宋体" charset="-122"/>
              </a:rPr>
              <a:t>What if</a:t>
            </a:r>
          </a:p>
          <a:p>
            <a:pPr lvl="1"/>
            <a:r>
              <a:rPr lang="en-US" altLang="zh-CN" sz="1600" smtClean="0">
                <a:ea typeface="宋体" charset="-122"/>
              </a:rPr>
              <a:t>The system fails? </a:t>
            </a:r>
          </a:p>
          <a:p>
            <a:pPr lvl="1"/>
            <a:r>
              <a:rPr lang="en-US" altLang="zh-CN" sz="1600" smtClean="0">
                <a:ea typeface="宋体" charset="-122"/>
              </a:rPr>
              <a:t>More than one user is concurrently updating the database</a:t>
            </a:r>
          </a:p>
          <a:p>
            <a:r>
              <a:rPr lang="en-US" altLang="zh-CN" sz="1800" smtClean="0">
                <a:ea typeface="宋体" charset="-122"/>
              </a:rPr>
              <a:t>A </a:t>
            </a:r>
            <a:r>
              <a:rPr lang="en-US" altLang="zh-CN" sz="1800" smtClean="0">
                <a:solidFill>
                  <a:srgbClr val="C00000"/>
                </a:solidFill>
                <a:ea typeface="宋体" charset="-122"/>
              </a:rPr>
              <a:t>transaction </a:t>
            </a:r>
            <a:r>
              <a:rPr lang="en-US" altLang="zh-CN" sz="1800" smtClean="0">
                <a:ea typeface="宋体" charset="-122"/>
              </a:rPr>
              <a:t>is a collection of operations that performs a single logical function in a database application</a:t>
            </a:r>
          </a:p>
          <a:p>
            <a:pPr lvl="1"/>
            <a:r>
              <a:rPr lang="en-US" altLang="zh-CN" sz="1600" smtClean="0">
                <a:solidFill>
                  <a:srgbClr val="C00000"/>
                </a:solidFill>
                <a:ea typeface="宋体" charset="-122"/>
              </a:rPr>
              <a:t>Atomicity</a:t>
            </a:r>
            <a:r>
              <a:rPr lang="en-US" altLang="zh-CN" sz="1600" smtClean="0">
                <a:ea typeface="宋体" charset="-122"/>
              </a:rPr>
              <a:t>: All the operations must happen in entirety or not at all</a:t>
            </a:r>
          </a:p>
          <a:p>
            <a:pPr lvl="1"/>
            <a:r>
              <a:rPr lang="en-US" altLang="zh-CN" sz="1600" smtClean="0">
                <a:solidFill>
                  <a:srgbClr val="C00000"/>
                </a:solidFill>
                <a:ea typeface="宋体" charset="-122"/>
              </a:rPr>
              <a:t>Consistency</a:t>
            </a:r>
            <a:r>
              <a:rPr lang="en-US" altLang="zh-CN" sz="1600" smtClean="0">
                <a:ea typeface="宋体" charset="-122"/>
              </a:rPr>
              <a:t>: preserve the consistency of the database</a:t>
            </a:r>
          </a:p>
          <a:p>
            <a:pPr lvl="1"/>
            <a:r>
              <a:rPr lang="en-US" altLang="zh-CN" sz="1600" smtClean="0">
                <a:solidFill>
                  <a:srgbClr val="C00000"/>
                </a:solidFill>
                <a:ea typeface="宋体" charset="-122"/>
              </a:rPr>
              <a:t>Isolation</a:t>
            </a:r>
            <a:r>
              <a:rPr lang="en-US" altLang="zh-CN" sz="1600" smtClean="0">
                <a:ea typeface="宋体" charset="-122"/>
              </a:rPr>
              <a:t>: Does not affect the execution of other transaction</a:t>
            </a:r>
          </a:p>
          <a:p>
            <a:pPr lvl="1"/>
            <a:r>
              <a:rPr lang="en-US" altLang="zh-CN" sz="1600" smtClean="0">
                <a:solidFill>
                  <a:srgbClr val="C00000"/>
                </a:solidFill>
                <a:ea typeface="宋体" charset="-122"/>
              </a:rPr>
              <a:t>Durability</a:t>
            </a:r>
            <a:r>
              <a:rPr lang="en-US" altLang="zh-CN" sz="1600" smtClean="0">
                <a:ea typeface="宋体" charset="-122"/>
              </a:rPr>
              <a:t>: After the successful execution, all the modification to database must be persist.</a:t>
            </a:r>
          </a:p>
          <a:p>
            <a:r>
              <a:rPr lang="en-US" altLang="zh-CN" sz="1800" smtClean="0">
                <a:ea typeface="宋体" charset="-122"/>
              </a:rPr>
              <a:t>Transaction-management component 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zh-CN" sz="1800" smtClean="0">
                <a:ea typeface="宋体" charset="-122"/>
              </a:rPr>
              <a:t>Concurrency-control manager controls the interaction among the concurrent transactions, to ensure the consistency of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Users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Users </a:t>
            </a:r>
            <a:r>
              <a:rPr lang="en-US" altLang="zh-CN" dirty="0" smtClean="0">
                <a:ea typeface="宋体" charset="-122"/>
              </a:rPr>
              <a:t>are differentiated by the way they expect to interact with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>the system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Naïve users</a:t>
            </a:r>
            <a:r>
              <a:rPr lang="en-US" altLang="zh-CN" sz="1800" dirty="0" smtClean="0">
                <a:ea typeface="宋体" charset="-122"/>
              </a:rPr>
              <a:t> – invoke one of the permanent application programs that have been written previously</a:t>
            </a: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Examples, people accessing database over the web, bank tellers, students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Application programmers</a:t>
            </a:r>
            <a:r>
              <a:rPr lang="en-US" altLang="zh-CN" sz="1800" dirty="0" smtClean="0">
                <a:ea typeface="宋体" charset="-122"/>
              </a:rPr>
              <a:t> – computer professionals who write application programs to interact with database system</a:t>
            </a:r>
          </a:p>
          <a:p>
            <a:pPr>
              <a:defRPr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Sophisticated </a:t>
            </a:r>
            <a:r>
              <a:rPr lang="en-US" altLang="zh-CN" sz="18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users </a:t>
            </a:r>
            <a:r>
              <a:rPr lang="en-US" altLang="zh-CN" sz="1800" i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– </a:t>
            </a:r>
            <a:r>
              <a:rPr lang="en-US" altLang="zh-CN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interact with database system without writing programs, using tools or query language to access system.</a:t>
            </a:r>
          </a:p>
          <a:p>
            <a:pPr>
              <a:defRPr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Specialized users</a:t>
            </a:r>
            <a:r>
              <a:rPr lang="en-US" altLang="zh-CN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 – write specialized database applications that do not fit into the traditional data processing framework. For example, CAD system, Expert system, etc.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Database Administrator</a:t>
            </a:r>
            <a:r>
              <a:rPr lang="en-US" altLang="zh-CN" sz="1800" dirty="0" smtClean="0">
                <a:ea typeface="宋体" charset="-122"/>
              </a:rPr>
              <a:t> – a powerful user has the central control over the database system.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Applications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28688"/>
            <a:ext cx="8054975" cy="5368925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Database touches all aspects of our lives</a:t>
            </a:r>
          </a:p>
          <a:p>
            <a:pPr lvl="1"/>
            <a:r>
              <a:rPr lang="en-US" altLang="zh-CN" sz="1600" smtClean="0">
                <a:ea typeface="宋体" charset="-122"/>
              </a:rPr>
              <a:t>Banking: products, customers, accounts, all transactions</a:t>
            </a:r>
          </a:p>
          <a:p>
            <a:pPr lvl="1"/>
            <a:r>
              <a:rPr lang="en-US" altLang="zh-CN" sz="1600" smtClean="0">
                <a:ea typeface="宋体" charset="-122"/>
              </a:rPr>
              <a:t>Airlines: reservations, schedules</a:t>
            </a:r>
          </a:p>
          <a:p>
            <a:pPr lvl="1"/>
            <a:r>
              <a:rPr lang="en-US" altLang="zh-CN" sz="1600" smtClean="0">
                <a:ea typeface="宋体" charset="-122"/>
              </a:rPr>
              <a:t>Sales: customers, products, purchases</a:t>
            </a:r>
          </a:p>
          <a:p>
            <a:pPr lvl="1"/>
            <a:r>
              <a:rPr lang="en-US" altLang="zh-CN" sz="1600" smtClean="0">
                <a:ea typeface="宋体" charset="-122"/>
              </a:rPr>
              <a:t>Manufacturing: production, inventory, orders, supply chain</a:t>
            </a:r>
          </a:p>
          <a:p>
            <a:pPr lvl="1"/>
            <a:r>
              <a:rPr lang="en-US" altLang="zh-CN" sz="1600" smtClean="0">
                <a:ea typeface="宋体" charset="-122"/>
              </a:rPr>
              <a:t>Human resources:  employee records, salaries, tax deductions</a:t>
            </a:r>
          </a:p>
          <a:p>
            <a:pPr lvl="1"/>
            <a:r>
              <a:rPr lang="en-US" altLang="zh-CN" sz="1600" smtClean="0">
                <a:ea typeface="宋体" charset="-122"/>
              </a:rPr>
              <a:t>Universities:  students, teachers, registration, grades</a:t>
            </a:r>
          </a:p>
          <a:p>
            <a:pPr lvl="1"/>
            <a:r>
              <a:rPr lang="en-US" altLang="zh-CN" sz="1600" smtClean="0">
                <a:ea typeface="宋体" charset="-122"/>
              </a:rPr>
              <a:t>E-Commerce:  goods, shops, orders, payments, shipments</a:t>
            </a:r>
          </a:p>
          <a:p>
            <a:pPr lvl="1"/>
            <a:r>
              <a:rPr lang="en-US" altLang="zh-CN" sz="1600" smtClean="0">
                <a:ea typeface="宋体" charset="-122"/>
              </a:rPr>
              <a:t>WeChat: Contacts, messages, group chats, hongbao, payments, </a:t>
            </a:r>
          </a:p>
          <a:p>
            <a:pPr lvl="1"/>
            <a:endParaRPr lang="en-US" altLang="zh-CN" sz="1600" smtClean="0">
              <a:ea typeface="宋体" charset="-122"/>
            </a:endParaRPr>
          </a:p>
          <a:p>
            <a:r>
              <a:rPr lang="en-US" altLang="zh-CN" sz="1800" smtClean="0">
                <a:ea typeface="宋体" charset="-122"/>
              </a:rPr>
              <a:t>Use of database grew fast in four decades</a:t>
            </a:r>
          </a:p>
          <a:p>
            <a:pPr lvl="1"/>
            <a:r>
              <a:rPr lang="en-US" altLang="zh-CN" sz="1600" smtClean="0">
                <a:solidFill>
                  <a:srgbClr val="FF0000"/>
                </a:solidFill>
                <a:ea typeface="宋体" charset="-122"/>
              </a:rPr>
              <a:t>A:</a:t>
            </a:r>
            <a:r>
              <a:rPr lang="en-US" altLang="zh-CN" sz="1600" smtClean="0">
                <a:ea typeface="宋体" charset="-122"/>
              </a:rPr>
              <a:t> In the early days, very few people interacted directly with database system, custom did not know the backend database, they got printed report, etc.</a:t>
            </a:r>
          </a:p>
          <a:p>
            <a:pPr lvl="1"/>
            <a:r>
              <a:rPr lang="en-US" altLang="zh-CN" sz="1600" smtClean="0">
                <a:ea typeface="宋体" charset="-122"/>
              </a:rPr>
              <a:t>B: Later, Some customs access system via phone interface. </a:t>
            </a:r>
          </a:p>
          <a:p>
            <a:pPr lvl="1"/>
            <a:r>
              <a:rPr lang="en-US" altLang="zh-CN" sz="1600" smtClean="0">
                <a:solidFill>
                  <a:srgbClr val="FF0000"/>
                </a:solidFill>
                <a:ea typeface="宋体" charset="-122"/>
              </a:rPr>
              <a:t>C:</a:t>
            </a:r>
            <a:r>
              <a:rPr lang="en-US" altLang="zh-CN" sz="1600" smtClean="0">
                <a:ea typeface="宋体" charset="-122"/>
              </a:rPr>
              <a:t> Starting from late 90s, Direct user access via Internet. </a:t>
            </a:r>
          </a:p>
        </p:txBody>
      </p:sp>
      <p:sp>
        <p:nvSpPr>
          <p:cNvPr id="5124" name="椭圆 1"/>
          <p:cNvSpPr>
            <a:spLocks noChangeArrowheads="1"/>
          </p:cNvSpPr>
          <p:nvPr/>
        </p:nvSpPr>
        <p:spPr bwMode="auto">
          <a:xfrm>
            <a:off x="1793875" y="6007100"/>
            <a:ext cx="5518150" cy="4730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i="1">
                <a:solidFill>
                  <a:srgbClr val="FF0000"/>
                </a:solidFill>
                <a:ea typeface="宋体" charset="-122"/>
              </a:rPr>
              <a:t>A and C are most common used nowadays</a:t>
            </a:r>
            <a:endParaRPr kumimoji="0" lang="zh-CN" altLang="en-US" sz="1600" i="1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Administrator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1363" y="977900"/>
            <a:ext cx="7666037" cy="54356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Have central control to the database system.</a:t>
            </a:r>
          </a:p>
          <a:p>
            <a:r>
              <a:rPr lang="en-US" altLang="zh-CN" smtClean="0">
                <a:ea typeface="宋体" charset="-122"/>
              </a:rPr>
              <a:t>The database administrator has a good understanding of the enterprise’s information resources and needs.</a:t>
            </a:r>
          </a:p>
          <a:p>
            <a:r>
              <a:rPr lang="en-US" altLang="zh-CN" smtClean="0">
                <a:ea typeface="宋体" charset="-122"/>
              </a:rPr>
              <a:t>Database administrator's duties include:</a:t>
            </a:r>
          </a:p>
          <a:p>
            <a:pPr lvl="1"/>
            <a:r>
              <a:rPr lang="en-US" altLang="zh-CN" smtClean="0">
                <a:ea typeface="宋体" charset="-122"/>
              </a:rPr>
              <a:t>Schema definition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Specifying integrity constraints </a:t>
            </a:r>
          </a:p>
          <a:p>
            <a:pPr lvl="1"/>
            <a:r>
              <a:rPr lang="en-US" altLang="zh-CN" smtClean="0">
                <a:ea typeface="宋体" charset="-122"/>
              </a:rPr>
              <a:t>Storage structure and access method definition</a:t>
            </a:r>
          </a:p>
          <a:p>
            <a:pPr lvl="1"/>
            <a:r>
              <a:rPr lang="en-US" altLang="zh-CN" smtClean="0">
                <a:ea typeface="宋体" charset="-122"/>
              </a:rPr>
              <a:t>Schema and physical organization modification</a:t>
            </a:r>
          </a:p>
          <a:p>
            <a:pPr lvl="1"/>
            <a:r>
              <a:rPr lang="en-US" altLang="zh-CN" smtClean="0">
                <a:ea typeface="宋体" charset="-122"/>
              </a:rPr>
              <a:t>Granting of authorization for data access</a:t>
            </a:r>
          </a:p>
          <a:p>
            <a:pPr lvl="1"/>
            <a:r>
              <a:rPr lang="en-US" altLang="zh-CN" smtClean="0">
                <a:ea typeface="宋体" charset="-122"/>
              </a:rPr>
              <a:t>Routine maintenance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Periodically backing up the data base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Ensuring enough free disk space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Monitoring performance and responding to changes in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History of Database Systems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1950s and early 1960s:</a:t>
            </a:r>
          </a:p>
          <a:p>
            <a:pPr lvl="1"/>
            <a:r>
              <a:rPr lang="en-US" altLang="zh-CN" smtClean="0">
                <a:ea typeface="宋体" charset="-122"/>
              </a:rPr>
              <a:t>Data processing using magnetic tapes for storage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Tapes provide only sequential access</a:t>
            </a:r>
          </a:p>
          <a:p>
            <a:pPr lvl="1"/>
            <a:r>
              <a:rPr lang="en-US" altLang="zh-CN" smtClean="0">
                <a:ea typeface="宋体" charset="-122"/>
              </a:rPr>
              <a:t>Punched cards for input</a:t>
            </a:r>
          </a:p>
          <a:p>
            <a:r>
              <a:rPr lang="en-US" altLang="zh-CN" smtClean="0">
                <a:ea typeface="宋体" charset="-122"/>
              </a:rPr>
              <a:t>Late 1960s and 1970s:</a:t>
            </a:r>
          </a:p>
          <a:p>
            <a:pPr lvl="1"/>
            <a:r>
              <a:rPr lang="en-US" altLang="zh-CN" smtClean="0">
                <a:ea typeface="宋体" charset="-122"/>
              </a:rPr>
              <a:t>Hard disks allow direct access to data</a:t>
            </a:r>
          </a:p>
          <a:p>
            <a:pPr lvl="1"/>
            <a:r>
              <a:rPr lang="en-US" altLang="zh-CN" smtClean="0">
                <a:ea typeface="宋体" charset="-122"/>
              </a:rPr>
              <a:t>Network and hierarchical data models in widespread use</a:t>
            </a:r>
          </a:p>
          <a:p>
            <a:pPr lvl="1"/>
            <a:r>
              <a:rPr lang="en-US" altLang="zh-CN" smtClean="0">
                <a:ea typeface="宋体" charset="-122"/>
              </a:rPr>
              <a:t>Ted Codd defines the relational data model</a:t>
            </a:r>
          </a:p>
          <a:p>
            <a:pPr lvl="2"/>
            <a:r>
              <a:rPr lang="en-US" altLang="zh-CN" sz="1800" smtClean="0">
                <a:ea typeface="宋体" charset="-122"/>
              </a:rPr>
              <a:t>Codd win the ACM Turing Award for this work</a:t>
            </a:r>
          </a:p>
          <a:p>
            <a:pPr lvl="2"/>
            <a:r>
              <a:rPr lang="en-US" altLang="zh-CN" sz="1800" smtClean="0">
                <a:ea typeface="宋体" charset="-122"/>
              </a:rPr>
              <a:t>IBM Research begins System R prototype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UC Berkeley begins Ingres prototype</a:t>
            </a:r>
          </a:p>
          <a:p>
            <a:pPr lvl="1"/>
            <a:r>
              <a:rPr lang="en-US" altLang="zh-CN" smtClean="0">
                <a:ea typeface="宋体" charset="-122"/>
              </a:rPr>
              <a:t>High-performance (for the era) transaction processing</a:t>
            </a:r>
          </a:p>
          <a:p>
            <a:pPr>
              <a:buFont typeface="Monotype Sort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History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084263"/>
            <a:ext cx="7848600" cy="48768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1980s:</a:t>
            </a:r>
          </a:p>
          <a:p>
            <a:pPr lvl="1"/>
            <a:r>
              <a:rPr lang="en-US" altLang="zh-CN" smtClean="0">
                <a:ea typeface="宋体" charset="-122"/>
              </a:rPr>
              <a:t>Research relational prototypes evolve into commercial systems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SQL becomes industrial standard</a:t>
            </a:r>
          </a:p>
          <a:p>
            <a:pPr lvl="1"/>
            <a:r>
              <a:rPr lang="en-US" altLang="zh-CN" smtClean="0">
                <a:ea typeface="宋体" charset="-122"/>
              </a:rPr>
              <a:t>Initial Object-oriented database systems</a:t>
            </a:r>
          </a:p>
          <a:p>
            <a:r>
              <a:rPr lang="en-US" altLang="zh-CN" smtClean="0">
                <a:ea typeface="宋体" charset="-122"/>
              </a:rPr>
              <a:t>1990s:</a:t>
            </a:r>
          </a:p>
          <a:p>
            <a:pPr lvl="1"/>
            <a:r>
              <a:rPr lang="en-US" altLang="zh-CN" smtClean="0">
                <a:ea typeface="宋体" charset="-122"/>
              </a:rPr>
              <a:t>Parallel and distributed database systems</a:t>
            </a:r>
          </a:p>
          <a:p>
            <a:pPr lvl="1"/>
            <a:r>
              <a:rPr lang="en-US" altLang="zh-CN" smtClean="0">
                <a:ea typeface="宋体" charset="-122"/>
              </a:rPr>
              <a:t>Large decision support and data-mining over large data warehouses</a:t>
            </a:r>
          </a:p>
          <a:p>
            <a:pPr lvl="1"/>
            <a:r>
              <a:rPr lang="en-US" altLang="zh-CN" smtClean="0">
                <a:ea typeface="宋体" charset="-122"/>
              </a:rPr>
              <a:t>Emergence of Web commerce</a:t>
            </a:r>
          </a:p>
          <a:p>
            <a:pPr lvl="2"/>
            <a:r>
              <a:rPr lang="en-US" altLang="zh-CN" smtClean="0">
                <a:ea typeface="宋体" charset="-122"/>
              </a:rPr>
              <a:t>Very high performance, reliability and availability</a:t>
            </a:r>
          </a:p>
          <a:p>
            <a:r>
              <a:rPr lang="en-US" altLang="zh-CN" smtClean="0">
                <a:ea typeface="宋体" charset="-122"/>
              </a:rPr>
              <a:t>2000s:</a:t>
            </a:r>
          </a:p>
          <a:p>
            <a:pPr lvl="1"/>
            <a:r>
              <a:rPr lang="en-US" altLang="zh-CN" smtClean="0">
                <a:ea typeface="宋体" charset="-122"/>
              </a:rPr>
              <a:t>XML and XQuery for data exchange among different applications.</a:t>
            </a:r>
          </a:p>
          <a:p>
            <a:pPr lvl="1"/>
            <a:r>
              <a:rPr lang="en-US" altLang="zh-CN" smtClean="0">
                <a:ea typeface="宋体" charset="-122"/>
              </a:rPr>
              <a:t>Automated database administration </a:t>
            </a:r>
          </a:p>
          <a:p>
            <a:pPr lvl="1"/>
            <a:r>
              <a:rPr lang="en-US" altLang="zh-CN" smtClean="0">
                <a:ea typeface="宋体" charset="-122"/>
              </a:rPr>
              <a:t>Giant data storage systems for data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Application Architectures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13150" r="1439" b="13425"/>
          <a:stretch>
            <a:fillRect/>
          </a:stretch>
        </p:blipFill>
        <p:spPr bwMode="auto">
          <a:xfrm>
            <a:off x="1535113" y="1119188"/>
            <a:ext cx="6027737" cy="3403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31813" y="4764088"/>
            <a:ext cx="76977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kumimoji="0" lang="en-US" altLang="zh-CN" sz="1800" b="1">
                <a:ea typeface="宋体" charset="-122"/>
              </a:rPr>
              <a:t>Two-tier architecture</a:t>
            </a:r>
            <a:r>
              <a:rPr kumimoji="0" lang="en-US" altLang="zh-CN" sz="1800">
                <a:ea typeface="宋体" charset="-122"/>
              </a:rPr>
              <a:t>:  E.g. client programs using ODBC/JDBC to  </a:t>
            </a:r>
            <a:br>
              <a:rPr kumimoji="0" lang="en-US" altLang="zh-CN" sz="1800">
                <a:ea typeface="宋体" charset="-122"/>
              </a:rPr>
            </a:br>
            <a:r>
              <a:rPr kumimoji="0" lang="en-US" altLang="zh-CN" sz="1800">
                <a:ea typeface="宋体" charset="-122"/>
              </a:rPr>
              <a:t>  communicate with a database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kumimoji="0" lang="en-US" altLang="zh-CN" sz="1800" b="1">
                <a:ea typeface="宋体" charset="-122"/>
              </a:rPr>
              <a:t>Three-tier architecture</a:t>
            </a:r>
            <a:r>
              <a:rPr kumimoji="0" lang="en-US" altLang="zh-CN" sz="1800">
                <a:ea typeface="宋体" charset="-122"/>
              </a:rPr>
              <a:t>: E.g. web-based applications, and </a:t>
            </a:r>
            <a:br>
              <a:rPr kumimoji="0" lang="en-US" altLang="zh-CN" sz="1800">
                <a:ea typeface="宋体" charset="-122"/>
              </a:rPr>
            </a:br>
            <a:r>
              <a:rPr kumimoji="0" lang="en-US" altLang="zh-CN" sz="1800">
                <a:ea typeface="宋体" charset="-122"/>
              </a:rPr>
              <a:t>  applications built using “middleware”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Purpose of Database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028700"/>
            <a:ext cx="7993063" cy="5468938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In the early days, database applications were built on top of file systems</a:t>
            </a:r>
          </a:p>
          <a:p>
            <a:pPr lvl="1"/>
            <a:r>
              <a:rPr lang="en-US" altLang="zh-CN" i="1" smtClean="0">
                <a:solidFill>
                  <a:srgbClr val="000000"/>
                </a:solidFill>
                <a:ea typeface="宋体" charset="-122"/>
              </a:rPr>
              <a:t>Thanking about the computing architecture in early days?</a:t>
            </a:r>
          </a:p>
          <a:p>
            <a:pPr lvl="1"/>
            <a:endParaRPr lang="en-US" altLang="zh-CN" i="1" smtClean="0">
              <a:solidFill>
                <a:srgbClr val="000000"/>
              </a:solidFill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Drawbacks of using file systems to store data:</a:t>
            </a:r>
          </a:p>
          <a:p>
            <a:pPr lvl="1"/>
            <a:r>
              <a:rPr lang="en-US" altLang="zh-CN" smtClean="0">
                <a:ea typeface="宋体" charset="-122"/>
              </a:rPr>
              <a:t>Data redundancy and inconsistency</a:t>
            </a:r>
          </a:p>
          <a:p>
            <a:pPr lvl="2"/>
            <a:r>
              <a:rPr lang="en-US" altLang="zh-CN" smtClean="0">
                <a:ea typeface="宋体" charset="-122"/>
              </a:rPr>
              <a:t>Multiple file formats, duplication of information in different files</a:t>
            </a:r>
          </a:p>
          <a:p>
            <a:pPr lvl="1"/>
            <a:r>
              <a:rPr lang="en-US" altLang="zh-CN" smtClean="0">
                <a:ea typeface="宋体" charset="-122"/>
              </a:rPr>
              <a:t>Difficulty in accessing data </a:t>
            </a:r>
          </a:p>
          <a:p>
            <a:pPr lvl="2"/>
            <a:r>
              <a:rPr lang="en-US" altLang="zh-CN" smtClean="0">
                <a:ea typeface="宋体" charset="-122"/>
              </a:rPr>
              <a:t>Need to write a new program to carry out each new task</a:t>
            </a:r>
          </a:p>
          <a:p>
            <a:pPr lvl="1"/>
            <a:r>
              <a:rPr lang="en-US" altLang="zh-CN" smtClean="0">
                <a:ea typeface="宋体" charset="-122"/>
              </a:rPr>
              <a:t>Data isolation — multiple files and formats</a:t>
            </a:r>
          </a:p>
          <a:p>
            <a:pPr lvl="1"/>
            <a:r>
              <a:rPr lang="en-US" altLang="zh-CN" smtClean="0">
                <a:ea typeface="宋体" charset="-122"/>
              </a:rPr>
              <a:t>Integrity problems</a:t>
            </a:r>
          </a:p>
          <a:p>
            <a:pPr lvl="2"/>
            <a:r>
              <a:rPr lang="en-US" altLang="zh-CN" smtClean="0">
                <a:ea typeface="宋体" charset="-122"/>
              </a:rPr>
              <a:t>Integrity constraints  (e.g. </a:t>
            </a:r>
            <a:r>
              <a:rPr lang="en-US" altLang="zh-CN" i="1" smtClean="0">
                <a:ea typeface="宋体" charset="-122"/>
              </a:rPr>
              <a:t>account balance &gt; 0</a:t>
            </a:r>
            <a:r>
              <a:rPr lang="en-US" altLang="zh-CN" smtClean="0">
                <a:ea typeface="宋体" charset="-122"/>
              </a:rPr>
              <a:t>) been hard coded in the program.</a:t>
            </a:r>
          </a:p>
          <a:p>
            <a:pPr lvl="2"/>
            <a:r>
              <a:rPr lang="en-US" altLang="zh-CN" smtClean="0">
                <a:ea typeface="宋体" charset="-122"/>
              </a:rPr>
              <a:t>Hard to add new constraints or change existing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98513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Purpose of Database Systems (Cont.)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80375" cy="5373688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Drawbacks of using file systems (cont.) </a:t>
            </a:r>
          </a:p>
          <a:p>
            <a:pPr lvl="1"/>
            <a:r>
              <a:rPr lang="en-US" altLang="zh-CN" smtClean="0">
                <a:ea typeface="宋体" charset="-122"/>
              </a:rPr>
              <a:t>Atomicity of updates</a:t>
            </a:r>
          </a:p>
          <a:p>
            <a:pPr lvl="2"/>
            <a:r>
              <a:rPr lang="en-US" altLang="zh-CN" smtClean="0">
                <a:ea typeface="宋体" charset="-122"/>
              </a:rPr>
              <a:t>Failures may leave database in an inconsistent state with partial updates carried out</a:t>
            </a:r>
          </a:p>
          <a:p>
            <a:pPr lvl="2"/>
            <a:r>
              <a:rPr lang="en-US" altLang="zh-CN" i="1" smtClean="0">
                <a:ea typeface="宋体" charset="-122"/>
              </a:rPr>
              <a:t>E.g. transfer of funds from one account to another should either complete or not happen at all</a:t>
            </a:r>
          </a:p>
          <a:p>
            <a:pPr lvl="1"/>
            <a:r>
              <a:rPr lang="en-US" altLang="zh-CN" smtClean="0">
                <a:ea typeface="宋体" charset="-122"/>
              </a:rPr>
              <a:t>Concurrent access by multiple users</a:t>
            </a:r>
          </a:p>
          <a:p>
            <a:pPr lvl="2"/>
            <a:r>
              <a:rPr lang="en-US" altLang="zh-CN" smtClean="0">
                <a:ea typeface="宋体" charset="-122"/>
              </a:rPr>
              <a:t>Concurrent accessed needed for performance</a:t>
            </a:r>
          </a:p>
          <a:p>
            <a:pPr lvl="2"/>
            <a:r>
              <a:rPr lang="en-US" altLang="zh-CN" smtClean="0">
                <a:ea typeface="宋体" charset="-122"/>
              </a:rPr>
              <a:t>Uncontrolled concurrent accesses can lead to inconsistencies</a:t>
            </a:r>
          </a:p>
          <a:p>
            <a:pPr lvl="3"/>
            <a:r>
              <a:rPr lang="en-US" altLang="zh-CN" sz="1600" i="1" smtClean="0">
                <a:ea typeface="宋体" charset="-122"/>
              </a:rPr>
              <a:t>E.g. two people reading a balance and updating it at the same time</a:t>
            </a:r>
          </a:p>
          <a:p>
            <a:pPr lvl="1"/>
            <a:r>
              <a:rPr lang="en-US" altLang="zh-CN" smtClean="0">
                <a:ea typeface="宋体" charset="-122"/>
              </a:rPr>
              <a:t>Security problems</a:t>
            </a:r>
          </a:p>
          <a:p>
            <a:pPr lvl="2"/>
            <a:r>
              <a:rPr lang="en-US" altLang="zh-CN" smtClean="0">
                <a:ea typeface="宋体" charset="-122"/>
              </a:rPr>
              <a:t>Data access authorization</a:t>
            </a:r>
          </a:p>
          <a:p>
            <a:pPr lvl="2"/>
            <a:r>
              <a:rPr lang="en-US" altLang="zh-CN" smtClean="0">
                <a:ea typeface="宋体" charset="-122"/>
              </a:rPr>
              <a:t>Data recovery while some incidents occurs.</a:t>
            </a:r>
          </a:p>
          <a:p>
            <a:pPr lvl="3"/>
            <a:r>
              <a:rPr lang="en-US" altLang="zh-CN" sz="1600" smtClean="0">
                <a:ea typeface="宋体" charset="-122"/>
              </a:rPr>
              <a:t>e.g. server crash, disk failure, fire disaster, earthquake, etc. </a:t>
            </a:r>
          </a:p>
          <a:p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Database systems offer solutions to all the above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 Abstraction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35050"/>
            <a:ext cx="7848600" cy="49561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Why and What is Data Abstraction?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A database system is a collection of data, and a set of program to allow users to access the data;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A major purpose of a database system is to provide users with an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b="1" u="sng" dirty="0" smtClean="0">
                <a:solidFill>
                  <a:srgbClr val="C00000"/>
                </a:solidFill>
                <a:ea typeface="宋体" charset="-122"/>
              </a:rPr>
              <a:t>abstract view </a:t>
            </a:r>
            <a:r>
              <a:rPr lang="en-US" altLang="zh-CN" b="1" u="sng" dirty="0">
                <a:solidFill>
                  <a:srgbClr val="C00000"/>
                </a:solidFill>
                <a:ea typeface="宋体" charset="-122"/>
              </a:rPr>
              <a:t>of the data</a:t>
            </a:r>
          </a:p>
          <a:p>
            <a:pPr lvl="2">
              <a:defRPr/>
            </a:pPr>
            <a:r>
              <a:rPr lang="en-US" altLang="zh-CN" sz="1800" dirty="0" smtClean="0">
                <a:ea typeface="宋体" charset="-122"/>
              </a:rPr>
              <a:t>Easily understood by human;</a:t>
            </a:r>
          </a:p>
          <a:p>
            <a:pPr lvl="2">
              <a:defRPr/>
            </a:pPr>
            <a:r>
              <a:rPr lang="en-US" altLang="zh-CN" sz="1800" dirty="0" smtClean="0">
                <a:ea typeface="宋体" charset="-122"/>
              </a:rPr>
              <a:t>Easily accessed by application program;</a:t>
            </a:r>
          </a:p>
          <a:p>
            <a:pPr lvl="2">
              <a:defRPr/>
            </a:pPr>
            <a:r>
              <a:rPr lang="en-US" altLang="zh-CN" sz="1800" dirty="0" smtClean="0">
                <a:solidFill>
                  <a:srgbClr val="00B050"/>
                </a:solidFill>
                <a:ea typeface="宋体" charset="-122"/>
              </a:rPr>
              <a:t>Hidden certain detail of how data been stored and maintained.</a:t>
            </a:r>
            <a:r>
              <a:rPr lang="en-US" altLang="zh-CN" sz="1800" dirty="0" smtClean="0">
                <a:ea typeface="宋体" charset="-122"/>
              </a:rPr>
              <a:t> </a:t>
            </a:r>
          </a:p>
          <a:p>
            <a:pPr marL="857250" lvl="2" indent="0">
              <a:buFont typeface="Monotype Sorts" pitchFamily="2" charset="2"/>
              <a:buNone/>
              <a:defRPr/>
            </a:pPr>
            <a:endParaRPr lang="en-US" altLang="zh-CN" sz="1800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Levels of Abstraction </a:t>
            </a:r>
          </a:p>
          <a:p>
            <a:pPr>
              <a:defRPr/>
            </a:pP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>
                <a:ea typeface="ＭＳ Ｐゴシック" pitchFamily="34" charset="-128"/>
              </a:rPr>
              <a:t>Instances and Schemas</a:t>
            </a:r>
          </a:p>
          <a:p>
            <a:pPr>
              <a:defRPr/>
            </a:pPr>
            <a:endParaRPr lang="en-US" altLang="zh-CN" dirty="0">
              <a:ea typeface="ＭＳ Ｐゴシック" pitchFamily="34" charset="-128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Levels of Abstraction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182688"/>
            <a:ext cx="7770813" cy="4506912"/>
          </a:xfrm>
        </p:spPr>
        <p:txBody>
          <a:bodyPr/>
          <a:lstStyle/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Physical level: </a:t>
            </a:r>
            <a:r>
              <a:rPr lang="en-US" altLang="zh-CN" dirty="0" smtClean="0">
                <a:ea typeface="宋体" charset="-122"/>
              </a:rPr>
              <a:t>Describes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HOW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the data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are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stored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Logical level: </a:t>
            </a:r>
            <a:r>
              <a:rPr lang="en-US" altLang="zh-CN" dirty="0" smtClean="0">
                <a:ea typeface="宋体" charset="-122"/>
              </a:rPr>
              <a:t>Describes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WHAT data are stored </a:t>
            </a:r>
            <a:r>
              <a:rPr lang="en-US" altLang="zh-CN" dirty="0" smtClean="0">
                <a:ea typeface="宋体" charset="-122"/>
              </a:rPr>
              <a:t>in database, and the relationships exists among the data. 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And don’t care about how the data been stored.</a:t>
            </a:r>
          </a:p>
          <a:p>
            <a:pPr lvl="1">
              <a:buClr>
                <a:srgbClr val="FF9933"/>
              </a:buClr>
              <a:buSzPct val="80000"/>
              <a:buFont typeface="Monotype Sorts" pitchFamily="2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ea typeface="ＭＳ Ｐゴシック" pitchFamily="34" charset="-128"/>
              </a:rPr>
              <a:t>type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ea typeface="ＭＳ Ｐゴシック" pitchFamily="34" charset="-128"/>
              </a:rPr>
              <a:t>instructor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= </a:t>
            </a:r>
            <a:r>
              <a:rPr lang="en-US" altLang="zh-CN" sz="1600" b="1" dirty="0" smtClean="0">
                <a:solidFill>
                  <a:srgbClr val="000000"/>
                </a:solidFill>
                <a:ea typeface="ＭＳ Ｐゴシック" pitchFamily="34" charset="-128"/>
              </a:rPr>
              <a:t>record</a:t>
            </a:r>
            <a:endParaRPr lang="en-US" altLang="zh-CN" sz="16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lvl="1">
              <a:buClr>
                <a:srgbClr val="FF9933"/>
              </a:buClr>
              <a:buSzPct val="80000"/>
              <a:buFont typeface="Monotype Sorts" pitchFamily="2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			</a:t>
            </a:r>
            <a:r>
              <a:rPr lang="en-US" altLang="zh-CN" sz="1600" i="1" dirty="0" smtClean="0">
                <a:solidFill>
                  <a:srgbClr val="000000"/>
                </a:solidFill>
                <a:ea typeface="ＭＳ Ｐゴシック" pitchFamily="34" charset="-128"/>
              </a:rPr>
              <a:t>ID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: string; </a:t>
            </a:r>
            <a:b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		</a:t>
            </a:r>
            <a:r>
              <a:rPr lang="en-US" altLang="zh-CN" sz="1600" i="1" dirty="0" smtClean="0">
                <a:solidFill>
                  <a:srgbClr val="000000"/>
                </a:solidFill>
                <a:ea typeface="ＭＳ Ｐゴシック" pitchFamily="34" charset="-128"/>
              </a:rPr>
              <a:t>name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: string;</a:t>
            </a:r>
            <a:b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		</a:t>
            </a:r>
            <a:r>
              <a:rPr lang="en-US" altLang="zh-CN" sz="1600" i="1" dirty="0" err="1" smtClean="0">
                <a:solidFill>
                  <a:srgbClr val="000000"/>
                </a:solidFill>
                <a:ea typeface="ＭＳ Ｐゴシック" pitchFamily="34" charset="-128"/>
              </a:rPr>
              <a:t>dept_name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: string;</a:t>
            </a:r>
            <a:b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		</a:t>
            </a:r>
            <a:r>
              <a:rPr lang="en-US" altLang="zh-CN" sz="1600" i="1" dirty="0" smtClean="0">
                <a:solidFill>
                  <a:srgbClr val="000000"/>
                </a:solidFill>
                <a:ea typeface="ＭＳ Ｐゴシック" pitchFamily="34" charset="-128"/>
              </a:rPr>
              <a:t>salary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: integer;</a:t>
            </a:r>
          </a:p>
          <a:p>
            <a:pPr lvl="4">
              <a:buClr>
                <a:srgbClr val="CC3300"/>
              </a:buClr>
              <a:buSzPct val="75000"/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ea typeface="ＭＳ Ｐゴシック" pitchFamily="34" charset="-128"/>
              </a:rPr>
              <a:t>	end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;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View level:</a:t>
            </a:r>
            <a:r>
              <a:rPr lang="en-US" altLang="zh-CN" dirty="0" smtClean="0">
                <a:ea typeface="宋体" charset="-122"/>
              </a:rPr>
              <a:t> Describes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WHAT data could be accessed </a:t>
            </a:r>
            <a:r>
              <a:rPr lang="en-US" altLang="zh-CN" dirty="0" smtClean="0">
                <a:ea typeface="宋体" charset="-122"/>
              </a:rPr>
              <a:t>by application programs.  View can hide details of data types, and hide information (e.g., salary) for security </a:t>
            </a:r>
            <a:r>
              <a:rPr lang="en-US" altLang="zh-CN" dirty="0" smtClean="0">
                <a:ea typeface="宋体" charset="-122"/>
              </a:rPr>
              <a:t>and privacy purposes</a:t>
            </a:r>
            <a:r>
              <a:rPr lang="en-US" altLang="zh-CN" dirty="0" smtClean="0">
                <a:ea typeface="宋体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Levels of Abstraction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10243" name="组合 4"/>
          <p:cNvGrpSpPr>
            <a:grpSpLocks/>
          </p:cNvGrpSpPr>
          <p:nvPr/>
        </p:nvGrpSpPr>
        <p:grpSpPr bwMode="auto">
          <a:xfrm>
            <a:off x="1862138" y="1633538"/>
            <a:ext cx="5384800" cy="4122737"/>
            <a:chOff x="1862260" y="1632854"/>
            <a:chExt cx="5385292" cy="4123261"/>
          </a:xfrm>
        </p:grpSpPr>
        <p:pic>
          <p:nvPicPr>
            <p:cNvPr id="1024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260" y="2603242"/>
              <a:ext cx="5385292" cy="315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" name="矩形 1"/>
            <p:cNvSpPr>
              <a:spLocks noChangeArrowheads="1"/>
            </p:cNvSpPr>
            <p:nvPr/>
          </p:nvSpPr>
          <p:spPr bwMode="auto">
            <a:xfrm>
              <a:off x="2052735" y="1632856"/>
              <a:ext cx="1194318" cy="46653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ea typeface="宋体" charset="-122"/>
                </a:rPr>
                <a:t>Program 1</a:t>
              </a: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46" name="矩形 5"/>
            <p:cNvSpPr>
              <a:spLocks noChangeArrowheads="1"/>
            </p:cNvSpPr>
            <p:nvPr/>
          </p:nvSpPr>
          <p:spPr bwMode="auto">
            <a:xfrm>
              <a:off x="3707364" y="1632854"/>
              <a:ext cx="1194318" cy="46653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ea typeface="宋体" charset="-122"/>
                </a:rPr>
                <a:t>Program 2</a:t>
              </a: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47" name="矩形 6"/>
            <p:cNvSpPr>
              <a:spLocks noChangeArrowheads="1"/>
            </p:cNvSpPr>
            <p:nvPr/>
          </p:nvSpPr>
          <p:spPr bwMode="auto">
            <a:xfrm>
              <a:off x="5816082" y="1632856"/>
              <a:ext cx="1194318" cy="46653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ea typeface="宋体" charset="-122"/>
                </a:rPr>
                <a:t>Program n</a:t>
              </a: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48" name="上下箭头 2"/>
            <p:cNvSpPr>
              <a:spLocks noChangeArrowheads="1"/>
            </p:cNvSpPr>
            <p:nvPr/>
          </p:nvSpPr>
          <p:spPr bwMode="auto">
            <a:xfrm>
              <a:off x="2566385" y="2099385"/>
              <a:ext cx="195476" cy="1156999"/>
            </a:xfrm>
            <a:prstGeom prst="upDownArrow">
              <a:avLst>
                <a:gd name="adj1" fmla="val 50000"/>
                <a:gd name="adj2" fmla="val 5000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49" name="上下箭头 8"/>
            <p:cNvSpPr>
              <a:spLocks noChangeArrowheads="1"/>
            </p:cNvSpPr>
            <p:nvPr/>
          </p:nvSpPr>
          <p:spPr bwMode="auto">
            <a:xfrm>
              <a:off x="4206785" y="2099387"/>
              <a:ext cx="195476" cy="1156999"/>
            </a:xfrm>
            <a:prstGeom prst="upDownArrow">
              <a:avLst>
                <a:gd name="adj1" fmla="val 50000"/>
                <a:gd name="adj2" fmla="val 5000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50" name="上下箭头 9"/>
            <p:cNvSpPr>
              <a:spLocks noChangeArrowheads="1"/>
            </p:cNvSpPr>
            <p:nvPr/>
          </p:nvSpPr>
          <p:spPr bwMode="auto">
            <a:xfrm>
              <a:off x="6315503" y="2099384"/>
              <a:ext cx="195476" cy="1156999"/>
            </a:xfrm>
            <a:prstGeom prst="upDownArrow">
              <a:avLst>
                <a:gd name="adj1" fmla="val 50000"/>
                <a:gd name="adj2" fmla="val 5000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Instances and Schemas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08950" cy="4876800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Similar to types and variables in programming languages</a:t>
            </a:r>
          </a:p>
          <a:p>
            <a:r>
              <a:rPr lang="en-US" altLang="zh-CN" sz="1800" b="1" smtClean="0">
                <a:solidFill>
                  <a:schemeClr val="tx2"/>
                </a:solidFill>
                <a:ea typeface="宋体" charset="-122"/>
              </a:rPr>
              <a:t>Schema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1800" smtClean="0">
                <a:ea typeface="宋体" charset="-122"/>
              </a:rPr>
              <a:t>– the logical structure of the database </a:t>
            </a:r>
          </a:p>
          <a:p>
            <a:pPr lvl="1"/>
            <a:r>
              <a:rPr lang="en-US" altLang="zh-CN" sz="1600" smtClean="0">
                <a:ea typeface="宋体" charset="-122"/>
              </a:rPr>
              <a:t>e.g., the database consists of information about a set of customers and accounts and the relationship between them)</a:t>
            </a:r>
          </a:p>
          <a:p>
            <a:pPr lvl="1"/>
            <a:r>
              <a:rPr lang="en-US" altLang="zh-CN" sz="1600" smtClean="0">
                <a:ea typeface="宋体" charset="-122"/>
              </a:rPr>
              <a:t>Analogous to type information of a variable in a program</a:t>
            </a:r>
          </a:p>
          <a:p>
            <a:r>
              <a:rPr lang="en-US" altLang="zh-CN" sz="1800" b="1" smtClean="0">
                <a:solidFill>
                  <a:schemeClr val="tx2"/>
                </a:solidFill>
                <a:ea typeface="宋体" charset="-122"/>
              </a:rPr>
              <a:t>Instance</a:t>
            </a:r>
            <a:r>
              <a:rPr lang="en-US" altLang="zh-CN" sz="1800" smtClean="0">
                <a:ea typeface="宋体" charset="-122"/>
              </a:rPr>
              <a:t> – the actual content of the database at a particular point in time </a:t>
            </a:r>
          </a:p>
          <a:p>
            <a:pPr lvl="1"/>
            <a:r>
              <a:rPr lang="en-US" altLang="zh-CN" sz="1600" smtClean="0">
                <a:ea typeface="宋体" charset="-122"/>
              </a:rPr>
              <a:t>Analogous to the value of a variable</a:t>
            </a:r>
          </a:p>
          <a:p>
            <a:pPr lvl="1"/>
            <a:r>
              <a:rPr lang="en-US" altLang="zh-CN" sz="1600" i="1" smtClean="0">
                <a:ea typeface="宋体" charset="-122"/>
              </a:rPr>
              <a:t>However, the concept of database Instance is rare used. </a:t>
            </a:r>
          </a:p>
          <a:p>
            <a:pPr lvl="1"/>
            <a:endParaRPr lang="en-US" altLang="zh-CN" sz="1600" smtClean="0">
              <a:ea typeface="宋体" charset="-122"/>
            </a:endParaRPr>
          </a:p>
          <a:p>
            <a:r>
              <a:rPr lang="en-US" altLang="zh-CN" sz="1600" smtClean="0">
                <a:ea typeface="宋体" charset="-122"/>
              </a:rPr>
              <a:t>Database Schemas</a:t>
            </a:r>
          </a:p>
          <a:p>
            <a:pPr lvl="1"/>
            <a:r>
              <a:rPr lang="en-US" altLang="zh-CN" sz="1600" b="1" smtClean="0">
                <a:ea typeface="宋体" charset="-122"/>
              </a:rPr>
              <a:t>Physical schema</a:t>
            </a:r>
            <a:r>
              <a:rPr lang="en-US" altLang="zh-CN" sz="1600" smtClean="0">
                <a:ea typeface="宋体" charset="-122"/>
              </a:rPr>
              <a:t>: database design at the physical level</a:t>
            </a:r>
          </a:p>
          <a:p>
            <a:pPr lvl="1"/>
            <a:r>
              <a:rPr lang="en-US" altLang="zh-CN" sz="1600" b="1" smtClean="0">
                <a:ea typeface="宋体" charset="-122"/>
              </a:rPr>
              <a:t>Logical schema</a:t>
            </a:r>
            <a:r>
              <a:rPr lang="en-US" altLang="zh-CN" sz="1600" smtClean="0">
                <a:ea typeface="宋体" charset="-122"/>
              </a:rPr>
              <a:t>: database design at the logical level</a:t>
            </a:r>
          </a:p>
          <a:p>
            <a:pPr lvl="1"/>
            <a:r>
              <a:rPr lang="en-US" altLang="zh-CN" sz="1600" b="1" smtClean="0">
                <a:ea typeface="宋体" charset="-122"/>
              </a:rPr>
              <a:t>External schema(subschema)</a:t>
            </a:r>
            <a:r>
              <a:rPr lang="en-US" altLang="zh-CN" sz="1600" smtClean="0">
                <a:ea typeface="宋体" charset="-122"/>
              </a:rPr>
              <a:t>: database design at the view level.</a:t>
            </a:r>
          </a:p>
          <a:p>
            <a:endParaRPr lang="zh-CN" altLang="en-US" sz="18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6933</TotalTime>
  <Words>2198</Words>
  <Application>Microsoft Office PowerPoint</Application>
  <PresentationFormat>全屏显示(4:3)</PresentationFormat>
  <Paragraphs>326</Paragraphs>
  <Slides>33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Monotype Sorts</vt:lpstr>
      <vt:lpstr>ＭＳ Ｐゴシック</vt:lpstr>
      <vt:lpstr>宋体</vt:lpstr>
      <vt:lpstr>Helvetica</vt:lpstr>
      <vt:lpstr>Symbol</vt:lpstr>
      <vt:lpstr>Times New Roman</vt:lpstr>
      <vt:lpstr>Wingdings</vt:lpstr>
      <vt:lpstr>db-book</vt:lpstr>
      <vt:lpstr>Clip</vt:lpstr>
      <vt:lpstr>Database system Introduction</vt:lpstr>
      <vt:lpstr>Database System Concepts</vt:lpstr>
      <vt:lpstr>Database Applications</vt:lpstr>
      <vt:lpstr>Purpose of Database Systems</vt:lpstr>
      <vt:lpstr>Purpose of Database Systems (Cont.)</vt:lpstr>
      <vt:lpstr>Data Abstraction</vt:lpstr>
      <vt:lpstr>Levels of Abstraction</vt:lpstr>
      <vt:lpstr>Levels of Abstraction</vt:lpstr>
      <vt:lpstr>Instances and Schemas</vt:lpstr>
      <vt:lpstr>Data Independency</vt:lpstr>
      <vt:lpstr>Data Models</vt:lpstr>
      <vt:lpstr>Relational Model</vt:lpstr>
      <vt:lpstr>A Sample Relational Database</vt:lpstr>
      <vt:lpstr>Object-Based Data Models</vt:lpstr>
      <vt:lpstr>XML:  Extensible Markup Language</vt:lpstr>
      <vt:lpstr>Database Design</vt:lpstr>
      <vt:lpstr>Database Design (Cont.)</vt:lpstr>
      <vt:lpstr>Design Approaches</vt:lpstr>
      <vt:lpstr>Database Languages</vt:lpstr>
      <vt:lpstr>Data Definition Language (DDL)</vt:lpstr>
      <vt:lpstr>Data Manipulation Language (DML)</vt:lpstr>
      <vt:lpstr>SQL</vt:lpstr>
      <vt:lpstr>Database Access from Application Programs</vt:lpstr>
      <vt:lpstr>Overall DBMS System Structure </vt:lpstr>
      <vt:lpstr>Storage Management</vt:lpstr>
      <vt:lpstr>Query Processing</vt:lpstr>
      <vt:lpstr>Query Optimization</vt:lpstr>
      <vt:lpstr>Transaction Management </vt:lpstr>
      <vt:lpstr>Database Users</vt:lpstr>
      <vt:lpstr>Database Administrator</vt:lpstr>
      <vt:lpstr>History of Database Systems</vt:lpstr>
      <vt:lpstr>History (cont.)</vt:lpstr>
      <vt:lpstr>Application Architectures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Bo Zhou</dc:creator>
  <cp:lastModifiedBy>Bo Zhou</cp:lastModifiedBy>
  <cp:revision>202</cp:revision>
  <cp:lastPrinted>2001-02-09T15:35:27Z</cp:lastPrinted>
  <dcterms:created xsi:type="dcterms:W3CDTF">1999-11-04T20:50:09Z</dcterms:created>
  <dcterms:modified xsi:type="dcterms:W3CDTF">2020-02-23T03:43:50Z</dcterms:modified>
</cp:coreProperties>
</file>